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46"/>
  </p:notesMasterIdLst>
  <p:handoutMasterIdLst>
    <p:handoutMasterId r:id="rId47"/>
  </p:handoutMasterIdLst>
  <p:sldIdLst>
    <p:sldId id="336" r:id="rId2"/>
    <p:sldId id="337" r:id="rId3"/>
    <p:sldId id="338" r:id="rId4"/>
    <p:sldId id="358" r:id="rId5"/>
    <p:sldId id="380" r:id="rId6"/>
    <p:sldId id="382" r:id="rId7"/>
    <p:sldId id="383" r:id="rId8"/>
    <p:sldId id="348" r:id="rId9"/>
    <p:sldId id="381" r:id="rId10"/>
    <p:sldId id="362" r:id="rId11"/>
    <p:sldId id="361" r:id="rId12"/>
    <p:sldId id="371" r:id="rId13"/>
    <p:sldId id="368" r:id="rId14"/>
    <p:sldId id="384" r:id="rId15"/>
    <p:sldId id="370" r:id="rId16"/>
    <p:sldId id="363" r:id="rId17"/>
    <p:sldId id="339" r:id="rId18"/>
    <p:sldId id="346" r:id="rId19"/>
    <p:sldId id="360" r:id="rId20"/>
    <p:sldId id="340" r:id="rId21"/>
    <p:sldId id="341" r:id="rId22"/>
    <p:sldId id="378" r:id="rId23"/>
    <p:sldId id="351" r:id="rId24"/>
    <p:sldId id="352" r:id="rId25"/>
    <p:sldId id="379" r:id="rId26"/>
    <p:sldId id="387" r:id="rId27"/>
    <p:sldId id="386" r:id="rId28"/>
    <p:sldId id="388" r:id="rId29"/>
    <p:sldId id="389" r:id="rId30"/>
    <p:sldId id="390" r:id="rId31"/>
    <p:sldId id="391" r:id="rId32"/>
    <p:sldId id="392" r:id="rId33"/>
    <p:sldId id="356" r:id="rId34"/>
    <p:sldId id="354" r:id="rId35"/>
    <p:sldId id="355" r:id="rId36"/>
    <p:sldId id="365" r:id="rId37"/>
    <p:sldId id="372" r:id="rId38"/>
    <p:sldId id="374" r:id="rId39"/>
    <p:sldId id="349" r:id="rId40"/>
    <p:sldId id="393" r:id="rId41"/>
    <p:sldId id="377" r:id="rId42"/>
    <p:sldId id="359" r:id="rId43"/>
    <p:sldId id="329" r:id="rId44"/>
    <p:sldId id="309" r:id="rId45"/>
  </p:sldIdLst>
  <p:sldSz cx="9144000" cy="6858000" type="screen4x3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07" autoAdjust="0"/>
    <p:restoredTop sz="99394" autoAdjust="0"/>
  </p:normalViewPr>
  <p:slideViewPr>
    <p:cSldViewPr snapToObjects="1">
      <p:cViewPr varScale="1">
        <p:scale>
          <a:sx n="108" d="100"/>
          <a:sy n="108" d="100"/>
        </p:scale>
        <p:origin x="-1336" y="-120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-3304" y="-12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handoutMaster" Target="handoutMasters/handout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50888"/>
            <a:ext cx="5000625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Vielen</a:t>
            </a:r>
            <a:r>
              <a:rPr lang="en-US" dirty="0" smtClean="0"/>
              <a:t> Dank Joachim </a:t>
            </a:r>
            <a:r>
              <a:rPr lang="en-US" dirty="0" err="1" smtClean="0"/>
              <a:t>für</a:t>
            </a:r>
            <a:r>
              <a:rPr lang="en-US" dirty="0" smtClean="0"/>
              <a:t> die </a:t>
            </a:r>
            <a:r>
              <a:rPr lang="en-US" dirty="0" err="1" smtClean="0"/>
              <a:t>Möglichkeit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Vortrag</a:t>
            </a:r>
            <a:r>
              <a:rPr lang="en-US" dirty="0" smtClean="0"/>
              <a:t> </a:t>
            </a:r>
            <a:r>
              <a:rPr lang="en-US" baseline="0" dirty="0" err="1" smtClean="0"/>
              <a:t>über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Maschinelles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Lernen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geben</a:t>
            </a:r>
            <a:r>
              <a:rPr lang="en-US" baseline="0" dirty="0" smtClean="0"/>
              <a:t>.</a:t>
            </a:r>
          </a:p>
          <a:p>
            <a:r>
              <a:rPr lang="en-US" baseline="0" dirty="0" err="1" smtClean="0"/>
              <a:t>Dieser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Vortrag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wird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im</a:t>
            </a:r>
            <a:r>
              <a:rPr lang="en-US" baseline="0" dirty="0" smtClean="0"/>
              <a:t> Deutsch </a:t>
            </a:r>
            <a:r>
              <a:rPr lang="en-US" baseline="0" dirty="0" err="1" smtClean="0"/>
              <a:t>sein</a:t>
            </a:r>
            <a:r>
              <a:rPr lang="en-US" baseline="0" dirty="0" smtClean="0"/>
              <a:t>, die Slides </a:t>
            </a:r>
            <a:r>
              <a:rPr lang="en-US" baseline="0" dirty="0" err="1" smtClean="0"/>
              <a:t>sind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aber</a:t>
            </a:r>
            <a:r>
              <a:rPr lang="en-US" baseline="0" dirty="0" smtClean="0"/>
              <a:t> in </a:t>
            </a:r>
            <a:r>
              <a:rPr lang="en-US" baseline="0" dirty="0" err="1" smtClean="0"/>
              <a:t>Englisch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gestaltet</a:t>
            </a:r>
            <a:endParaRPr lang="en-US" baseline="0" dirty="0" smtClean="0"/>
          </a:p>
          <a:p>
            <a:r>
              <a:rPr lang="en-US" baseline="0" dirty="0" err="1" smtClean="0"/>
              <a:t>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werde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Projekten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zeigen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jetzt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gibt</a:t>
            </a:r>
            <a:r>
              <a:rPr lang="en-US" baseline="0" dirty="0" smtClean="0"/>
              <a:t>, so </a:t>
            </a:r>
            <a:r>
              <a:rPr lang="en-US" baseline="0" dirty="0" err="1" smtClean="0"/>
              <a:t>weit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weiss</a:t>
            </a:r>
            <a:endParaRPr lang="en-US" baseline="0" dirty="0" smtClean="0"/>
          </a:p>
          <a:p>
            <a:r>
              <a:rPr lang="en-US" baseline="0" dirty="0" err="1" smtClean="0"/>
              <a:t>Jede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einzelne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Projekt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ganzen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Vortrag</a:t>
            </a:r>
            <a:r>
              <a:rPr lang="en-US" baseline="0" dirty="0" smtClean="0"/>
              <a:t> wert, und </a:t>
            </a:r>
            <a:r>
              <a:rPr lang="en-US" baseline="0" dirty="0" err="1" smtClean="0"/>
              <a:t>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werde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mich</a:t>
            </a:r>
            <a:r>
              <a:rPr lang="en-US" baseline="0" dirty="0" smtClean="0"/>
              <a:t> auf das Minimum </a:t>
            </a:r>
            <a:r>
              <a:rPr lang="en-US" baseline="0" dirty="0" err="1" smtClean="0"/>
              <a:t>beschränken</a:t>
            </a:r>
            <a:r>
              <a:rPr lang="en-US" baseline="0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872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3388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783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0194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VIMOS system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überwacht</a:t>
            </a:r>
            <a:r>
              <a:rPr lang="en-US" baseline="0" dirty="0" smtClean="0"/>
              <a:t> der SINQ </a:t>
            </a:r>
            <a:r>
              <a:rPr lang="en-US" baseline="0" dirty="0" err="1" smtClean="0"/>
              <a:t>Strahlfleck</a:t>
            </a:r>
            <a:endParaRPr lang="en-US" baseline="0" dirty="0" smtClean="0"/>
          </a:p>
          <a:p>
            <a:r>
              <a:rPr lang="en-US" baseline="0" dirty="0" smtClean="0"/>
              <a:t>Das </a:t>
            </a:r>
            <a:r>
              <a:rPr lang="en-US" baseline="0" dirty="0" err="1" smtClean="0"/>
              <a:t>Metallgitter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heiz</a:t>
            </a:r>
            <a:r>
              <a:rPr lang="en-US" baseline="0" dirty="0" smtClean="0"/>
              <a:t> und </a:t>
            </a:r>
            <a:r>
              <a:rPr lang="en-US" baseline="0" dirty="0" err="1" smtClean="0"/>
              <a:t>leuchtet</a:t>
            </a:r>
            <a:r>
              <a:rPr lang="en-US" baseline="0" dirty="0" smtClean="0"/>
              <a:t> auf</a:t>
            </a:r>
          </a:p>
          <a:p>
            <a:r>
              <a:rPr lang="en-US" baseline="0" dirty="0" smtClean="0"/>
              <a:t>Das </a:t>
            </a:r>
            <a:r>
              <a:rPr lang="en-US" baseline="0" dirty="0" err="1" smtClean="0"/>
              <a:t>Gitter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verbrözelt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langsam</a:t>
            </a:r>
            <a:r>
              <a:rPr lang="en-US" baseline="0" dirty="0" smtClean="0"/>
              <a:t> und </a:t>
            </a:r>
            <a:r>
              <a:rPr lang="en-US" baseline="0" dirty="0" err="1" smtClean="0"/>
              <a:t>kann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nicht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ersetzt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werden</a:t>
            </a:r>
            <a:endParaRPr lang="en-US" baseline="0" dirty="0" smtClean="0"/>
          </a:p>
          <a:p>
            <a:r>
              <a:rPr lang="en-US" baseline="0" dirty="0" err="1" smtClean="0"/>
              <a:t>Können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wir</a:t>
            </a:r>
            <a:r>
              <a:rPr lang="en-US" baseline="0" dirty="0" smtClean="0"/>
              <a:t> das </a:t>
            </a:r>
            <a:r>
              <a:rPr lang="en-US" baseline="0" dirty="0" err="1" smtClean="0"/>
              <a:t>ergänzen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oder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ersetzen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durch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Surrogat</a:t>
            </a:r>
            <a:r>
              <a:rPr lang="en-US" baseline="0" dirty="0" smtClean="0"/>
              <a:t>-Modell?</a:t>
            </a:r>
          </a:p>
          <a:p>
            <a:r>
              <a:rPr lang="en-US" baseline="0" dirty="0" smtClean="0"/>
              <a:t>Das Modell muss </a:t>
            </a:r>
            <a:r>
              <a:rPr lang="en-US" baseline="0" dirty="0" err="1" smtClean="0"/>
              <a:t>aus</a:t>
            </a:r>
            <a:r>
              <a:rPr lang="en-US" baseline="0" dirty="0" smtClean="0"/>
              <a:t> den </a:t>
            </a:r>
            <a:r>
              <a:rPr lang="en-US" baseline="0" dirty="0" err="1" smtClean="0"/>
              <a:t>anderen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Daten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Abbildung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berechnen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oder</a:t>
            </a:r>
            <a:r>
              <a:rPr lang="en-US" baseline="0" dirty="0" smtClean="0"/>
              <a:t> “</a:t>
            </a:r>
            <a:r>
              <a:rPr lang="en-US" baseline="0" dirty="0" err="1" smtClean="0"/>
              <a:t>lernen</a:t>
            </a:r>
            <a:r>
              <a:rPr lang="en-US" baseline="0" dirty="0" smtClean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08901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7812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1249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Ahnlich</a:t>
            </a:r>
            <a:r>
              <a:rPr lang="en-US" dirty="0" smtClean="0"/>
              <a:t>,</a:t>
            </a:r>
            <a:r>
              <a:rPr lang="en-US" baseline="0" dirty="0" smtClean="0"/>
              <a:t> SINQ target has 6 </a:t>
            </a:r>
            <a:r>
              <a:rPr lang="en-US" baseline="0" dirty="0" err="1" smtClean="0"/>
              <a:t>Temperatur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Sensoren</a:t>
            </a:r>
            <a:endParaRPr lang="en-US" baseline="0" dirty="0" smtClean="0"/>
          </a:p>
          <a:p>
            <a:r>
              <a:rPr lang="en-US" baseline="0" dirty="0" err="1" smtClean="0"/>
              <a:t>Diese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haben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sehr</a:t>
            </a:r>
            <a:r>
              <a:rPr lang="en-US" baseline="0" dirty="0" smtClean="0"/>
              <a:t> robust </a:t>
            </a:r>
            <a:r>
              <a:rPr lang="en-US" baseline="0" dirty="0" err="1" smtClean="0"/>
              <a:t>erwiesen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aber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könnten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möglicherweise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ausfallen</a:t>
            </a:r>
            <a:r>
              <a:rPr lang="en-US" baseline="0" dirty="0" smtClean="0"/>
              <a:t>, und </a:t>
            </a:r>
            <a:r>
              <a:rPr lang="en-US" baseline="0" dirty="0" err="1" smtClean="0"/>
              <a:t>sind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schwierig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ersetzen</a:t>
            </a:r>
            <a:r>
              <a:rPr lang="en-US" baseline="0" dirty="0" smtClean="0"/>
              <a:t>.</a:t>
            </a:r>
          </a:p>
          <a:p>
            <a:r>
              <a:rPr lang="en-US" baseline="0" dirty="0" err="1" smtClean="0"/>
              <a:t>Wieder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können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wir</a:t>
            </a:r>
            <a:r>
              <a:rPr lang="en-US" baseline="0" dirty="0" smtClean="0"/>
              <a:t> den </a:t>
            </a:r>
            <a:r>
              <a:rPr lang="en-US" baseline="0" dirty="0" err="1" smtClean="0"/>
              <a:t>Temperaturen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anderen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Daten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berechnen</a:t>
            </a:r>
            <a:r>
              <a:rPr lang="en-US" baseline="0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8957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0557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anderes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Surrogat</a:t>
            </a:r>
            <a:r>
              <a:rPr lang="en-US" baseline="0" dirty="0" smtClean="0"/>
              <a:t>-Modell </a:t>
            </a:r>
            <a:r>
              <a:rPr lang="en-US" baseline="0" dirty="0" err="1" smtClean="0"/>
              <a:t>wird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Swissfel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benützt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bei</a:t>
            </a:r>
            <a:r>
              <a:rPr lang="en-US" baseline="0" dirty="0" smtClean="0"/>
              <a:t> den Pump-Probe </a:t>
            </a:r>
            <a:r>
              <a:rPr lang="en-US" baseline="0" dirty="0" err="1" smtClean="0"/>
              <a:t>Experimenten</a:t>
            </a:r>
            <a:r>
              <a:rPr lang="en-US" baseline="0" dirty="0" smtClean="0"/>
              <a:t>.</a:t>
            </a:r>
          </a:p>
          <a:p>
            <a:r>
              <a:rPr lang="en-US" baseline="0" dirty="0" err="1" smtClean="0"/>
              <a:t>Bei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einem</a:t>
            </a:r>
            <a:r>
              <a:rPr lang="en-US" baseline="0" dirty="0" smtClean="0"/>
              <a:t> Pump-Probe Experiment, </a:t>
            </a:r>
            <a:r>
              <a:rPr lang="en-US" baseline="0" dirty="0" err="1" smtClean="0"/>
              <a:t>wird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zuerst</a:t>
            </a:r>
            <a:r>
              <a:rPr lang="en-US" baseline="0" dirty="0" smtClean="0"/>
              <a:t> das Experiment </a:t>
            </a:r>
            <a:r>
              <a:rPr lang="en-US" baseline="0" dirty="0" err="1" smtClean="0"/>
              <a:t>erregt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</a:t>
            </a:r>
            <a:r>
              <a:rPr lang="en-US" baseline="0" dirty="0" smtClean="0"/>
              <a:t> “Pump” Pulse</a:t>
            </a:r>
          </a:p>
          <a:p>
            <a:r>
              <a:rPr lang="en-US" baseline="0" dirty="0" err="1" smtClean="0"/>
              <a:t>Dann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wird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Prozess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Wirkung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gestellt</a:t>
            </a:r>
            <a:r>
              <a:rPr lang="en-US" baseline="0" dirty="0" smtClean="0"/>
              <a:t> und </a:t>
            </a:r>
            <a:r>
              <a:rPr lang="en-US" baseline="0" dirty="0" err="1" smtClean="0"/>
              <a:t>gemessem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zweiten</a:t>
            </a:r>
            <a:r>
              <a:rPr lang="en-US" baseline="0" dirty="0" smtClean="0"/>
              <a:t> “Probe” </a:t>
            </a:r>
            <a:r>
              <a:rPr lang="en-US" baseline="0" dirty="0" err="1" smtClean="0"/>
              <a:t>Puls</a:t>
            </a:r>
            <a:r>
              <a:rPr lang="en-US" baseline="0" dirty="0" smtClean="0"/>
              <a:t>.</a:t>
            </a:r>
          </a:p>
          <a:p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sehr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wichtig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Zeit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zwischen</a:t>
            </a:r>
            <a:r>
              <a:rPr lang="en-US" baseline="0" dirty="0" smtClean="0"/>
              <a:t> den </a:t>
            </a:r>
            <a:r>
              <a:rPr lang="en-US" baseline="0" dirty="0" err="1" smtClean="0"/>
              <a:t>Pulsen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genau</a:t>
            </a:r>
            <a:r>
              <a:rPr lang="en-US" baseline="0" dirty="0" smtClean="0"/>
              <a:t> und </a:t>
            </a:r>
            <a:r>
              <a:rPr lang="en-US" baseline="0" dirty="0" err="1" smtClean="0"/>
              <a:t>schnell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kennen</a:t>
            </a:r>
            <a:r>
              <a:rPr lang="en-US" baseline="0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3664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0488" marR="0" indent="-90488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00" kern="1200" baseline="0" dirty="0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Die </a:t>
            </a:r>
            <a:r>
              <a:rPr lang="en-US" sz="1000" kern="1200" baseline="0" dirty="0" err="1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Messung</a:t>
            </a:r>
            <a:r>
              <a:rPr lang="en-US" sz="1000" kern="1200" baseline="0" dirty="0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 der </a:t>
            </a:r>
            <a:r>
              <a:rPr lang="en-US" sz="1000" kern="1200" baseline="0" dirty="0" err="1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Zwischenzeit</a:t>
            </a:r>
            <a:r>
              <a:rPr lang="en-US" sz="1000" kern="1200" baseline="0" dirty="0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 </a:t>
            </a:r>
            <a:r>
              <a:rPr lang="en-US" sz="1000" kern="1200" baseline="0" dirty="0" err="1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ist</a:t>
            </a:r>
            <a:r>
              <a:rPr lang="en-US" sz="1000" kern="1200" baseline="0" dirty="0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 </a:t>
            </a:r>
            <a:r>
              <a:rPr lang="en-US" sz="1000" kern="1200" baseline="0" dirty="0" err="1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schwierig</a:t>
            </a:r>
            <a:r>
              <a:rPr lang="en-US" sz="1000" kern="1200" baseline="0" dirty="0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 und </a:t>
            </a:r>
            <a:r>
              <a:rPr lang="en-US" sz="1000" kern="1200" baseline="0" dirty="0" err="1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ist</a:t>
            </a:r>
            <a:r>
              <a:rPr lang="en-US" sz="1000" kern="1200" baseline="0" dirty="0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 oft </a:t>
            </a:r>
            <a:r>
              <a:rPr lang="en-US" sz="1000" kern="1200" baseline="0" dirty="0" err="1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nicht</a:t>
            </a:r>
            <a:r>
              <a:rPr lang="en-US" sz="1000" kern="1200" baseline="0" dirty="0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 </a:t>
            </a:r>
            <a:r>
              <a:rPr lang="en-US" sz="1000" kern="1200" baseline="0" dirty="0" err="1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direkt</a:t>
            </a:r>
            <a:r>
              <a:rPr lang="en-US" sz="1000" kern="1200" baseline="0" dirty="0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 </a:t>
            </a:r>
            <a:r>
              <a:rPr lang="en-US" sz="1000" kern="1200" baseline="0" dirty="0" err="1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verfügbar</a:t>
            </a:r>
            <a:r>
              <a:rPr lang="en-US" sz="1000" kern="1200" baseline="0" dirty="0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 </a:t>
            </a:r>
            <a:r>
              <a:rPr lang="en-US" sz="1000" kern="1200" baseline="0" dirty="0" err="1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für</a:t>
            </a:r>
            <a:r>
              <a:rPr lang="en-US" sz="1000" kern="1200" baseline="0" dirty="0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 den </a:t>
            </a:r>
            <a:r>
              <a:rPr lang="en-US" sz="1000" kern="1200" baseline="0" dirty="0" err="1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Experimentatoren</a:t>
            </a:r>
            <a:r>
              <a:rPr lang="en-US" sz="1000" kern="1200" baseline="0" dirty="0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. Sven hat </a:t>
            </a:r>
            <a:r>
              <a:rPr lang="en-US" sz="1000" kern="1200" baseline="0" dirty="0" err="1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ein</a:t>
            </a:r>
            <a:r>
              <a:rPr lang="en-US" sz="1000" kern="1200" baseline="0" dirty="0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 </a:t>
            </a:r>
            <a:r>
              <a:rPr lang="en-US" sz="1000" kern="1200" baseline="0" dirty="0" err="1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Surrogat</a:t>
            </a:r>
            <a:r>
              <a:rPr lang="en-US" sz="1000" kern="1200" baseline="0" dirty="0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-Modell </a:t>
            </a:r>
            <a:r>
              <a:rPr lang="en-US" sz="1000" kern="1200" baseline="0" dirty="0" err="1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gebaut</a:t>
            </a:r>
            <a:r>
              <a:rPr lang="en-US" sz="1000" kern="1200" baseline="0" dirty="0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, was </a:t>
            </a:r>
            <a:r>
              <a:rPr lang="en-US" sz="1000" kern="1200" baseline="0" dirty="0" err="1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schnell</a:t>
            </a:r>
            <a:r>
              <a:rPr lang="en-US" sz="1000" kern="1200" baseline="0" dirty="0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 </a:t>
            </a:r>
            <a:r>
              <a:rPr lang="en-US" sz="1000" kern="1200" baseline="0" dirty="0" err="1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Auskunft</a:t>
            </a:r>
            <a:r>
              <a:rPr lang="en-US" sz="1000" kern="1200" baseline="0" dirty="0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 </a:t>
            </a:r>
            <a:r>
              <a:rPr lang="en-US" sz="1000" kern="1200" baseline="0" dirty="0" err="1" smtClean="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rPr>
              <a:t>bietet</a:t>
            </a:r>
            <a:endParaRPr lang="en-US" sz="1000" kern="1200" baseline="0" dirty="0" smtClean="0">
              <a:solidFill>
                <a:schemeClr val="tx1"/>
              </a:solidFill>
              <a:latin typeface="+mn-lt"/>
              <a:ea typeface="ヒラギノ角ゴ Pro W3" pitchFamily="-108" charset="-128"/>
              <a:cs typeface="ヒラギノ角ゴ Pro W3" pitchFamily="-108" charset="-128"/>
            </a:endParaRPr>
          </a:p>
          <a:p>
            <a:pPr marL="90488" marR="0" indent="-90488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Modell </a:t>
            </a:r>
            <a:r>
              <a:rPr lang="en-US" dirty="0" err="1" smtClean="0"/>
              <a:t>stimmt</a:t>
            </a:r>
            <a:r>
              <a:rPr lang="en-US" dirty="0" smtClean="0"/>
              <a:t> gut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überein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mit</a:t>
            </a:r>
            <a:r>
              <a:rPr lang="en-US" baseline="0" dirty="0" smtClean="0"/>
              <a:t> der </a:t>
            </a:r>
            <a:r>
              <a:rPr lang="en-US" baseline="0" dirty="0" err="1" smtClean="0"/>
              <a:t>Messung</a:t>
            </a:r>
            <a:endParaRPr lang="en-US" baseline="0" dirty="0" smtClean="0"/>
          </a:p>
          <a:p>
            <a:pPr marL="90488" marR="0" indent="-90488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aseline="0" dirty="0" err="1" smtClean="0"/>
              <a:t>Auch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gibt</a:t>
            </a:r>
            <a:r>
              <a:rPr lang="en-US" baseline="0" dirty="0" smtClean="0"/>
              <a:t> das Modell </a:t>
            </a:r>
            <a:r>
              <a:rPr lang="en-US" baseline="0" dirty="0" err="1" smtClean="0"/>
              <a:t>Auskunft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welche</a:t>
            </a:r>
            <a:r>
              <a:rPr lang="en-US" baseline="0" dirty="0" smtClean="0"/>
              <a:t> Parameter </a:t>
            </a:r>
            <a:r>
              <a:rPr lang="en-US" baseline="0" dirty="0" err="1" smtClean="0"/>
              <a:t>wichtig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sind</a:t>
            </a:r>
            <a:r>
              <a:rPr lang="en-US" baseline="0" dirty="0" smtClean="0"/>
              <a:t>: Beam Arrival Time und die </a:t>
            </a:r>
            <a:r>
              <a:rPr lang="en-US" baseline="0" dirty="0" err="1" smtClean="0"/>
              <a:t>Laserlab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Bedingungen</a:t>
            </a:r>
            <a:endParaRPr lang="en-US" baseline="0" dirty="0" smtClean="0"/>
          </a:p>
          <a:p>
            <a:pPr marL="90488" marR="0" indent="-90488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aseline="0" dirty="0" err="1" smtClean="0"/>
              <a:t>Diese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Erkenntnisse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kann</a:t>
            </a:r>
            <a:r>
              <a:rPr lang="en-US" baseline="0" dirty="0" smtClean="0"/>
              <a:t> man </a:t>
            </a:r>
            <a:r>
              <a:rPr lang="en-US" baseline="0" dirty="0" err="1" smtClean="0"/>
              <a:t>nutzen</a:t>
            </a:r>
            <a:r>
              <a:rPr lang="en-US" baseline="0" dirty="0" smtClean="0"/>
              <a:t> um die </a:t>
            </a:r>
            <a:r>
              <a:rPr lang="en-US" baseline="0" dirty="0" err="1" smtClean="0"/>
              <a:t>Zwischenzeit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besser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stellen</a:t>
            </a:r>
            <a:r>
              <a:rPr lang="en-US" baseline="0" dirty="0" smtClean="0"/>
              <a:t> und die </a:t>
            </a:r>
            <a:r>
              <a:rPr lang="en-US" baseline="0" dirty="0" err="1" smtClean="0"/>
              <a:t>Stabilität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verbessern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844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Aber</a:t>
            </a:r>
            <a:r>
              <a:rPr lang="en-US" dirty="0" smtClean="0"/>
              <a:t> </a:t>
            </a:r>
            <a:r>
              <a:rPr lang="en-US" dirty="0" err="1" smtClean="0"/>
              <a:t>zuerst</a:t>
            </a:r>
            <a:r>
              <a:rPr lang="en-US" baseline="0" dirty="0" smtClean="0"/>
              <a:t> mal die </a:t>
            </a:r>
            <a:r>
              <a:rPr lang="en-US" baseline="0" dirty="0" err="1" smtClean="0"/>
              <a:t>Frage</a:t>
            </a:r>
            <a:r>
              <a:rPr lang="en-US" baseline="0" dirty="0" smtClean="0"/>
              <a:t> was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Maschinelles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Lernen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eigentlich</a:t>
            </a:r>
            <a:r>
              <a:rPr lang="en-US" baseline="0" dirty="0" smtClean="0"/>
              <a:t>?</a:t>
            </a:r>
          </a:p>
          <a:p>
            <a:r>
              <a:rPr lang="en-US" baseline="0" dirty="0" err="1" smtClean="0"/>
              <a:t>Wie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könnte</a:t>
            </a:r>
            <a:r>
              <a:rPr lang="en-US" baseline="0" dirty="0" smtClean="0"/>
              <a:t> man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einsetzen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beim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Beschleunigern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Allgemein</a:t>
            </a:r>
            <a:r>
              <a:rPr lang="en-US" baseline="0" dirty="0" smtClean="0"/>
              <a:t>?</a:t>
            </a:r>
          </a:p>
          <a:p>
            <a:r>
              <a:rPr lang="en-US" dirty="0" err="1" smtClean="0"/>
              <a:t>Einige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Beispiele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bereits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angewendet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wird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oder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Versuche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gemacht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werden</a:t>
            </a:r>
            <a:r>
              <a:rPr lang="en-US" baseline="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902384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Zusätzlich</a:t>
            </a:r>
            <a:r>
              <a:rPr lang="en-US" dirty="0" smtClean="0"/>
              <a:t> </a:t>
            </a:r>
            <a:r>
              <a:rPr lang="en-US" dirty="0" err="1" smtClean="0"/>
              <a:t>wird</a:t>
            </a:r>
            <a:r>
              <a:rPr lang="en-US" dirty="0" smtClean="0"/>
              <a:t> die </a:t>
            </a:r>
            <a:r>
              <a:rPr lang="en-US" dirty="0" err="1" smtClean="0"/>
              <a:t>Zwischenzeit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nicht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immer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direkt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gemessen</a:t>
            </a:r>
            <a:r>
              <a:rPr lang="en-US" baseline="0" dirty="0" smtClean="0"/>
              <a:t>, und </a:t>
            </a:r>
            <a:r>
              <a:rPr lang="en-US" baseline="0" dirty="0" err="1" smtClean="0"/>
              <a:t>gibt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viele</a:t>
            </a:r>
            <a:r>
              <a:rPr lang="en-US" baseline="0" dirty="0" smtClean="0"/>
              <a:t> “</a:t>
            </a:r>
            <a:r>
              <a:rPr lang="en-US" baseline="0" dirty="0" err="1" smtClean="0"/>
              <a:t>nicht-Messungen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bei</a:t>
            </a:r>
            <a:r>
              <a:rPr lang="en-US" baseline="0" dirty="0" smtClean="0"/>
              <a:t> 0 und 555 </a:t>
            </a:r>
            <a:r>
              <a:rPr lang="en-US" baseline="0" dirty="0" err="1" smtClean="0"/>
              <a:t>fs</a:t>
            </a:r>
            <a:endParaRPr lang="en-US" baseline="0" dirty="0" smtClean="0"/>
          </a:p>
          <a:p>
            <a:r>
              <a:rPr lang="en-US" baseline="0" dirty="0" smtClean="0"/>
              <a:t>Das Modell </a:t>
            </a:r>
            <a:r>
              <a:rPr lang="en-US" baseline="0" dirty="0" err="1" smtClean="0"/>
              <a:t>macht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anscheinend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gute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Berechnung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für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diese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Messungen</a:t>
            </a:r>
            <a:r>
              <a:rPr lang="en-US" baseline="0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6974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Dann</a:t>
            </a:r>
            <a:r>
              <a:rPr lang="en-US" dirty="0" smtClean="0"/>
              <a:t> </a:t>
            </a:r>
            <a:r>
              <a:rPr lang="en-US" dirty="0" err="1" smtClean="0"/>
              <a:t>kommen</a:t>
            </a:r>
            <a:r>
              <a:rPr lang="en-US" dirty="0" smtClean="0"/>
              <a:t> </a:t>
            </a:r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den </a:t>
            </a:r>
            <a:r>
              <a:rPr lang="en-US" dirty="0" err="1" smtClean="0"/>
              <a:t>Simulationen</a:t>
            </a:r>
            <a:r>
              <a:rPr lang="en-US" dirty="0" smtClean="0"/>
              <a:t>. </a:t>
            </a:r>
            <a:r>
              <a:rPr lang="en-US" dirty="0" err="1" smtClean="0"/>
              <a:t>Vorher</a:t>
            </a:r>
            <a:r>
              <a:rPr lang="en-US" dirty="0" smtClean="0"/>
              <a:t> war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kann</a:t>
            </a:r>
            <a:r>
              <a:rPr lang="en-US" dirty="0" smtClean="0"/>
              <a:t> man den </a:t>
            </a:r>
            <a:r>
              <a:rPr lang="en-US" dirty="0" err="1" smtClean="0"/>
              <a:t>Beschleunigern</a:t>
            </a:r>
            <a:r>
              <a:rPr lang="en-US" dirty="0" smtClean="0"/>
              <a:t> </a:t>
            </a:r>
            <a:r>
              <a:rPr lang="en-US" dirty="0" err="1" smtClean="0"/>
              <a:t>simulieren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Maschinelles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lernen</a:t>
            </a:r>
            <a:r>
              <a:rPr lang="en-US" baseline="0" dirty="0" smtClean="0"/>
              <a:t>, </a:t>
            </a:r>
          </a:p>
          <a:p>
            <a:r>
              <a:rPr lang="en-US" baseline="0" dirty="0" err="1" smtClean="0"/>
              <a:t>Jetzt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</a:t>
            </a:r>
            <a:r>
              <a:rPr lang="en-US" dirty="0" err="1" smtClean="0"/>
              <a:t>ie</a:t>
            </a:r>
            <a:r>
              <a:rPr lang="en-US" dirty="0" smtClean="0"/>
              <a:t> </a:t>
            </a:r>
            <a:r>
              <a:rPr lang="en-US" dirty="0" err="1" smtClean="0"/>
              <a:t>kann</a:t>
            </a:r>
            <a:r>
              <a:rPr lang="en-US" dirty="0" smtClean="0"/>
              <a:t> man die </a:t>
            </a:r>
            <a:r>
              <a:rPr lang="en-US" dirty="0" err="1" smtClean="0"/>
              <a:t>Beschleuniger</a:t>
            </a:r>
            <a:r>
              <a:rPr lang="en-US" dirty="0" smtClean="0"/>
              <a:t>-Simulation </a:t>
            </a:r>
            <a:r>
              <a:rPr lang="en-US" dirty="0" err="1" smtClean="0"/>
              <a:t>beschleunigen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Maschinelles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Lernen</a:t>
            </a:r>
            <a:r>
              <a:rPr lang="en-US" baseline="0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1243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Bei</a:t>
            </a:r>
            <a:r>
              <a:rPr lang="en-US" dirty="0" smtClean="0"/>
              <a:t> SLS-2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wird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angewendet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Bei</a:t>
            </a:r>
            <a:r>
              <a:rPr lang="en-US" baseline="0" dirty="0" smtClean="0"/>
              <a:t> SLS,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die DA </a:t>
            </a:r>
            <a:r>
              <a:rPr lang="en-US" baseline="0" dirty="0" err="1" smtClean="0"/>
              <a:t>Optimierung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essentiell</a:t>
            </a:r>
            <a:r>
              <a:rPr lang="en-US" baseline="0" dirty="0" smtClean="0"/>
              <a:t>: also </a:t>
            </a:r>
            <a:r>
              <a:rPr lang="en-US" baseline="0" dirty="0" err="1" smtClean="0"/>
              <a:t>anders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gesagt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passt</a:t>
            </a:r>
            <a:r>
              <a:rPr lang="en-US" baseline="0" dirty="0" smtClean="0"/>
              <a:t> der </a:t>
            </a:r>
            <a:r>
              <a:rPr lang="en-US" baseline="0" dirty="0" err="1" smtClean="0"/>
              <a:t>Strahl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Strahlrohr</a:t>
            </a:r>
            <a:r>
              <a:rPr lang="en-US" baseline="0" dirty="0" smtClean="0"/>
              <a:t>? </a:t>
            </a:r>
          </a:p>
          <a:p>
            <a:r>
              <a:rPr lang="en-US" baseline="0" dirty="0" smtClean="0"/>
              <a:t>Die </a:t>
            </a:r>
            <a:r>
              <a:rPr lang="en-US" baseline="0" dirty="0" err="1" smtClean="0"/>
              <a:t>traditionelle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Optimierung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Iterationen</a:t>
            </a:r>
            <a:r>
              <a:rPr lang="en-US" baseline="0" dirty="0" smtClean="0"/>
              <a:t> von </a:t>
            </a:r>
            <a:r>
              <a:rPr lang="en-US" baseline="0" dirty="0" err="1" smtClean="0"/>
              <a:t>Simulationen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</a:t>
            </a:r>
            <a:r>
              <a:rPr lang="en-US" baseline="0" dirty="0" smtClean="0"/>
              <a:t> grosses </a:t>
            </a:r>
            <a:r>
              <a:rPr lang="en-US" baseline="0" dirty="0" err="1" smtClean="0"/>
              <a:t>Anzahl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Teilchen</a:t>
            </a:r>
            <a:r>
              <a:rPr lang="en-US" baseline="0" dirty="0" smtClean="0"/>
              <a:t> und </a:t>
            </a:r>
            <a:r>
              <a:rPr lang="en-US" baseline="0" dirty="0" err="1" smtClean="0"/>
              <a:t>Umläufe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dem</a:t>
            </a:r>
            <a:r>
              <a:rPr lang="en-US" baseline="0" dirty="0" smtClean="0"/>
              <a:t> Code “</a:t>
            </a:r>
            <a:r>
              <a:rPr lang="en-US" baseline="0" dirty="0" err="1" smtClean="0"/>
              <a:t>tracy</a:t>
            </a:r>
            <a:r>
              <a:rPr lang="en-US" baseline="0" dirty="0" smtClean="0"/>
              <a:t>”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gut </a:t>
            </a:r>
            <a:r>
              <a:rPr lang="en-US" baseline="0" dirty="0" err="1" smtClean="0"/>
              <a:t>aber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langsam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1608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Surrogat</a:t>
            </a:r>
            <a:r>
              <a:rPr lang="en-US" dirty="0" smtClean="0"/>
              <a:t>-Modell</a:t>
            </a:r>
            <a:r>
              <a:rPr lang="en-US" baseline="0" dirty="0" smtClean="0"/>
              <a:t> der Simulation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konstruiert</a:t>
            </a:r>
            <a:endParaRPr lang="en-US" baseline="0" dirty="0" smtClean="0"/>
          </a:p>
          <a:p>
            <a:r>
              <a:rPr lang="en-US" baseline="0" dirty="0" err="1" smtClean="0"/>
              <a:t>Schien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schnell</a:t>
            </a:r>
            <a:r>
              <a:rPr lang="en-US" baseline="0" dirty="0" smtClean="0"/>
              <a:t> und gut </a:t>
            </a:r>
            <a:r>
              <a:rPr lang="en-US" baseline="0" dirty="0" err="1" smtClean="0"/>
              <a:t>zu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funktionieren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aber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Optimierungen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vorschlag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waren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Prüfung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mit</a:t>
            </a:r>
            <a:r>
              <a:rPr lang="en-US" baseline="0" dirty="0" smtClean="0"/>
              <a:t> “</a:t>
            </a:r>
            <a:r>
              <a:rPr lang="en-US" baseline="0" dirty="0" err="1" smtClean="0"/>
              <a:t>tracy</a:t>
            </a:r>
            <a:r>
              <a:rPr lang="en-US" baseline="0" dirty="0" smtClean="0"/>
              <a:t>” </a:t>
            </a:r>
            <a:r>
              <a:rPr lang="en-US" baseline="0" dirty="0" err="1" smtClean="0"/>
              <a:t>doch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nicht</a:t>
            </a:r>
            <a:r>
              <a:rPr lang="en-US" baseline="0" dirty="0" smtClean="0"/>
              <a:t> so gut.</a:t>
            </a:r>
          </a:p>
          <a:p>
            <a:r>
              <a:rPr lang="en-US" baseline="0" dirty="0" err="1" smtClean="0"/>
              <a:t>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kontinuierliche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Surrogat</a:t>
            </a:r>
            <a:r>
              <a:rPr lang="en-US" baseline="0" dirty="0" smtClean="0"/>
              <a:t>-Modell update </a:t>
            </a:r>
            <a:r>
              <a:rPr lang="en-US" baseline="0" dirty="0" err="1" smtClean="0"/>
              <a:t>sind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Vorschlage</a:t>
            </a:r>
            <a:r>
              <a:rPr lang="en-US" baseline="0" dirty="0" smtClean="0"/>
              <a:t> des </a:t>
            </a:r>
            <a:r>
              <a:rPr lang="en-US" baseline="0" dirty="0" err="1" smtClean="0"/>
              <a:t>Surrogat</a:t>
            </a:r>
            <a:r>
              <a:rPr lang="en-US" baseline="0" dirty="0" smtClean="0"/>
              <a:t>-Modell gut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8498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4626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8910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0" dirty="0" err="1" smtClean="0"/>
              <a:t>Anomalie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ist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Beobachtung</a:t>
            </a:r>
            <a:r>
              <a:rPr lang="en-US" i="0" baseline="0" dirty="0" smtClean="0"/>
              <a:t>, die so </a:t>
            </a:r>
            <a:r>
              <a:rPr lang="en-US" i="0" baseline="0" dirty="0" err="1" smtClean="0"/>
              <a:t>sehr</a:t>
            </a:r>
            <a:r>
              <a:rPr lang="en-US" i="0" baseline="0" dirty="0" smtClean="0"/>
              <a:t> von </a:t>
            </a:r>
            <a:r>
              <a:rPr lang="en-US" i="0" baseline="0" dirty="0" err="1" smtClean="0"/>
              <a:t>anderen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Beobachtungen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abweicht</a:t>
            </a:r>
            <a:r>
              <a:rPr lang="en-US" i="0" baseline="0" dirty="0" smtClean="0"/>
              <a:t>, </a:t>
            </a:r>
            <a:r>
              <a:rPr lang="en-US" i="0" baseline="0" dirty="0" err="1" smtClean="0"/>
              <a:t>dass</a:t>
            </a:r>
            <a:r>
              <a:rPr lang="en-US" i="0" baseline="0" dirty="0" smtClean="0"/>
              <a:t> der </a:t>
            </a:r>
            <a:r>
              <a:rPr lang="en-US" i="0" baseline="0" dirty="0" err="1" smtClean="0"/>
              <a:t>Verdacht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geweckt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wird</a:t>
            </a:r>
            <a:r>
              <a:rPr lang="en-US" i="0" baseline="0" dirty="0" smtClean="0"/>
              <a:t>, </a:t>
            </a:r>
            <a:r>
              <a:rPr lang="en-US" i="0" baseline="0" dirty="0" err="1" smtClean="0"/>
              <a:t>dass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sie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durch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einen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anderen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Mechanismus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erzeugt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wurde</a:t>
            </a:r>
            <a:endParaRPr lang="en-US" i="0" baseline="0" dirty="0" smtClean="0"/>
          </a:p>
          <a:p>
            <a:r>
              <a:rPr lang="en-US" i="0" baseline="0" dirty="0" err="1" smtClean="0"/>
              <a:t>Einfach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für</a:t>
            </a:r>
            <a:r>
              <a:rPr lang="en-US" i="0" baseline="0" dirty="0" smtClean="0"/>
              <a:t> Menschen, </a:t>
            </a:r>
            <a:r>
              <a:rPr lang="en-US" i="0" baseline="0" dirty="0" err="1" smtClean="0"/>
              <a:t>aber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schwierig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explizit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alle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Fälle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zu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programmieren</a:t>
            </a:r>
            <a:endParaRPr lang="en-US" i="0" baseline="0" dirty="0" smtClean="0"/>
          </a:p>
          <a:p>
            <a:pPr marL="90488" marR="0" indent="-90488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i="0" baseline="0" dirty="0" err="1" smtClean="0"/>
              <a:t>Sehr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viele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Sensoren</a:t>
            </a:r>
            <a:r>
              <a:rPr lang="en-US" i="0" baseline="0" dirty="0" smtClean="0"/>
              <a:t> und </a:t>
            </a:r>
            <a:r>
              <a:rPr lang="en-US" i="0" baseline="0" dirty="0" err="1" smtClean="0"/>
              <a:t>Messgeräte</a:t>
            </a:r>
            <a:r>
              <a:rPr lang="en-US" i="0" baseline="0" dirty="0" smtClean="0"/>
              <a:t> um </a:t>
            </a:r>
            <a:r>
              <a:rPr lang="en-US" i="0" baseline="0" dirty="0" err="1" smtClean="0"/>
              <a:t>zu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überwachen</a:t>
            </a:r>
            <a:endParaRPr lang="en-US" i="0" baseline="0" dirty="0" smtClean="0"/>
          </a:p>
          <a:p>
            <a:r>
              <a:rPr lang="en-US" i="0" baseline="0" dirty="0" err="1" smtClean="0"/>
              <a:t>Wird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schon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angewendet</a:t>
            </a:r>
            <a:r>
              <a:rPr lang="en-US" i="0" baseline="0" dirty="0" smtClean="0"/>
              <a:t> in </a:t>
            </a:r>
            <a:r>
              <a:rPr lang="en-US" i="0" baseline="0" dirty="0" err="1" smtClean="0"/>
              <a:t>Industrie</a:t>
            </a:r>
            <a:endParaRPr lang="en-US" i="0" baseline="0" dirty="0" smtClean="0"/>
          </a:p>
        </p:txBody>
      </p:sp>
    </p:spTree>
    <p:extLst>
      <p:ext uri="{BB962C8B-B14F-4D97-AF65-F5344CB8AC3E}">
        <p14:creationId xmlns:p14="http://schemas.microsoft.com/office/powerpoint/2010/main" val="314202885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Im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Blau</a:t>
            </a:r>
            <a:r>
              <a:rPr lang="en-US" baseline="0" dirty="0" smtClean="0"/>
              <a:t> </a:t>
            </a:r>
            <a:r>
              <a:rPr lang="en-US" dirty="0" smtClean="0"/>
              <a:t>der Monitor,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im</a:t>
            </a:r>
            <a:r>
              <a:rPr lang="en-US" baseline="0" dirty="0" smtClean="0"/>
              <a:t> Orange die </a:t>
            </a:r>
            <a:r>
              <a:rPr lang="en-US" baseline="0" dirty="0" err="1" smtClean="0"/>
              <a:t>Anomalie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Wertung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höher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desto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mehr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Anomalie</a:t>
            </a:r>
            <a:endParaRPr lang="en-US" baseline="0" dirty="0" smtClean="0"/>
          </a:p>
          <a:p>
            <a:r>
              <a:rPr lang="en-US" baseline="0" dirty="0" err="1" smtClean="0"/>
              <a:t>Oben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der </a:t>
            </a:r>
            <a:r>
              <a:rPr lang="en-US" baseline="0" dirty="0" err="1" smtClean="0"/>
              <a:t>Normalzustand</a:t>
            </a:r>
            <a:r>
              <a:rPr lang="en-US" baseline="0" dirty="0" smtClean="0"/>
              <a:t>, man </a:t>
            </a:r>
            <a:r>
              <a:rPr lang="en-US" baseline="0" dirty="0" err="1" smtClean="0"/>
              <a:t>sieht</a:t>
            </a:r>
            <a:r>
              <a:rPr lang="en-US" baseline="0" dirty="0" smtClean="0"/>
              <a:t> die UCN kicks.</a:t>
            </a:r>
          </a:p>
          <a:p>
            <a:r>
              <a:rPr lang="en-US" baseline="0" dirty="0" err="1" smtClean="0"/>
              <a:t>Unten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nach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normales</a:t>
            </a:r>
            <a:r>
              <a:rPr lang="en-US" baseline="0" dirty="0" smtClean="0"/>
              <a:t> Interlock, </a:t>
            </a:r>
            <a:r>
              <a:rPr lang="en-US" baseline="0" dirty="0" err="1" smtClean="0"/>
              <a:t>funktionierte</a:t>
            </a:r>
            <a:r>
              <a:rPr lang="en-US" baseline="0" dirty="0" smtClean="0"/>
              <a:t> der Monitor </a:t>
            </a:r>
            <a:r>
              <a:rPr lang="en-US" baseline="0" dirty="0" err="1" smtClean="0"/>
              <a:t>komisch</a:t>
            </a:r>
            <a:r>
              <a:rPr lang="en-US" baseline="0" dirty="0" smtClean="0"/>
              <a:t>, und </a:t>
            </a:r>
            <a:r>
              <a:rPr lang="en-US" baseline="0" dirty="0" err="1" smtClean="0"/>
              <a:t>nach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halbe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Stunde</a:t>
            </a:r>
            <a:r>
              <a:rPr lang="en-US" baseline="0" dirty="0" smtClean="0"/>
              <a:t> hat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ganz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aufgehört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Die </a:t>
            </a:r>
            <a:r>
              <a:rPr lang="en-US" baseline="0" dirty="0" err="1" smtClean="0"/>
              <a:t>Maschine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lief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noch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Weile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weiter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bevor</a:t>
            </a:r>
            <a:r>
              <a:rPr lang="en-US" baseline="0" dirty="0" smtClean="0"/>
              <a:t> man dies </a:t>
            </a:r>
            <a:r>
              <a:rPr lang="en-US" baseline="0" dirty="0" err="1" smtClean="0"/>
              <a:t>bemerkte</a:t>
            </a:r>
            <a:r>
              <a:rPr lang="en-US" baseline="0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63668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Das </a:t>
            </a:r>
            <a:r>
              <a:rPr lang="en-US" dirty="0" err="1" smtClean="0"/>
              <a:t>schaute</a:t>
            </a:r>
            <a:r>
              <a:rPr lang="en-US" baseline="0" dirty="0" smtClean="0"/>
              <a:t> auf </a:t>
            </a:r>
            <a:r>
              <a:rPr lang="en-US" baseline="0" dirty="0" err="1" smtClean="0"/>
              <a:t>einzelne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Monitoren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Wir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versuchen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Monitore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kombinieren</a:t>
            </a:r>
            <a:r>
              <a:rPr lang="en-US" baseline="0" dirty="0" smtClean="0"/>
              <a:t> um Interlocks </a:t>
            </a:r>
            <a:r>
              <a:rPr lang="en-US" baseline="0" dirty="0" err="1" smtClean="0"/>
              <a:t>möglichst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vermeiden</a:t>
            </a:r>
            <a:endParaRPr lang="en-US" baseline="0" dirty="0" smtClean="0"/>
          </a:p>
          <a:p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gibt</a:t>
            </a:r>
            <a:r>
              <a:rPr lang="en-US" baseline="0" dirty="0" smtClean="0"/>
              <a:t> 30-40 Interlocks pro tag</a:t>
            </a:r>
          </a:p>
          <a:p>
            <a:r>
              <a:rPr lang="en-US" baseline="0" dirty="0" err="1" smtClean="0"/>
              <a:t>Einige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könnte</a:t>
            </a:r>
            <a:r>
              <a:rPr lang="en-US" baseline="0" dirty="0" smtClean="0"/>
              <a:t> man </a:t>
            </a:r>
            <a:r>
              <a:rPr lang="en-US" baseline="0" dirty="0" err="1" smtClean="0"/>
              <a:t>vermeiden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durch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Strahlstrom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reduzieren</a:t>
            </a:r>
            <a:endParaRPr lang="en-US" baseline="0" dirty="0" smtClean="0"/>
          </a:p>
          <a:p>
            <a:r>
              <a:rPr lang="en-US" baseline="0" dirty="0" err="1" smtClean="0"/>
              <a:t>Können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wir</a:t>
            </a:r>
            <a:r>
              <a:rPr lang="en-US" baseline="0" dirty="0" smtClean="0"/>
              <a:t> das </a:t>
            </a:r>
            <a:r>
              <a:rPr lang="en-US" baseline="0" dirty="0" err="1" smtClean="0"/>
              <a:t>vorhersagen</a:t>
            </a:r>
            <a:r>
              <a:rPr lang="en-US" baseline="0" dirty="0" smtClean="0"/>
              <a:t>?</a:t>
            </a:r>
          </a:p>
          <a:p>
            <a:r>
              <a:rPr lang="en-US" baseline="0" dirty="0" err="1" smtClean="0"/>
              <a:t>Wir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benutzen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dafur</a:t>
            </a:r>
            <a:r>
              <a:rPr lang="en-US" baseline="0" dirty="0" smtClean="0"/>
              <a:t> 450 EPICS </a:t>
            </a:r>
            <a:r>
              <a:rPr lang="en-US" baseline="0" dirty="0" err="1" smtClean="0"/>
              <a:t>Kanäle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69572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Beispiel</a:t>
            </a:r>
            <a:r>
              <a:rPr lang="en-US" dirty="0" smtClean="0"/>
              <a:t> </a:t>
            </a:r>
            <a:r>
              <a:rPr lang="en-US" dirty="0" err="1" smtClean="0"/>
              <a:t>wie</a:t>
            </a:r>
            <a:r>
              <a:rPr lang="en-US" dirty="0" smtClean="0"/>
              <a:t> das </a:t>
            </a:r>
            <a:r>
              <a:rPr lang="en-US" dirty="0" err="1" smtClean="0"/>
              <a:t>aussehen</a:t>
            </a:r>
            <a:r>
              <a:rPr lang="en-US" dirty="0" smtClean="0"/>
              <a:t> </a:t>
            </a:r>
            <a:r>
              <a:rPr lang="en-US" dirty="0" err="1" smtClean="0"/>
              <a:t>könnte</a:t>
            </a:r>
            <a:r>
              <a:rPr lang="en-US" dirty="0" smtClean="0"/>
              <a:t>. In Orange die </a:t>
            </a:r>
            <a:r>
              <a:rPr lang="en-US" dirty="0" err="1" smtClean="0"/>
              <a:t>Strahlstrom</a:t>
            </a:r>
            <a:r>
              <a:rPr lang="en-US" dirty="0" smtClean="0"/>
              <a:t>,</a:t>
            </a:r>
            <a:r>
              <a:rPr lang="en-US" baseline="0" dirty="0" smtClean="0"/>
              <a:t> auf der X-</a:t>
            </a:r>
            <a:r>
              <a:rPr lang="en-US" baseline="0" dirty="0" err="1" smtClean="0"/>
              <a:t>Achse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Zeit</a:t>
            </a:r>
            <a:r>
              <a:rPr lang="en-US" baseline="0" dirty="0" smtClean="0"/>
              <a:t>.</a:t>
            </a:r>
          </a:p>
          <a:p>
            <a:r>
              <a:rPr lang="en-US" baseline="0" dirty="0" err="1" smtClean="0"/>
              <a:t>Im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Blau</a:t>
            </a:r>
            <a:r>
              <a:rPr lang="en-US" baseline="0" dirty="0" smtClean="0"/>
              <a:t> die Chance auf </a:t>
            </a:r>
            <a:r>
              <a:rPr lang="en-US" baseline="0" dirty="0" err="1" smtClean="0"/>
              <a:t>ein</a:t>
            </a:r>
            <a:r>
              <a:rPr lang="en-US" baseline="0" dirty="0" smtClean="0"/>
              <a:t> Interlock</a:t>
            </a:r>
          </a:p>
        </p:txBody>
      </p:sp>
    </p:spTree>
    <p:extLst>
      <p:ext uri="{BB962C8B-B14F-4D97-AF65-F5344CB8AC3E}">
        <p14:creationId xmlns:p14="http://schemas.microsoft.com/office/powerpoint/2010/main" val="897625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gibt</a:t>
            </a:r>
            <a:r>
              <a:rPr lang="en-US" dirty="0" smtClean="0"/>
              <a:t> </a:t>
            </a:r>
            <a:r>
              <a:rPr lang="en-US" dirty="0" err="1" smtClean="0"/>
              <a:t>verschiedene</a:t>
            </a:r>
            <a:r>
              <a:rPr lang="en-US" dirty="0" smtClean="0"/>
              <a:t> </a:t>
            </a:r>
            <a:r>
              <a:rPr lang="en-US" dirty="0" err="1" smtClean="0"/>
              <a:t>Begriffe</a:t>
            </a:r>
            <a:r>
              <a:rPr lang="en-US" dirty="0" smtClean="0"/>
              <a:t>.</a:t>
            </a:r>
          </a:p>
          <a:p>
            <a:r>
              <a:rPr lang="en-US" dirty="0" smtClean="0"/>
              <a:t>AI: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Maschinen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möglichkeit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geben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Aspekten</a:t>
            </a:r>
            <a:r>
              <a:rPr lang="en-US" baseline="0" dirty="0" smtClean="0"/>
              <a:t> der </a:t>
            </a:r>
            <a:r>
              <a:rPr lang="en-US" baseline="0" dirty="0" err="1" smtClean="0"/>
              <a:t>menschlichen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Intelligenz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zeigen</a:t>
            </a:r>
            <a:endParaRPr lang="en-US" baseline="0" dirty="0" smtClean="0"/>
          </a:p>
          <a:p>
            <a:r>
              <a:rPr lang="en-US" baseline="0" dirty="0" smtClean="0"/>
              <a:t>ML: </a:t>
            </a:r>
            <a:r>
              <a:rPr lang="en-US" baseline="0" dirty="0" err="1" smtClean="0"/>
              <a:t>Maschinen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oder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Algorithmen</a:t>
            </a:r>
            <a:r>
              <a:rPr lang="en-US" baseline="0" dirty="0" smtClean="0"/>
              <a:t>  </a:t>
            </a:r>
            <a:r>
              <a:rPr lang="en-US" baseline="0" dirty="0" err="1" smtClean="0"/>
              <a:t>Aufgaben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führen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ohne</a:t>
            </a:r>
            <a:r>
              <a:rPr lang="en-US" baseline="0" dirty="0" smtClean="0"/>
              <a:t> das </a:t>
            </a:r>
            <a:r>
              <a:rPr lang="en-US" baseline="0" dirty="0" err="1" smtClean="0"/>
              <a:t>diese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explizit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programmiert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.</a:t>
            </a:r>
          </a:p>
          <a:p>
            <a:r>
              <a:rPr lang="en-US" baseline="0" dirty="0" err="1" smtClean="0"/>
              <a:t>Beispiel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erkennen</a:t>
            </a:r>
            <a:r>
              <a:rPr lang="en-US" baseline="0" dirty="0" smtClean="0"/>
              <a:t> von </a:t>
            </a:r>
            <a:r>
              <a:rPr lang="en-US" baseline="0" dirty="0" err="1" smtClean="0"/>
              <a:t>Nummer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Postleitzahl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beim</a:t>
            </a:r>
            <a:r>
              <a:rPr lang="en-US" baseline="0" dirty="0" smtClean="0"/>
              <a:t> Post</a:t>
            </a:r>
          </a:p>
          <a:p>
            <a:r>
              <a:rPr lang="en-US" baseline="0" dirty="0" smtClean="0"/>
              <a:t>NN: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Methode</a:t>
            </a:r>
            <a:r>
              <a:rPr lang="en-US" baseline="0" dirty="0" smtClean="0"/>
              <a:t> von ML, </a:t>
            </a:r>
            <a:r>
              <a:rPr lang="en-US" baseline="0" dirty="0" err="1" smtClean="0"/>
              <a:t>vor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allem</a:t>
            </a:r>
            <a:r>
              <a:rPr lang="en-US" baseline="0" dirty="0" smtClean="0"/>
              <a:t> gut </a:t>
            </a:r>
            <a:r>
              <a:rPr lang="en-US" baseline="0" dirty="0" err="1" smtClean="0"/>
              <a:t>für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Bilderkennung</a:t>
            </a:r>
            <a:endParaRPr lang="en-US" baseline="0" dirty="0" smtClean="0"/>
          </a:p>
          <a:p>
            <a:r>
              <a:rPr lang="en-US" baseline="0" dirty="0" err="1" smtClean="0"/>
              <a:t>Mathematische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Optimierung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teilweise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Überlappend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1995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Wenn</a:t>
            </a:r>
            <a:r>
              <a:rPr lang="en-US" dirty="0" smtClean="0"/>
              <a:t> </a:t>
            </a:r>
            <a:r>
              <a:rPr lang="en-US" dirty="0" err="1" smtClean="0"/>
              <a:t>ihr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jetzt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sagt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möchte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mehr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davon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wissen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gibt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hier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paar</a:t>
            </a:r>
            <a:r>
              <a:rPr lang="en-US" baseline="0" dirty="0" smtClean="0"/>
              <a:t> Links.</a:t>
            </a:r>
          </a:p>
          <a:p>
            <a:r>
              <a:rPr lang="en-US" baseline="0" dirty="0" err="1" smtClean="0"/>
              <a:t>Wir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organisieren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jeden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Monat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informellen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Austausch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unter</a:t>
            </a:r>
            <a:r>
              <a:rPr lang="en-US" baseline="0" dirty="0" smtClean="0"/>
              <a:t> den </a:t>
            </a:r>
            <a:r>
              <a:rPr lang="en-US" baseline="0" dirty="0" err="1" smtClean="0"/>
              <a:t>Mittag</a:t>
            </a:r>
            <a:endParaRPr lang="en-US" baseline="0" dirty="0" smtClean="0"/>
          </a:p>
          <a:p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gibt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eine</a:t>
            </a:r>
            <a:r>
              <a:rPr lang="en-US" baseline="0" dirty="0" smtClean="0"/>
              <a:t> Email-</a:t>
            </a:r>
            <a:r>
              <a:rPr lang="en-US" baseline="0" dirty="0" err="1" smtClean="0"/>
              <a:t>Liste</a:t>
            </a:r>
            <a:r>
              <a:rPr lang="en-US" baseline="0" dirty="0" smtClean="0"/>
              <a:t> und </a:t>
            </a:r>
            <a:r>
              <a:rPr lang="en-US" baseline="0" dirty="0" err="1" smtClean="0"/>
              <a:t>Kanäle</a:t>
            </a:r>
            <a:endParaRPr lang="en-US" baseline="0" dirty="0" smtClean="0"/>
          </a:p>
          <a:p>
            <a:r>
              <a:rPr lang="en-US" baseline="0" dirty="0" err="1" smtClean="0"/>
              <a:t>Auch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empfehlenswerte</a:t>
            </a:r>
            <a:r>
              <a:rPr lang="en-US" baseline="0" dirty="0" smtClean="0"/>
              <a:t> OWLE Seminars </a:t>
            </a:r>
            <a:r>
              <a:rPr lang="en-US" baseline="0" dirty="0" err="1" smtClean="0"/>
              <a:t>haben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manchmal</a:t>
            </a:r>
            <a:r>
              <a:rPr lang="en-US" baseline="0" dirty="0" smtClean="0"/>
              <a:t> ML </a:t>
            </a:r>
            <a:r>
              <a:rPr lang="en-US" baseline="0" dirty="0" err="1" smtClean="0"/>
              <a:t>Vorträge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28808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Schon</a:t>
            </a:r>
            <a:r>
              <a:rPr lang="en-US" dirty="0" smtClean="0"/>
              <a:t> </a:t>
            </a:r>
            <a:r>
              <a:rPr lang="en-US" dirty="0" err="1" smtClean="0"/>
              <a:t>lange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mehr</a:t>
            </a:r>
            <a:r>
              <a:rPr lang="en-US" dirty="0" smtClean="0"/>
              <a:t> </a:t>
            </a:r>
            <a:r>
              <a:rPr lang="en-US" dirty="0" err="1" smtClean="0"/>
              <a:t>nur</a:t>
            </a:r>
            <a:r>
              <a:rPr lang="en-US" dirty="0" smtClean="0"/>
              <a:t> um </a:t>
            </a:r>
            <a:r>
              <a:rPr lang="en-US" dirty="0" err="1" smtClean="0"/>
              <a:t>Hunde</a:t>
            </a:r>
            <a:r>
              <a:rPr lang="en-US" baseline="0" dirty="0" smtClean="0"/>
              <a:t> und </a:t>
            </a:r>
            <a:r>
              <a:rPr lang="en-US" baseline="0" dirty="0" err="1" smtClean="0"/>
              <a:t>Kätzefotos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unterscheiden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können</a:t>
            </a:r>
            <a:endParaRPr lang="en-US" dirty="0" smtClean="0"/>
          </a:p>
          <a:p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gibt</a:t>
            </a:r>
            <a:r>
              <a:rPr lang="en-US" dirty="0" smtClean="0"/>
              <a:t> </a:t>
            </a:r>
            <a:r>
              <a:rPr lang="en-US" dirty="0" err="1" smtClean="0"/>
              <a:t>viele</a:t>
            </a:r>
            <a:r>
              <a:rPr lang="en-US" dirty="0" smtClean="0"/>
              <a:t> </a:t>
            </a:r>
            <a:r>
              <a:rPr lang="en-US" dirty="0" err="1" smtClean="0"/>
              <a:t>praktische</a:t>
            </a:r>
            <a:r>
              <a:rPr lang="en-US" dirty="0" smtClean="0"/>
              <a:t> </a:t>
            </a:r>
            <a:r>
              <a:rPr lang="en-US" dirty="0" err="1" smtClean="0"/>
              <a:t>Anwendungen</a:t>
            </a:r>
            <a:r>
              <a:rPr lang="en-US" dirty="0" smtClean="0"/>
              <a:t>, </a:t>
            </a:r>
          </a:p>
          <a:p>
            <a:r>
              <a:rPr lang="en-US" dirty="0" smtClean="0"/>
              <a:t>und </a:t>
            </a:r>
            <a:r>
              <a:rPr lang="en-US" dirty="0" err="1" smtClean="0"/>
              <a:t>immer</a:t>
            </a:r>
            <a:r>
              <a:rPr lang="en-US" dirty="0" smtClean="0"/>
              <a:t> </a:t>
            </a:r>
            <a:r>
              <a:rPr lang="en-US" dirty="0" err="1" smtClean="0"/>
              <a:t>wird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noch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immer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grösser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wird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bleiben</a:t>
            </a:r>
            <a:r>
              <a:rPr lang="en-US" baseline="0" dirty="0" smtClean="0"/>
              <a:t>.</a:t>
            </a:r>
          </a:p>
          <a:p>
            <a:r>
              <a:rPr lang="en-US" baseline="0" dirty="0" err="1" smtClean="0"/>
              <a:t>deswegen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sollten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vertraut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machen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diesem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neuen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Werkzeug</a:t>
            </a:r>
            <a:r>
              <a:rPr lang="en-US" baseline="0" dirty="0" smtClean="0"/>
              <a:t> um </a:t>
            </a:r>
            <a:r>
              <a:rPr lang="en-US" baseline="0" dirty="0" err="1" smtClean="0"/>
              <a:t>zu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schauen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wir</a:t>
            </a:r>
            <a:r>
              <a:rPr lang="en-US" baseline="0" dirty="0" smtClean="0"/>
              <a:t> das </a:t>
            </a:r>
            <a:r>
              <a:rPr lang="en-US" baseline="0" dirty="0" err="1" smtClean="0"/>
              <a:t>nutzlich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anwenden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können</a:t>
            </a:r>
            <a:r>
              <a:rPr lang="en-US" baseline="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473556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>
            <a:spLocks noGrp="1"/>
          </p:cNvSpPr>
          <p:nvPr>
            <p:ph type="body" idx="1"/>
          </p:nvPr>
        </p:nvSpPr>
        <p:spPr>
          <a:xfrm>
            <a:off x="688182" y="4751348"/>
            <a:ext cx="5505450" cy="4501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463" tIns="96463" rIns="96463" bIns="96463" anchor="ctr" anchorCtr="0">
            <a:noAutofit/>
          </a:bodyPr>
          <a:lstStyle/>
          <a:p>
            <a:pPr marL="0" indent="0"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50888"/>
            <a:ext cx="4997450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Also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mögliche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Anwendungen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sind</a:t>
            </a:r>
            <a:r>
              <a:rPr lang="en-US" baseline="0" dirty="0" smtClean="0"/>
              <a:t>:</a:t>
            </a:r>
          </a:p>
          <a:p>
            <a:r>
              <a:rPr lang="en-US" baseline="0" dirty="0" err="1" smtClean="0"/>
              <a:t>Optimierung</a:t>
            </a:r>
            <a:r>
              <a:rPr lang="en-US" baseline="0" dirty="0" smtClean="0"/>
              <a:t> von </a:t>
            </a:r>
            <a:r>
              <a:rPr lang="en-US" baseline="0" dirty="0" err="1" smtClean="0"/>
              <a:t>unseren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Beschleunigern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mathematische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Optimierung</a:t>
            </a:r>
            <a:endParaRPr lang="en-US" baseline="0" dirty="0" smtClean="0"/>
          </a:p>
          <a:p>
            <a:r>
              <a:rPr lang="en-US" baseline="0" dirty="0" err="1" smtClean="0"/>
              <a:t>Surrogat-Modellen</a:t>
            </a:r>
            <a:r>
              <a:rPr lang="en-US" baseline="0" dirty="0" smtClean="0"/>
              <a:t> von </a:t>
            </a:r>
            <a:r>
              <a:rPr lang="en-US" baseline="0" dirty="0" err="1" smtClean="0"/>
              <a:t>Diagnostik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oder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andere</a:t>
            </a:r>
            <a:r>
              <a:rPr lang="en-US" baseline="0" dirty="0" smtClean="0"/>
              <a:t> Parameter</a:t>
            </a:r>
          </a:p>
          <a:p>
            <a:r>
              <a:rPr lang="en-US" baseline="0" dirty="0" err="1" smtClean="0"/>
              <a:t>Teilchen-simulationen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sind</a:t>
            </a:r>
            <a:r>
              <a:rPr lang="en-US" baseline="0" dirty="0" smtClean="0"/>
              <a:t> oft </a:t>
            </a:r>
            <a:r>
              <a:rPr lang="en-US" baseline="0" dirty="0" err="1" smtClean="0"/>
              <a:t>sehr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zeitaufwendig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mehrere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Tage</a:t>
            </a:r>
            <a:r>
              <a:rPr lang="en-US" baseline="0" dirty="0" smtClean="0"/>
              <a:t>. </a:t>
            </a:r>
          </a:p>
          <a:p>
            <a:r>
              <a:rPr lang="en-US" baseline="0" dirty="0" err="1" smtClean="0"/>
              <a:t>Aber</a:t>
            </a:r>
            <a:r>
              <a:rPr lang="en-US" baseline="0" dirty="0" smtClean="0"/>
              <a:t> in </a:t>
            </a:r>
            <a:r>
              <a:rPr lang="en-US" baseline="0" dirty="0" err="1" smtClean="0"/>
              <a:t>Kontrollraum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möchte</a:t>
            </a:r>
            <a:r>
              <a:rPr lang="en-US" baseline="0" dirty="0" smtClean="0"/>
              <a:t> man </a:t>
            </a:r>
            <a:r>
              <a:rPr lang="en-US" baseline="0" dirty="0" err="1" smtClean="0"/>
              <a:t>direkt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Antwort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wie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wird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Beschleuniger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reagieren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wenn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ich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Einstellungen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ändere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Auch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hier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kann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Surrogat</a:t>
            </a:r>
            <a:r>
              <a:rPr lang="en-US" baseline="0" dirty="0" smtClean="0"/>
              <a:t>-Modell </a:t>
            </a:r>
            <a:r>
              <a:rPr lang="en-US" baseline="0" dirty="0" err="1" smtClean="0"/>
              <a:t>Auskunft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bieten</a:t>
            </a:r>
            <a:r>
              <a:rPr lang="en-US" baseline="0" dirty="0" smtClean="0"/>
              <a:t>. </a:t>
            </a:r>
          </a:p>
          <a:p>
            <a:r>
              <a:rPr lang="en-US" baseline="0" dirty="0" smtClean="0"/>
              <a:t>Weil das </a:t>
            </a:r>
            <a:r>
              <a:rPr lang="en-US" baseline="0" dirty="0" err="1" smtClean="0"/>
              <a:t>Erstellen</a:t>
            </a:r>
            <a:r>
              <a:rPr lang="en-US" baseline="0" dirty="0" smtClean="0"/>
              <a:t> von </a:t>
            </a:r>
            <a:r>
              <a:rPr lang="en-US" baseline="0" dirty="0" err="1" smtClean="0"/>
              <a:t>einem</a:t>
            </a:r>
            <a:r>
              <a:rPr lang="en-US" baseline="0" dirty="0" smtClean="0"/>
              <a:t> Modell </a:t>
            </a:r>
            <a:r>
              <a:rPr lang="en-US" baseline="0" dirty="0" err="1" smtClean="0"/>
              <a:t>brauch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viel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Rechenzeit</a:t>
            </a:r>
            <a:r>
              <a:rPr lang="en-US" baseline="0" dirty="0" smtClean="0"/>
              <a:t>, die </a:t>
            </a:r>
            <a:r>
              <a:rPr lang="en-US" baseline="0" dirty="0" err="1" smtClean="0"/>
              <a:t>Auswertung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Modells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aber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schnell</a:t>
            </a:r>
            <a:r>
              <a:rPr lang="en-US" baseline="0" dirty="0" smtClean="0"/>
              <a:t> </a:t>
            </a:r>
          </a:p>
          <a:p>
            <a:r>
              <a:rPr lang="en-US" baseline="0" dirty="0" err="1" smtClean="0"/>
              <a:t>Detektierung</a:t>
            </a:r>
            <a:r>
              <a:rPr lang="en-US" baseline="0" dirty="0" smtClean="0"/>
              <a:t> von </a:t>
            </a:r>
            <a:r>
              <a:rPr lang="en-US" baseline="0" dirty="0" err="1" smtClean="0"/>
              <a:t>Anomalien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Kontroll</a:t>
            </a:r>
            <a:r>
              <a:rPr lang="en-US" baseline="0" dirty="0" smtClean="0"/>
              <a:t>-Systems </a:t>
            </a:r>
            <a:r>
              <a:rPr lang="en-US" baseline="0" dirty="0" err="1" smtClean="0"/>
              <a:t>oder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Beschleuniger</a:t>
            </a:r>
            <a:endParaRPr lang="en-US" baseline="0" dirty="0" smtClean="0"/>
          </a:p>
          <a:p>
            <a:r>
              <a:rPr lang="en-US" baseline="0" dirty="0" err="1" smtClean="0"/>
              <a:t>Avancierte</a:t>
            </a:r>
            <a:r>
              <a:rPr lang="en-US" baseline="0" dirty="0" smtClean="0"/>
              <a:t> Data </a:t>
            </a:r>
            <a:r>
              <a:rPr lang="en-US" baseline="0" dirty="0" err="1" smtClean="0"/>
              <a:t>Analysen</a:t>
            </a:r>
            <a:endParaRPr lang="en-US" baseline="0" dirty="0" smtClean="0"/>
          </a:p>
          <a:p>
            <a:r>
              <a:rPr lang="en-US" baseline="0" dirty="0" err="1" smtClean="0"/>
              <a:t>Ausser</a:t>
            </a:r>
            <a:r>
              <a:rPr lang="en-US" baseline="0" dirty="0" smtClean="0"/>
              <a:t> der </a:t>
            </a:r>
            <a:r>
              <a:rPr lang="en-US" baseline="0" dirty="0" err="1" smtClean="0"/>
              <a:t>letzte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Punkt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werde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einige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Anwendungen</a:t>
            </a:r>
            <a:r>
              <a:rPr lang="en-US" baseline="0" dirty="0" smtClean="0"/>
              <a:t> an </a:t>
            </a:r>
            <a:r>
              <a:rPr lang="en-US" baseline="0" dirty="0" err="1" smtClean="0"/>
              <a:t>unseren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Beschleunigern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zeigen</a:t>
            </a:r>
            <a:r>
              <a:rPr lang="en-US" baseline="0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0249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6344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2226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562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080120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dirty="0" smtClean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dirty="0" smtClean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71627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userDrawn="1">
  <p:cSld name="标题和内容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zh-CN"/>
              <a:t>单击此处编辑母版文本样式</a:t>
            </a:r>
            <a:endParaRPr/>
          </a:p>
          <a:p>
            <a:pPr lvl="1">
              <a:defRPr/>
            </a:pPr>
            <a:r>
              <a:rPr lang="zh-CN"/>
              <a:t>第二级</a:t>
            </a:r>
            <a:endParaRPr/>
          </a:p>
          <a:p>
            <a:pPr lvl="2">
              <a:defRPr/>
            </a:pPr>
            <a:r>
              <a:rPr lang="zh-CN"/>
              <a:t>第三级</a:t>
            </a:r>
            <a:endParaRPr/>
          </a:p>
          <a:p>
            <a:pPr lvl="3">
              <a:defRPr/>
            </a:pPr>
            <a:r>
              <a:rPr lang="zh-CN"/>
              <a:t>第四级</a:t>
            </a:r>
            <a:endParaRPr/>
          </a:p>
          <a:p>
            <a:pPr lvl="4">
              <a:defRPr/>
            </a:pPr>
            <a:r>
              <a:rPr lang="zh-CN"/>
              <a:t>第五级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2019-02-27 2nd ICFA ML Workshop</a:t>
            </a:r>
            <a:endParaRPr lang="zh-CN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81CFB82-2832-4C20-867A-2709482865CF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878653916"/>
      </p:ext>
    </p:extLst>
  </p:cSld>
  <p:clrMapOvr>
    <a:masterClrMapping/>
  </p:clrMapOvr>
  <p:hf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172400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89" r:id="rId9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4" Type="http://schemas.openxmlformats.org/officeDocument/2006/relationships/hyperlink" Target="https://www.psi.ch/de/lmn/ultra-fast-pump-probe-experiments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thz.ch/en/news-and-events/eth-news/news/2020/10/pr-new-centre-for-ai-research.html" TargetMode="Externa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view/owle/home" TargetMode="External"/><Relationship Id="rId4" Type="http://schemas.openxmlformats.org/officeDocument/2006/relationships/hyperlink" Target="https://conf.slac.stanford.edu/icfa-ml-2018/" TargetMode="External"/><Relationship Id="rId5" Type="http://schemas.openxmlformats.org/officeDocument/2006/relationships/hyperlink" Target="https://indico.psi.ch/event/6698/" TargetMode="External"/><Relationship Id="rId6" Type="http://schemas.openxmlformats.org/officeDocument/2006/relationships/hyperlink" Target="https://arxiv.org/abs/1811.03172" TargetMode="External"/><Relationship Id="rId7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27584" y="4572000"/>
            <a:ext cx="8172076" cy="1080120"/>
          </a:xfrm>
        </p:spPr>
        <p:txBody>
          <a:bodyPr/>
          <a:lstStyle/>
          <a:p>
            <a:r>
              <a:rPr lang="de-CH" dirty="0" err="1" smtClean="0"/>
              <a:t>Machine</a:t>
            </a:r>
            <a:r>
              <a:rPr lang="de-CH" dirty="0" smtClean="0"/>
              <a:t> Learning </a:t>
            </a:r>
            <a:r>
              <a:rPr lang="de-CH" dirty="0" err="1" smtClean="0"/>
              <a:t>for</a:t>
            </a:r>
            <a:r>
              <a:rPr lang="de-CH" dirty="0" smtClean="0"/>
              <a:t> (PSI) </a:t>
            </a:r>
            <a:r>
              <a:rPr lang="de-CH" dirty="0" err="1" smtClean="0"/>
              <a:t>particle</a:t>
            </a:r>
            <a:r>
              <a:rPr lang="de-CH" dirty="0" smtClean="0"/>
              <a:t> </a:t>
            </a:r>
            <a:r>
              <a:rPr lang="de-CH" dirty="0" err="1" smtClean="0"/>
              <a:t>accelerators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Jochem Snuverink  </a:t>
            </a:r>
            <a:r>
              <a:rPr lang="de-CH" dirty="0"/>
              <a:t>::  Paul Scherrer </a:t>
            </a:r>
            <a:r>
              <a:rPr lang="de-CH" dirty="0" smtClean="0"/>
              <a:t>Institut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1248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dirty="0" smtClean="0">
                <a:solidFill>
                  <a:srgbClr val="969696"/>
                </a:solidFill>
                <a:latin typeface="+mn-lt"/>
              </a:rPr>
              <a:t>JUAS – 25.02.2021</a:t>
            </a:r>
            <a:endParaRPr lang="de-DE" sz="1800" b="1" kern="1000" spc="30" dirty="0" smtClean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74558393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Possible Applications of Machine Learning in Accelerator Physics: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US" dirty="0">
                <a:solidFill>
                  <a:srgbClr val="0000FF"/>
                </a:solidFill>
              </a:rPr>
              <a:t>Tuning, </a:t>
            </a:r>
            <a:r>
              <a:rPr lang="en-US" dirty="0" err="1">
                <a:solidFill>
                  <a:srgbClr val="0000FF"/>
                </a:solidFill>
              </a:rPr>
              <a:t>Optimisation</a:t>
            </a:r>
            <a:r>
              <a:rPr lang="en-US" dirty="0">
                <a:solidFill>
                  <a:srgbClr val="0000FF"/>
                </a:solidFill>
              </a:rPr>
              <a:t> and Control</a:t>
            </a:r>
          </a:p>
          <a:p>
            <a:pPr marL="355600" lvl="2" indent="0">
              <a:buNone/>
            </a:pPr>
            <a:r>
              <a:rPr lang="en-US" dirty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dirty="0" err="1">
                <a:solidFill>
                  <a:srgbClr val="0000FF"/>
                </a:solidFill>
                <a:sym typeface="Wingdings"/>
              </a:rPr>
              <a:t>Optimise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 or control accelerator parameters </a:t>
            </a:r>
            <a:endParaRPr lang="en-US" dirty="0">
              <a:solidFill>
                <a:srgbClr val="0000FF"/>
              </a:solidFill>
            </a:endParaRPr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Virtual Diagnostics</a:t>
            </a:r>
          </a:p>
          <a:p>
            <a:pPr marL="355600" lvl="2" indent="0">
              <a:buNone/>
            </a:pPr>
            <a:r>
              <a:rPr lang="en-US" dirty="0">
                <a:sym typeface="Wingdings"/>
              </a:rPr>
              <a:t> Surrogate model of destructive or broken diagnostic</a:t>
            </a:r>
            <a:endParaRPr lang="en-US" dirty="0"/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Online </a:t>
            </a:r>
            <a:r>
              <a:rPr lang="en-US" dirty="0" err="1"/>
              <a:t>modelling</a:t>
            </a:r>
            <a:r>
              <a:rPr lang="en-US" dirty="0"/>
              <a:t> / Simulations</a:t>
            </a:r>
          </a:p>
          <a:p>
            <a:pPr marL="355600" lvl="2" indent="0">
              <a:buNone/>
            </a:pPr>
            <a:r>
              <a:rPr lang="en-US" dirty="0" smtClean="0">
                <a:sym typeface="Wingdings"/>
              </a:rPr>
              <a:t> Fast </a:t>
            </a:r>
            <a:r>
              <a:rPr lang="en-US" dirty="0">
                <a:sym typeface="Wingdings"/>
              </a:rPr>
              <a:t>beam transport model</a:t>
            </a:r>
            <a:endParaRPr lang="en-US" dirty="0"/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Anomaly detection and machine protection</a:t>
            </a:r>
          </a:p>
          <a:p>
            <a:pPr marL="355600" lvl="2" indent="0">
              <a:buNone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Preventive </a:t>
            </a:r>
            <a:r>
              <a:rPr lang="en-US" dirty="0"/>
              <a:t>maintenance, interlock prediction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Advanced data analysis</a:t>
            </a:r>
          </a:p>
          <a:p>
            <a:pPr lvl="2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 Enhanced </a:t>
            </a:r>
            <a:r>
              <a:rPr lang="en-US" dirty="0">
                <a:sym typeface="Wingdings"/>
              </a:rPr>
              <a:t>phase space measurements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1. Tuning</a:t>
            </a:r>
            <a:r>
              <a:rPr lang="en-US" dirty="0"/>
              <a:t>, </a:t>
            </a:r>
            <a:r>
              <a:rPr lang="en-US" dirty="0" err="1"/>
              <a:t>Optimisation</a:t>
            </a:r>
            <a:r>
              <a:rPr lang="en-US" dirty="0"/>
              <a:t> and Control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124965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20-11-04 at 17.20.1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434" y="3858220"/>
            <a:ext cx="5168900" cy="24511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644008" y="1340768"/>
            <a:ext cx="4141217" cy="4679951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Numerical </a:t>
            </a:r>
            <a:r>
              <a:rPr lang="en-US" sz="2000" dirty="0" err="1" smtClean="0"/>
              <a:t>Optimisation</a:t>
            </a:r>
            <a:endParaRPr lang="en-US" sz="2000" dirty="0" smtClean="0"/>
          </a:p>
          <a:p>
            <a:pPr marL="0" indent="0">
              <a:buNone/>
            </a:pPr>
            <a:endParaRPr lang="en-GB" dirty="0"/>
          </a:p>
          <a:p>
            <a:r>
              <a:rPr lang="en-US" dirty="0" smtClean="0">
                <a:solidFill>
                  <a:srgbClr val="FF0000"/>
                </a:solidFill>
              </a:rPr>
              <a:t>Bulk </a:t>
            </a:r>
            <a:r>
              <a:rPr lang="en-US" dirty="0">
                <a:solidFill>
                  <a:srgbClr val="FF0000"/>
                </a:solidFill>
              </a:rPr>
              <a:t>learning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Cannot </a:t>
            </a:r>
            <a:r>
              <a:rPr lang="en-US" dirty="0">
                <a:solidFill>
                  <a:srgbClr val="FF0000"/>
                </a:solidFill>
              </a:rPr>
              <a:t>estimate uncertainty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Juggle many things at once</a:t>
            </a:r>
            <a:endParaRPr lang="en-GB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Fast decisions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Bayesian </a:t>
            </a:r>
            <a:r>
              <a:rPr lang="en-US" dirty="0" err="1" smtClean="0"/>
              <a:t>Optimisation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960062" y="1340768"/>
            <a:ext cx="2891858" cy="251745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000" dirty="0" smtClean="0">
                <a:solidFill>
                  <a:srgbClr val="000000"/>
                </a:solidFill>
                <a:latin typeface="Calibri"/>
              </a:rPr>
              <a:t>Human </a:t>
            </a:r>
            <a:r>
              <a:rPr lang="en-US" sz="2000" dirty="0" err="1" smtClean="0">
                <a:solidFill>
                  <a:srgbClr val="000000"/>
                </a:solidFill>
                <a:latin typeface="Calibri"/>
              </a:rPr>
              <a:t>Optimisation</a:t>
            </a:r>
            <a:endParaRPr lang="en-US" sz="2000" dirty="0" smtClean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/>
              <a:buChar char="•"/>
            </a:pPr>
            <a:endParaRPr lang="en-US" sz="1800" dirty="0" smtClean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Life-long learning</a:t>
            </a:r>
            <a:endParaRPr lang="en-US" sz="1800" dirty="0">
              <a:solidFill>
                <a:srgbClr val="0000FF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Experience</a:t>
            </a:r>
            <a:endParaRPr lang="en-US" sz="1800" dirty="0">
              <a:solidFill>
                <a:srgbClr val="0000FF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dirty="0" smtClean="0">
                <a:solidFill>
                  <a:srgbClr val="FF0000"/>
                </a:solidFill>
                <a:latin typeface="Calibri"/>
              </a:rPr>
              <a:t>Limited </a:t>
            </a:r>
            <a:r>
              <a:rPr lang="en-US" sz="1800" dirty="0">
                <a:solidFill>
                  <a:srgbClr val="FF0000"/>
                </a:solidFill>
                <a:latin typeface="Calibri"/>
              </a:rPr>
              <a:t>working </a:t>
            </a:r>
            <a:r>
              <a:rPr lang="en-US" sz="1800" dirty="0" smtClean="0">
                <a:solidFill>
                  <a:srgbClr val="FF0000"/>
                </a:solidFill>
                <a:latin typeface="Calibri"/>
              </a:rPr>
              <a:t>memory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dirty="0">
                <a:solidFill>
                  <a:srgbClr val="FF0000"/>
                </a:solidFill>
                <a:latin typeface="Calibri"/>
              </a:rPr>
              <a:t>(relatively) Slow </a:t>
            </a:r>
            <a:r>
              <a:rPr lang="en-US" sz="1800" dirty="0" smtClean="0">
                <a:solidFill>
                  <a:srgbClr val="FF0000"/>
                </a:solidFill>
                <a:latin typeface="Calibri"/>
              </a:rPr>
              <a:t>decisions</a:t>
            </a:r>
            <a:endParaRPr lang="en-US" sz="18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9912" y="980728"/>
            <a:ext cx="576064" cy="50405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5400" dirty="0">
                <a:solidFill>
                  <a:srgbClr val="000000"/>
                </a:solidFill>
                <a:latin typeface="Calibri"/>
              </a:rPr>
              <a:t>≠</a:t>
            </a:r>
            <a:endParaRPr lang="en-US" sz="54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276626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20-11-04 at 17.20.1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434" y="3858220"/>
            <a:ext cx="5168900" cy="24511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644008" y="1341337"/>
            <a:ext cx="4141217" cy="4679951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r>
              <a:rPr lang="en-US" strike="sngStrike" dirty="0" smtClean="0"/>
              <a:t>Bulk </a:t>
            </a:r>
            <a:r>
              <a:rPr lang="en-US" strike="sngStrike" dirty="0"/>
              <a:t>learning</a:t>
            </a:r>
            <a:endParaRPr lang="en-GB" strike="sngStrike" dirty="0"/>
          </a:p>
          <a:p>
            <a:r>
              <a:rPr lang="en-US" strike="sngStrike" dirty="0" smtClean="0"/>
              <a:t>Cannot </a:t>
            </a:r>
            <a:r>
              <a:rPr lang="en-US" strike="sngStrike" dirty="0"/>
              <a:t>estimate uncertainty</a:t>
            </a:r>
            <a:endParaRPr lang="en-GB" strike="sngStrike" dirty="0"/>
          </a:p>
          <a:p>
            <a:r>
              <a:rPr lang="en-US" dirty="0" smtClean="0">
                <a:solidFill>
                  <a:srgbClr val="0000FF"/>
                </a:solidFill>
              </a:rPr>
              <a:t>Juggle </a:t>
            </a:r>
            <a:r>
              <a:rPr lang="en-US" dirty="0">
                <a:solidFill>
                  <a:srgbClr val="0000FF"/>
                </a:solidFill>
              </a:rPr>
              <a:t>many things at once</a:t>
            </a:r>
            <a:endParaRPr lang="en-GB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Fast decisions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Bayesian </a:t>
            </a:r>
            <a:r>
              <a:rPr lang="en-US" dirty="0" err="1" smtClean="0"/>
              <a:t>Optimisation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960062" y="1340768"/>
            <a:ext cx="2891858" cy="251745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000" dirty="0" smtClean="0">
                <a:solidFill>
                  <a:srgbClr val="000000"/>
                </a:solidFill>
                <a:latin typeface="Calibri"/>
              </a:rPr>
              <a:t>Bayesian </a:t>
            </a:r>
            <a:r>
              <a:rPr lang="en-US" sz="2000" dirty="0" err="1" smtClean="0">
                <a:solidFill>
                  <a:srgbClr val="000000"/>
                </a:solidFill>
                <a:latin typeface="Calibri"/>
              </a:rPr>
              <a:t>Optimisation</a:t>
            </a:r>
            <a:endParaRPr lang="en-US" sz="2000" dirty="0" smtClean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/>
              <a:buChar char="•"/>
            </a:pPr>
            <a:endParaRPr lang="en-US" sz="1800" dirty="0" smtClean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strike="sngStrike" dirty="0" smtClean="0">
                <a:latin typeface="Calibri"/>
              </a:rPr>
              <a:t>Life-long</a:t>
            </a:r>
            <a:r>
              <a:rPr lang="en-US" sz="1800" strike="sngStrike" dirty="0" smtClean="0">
                <a:solidFill>
                  <a:srgbClr val="0000FF"/>
                </a:solidFill>
                <a:latin typeface="Calibri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learning</a:t>
            </a:r>
            <a:endParaRPr lang="en-US" sz="1800" dirty="0">
              <a:solidFill>
                <a:srgbClr val="0000FF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Experience</a:t>
            </a:r>
            <a:endParaRPr lang="en-US" sz="1800" dirty="0">
              <a:solidFill>
                <a:srgbClr val="0000FF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strike="sngStrike" dirty="0">
                <a:solidFill>
                  <a:srgbClr val="000000"/>
                </a:solidFill>
                <a:latin typeface="Calibri"/>
              </a:rPr>
              <a:t>Limited working </a:t>
            </a:r>
            <a:r>
              <a:rPr lang="en-US" sz="1800" strike="sngStrike" dirty="0" smtClean="0">
                <a:solidFill>
                  <a:srgbClr val="000000"/>
                </a:solidFill>
                <a:latin typeface="Calibri"/>
              </a:rPr>
              <a:t>memory</a:t>
            </a:r>
            <a:endParaRPr lang="en-US" sz="1800" strike="sngStrike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strike="sngStrike" dirty="0" smtClean="0">
                <a:solidFill>
                  <a:srgbClr val="000000"/>
                </a:solidFill>
                <a:latin typeface="Calibri"/>
              </a:rPr>
              <a:t>(</a:t>
            </a:r>
            <a:r>
              <a:rPr lang="en-US" sz="1800" strike="sngStrike" dirty="0">
                <a:solidFill>
                  <a:srgbClr val="000000"/>
                </a:solidFill>
                <a:latin typeface="Calibri"/>
              </a:rPr>
              <a:t>relatively) Slow </a:t>
            </a:r>
            <a:r>
              <a:rPr lang="en-US" sz="1800" strike="sngStrike" dirty="0" smtClean="0">
                <a:solidFill>
                  <a:srgbClr val="000000"/>
                </a:solidFill>
                <a:latin typeface="Calibri"/>
              </a:rPr>
              <a:t>decisions</a:t>
            </a:r>
            <a:endParaRPr lang="en-US" sz="1800" strike="sngStrike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841144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2988" y="4581128"/>
            <a:ext cx="7742237" cy="1872309"/>
          </a:xfrm>
        </p:spPr>
        <p:txBody>
          <a:bodyPr/>
          <a:lstStyle/>
          <a:p>
            <a:r>
              <a:rPr lang="en-GB" dirty="0"/>
              <a:t>X are evaluation points, for each evaluation point the </a:t>
            </a:r>
            <a:r>
              <a:rPr lang="en-GB" dirty="0" smtClean="0"/>
              <a:t>performance (e.g. FEL pulse energy) </a:t>
            </a:r>
            <a:r>
              <a:rPr lang="en-GB" dirty="0"/>
              <a:t>is measured and the model </a:t>
            </a:r>
            <a:r>
              <a:rPr lang="en-GB" dirty="0" smtClean="0"/>
              <a:t>is </a:t>
            </a:r>
            <a:r>
              <a:rPr lang="en-GB" dirty="0"/>
              <a:t>updated </a:t>
            </a:r>
            <a:endParaRPr lang="en-GB" dirty="0" smtClean="0"/>
          </a:p>
          <a:p>
            <a:r>
              <a:rPr lang="en-GB" dirty="0" smtClean="0"/>
              <a:t>Additionally</a:t>
            </a:r>
            <a:r>
              <a:rPr lang="en-GB" dirty="0"/>
              <a:t>, the safety function (e.g. losses recorded by various detectors) is evaluated and its model is also updated ➜ taking into account the uncertainties of the safety function this defines the safe-set marked in </a:t>
            </a:r>
            <a:r>
              <a:rPr lang="en-GB" dirty="0" smtClean="0"/>
              <a:t>green</a:t>
            </a:r>
          </a:p>
          <a:p>
            <a:r>
              <a:rPr lang="en-GB" dirty="0" smtClean="0"/>
              <a:t>Combines both exploration and exploitation</a:t>
            </a:r>
            <a:endParaRPr lang="en-GB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Safe</a:t>
            </a:r>
            <a:r>
              <a:rPr lang="en-US" dirty="0"/>
              <a:t> </a:t>
            </a:r>
            <a:r>
              <a:rPr lang="en-US" dirty="0" smtClean="0"/>
              <a:t>Bayesian </a:t>
            </a:r>
            <a:r>
              <a:rPr lang="en-US" dirty="0" err="1" smtClean="0"/>
              <a:t>Optimisation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pic>
        <p:nvPicPr>
          <p:cNvPr id="5" name="Picture 4" descr="Screen Shot 2020-11-04 at 17.12.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36671"/>
            <a:ext cx="8244408" cy="368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26243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/>
              <a:t>aSwissFEL-BO.png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SwissFEL</a:t>
            </a:r>
            <a:r>
              <a:rPr lang="en-US" smtClean="0"/>
              <a:t> example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pic>
        <p:nvPicPr>
          <p:cNvPr id="7" name="Picture 6" descr="SwissFEL-BOZoo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5770"/>
            <a:ext cx="9144000" cy="565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90857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Optimisation</a:t>
            </a:r>
            <a:r>
              <a:rPr lang="en-US" dirty="0" smtClean="0"/>
              <a:t> GUI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786" y="1268760"/>
            <a:ext cx="5192710" cy="5052758"/>
          </a:xfrm>
          <a:prstGeom prst="rect">
            <a:avLst/>
          </a:prstGeom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755576" y="1341438"/>
            <a:ext cx="3088211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 smtClean="0"/>
              <a:t>Server application	</a:t>
            </a:r>
          </a:p>
          <a:p>
            <a:pPr lvl="1"/>
            <a:r>
              <a:rPr lang="en-US" dirty="0" err="1" smtClean="0"/>
              <a:t>Optimiser</a:t>
            </a:r>
            <a:r>
              <a:rPr lang="en-US" dirty="0" smtClean="0"/>
              <a:t> runs on a server</a:t>
            </a:r>
          </a:p>
          <a:p>
            <a:pPr lvl="1"/>
            <a:r>
              <a:rPr lang="en-US" dirty="0" smtClean="0"/>
              <a:t>client GUI through REST API</a:t>
            </a:r>
          </a:p>
          <a:p>
            <a:r>
              <a:rPr lang="en-US" dirty="0" smtClean="0"/>
              <a:t>Status data in EPICS</a:t>
            </a:r>
          </a:p>
          <a:p>
            <a:r>
              <a:rPr lang="en-US" dirty="0" smtClean="0"/>
              <a:t>Additional algorithms</a:t>
            </a:r>
          </a:p>
          <a:p>
            <a:pPr lvl="1"/>
            <a:r>
              <a:rPr lang="en-US" dirty="0" err="1" smtClean="0"/>
              <a:t>Extremum</a:t>
            </a:r>
            <a:r>
              <a:rPr lang="en-US" dirty="0" smtClean="0"/>
              <a:t> seeking	</a:t>
            </a:r>
          </a:p>
          <a:p>
            <a:pPr lvl="1"/>
            <a:r>
              <a:rPr lang="en-US" dirty="0" err="1" smtClean="0"/>
              <a:t>Nelder</a:t>
            </a:r>
            <a:r>
              <a:rPr lang="en-US" dirty="0" smtClean="0"/>
              <a:t> Mead (Simplex)</a:t>
            </a:r>
          </a:p>
          <a:p>
            <a:r>
              <a:rPr lang="en-US" dirty="0" smtClean="0"/>
              <a:t>Very few settings</a:t>
            </a:r>
          </a:p>
          <a:p>
            <a:r>
              <a:rPr lang="en-US" dirty="0" smtClean="0"/>
              <a:t>Machine related beam checks (e.g. good-flags from the feedbacks, beam detection)</a:t>
            </a:r>
          </a:p>
          <a:p>
            <a:r>
              <a:rPr lang="en-US" dirty="0" smtClean="0"/>
              <a:t>Live plotting &amp; analysis</a:t>
            </a:r>
          </a:p>
          <a:p>
            <a:r>
              <a:rPr lang="en-US" dirty="0" smtClean="0"/>
              <a:t>Accelerator independent</a:t>
            </a:r>
          </a:p>
          <a:p>
            <a:pPr lvl="1"/>
            <a:r>
              <a:rPr lang="en-US" dirty="0" smtClean="0"/>
              <a:t>used at both </a:t>
            </a:r>
            <a:r>
              <a:rPr lang="en-US" dirty="0" err="1" smtClean="0"/>
              <a:t>SwissFEL</a:t>
            </a:r>
            <a:r>
              <a:rPr lang="en-US" dirty="0" smtClean="0"/>
              <a:t> &amp; HIPA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70017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Possible Applications of Machine Learning in Accelerator Physics: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Tuning, </a:t>
            </a:r>
            <a:r>
              <a:rPr lang="en-US" dirty="0" err="1"/>
              <a:t>Optimisation</a:t>
            </a:r>
            <a:r>
              <a:rPr lang="en-US" dirty="0"/>
              <a:t> and Control</a:t>
            </a:r>
          </a:p>
          <a:p>
            <a:pPr marL="355600" lvl="2" indent="0">
              <a:buNone/>
            </a:pPr>
            <a:r>
              <a:rPr lang="en-US" dirty="0">
                <a:sym typeface="Wingdings"/>
              </a:rPr>
              <a:t> </a:t>
            </a:r>
            <a:r>
              <a:rPr lang="en-US" dirty="0" err="1">
                <a:sym typeface="Wingdings"/>
              </a:rPr>
              <a:t>Optimise</a:t>
            </a:r>
            <a:r>
              <a:rPr lang="en-US" dirty="0">
                <a:sym typeface="Wingdings"/>
              </a:rPr>
              <a:t> or control accelerator parameters </a:t>
            </a:r>
            <a:endParaRPr lang="en-US" dirty="0"/>
          </a:p>
          <a:p>
            <a:pPr marL="520700" lvl="1" indent="-342900">
              <a:buFont typeface="+mj-lt"/>
              <a:buAutoNum type="arabicPeriod"/>
            </a:pPr>
            <a:r>
              <a:rPr lang="en-US" dirty="0">
                <a:solidFill>
                  <a:srgbClr val="0000FF"/>
                </a:solidFill>
              </a:rPr>
              <a:t>Virtual Diagnostics</a:t>
            </a:r>
          </a:p>
          <a:p>
            <a:pPr marL="355600" lvl="2" indent="0">
              <a:buNone/>
            </a:pPr>
            <a:r>
              <a:rPr lang="en-US" dirty="0">
                <a:solidFill>
                  <a:srgbClr val="0000FF"/>
                </a:solidFill>
                <a:sym typeface="Wingdings"/>
              </a:rPr>
              <a:t> Surrogate model of destructive or broken diagnostic</a:t>
            </a:r>
            <a:endParaRPr lang="en-US" dirty="0">
              <a:solidFill>
                <a:srgbClr val="0000FF"/>
              </a:solidFill>
            </a:endParaRPr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Online </a:t>
            </a:r>
            <a:r>
              <a:rPr lang="en-US" dirty="0" err="1"/>
              <a:t>modelling</a:t>
            </a:r>
            <a:r>
              <a:rPr lang="en-US" dirty="0"/>
              <a:t> / Simulations</a:t>
            </a:r>
          </a:p>
          <a:p>
            <a:pPr marL="355600" lvl="2" indent="0">
              <a:buNone/>
            </a:pPr>
            <a:r>
              <a:rPr lang="en-US" dirty="0" smtClean="0">
                <a:sym typeface="Wingdings"/>
              </a:rPr>
              <a:t> Fast </a:t>
            </a:r>
            <a:r>
              <a:rPr lang="en-US" dirty="0">
                <a:sym typeface="Wingdings"/>
              </a:rPr>
              <a:t>beam transport model</a:t>
            </a:r>
            <a:endParaRPr lang="en-US" dirty="0"/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Anomaly detection and machine protection</a:t>
            </a:r>
          </a:p>
          <a:p>
            <a:pPr marL="355600" lvl="2" indent="0">
              <a:buNone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Preventive </a:t>
            </a:r>
            <a:r>
              <a:rPr lang="en-US" dirty="0"/>
              <a:t>maintenance, interlock prediction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Advanced data analysis</a:t>
            </a:r>
          </a:p>
          <a:p>
            <a:pPr lvl="2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 Enhanced </a:t>
            </a:r>
            <a:r>
              <a:rPr lang="en-US" dirty="0">
                <a:sym typeface="Wingdings"/>
              </a:rPr>
              <a:t>phase space measurements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2. Virtual </a:t>
            </a:r>
            <a:r>
              <a:rPr lang="en-US" dirty="0"/>
              <a:t>Diagnostics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964489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2988" y="980727"/>
            <a:ext cx="7742237" cy="4679951"/>
          </a:xfrm>
        </p:spPr>
        <p:txBody>
          <a:bodyPr/>
          <a:lstStyle/>
          <a:p>
            <a:pPr marL="285750" indent="-285750"/>
            <a:r>
              <a:rPr lang="en-GB" dirty="0"/>
              <a:t>The VIMOS </a:t>
            </a:r>
            <a:r>
              <a:rPr lang="en-GB" dirty="0" smtClean="0"/>
              <a:t>system monitors the SINQ target beam spot with </a:t>
            </a:r>
            <a:r>
              <a:rPr lang="en-GB" dirty="0"/>
              <a:t>a </a:t>
            </a:r>
            <a:r>
              <a:rPr lang="en-GB" dirty="0" smtClean="0"/>
              <a:t>metal grid</a:t>
            </a:r>
            <a:r>
              <a:rPr lang="en-GB" dirty="0"/>
              <a:t>.</a:t>
            </a:r>
          </a:p>
          <a:p>
            <a:pPr marL="285750" indent="-285750"/>
            <a:r>
              <a:rPr lang="en-GB" dirty="0" smtClean="0"/>
              <a:t>If </a:t>
            </a:r>
            <a:r>
              <a:rPr lang="en-GB" dirty="0"/>
              <a:t>the beam </a:t>
            </a:r>
            <a:r>
              <a:rPr lang="en-GB" dirty="0" smtClean="0"/>
              <a:t>is focussed too much or changes </a:t>
            </a:r>
            <a:r>
              <a:rPr lang="en-GB" dirty="0"/>
              <a:t>too fast interlocks are triggered.</a:t>
            </a:r>
          </a:p>
          <a:p>
            <a:pPr marL="285750" indent="-285750"/>
            <a:r>
              <a:rPr lang="en-GB" dirty="0" smtClean="0"/>
              <a:t>This </a:t>
            </a:r>
            <a:r>
              <a:rPr lang="en-GB" dirty="0"/>
              <a:t>grid </a:t>
            </a:r>
            <a:r>
              <a:rPr lang="en-GB" dirty="0" smtClean="0"/>
              <a:t>is degrading over </a:t>
            </a:r>
            <a:r>
              <a:rPr lang="en-GB" dirty="0"/>
              <a:t>time and cannot be </a:t>
            </a:r>
            <a:r>
              <a:rPr lang="en-GB" dirty="0" smtClean="0"/>
              <a:t>replaced </a:t>
            </a:r>
          </a:p>
          <a:p>
            <a:pPr marL="285750" indent="-285750"/>
            <a:r>
              <a:rPr lang="en-GB" b="1" dirty="0" smtClean="0"/>
              <a:t>Can </a:t>
            </a:r>
            <a:r>
              <a:rPr lang="en-GB" b="1" dirty="0"/>
              <a:t>we use other sensors to predict the images?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77200" y="44624"/>
            <a:ext cx="6708025" cy="508500"/>
          </a:xfrm>
        </p:spPr>
        <p:txBody>
          <a:bodyPr/>
          <a:lstStyle/>
          <a:p>
            <a:r>
              <a:rPr lang="en-GB" sz="2800" dirty="0" smtClean="0"/>
              <a:t>VIMOS SINQ: </a:t>
            </a:r>
            <a:r>
              <a:rPr lang="en-GB" sz="2800" dirty="0"/>
              <a:t>Virtual </a:t>
            </a:r>
            <a:r>
              <a:rPr lang="en-GB" sz="2800" dirty="0" smtClean="0"/>
              <a:t>diagnostics</a:t>
            </a:r>
            <a:br>
              <a:rPr lang="en-GB" sz="2800" dirty="0" smtClean="0"/>
            </a:br>
            <a:r>
              <a:rPr lang="en-GB" sz="2000" dirty="0" smtClean="0"/>
              <a:t>Jaime </a:t>
            </a:r>
            <a:r>
              <a:rPr lang="en-GB" sz="2000" dirty="0" err="1" smtClean="0"/>
              <a:t>Coello</a:t>
            </a:r>
            <a:r>
              <a:rPr lang="en-GB" sz="2000" dirty="0" smtClean="0"/>
              <a:t> de Portugal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grpSp>
        <p:nvGrpSpPr>
          <p:cNvPr id="40" name="Grupo 43">
            <a:extLst>
              <a:ext uri="{FF2B5EF4-FFF2-40B4-BE49-F238E27FC236}">
                <a16:creationId xmlns:a16="http://schemas.microsoft.com/office/drawing/2014/main" xmlns="" id="{5D77DE1C-5FDD-4A2A-8AD4-C615D9C255A4}"/>
              </a:ext>
            </a:extLst>
          </p:cNvPr>
          <p:cNvGrpSpPr/>
          <p:nvPr/>
        </p:nvGrpSpPr>
        <p:grpSpPr>
          <a:xfrm>
            <a:off x="395536" y="2341170"/>
            <a:ext cx="8496944" cy="4544214"/>
            <a:chOff x="307806" y="2184302"/>
            <a:chExt cx="8323790" cy="4450849"/>
          </a:xfrm>
        </p:grpSpPr>
        <p:pic>
          <p:nvPicPr>
            <p:cNvPr id="41" name="Imagen 5" descr="Imagen que contiene luz&#10;&#10;Descripción generada automáticamente">
              <a:extLst>
                <a:ext uri="{FF2B5EF4-FFF2-40B4-BE49-F238E27FC236}">
                  <a16:creationId xmlns:a16="http://schemas.microsoft.com/office/drawing/2014/main" xmlns="" id="{0A91CF6E-1403-4034-AD38-466D6579A8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806" y="2184302"/>
              <a:ext cx="3468964" cy="2640771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42" name="Flecha: hacia abajo 16">
              <a:extLst>
                <a:ext uri="{FF2B5EF4-FFF2-40B4-BE49-F238E27FC236}">
                  <a16:creationId xmlns:a16="http://schemas.microsoft.com/office/drawing/2014/main" xmlns="" id="{6DCB5AA5-EBB0-4C79-9706-F7746A442E09}"/>
                </a:ext>
              </a:extLst>
            </p:cNvPr>
            <p:cNvSpPr/>
            <p:nvPr/>
          </p:nvSpPr>
          <p:spPr>
            <a:xfrm rot="16200000">
              <a:off x="3706696" y="3398584"/>
              <a:ext cx="494950" cy="212210"/>
            </a:xfrm>
            <a:prstGeom prst="down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3" name="Grupo 18">
              <a:extLst>
                <a:ext uri="{FF2B5EF4-FFF2-40B4-BE49-F238E27FC236}">
                  <a16:creationId xmlns:a16="http://schemas.microsoft.com/office/drawing/2014/main" xmlns="" id="{6199B120-8BEF-49D3-8145-8D10BA0763C2}"/>
                </a:ext>
              </a:extLst>
            </p:cNvPr>
            <p:cNvGrpSpPr/>
            <p:nvPr/>
          </p:nvGrpSpPr>
          <p:grpSpPr>
            <a:xfrm>
              <a:off x="7542300" y="3944184"/>
              <a:ext cx="989901" cy="1263640"/>
              <a:chOff x="2317399" y="4118995"/>
              <a:chExt cx="989901" cy="1263640"/>
            </a:xfrm>
          </p:grpSpPr>
          <p:sp>
            <p:nvSpPr>
              <p:cNvPr id="67" name="Rectángulo: esquinas redondeadas 19">
                <a:extLst>
                  <a:ext uri="{FF2B5EF4-FFF2-40B4-BE49-F238E27FC236}">
                    <a16:creationId xmlns:a16="http://schemas.microsoft.com/office/drawing/2014/main" xmlns="" id="{9EF8C261-8182-4C87-A096-BAA1CB6A0A8D}"/>
                  </a:ext>
                </a:extLst>
              </p:cNvPr>
              <p:cNvSpPr/>
              <p:nvPr/>
            </p:nvSpPr>
            <p:spPr>
              <a:xfrm>
                <a:off x="2317399" y="4118995"/>
                <a:ext cx="989901" cy="126364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8" name="Conector recto 20">
                <a:extLst>
                  <a:ext uri="{FF2B5EF4-FFF2-40B4-BE49-F238E27FC236}">
                    <a16:creationId xmlns:a16="http://schemas.microsoft.com/office/drawing/2014/main" xmlns="" id="{78FF78EB-1271-45B3-8BDA-D4B474872A22}"/>
                  </a:ext>
                </a:extLst>
              </p:cNvPr>
              <p:cNvCxnSpPr/>
              <p:nvPr/>
            </p:nvCxnSpPr>
            <p:spPr>
              <a:xfrm>
                <a:off x="2493567" y="4353886"/>
                <a:ext cx="637564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ector recto 21">
                <a:extLst>
                  <a:ext uri="{FF2B5EF4-FFF2-40B4-BE49-F238E27FC236}">
                    <a16:creationId xmlns:a16="http://schemas.microsoft.com/office/drawing/2014/main" xmlns="" id="{192FF800-10C4-46DA-BA81-83935AD6D521}"/>
                  </a:ext>
                </a:extLst>
              </p:cNvPr>
              <p:cNvCxnSpPr/>
              <p:nvPr/>
            </p:nvCxnSpPr>
            <p:spPr>
              <a:xfrm>
                <a:off x="2493567" y="4548231"/>
                <a:ext cx="637564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ector recto 22">
                <a:extLst>
                  <a:ext uri="{FF2B5EF4-FFF2-40B4-BE49-F238E27FC236}">
                    <a16:creationId xmlns:a16="http://schemas.microsoft.com/office/drawing/2014/main" xmlns="" id="{2ED1B9C6-5282-4426-B9FE-E53E4CFD128D}"/>
                  </a:ext>
                </a:extLst>
              </p:cNvPr>
              <p:cNvCxnSpPr/>
              <p:nvPr/>
            </p:nvCxnSpPr>
            <p:spPr>
              <a:xfrm>
                <a:off x="2493567" y="4750815"/>
                <a:ext cx="637564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ector recto 23">
                <a:extLst>
                  <a:ext uri="{FF2B5EF4-FFF2-40B4-BE49-F238E27FC236}">
                    <a16:creationId xmlns:a16="http://schemas.microsoft.com/office/drawing/2014/main" xmlns="" id="{33258843-6E2A-4FB9-BC70-0C0D1C0DDDB3}"/>
                  </a:ext>
                </a:extLst>
              </p:cNvPr>
              <p:cNvCxnSpPr/>
              <p:nvPr/>
            </p:nvCxnSpPr>
            <p:spPr>
              <a:xfrm>
                <a:off x="2493567" y="4945106"/>
                <a:ext cx="637564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ector recto 24">
                <a:extLst>
                  <a:ext uri="{FF2B5EF4-FFF2-40B4-BE49-F238E27FC236}">
                    <a16:creationId xmlns:a16="http://schemas.microsoft.com/office/drawing/2014/main" xmlns="" id="{1A3D765E-97B5-4D5F-BA66-5922BAEC04A5}"/>
                  </a:ext>
                </a:extLst>
              </p:cNvPr>
              <p:cNvCxnSpPr/>
              <p:nvPr/>
            </p:nvCxnSpPr>
            <p:spPr>
              <a:xfrm>
                <a:off x="2493567" y="5147690"/>
                <a:ext cx="637564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Rectángulo 25">
              <a:extLst>
                <a:ext uri="{FF2B5EF4-FFF2-40B4-BE49-F238E27FC236}">
                  <a16:creationId xmlns:a16="http://schemas.microsoft.com/office/drawing/2014/main" xmlns="" id="{C7FA6C7B-4548-4851-B53D-C083D7450833}"/>
                </a:ext>
              </a:extLst>
            </p:cNvPr>
            <p:cNvSpPr/>
            <p:nvPr/>
          </p:nvSpPr>
          <p:spPr>
            <a:xfrm>
              <a:off x="7442903" y="2958175"/>
              <a:ext cx="1188693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dirty="0"/>
                <a:t> Predicted image properties</a:t>
              </a:r>
            </a:p>
          </p:txBody>
        </p:sp>
        <p:sp>
          <p:nvSpPr>
            <p:cNvPr id="45" name="Rectángulo 34">
              <a:extLst>
                <a:ext uri="{FF2B5EF4-FFF2-40B4-BE49-F238E27FC236}">
                  <a16:creationId xmlns:a16="http://schemas.microsoft.com/office/drawing/2014/main" xmlns="" id="{FA5F8EF2-54BB-4E61-9422-A38AFCA40582}"/>
                </a:ext>
              </a:extLst>
            </p:cNvPr>
            <p:cNvSpPr/>
            <p:nvPr/>
          </p:nvSpPr>
          <p:spPr>
            <a:xfrm>
              <a:off x="5641362" y="2724827"/>
              <a:ext cx="1355412" cy="391032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Machine Learning Model</a:t>
              </a:r>
            </a:p>
          </p:txBody>
        </p:sp>
        <p:grpSp>
          <p:nvGrpSpPr>
            <p:cNvPr id="46" name="Grupo 42">
              <a:extLst>
                <a:ext uri="{FF2B5EF4-FFF2-40B4-BE49-F238E27FC236}">
                  <a16:creationId xmlns:a16="http://schemas.microsoft.com/office/drawing/2014/main" xmlns="" id="{D7328C06-0C0E-49BA-B9DC-54ABF4B2C496}"/>
                </a:ext>
              </a:extLst>
            </p:cNvPr>
            <p:cNvGrpSpPr/>
            <p:nvPr/>
          </p:nvGrpSpPr>
          <p:grpSpPr>
            <a:xfrm>
              <a:off x="4011456" y="2246400"/>
              <a:ext cx="1188693" cy="2419596"/>
              <a:chOff x="4205855" y="2186425"/>
              <a:chExt cx="1188693" cy="2419596"/>
            </a:xfrm>
          </p:grpSpPr>
          <p:grpSp>
            <p:nvGrpSpPr>
              <p:cNvPr id="58" name="Grupo 15">
                <a:extLst>
                  <a:ext uri="{FF2B5EF4-FFF2-40B4-BE49-F238E27FC236}">
                    <a16:creationId xmlns:a16="http://schemas.microsoft.com/office/drawing/2014/main" xmlns="" id="{87D6259D-EAF1-469A-8F52-A88E1DF9AE1F}"/>
                  </a:ext>
                </a:extLst>
              </p:cNvPr>
              <p:cNvGrpSpPr/>
              <p:nvPr/>
            </p:nvGrpSpPr>
            <p:grpSpPr>
              <a:xfrm>
                <a:off x="4305252" y="2872868"/>
                <a:ext cx="989901" cy="1263640"/>
                <a:chOff x="2317399" y="4118995"/>
                <a:chExt cx="989901" cy="1263640"/>
              </a:xfrm>
            </p:grpSpPr>
            <p:sp>
              <p:nvSpPr>
                <p:cNvPr id="61" name="Rectángulo: esquinas redondeadas 7">
                  <a:extLst>
                    <a:ext uri="{FF2B5EF4-FFF2-40B4-BE49-F238E27FC236}">
                      <a16:creationId xmlns:a16="http://schemas.microsoft.com/office/drawing/2014/main" xmlns="" id="{8B9E56D2-7DFE-44BA-954B-D332BCF86C19}"/>
                    </a:ext>
                  </a:extLst>
                </p:cNvPr>
                <p:cNvSpPr/>
                <p:nvPr/>
              </p:nvSpPr>
              <p:spPr>
                <a:xfrm>
                  <a:off x="2317399" y="4118995"/>
                  <a:ext cx="989901" cy="1263640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2" name="Conector recto 9">
                  <a:extLst>
                    <a:ext uri="{FF2B5EF4-FFF2-40B4-BE49-F238E27FC236}">
                      <a16:creationId xmlns:a16="http://schemas.microsoft.com/office/drawing/2014/main" xmlns="" id="{291E421C-AE93-4934-B6DE-FB4464010487}"/>
                    </a:ext>
                  </a:extLst>
                </p:cNvPr>
                <p:cNvCxnSpPr/>
                <p:nvPr/>
              </p:nvCxnSpPr>
              <p:spPr>
                <a:xfrm>
                  <a:off x="2493567" y="4353886"/>
                  <a:ext cx="63756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Conector recto 10">
                  <a:extLst>
                    <a:ext uri="{FF2B5EF4-FFF2-40B4-BE49-F238E27FC236}">
                      <a16:creationId xmlns:a16="http://schemas.microsoft.com/office/drawing/2014/main" xmlns="" id="{57A2FFCE-278B-4F84-8EDE-66C32731D6F4}"/>
                    </a:ext>
                  </a:extLst>
                </p:cNvPr>
                <p:cNvCxnSpPr/>
                <p:nvPr/>
              </p:nvCxnSpPr>
              <p:spPr>
                <a:xfrm>
                  <a:off x="2493567" y="4548231"/>
                  <a:ext cx="63756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Conector recto 11">
                  <a:extLst>
                    <a:ext uri="{FF2B5EF4-FFF2-40B4-BE49-F238E27FC236}">
                      <a16:creationId xmlns:a16="http://schemas.microsoft.com/office/drawing/2014/main" xmlns="" id="{FF88A2A1-5EC8-4024-9A59-D8C8B57A1EC9}"/>
                    </a:ext>
                  </a:extLst>
                </p:cNvPr>
                <p:cNvCxnSpPr/>
                <p:nvPr/>
              </p:nvCxnSpPr>
              <p:spPr>
                <a:xfrm>
                  <a:off x="2493567" y="4750815"/>
                  <a:ext cx="63756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Conector recto 13">
                  <a:extLst>
                    <a:ext uri="{FF2B5EF4-FFF2-40B4-BE49-F238E27FC236}">
                      <a16:creationId xmlns:a16="http://schemas.microsoft.com/office/drawing/2014/main" xmlns="" id="{291438AD-4CE7-47E7-8D3C-556A34C0DE9A}"/>
                    </a:ext>
                  </a:extLst>
                </p:cNvPr>
                <p:cNvCxnSpPr/>
                <p:nvPr/>
              </p:nvCxnSpPr>
              <p:spPr>
                <a:xfrm>
                  <a:off x="2493567" y="4945106"/>
                  <a:ext cx="63756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Conector recto 14">
                  <a:extLst>
                    <a:ext uri="{FF2B5EF4-FFF2-40B4-BE49-F238E27FC236}">
                      <a16:creationId xmlns:a16="http://schemas.microsoft.com/office/drawing/2014/main" xmlns="" id="{9517FE31-F39C-4520-A5DD-3026A1FF3C4E}"/>
                    </a:ext>
                  </a:extLst>
                </p:cNvPr>
                <p:cNvCxnSpPr/>
                <p:nvPr/>
              </p:nvCxnSpPr>
              <p:spPr>
                <a:xfrm>
                  <a:off x="2493567" y="5147690"/>
                  <a:ext cx="63756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9" name="Rectángulo 17">
                <a:extLst>
                  <a:ext uri="{FF2B5EF4-FFF2-40B4-BE49-F238E27FC236}">
                    <a16:creationId xmlns:a16="http://schemas.microsoft.com/office/drawing/2014/main" xmlns="" id="{2CFEC855-E007-4435-A980-1AE0261CB460}"/>
                  </a:ext>
                </a:extLst>
              </p:cNvPr>
              <p:cNvSpPr/>
              <p:nvPr/>
            </p:nvSpPr>
            <p:spPr>
              <a:xfrm>
                <a:off x="4205855" y="2186425"/>
                <a:ext cx="1188693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/>
                  <a:t>Image properties</a:t>
                </a:r>
              </a:p>
            </p:txBody>
          </p:sp>
          <p:sp>
            <p:nvSpPr>
              <p:cNvPr id="60" name="Rectángulo 35">
                <a:extLst>
                  <a:ext uri="{FF2B5EF4-FFF2-40B4-BE49-F238E27FC236}">
                    <a16:creationId xmlns:a16="http://schemas.microsoft.com/office/drawing/2014/main" xmlns="" id="{148FC6AE-8D9B-4293-87C4-87C3CD7A1CA7}"/>
                  </a:ext>
                </a:extLst>
              </p:cNvPr>
              <p:cNvSpPr/>
              <p:nvPr/>
            </p:nvSpPr>
            <p:spPr>
              <a:xfrm>
                <a:off x="4251140" y="4144356"/>
                <a:ext cx="109812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b="1" dirty="0"/>
                  <a:t>Targets</a:t>
                </a:r>
              </a:p>
            </p:txBody>
          </p:sp>
        </p:grpSp>
        <p:grpSp>
          <p:nvGrpSpPr>
            <p:cNvPr id="47" name="Grupo 41">
              <a:extLst>
                <a:ext uri="{FF2B5EF4-FFF2-40B4-BE49-F238E27FC236}">
                  <a16:creationId xmlns:a16="http://schemas.microsoft.com/office/drawing/2014/main" xmlns="" id="{65F560A5-744E-4144-A11A-EC3EAC4C9BC0}"/>
                </a:ext>
              </a:extLst>
            </p:cNvPr>
            <p:cNvGrpSpPr/>
            <p:nvPr/>
          </p:nvGrpSpPr>
          <p:grpSpPr>
            <a:xfrm>
              <a:off x="2810429" y="5092387"/>
              <a:ext cx="2354831" cy="1542764"/>
              <a:chOff x="3622317" y="5122404"/>
              <a:chExt cx="2354831" cy="1542764"/>
            </a:xfrm>
          </p:grpSpPr>
          <p:grpSp>
            <p:nvGrpSpPr>
              <p:cNvPr id="50" name="Grupo 33">
                <a:extLst>
                  <a:ext uri="{FF2B5EF4-FFF2-40B4-BE49-F238E27FC236}">
                    <a16:creationId xmlns:a16="http://schemas.microsoft.com/office/drawing/2014/main" xmlns="" id="{DBC76762-B1A8-4C50-859A-CA99AF987C14}"/>
                  </a:ext>
                </a:extLst>
              </p:cNvPr>
              <p:cNvGrpSpPr/>
              <p:nvPr/>
            </p:nvGrpSpPr>
            <p:grpSpPr>
              <a:xfrm>
                <a:off x="3622317" y="5122404"/>
                <a:ext cx="2354831" cy="1067662"/>
                <a:chOff x="8110499" y="608070"/>
                <a:chExt cx="2354831" cy="1067662"/>
              </a:xfrm>
            </p:grpSpPr>
            <p:sp>
              <p:nvSpPr>
                <p:cNvPr id="52" name="Elipse 26">
                  <a:extLst>
                    <a:ext uri="{FF2B5EF4-FFF2-40B4-BE49-F238E27FC236}">
                      <a16:creationId xmlns:a16="http://schemas.microsoft.com/office/drawing/2014/main" xmlns="" id="{D25430CA-F36F-44E0-8642-254104074062}"/>
                    </a:ext>
                  </a:extLst>
                </p:cNvPr>
                <p:cNvSpPr/>
                <p:nvPr/>
              </p:nvSpPr>
              <p:spPr>
                <a:xfrm>
                  <a:off x="8259178" y="1113670"/>
                  <a:ext cx="562062" cy="56206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Elipse 27">
                  <a:extLst>
                    <a:ext uri="{FF2B5EF4-FFF2-40B4-BE49-F238E27FC236}">
                      <a16:creationId xmlns:a16="http://schemas.microsoft.com/office/drawing/2014/main" xmlns="" id="{4D86B135-B051-4332-AB4D-7C943AFDA28D}"/>
                    </a:ext>
                  </a:extLst>
                </p:cNvPr>
                <p:cNvSpPr/>
                <p:nvPr/>
              </p:nvSpPr>
              <p:spPr>
                <a:xfrm>
                  <a:off x="8990418" y="1113670"/>
                  <a:ext cx="562062" cy="56206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" name="Elipse 28">
                  <a:extLst>
                    <a:ext uri="{FF2B5EF4-FFF2-40B4-BE49-F238E27FC236}">
                      <a16:creationId xmlns:a16="http://schemas.microsoft.com/office/drawing/2014/main" xmlns="" id="{265A8F59-A209-422D-B202-827704F1C0B2}"/>
                    </a:ext>
                  </a:extLst>
                </p:cNvPr>
                <p:cNvSpPr/>
                <p:nvPr/>
              </p:nvSpPr>
              <p:spPr>
                <a:xfrm>
                  <a:off x="9760806" y="1113670"/>
                  <a:ext cx="562062" cy="56206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" name="Rectángulo 30">
                  <a:extLst>
                    <a:ext uri="{FF2B5EF4-FFF2-40B4-BE49-F238E27FC236}">
                      <a16:creationId xmlns:a16="http://schemas.microsoft.com/office/drawing/2014/main" xmlns="" id="{E5B24DB9-2FDC-442E-87C3-4403882C2CDF}"/>
                    </a:ext>
                  </a:extLst>
                </p:cNvPr>
                <p:cNvSpPr/>
                <p:nvPr/>
              </p:nvSpPr>
              <p:spPr>
                <a:xfrm>
                  <a:off x="8847955" y="608682"/>
                  <a:ext cx="846987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400" dirty="0"/>
                    <a:t>Loss monitors</a:t>
                  </a:r>
                </a:p>
              </p:txBody>
            </p:sp>
            <p:sp>
              <p:nvSpPr>
                <p:cNvPr id="56" name="Rectángulo 31">
                  <a:extLst>
                    <a:ext uri="{FF2B5EF4-FFF2-40B4-BE49-F238E27FC236}">
                      <a16:creationId xmlns:a16="http://schemas.microsoft.com/office/drawing/2014/main" xmlns="" id="{BA2E6C59-4FD9-4339-B946-7800FA5A06AC}"/>
                    </a:ext>
                  </a:extLst>
                </p:cNvPr>
                <p:cNvSpPr/>
                <p:nvPr/>
              </p:nvSpPr>
              <p:spPr>
                <a:xfrm>
                  <a:off x="9618343" y="616250"/>
                  <a:ext cx="846987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400" dirty="0"/>
                    <a:t>Current monitors</a:t>
                  </a:r>
                </a:p>
              </p:txBody>
            </p:sp>
            <p:sp>
              <p:nvSpPr>
                <p:cNvPr id="57" name="Rectángulo 32">
                  <a:extLst>
                    <a:ext uri="{FF2B5EF4-FFF2-40B4-BE49-F238E27FC236}">
                      <a16:creationId xmlns:a16="http://schemas.microsoft.com/office/drawing/2014/main" xmlns="" id="{4F5628F0-DA03-4307-A6AD-E4C2EC428DAC}"/>
                    </a:ext>
                  </a:extLst>
                </p:cNvPr>
                <p:cNvSpPr/>
                <p:nvPr/>
              </p:nvSpPr>
              <p:spPr>
                <a:xfrm>
                  <a:off x="8110499" y="608070"/>
                  <a:ext cx="846987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400" dirty="0"/>
                    <a:t>Position monitors</a:t>
                  </a:r>
                </a:p>
              </p:txBody>
            </p:sp>
          </p:grpSp>
          <p:sp>
            <p:nvSpPr>
              <p:cNvPr id="51" name="Rectángulo 36">
                <a:extLst>
                  <a:ext uri="{FF2B5EF4-FFF2-40B4-BE49-F238E27FC236}">
                    <a16:creationId xmlns:a16="http://schemas.microsoft.com/office/drawing/2014/main" xmlns="" id="{8C1E9639-811C-496E-A908-F51B022FDAFF}"/>
                  </a:ext>
                </a:extLst>
              </p:cNvPr>
              <p:cNvSpPr/>
              <p:nvPr/>
            </p:nvSpPr>
            <p:spPr>
              <a:xfrm>
                <a:off x="4145868" y="6203503"/>
                <a:ext cx="128310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b="1" dirty="0"/>
                  <a:t>Features</a:t>
                </a:r>
              </a:p>
            </p:txBody>
          </p:sp>
        </p:grpSp>
        <p:sp>
          <p:nvSpPr>
            <p:cNvPr id="48" name="Cerrar llave 37">
              <a:extLst>
                <a:ext uri="{FF2B5EF4-FFF2-40B4-BE49-F238E27FC236}">
                  <a16:creationId xmlns:a16="http://schemas.microsoft.com/office/drawing/2014/main" xmlns="" id="{15B4BB92-AD04-4F65-8779-1A274A17210D}"/>
                </a:ext>
              </a:extLst>
            </p:cNvPr>
            <p:cNvSpPr/>
            <p:nvPr/>
          </p:nvSpPr>
          <p:spPr>
            <a:xfrm>
              <a:off x="5254240" y="2724825"/>
              <a:ext cx="196581" cy="3910325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Flecha: hacia abajo 38">
              <a:extLst>
                <a:ext uri="{FF2B5EF4-FFF2-40B4-BE49-F238E27FC236}">
                  <a16:creationId xmlns:a16="http://schemas.microsoft.com/office/drawing/2014/main" xmlns="" id="{F4DD44DE-BA9F-43F8-B210-24BE72E768EF}"/>
                </a:ext>
              </a:extLst>
            </p:cNvPr>
            <p:cNvSpPr/>
            <p:nvPr/>
          </p:nvSpPr>
          <p:spPr>
            <a:xfrm rot="16200000">
              <a:off x="7002481" y="4487041"/>
              <a:ext cx="494950" cy="385893"/>
            </a:xfrm>
            <a:prstGeom prst="down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" name="Picture 4" descr="VIMOS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981409"/>
            <a:ext cx="2107764" cy="187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36383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/>
            <a:r>
              <a:rPr lang="en-GB" dirty="0"/>
              <a:t>Model: </a:t>
            </a:r>
            <a:r>
              <a:rPr lang="en-GB" dirty="0" err="1"/>
              <a:t>CatBoost</a:t>
            </a:r>
            <a:r>
              <a:rPr lang="en-GB" dirty="0"/>
              <a:t> -&gt; Gradient boosting over decision trees</a:t>
            </a:r>
            <a:r>
              <a:rPr lang="en-GB" dirty="0" smtClean="0"/>
              <a:t>.</a:t>
            </a:r>
            <a:endParaRPr lang="en-GB" dirty="0"/>
          </a:p>
          <a:p>
            <a:pPr marL="285750" indent="-285750"/>
            <a:r>
              <a:rPr lang="en-GB" dirty="0"/>
              <a:t>Trained on 2020 data</a:t>
            </a:r>
            <a:r>
              <a:rPr lang="en-GB" dirty="0" smtClean="0"/>
              <a:t>.</a:t>
            </a:r>
            <a:endParaRPr lang="en-GB" dirty="0"/>
          </a:p>
          <a:p>
            <a:pPr marL="285750" indent="-285750"/>
            <a:r>
              <a:rPr lang="en-GB" dirty="0"/>
              <a:t>Mean1: Average brightness of the central circle of the picture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Preliminary results: VIMOS images</a:t>
            </a:r>
            <a:br>
              <a:rPr lang="en-GB" sz="2800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pic>
        <p:nvPicPr>
          <p:cNvPr id="5" name="Imagen 3">
            <a:extLst>
              <a:ext uri="{FF2B5EF4-FFF2-40B4-BE49-F238E27FC236}">
                <a16:creationId xmlns:a16="http://schemas.microsoft.com/office/drawing/2014/main" xmlns="" id="{866DD2E9-CC9D-4B1D-BB8A-1197F2C9BB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2587841"/>
            <a:ext cx="6552728" cy="340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97690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pic>
        <p:nvPicPr>
          <p:cNvPr id="5" name="Picture 4" descr="SINQ-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36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74597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What is Machine Learning?</a:t>
            </a:r>
          </a:p>
          <a:p>
            <a:r>
              <a:rPr lang="en-US" dirty="0" smtClean="0"/>
              <a:t>Possibilities to use Machine Learning in Accelerator Physics</a:t>
            </a:r>
          </a:p>
          <a:p>
            <a:pPr lvl="1"/>
            <a:r>
              <a:rPr lang="en-US" dirty="0" smtClean="0"/>
              <a:t>PSI accelerator examples</a:t>
            </a:r>
          </a:p>
          <a:p>
            <a:r>
              <a:rPr lang="en-US" dirty="0" smtClean="0"/>
              <a:t>Further Links &amp; Conclusions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686574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2988" y="1341438"/>
            <a:ext cx="7838664" cy="4679951"/>
          </a:xfrm>
        </p:spPr>
        <p:txBody>
          <a:bodyPr/>
          <a:lstStyle/>
          <a:p>
            <a:pPr marL="285750" indent="-285750"/>
            <a:r>
              <a:rPr lang="en-GB" dirty="0"/>
              <a:t>Similarly, </a:t>
            </a:r>
            <a:r>
              <a:rPr lang="en-GB" dirty="0" smtClean="0"/>
              <a:t>SINQ </a:t>
            </a:r>
            <a:r>
              <a:rPr lang="en-GB" dirty="0"/>
              <a:t>target </a:t>
            </a:r>
            <a:r>
              <a:rPr lang="en-GB" dirty="0" smtClean="0"/>
              <a:t>has </a:t>
            </a:r>
            <a:r>
              <a:rPr lang="en-GB" dirty="0"/>
              <a:t>6 temperature </a:t>
            </a:r>
            <a:r>
              <a:rPr lang="en-GB" dirty="0" smtClean="0"/>
              <a:t>sensors: 4 at the entrance and </a:t>
            </a:r>
            <a:r>
              <a:rPr lang="en-GB" dirty="0"/>
              <a:t>2 inside</a:t>
            </a:r>
            <a:r>
              <a:rPr lang="en-GB" dirty="0" smtClean="0"/>
              <a:t>.</a:t>
            </a:r>
            <a:endParaRPr lang="en-GB" dirty="0"/>
          </a:p>
          <a:p>
            <a:pPr marL="285750" indent="-285750"/>
            <a:r>
              <a:rPr lang="en-GB" dirty="0"/>
              <a:t>These temperature sensors </a:t>
            </a:r>
            <a:r>
              <a:rPr lang="en-GB" dirty="0" smtClean="0"/>
              <a:t>might degrade </a:t>
            </a:r>
            <a:r>
              <a:rPr lang="en-GB" dirty="0"/>
              <a:t>over time and are critical for the safety of the target</a:t>
            </a:r>
            <a:r>
              <a:rPr lang="en-GB" dirty="0" smtClean="0"/>
              <a:t>.</a:t>
            </a:r>
            <a:endParaRPr lang="en-GB" dirty="0"/>
          </a:p>
          <a:p>
            <a:pPr marL="285750" indent="-285750"/>
            <a:r>
              <a:rPr lang="en-GB" dirty="0"/>
              <a:t>Once again: </a:t>
            </a:r>
            <a:r>
              <a:rPr lang="en-GB" b="1" dirty="0"/>
              <a:t>Can we use other sensors to predict these temperatures?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84304" y="291600"/>
            <a:ext cx="7059696" cy="508500"/>
          </a:xfrm>
        </p:spPr>
        <p:txBody>
          <a:bodyPr/>
          <a:lstStyle/>
          <a:p>
            <a:r>
              <a:rPr lang="en-GB" sz="2800" dirty="0"/>
              <a:t>SINQ </a:t>
            </a:r>
            <a:r>
              <a:rPr lang="en-GB" sz="2800" dirty="0" smtClean="0"/>
              <a:t>temp. </a:t>
            </a:r>
            <a:r>
              <a:rPr lang="en-GB" sz="2800" dirty="0"/>
              <a:t>sensors: </a:t>
            </a:r>
            <a:r>
              <a:rPr lang="en-GB" sz="2800" dirty="0" smtClean="0"/>
              <a:t>Virtual </a:t>
            </a:r>
            <a:r>
              <a:rPr lang="en-GB" sz="2800" dirty="0"/>
              <a:t>diagnostics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/>
              <a:t>Jaime </a:t>
            </a:r>
            <a:r>
              <a:rPr lang="en-GB" sz="2000" dirty="0" err="1"/>
              <a:t>Coello</a:t>
            </a:r>
            <a:r>
              <a:rPr lang="en-GB" sz="2000" dirty="0"/>
              <a:t> de Portugal</a:t>
            </a:r>
            <a:r>
              <a:rPr lang="en-GB" sz="2800" dirty="0"/>
              <a:t> </a:t>
            </a:r>
            <a:br>
              <a:rPr lang="en-GB" sz="2800" dirty="0"/>
            </a:b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grpSp>
        <p:nvGrpSpPr>
          <p:cNvPr id="5" name="Grupo 225">
            <a:extLst>
              <a:ext uri="{FF2B5EF4-FFF2-40B4-BE49-F238E27FC236}">
                <a16:creationId xmlns:a16="http://schemas.microsoft.com/office/drawing/2014/main" xmlns="" id="{2DE18F14-2895-410D-9EB6-BE509E0BEEA2}"/>
              </a:ext>
            </a:extLst>
          </p:cNvPr>
          <p:cNvGrpSpPr/>
          <p:nvPr/>
        </p:nvGrpSpPr>
        <p:grpSpPr>
          <a:xfrm>
            <a:off x="358312" y="2655526"/>
            <a:ext cx="8523340" cy="4202473"/>
            <a:chOff x="2032962" y="2343130"/>
            <a:chExt cx="8126076" cy="4380761"/>
          </a:xfrm>
        </p:grpSpPr>
        <p:sp>
          <p:nvSpPr>
            <p:cNvPr id="6" name="Rectángulo 34">
              <a:extLst>
                <a:ext uri="{FF2B5EF4-FFF2-40B4-BE49-F238E27FC236}">
                  <a16:creationId xmlns:a16="http://schemas.microsoft.com/office/drawing/2014/main" xmlns="" id="{FA5F8EF2-54BB-4E61-9422-A38AFCA40582}"/>
                </a:ext>
              </a:extLst>
            </p:cNvPr>
            <p:cNvSpPr/>
            <p:nvPr/>
          </p:nvSpPr>
          <p:spPr>
            <a:xfrm>
              <a:off x="5450286" y="2813567"/>
              <a:ext cx="1355412" cy="391032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Machine Learning Model</a:t>
              </a:r>
            </a:p>
          </p:txBody>
        </p:sp>
        <p:grpSp>
          <p:nvGrpSpPr>
            <p:cNvPr id="7" name="Grupo 41">
              <a:extLst>
                <a:ext uri="{FF2B5EF4-FFF2-40B4-BE49-F238E27FC236}">
                  <a16:creationId xmlns:a16="http://schemas.microsoft.com/office/drawing/2014/main" xmlns="" id="{65F560A5-744E-4144-A11A-EC3EAC4C9BC0}"/>
                </a:ext>
              </a:extLst>
            </p:cNvPr>
            <p:cNvGrpSpPr/>
            <p:nvPr/>
          </p:nvGrpSpPr>
          <p:grpSpPr>
            <a:xfrm>
              <a:off x="2619353" y="5181127"/>
              <a:ext cx="2354831" cy="1542764"/>
              <a:chOff x="3622317" y="5122404"/>
              <a:chExt cx="2354831" cy="1542764"/>
            </a:xfrm>
          </p:grpSpPr>
          <p:grpSp>
            <p:nvGrpSpPr>
              <p:cNvPr id="170" name="Grupo 33">
                <a:extLst>
                  <a:ext uri="{FF2B5EF4-FFF2-40B4-BE49-F238E27FC236}">
                    <a16:creationId xmlns:a16="http://schemas.microsoft.com/office/drawing/2014/main" xmlns="" id="{DBC76762-B1A8-4C50-859A-CA99AF987C14}"/>
                  </a:ext>
                </a:extLst>
              </p:cNvPr>
              <p:cNvGrpSpPr/>
              <p:nvPr/>
            </p:nvGrpSpPr>
            <p:grpSpPr>
              <a:xfrm>
                <a:off x="3622317" y="5122404"/>
                <a:ext cx="2354831" cy="1067662"/>
                <a:chOff x="8110499" y="608070"/>
                <a:chExt cx="2354831" cy="1067662"/>
              </a:xfrm>
            </p:grpSpPr>
            <p:sp>
              <p:nvSpPr>
                <p:cNvPr id="172" name="Elipse 26">
                  <a:extLst>
                    <a:ext uri="{FF2B5EF4-FFF2-40B4-BE49-F238E27FC236}">
                      <a16:creationId xmlns:a16="http://schemas.microsoft.com/office/drawing/2014/main" xmlns="" id="{D25430CA-F36F-44E0-8642-254104074062}"/>
                    </a:ext>
                  </a:extLst>
                </p:cNvPr>
                <p:cNvSpPr/>
                <p:nvPr/>
              </p:nvSpPr>
              <p:spPr>
                <a:xfrm>
                  <a:off x="8259178" y="1113670"/>
                  <a:ext cx="562062" cy="56206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3" name="Elipse 27">
                  <a:extLst>
                    <a:ext uri="{FF2B5EF4-FFF2-40B4-BE49-F238E27FC236}">
                      <a16:creationId xmlns:a16="http://schemas.microsoft.com/office/drawing/2014/main" xmlns="" id="{4D86B135-B051-4332-AB4D-7C943AFDA28D}"/>
                    </a:ext>
                  </a:extLst>
                </p:cNvPr>
                <p:cNvSpPr/>
                <p:nvPr/>
              </p:nvSpPr>
              <p:spPr>
                <a:xfrm>
                  <a:off x="8990418" y="1113670"/>
                  <a:ext cx="562062" cy="56206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4" name="Elipse 28">
                  <a:extLst>
                    <a:ext uri="{FF2B5EF4-FFF2-40B4-BE49-F238E27FC236}">
                      <a16:creationId xmlns:a16="http://schemas.microsoft.com/office/drawing/2014/main" xmlns="" id="{265A8F59-A209-422D-B202-827704F1C0B2}"/>
                    </a:ext>
                  </a:extLst>
                </p:cNvPr>
                <p:cNvSpPr/>
                <p:nvPr/>
              </p:nvSpPr>
              <p:spPr>
                <a:xfrm>
                  <a:off x="9760806" y="1113670"/>
                  <a:ext cx="562062" cy="56206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5" name="Rectángulo 30">
                  <a:extLst>
                    <a:ext uri="{FF2B5EF4-FFF2-40B4-BE49-F238E27FC236}">
                      <a16:creationId xmlns:a16="http://schemas.microsoft.com/office/drawing/2014/main" xmlns="" id="{E5B24DB9-2FDC-442E-87C3-4403882C2CDF}"/>
                    </a:ext>
                  </a:extLst>
                </p:cNvPr>
                <p:cNvSpPr/>
                <p:nvPr/>
              </p:nvSpPr>
              <p:spPr>
                <a:xfrm>
                  <a:off x="8847955" y="608682"/>
                  <a:ext cx="846987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400" dirty="0"/>
                    <a:t>Loss monitors</a:t>
                  </a:r>
                </a:p>
              </p:txBody>
            </p:sp>
            <p:sp>
              <p:nvSpPr>
                <p:cNvPr id="176" name="Rectángulo 31">
                  <a:extLst>
                    <a:ext uri="{FF2B5EF4-FFF2-40B4-BE49-F238E27FC236}">
                      <a16:creationId xmlns:a16="http://schemas.microsoft.com/office/drawing/2014/main" xmlns="" id="{BA2E6C59-4FD9-4339-B946-7800FA5A06AC}"/>
                    </a:ext>
                  </a:extLst>
                </p:cNvPr>
                <p:cNvSpPr/>
                <p:nvPr/>
              </p:nvSpPr>
              <p:spPr>
                <a:xfrm>
                  <a:off x="9618343" y="616250"/>
                  <a:ext cx="846987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400" dirty="0"/>
                    <a:t>Current monitors</a:t>
                  </a:r>
                </a:p>
              </p:txBody>
            </p:sp>
            <p:sp>
              <p:nvSpPr>
                <p:cNvPr id="177" name="Rectángulo 32">
                  <a:extLst>
                    <a:ext uri="{FF2B5EF4-FFF2-40B4-BE49-F238E27FC236}">
                      <a16:creationId xmlns:a16="http://schemas.microsoft.com/office/drawing/2014/main" xmlns="" id="{4F5628F0-DA03-4307-A6AD-E4C2EC428DAC}"/>
                    </a:ext>
                  </a:extLst>
                </p:cNvPr>
                <p:cNvSpPr/>
                <p:nvPr/>
              </p:nvSpPr>
              <p:spPr>
                <a:xfrm>
                  <a:off x="8110499" y="608070"/>
                  <a:ext cx="846987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400" dirty="0"/>
                    <a:t>Position monitors</a:t>
                  </a:r>
                </a:p>
              </p:txBody>
            </p:sp>
          </p:grpSp>
          <p:sp>
            <p:nvSpPr>
              <p:cNvPr id="171" name="Rectángulo 36">
                <a:extLst>
                  <a:ext uri="{FF2B5EF4-FFF2-40B4-BE49-F238E27FC236}">
                    <a16:creationId xmlns:a16="http://schemas.microsoft.com/office/drawing/2014/main" xmlns="" id="{8C1E9639-811C-496E-A908-F51B022FDAFF}"/>
                  </a:ext>
                </a:extLst>
              </p:cNvPr>
              <p:cNvSpPr/>
              <p:nvPr/>
            </p:nvSpPr>
            <p:spPr>
              <a:xfrm>
                <a:off x="4145868" y="6203503"/>
                <a:ext cx="128310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b="1" dirty="0"/>
                  <a:t>Features</a:t>
                </a:r>
              </a:p>
            </p:txBody>
          </p:sp>
        </p:grpSp>
        <p:sp>
          <p:nvSpPr>
            <p:cNvPr id="8" name="Cerrar llave 37">
              <a:extLst>
                <a:ext uri="{FF2B5EF4-FFF2-40B4-BE49-F238E27FC236}">
                  <a16:creationId xmlns:a16="http://schemas.microsoft.com/office/drawing/2014/main" xmlns="" id="{15B4BB92-AD04-4F65-8779-1A274A17210D}"/>
                </a:ext>
              </a:extLst>
            </p:cNvPr>
            <p:cNvSpPr/>
            <p:nvPr/>
          </p:nvSpPr>
          <p:spPr>
            <a:xfrm>
              <a:off x="5063164" y="2813565"/>
              <a:ext cx="196581" cy="3910325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Flecha: hacia abajo 38">
              <a:extLst>
                <a:ext uri="{FF2B5EF4-FFF2-40B4-BE49-F238E27FC236}">
                  <a16:creationId xmlns:a16="http://schemas.microsoft.com/office/drawing/2014/main" xmlns="" id="{F4DD44DE-BA9F-43F8-B210-24BE72E768EF}"/>
                </a:ext>
              </a:extLst>
            </p:cNvPr>
            <p:cNvSpPr/>
            <p:nvPr/>
          </p:nvSpPr>
          <p:spPr>
            <a:xfrm rot="16200000">
              <a:off x="6811405" y="4575781"/>
              <a:ext cx="494950" cy="385893"/>
            </a:xfrm>
            <a:prstGeom prst="down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Cilindro 1">
              <a:extLst>
                <a:ext uri="{FF2B5EF4-FFF2-40B4-BE49-F238E27FC236}">
                  <a16:creationId xmlns:a16="http://schemas.microsoft.com/office/drawing/2014/main" xmlns="" id="{FF6C7D61-7C98-4D62-A8C0-F0485B16ECC3}"/>
                </a:ext>
              </a:extLst>
            </p:cNvPr>
            <p:cNvSpPr/>
            <p:nvPr/>
          </p:nvSpPr>
          <p:spPr>
            <a:xfrm rot="16200000">
              <a:off x="2823891" y="2370959"/>
              <a:ext cx="1510019" cy="2790567"/>
            </a:xfrm>
            <a:prstGeom prst="can">
              <a:avLst>
                <a:gd name="adj" fmla="val 57222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ángulo 2">
              <a:extLst>
                <a:ext uri="{FF2B5EF4-FFF2-40B4-BE49-F238E27FC236}">
                  <a16:creationId xmlns:a16="http://schemas.microsoft.com/office/drawing/2014/main" xmlns="" id="{26840DA2-49CA-4D0D-8ED2-A6EA94800E31}"/>
                </a:ext>
              </a:extLst>
            </p:cNvPr>
            <p:cNvSpPr/>
            <p:nvPr/>
          </p:nvSpPr>
          <p:spPr>
            <a:xfrm>
              <a:off x="2781136" y="2343130"/>
              <a:ext cx="214603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dirty="0"/>
                <a:t>SINQ target</a:t>
              </a:r>
            </a:p>
            <a:p>
              <a:pPr algn="ctr"/>
              <a:r>
                <a:rPr lang="en-GB" dirty="0"/>
                <a:t>Temperature sensors</a:t>
              </a:r>
            </a:p>
          </p:txBody>
        </p:sp>
        <p:grpSp>
          <p:nvGrpSpPr>
            <p:cNvPr id="12" name="Grupo 76">
              <a:extLst>
                <a:ext uri="{FF2B5EF4-FFF2-40B4-BE49-F238E27FC236}">
                  <a16:creationId xmlns:a16="http://schemas.microsoft.com/office/drawing/2014/main" xmlns="" id="{FCAD80EC-6977-4DD2-B78B-C66075C3F63B}"/>
                </a:ext>
              </a:extLst>
            </p:cNvPr>
            <p:cNvGrpSpPr/>
            <p:nvPr/>
          </p:nvGrpSpPr>
          <p:grpSpPr>
            <a:xfrm>
              <a:off x="2429818" y="2502217"/>
              <a:ext cx="323063" cy="684169"/>
              <a:chOff x="2407021" y="1666576"/>
              <a:chExt cx="323063" cy="684169"/>
            </a:xfrm>
          </p:grpSpPr>
          <p:sp>
            <p:nvSpPr>
              <p:cNvPr id="158" name="Elipse 4">
                <a:extLst>
                  <a:ext uri="{FF2B5EF4-FFF2-40B4-BE49-F238E27FC236}">
                    <a16:creationId xmlns:a16="http://schemas.microsoft.com/office/drawing/2014/main" xmlns="" id="{031055E9-D26F-4942-AC65-4A7AB7A2FF9B}"/>
                  </a:ext>
                </a:extLst>
              </p:cNvPr>
              <p:cNvSpPr/>
              <p:nvPr/>
            </p:nvSpPr>
            <p:spPr>
              <a:xfrm>
                <a:off x="2407021" y="2027682"/>
                <a:ext cx="323063" cy="32306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" name="Diagrama de flujo: terminador 12">
                <a:extLst>
                  <a:ext uri="{FF2B5EF4-FFF2-40B4-BE49-F238E27FC236}">
                    <a16:creationId xmlns:a16="http://schemas.microsoft.com/office/drawing/2014/main" xmlns="" id="{9E873458-4920-444E-BBF3-C2689985AF17}"/>
                  </a:ext>
                </a:extLst>
              </p:cNvPr>
              <p:cNvSpPr/>
              <p:nvPr/>
            </p:nvSpPr>
            <p:spPr>
              <a:xfrm rot="16200000">
                <a:off x="2290910" y="1863667"/>
                <a:ext cx="555283" cy="161101"/>
              </a:xfrm>
              <a:prstGeom prst="flowChartTerminator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Elipse 44">
                <a:extLst>
                  <a:ext uri="{FF2B5EF4-FFF2-40B4-BE49-F238E27FC236}">
                    <a16:creationId xmlns:a16="http://schemas.microsoft.com/office/drawing/2014/main" xmlns="" id="{C0A75D1E-5E5B-41D1-A44D-2B7869B03B84}"/>
                  </a:ext>
                </a:extLst>
              </p:cNvPr>
              <p:cNvSpPr/>
              <p:nvPr/>
            </p:nvSpPr>
            <p:spPr>
              <a:xfrm>
                <a:off x="2416545" y="2034825"/>
                <a:ext cx="304427" cy="304427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Elipse 65">
                <a:extLst>
                  <a:ext uri="{FF2B5EF4-FFF2-40B4-BE49-F238E27FC236}">
                    <a16:creationId xmlns:a16="http://schemas.microsoft.com/office/drawing/2014/main" xmlns="" id="{EE899F03-3335-41BD-82D3-8B640CF66345}"/>
                  </a:ext>
                </a:extLst>
              </p:cNvPr>
              <p:cNvSpPr/>
              <p:nvPr/>
            </p:nvSpPr>
            <p:spPr>
              <a:xfrm>
                <a:off x="2428450" y="2052800"/>
                <a:ext cx="279309" cy="27930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" name="Rectángulo 39">
                <a:extLst>
                  <a:ext uri="{FF2B5EF4-FFF2-40B4-BE49-F238E27FC236}">
                    <a16:creationId xmlns:a16="http://schemas.microsoft.com/office/drawing/2014/main" xmlns="" id="{DB57413B-9E33-4D09-86D0-D690605AE6F0}"/>
                  </a:ext>
                </a:extLst>
              </p:cNvPr>
              <p:cNvSpPr/>
              <p:nvPr/>
            </p:nvSpPr>
            <p:spPr>
              <a:xfrm>
                <a:off x="2507576" y="1822336"/>
                <a:ext cx="125817" cy="409468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63" name="Conector recto 68">
                <a:extLst>
                  <a:ext uri="{FF2B5EF4-FFF2-40B4-BE49-F238E27FC236}">
                    <a16:creationId xmlns:a16="http://schemas.microsoft.com/office/drawing/2014/main" xmlns="" id="{38B5E3D8-C619-46A0-8644-07BE8D2A20B2}"/>
                  </a:ext>
                </a:extLst>
              </p:cNvPr>
              <p:cNvCxnSpPr/>
              <p:nvPr/>
            </p:nvCxnSpPr>
            <p:spPr>
              <a:xfrm>
                <a:off x="2581006" y="1752600"/>
                <a:ext cx="6429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Conector recto 69">
                <a:extLst>
                  <a:ext uri="{FF2B5EF4-FFF2-40B4-BE49-F238E27FC236}">
                    <a16:creationId xmlns:a16="http://schemas.microsoft.com/office/drawing/2014/main" xmlns="" id="{132DF313-B2C6-48C2-BB81-6A3906786109}"/>
                  </a:ext>
                </a:extLst>
              </p:cNvPr>
              <p:cNvCxnSpPr/>
              <p:nvPr/>
            </p:nvCxnSpPr>
            <p:spPr>
              <a:xfrm>
                <a:off x="2581006" y="1876425"/>
                <a:ext cx="6429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Conector recto 70">
                <a:extLst>
                  <a:ext uri="{FF2B5EF4-FFF2-40B4-BE49-F238E27FC236}">
                    <a16:creationId xmlns:a16="http://schemas.microsoft.com/office/drawing/2014/main" xmlns="" id="{709AFA44-CAB0-400E-B2A1-46E47D2DEB44}"/>
                  </a:ext>
                </a:extLst>
              </p:cNvPr>
              <p:cNvCxnSpPr/>
              <p:nvPr/>
            </p:nvCxnSpPr>
            <p:spPr>
              <a:xfrm>
                <a:off x="2581006" y="1990725"/>
                <a:ext cx="6429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Conector recto 71">
                <a:extLst>
                  <a:ext uri="{FF2B5EF4-FFF2-40B4-BE49-F238E27FC236}">
                    <a16:creationId xmlns:a16="http://schemas.microsoft.com/office/drawing/2014/main" xmlns="" id="{49DC46B3-5855-41AA-8AB1-920873C484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4591" y="1796142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Conector recto 73">
                <a:extLst>
                  <a:ext uri="{FF2B5EF4-FFF2-40B4-BE49-F238E27FC236}">
                    <a16:creationId xmlns:a16="http://schemas.microsoft.com/office/drawing/2014/main" xmlns="" id="{B42462BB-D9C2-40E1-8B90-5960F608D9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3153" y="1831860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Conector recto 74">
                <a:extLst>
                  <a:ext uri="{FF2B5EF4-FFF2-40B4-BE49-F238E27FC236}">
                    <a16:creationId xmlns:a16="http://schemas.microsoft.com/office/drawing/2014/main" xmlns="" id="{EA160C42-C127-4092-95E0-B5E3175384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2202" y="1915205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Conector recto 75">
                <a:extLst>
                  <a:ext uri="{FF2B5EF4-FFF2-40B4-BE49-F238E27FC236}">
                    <a16:creationId xmlns:a16="http://schemas.microsoft.com/office/drawing/2014/main" xmlns="" id="{3E4242E7-CA05-42BF-AF96-376468A410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0764" y="1950923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upo 77">
              <a:extLst>
                <a:ext uri="{FF2B5EF4-FFF2-40B4-BE49-F238E27FC236}">
                  <a16:creationId xmlns:a16="http://schemas.microsoft.com/office/drawing/2014/main" xmlns="" id="{F519B78C-BFD5-4C74-B090-5C29B787B0EF}"/>
                </a:ext>
              </a:extLst>
            </p:cNvPr>
            <p:cNvGrpSpPr/>
            <p:nvPr/>
          </p:nvGrpSpPr>
          <p:grpSpPr>
            <a:xfrm>
              <a:off x="2429818" y="3931388"/>
              <a:ext cx="323063" cy="684169"/>
              <a:chOff x="2407021" y="1666576"/>
              <a:chExt cx="323063" cy="684169"/>
            </a:xfrm>
          </p:grpSpPr>
          <p:sp>
            <p:nvSpPr>
              <p:cNvPr id="146" name="Elipse 78">
                <a:extLst>
                  <a:ext uri="{FF2B5EF4-FFF2-40B4-BE49-F238E27FC236}">
                    <a16:creationId xmlns:a16="http://schemas.microsoft.com/office/drawing/2014/main" xmlns="" id="{262BF16B-0E7A-4A1A-8DA6-C09CB45064DE}"/>
                  </a:ext>
                </a:extLst>
              </p:cNvPr>
              <p:cNvSpPr/>
              <p:nvPr/>
            </p:nvSpPr>
            <p:spPr>
              <a:xfrm>
                <a:off x="2407021" y="2027682"/>
                <a:ext cx="323063" cy="32306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" name="Diagrama de flujo: terminador 79">
                <a:extLst>
                  <a:ext uri="{FF2B5EF4-FFF2-40B4-BE49-F238E27FC236}">
                    <a16:creationId xmlns:a16="http://schemas.microsoft.com/office/drawing/2014/main" xmlns="" id="{98B3D135-DDDC-4F45-8662-61A8950ADEB5}"/>
                  </a:ext>
                </a:extLst>
              </p:cNvPr>
              <p:cNvSpPr/>
              <p:nvPr/>
            </p:nvSpPr>
            <p:spPr>
              <a:xfrm rot="16200000">
                <a:off x="2290910" y="1863667"/>
                <a:ext cx="555283" cy="161101"/>
              </a:xfrm>
              <a:prstGeom prst="flowChartTerminator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Elipse 80">
                <a:extLst>
                  <a:ext uri="{FF2B5EF4-FFF2-40B4-BE49-F238E27FC236}">
                    <a16:creationId xmlns:a16="http://schemas.microsoft.com/office/drawing/2014/main" xmlns="" id="{ED41F6A2-1CA6-48DF-A402-E88B0DB71DA8}"/>
                  </a:ext>
                </a:extLst>
              </p:cNvPr>
              <p:cNvSpPr/>
              <p:nvPr/>
            </p:nvSpPr>
            <p:spPr>
              <a:xfrm>
                <a:off x="2416545" y="2034825"/>
                <a:ext cx="304427" cy="304427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Elipse 81">
                <a:extLst>
                  <a:ext uri="{FF2B5EF4-FFF2-40B4-BE49-F238E27FC236}">
                    <a16:creationId xmlns:a16="http://schemas.microsoft.com/office/drawing/2014/main" xmlns="" id="{50B3479B-3927-4372-B567-81636D8DD31B}"/>
                  </a:ext>
                </a:extLst>
              </p:cNvPr>
              <p:cNvSpPr/>
              <p:nvPr/>
            </p:nvSpPr>
            <p:spPr>
              <a:xfrm>
                <a:off x="2428450" y="2052800"/>
                <a:ext cx="279309" cy="27930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0" name="Rectángulo 82">
                <a:extLst>
                  <a:ext uri="{FF2B5EF4-FFF2-40B4-BE49-F238E27FC236}">
                    <a16:creationId xmlns:a16="http://schemas.microsoft.com/office/drawing/2014/main" xmlns="" id="{7D460381-C730-4C14-BD8E-78819086FA30}"/>
                  </a:ext>
                </a:extLst>
              </p:cNvPr>
              <p:cNvSpPr/>
              <p:nvPr/>
            </p:nvSpPr>
            <p:spPr>
              <a:xfrm>
                <a:off x="2507576" y="1822336"/>
                <a:ext cx="125817" cy="409468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51" name="Conector recto 83">
                <a:extLst>
                  <a:ext uri="{FF2B5EF4-FFF2-40B4-BE49-F238E27FC236}">
                    <a16:creationId xmlns:a16="http://schemas.microsoft.com/office/drawing/2014/main" xmlns="" id="{40C11EF0-FA21-423A-9BC7-E8302F1C0A39}"/>
                  </a:ext>
                </a:extLst>
              </p:cNvPr>
              <p:cNvCxnSpPr/>
              <p:nvPr/>
            </p:nvCxnSpPr>
            <p:spPr>
              <a:xfrm>
                <a:off x="2581006" y="1752600"/>
                <a:ext cx="6429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Conector recto 84">
                <a:extLst>
                  <a:ext uri="{FF2B5EF4-FFF2-40B4-BE49-F238E27FC236}">
                    <a16:creationId xmlns:a16="http://schemas.microsoft.com/office/drawing/2014/main" xmlns="" id="{59EA9260-EB5E-4E3A-8968-A65F8A836F8A}"/>
                  </a:ext>
                </a:extLst>
              </p:cNvPr>
              <p:cNvCxnSpPr/>
              <p:nvPr/>
            </p:nvCxnSpPr>
            <p:spPr>
              <a:xfrm>
                <a:off x="2581006" y="1876425"/>
                <a:ext cx="6429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ector recto 85">
                <a:extLst>
                  <a:ext uri="{FF2B5EF4-FFF2-40B4-BE49-F238E27FC236}">
                    <a16:creationId xmlns:a16="http://schemas.microsoft.com/office/drawing/2014/main" xmlns="" id="{81D7DD8E-250C-47C2-83DD-2AD8ED2050B9}"/>
                  </a:ext>
                </a:extLst>
              </p:cNvPr>
              <p:cNvCxnSpPr/>
              <p:nvPr/>
            </p:nvCxnSpPr>
            <p:spPr>
              <a:xfrm>
                <a:off x="2581006" y="1990725"/>
                <a:ext cx="6429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Conector recto 86">
                <a:extLst>
                  <a:ext uri="{FF2B5EF4-FFF2-40B4-BE49-F238E27FC236}">
                    <a16:creationId xmlns:a16="http://schemas.microsoft.com/office/drawing/2014/main" xmlns="" id="{50D6FB8B-C36E-4952-9F8C-9840B790E7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4591" y="1796142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Conector recto 87">
                <a:extLst>
                  <a:ext uri="{FF2B5EF4-FFF2-40B4-BE49-F238E27FC236}">
                    <a16:creationId xmlns:a16="http://schemas.microsoft.com/office/drawing/2014/main" xmlns="" id="{31C2DA1B-74D5-4C65-8286-2ECA67C06D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3153" y="1831860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Conector recto 88">
                <a:extLst>
                  <a:ext uri="{FF2B5EF4-FFF2-40B4-BE49-F238E27FC236}">
                    <a16:creationId xmlns:a16="http://schemas.microsoft.com/office/drawing/2014/main" xmlns="" id="{661E3452-A8D3-4BCE-AE3F-605300D7C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2202" y="1915205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Conector recto 89">
                <a:extLst>
                  <a:ext uri="{FF2B5EF4-FFF2-40B4-BE49-F238E27FC236}">
                    <a16:creationId xmlns:a16="http://schemas.microsoft.com/office/drawing/2014/main" xmlns="" id="{C931AD87-2B88-405E-82C4-BAEDE0BA4C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0764" y="1950923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upo 90">
              <a:extLst>
                <a:ext uri="{FF2B5EF4-FFF2-40B4-BE49-F238E27FC236}">
                  <a16:creationId xmlns:a16="http://schemas.microsoft.com/office/drawing/2014/main" xmlns="" id="{AA3D32CC-A3AC-4E83-9F35-A3CA06A50E7A}"/>
                </a:ext>
              </a:extLst>
            </p:cNvPr>
            <p:cNvGrpSpPr/>
            <p:nvPr/>
          </p:nvGrpSpPr>
          <p:grpSpPr>
            <a:xfrm>
              <a:off x="2858638" y="3332350"/>
              <a:ext cx="323063" cy="684169"/>
              <a:chOff x="2407021" y="1666576"/>
              <a:chExt cx="323063" cy="684169"/>
            </a:xfrm>
          </p:grpSpPr>
          <p:sp>
            <p:nvSpPr>
              <p:cNvPr id="134" name="Elipse 91">
                <a:extLst>
                  <a:ext uri="{FF2B5EF4-FFF2-40B4-BE49-F238E27FC236}">
                    <a16:creationId xmlns:a16="http://schemas.microsoft.com/office/drawing/2014/main" xmlns="" id="{52C65819-2B92-4818-BAD1-9370D52D1992}"/>
                  </a:ext>
                </a:extLst>
              </p:cNvPr>
              <p:cNvSpPr/>
              <p:nvPr/>
            </p:nvSpPr>
            <p:spPr>
              <a:xfrm>
                <a:off x="2407021" y="2027682"/>
                <a:ext cx="323063" cy="32306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" name="Diagrama de flujo: terminador 92">
                <a:extLst>
                  <a:ext uri="{FF2B5EF4-FFF2-40B4-BE49-F238E27FC236}">
                    <a16:creationId xmlns:a16="http://schemas.microsoft.com/office/drawing/2014/main" xmlns="" id="{A4089302-8A0E-4F7F-A4C8-7982AA606892}"/>
                  </a:ext>
                </a:extLst>
              </p:cNvPr>
              <p:cNvSpPr/>
              <p:nvPr/>
            </p:nvSpPr>
            <p:spPr>
              <a:xfrm rot="16200000">
                <a:off x="2290910" y="1863667"/>
                <a:ext cx="555283" cy="161101"/>
              </a:xfrm>
              <a:prstGeom prst="flowChartTerminator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Elipse 93">
                <a:extLst>
                  <a:ext uri="{FF2B5EF4-FFF2-40B4-BE49-F238E27FC236}">
                    <a16:creationId xmlns:a16="http://schemas.microsoft.com/office/drawing/2014/main" xmlns="" id="{D04B0700-B31C-4414-8011-BB201812F8DE}"/>
                  </a:ext>
                </a:extLst>
              </p:cNvPr>
              <p:cNvSpPr/>
              <p:nvPr/>
            </p:nvSpPr>
            <p:spPr>
              <a:xfrm>
                <a:off x="2416545" y="2034825"/>
                <a:ext cx="304427" cy="304427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Elipse 94">
                <a:extLst>
                  <a:ext uri="{FF2B5EF4-FFF2-40B4-BE49-F238E27FC236}">
                    <a16:creationId xmlns:a16="http://schemas.microsoft.com/office/drawing/2014/main" xmlns="" id="{4791B499-CB17-4C58-9C8F-EB319AA84DF7}"/>
                  </a:ext>
                </a:extLst>
              </p:cNvPr>
              <p:cNvSpPr/>
              <p:nvPr/>
            </p:nvSpPr>
            <p:spPr>
              <a:xfrm>
                <a:off x="2428450" y="2052800"/>
                <a:ext cx="279309" cy="27930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8" name="Rectángulo 95">
                <a:extLst>
                  <a:ext uri="{FF2B5EF4-FFF2-40B4-BE49-F238E27FC236}">
                    <a16:creationId xmlns:a16="http://schemas.microsoft.com/office/drawing/2014/main" xmlns="" id="{4671D2D4-7D8F-4709-8F68-102F93F74660}"/>
                  </a:ext>
                </a:extLst>
              </p:cNvPr>
              <p:cNvSpPr/>
              <p:nvPr/>
            </p:nvSpPr>
            <p:spPr>
              <a:xfrm>
                <a:off x="2507576" y="1822336"/>
                <a:ext cx="125817" cy="409468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39" name="Conector recto 96">
                <a:extLst>
                  <a:ext uri="{FF2B5EF4-FFF2-40B4-BE49-F238E27FC236}">
                    <a16:creationId xmlns:a16="http://schemas.microsoft.com/office/drawing/2014/main" xmlns="" id="{B4915DEE-F590-4B3B-B96D-92809A45CFF1}"/>
                  </a:ext>
                </a:extLst>
              </p:cNvPr>
              <p:cNvCxnSpPr/>
              <p:nvPr/>
            </p:nvCxnSpPr>
            <p:spPr>
              <a:xfrm>
                <a:off x="2581006" y="1752600"/>
                <a:ext cx="6429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ector recto 97">
                <a:extLst>
                  <a:ext uri="{FF2B5EF4-FFF2-40B4-BE49-F238E27FC236}">
                    <a16:creationId xmlns:a16="http://schemas.microsoft.com/office/drawing/2014/main" xmlns="" id="{132D7F1D-10F6-4CE8-932B-279B60AC7DDC}"/>
                  </a:ext>
                </a:extLst>
              </p:cNvPr>
              <p:cNvCxnSpPr/>
              <p:nvPr/>
            </p:nvCxnSpPr>
            <p:spPr>
              <a:xfrm>
                <a:off x="2581006" y="1876425"/>
                <a:ext cx="6429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ector recto 98">
                <a:extLst>
                  <a:ext uri="{FF2B5EF4-FFF2-40B4-BE49-F238E27FC236}">
                    <a16:creationId xmlns:a16="http://schemas.microsoft.com/office/drawing/2014/main" xmlns="" id="{BC0809E6-39B9-4E1C-AFA6-52D9E935EE55}"/>
                  </a:ext>
                </a:extLst>
              </p:cNvPr>
              <p:cNvCxnSpPr/>
              <p:nvPr/>
            </p:nvCxnSpPr>
            <p:spPr>
              <a:xfrm>
                <a:off x="2581006" y="1990725"/>
                <a:ext cx="6429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ector recto 99">
                <a:extLst>
                  <a:ext uri="{FF2B5EF4-FFF2-40B4-BE49-F238E27FC236}">
                    <a16:creationId xmlns:a16="http://schemas.microsoft.com/office/drawing/2014/main" xmlns="" id="{1A03ED52-ECA3-42FC-B589-BD6E7C2C34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4591" y="1796142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Conector recto 100">
                <a:extLst>
                  <a:ext uri="{FF2B5EF4-FFF2-40B4-BE49-F238E27FC236}">
                    <a16:creationId xmlns:a16="http://schemas.microsoft.com/office/drawing/2014/main" xmlns="" id="{7876BBF7-1597-472C-B9C6-38AEF829FD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3153" y="1831860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ector recto 101">
                <a:extLst>
                  <a:ext uri="{FF2B5EF4-FFF2-40B4-BE49-F238E27FC236}">
                    <a16:creationId xmlns:a16="http://schemas.microsoft.com/office/drawing/2014/main" xmlns="" id="{3B69BC7B-DE58-4DB4-A58E-0818254E96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2202" y="1915205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ector recto 102">
                <a:extLst>
                  <a:ext uri="{FF2B5EF4-FFF2-40B4-BE49-F238E27FC236}">
                    <a16:creationId xmlns:a16="http://schemas.microsoft.com/office/drawing/2014/main" xmlns="" id="{E13D4578-B179-4100-A67E-35CA358B7C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0764" y="1950923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upo 103">
              <a:extLst>
                <a:ext uri="{FF2B5EF4-FFF2-40B4-BE49-F238E27FC236}">
                  <a16:creationId xmlns:a16="http://schemas.microsoft.com/office/drawing/2014/main" xmlns="" id="{79C8FB42-802A-4C70-BE98-E8230B03BFD2}"/>
                </a:ext>
              </a:extLst>
            </p:cNvPr>
            <p:cNvGrpSpPr/>
            <p:nvPr/>
          </p:nvGrpSpPr>
          <p:grpSpPr>
            <a:xfrm>
              <a:off x="2032962" y="3332350"/>
              <a:ext cx="323063" cy="684169"/>
              <a:chOff x="2407021" y="1666576"/>
              <a:chExt cx="323063" cy="684169"/>
            </a:xfrm>
          </p:grpSpPr>
          <p:sp>
            <p:nvSpPr>
              <p:cNvPr id="122" name="Elipse 104">
                <a:extLst>
                  <a:ext uri="{FF2B5EF4-FFF2-40B4-BE49-F238E27FC236}">
                    <a16:creationId xmlns:a16="http://schemas.microsoft.com/office/drawing/2014/main" xmlns="" id="{73E59BF6-6CC8-4245-9442-0C247A92D35D}"/>
                  </a:ext>
                </a:extLst>
              </p:cNvPr>
              <p:cNvSpPr/>
              <p:nvPr/>
            </p:nvSpPr>
            <p:spPr>
              <a:xfrm>
                <a:off x="2407021" y="2027682"/>
                <a:ext cx="323063" cy="32306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Diagrama de flujo: terminador 105">
                <a:extLst>
                  <a:ext uri="{FF2B5EF4-FFF2-40B4-BE49-F238E27FC236}">
                    <a16:creationId xmlns:a16="http://schemas.microsoft.com/office/drawing/2014/main" xmlns="" id="{318B5D5B-6802-4E43-BD37-EC9C678B4595}"/>
                  </a:ext>
                </a:extLst>
              </p:cNvPr>
              <p:cNvSpPr/>
              <p:nvPr/>
            </p:nvSpPr>
            <p:spPr>
              <a:xfrm rot="16200000">
                <a:off x="2290910" y="1863667"/>
                <a:ext cx="555283" cy="161101"/>
              </a:xfrm>
              <a:prstGeom prst="flowChartTerminator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Elipse 106">
                <a:extLst>
                  <a:ext uri="{FF2B5EF4-FFF2-40B4-BE49-F238E27FC236}">
                    <a16:creationId xmlns:a16="http://schemas.microsoft.com/office/drawing/2014/main" xmlns="" id="{65A2E6DA-4B6A-4928-9806-25CCA8B66266}"/>
                  </a:ext>
                </a:extLst>
              </p:cNvPr>
              <p:cNvSpPr/>
              <p:nvPr/>
            </p:nvSpPr>
            <p:spPr>
              <a:xfrm>
                <a:off x="2416545" y="2034825"/>
                <a:ext cx="304427" cy="304427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Elipse 107">
                <a:extLst>
                  <a:ext uri="{FF2B5EF4-FFF2-40B4-BE49-F238E27FC236}">
                    <a16:creationId xmlns:a16="http://schemas.microsoft.com/office/drawing/2014/main" xmlns="" id="{DF4522BB-B5F8-4183-8C9D-C20B65591B1A}"/>
                  </a:ext>
                </a:extLst>
              </p:cNvPr>
              <p:cNvSpPr/>
              <p:nvPr/>
            </p:nvSpPr>
            <p:spPr>
              <a:xfrm>
                <a:off x="2428450" y="2052800"/>
                <a:ext cx="279309" cy="27930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Rectángulo 108">
                <a:extLst>
                  <a:ext uri="{FF2B5EF4-FFF2-40B4-BE49-F238E27FC236}">
                    <a16:creationId xmlns:a16="http://schemas.microsoft.com/office/drawing/2014/main" xmlns="" id="{AAE732B5-3414-4B6F-8912-3A856AE5E867}"/>
                  </a:ext>
                </a:extLst>
              </p:cNvPr>
              <p:cNvSpPr/>
              <p:nvPr/>
            </p:nvSpPr>
            <p:spPr>
              <a:xfrm>
                <a:off x="2507576" y="1822336"/>
                <a:ext cx="125817" cy="409468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27" name="Conector recto 109">
                <a:extLst>
                  <a:ext uri="{FF2B5EF4-FFF2-40B4-BE49-F238E27FC236}">
                    <a16:creationId xmlns:a16="http://schemas.microsoft.com/office/drawing/2014/main" xmlns="" id="{A6AADCD8-EC10-4420-A0DF-B60B062F511D}"/>
                  </a:ext>
                </a:extLst>
              </p:cNvPr>
              <p:cNvCxnSpPr/>
              <p:nvPr/>
            </p:nvCxnSpPr>
            <p:spPr>
              <a:xfrm>
                <a:off x="2581006" y="1752600"/>
                <a:ext cx="6429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Conector recto 110">
                <a:extLst>
                  <a:ext uri="{FF2B5EF4-FFF2-40B4-BE49-F238E27FC236}">
                    <a16:creationId xmlns:a16="http://schemas.microsoft.com/office/drawing/2014/main" xmlns="" id="{215129EE-3202-4141-A615-DD11C6FF8410}"/>
                  </a:ext>
                </a:extLst>
              </p:cNvPr>
              <p:cNvCxnSpPr/>
              <p:nvPr/>
            </p:nvCxnSpPr>
            <p:spPr>
              <a:xfrm>
                <a:off x="2581006" y="1876425"/>
                <a:ext cx="6429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Conector recto 111">
                <a:extLst>
                  <a:ext uri="{FF2B5EF4-FFF2-40B4-BE49-F238E27FC236}">
                    <a16:creationId xmlns:a16="http://schemas.microsoft.com/office/drawing/2014/main" xmlns="" id="{22E5591F-CE85-4D2C-9AAD-7727FA19DCE3}"/>
                  </a:ext>
                </a:extLst>
              </p:cNvPr>
              <p:cNvCxnSpPr/>
              <p:nvPr/>
            </p:nvCxnSpPr>
            <p:spPr>
              <a:xfrm>
                <a:off x="2581006" y="1990725"/>
                <a:ext cx="6429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Conector recto 112">
                <a:extLst>
                  <a:ext uri="{FF2B5EF4-FFF2-40B4-BE49-F238E27FC236}">
                    <a16:creationId xmlns:a16="http://schemas.microsoft.com/office/drawing/2014/main" xmlns="" id="{3F5F36A0-5691-4CA1-B49A-40A0ED172D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4591" y="1796142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ector recto 113">
                <a:extLst>
                  <a:ext uri="{FF2B5EF4-FFF2-40B4-BE49-F238E27FC236}">
                    <a16:creationId xmlns:a16="http://schemas.microsoft.com/office/drawing/2014/main" xmlns="" id="{DE004CA6-B7FB-4C5D-905B-950F293D64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3153" y="1831860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ector recto 114">
                <a:extLst>
                  <a:ext uri="{FF2B5EF4-FFF2-40B4-BE49-F238E27FC236}">
                    <a16:creationId xmlns:a16="http://schemas.microsoft.com/office/drawing/2014/main" xmlns="" id="{78F1CB93-B30A-419B-8DE4-8D96FDC527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2202" y="1915205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ector recto 115">
                <a:extLst>
                  <a:ext uri="{FF2B5EF4-FFF2-40B4-BE49-F238E27FC236}">
                    <a16:creationId xmlns:a16="http://schemas.microsoft.com/office/drawing/2014/main" xmlns="" id="{79FC2736-DCE8-491B-9D89-1BE3D1CCB2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0764" y="1950923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upo 116">
              <a:extLst>
                <a:ext uri="{FF2B5EF4-FFF2-40B4-BE49-F238E27FC236}">
                  <a16:creationId xmlns:a16="http://schemas.microsoft.com/office/drawing/2014/main" xmlns="" id="{60CE5F44-707F-4F0E-AE41-6D4688C1DA84}"/>
                </a:ext>
              </a:extLst>
            </p:cNvPr>
            <p:cNvGrpSpPr/>
            <p:nvPr/>
          </p:nvGrpSpPr>
          <p:grpSpPr>
            <a:xfrm>
              <a:off x="3577952" y="3324149"/>
              <a:ext cx="323063" cy="684169"/>
              <a:chOff x="2407021" y="1666576"/>
              <a:chExt cx="323063" cy="684169"/>
            </a:xfrm>
          </p:grpSpPr>
          <p:sp>
            <p:nvSpPr>
              <p:cNvPr id="110" name="Elipse 117">
                <a:extLst>
                  <a:ext uri="{FF2B5EF4-FFF2-40B4-BE49-F238E27FC236}">
                    <a16:creationId xmlns:a16="http://schemas.microsoft.com/office/drawing/2014/main" xmlns="" id="{FA14D93C-826A-462E-8CFA-817A503C67B9}"/>
                  </a:ext>
                </a:extLst>
              </p:cNvPr>
              <p:cNvSpPr/>
              <p:nvPr/>
            </p:nvSpPr>
            <p:spPr>
              <a:xfrm>
                <a:off x="2407021" y="2027682"/>
                <a:ext cx="323063" cy="32306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1" name="Diagrama de flujo: terminador 118">
                <a:extLst>
                  <a:ext uri="{FF2B5EF4-FFF2-40B4-BE49-F238E27FC236}">
                    <a16:creationId xmlns:a16="http://schemas.microsoft.com/office/drawing/2014/main" xmlns="" id="{6AE8DDB3-285A-4467-B6D2-091A046B0301}"/>
                  </a:ext>
                </a:extLst>
              </p:cNvPr>
              <p:cNvSpPr/>
              <p:nvPr/>
            </p:nvSpPr>
            <p:spPr>
              <a:xfrm rot="16200000">
                <a:off x="2290910" y="1863667"/>
                <a:ext cx="555283" cy="161101"/>
              </a:xfrm>
              <a:prstGeom prst="flowChartTerminator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Elipse 119">
                <a:extLst>
                  <a:ext uri="{FF2B5EF4-FFF2-40B4-BE49-F238E27FC236}">
                    <a16:creationId xmlns:a16="http://schemas.microsoft.com/office/drawing/2014/main" xmlns="" id="{73046749-C02A-4BFD-9BFF-9D26256E9642}"/>
                  </a:ext>
                </a:extLst>
              </p:cNvPr>
              <p:cNvSpPr/>
              <p:nvPr/>
            </p:nvSpPr>
            <p:spPr>
              <a:xfrm>
                <a:off x="2416545" y="2034825"/>
                <a:ext cx="304427" cy="304427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Elipse 120">
                <a:extLst>
                  <a:ext uri="{FF2B5EF4-FFF2-40B4-BE49-F238E27FC236}">
                    <a16:creationId xmlns:a16="http://schemas.microsoft.com/office/drawing/2014/main" xmlns="" id="{14D7F582-51EA-4E48-83AF-434C158DDD66}"/>
                  </a:ext>
                </a:extLst>
              </p:cNvPr>
              <p:cNvSpPr/>
              <p:nvPr/>
            </p:nvSpPr>
            <p:spPr>
              <a:xfrm>
                <a:off x="2428450" y="2052800"/>
                <a:ext cx="279309" cy="27930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4" name="Rectángulo 121">
                <a:extLst>
                  <a:ext uri="{FF2B5EF4-FFF2-40B4-BE49-F238E27FC236}">
                    <a16:creationId xmlns:a16="http://schemas.microsoft.com/office/drawing/2014/main" xmlns="" id="{A3B003A2-F2DE-4534-A50C-0C3B84F5948E}"/>
                  </a:ext>
                </a:extLst>
              </p:cNvPr>
              <p:cNvSpPr/>
              <p:nvPr/>
            </p:nvSpPr>
            <p:spPr>
              <a:xfrm>
                <a:off x="2507576" y="1822336"/>
                <a:ext cx="125817" cy="409468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15" name="Conector recto 122">
                <a:extLst>
                  <a:ext uri="{FF2B5EF4-FFF2-40B4-BE49-F238E27FC236}">
                    <a16:creationId xmlns:a16="http://schemas.microsoft.com/office/drawing/2014/main" xmlns="" id="{18266B1B-4132-4D53-B5C1-2F5030504D30}"/>
                  </a:ext>
                </a:extLst>
              </p:cNvPr>
              <p:cNvCxnSpPr/>
              <p:nvPr/>
            </p:nvCxnSpPr>
            <p:spPr>
              <a:xfrm>
                <a:off x="2581006" y="1752600"/>
                <a:ext cx="6429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ector recto 123">
                <a:extLst>
                  <a:ext uri="{FF2B5EF4-FFF2-40B4-BE49-F238E27FC236}">
                    <a16:creationId xmlns:a16="http://schemas.microsoft.com/office/drawing/2014/main" xmlns="" id="{FB520256-B38D-4012-A0B5-7F27EFD60AE2}"/>
                  </a:ext>
                </a:extLst>
              </p:cNvPr>
              <p:cNvCxnSpPr/>
              <p:nvPr/>
            </p:nvCxnSpPr>
            <p:spPr>
              <a:xfrm>
                <a:off x="2581006" y="1876425"/>
                <a:ext cx="6429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ector recto 124">
                <a:extLst>
                  <a:ext uri="{FF2B5EF4-FFF2-40B4-BE49-F238E27FC236}">
                    <a16:creationId xmlns:a16="http://schemas.microsoft.com/office/drawing/2014/main" xmlns="" id="{087357E4-2FBA-4A40-8905-3D5E12DA6C1E}"/>
                  </a:ext>
                </a:extLst>
              </p:cNvPr>
              <p:cNvCxnSpPr/>
              <p:nvPr/>
            </p:nvCxnSpPr>
            <p:spPr>
              <a:xfrm>
                <a:off x="2581006" y="1990725"/>
                <a:ext cx="6429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ector recto 125">
                <a:extLst>
                  <a:ext uri="{FF2B5EF4-FFF2-40B4-BE49-F238E27FC236}">
                    <a16:creationId xmlns:a16="http://schemas.microsoft.com/office/drawing/2014/main" xmlns="" id="{067FE4E3-7637-4622-9C90-492D80FF6A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4591" y="1796142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ector recto 126">
                <a:extLst>
                  <a:ext uri="{FF2B5EF4-FFF2-40B4-BE49-F238E27FC236}">
                    <a16:creationId xmlns:a16="http://schemas.microsoft.com/office/drawing/2014/main" xmlns="" id="{51B952A5-2D23-4C4B-A433-60ACA11845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3153" y="1831860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Conector recto 127">
                <a:extLst>
                  <a:ext uri="{FF2B5EF4-FFF2-40B4-BE49-F238E27FC236}">
                    <a16:creationId xmlns:a16="http://schemas.microsoft.com/office/drawing/2014/main" xmlns="" id="{4A8A7195-3478-4C9F-869C-7B8E80258B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2202" y="1915205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ector recto 128">
                <a:extLst>
                  <a:ext uri="{FF2B5EF4-FFF2-40B4-BE49-F238E27FC236}">
                    <a16:creationId xmlns:a16="http://schemas.microsoft.com/office/drawing/2014/main" xmlns="" id="{5DF13E0C-F74C-4314-98F2-B0F83D8197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0764" y="1950923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upo 129">
              <a:extLst>
                <a:ext uri="{FF2B5EF4-FFF2-40B4-BE49-F238E27FC236}">
                  <a16:creationId xmlns:a16="http://schemas.microsoft.com/office/drawing/2014/main" xmlns="" id="{56B4E482-9967-4816-B348-C38093466504}"/>
                </a:ext>
              </a:extLst>
            </p:cNvPr>
            <p:cNvGrpSpPr/>
            <p:nvPr/>
          </p:nvGrpSpPr>
          <p:grpSpPr>
            <a:xfrm>
              <a:off x="4268830" y="3332349"/>
              <a:ext cx="323063" cy="684169"/>
              <a:chOff x="2407021" y="1666576"/>
              <a:chExt cx="323063" cy="684169"/>
            </a:xfrm>
          </p:grpSpPr>
          <p:sp>
            <p:nvSpPr>
              <p:cNvPr id="98" name="Elipse 130">
                <a:extLst>
                  <a:ext uri="{FF2B5EF4-FFF2-40B4-BE49-F238E27FC236}">
                    <a16:creationId xmlns:a16="http://schemas.microsoft.com/office/drawing/2014/main" xmlns="" id="{D0D8D502-3C6A-4324-BA35-1BAB145545D1}"/>
                  </a:ext>
                </a:extLst>
              </p:cNvPr>
              <p:cNvSpPr/>
              <p:nvPr/>
            </p:nvSpPr>
            <p:spPr>
              <a:xfrm>
                <a:off x="2407021" y="2027682"/>
                <a:ext cx="323063" cy="32306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Diagrama de flujo: terminador 131">
                <a:extLst>
                  <a:ext uri="{FF2B5EF4-FFF2-40B4-BE49-F238E27FC236}">
                    <a16:creationId xmlns:a16="http://schemas.microsoft.com/office/drawing/2014/main" xmlns="" id="{AE544BFA-CB12-4F46-A78C-7EBB0C30D7FD}"/>
                  </a:ext>
                </a:extLst>
              </p:cNvPr>
              <p:cNvSpPr/>
              <p:nvPr/>
            </p:nvSpPr>
            <p:spPr>
              <a:xfrm rot="16200000">
                <a:off x="2290910" y="1863667"/>
                <a:ext cx="555283" cy="161101"/>
              </a:xfrm>
              <a:prstGeom prst="flowChartTerminator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Elipse 132">
                <a:extLst>
                  <a:ext uri="{FF2B5EF4-FFF2-40B4-BE49-F238E27FC236}">
                    <a16:creationId xmlns:a16="http://schemas.microsoft.com/office/drawing/2014/main" xmlns="" id="{BE992316-9A01-4D2C-B4A8-E3C43DB31CF2}"/>
                  </a:ext>
                </a:extLst>
              </p:cNvPr>
              <p:cNvSpPr/>
              <p:nvPr/>
            </p:nvSpPr>
            <p:spPr>
              <a:xfrm>
                <a:off x="2416545" y="2034825"/>
                <a:ext cx="304427" cy="304427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Elipse 133">
                <a:extLst>
                  <a:ext uri="{FF2B5EF4-FFF2-40B4-BE49-F238E27FC236}">
                    <a16:creationId xmlns:a16="http://schemas.microsoft.com/office/drawing/2014/main" xmlns="" id="{1FFBDCA8-BBE0-4BCD-A92E-A4C6E9B1A697}"/>
                  </a:ext>
                </a:extLst>
              </p:cNvPr>
              <p:cNvSpPr/>
              <p:nvPr/>
            </p:nvSpPr>
            <p:spPr>
              <a:xfrm>
                <a:off x="2428450" y="2052800"/>
                <a:ext cx="279309" cy="27930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" name="Rectángulo 134">
                <a:extLst>
                  <a:ext uri="{FF2B5EF4-FFF2-40B4-BE49-F238E27FC236}">
                    <a16:creationId xmlns:a16="http://schemas.microsoft.com/office/drawing/2014/main" xmlns="" id="{8BA09C89-47A5-4AF1-A312-459F885B699A}"/>
                  </a:ext>
                </a:extLst>
              </p:cNvPr>
              <p:cNvSpPr/>
              <p:nvPr/>
            </p:nvSpPr>
            <p:spPr>
              <a:xfrm>
                <a:off x="2507576" y="1822336"/>
                <a:ext cx="125817" cy="409468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03" name="Conector recto 135">
                <a:extLst>
                  <a:ext uri="{FF2B5EF4-FFF2-40B4-BE49-F238E27FC236}">
                    <a16:creationId xmlns:a16="http://schemas.microsoft.com/office/drawing/2014/main" xmlns="" id="{26F709FD-90AA-4538-84D0-C79DC5898EC4}"/>
                  </a:ext>
                </a:extLst>
              </p:cNvPr>
              <p:cNvCxnSpPr/>
              <p:nvPr/>
            </p:nvCxnSpPr>
            <p:spPr>
              <a:xfrm>
                <a:off x="2581006" y="1752600"/>
                <a:ext cx="6429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Conector recto 136">
                <a:extLst>
                  <a:ext uri="{FF2B5EF4-FFF2-40B4-BE49-F238E27FC236}">
                    <a16:creationId xmlns:a16="http://schemas.microsoft.com/office/drawing/2014/main" xmlns="" id="{F238C819-55A9-4730-9A35-C98416F04779}"/>
                  </a:ext>
                </a:extLst>
              </p:cNvPr>
              <p:cNvCxnSpPr/>
              <p:nvPr/>
            </p:nvCxnSpPr>
            <p:spPr>
              <a:xfrm>
                <a:off x="2581006" y="1876425"/>
                <a:ext cx="6429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Conector recto 137">
                <a:extLst>
                  <a:ext uri="{FF2B5EF4-FFF2-40B4-BE49-F238E27FC236}">
                    <a16:creationId xmlns:a16="http://schemas.microsoft.com/office/drawing/2014/main" xmlns="" id="{FB4A39AE-AAE1-4A40-A4B4-6846C34E9DC4}"/>
                  </a:ext>
                </a:extLst>
              </p:cNvPr>
              <p:cNvCxnSpPr/>
              <p:nvPr/>
            </p:nvCxnSpPr>
            <p:spPr>
              <a:xfrm>
                <a:off x="2581006" y="1990725"/>
                <a:ext cx="6429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Conector recto 138">
                <a:extLst>
                  <a:ext uri="{FF2B5EF4-FFF2-40B4-BE49-F238E27FC236}">
                    <a16:creationId xmlns:a16="http://schemas.microsoft.com/office/drawing/2014/main" xmlns="" id="{F7952DEF-334B-4002-806A-596F753B1B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4591" y="1796142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Conector recto 139">
                <a:extLst>
                  <a:ext uri="{FF2B5EF4-FFF2-40B4-BE49-F238E27FC236}">
                    <a16:creationId xmlns:a16="http://schemas.microsoft.com/office/drawing/2014/main" xmlns="" id="{916270D5-7EE6-44DB-9CD5-059A4EB44D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3153" y="1831860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ector recto 140">
                <a:extLst>
                  <a:ext uri="{FF2B5EF4-FFF2-40B4-BE49-F238E27FC236}">
                    <a16:creationId xmlns:a16="http://schemas.microsoft.com/office/drawing/2014/main" xmlns="" id="{87A0BEB6-D82C-4E5B-B254-7BD59EAC4E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2202" y="1915205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Conector recto 141">
                <a:extLst>
                  <a:ext uri="{FF2B5EF4-FFF2-40B4-BE49-F238E27FC236}">
                    <a16:creationId xmlns:a16="http://schemas.microsoft.com/office/drawing/2014/main" xmlns="" id="{B8951A3E-7DBB-4FA0-8C1E-57DC6D1120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0764" y="1950923"/>
                <a:ext cx="321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upo 221">
              <a:extLst>
                <a:ext uri="{FF2B5EF4-FFF2-40B4-BE49-F238E27FC236}">
                  <a16:creationId xmlns:a16="http://schemas.microsoft.com/office/drawing/2014/main" xmlns="" id="{453D1A6C-138E-49F5-AAA6-F39EBBDCCE3B}"/>
                </a:ext>
              </a:extLst>
            </p:cNvPr>
            <p:cNvGrpSpPr/>
            <p:nvPr/>
          </p:nvGrpSpPr>
          <p:grpSpPr>
            <a:xfrm>
              <a:off x="7600107" y="3648298"/>
              <a:ext cx="2558931" cy="2113340"/>
              <a:chOff x="7657234" y="3561154"/>
              <a:chExt cx="2558931" cy="2113340"/>
            </a:xfrm>
          </p:grpSpPr>
          <p:grpSp>
            <p:nvGrpSpPr>
              <p:cNvPr id="21" name="Grupo 143">
                <a:extLst>
                  <a:ext uri="{FF2B5EF4-FFF2-40B4-BE49-F238E27FC236}">
                    <a16:creationId xmlns:a16="http://schemas.microsoft.com/office/drawing/2014/main" xmlns="" id="{9915C8E5-488C-4606-9F2F-0A282E2AF518}"/>
                  </a:ext>
                </a:extLst>
              </p:cNvPr>
              <p:cNvGrpSpPr/>
              <p:nvPr/>
            </p:nvGrpSpPr>
            <p:grpSpPr>
              <a:xfrm>
                <a:off x="8054090" y="3561154"/>
                <a:ext cx="323063" cy="684169"/>
                <a:chOff x="2407021" y="1666576"/>
                <a:chExt cx="323063" cy="684169"/>
              </a:xfrm>
            </p:grpSpPr>
            <p:sp>
              <p:nvSpPr>
                <p:cNvPr id="87" name="Elipse 144">
                  <a:extLst>
                    <a:ext uri="{FF2B5EF4-FFF2-40B4-BE49-F238E27FC236}">
                      <a16:creationId xmlns:a16="http://schemas.microsoft.com/office/drawing/2014/main" xmlns="" id="{B3FAA504-B87E-4E0D-9B77-E159F7594782}"/>
                    </a:ext>
                  </a:extLst>
                </p:cNvPr>
                <p:cNvSpPr/>
                <p:nvPr/>
              </p:nvSpPr>
              <p:spPr>
                <a:xfrm>
                  <a:off x="2407021" y="2027682"/>
                  <a:ext cx="323063" cy="32306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8" name="Diagrama de flujo: terminador 145">
                  <a:extLst>
                    <a:ext uri="{FF2B5EF4-FFF2-40B4-BE49-F238E27FC236}">
                      <a16:creationId xmlns:a16="http://schemas.microsoft.com/office/drawing/2014/main" xmlns="" id="{4428F5FD-DE93-415C-8376-1CFE05AA5FD0}"/>
                    </a:ext>
                  </a:extLst>
                </p:cNvPr>
                <p:cNvSpPr/>
                <p:nvPr/>
              </p:nvSpPr>
              <p:spPr>
                <a:xfrm rot="16200000">
                  <a:off x="2290910" y="1863667"/>
                  <a:ext cx="555283" cy="161101"/>
                </a:xfrm>
                <a:prstGeom prst="flowChartTerminator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9" name="Elipse 146">
                  <a:extLst>
                    <a:ext uri="{FF2B5EF4-FFF2-40B4-BE49-F238E27FC236}">
                      <a16:creationId xmlns:a16="http://schemas.microsoft.com/office/drawing/2014/main" xmlns="" id="{5CAA28A9-7696-4E7F-BAB1-F5EA92BD6C59}"/>
                    </a:ext>
                  </a:extLst>
                </p:cNvPr>
                <p:cNvSpPr/>
                <p:nvPr/>
              </p:nvSpPr>
              <p:spPr>
                <a:xfrm>
                  <a:off x="2416545" y="2034825"/>
                  <a:ext cx="304427" cy="304427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0" name="Elipse 147">
                  <a:extLst>
                    <a:ext uri="{FF2B5EF4-FFF2-40B4-BE49-F238E27FC236}">
                      <a16:creationId xmlns:a16="http://schemas.microsoft.com/office/drawing/2014/main" xmlns="" id="{BDD13A9A-367C-4EC0-A5D8-795BE93AE8DB}"/>
                    </a:ext>
                  </a:extLst>
                </p:cNvPr>
                <p:cNvSpPr/>
                <p:nvPr/>
              </p:nvSpPr>
              <p:spPr>
                <a:xfrm>
                  <a:off x="2428450" y="2052800"/>
                  <a:ext cx="279309" cy="279309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91" name="Conector recto 149">
                  <a:extLst>
                    <a:ext uri="{FF2B5EF4-FFF2-40B4-BE49-F238E27FC236}">
                      <a16:creationId xmlns:a16="http://schemas.microsoft.com/office/drawing/2014/main" xmlns="" id="{6E869894-7F59-41D8-8E1D-A021AC5E4CBC}"/>
                    </a:ext>
                  </a:extLst>
                </p:cNvPr>
                <p:cNvCxnSpPr/>
                <p:nvPr/>
              </p:nvCxnSpPr>
              <p:spPr>
                <a:xfrm>
                  <a:off x="2581006" y="1752600"/>
                  <a:ext cx="6429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Conector recto 150">
                  <a:extLst>
                    <a:ext uri="{FF2B5EF4-FFF2-40B4-BE49-F238E27FC236}">
                      <a16:creationId xmlns:a16="http://schemas.microsoft.com/office/drawing/2014/main" xmlns="" id="{0784FD56-DF99-4034-8902-DCF32D2C32CC}"/>
                    </a:ext>
                  </a:extLst>
                </p:cNvPr>
                <p:cNvCxnSpPr/>
                <p:nvPr/>
              </p:nvCxnSpPr>
              <p:spPr>
                <a:xfrm>
                  <a:off x="2581006" y="1876425"/>
                  <a:ext cx="6429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Conector recto 151">
                  <a:extLst>
                    <a:ext uri="{FF2B5EF4-FFF2-40B4-BE49-F238E27FC236}">
                      <a16:creationId xmlns:a16="http://schemas.microsoft.com/office/drawing/2014/main" xmlns="" id="{803C26CA-3CD9-4C62-8B9A-0E1F0B475E8B}"/>
                    </a:ext>
                  </a:extLst>
                </p:cNvPr>
                <p:cNvCxnSpPr/>
                <p:nvPr/>
              </p:nvCxnSpPr>
              <p:spPr>
                <a:xfrm>
                  <a:off x="2581006" y="1990725"/>
                  <a:ext cx="6429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Conector recto 152">
                  <a:extLst>
                    <a:ext uri="{FF2B5EF4-FFF2-40B4-BE49-F238E27FC236}">
                      <a16:creationId xmlns:a16="http://schemas.microsoft.com/office/drawing/2014/main" xmlns="" id="{73D72E78-85FA-4F3C-AD30-FB7883EE251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4591" y="1796142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Conector recto 153">
                  <a:extLst>
                    <a:ext uri="{FF2B5EF4-FFF2-40B4-BE49-F238E27FC236}">
                      <a16:creationId xmlns:a16="http://schemas.microsoft.com/office/drawing/2014/main" xmlns="" id="{2DC9D491-18CD-42D4-A27F-3F81520FB3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3153" y="1831860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Conector recto 154">
                  <a:extLst>
                    <a:ext uri="{FF2B5EF4-FFF2-40B4-BE49-F238E27FC236}">
                      <a16:creationId xmlns:a16="http://schemas.microsoft.com/office/drawing/2014/main" xmlns="" id="{FA6A72C9-5A60-4127-A00E-478ADD66D3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2202" y="1915205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Conector recto 155">
                  <a:extLst>
                    <a:ext uri="{FF2B5EF4-FFF2-40B4-BE49-F238E27FC236}">
                      <a16:creationId xmlns:a16="http://schemas.microsoft.com/office/drawing/2014/main" xmlns="" id="{E36561B2-1116-4D9E-B7F6-0EBEC54E4E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0764" y="1950923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" name="Grupo 156">
                <a:extLst>
                  <a:ext uri="{FF2B5EF4-FFF2-40B4-BE49-F238E27FC236}">
                    <a16:creationId xmlns:a16="http://schemas.microsoft.com/office/drawing/2014/main" xmlns="" id="{29016146-D2B3-40C6-9396-E5D000639F31}"/>
                  </a:ext>
                </a:extLst>
              </p:cNvPr>
              <p:cNvGrpSpPr/>
              <p:nvPr/>
            </p:nvGrpSpPr>
            <p:grpSpPr>
              <a:xfrm>
                <a:off x="8054090" y="4990325"/>
                <a:ext cx="323063" cy="684169"/>
                <a:chOff x="2407021" y="1666576"/>
                <a:chExt cx="323063" cy="684169"/>
              </a:xfrm>
            </p:grpSpPr>
            <p:sp>
              <p:nvSpPr>
                <p:cNvPr id="75" name="Elipse 157">
                  <a:extLst>
                    <a:ext uri="{FF2B5EF4-FFF2-40B4-BE49-F238E27FC236}">
                      <a16:creationId xmlns:a16="http://schemas.microsoft.com/office/drawing/2014/main" xmlns="" id="{C94F47D8-17E4-4C02-970B-7373F4B104BC}"/>
                    </a:ext>
                  </a:extLst>
                </p:cNvPr>
                <p:cNvSpPr/>
                <p:nvPr/>
              </p:nvSpPr>
              <p:spPr>
                <a:xfrm>
                  <a:off x="2407021" y="2027682"/>
                  <a:ext cx="323063" cy="32306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" name="Diagrama de flujo: terminador 158">
                  <a:extLst>
                    <a:ext uri="{FF2B5EF4-FFF2-40B4-BE49-F238E27FC236}">
                      <a16:creationId xmlns:a16="http://schemas.microsoft.com/office/drawing/2014/main" xmlns="" id="{B2A753B5-F873-4A8A-AB76-2609DCF15545}"/>
                    </a:ext>
                  </a:extLst>
                </p:cNvPr>
                <p:cNvSpPr/>
                <p:nvPr/>
              </p:nvSpPr>
              <p:spPr>
                <a:xfrm rot="16200000">
                  <a:off x="2290910" y="1863667"/>
                  <a:ext cx="555283" cy="161101"/>
                </a:xfrm>
                <a:prstGeom prst="flowChartTerminator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7" name="Elipse 159">
                  <a:extLst>
                    <a:ext uri="{FF2B5EF4-FFF2-40B4-BE49-F238E27FC236}">
                      <a16:creationId xmlns:a16="http://schemas.microsoft.com/office/drawing/2014/main" xmlns="" id="{F15C0763-9642-4E7D-951F-69EB9637C0A6}"/>
                    </a:ext>
                  </a:extLst>
                </p:cNvPr>
                <p:cNvSpPr/>
                <p:nvPr/>
              </p:nvSpPr>
              <p:spPr>
                <a:xfrm>
                  <a:off x="2416545" y="2034825"/>
                  <a:ext cx="304427" cy="304427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8" name="Elipse 160">
                  <a:extLst>
                    <a:ext uri="{FF2B5EF4-FFF2-40B4-BE49-F238E27FC236}">
                      <a16:creationId xmlns:a16="http://schemas.microsoft.com/office/drawing/2014/main" xmlns="" id="{3AE5CDC7-713E-4034-98C8-57F75096ECD9}"/>
                    </a:ext>
                  </a:extLst>
                </p:cNvPr>
                <p:cNvSpPr/>
                <p:nvPr/>
              </p:nvSpPr>
              <p:spPr>
                <a:xfrm>
                  <a:off x="2428450" y="2052800"/>
                  <a:ext cx="279309" cy="279309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79" name="Rectángulo 161">
                  <a:extLst>
                    <a:ext uri="{FF2B5EF4-FFF2-40B4-BE49-F238E27FC236}">
                      <a16:creationId xmlns:a16="http://schemas.microsoft.com/office/drawing/2014/main" xmlns="" id="{5D80283A-EFB2-4C51-AF27-58300C7C5BAD}"/>
                    </a:ext>
                  </a:extLst>
                </p:cNvPr>
                <p:cNvSpPr/>
                <p:nvPr/>
              </p:nvSpPr>
              <p:spPr>
                <a:xfrm>
                  <a:off x="2507576" y="1822336"/>
                  <a:ext cx="125817" cy="409468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80" name="Conector recto 162">
                  <a:extLst>
                    <a:ext uri="{FF2B5EF4-FFF2-40B4-BE49-F238E27FC236}">
                      <a16:creationId xmlns:a16="http://schemas.microsoft.com/office/drawing/2014/main" xmlns="" id="{4FBB6161-3FEB-4E5C-8C33-E665BA61FA74}"/>
                    </a:ext>
                  </a:extLst>
                </p:cNvPr>
                <p:cNvCxnSpPr/>
                <p:nvPr/>
              </p:nvCxnSpPr>
              <p:spPr>
                <a:xfrm>
                  <a:off x="2581006" y="1752600"/>
                  <a:ext cx="6429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Conector recto 163">
                  <a:extLst>
                    <a:ext uri="{FF2B5EF4-FFF2-40B4-BE49-F238E27FC236}">
                      <a16:creationId xmlns:a16="http://schemas.microsoft.com/office/drawing/2014/main" xmlns="" id="{06C89FC6-7119-4E5E-B893-F860D547FF61}"/>
                    </a:ext>
                  </a:extLst>
                </p:cNvPr>
                <p:cNvCxnSpPr/>
                <p:nvPr/>
              </p:nvCxnSpPr>
              <p:spPr>
                <a:xfrm>
                  <a:off x="2581006" y="1876425"/>
                  <a:ext cx="6429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Conector recto 164">
                  <a:extLst>
                    <a:ext uri="{FF2B5EF4-FFF2-40B4-BE49-F238E27FC236}">
                      <a16:creationId xmlns:a16="http://schemas.microsoft.com/office/drawing/2014/main" xmlns="" id="{EA40D165-50DA-41B3-B664-E82AF0EEAFC9}"/>
                    </a:ext>
                  </a:extLst>
                </p:cNvPr>
                <p:cNvCxnSpPr/>
                <p:nvPr/>
              </p:nvCxnSpPr>
              <p:spPr>
                <a:xfrm>
                  <a:off x="2581006" y="1990725"/>
                  <a:ext cx="6429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Conector recto 165">
                  <a:extLst>
                    <a:ext uri="{FF2B5EF4-FFF2-40B4-BE49-F238E27FC236}">
                      <a16:creationId xmlns:a16="http://schemas.microsoft.com/office/drawing/2014/main" xmlns="" id="{E78002D3-1744-4F97-A80E-A5C87807AD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4591" y="1796142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Conector recto 166">
                  <a:extLst>
                    <a:ext uri="{FF2B5EF4-FFF2-40B4-BE49-F238E27FC236}">
                      <a16:creationId xmlns:a16="http://schemas.microsoft.com/office/drawing/2014/main" xmlns="" id="{7FE457C1-6CFC-458A-951A-132C4C66BC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3153" y="1831860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Conector recto 167">
                  <a:extLst>
                    <a:ext uri="{FF2B5EF4-FFF2-40B4-BE49-F238E27FC236}">
                      <a16:creationId xmlns:a16="http://schemas.microsoft.com/office/drawing/2014/main" xmlns="" id="{B3C429F4-B860-4268-9817-F85BD3A156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2202" y="1915205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Conector recto 168">
                  <a:extLst>
                    <a:ext uri="{FF2B5EF4-FFF2-40B4-BE49-F238E27FC236}">
                      <a16:creationId xmlns:a16="http://schemas.microsoft.com/office/drawing/2014/main" xmlns="" id="{356C3375-35B7-484F-AC5F-6ADA2C558C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0764" y="1950923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upo 169">
                <a:extLst>
                  <a:ext uri="{FF2B5EF4-FFF2-40B4-BE49-F238E27FC236}">
                    <a16:creationId xmlns:a16="http://schemas.microsoft.com/office/drawing/2014/main" xmlns="" id="{12B6F12D-7B7F-402B-A455-6AD63CA64D11}"/>
                  </a:ext>
                </a:extLst>
              </p:cNvPr>
              <p:cNvGrpSpPr/>
              <p:nvPr/>
            </p:nvGrpSpPr>
            <p:grpSpPr>
              <a:xfrm>
                <a:off x="8482910" y="4391287"/>
                <a:ext cx="323063" cy="684169"/>
                <a:chOff x="2407021" y="1666576"/>
                <a:chExt cx="323063" cy="684169"/>
              </a:xfrm>
            </p:grpSpPr>
            <p:sp>
              <p:nvSpPr>
                <p:cNvPr id="63" name="Elipse 170">
                  <a:extLst>
                    <a:ext uri="{FF2B5EF4-FFF2-40B4-BE49-F238E27FC236}">
                      <a16:creationId xmlns:a16="http://schemas.microsoft.com/office/drawing/2014/main" xmlns="" id="{985EE723-DB10-433B-B5F9-8C691284615D}"/>
                    </a:ext>
                  </a:extLst>
                </p:cNvPr>
                <p:cNvSpPr/>
                <p:nvPr/>
              </p:nvSpPr>
              <p:spPr>
                <a:xfrm>
                  <a:off x="2407021" y="2027682"/>
                  <a:ext cx="323063" cy="32306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" name="Diagrama de flujo: terminador 171">
                  <a:extLst>
                    <a:ext uri="{FF2B5EF4-FFF2-40B4-BE49-F238E27FC236}">
                      <a16:creationId xmlns:a16="http://schemas.microsoft.com/office/drawing/2014/main" xmlns="" id="{C3A96346-9E2B-46A9-9EAE-C3116F26CE09}"/>
                    </a:ext>
                  </a:extLst>
                </p:cNvPr>
                <p:cNvSpPr/>
                <p:nvPr/>
              </p:nvSpPr>
              <p:spPr>
                <a:xfrm rot="16200000">
                  <a:off x="2290910" y="1863667"/>
                  <a:ext cx="555283" cy="161101"/>
                </a:xfrm>
                <a:prstGeom prst="flowChartTerminator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" name="Elipse 172">
                  <a:extLst>
                    <a:ext uri="{FF2B5EF4-FFF2-40B4-BE49-F238E27FC236}">
                      <a16:creationId xmlns:a16="http://schemas.microsoft.com/office/drawing/2014/main" xmlns="" id="{D7493A5D-986F-4A2A-82A4-52BD253FB5F1}"/>
                    </a:ext>
                  </a:extLst>
                </p:cNvPr>
                <p:cNvSpPr/>
                <p:nvPr/>
              </p:nvSpPr>
              <p:spPr>
                <a:xfrm>
                  <a:off x="2416545" y="2034825"/>
                  <a:ext cx="304427" cy="304427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" name="Elipse 173">
                  <a:extLst>
                    <a:ext uri="{FF2B5EF4-FFF2-40B4-BE49-F238E27FC236}">
                      <a16:creationId xmlns:a16="http://schemas.microsoft.com/office/drawing/2014/main" xmlns="" id="{C2EB78CB-B8DB-44CF-BA89-0B973262E919}"/>
                    </a:ext>
                  </a:extLst>
                </p:cNvPr>
                <p:cNvSpPr/>
                <p:nvPr/>
              </p:nvSpPr>
              <p:spPr>
                <a:xfrm>
                  <a:off x="2428450" y="2052800"/>
                  <a:ext cx="279309" cy="279309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" name="Rectángulo 174">
                  <a:extLst>
                    <a:ext uri="{FF2B5EF4-FFF2-40B4-BE49-F238E27FC236}">
                      <a16:creationId xmlns:a16="http://schemas.microsoft.com/office/drawing/2014/main" xmlns="" id="{224C753F-4124-48C0-94D0-F7AA2FEB38A5}"/>
                    </a:ext>
                  </a:extLst>
                </p:cNvPr>
                <p:cNvSpPr/>
                <p:nvPr/>
              </p:nvSpPr>
              <p:spPr>
                <a:xfrm>
                  <a:off x="2507576" y="1822336"/>
                  <a:ext cx="125817" cy="409468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68" name="Conector recto 175">
                  <a:extLst>
                    <a:ext uri="{FF2B5EF4-FFF2-40B4-BE49-F238E27FC236}">
                      <a16:creationId xmlns:a16="http://schemas.microsoft.com/office/drawing/2014/main" xmlns="" id="{D6A29976-0081-4F98-ADF7-CFE97002B351}"/>
                    </a:ext>
                  </a:extLst>
                </p:cNvPr>
                <p:cNvCxnSpPr/>
                <p:nvPr/>
              </p:nvCxnSpPr>
              <p:spPr>
                <a:xfrm>
                  <a:off x="2581006" y="1752600"/>
                  <a:ext cx="6429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Conector recto 176">
                  <a:extLst>
                    <a:ext uri="{FF2B5EF4-FFF2-40B4-BE49-F238E27FC236}">
                      <a16:creationId xmlns:a16="http://schemas.microsoft.com/office/drawing/2014/main" xmlns="" id="{8E2D4093-23A1-47DE-9AB4-BB6D1A9D5ABD}"/>
                    </a:ext>
                  </a:extLst>
                </p:cNvPr>
                <p:cNvCxnSpPr/>
                <p:nvPr/>
              </p:nvCxnSpPr>
              <p:spPr>
                <a:xfrm>
                  <a:off x="2581006" y="1876425"/>
                  <a:ext cx="6429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Conector recto 177">
                  <a:extLst>
                    <a:ext uri="{FF2B5EF4-FFF2-40B4-BE49-F238E27FC236}">
                      <a16:creationId xmlns:a16="http://schemas.microsoft.com/office/drawing/2014/main" xmlns="" id="{D7C4477A-17CA-4E43-8304-98B7F507B61A}"/>
                    </a:ext>
                  </a:extLst>
                </p:cNvPr>
                <p:cNvCxnSpPr/>
                <p:nvPr/>
              </p:nvCxnSpPr>
              <p:spPr>
                <a:xfrm>
                  <a:off x="2581006" y="1990725"/>
                  <a:ext cx="6429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Conector recto 178">
                  <a:extLst>
                    <a:ext uri="{FF2B5EF4-FFF2-40B4-BE49-F238E27FC236}">
                      <a16:creationId xmlns:a16="http://schemas.microsoft.com/office/drawing/2014/main" xmlns="" id="{96A6BE12-7096-41F6-B1B0-8C7030E8B6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4591" y="1796142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Conector recto 179">
                  <a:extLst>
                    <a:ext uri="{FF2B5EF4-FFF2-40B4-BE49-F238E27FC236}">
                      <a16:creationId xmlns:a16="http://schemas.microsoft.com/office/drawing/2014/main" xmlns="" id="{9F22CA06-A9F9-48A5-906A-B4997F9A06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3153" y="1831860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Conector recto 180">
                  <a:extLst>
                    <a:ext uri="{FF2B5EF4-FFF2-40B4-BE49-F238E27FC236}">
                      <a16:creationId xmlns:a16="http://schemas.microsoft.com/office/drawing/2014/main" xmlns="" id="{C08BDFB4-2167-4125-81FD-039036B7B2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2202" y="1915205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Conector recto 181">
                  <a:extLst>
                    <a:ext uri="{FF2B5EF4-FFF2-40B4-BE49-F238E27FC236}">
                      <a16:creationId xmlns:a16="http://schemas.microsoft.com/office/drawing/2014/main" xmlns="" id="{7A381D0E-7653-4CC5-8E7B-2A8DB736D0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0764" y="1950923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upo 182">
                <a:extLst>
                  <a:ext uri="{FF2B5EF4-FFF2-40B4-BE49-F238E27FC236}">
                    <a16:creationId xmlns:a16="http://schemas.microsoft.com/office/drawing/2014/main" xmlns="" id="{51525E53-75B6-4F34-B3AD-BD2C9CFDBFB9}"/>
                  </a:ext>
                </a:extLst>
              </p:cNvPr>
              <p:cNvGrpSpPr/>
              <p:nvPr/>
            </p:nvGrpSpPr>
            <p:grpSpPr>
              <a:xfrm>
                <a:off x="7657234" y="4391287"/>
                <a:ext cx="323063" cy="684169"/>
                <a:chOff x="2407021" y="1666576"/>
                <a:chExt cx="323063" cy="684169"/>
              </a:xfrm>
            </p:grpSpPr>
            <p:sp>
              <p:nvSpPr>
                <p:cNvPr id="51" name="Elipse 183">
                  <a:extLst>
                    <a:ext uri="{FF2B5EF4-FFF2-40B4-BE49-F238E27FC236}">
                      <a16:creationId xmlns:a16="http://schemas.microsoft.com/office/drawing/2014/main" xmlns="" id="{A4545697-10F6-4C6E-B9B6-3C41CC8B154E}"/>
                    </a:ext>
                  </a:extLst>
                </p:cNvPr>
                <p:cNvSpPr/>
                <p:nvPr/>
              </p:nvSpPr>
              <p:spPr>
                <a:xfrm>
                  <a:off x="2407021" y="2027682"/>
                  <a:ext cx="323063" cy="32306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" name="Diagrama de flujo: terminador 184">
                  <a:extLst>
                    <a:ext uri="{FF2B5EF4-FFF2-40B4-BE49-F238E27FC236}">
                      <a16:creationId xmlns:a16="http://schemas.microsoft.com/office/drawing/2014/main" xmlns="" id="{BD7E6AEC-76C2-45D1-9336-1DC5F083ACF9}"/>
                    </a:ext>
                  </a:extLst>
                </p:cNvPr>
                <p:cNvSpPr/>
                <p:nvPr/>
              </p:nvSpPr>
              <p:spPr>
                <a:xfrm rot="16200000">
                  <a:off x="2290910" y="1863667"/>
                  <a:ext cx="555283" cy="161101"/>
                </a:xfrm>
                <a:prstGeom prst="flowChartTerminator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Elipse 185">
                  <a:extLst>
                    <a:ext uri="{FF2B5EF4-FFF2-40B4-BE49-F238E27FC236}">
                      <a16:creationId xmlns:a16="http://schemas.microsoft.com/office/drawing/2014/main" xmlns="" id="{E7CA1646-0A05-450D-80BD-B94572C19863}"/>
                    </a:ext>
                  </a:extLst>
                </p:cNvPr>
                <p:cNvSpPr/>
                <p:nvPr/>
              </p:nvSpPr>
              <p:spPr>
                <a:xfrm>
                  <a:off x="2416545" y="2034825"/>
                  <a:ext cx="304427" cy="304427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" name="Elipse 186">
                  <a:extLst>
                    <a:ext uri="{FF2B5EF4-FFF2-40B4-BE49-F238E27FC236}">
                      <a16:creationId xmlns:a16="http://schemas.microsoft.com/office/drawing/2014/main" xmlns="" id="{3BF5DA13-198C-4267-A3FE-51ACF0E51285}"/>
                    </a:ext>
                  </a:extLst>
                </p:cNvPr>
                <p:cNvSpPr/>
                <p:nvPr/>
              </p:nvSpPr>
              <p:spPr>
                <a:xfrm>
                  <a:off x="2428450" y="2052800"/>
                  <a:ext cx="279309" cy="279309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" name="Rectángulo 187">
                  <a:extLst>
                    <a:ext uri="{FF2B5EF4-FFF2-40B4-BE49-F238E27FC236}">
                      <a16:creationId xmlns:a16="http://schemas.microsoft.com/office/drawing/2014/main" xmlns="" id="{E8D03B13-38D3-4C93-B6A9-9240ED6F0E1C}"/>
                    </a:ext>
                  </a:extLst>
                </p:cNvPr>
                <p:cNvSpPr/>
                <p:nvPr/>
              </p:nvSpPr>
              <p:spPr>
                <a:xfrm>
                  <a:off x="2507576" y="1822336"/>
                  <a:ext cx="125817" cy="409468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56" name="Conector recto 188">
                  <a:extLst>
                    <a:ext uri="{FF2B5EF4-FFF2-40B4-BE49-F238E27FC236}">
                      <a16:creationId xmlns:a16="http://schemas.microsoft.com/office/drawing/2014/main" xmlns="" id="{3F5EAFE2-580B-4C61-AE3B-1F2894491183}"/>
                    </a:ext>
                  </a:extLst>
                </p:cNvPr>
                <p:cNvCxnSpPr/>
                <p:nvPr/>
              </p:nvCxnSpPr>
              <p:spPr>
                <a:xfrm>
                  <a:off x="2581006" y="1752600"/>
                  <a:ext cx="6429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ector recto 189">
                  <a:extLst>
                    <a:ext uri="{FF2B5EF4-FFF2-40B4-BE49-F238E27FC236}">
                      <a16:creationId xmlns:a16="http://schemas.microsoft.com/office/drawing/2014/main" xmlns="" id="{5C083322-CAF3-4D59-8189-5A08B397DBE9}"/>
                    </a:ext>
                  </a:extLst>
                </p:cNvPr>
                <p:cNvCxnSpPr/>
                <p:nvPr/>
              </p:nvCxnSpPr>
              <p:spPr>
                <a:xfrm>
                  <a:off x="2581006" y="1876425"/>
                  <a:ext cx="6429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Conector recto 190">
                  <a:extLst>
                    <a:ext uri="{FF2B5EF4-FFF2-40B4-BE49-F238E27FC236}">
                      <a16:creationId xmlns:a16="http://schemas.microsoft.com/office/drawing/2014/main" xmlns="" id="{0ED68626-59EA-494F-AE26-55502DEF85F4}"/>
                    </a:ext>
                  </a:extLst>
                </p:cNvPr>
                <p:cNvCxnSpPr/>
                <p:nvPr/>
              </p:nvCxnSpPr>
              <p:spPr>
                <a:xfrm>
                  <a:off x="2581006" y="1990725"/>
                  <a:ext cx="6429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Conector recto 191">
                  <a:extLst>
                    <a:ext uri="{FF2B5EF4-FFF2-40B4-BE49-F238E27FC236}">
                      <a16:creationId xmlns:a16="http://schemas.microsoft.com/office/drawing/2014/main" xmlns="" id="{3B8AFF8B-CD9C-40BC-8D6D-B7A13F7396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4591" y="1796142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Conector recto 192">
                  <a:extLst>
                    <a:ext uri="{FF2B5EF4-FFF2-40B4-BE49-F238E27FC236}">
                      <a16:creationId xmlns:a16="http://schemas.microsoft.com/office/drawing/2014/main" xmlns="" id="{5933CB28-8B71-401B-83AE-F6331E7D20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3153" y="1831860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Conector recto 193">
                  <a:extLst>
                    <a:ext uri="{FF2B5EF4-FFF2-40B4-BE49-F238E27FC236}">
                      <a16:creationId xmlns:a16="http://schemas.microsoft.com/office/drawing/2014/main" xmlns="" id="{AA8CD840-BE1B-4E9A-91F7-02A88557FD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2202" y="1915205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Conector recto 194">
                  <a:extLst>
                    <a:ext uri="{FF2B5EF4-FFF2-40B4-BE49-F238E27FC236}">
                      <a16:creationId xmlns:a16="http://schemas.microsoft.com/office/drawing/2014/main" xmlns="" id="{8F7F1312-E0A9-4F37-9D6A-816CC28681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0764" y="1950923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upo 195">
                <a:extLst>
                  <a:ext uri="{FF2B5EF4-FFF2-40B4-BE49-F238E27FC236}">
                    <a16:creationId xmlns:a16="http://schemas.microsoft.com/office/drawing/2014/main" xmlns="" id="{EDDC63BE-C83C-43A8-863C-ED42FF75517C}"/>
                  </a:ext>
                </a:extLst>
              </p:cNvPr>
              <p:cNvGrpSpPr/>
              <p:nvPr/>
            </p:nvGrpSpPr>
            <p:grpSpPr>
              <a:xfrm>
                <a:off x="9202224" y="4383086"/>
                <a:ext cx="323063" cy="684169"/>
                <a:chOff x="2407021" y="1666576"/>
                <a:chExt cx="323063" cy="684169"/>
              </a:xfrm>
            </p:grpSpPr>
            <p:sp>
              <p:nvSpPr>
                <p:cNvPr id="39" name="Elipse 196">
                  <a:extLst>
                    <a:ext uri="{FF2B5EF4-FFF2-40B4-BE49-F238E27FC236}">
                      <a16:creationId xmlns:a16="http://schemas.microsoft.com/office/drawing/2014/main" xmlns="" id="{8E699B2A-0F36-4F86-83AA-BE0DBC8B9472}"/>
                    </a:ext>
                  </a:extLst>
                </p:cNvPr>
                <p:cNvSpPr/>
                <p:nvPr/>
              </p:nvSpPr>
              <p:spPr>
                <a:xfrm>
                  <a:off x="2407021" y="2027682"/>
                  <a:ext cx="323063" cy="32306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" name="Diagrama de flujo: terminador 197">
                  <a:extLst>
                    <a:ext uri="{FF2B5EF4-FFF2-40B4-BE49-F238E27FC236}">
                      <a16:creationId xmlns:a16="http://schemas.microsoft.com/office/drawing/2014/main" xmlns="" id="{7EC8F0F3-7597-4806-B4E5-B12E8A488AE0}"/>
                    </a:ext>
                  </a:extLst>
                </p:cNvPr>
                <p:cNvSpPr/>
                <p:nvPr/>
              </p:nvSpPr>
              <p:spPr>
                <a:xfrm rot="16200000">
                  <a:off x="2290910" y="1863667"/>
                  <a:ext cx="555283" cy="161101"/>
                </a:xfrm>
                <a:prstGeom prst="flowChartTerminator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" name="Elipse 198">
                  <a:extLst>
                    <a:ext uri="{FF2B5EF4-FFF2-40B4-BE49-F238E27FC236}">
                      <a16:creationId xmlns:a16="http://schemas.microsoft.com/office/drawing/2014/main" xmlns="" id="{40162C50-D78D-4065-9EC9-97E2D2C2C36E}"/>
                    </a:ext>
                  </a:extLst>
                </p:cNvPr>
                <p:cNvSpPr/>
                <p:nvPr/>
              </p:nvSpPr>
              <p:spPr>
                <a:xfrm>
                  <a:off x="2416545" y="2034825"/>
                  <a:ext cx="304427" cy="304427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2" name="Elipse 199">
                  <a:extLst>
                    <a:ext uri="{FF2B5EF4-FFF2-40B4-BE49-F238E27FC236}">
                      <a16:creationId xmlns:a16="http://schemas.microsoft.com/office/drawing/2014/main" xmlns="" id="{CC89A11A-0941-45B0-AE4B-23ACAC86CBB2}"/>
                    </a:ext>
                  </a:extLst>
                </p:cNvPr>
                <p:cNvSpPr/>
                <p:nvPr/>
              </p:nvSpPr>
              <p:spPr>
                <a:xfrm>
                  <a:off x="2428450" y="2052800"/>
                  <a:ext cx="279309" cy="279309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" name="Rectángulo 200">
                  <a:extLst>
                    <a:ext uri="{FF2B5EF4-FFF2-40B4-BE49-F238E27FC236}">
                      <a16:creationId xmlns:a16="http://schemas.microsoft.com/office/drawing/2014/main" xmlns="" id="{252AC299-43C6-4103-8B18-4646005EE888}"/>
                    </a:ext>
                  </a:extLst>
                </p:cNvPr>
                <p:cNvSpPr/>
                <p:nvPr/>
              </p:nvSpPr>
              <p:spPr>
                <a:xfrm>
                  <a:off x="2507576" y="1822336"/>
                  <a:ext cx="125817" cy="409468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44" name="Conector recto 201">
                  <a:extLst>
                    <a:ext uri="{FF2B5EF4-FFF2-40B4-BE49-F238E27FC236}">
                      <a16:creationId xmlns:a16="http://schemas.microsoft.com/office/drawing/2014/main" xmlns="" id="{E3FFE02C-83AF-4BFF-AB4A-DA47D0267DE7}"/>
                    </a:ext>
                  </a:extLst>
                </p:cNvPr>
                <p:cNvCxnSpPr/>
                <p:nvPr/>
              </p:nvCxnSpPr>
              <p:spPr>
                <a:xfrm>
                  <a:off x="2581006" y="1752600"/>
                  <a:ext cx="6429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ector recto 202">
                  <a:extLst>
                    <a:ext uri="{FF2B5EF4-FFF2-40B4-BE49-F238E27FC236}">
                      <a16:creationId xmlns:a16="http://schemas.microsoft.com/office/drawing/2014/main" xmlns="" id="{4749106F-55AD-4070-BD49-284635D2D92C}"/>
                    </a:ext>
                  </a:extLst>
                </p:cNvPr>
                <p:cNvCxnSpPr/>
                <p:nvPr/>
              </p:nvCxnSpPr>
              <p:spPr>
                <a:xfrm>
                  <a:off x="2581006" y="1876425"/>
                  <a:ext cx="6429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Conector recto 203">
                  <a:extLst>
                    <a:ext uri="{FF2B5EF4-FFF2-40B4-BE49-F238E27FC236}">
                      <a16:creationId xmlns:a16="http://schemas.microsoft.com/office/drawing/2014/main" xmlns="" id="{9AD7E153-CC01-4648-846E-E7E6E2C21B99}"/>
                    </a:ext>
                  </a:extLst>
                </p:cNvPr>
                <p:cNvCxnSpPr/>
                <p:nvPr/>
              </p:nvCxnSpPr>
              <p:spPr>
                <a:xfrm>
                  <a:off x="2581006" y="1990725"/>
                  <a:ext cx="6429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Conector recto 204">
                  <a:extLst>
                    <a:ext uri="{FF2B5EF4-FFF2-40B4-BE49-F238E27FC236}">
                      <a16:creationId xmlns:a16="http://schemas.microsoft.com/office/drawing/2014/main" xmlns="" id="{17F278CC-8EEA-4DFE-BCBF-A2F9670802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4591" y="1796142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Conector recto 205">
                  <a:extLst>
                    <a:ext uri="{FF2B5EF4-FFF2-40B4-BE49-F238E27FC236}">
                      <a16:creationId xmlns:a16="http://schemas.microsoft.com/office/drawing/2014/main" xmlns="" id="{790BBCC6-C765-4E94-BCAC-4C4293BB3E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3153" y="1831860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Conector recto 206">
                  <a:extLst>
                    <a:ext uri="{FF2B5EF4-FFF2-40B4-BE49-F238E27FC236}">
                      <a16:creationId xmlns:a16="http://schemas.microsoft.com/office/drawing/2014/main" xmlns="" id="{DD5E258D-E586-48A8-B0E1-F9C157FF95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2202" y="1915205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Conector recto 207">
                  <a:extLst>
                    <a:ext uri="{FF2B5EF4-FFF2-40B4-BE49-F238E27FC236}">
                      <a16:creationId xmlns:a16="http://schemas.microsoft.com/office/drawing/2014/main" xmlns="" id="{182E7ED0-0C13-405A-9646-3E6E84DB5E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0764" y="1950923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upo 208">
                <a:extLst>
                  <a:ext uri="{FF2B5EF4-FFF2-40B4-BE49-F238E27FC236}">
                    <a16:creationId xmlns:a16="http://schemas.microsoft.com/office/drawing/2014/main" xmlns="" id="{948B281A-759F-4B6F-AA3E-0BFC78A6A0FB}"/>
                  </a:ext>
                </a:extLst>
              </p:cNvPr>
              <p:cNvGrpSpPr/>
              <p:nvPr/>
            </p:nvGrpSpPr>
            <p:grpSpPr>
              <a:xfrm>
                <a:off x="9893102" y="4391286"/>
                <a:ext cx="323063" cy="684169"/>
                <a:chOff x="2407021" y="1666576"/>
                <a:chExt cx="323063" cy="684169"/>
              </a:xfrm>
            </p:grpSpPr>
            <p:sp>
              <p:nvSpPr>
                <p:cNvPr id="27" name="Elipse 209">
                  <a:extLst>
                    <a:ext uri="{FF2B5EF4-FFF2-40B4-BE49-F238E27FC236}">
                      <a16:creationId xmlns:a16="http://schemas.microsoft.com/office/drawing/2014/main" xmlns="" id="{788C52C0-90D0-4B30-A050-15B8F4972695}"/>
                    </a:ext>
                  </a:extLst>
                </p:cNvPr>
                <p:cNvSpPr/>
                <p:nvPr/>
              </p:nvSpPr>
              <p:spPr>
                <a:xfrm>
                  <a:off x="2407021" y="2027682"/>
                  <a:ext cx="323063" cy="32306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Diagrama de flujo: terminador 210">
                  <a:extLst>
                    <a:ext uri="{FF2B5EF4-FFF2-40B4-BE49-F238E27FC236}">
                      <a16:creationId xmlns:a16="http://schemas.microsoft.com/office/drawing/2014/main" xmlns="" id="{16282A41-88B3-4198-810C-086F6DAAE2CA}"/>
                    </a:ext>
                  </a:extLst>
                </p:cNvPr>
                <p:cNvSpPr/>
                <p:nvPr/>
              </p:nvSpPr>
              <p:spPr>
                <a:xfrm rot="16200000">
                  <a:off x="2290910" y="1863667"/>
                  <a:ext cx="555283" cy="161101"/>
                </a:xfrm>
                <a:prstGeom prst="flowChartTerminator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Elipse 211">
                  <a:extLst>
                    <a:ext uri="{FF2B5EF4-FFF2-40B4-BE49-F238E27FC236}">
                      <a16:creationId xmlns:a16="http://schemas.microsoft.com/office/drawing/2014/main" xmlns="" id="{B63B182C-8F96-42E0-BD43-9B0CE5D907F5}"/>
                    </a:ext>
                  </a:extLst>
                </p:cNvPr>
                <p:cNvSpPr/>
                <p:nvPr/>
              </p:nvSpPr>
              <p:spPr>
                <a:xfrm>
                  <a:off x="2416545" y="2034825"/>
                  <a:ext cx="304427" cy="304427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Elipse 212">
                  <a:extLst>
                    <a:ext uri="{FF2B5EF4-FFF2-40B4-BE49-F238E27FC236}">
                      <a16:creationId xmlns:a16="http://schemas.microsoft.com/office/drawing/2014/main" xmlns="" id="{407E89F5-EA47-4AA8-A2A3-DF47DE3E396A}"/>
                    </a:ext>
                  </a:extLst>
                </p:cNvPr>
                <p:cNvSpPr/>
                <p:nvPr/>
              </p:nvSpPr>
              <p:spPr>
                <a:xfrm>
                  <a:off x="2428450" y="2052800"/>
                  <a:ext cx="279309" cy="279309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Rectángulo 213">
                  <a:extLst>
                    <a:ext uri="{FF2B5EF4-FFF2-40B4-BE49-F238E27FC236}">
                      <a16:creationId xmlns:a16="http://schemas.microsoft.com/office/drawing/2014/main" xmlns="" id="{6CE27315-3EA3-4F11-94AB-E161209551D1}"/>
                    </a:ext>
                  </a:extLst>
                </p:cNvPr>
                <p:cNvSpPr/>
                <p:nvPr/>
              </p:nvSpPr>
              <p:spPr>
                <a:xfrm>
                  <a:off x="2507576" y="1822336"/>
                  <a:ext cx="125817" cy="409468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32" name="Conector recto 214">
                  <a:extLst>
                    <a:ext uri="{FF2B5EF4-FFF2-40B4-BE49-F238E27FC236}">
                      <a16:creationId xmlns:a16="http://schemas.microsoft.com/office/drawing/2014/main" xmlns="" id="{5B7FF5D1-EC16-417B-A595-84C8A0C61628}"/>
                    </a:ext>
                  </a:extLst>
                </p:cNvPr>
                <p:cNvCxnSpPr/>
                <p:nvPr/>
              </p:nvCxnSpPr>
              <p:spPr>
                <a:xfrm>
                  <a:off x="2581006" y="1752600"/>
                  <a:ext cx="6429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onector recto 215">
                  <a:extLst>
                    <a:ext uri="{FF2B5EF4-FFF2-40B4-BE49-F238E27FC236}">
                      <a16:creationId xmlns:a16="http://schemas.microsoft.com/office/drawing/2014/main" xmlns="" id="{0BEF4523-15D0-42C3-8840-8F6098F76D6D}"/>
                    </a:ext>
                  </a:extLst>
                </p:cNvPr>
                <p:cNvCxnSpPr/>
                <p:nvPr/>
              </p:nvCxnSpPr>
              <p:spPr>
                <a:xfrm>
                  <a:off x="2581006" y="1876425"/>
                  <a:ext cx="6429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onector recto 216">
                  <a:extLst>
                    <a:ext uri="{FF2B5EF4-FFF2-40B4-BE49-F238E27FC236}">
                      <a16:creationId xmlns:a16="http://schemas.microsoft.com/office/drawing/2014/main" xmlns="" id="{CC00B70B-7DF9-4E40-BC52-1C1B22C98197}"/>
                    </a:ext>
                  </a:extLst>
                </p:cNvPr>
                <p:cNvCxnSpPr/>
                <p:nvPr/>
              </p:nvCxnSpPr>
              <p:spPr>
                <a:xfrm>
                  <a:off x="2581006" y="1990725"/>
                  <a:ext cx="6429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ector recto 217">
                  <a:extLst>
                    <a:ext uri="{FF2B5EF4-FFF2-40B4-BE49-F238E27FC236}">
                      <a16:creationId xmlns:a16="http://schemas.microsoft.com/office/drawing/2014/main" xmlns="" id="{A4D03737-AEE4-4FF0-B1FA-C60745BE4C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4591" y="1796142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ector recto 218">
                  <a:extLst>
                    <a:ext uri="{FF2B5EF4-FFF2-40B4-BE49-F238E27FC236}">
                      <a16:creationId xmlns:a16="http://schemas.microsoft.com/office/drawing/2014/main" xmlns="" id="{F38AEE43-65E6-45F6-ACE3-32FC9CD264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3153" y="1831860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Conector recto 219">
                  <a:extLst>
                    <a:ext uri="{FF2B5EF4-FFF2-40B4-BE49-F238E27FC236}">
                      <a16:creationId xmlns:a16="http://schemas.microsoft.com/office/drawing/2014/main" xmlns="" id="{0BAE7141-AC59-48FA-99DF-5A8D9A8D00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2202" y="1915205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Conector recto 220">
                  <a:extLst>
                    <a:ext uri="{FF2B5EF4-FFF2-40B4-BE49-F238E27FC236}">
                      <a16:creationId xmlns:a16="http://schemas.microsoft.com/office/drawing/2014/main" xmlns="" id="{96DE51F8-571B-4B52-A5D9-91F76DA3F4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0764" y="1950923"/>
                  <a:ext cx="3214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9" name="Rectángulo 222">
              <a:extLst>
                <a:ext uri="{FF2B5EF4-FFF2-40B4-BE49-F238E27FC236}">
                  <a16:creationId xmlns:a16="http://schemas.microsoft.com/office/drawing/2014/main" xmlns="" id="{75AF12C7-6E34-4A8D-960E-817E73BCCBE9}"/>
                </a:ext>
              </a:extLst>
            </p:cNvPr>
            <p:cNvSpPr/>
            <p:nvPr/>
          </p:nvSpPr>
          <p:spPr>
            <a:xfrm>
              <a:off x="7929914" y="2896377"/>
              <a:ext cx="221387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dirty="0"/>
                <a:t>Predicted SINQ target</a:t>
              </a:r>
            </a:p>
            <a:p>
              <a:pPr algn="ctr"/>
              <a:r>
                <a:rPr lang="en-GB" dirty="0"/>
                <a:t>Temperature sensors</a:t>
              </a:r>
            </a:p>
          </p:txBody>
        </p:sp>
        <p:sp>
          <p:nvSpPr>
            <p:cNvPr id="20" name="Rectángulo 223">
              <a:extLst>
                <a:ext uri="{FF2B5EF4-FFF2-40B4-BE49-F238E27FC236}">
                  <a16:creationId xmlns:a16="http://schemas.microsoft.com/office/drawing/2014/main" xmlns="" id="{99D8730D-6C81-455E-A596-18F150CC7686}"/>
                </a:ext>
              </a:extLst>
            </p:cNvPr>
            <p:cNvSpPr/>
            <p:nvPr/>
          </p:nvSpPr>
          <p:spPr>
            <a:xfrm>
              <a:off x="3227949" y="4494245"/>
              <a:ext cx="109812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b="1" dirty="0"/>
                <a:t>Targets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075323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2989" y="1341438"/>
            <a:ext cx="3529011" cy="4679951"/>
          </a:xfrm>
        </p:spPr>
        <p:txBody>
          <a:bodyPr/>
          <a:lstStyle/>
          <a:p>
            <a:pPr marL="285750" indent="-285750"/>
            <a:r>
              <a:rPr lang="en-GB" dirty="0"/>
              <a:t>Model: Random Forest</a:t>
            </a:r>
          </a:p>
          <a:p>
            <a:pPr marL="285750" indent="-285750"/>
            <a:r>
              <a:rPr lang="en-GB" dirty="0" smtClean="0"/>
              <a:t>Trained </a:t>
            </a:r>
            <a:r>
              <a:rPr lang="en-GB" dirty="0"/>
              <a:t>on 2018 </a:t>
            </a:r>
            <a:r>
              <a:rPr lang="en-GB" dirty="0" smtClean="0"/>
              <a:t>data.</a:t>
            </a:r>
          </a:p>
          <a:p>
            <a:pPr marL="285750" indent="-285750"/>
            <a:r>
              <a:rPr lang="en-GB" dirty="0" smtClean="0"/>
              <a:t>The </a:t>
            </a:r>
            <a:r>
              <a:rPr lang="en-GB" dirty="0"/>
              <a:t>prediction is in general within 1 Kelvin of the real </a:t>
            </a:r>
            <a:r>
              <a:rPr lang="en-GB" dirty="0" smtClean="0"/>
              <a:t>value.</a:t>
            </a:r>
          </a:p>
          <a:p>
            <a:pPr marL="285750" indent="-285750"/>
            <a:r>
              <a:rPr lang="en-GB" dirty="0" smtClean="0"/>
              <a:t>How robust is it?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Preliminary results: SINQ temperature</a:t>
            </a:r>
            <a:br>
              <a:rPr lang="en-GB" sz="2800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pic>
        <p:nvPicPr>
          <p:cNvPr id="5" name="Imagen 7">
            <a:extLst>
              <a:ext uri="{FF2B5EF4-FFF2-40B4-BE49-F238E27FC236}">
                <a16:creationId xmlns:a16="http://schemas.microsoft.com/office/drawing/2014/main" xmlns="" id="{BCDBA517-D862-4201-8559-306FCB8296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007" y="3573017"/>
            <a:ext cx="7422495" cy="3088134"/>
          </a:xfrm>
          <a:prstGeom prst="rect">
            <a:avLst/>
          </a:prstGeom>
        </p:spPr>
      </p:pic>
      <p:pic>
        <p:nvPicPr>
          <p:cNvPr id="7" name="Imagen 2">
            <a:extLst>
              <a:ext uri="{FF2B5EF4-FFF2-40B4-BE49-F238E27FC236}">
                <a16:creationId xmlns:a16="http://schemas.microsoft.com/office/drawing/2014/main" xmlns="" id="{8BDA9727-CB10-4809-9EAD-E61D5733AC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5037" y="986426"/>
            <a:ext cx="3995936" cy="2794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98789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lay_Figure1_with_inse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72" y="2234929"/>
            <a:ext cx="7162704" cy="5370535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XFELs </a:t>
            </a:r>
            <a:r>
              <a:rPr lang="en-US" dirty="0"/>
              <a:t>are successfully used for the investigation of ultrafast </a:t>
            </a:r>
            <a:r>
              <a:rPr lang="en-US" dirty="0" smtClean="0"/>
              <a:t>phenomena</a:t>
            </a:r>
          </a:p>
          <a:p>
            <a:r>
              <a:rPr lang="en-US" dirty="0"/>
              <a:t>P</a:t>
            </a:r>
            <a:r>
              <a:rPr lang="en-US" dirty="0" smtClean="0"/>
              <a:t>ump</a:t>
            </a:r>
            <a:r>
              <a:rPr lang="en-US" dirty="0"/>
              <a:t>-probe </a:t>
            </a:r>
            <a:r>
              <a:rPr lang="en-US" dirty="0" smtClean="0"/>
              <a:t>experiment:</a:t>
            </a:r>
          </a:p>
          <a:p>
            <a:pPr lvl="1"/>
            <a:r>
              <a:rPr lang="en-US" dirty="0" smtClean="0"/>
              <a:t>excited </a:t>
            </a:r>
            <a:r>
              <a:rPr lang="en-US" dirty="0"/>
              <a:t>by a a short „pump“ </a:t>
            </a:r>
            <a:r>
              <a:rPr lang="en-US" dirty="0" smtClean="0"/>
              <a:t>pulse</a:t>
            </a:r>
          </a:p>
          <a:p>
            <a:pPr lvl="1"/>
            <a:r>
              <a:rPr lang="en-US" dirty="0" smtClean="0"/>
              <a:t>probed </a:t>
            </a:r>
            <a:r>
              <a:rPr lang="en-US" dirty="0"/>
              <a:t>by a second „probe“ pulse after a certain delay time. </a:t>
            </a:r>
            <a:endParaRPr lang="en-US" dirty="0" smtClean="0"/>
          </a:p>
          <a:p>
            <a:pPr lvl="1"/>
            <a:r>
              <a:rPr lang="en-US" dirty="0" smtClean="0"/>
              <a:t>full </a:t>
            </a:r>
            <a:r>
              <a:rPr lang="en-US" dirty="0"/>
              <a:t>dynamics </a:t>
            </a:r>
            <a:r>
              <a:rPr lang="en-US" dirty="0" smtClean="0"/>
              <a:t>obtained </a:t>
            </a:r>
            <a:r>
              <a:rPr lang="en-US" dirty="0"/>
              <a:t>by repeating </a:t>
            </a:r>
            <a:r>
              <a:rPr lang="en-US" dirty="0" smtClean="0"/>
              <a:t>at </a:t>
            </a:r>
            <a:r>
              <a:rPr lang="en-US" dirty="0"/>
              <a:t>different delay times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important to know delay time precisely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Ultra-Fast Pump-Probe </a:t>
            </a:r>
            <a:r>
              <a:rPr lang="en-US" dirty="0" smtClean="0"/>
              <a:t>Experiments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2771800" y="625901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hlinkClick r:id="rId4"/>
              </a:rPr>
              <a:t>https://www.psi.ch/de/lmn/ultra-fast-pump-probe-experiments</a:t>
            </a:r>
            <a:endParaRPr lang="en-US" sz="1800" dirty="0"/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099067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pic>
        <p:nvPicPr>
          <p:cNvPr id="5" name="Picture 4" descr="Screen Shot 2020-10-24 at 13.25.4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86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91396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  <p:pic>
        <p:nvPicPr>
          <p:cNvPr id="5" name="Picture 4" descr="Screen Shot 2020-10-24 at 13.25.5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20"/>
            <a:ext cx="9144000" cy="6838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93888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Possible Applications of Machine Learning in Accelerator Physics: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Tuning, </a:t>
            </a:r>
            <a:r>
              <a:rPr lang="en-US" dirty="0" err="1"/>
              <a:t>Optimisation</a:t>
            </a:r>
            <a:r>
              <a:rPr lang="en-US" dirty="0"/>
              <a:t> and Control</a:t>
            </a:r>
          </a:p>
          <a:p>
            <a:pPr marL="355600" lvl="2" indent="0">
              <a:buNone/>
            </a:pPr>
            <a:r>
              <a:rPr lang="en-US" dirty="0">
                <a:sym typeface="Wingdings"/>
              </a:rPr>
              <a:t> </a:t>
            </a:r>
            <a:r>
              <a:rPr lang="en-US" dirty="0" err="1">
                <a:sym typeface="Wingdings"/>
              </a:rPr>
              <a:t>Optimise</a:t>
            </a:r>
            <a:r>
              <a:rPr lang="en-US" dirty="0">
                <a:sym typeface="Wingdings"/>
              </a:rPr>
              <a:t> or control accelerator parameters </a:t>
            </a:r>
            <a:endParaRPr lang="en-US" dirty="0"/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Virtual Diagnostics</a:t>
            </a:r>
          </a:p>
          <a:p>
            <a:pPr marL="355600" lvl="2" indent="0">
              <a:buNone/>
            </a:pPr>
            <a:r>
              <a:rPr lang="en-US" dirty="0">
                <a:sym typeface="Wingdings"/>
              </a:rPr>
              <a:t> Surrogate model of destructive or broken diagnostic</a:t>
            </a:r>
            <a:endParaRPr lang="en-US" dirty="0"/>
          </a:p>
          <a:p>
            <a:pPr marL="520700" lvl="1" indent="-342900">
              <a:buFont typeface="+mj-lt"/>
              <a:buAutoNum type="arabicPeriod"/>
            </a:pPr>
            <a:r>
              <a:rPr lang="en-US" dirty="0">
                <a:solidFill>
                  <a:srgbClr val="0000FF"/>
                </a:solidFill>
              </a:rPr>
              <a:t>Online </a:t>
            </a:r>
            <a:r>
              <a:rPr lang="en-US" dirty="0" err="1">
                <a:solidFill>
                  <a:srgbClr val="0000FF"/>
                </a:solidFill>
              </a:rPr>
              <a:t>modelling</a:t>
            </a:r>
            <a:r>
              <a:rPr lang="en-US" dirty="0">
                <a:solidFill>
                  <a:srgbClr val="0000FF"/>
                </a:solidFill>
              </a:rPr>
              <a:t> / Simulations</a:t>
            </a:r>
          </a:p>
          <a:p>
            <a:pPr marL="355600" lvl="2" indent="0">
              <a:buNone/>
            </a:pPr>
            <a:r>
              <a:rPr lang="en-US" dirty="0" smtClean="0">
                <a:solidFill>
                  <a:srgbClr val="0000FF"/>
                </a:solidFill>
                <a:sym typeface="Wingdings"/>
              </a:rPr>
              <a:t> Fast 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beam transport model</a:t>
            </a:r>
            <a:endParaRPr lang="en-US" dirty="0">
              <a:solidFill>
                <a:srgbClr val="0000FF"/>
              </a:solidFill>
            </a:endParaRPr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Anomaly detection and machine protection</a:t>
            </a:r>
          </a:p>
          <a:p>
            <a:pPr marL="355600" lvl="2" indent="0">
              <a:buNone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Preventive </a:t>
            </a:r>
            <a:r>
              <a:rPr lang="en-US" dirty="0"/>
              <a:t>maintenance, interlock prediction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Advanced data analysis</a:t>
            </a:r>
          </a:p>
          <a:p>
            <a:pPr lvl="2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 Enhanced </a:t>
            </a:r>
            <a:r>
              <a:rPr lang="en-US" dirty="0">
                <a:sym typeface="Wingdings"/>
              </a:rPr>
              <a:t>phase space measurements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3. Online </a:t>
            </a:r>
            <a:r>
              <a:rPr lang="en-US" dirty="0" err="1" smtClean="0"/>
              <a:t>modelling</a:t>
            </a:r>
            <a:r>
              <a:rPr lang="en-US" dirty="0" smtClean="0"/>
              <a:t> / Simulations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671575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Following slides from </a:t>
            </a:r>
            <a:r>
              <a:rPr lang="en-US" dirty="0" err="1" smtClean="0"/>
              <a:t>Auralee</a:t>
            </a:r>
            <a:r>
              <a:rPr lang="en-US" dirty="0" smtClean="0"/>
              <a:t> </a:t>
            </a:r>
            <a:r>
              <a:rPr lang="en-US" dirty="0" err="1" smtClean="0"/>
              <a:t>Edelen</a:t>
            </a:r>
            <a:r>
              <a:rPr lang="en-US" dirty="0" smtClean="0"/>
              <a:t> (ICFA 2019)</a:t>
            </a:r>
          </a:p>
          <a:p>
            <a:r>
              <a:rPr lang="en-US" dirty="0" smtClean="0"/>
              <a:t>https</a:t>
            </a:r>
            <a:r>
              <a:rPr lang="en-US" dirty="0"/>
              <a:t>://</a:t>
            </a:r>
            <a:r>
              <a:rPr lang="en-US" dirty="0" err="1"/>
              <a:t>indico.psi.ch</a:t>
            </a:r>
            <a:r>
              <a:rPr lang="en-US" dirty="0"/>
              <a:t>/event/6698/contributions/16537/attachments/13769/18076/20190217_ICFA_Surrogate_edelen.pdf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Online </a:t>
            </a:r>
            <a:r>
              <a:rPr lang="en-US" dirty="0" err="1"/>
              <a:t>modelling</a:t>
            </a:r>
            <a:r>
              <a:rPr lang="en-US" dirty="0"/>
              <a:t> / Simulations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1273224"/>
      </p:ext>
    </p:extLst>
  </p:cSld>
  <p:clrMapOvr>
    <a:masterClrMapping/>
  </p:clrMapOvr>
  <p:transition xmlns:p14="http://schemas.microsoft.com/office/powerpoint/2010/main"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Online </a:t>
            </a:r>
            <a:r>
              <a:rPr lang="en-US" dirty="0" err="1"/>
              <a:t>modelling</a:t>
            </a:r>
            <a:r>
              <a:rPr lang="en-US" dirty="0"/>
              <a:t> / Simulations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27</a:t>
            </a:fld>
            <a:endParaRPr lang="de-DE" dirty="0"/>
          </a:p>
        </p:txBody>
      </p:sp>
      <p:pic>
        <p:nvPicPr>
          <p:cNvPr id="5" name="Picture 4" descr="SM-A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1300" cy="683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951560"/>
      </p:ext>
    </p:extLst>
  </p:cSld>
  <p:clrMapOvr>
    <a:masterClrMapping/>
  </p:clrMapOvr>
  <p:transition xmlns:p14="http://schemas.microsoft.com/office/powerpoint/2010/main"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28</a:t>
            </a:fld>
            <a:endParaRPr lang="de-DE" dirty="0"/>
          </a:p>
        </p:txBody>
      </p:sp>
      <p:pic>
        <p:nvPicPr>
          <p:cNvPr id="5" name="Picture 4" descr="SM-AE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02208"/>
      </p:ext>
    </p:extLst>
  </p:cSld>
  <p:clrMapOvr>
    <a:masterClrMapping/>
  </p:clrMapOvr>
  <p:transition xmlns:p14="http://schemas.microsoft.com/office/powerpoint/2010/main"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29</a:t>
            </a:fld>
            <a:endParaRPr lang="de-DE" dirty="0"/>
          </a:p>
        </p:txBody>
      </p:sp>
      <p:pic>
        <p:nvPicPr>
          <p:cNvPr id="5" name="Picture 4" descr="SM-AE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17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878235"/>
      </p:ext>
    </p:extLst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plot </a:t>
            </a:r>
            <a:r>
              <a:rPr lang="en-US" dirty="0" err="1" smtClean="0"/>
              <a:t>Auralee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Machine Learning?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pic>
        <p:nvPicPr>
          <p:cNvPr id="5" name="Picture 4" descr="Taxonom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9144000" cy="459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40816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30</a:t>
            </a:fld>
            <a:endParaRPr lang="de-DE" dirty="0"/>
          </a:p>
        </p:txBody>
      </p:sp>
      <p:pic>
        <p:nvPicPr>
          <p:cNvPr id="5" name="Picture 4" descr="SM-AE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93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057224"/>
      </p:ext>
    </p:extLst>
  </p:cSld>
  <p:clrMapOvr>
    <a:masterClrMapping/>
  </p:clrMapOvr>
  <p:transition xmlns:p14="http://schemas.microsoft.com/office/powerpoint/2010/main"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31</a:t>
            </a:fld>
            <a:endParaRPr lang="de-DE" dirty="0"/>
          </a:p>
        </p:txBody>
      </p:sp>
      <p:pic>
        <p:nvPicPr>
          <p:cNvPr id="6" name="Picture 5" descr="SM-AE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61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880173"/>
      </p:ext>
    </p:extLst>
  </p:cSld>
  <p:clrMapOvr>
    <a:masterClrMapping/>
  </p:clrMapOvr>
  <p:transition xmlns:p14="http://schemas.microsoft.com/office/powerpoint/2010/main"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32</a:t>
            </a:fld>
            <a:endParaRPr lang="de-DE" dirty="0"/>
          </a:p>
        </p:txBody>
      </p:sp>
      <p:pic>
        <p:nvPicPr>
          <p:cNvPr id="5" name="Picture 4" descr="SM-A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144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16384"/>
      </p:ext>
    </p:extLst>
  </p:cSld>
  <p:clrMapOvr>
    <a:masterClrMapping/>
  </p:clrMapOvr>
  <p:transition xmlns:p14="http://schemas.microsoft.com/office/powerpoint/2010/main"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33</a:t>
            </a:fld>
            <a:endParaRPr lang="de-DE" dirty="0"/>
          </a:p>
        </p:txBody>
      </p:sp>
      <p:pic>
        <p:nvPicPr>
          <p:cNvPr id="5" name="Picture 4" descr="Screen Shot 2020-10-24 at 13.28.3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55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57108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34</a:t>
            </a:fld>
            <a:endParaRPr lang="de-DE" dirty="0"/>
          </a:p>
        </p:txBody>
      </p:sp>
      <p:pic>
        <p:nvPicPr>
          <p:cNvPr id="5" name="Picture 4" descr="Screen Shot 2020-10-24 at 13.28.4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598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1661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35</a:t>
            </a:fld>
            <a:endParaRPr lang="de-DE" dirty="0"/>
          </a:p>
        </p:txBody>
      </p:sp>
      <p:pic>
        <p:nvPicPr>
          <p:cNvPr id="5" name="Picture 4" descr="Screen Shot 2020-10-24 at 13.28.5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6433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36096" y="6317530"/>
            <a:ext cx="3528392" cy="4958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https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://</a:t>
            </a:r>
            <a:r>
              <a:rPr lang="en-US" sz="1800" dirty="0" err="1">
                <a:solidFill>
                  <a:srgbClr val="000000"/>
                </a:solidFill>
                <a:latin typeface="Calibri"/>
              </a:rPr>
              <a:t>arxiv.org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/abs/2008.04151</a:t>
            </a:r>
            <a:endParaRPr lang="en-US" sz="18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224178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Possible Applications of Machine Learning in Accelerator Physics: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Tuning, </a:t>
            </a:r>
            <a:r>
              <a:rPr lang="en-US" dirty="0" err="1"/>
              <a:t>Optimisation</a:t>
            </a:r>
            <a:r>
              <a:rPr lang="en-US" dirty="0"/>
              <a:t> and Control</a:t>
            </a:r>
          </a:p>
          <a:p>
            <a:pPr marL="355600" lvl="2" indent="0">
              <a:buNone/>
            </a:pPr>
            <a:r>
              <a:rPr lang="en-US" dirty="0">
                <a:sym typeface="Wingdings"/>
              </a:rPr>
              <a:t> </a:t>
            </a:r>
            <a:r>
              <a:rPr lang="en-US" dirty="0" err="1">
                <a:sym typeface="Wingdings"/>
              </a:rPr>
              <a:t>Optimise</a:t>
            </a:r>
            <a:r>
              <a:rPr lang="en-US" dirty="0">
                <a:sym typeface="Wingdings"/>
              </a:rPr>
              <a:t> or control accelerator parameters </a:t>
            </a:r>
            <a:endParaRPr lang="en-US" dirty="0"/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Virtual Diagnostics</a:t>
            </a:r>
          </a:p>
          <a:p>
            <a:pPr marL="355600" lvl="2" indent="0">
              <a:buNone/>
            </a:pPr>
            <a:r>
              <a:rPr lang="en-US" dirty="0">
                <a:sym typeface="Wingdings"/>
              </a:rPr>
              <a:t> Surrogate model of destructive or broken diagnostic</a:t>
            </a:r>
            <a:endParaRPr lang="en-US" dirty="0"/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Online </a:t>
            </a:r>
            <a:r>
              <a:rPr lang="en-US" dirty="0" err="1"/>
              <a:t>modelling</a:t>
            </a:r>
            <a:r>
              <a:rPr lang="en-US" dirty="0"/>
              <a:t> / Simulations</a:t>
            </a:r>
          </a:p>
          <a:p>
            <a:pPr marL="355600" lvl="2" indent="0">
              <a:buNone/>
            </a:pPr>
            <a:r>
              <a:rPr lang="en-US" dirty="0" smtClean="0">
                <a:sym typeface="Wingdings"/>
              </a:rPr>
              <a:t> Fast </a:t>
            </a:r>
            <a:r>
              <a:rPr lang="en-US" dirty="0">
                <a:sym typeface="Wingdings"/>
              </a:rPr>
              <a:t>beam transport model</a:t>
            </a:r>
            <a:endParaRPr lang="en-US" dirty="0"/>
          </a:p>
          <a:p>
            <a:pPr marL="520700" lvl="1" indent="-342900">
              <a:buFont typeface="+mj-lt"/>
              <a:buAutoNum type="arabicPeriod"/>
            </a:pPr>
            <a:r>
              <a:rPr lang="en-US" dirty="0">
                <a:solidFill>
                  <a:srgbClr val="0000FF"/>
                </a:solidFill>
              </a:rPr>
              <a:t>Anomaly detection and machine protection</a:t>
            </a:r>
          </a:p>
          <a:p>
            <a:pPr marL="355600" lvl="2" indent="0">
              <a:buNone/>
            </a:pPr>
            <a:r>
              <a:rPr lang="en-US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dirty="0" smtClean="0">
                <a:solidFill>
                  <a:srgbClr val="0000FF"/>
                </a:solidFill>
              </a:rPr>
              <a:t>Preventive </a:t>
            </a:r>
            <a:r>
              <a:rPr lang="en-US" dirty="0">
                <a:solidFill>
                  <a:srgbClr val="0000FF"/>
                </a:solidFill>
              </a:rPr>
              <a:t>maintenance, interlock prediction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Advanced data analysis</a:t>
            </a:r>
          </a:p>
          <a:p>
            <a:pPr lvl="2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 Enhanced </a:t>
            </a:r>
            <a:r>
              <a:rPr lang="en-US" dirty="0">
                <a:sym typeface="Wingdings"/>
              </a:rPr>
              <a:t>phase space measurements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4. Anomaly </a:t>
            </a:r>
            <a:r>
              <a:rPr lang="en-US" dirty="0"/>
              <a:t>detection and machine protection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035279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Anomaly Detection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37</a:t>
            </a:fld>
            <a:endParaRPr lang="de-DE" dirty="0"/>
          </a:p>
        </p:txBody>
      </p:sp>
      <p:grpSp>
        <p:nvGrpSpPr>
          <p:cNvPr id="21" name="Group 20"/>
          <p:cNvGrpSpPr/>
          <p:nvPr/>
        </p:nvGrpSpPr>
        <p:grpSpPr>
          <a:xfrm>
            <a:off x="5256584" y="692374"/>
            <a:ext cx="3707904" cy="5400922"/>
            <a:chOff x="5892472" y="620366"/>
            <a:chExt cx="6299528" cy="5617268"/>
          </a:xfrm>
        </p:grpSpPr>
        <p:pic>
          <p:nvPicPr>
            <p:cNvPr id="5" name="Imagen 2">
              <a:extLst>
                <a:ext uri="{FF2B5EF4-FFF2-40B4-BE49-F238E27FC236}">
                  <a16:creationId xmlns:a16="http://schemas.microsoft.com/office/drawing/2014/main" xmlns="" id="{91A53AFE-32EB-48E4-93C5-1811E6ADE5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92472" y="2024683"/>
              <a:ext cx="6268461" cy="1404317"/>
            </a:xfrm>
            <a:prstGeom prst="rect">
              <a:avLst/>
            </a:prstGeom>
          </p:spPr>
        </p:pic>
        <p:pic>
          <p:nvPicPr>
            <p:cNvPr id="8" name="Imagen 1">
              <a:extLst>
                <a:ext uri="{FF2B5EF4-FFF2-40B4-BE49-F238E27FC236}">
                  <a16:creationId xmlns:a16="http://schemas.microsoft.com/office/drawing/2014/main" xmlns="" id="{76E7CD13-E0D0-40E1-92D4-9F14F048E8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92472" y="620366"/>
              <a:ext cx="6282472" cy="1404317"/>
            </a:xfrm>
            <a:prstGeom prst="rect">
              <a:avLst/>
            </a:prstGeom>
          </p:spPr>
        </p:pic>
        <p:pic>
          <p:nvPicPr>
            <p:cNvPr id="9" name="Imagen 3">
              <a:extLst>
                <a:ext uri="{FF2B5EF4-FFF2-40B4-BE49-F238E27FC236}">
                  <a16:creationId xmlns:a16="http://schemas.microsoft.com/office/drawing/2014/main" xmlns="" id="{D5792529-92F9-410E-8682-72478AF6D4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92472" y="3429000"/>
              <a:ext cx="6299528" cy="1404317"/>
            </a:xfrm>
            <a:prstGeom prst="rect">
              <a:avLst/>
            </a:prstGeom>
          </p:spPr>
        </p:pic>
        <p:pic>
          <p:nvPicPr>
            <p:cNvPr id="10" name="Imagen 4">
              <a:extLst>
                <a:ext uri="{FF2B5EF4-FFF2-40B4-BE49-F238E27FC236}">
                  <a16:creationId xmlns:a16="http://schemas.microsoft.com/office/drawing/2014/main" xmlns="" id="{B66DDB85-77EB-4918-B313-0D0B48A999A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92472" y="4833317"/>
              <a:ext cx="6293841" cy="1404317"/>
            </a:xfrm>
            <a:prstGeom prst="rect">
              <a:avLst/>
            </a:prstGeom>
          </p:spPr>
        </p:pic>
        <p:sp>
          <p:nvSpPr>
            <p:cNvPr id="11" name="Rectángulo 5">
              <a:extLst>
                <a:ext uri="{FF2B5EF4-FFF2-40B4-BE49-F238E27FC236}">
                  <a16:creationId xmlns:a16="http://schemas.microsoft.com/office/drawing/2014/main" xmlns="" id="{25DBADDD-3253-4720-994A-4FD8BD86D03B}"/>
                </a:ext>
              </a:extLst>
            </p:cNvPr>
            <p:cNvSpPr/>
            <p:nvPr/>
          </p:nvSpPr>
          <p:spPr>
            <a:xfrm>
              <a:off x="6722544" y="664995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latin typeface="Inconsolata" pitchFamily="1" charset="0"/>
                  <a:ea typeface="Inconsolata" pitchFamily="1" charset="0"/>
                </a:rPr>
                <a:t>Global outlier</a:t>
              </a:r>
              <a:endParaRPr lang="en-GB" dirty="0"/>
            </a:p>
          </p:txBody>
        </p:sp>
        <p:sp>
          <p:nvSpPr>
            <p:cNvPr id="12" name="Rectángulo 8">
              <a:extLst>
                <a:ext uri="{FF2B5EF4-FFF2-40B4-BE49-F238E27FC236}">
                  <a16:creationId xmlns:a16="http://schemas.microsoft.com/office/drawing/2014/main" xmlns="" id="{0D892C8D-0969-453E-BF9A-C0C2DA91A5E5}"/>
                </a:ext>
              </a:extLst>
            </p:cNvPr>
            <p:cNvSpPr/>
            <p:nvPr/>
          </p:nvSpPr>
          <p:spPr>
            <a:xfrm>
              <a:off x="8642784" y="2616801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latin typeface="Inconsolata" pitchFamily="1" charset="0"/>
                  <a:ea typeface="Inconsolata" pitchFamily="1" charset="0"/>
                </a:rPr>
                <a:t>Level change</a:t>
              </a:r>
              <a:endParaRPr lang="en-GB" dirty="0"/>
            </a:p>
          </p:txBody>
        </p:sp>
        <p:sp>
          <p:nvSpPr>
            <p:cNvPr id="13" name="Rectángulo 9">
              <a:extLst>
                <a:ext uri="{FF2B5EF4-FFF2-40B4-BE49-F238E27FC236}">
                  <a16:creationId xmlns:a16="http://schemas.microsoft.com/office/drawing/2014/main" xmlns="" id="{4962EF6F-9816-4537-9B89-3328945CB885}"/>
                </a:ext>
              </a:extLst>
            </p:cNvPr>
            <p:cNvSpPr/>
            <p:nvPr/>
          </p:nvSpPr>
          <p:spPr>
            <a:xfrm>
              <a:off x="9700059" y="3403110"/>
              <a:ext cx="214674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latin typeface="Inconsolata" pitchFamily="1" charset="0"/>
                  <a:ea typeface="Inconsolata" pitchFamily="1" charset="0"/>
                </a:rPr>
                <a:t>Pattern deviation</a:t>
              </a:r>
            </a:p>
          </p:txBody>
        </p:sp>
        <p:sp>
          <p:nvSpPr>
            <p:cNvPr id="14" name="Rectángulo 10">
              <a:extLst>
                <a:ext uri="{FF2B5EF4-FFF2-40B4-BE49-F238E27FC236}">
                  <a16:creationId xmlns:a16="http://schemas.microsoft.com/office/drawing/2014/main" xmlns="" id="{A8D79FDA-071F-4F4E-B4B0-9C6C81DB2C4F}"/>
                </a:ext>
              </a:extLst>
            </p:cNvPr>
            <p:cNvSpPr/>
            <p:nvPr/>
          </p:nvSpPr>
          <p:spPr>
            <a:xfrm>
              <a:off x="6347259" y="5492534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latin typeface="Inconsolata" pitchFamily="1" charset="0"/>
                  <a:ea typeface="Inconsolata" pitchFamily="1" charset="0"/>
                </a:rPr>
                <a:t>Pattern change</a:t>
              </a:r>
            </a:p>
          </p:txBody>
        </p:sp>
      </p:grpSp>
      <p:cxnSp>
        <p:nvCxnSpPr>
          <p:cNvPr id="15" name="Conector recto 11">
            <a:extLst>
              <a:ext uri="{FF2B5EF4-FFF2-40B4-BE49-F238E27FC236}">
                <a16:creationId xmlns:a16="http://schemas.microsoft.com/office/drawing/2014/main" xmlns="" id="{42B433B2-2349-4CAE-8E9A-2743BEEDD306}"/>
              </a:ext>
            </a:extLst>
          </p:cNvPr>
          <p:cNvCxnSpPr>
            <a:cxnSpLocks/>
          </p:cNvCxnSpPr>
          <p:nvPr/>
        </p:nvCxnSpPr>
        <p:spPr>
          <a:xfrm>
            <a:off x="5076056" y="832784"/>
            <a:ext cx="0" cy="55485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ángulo 13">
            <a:extLst>
              <a:ext uri="{FF2B5EF4-FFF2-40B4-BE49-F238E27FC236}">
                <a16:creationId xmlns:a16="http://schemas.microsoft.com/office/drawing/2014/main" xmlns="" id="{1B84FE43-F1C5-4FB7-974C-803375901BAF}"/>
              </a:ext>
            </a:extLst>
          </p:cNvPr>
          <p:cNvSpPr/>
          <p:nvPr/>
        </p:nvSpPr>
        <p:spPr>
          <a:xfrm>
            <a:off x="5076056" y="6203272"/>
            <a:ext cx="40151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>
                <a:latin typeface="Inconsolata" pitchFamily="1" charset="0"/>
                <a:ea typeface="Inconsolata" pitchFamily="1" charset="0"/>
              </a:rPr>
              <a:t>Plots from: Ted </a:t>
            </a:r>
            <a:r>
              <a:rPr lang="en-GB" sz="1200" i="1" dirty="0" err="1">
                <a:latin typeface="Inconsolata" pitchFamily="1" charset="0"/>
                <a:ea typeface="Inconsolata" pitchFamily="1" charset="0"/>
              </a:rPr>
              <a:t>D’Ottavio</a:t>
            </a:r>
            <a:r>
              <a:rPr lang="en-GB" sz="1200" i="1" dirty="0">
                <a:latin typeface="Inconsolata" pitchFamily="1" charset="0"/>
                <a:ea typeface="Inconsolata" pitchFamily="1" charset="0"/>
              </a:rPr>
              <a:t> et al, </a:t>
            </a:r>
            <a:r>
              <a:rPr lang="en-US" sz="1200" b="1" i="1" dirty="0">
                <a:latin typeface="Inconsolata" pitchFamily="1" charset="0"/>
                <a:ea typeface="Inconsolata" pitchFamily="1" charset="0"/>
              </a:rPr>
              <a:t>Experience Using </a:t>
            </a:r>
            <a:r>
              <a:rPr lang="en-US" sz="1200" b="1" i="1" dirty="0" err="1">
                <a:latin typeface="Inconsolata" pitchFamily="1" charset="0"/>
                <a:ea typeface="Inconsolata" pitchFamily="1" charset="0"/>
              </a:rPr>
              <a:t>NuPIC</a:t>
            </a:r>
            <a:r>
              <a:rPr lang="en-US" sz="1200" b="1" i="1" dirty="0">
                <a:latin typeface="Inconsolata" pitchFamily="1" charset="0"/>
                <a:ea typeface="Inconsolata" pitchFamily="1" charset="0"/>
              </a:rPr>
              <a:t> to Detect</a:t>
            </a:r>
          </a:p>
          <a:p>
            <a:r>
              <a:rPr lang="en-US" sz="1200" b="1" i="1" dirty="0">
                <a:latin typeface="Inconsolata" pitchFamily="1" charset="0"/>
                <a:ea typeface="Inconsolata" pitchFamily="1" charset="0"/>
              </a:rPr>
              <a:t>Anomalies in Controls Data</a:t>
            </a:r>
            <a:r>
              <a:rPr lang="en-US" sz="1200" i="1" dirty="0">
                <a:latin typeface="Inconsolata" pitchFamily="1" charset="0"/>
                <a:ea typeface="Inconsolata" pitchFamily="1" charset="0"/>
              </a:rPr>
              <a:t>, ICALEPCS 2019</a:t>
            </a:r>
            <a:endParaRPr lang="en-GB" sz="1200" i="1" dirty="0">
              <a:latin typeface="Inconsolata" pitchFamily="1" charset="0"/>
              <a:ea typeface="Inconsolata" pitchFamily="1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827584" y="938534"/>
            <a:ext cx="4069853" cy="1266330"/>
            <a:chOff x="327437" y="664995"/>
            <a:chExt cx="4933949" cy="1266330"/>
          </a:xfrm>
        </p:grpSpPr>
        <p:sp>
          <p:nvSpPr>
            <p:cNvPr id="17" name="Rectángulo 14">
              <a:extLst>
                <a:ext uri="{FF2B5EF4-FFF2-40B4-BE49-F238E27FC236}">
                  <a16:creationId xmlns:a16="http://schemas.microsoft.com/office/drawing/2014/main" xmlns="" id="{36B29945-6B0F-47D1-8F24-40EBB2B2E6BF}"/>
                </a:ext>
              </a:extLst>
            </p:cNvPr>
            <p:cNvSpPr/>
            <p:nvPr/>
          </p:nvSpPr>
          <p:spPr>
            <a:xfrm>
              <a:off x="327437" y="664995"/>
              <a:ext cx="493394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i="1" dirty="0"/>
                <a:t>“An observation which deviates so much from other observations as to arouse suspicions that it was generated by a different mechanism." </a:t>
              </a:r>
              <a:endParaRPr lang="en-GB" i="1" dirty="0"/>
            </a:p>
          </p:txBody>
        </p:sp>
        <p:sp>
          <p:nvSpPr>
            <p:cNvPr id="18" name="Rectángulo 16">
              <a:extLst>
                <a:ext uri="{FF2B5EF4-FFF2-40B4-BE49-F238E27FC236}">
                  <a16:creationId xmlns:a16="http://schemas.microsoft.com/office/drawing/2014/main" xmlns="" id="{EA34EAC6-5107-4DB7-98FF-C7F05BE1BF2C}"/>
                </a:ext>
              </a:extLst>
            </p:cNvPr>
            <p:cNvSpPr/>
            <p:nvPr/>
          </p:nvSpPr>
          <p:spPr>
            <a:xfrm>
              <a:off x="3345477" y="1561993"/>
              <a:ext cx="19159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>
                  <a:latin typeface="Inconsolata" pitchFamily="1" charset="0"/>
                  <a:ea typeface="Inconsolata" pitchFamily="1" charset="0"/>
                </a:rPr>
                <a:t>― Hawkins, 1980</a:t>
              </a:r>
              <a:endParaRPr lang="en-GB" dirty="0">
                <a:latin typeface="Inconsolata" pitchFamily="1" charset="0"/>
                <a:ea typeface="Inconsolata" pitchFamily="1" charset="0"/>
              </a:endParaRPr>
            </a:p>
          </p:txBody>
        </p:sp>
      </p:grpSp>
      <p:sp>
        <p:nvSpPr>
          <p:cNvPr id="19" name="Rectángulo 17">
            <a:extLst>
              <a:ext uri="{FF2B5EF4-FFF2-40B4-BE49-F238E27FC236}">
                <a16:creationId xmlns:a16="http://schemas.microsoft.com/office/drawing/2014/main" xmlns="" id="{E92AC8A1-AC79-4D96-92C4-05EC957ADDED}"/>
              </a:ext>
            </a:extLst>
          </p:cNvPr>
          <p:cNvSpPr/>
          <p:nvPr/>
        </p:nvSpPr>
        <p:spPr>
          <a:xfrm>
            <a:off x="251520" y="2319257"/>
            <a:ext cx="464400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Inconsolata" pitchFamily="1" charset="0"/>
                <a:ea typeface="Inconsolata" pitchFamily="1" charset="0"/>
              </a:rPr>
              <a:t>Try to find observation or sequences that deviate from the “normal behaviour”</a:t>
            </a:r>
            <a:r>
              <a:rPr lang="en-GB" dirty="0" smtClean="0">
                <a:latin typeface="Inconsolata" pitchFamily="1" charset="0"/>
                <a:ea typeface="Inconsolata" pitchFamily="1" charset="0"/>
              </a:rPr>
              <a:t>.</a:t>
            </a:r>
          </a:p>
          <a:p>
            <a:endParaRPr lang="en-GB" dirty="0" smtClean="0">
              <a:latin typeface="Inconsolata" pitchFamily="1" charset="0"/>
              <a:ea typeface="Inconsolata" pitchFamily="1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Inconsolata" pitchFamily="1" charset="0"/>
                <a:ea typeface="Inconsolata" pitchFamily="1" charset="0"/>
              </a:rPr>
              <a:t>Experts </a:t>
            </a:r>
            <a:r>
              <a:rPr lang="en-GB" dirty="0">
                <a:latin typeface="Inconsolata" pitchFamily="1" charset="0"/>
                <a:ea typeface="Inconsolata" pitchFamily="1" charset="0"/>
              </a:rPr>
              <a:t>would recognize these anomalous patterns easily, but cannot be monitoring the huge amount of data some systems produce</a:t>
            </a:r>
            <a:r>
              <a:rPr lang="en-GB" dirty="0" smtClean="0">
                <a:latin typeface="Inconsolata" pitchFamily="1" charset="0"/>
                <a:ea typeface="Inconsolata" pitchFamily="1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Inconsolata" pitchFamily="1" charset="0"/>
              <a:ea typeface="Inconsolata" pitchFamily="1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Inconsolata" pitchFamily="1" charset="0"/>
                <a:ea typeface="Inconsolata" pitchFamily="1" charset="0"/>
              </a:rPr>
              <a:t>E.g</a:t>
            </a:r>
            <a:r>
              <a:rPr lang="en-US" dirty="0">
                <a:latin typeface="Inconsolata" pitchFamily="1" charset="0"/>
                <a:ea typeface="Inconsolata" pitchFamily="1" charset="0"/>
              </a:rPr>
              <a:t>: Credit card fraud detection, intrusion detection in cybersecurity, or </a:t>
            </a:r>
            <a:r>
              <a:rPr lang="en-US" b="1" dirty="0">
                <a:latin typeface="Inconsolata" pitchFamily="1" charset="0"/>
                <a:ea typeface="Inconsolata" pitchFamily="1" charset="0"/>
              </a:rPr>
              <a:t>fault diagnosis in industry</a:t>
            </a:r>
            <a:r>
              <a:rPr lang="en-US" dirty="0" smtClean="0">
                <a:latin typeface="Inconsolata" pitchFamily="1" charset="0"/>
                <a:ea typeface="Inconsolata" pitchFamily="1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Inconsolata" pitchFamily="1" charset="0"/>
              <a:ea typeface="Inconsolata" pitchFamily="1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Inconsolata" pitchFamily="1" charset="0"/>
                <a:ea typeface="Inconsolata" pitchFamily="1" charset="0"/>
              </a:rPr>
              <a:t>Specific </a:t>
            </a:r>
            <a:r>
              <a:rPr lang="en-US" dirty="0" err="1">
                <a:latin typeface="Inconsolata" pitchFamily="1" charset="0"/>
                <a:ea typeface="Inconsolata" pitchFamily="1" charset="0"/>
              </a:rPr>
              <a:t>e.g</a:t>
            </a:r>
            <a:r>
              <a:rPr lang="en-US" dirty="0">
                <a:latin typeface="Inconsolata" pitchFamily="1" charset="0"/>
                <a:ea typeface="Inconsolata" pitchFamily="1" charset="0"/>
              </a:rPr>
              <a:t>: At HIPA </a:t>
            </a:r>
            <a:r>
              <a:rPr lang="en-US" dirty="0" smtClean="0">
                <a:latin typeface="Inconsolata" pitchFamily="1" charset="0"/>
                <a:ea typeface="Inconsolata" pitchFamily="1" charset="0"/>
              </a:rPr>
              <a:t>a</a:t>
            </a:r>
            <a:r>
              <a:rPr lang="en-GB" dirty="0" smtClean="0">
                <a:latin typeface="Inconsolata" pitchFamily="1" charset="0"/>
                <a:ea typeface="Inconsolata" pitchFamily="1" charset="0"/>
              </a:rPr>
              <a:t> loss monitor </a:t>
            </a:r>
            <a:r>
              <a:rPr lang="en-GB" dirty="0">
                <a:latin typeface="Inconsolata" pitchFamily="1" charset="0"/>
                <a:ea typeface="Inconsolata" pitchFamily="1" charset="0"/>
              </a:rPr>
              <a:t>broke down without anyone noticing.</a:t>
            </a:r>
          </a:p>
        </p:txBody>
      </p:sp>
    </p:spTree>
    <p:extLst>
      <p:ext uri="{BB962C8B-B14F-4D97-AF65-F5344CB8AC3E}">
        <p14:creationId xmlns:p14="http://schemas.microsoft.com/office/powerpoint/2010/main" val="299230265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77200" y="188640"/>
            <a:ext cx="6708025" cy="508500"/>
          </a:xfrm>
        </p:spPr>
        <p:txBody>
          <a:bodyPr/>
          <a:lstStyle/>
          <a:p>
            <a:r>
              <a:rPr lang="en-US" dirty="0" smtClean="0"/>
              <a:t>Anomaly Detection in HIPA</a:t>
            </a:r>
            <a:br>
              <a:rPr lang="en-US" dirty="0" smtClean="0"/>
            </a:br>
            <a:r>
              <a:rPr lang="en-US" sz="2000" dirty="0" smtClean="0"/>
              <a:t>Jaime </a:t>
            </a:r>
            <a:r>
              <a:rPr lang="en-US" sz="2000" dirty="0" err="1" smtClean="0"/>
              <a:t>Coello</a:t>
            </a:r>
            <a:r>
              <a:rPr lang="en-US" sz="2000" dirty="0" smtClean="0"/>
              <a:t> de Portugal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38</a:t>
            </a:fld>
            <a:endParaRPr lang="de-DE" dirty="0"/>
          </a:p>
        </p:txBody>
      </p:sp>
      <p:pic>
        <p:nvPicPr>
          <p:cNvPr id="5" name="Picture 4" descr="sensorbreakdow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" y="4569994"/>
            <a:ext cx="9144000" cy="2288006"/>
          </a:xfrm>
          <a:prstGeom prst="rect">
            <a:avLst/>
          </a:prstGeom>
        </p:spPr>
      </p:pic>
      <p:pic>
        <p:nvPicPr>
          <p:cNvPr id="6" name="Picture 5" descr="normal_with_uc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1943"/>
            <a:ext cx="9144000" cy="2725169"/>
          </a:xfrm>
          <a:prstGeom prst="rect">
            <a:avLst/>
          </a:prstGeom>
        </p:spPr>
      </p:pic>
      <p:sp>
        <p:nvSpPr>
          <p:cNvPr id="7" name="Content Placeholder 1"/>
          <p:cNvSpPr txBox="1">
            <a:spLocks/>
          </p:cNvSpPr>
          <p:nvPr/>
        </p:nvSpPr>
        <p:spPr>
          <a:xfrm>
            <a:off x="895354" y="1093788"/>
            <a:ext cx="7886700" cy="15841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 smtClean="0">
                <a:solidFill>
                  <a:srgbClr val="0000FF"/>
                </a:solidFill>
              </a:rPr>
              <a:t>Loss monitor signal </a:t>
            </a:r>
            <a:r>
              <a:rPr lang="en-US" dirty="0" smtClean="0"/>
              <a:t>HIPA and </a:t>
            </a:r>
            <a:r>
              <a:rPr lang="en-US" dirty="0" smtClean="0">
                <a:solidFill>
                  <a:srgbClr val="EF5B00"/>
                </a:solidFill>
              </a:rPr>
              <a:t>anomaly score</a:t>
            </a:r>
            <a:r>
              <a:rPr lang="en-US" dirty="0" smtClean="0"/>
              <a:t>, hours before it broke down (11:20):</a:t>
            </a:r>
          </a:p>
          <a:p>
            <a:pPr lvl="1"/>
            <a:r>
              <a:rPr lang="en-US" dirty="0" smtClean="0"/>
              <a:t>early warning possible at least half an hour before  </a:t>
            </a:r>
            <a:endParaRPr lang="en-US" dirty="0"/>
          </a:p>
        </p:txBody>
      </p:sp>
      <p:sp>
        <p:nvSpPr>
          <p:cNvPr id="9" name="Rectángulo 2">
            <a:extLst>
              <a:ext uri="{FF2B5EF4-FFF2-40B4-BE49-F238E27FC236}">
                <a16:creationId xmlns:a16="http://schemas.microsoft.com/office/drawing/2014/main" xmlns="" id="{011F18AA-52C1-4EBD-BBA9-84A8F09B1B40}"/>
              </a:ext>
            </a:extLst>
          </p:cNvPr>
          <p:cNvSpPr/>
          <p:nvPr/>
        </p:nvSpPr>
        <p:spPr>
          <a:xfrm>
            <a:off x="6974536" y="5868560"/>
            <a:ext cx="122413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  <a:latin typeface="Inconsolata" pitchFamily="1" charset="0"/>
                <a:ea typeface="Inconsolata" pitchFamily="1" charset="0"/>
              </a:rPr>
              <a:t>Sensor breakdown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28006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Every interlock turns off the beam for 25 s</a:t>
            </a:r>
          </a:p>
          <a:p>
            <a:r>
              <a:rPr lang="en-US" dirty="0" smtClean="0"/>
              <a:t>Around </a:t>
            </a:r>
            <a:r>
              <a:rPr lang="en-US" dirty="0"/>
              <a:t>30-40 interlocks a day</a:t>
            </a:r>
          </a:p>
          <a:p>
            <a:r>
              <a:rPr lang="en-US" dirty="0" smtClean="0"/>
              <a:t>Some </a:t>
            </a:r>
            <a:r>
              <a:rPr lang="en-US" dirty="0"/>
              <a:t>of them could be prevented by lowering the current for a few seconds</a:t>
            </a:r>
          </a:p>
          <a:p>
            <a:r>
              <a:rPr lang="en-US" dirty="0"/>
              <a:t>➜ Can we predict that an interlock is going to happen soon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/>
              <a:t>Different approaches with neural </a:t>
            </a:r>
            <a:r>
              <a:rPr lang="en-US" dirty="0" smtClean="0"/>
              <a:t>networks</a:t>
            </a:r>
            <a:endParaRPr lang="en-US" dirty="0"/>
          </a:p>
          <a:p>
            <a:pPr lvl="1"/>
            <a:r>
              <a:rPr lang="en-US" dirty="0" smtClean="0"/>
              <a:t>Approach </a:t>
            </a:r>
            <a:r>
              <a:rPr lang="en-US" dirty="0"/>
              <a:t>1: </a:t>
            </a:r>
            <a:r>
              <a:rPr lang="en-US" dirty="0" smtClean="0"/>
              <a:t>Classification (</a:t>
            </a:r>
            <a:r>
              <a:rPr lang="en-US" dirty="0" err="1" smtClean="0"/>
              <a:t>Mélissa</a:t>
            </a:r>
            <a:r>
              <a:rPr lang="en-US" dirty="0" smtClean="0"/>
              <a:t> Zacharias)</a:t>
            </a:r>
            <a:endParaRPr lang="en-US" dirty="0"/>
          </a:p>
          <a:p>
            <a:pPr lvl="1"/>
            <a:r>
              <a:rPr lang="en-US" dirty="0" smtClean="0"/>
              <a:t>Approach </a:t>
            </a:r>
            <a:r>
              <a:rPr lang="en-US" dirty="0"/>
              <a:t>2: Time series analysis (</a:t>
            </a:r>
            <a:r>
              <a:rPr lang="en-US" dirty="0" err="1"/>
              <a:t>Sichen</a:t>
            </a:r>
            <a:r>
              <a:rPr lang="en-US" dirty="0"/>
              <a:t> </a:t>
            </a:r>
            <a:r>
              <a:rPr lang="en-US" dirty="0" smtClean="0"/>
              <a:t>Li)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450(!) </a:t>
            </a:r>
            <a:r>
              <a:rPr lang="en-US" dirty="0" smtClean="0"/>
              <a:t>accelerator channels </a:t>
            </a:r>
            <a:r>
              <a:rPr lang="en-US" dirty="0" smtClean="0"/>
              <a:t>are </a:t>
            </a:r>
            <a:r>
              <a:rPr lang="en-US" dirty="0" err="1" smtClean="0"/>
              <a:t>analysed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Interlock prediction at HIPA</a:t>
            </a:r>
            <a:br>
              <a:rPr lang="en-US" dirty="0" smtClean="0"/>
            </a:br>
            <a:r>
              <a:rPr lang="en-US" sz="1800" dirty="0" err="1" smtClean="0"/>
              <a:t>Mélissa</a:t>
            </a:r>
            <a:r>
              <a:rPr lang="en-US" sz="1800" dirty="0" smtClean="0"/>
              <a:t> Zacharias, </a:t>
            </a:r>
            <a:r>
              <a:rPr lang="en-US" sz="1800" dirty="0" err="1" smtClean="0"/>
              <a:t>Sichen</a:t>
            </a:r>
            <a:r>
              <a:rPr lang="en-US" sz="1800" dirty="0" smtClean="0"/>
              <a:t> Li, </a:t>
            </a:r>
            <a:r>
              <a:rPr lang="en-US" sz="1800" dirty="0" smtClean="0"/>
              <a:t>Andreas </a:t>
            </a:r>
            <a:r>
              <a:rPr lang="en-US" sz="1800" dirty="0" err="1" smtClean="0"/>
              <a:t>Adelmann</a:t>
            </a:r>
            <a:r>
              <a:rPr lang="en-US" sz="1800" dirty="0" smtClean="0"/>
              <a:t>, Fernando </a:t>
            </a:r>
            <a:r>
              <a:rPr lang="en-US" sz="1800" dirty="0" smtClean="0"/>
              <a:t>Perez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881417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 “hype” is not yet over:</a:t>
            </a:r>
          </a:p>
          <a:p>
            <a:pPr lvl="1"/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://ethz.ch/en/news-and-events/eth-news/news/2020/10/pr-new-centre-for-ai-</a:t>
            </a:r>
            <a:r>
              <a:rPr lang="en-US" dirty="0" smtClean="0">
                <a:hlinkClick r:id="rId3"/>
              </a:rPr>
              <a:t>research.html</a:t>
            </a:r>
            <a:endParaRPr lang="en-US" dirty="0" smtClean="0"/>
          </a:p>
          <a:p>
            <a:pPr lvl="1"/>
            <a:r>
              <a:rPr lang="en-US" dirty="0" smtClean="0"/>
              <a:t>29 new professorships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AI Research Centre at ETH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696" y="2780928"/>
            <a:ext cx="5868144" cy="29340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35696" y="5759980"/>
            <a:ext cx="5868144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chemeClr val="bg2"/>
                </a:solidFill>
                <a:latin typeface="Calibri"/>
              </a:rPr>
              <a:t>The </a:t>
            </a:r>
            <a:r>
              <a:rPr lang="en-US" dirty="0">
                <a:solidFill>
                  <a:schemeClr val="bg2"/>
                </a:solidFill>
                <a:latin typeface="Calibri"/>
              </a:rPr>
              <a:t>newly opened ETH AI Center intensifies the dialogue with business</a:t>
            </a:r>
            <a:r>
              <a:rPr lang="en-US" dirty="0" smtClean="0">
                <a:solidFill>
                  <a:schemeClr val="bg2"/>
                </a:solidFill>
                <a:latin typeface="Calibri"/>
              </a:rPr>
              <a:t>,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chemeClr val="bg2"/>
                </a:solidFill>
                <a:latin typeface="Calibri"/>
              </a:rPr>
              <a:t> </a:t>
            </a:r>
            <a:r>
              <a:rPr lang="en-US" dirty="0">
                <a:solidFill>
                  <a:schemeClr val="bg2"/>
                </a:solidFill>
                <a:latin typeface="Calibri"/>
              </a:rPr>
              <a:t>politics and society about an innovative and trust-​building </a:t>
            </a:r>
            <a:r>
              <a:rPr lang="en-US" dirty="0" smtClean="0">
                <a:solidFill>
                  <a:schemeClr val="bg2"/>
                </a:solidFill>
                <a:latin typeface="Calibri"/>
              </a:rPr>
              <a:t>advancement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chemeClr val="bg2"/>
                </a:solidFill>
                <a:latin typeface="Calibri"/>
              </a:rPr>
              <a:t>of </a:t>
            </a:r>
            <a:r>
              <a:rPr lang="en-US" dirty="0">
                <a:solidFill>
                  <a:schemeClr val="bg2"/>
                </a:solidFill>
                <a:latin typeface="Calibri"/>
              </a:rPr>
              <a:t>artificial intelligence. (Photograph: ETH Zurich / ETH AI Center</a:t>
            </a:r>
            <a:r>
              <a:rPr lang="en-US" dirty="0" smtClean="0">
                <a:solidFill>
                  <a:schemeClr val="bg2"/>
                </a:solidFill>
                <a:latin typeface="Calibri"/>
              </a:rPr>
              <a:t>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726032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2989" y="1341438"/>
            <a:ext cx="2808932" cy="4679950"/>
          </a:xfrm>
        </p:spPr>
        <p:txBody>
          <a:bodyPr/>
          <a:lstStyle/>
          <a:p>
            <a:r>
              <a:rPr lang="en-US" dirty="0" smtClean="0"/>
              <a:t>Classification always balance between good (correct hit) and bad predictions (false alarms)</a:t>
            </a:r>
          </a:p>
          <a:p>
            <a:pPr lvl="1"/>
            <a:r>
              <a:rPr lang="en-US" dirty="0"/>
              <a:t>ROC (receiver operating </a:t>
            </a:r>
            <a:r>
              <a:rPr lang="en-US" dirty="0" smtClean="0"/>
              <a:t>characteristic) curve</a:t>
            </a:r>
          </a:p>
          <a:p>
            <a:r>
              <a:rPr lang="en-US" dirty="0" smtClean="0"/>
              <a:t>Threshold can be set to choose an operation point along the curve</a:t>
            </a:r>
          </a:p>
          <a:p>
            <a:r>
              <a:rPr lang="en-US" dirty="0"/>
              <a:t>I</a:t>
            </a:r>
            <a:r>
              <a:rPr lang="en-US" dirty="0" smtClean="0"/>
              <a:t>n this case the stable state much more common</a:t>
            </a:r>
          </a:p>
          <a:p>
            <a:pPr lvl="1"/>
            <a:r>
              <a:rPr lang="en-US" dirty="0" smtClean="0"/>
              <a:t>only a low false positive rate can be tolerated (indicated with dashed line)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40</a:t>
            </a:fld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Interlock prediction at HIPA</a:t>
            </a:r>
            <a:br>
              <a:rPr lang="en-US" dirty="0"/>
            </a:br>
            <a:r>
              <a:rPr lang="en-US" sz="1800" dirty="0" err="1"/>
              <a:t>Mélissa</a:t>
            </a:r>
            <a:r>
              <a:rPr lang="en-US" sz="1800" dirty="0"/>
              <a:t> Zacharias, </a:t>
            </a:r>
            <a:r>
              <a:rPr lang="en-US" sz="1800" dirty="0" err="1"/>
              <a:t>Sichen</a:t>
            </a:r>
            <a:r>
              <a:rPr lang="en-US" sz="1800" dirty="0"/>
              <a:t> Li, Andreas </a:t>
            </a:r>
            <a:r>
              <a:rPr lang="en-US" sz="1800" dirty="0" err="1"/>
              <a:t>Adelmann</a:t>
            </a:r>
            <a:r>
              <a:rPr lang="en-US" sz="1800" dirty="0"/>
              <a:t>, Fernando Perez</a:t>
            </a:r>
            <a:endParaRPr lang="en-US" dirty="0"/>
          </a:p>
        </p:txBody>
      </p:sp>
      <p:pic>
        <p:nvPicPr>
          <p:cNvPr id="7" name="Picture 6" descr="Screen Shot 2021-02-26 at 14.16.5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628800"/>
            <a:ext cx="4699000" cy="4267200"/>
          </a:xfrm>
          <a:prstGeom prst="rect">
            <a:avLst/>
          </a:prstGeom>
        </p:spPr>
      </p:pic>
      <p:pic>
        <p:nvPicPr>
          <p:cNvPr id="8" name="Picture 7" descr="Screen Shot 2021-02-26 at 14.17.0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5896000"/>
            <a:ext cx="2790357" cy="85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93233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from training set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41</a:t>
            </a:fld>
            <a:endParaRPr lang="de-DE" dirty="0"/>
          </a:p>
        </p:txBody>
      </p:sp>
      <p:pic>
        <p:nvPicPr>
          <p:cNvPr id="5" name="Picture 4" descr="InterlockTrainingExamp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36712"/>
            <a:ext cx="7742236" cy="5885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8337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Slack channel: psi</a:t>
            </a:r>
            <a:r>
              <a:rPr lang="en-US" dirty="0"/>
              <a:t>-</a:t>
            </a:r>
            <a:r>
              <a:rPr lang="en-US" dirty="0" err="1" smtClean="0"/>
              <a:t>ml.slack.com</a:t>
            </a:r>
            <a:r>
              <a:rPr lang="en-US" dirty="0"/>
              <a:t> &amp; accelerator-</a:t>
            </a:r>
            <a:r>
              <a:rPr lang="en-US" dirty="0" err="1" smtClean="0"/>
              <a:t>ml.slack.com</a:t>
            </a:r>
            <a:endParaRPr lang="en-US" dirty="0" smtClean="0"/>
          </a:p>
          <a:p>
            <a:r>
              <a:rPr lang="en-US" dirty="0" smtClean="0"/>
              <a:t>One World Seminars on Tuesday evenings (both ML and non-ML)</a:t>
            </a:r>
          </a:p>
          <a:p>
            <a:pPr lvl="1"/>
            <a:r>
              <a:rPr lang="en-US" dirty="0">
                <a:hlinkClick r:id="rId3"/>
              </a:rPr>
              <a:t>https://sites.google.com/view/owle/</a:t>
            </a:r>
            <a:r>
              <a:rPr lang="en-US" dirty="0" smtClean="0">
                <a:hlinkClick r:id="rId3"/>
              </a:rPr>
              <a:t>home</a:t>
            </a:r>
            <a:endParaRPr lang="en-US" dirty="0" smtClean="0"/>
          </a:p>
          <a:p>
            <a:r>
              <a:rPr lang="en-US" dirty="0" smtClean="0"/>
              <a:t>ICFA </a:t>
            </a:r>
            <a:r>
              <a:rPr lang="en-US" dirty="0"/>
              <a:t>workshops: </a:t>
            </a:r>
          </a:p>
          <a:p>
            <a:pPr lvl="1"/>
            <a:r>
              <a:rPr lang="en-US" dirty="0"/>
              <a:t>SLAC 2018: </a:t>
            </a:r>
            <a:r>
              <a:rPr lang="en-US" dirty="0">
                <a:hlinkClick r:id="rId4"/>
              </a:rPr>
              <a:t>https://conf.slac.stanford.edu/icfa-ml-2018/</a:t>
            </a:r>
            <a:endParaRPr lang="en-US" dirty="0"/>
          </a:p>
          <a:p>
            <a:pPr lvl="1"/>
            <a:r>
              <a:rPr lang="en-US" dirty="0"/>
              <a:t>PSI 2019: </a:t>
            </a:r>
            <a:r>
              <a:rPr lang="en-US" dirty="0">
                <a:hlinkClick r:id="rId5"/>
              </a:rPr>
              <a:t>https://indico.psi.ch/event/6698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pPr lvl="1"/>
            <a:r>
              <a:rPr lang="en-US" dirty="0" smtClean="0"/>
              <a:t>2021?</a:t>
            </a:r>
            <a:endParaRPr lang="en-US" dirty="0"/>
          </a:p>
          <a:p>
            <a:r>
              <a:rPr lang="en-US" dirty="0"/>
              <a:t>“Opportunities in Machine Learning for Particle </a:t>
            </a:r>
            <a:r>
              <a:rPr lang="en-US" dirty="0" err="1"/>
              <a:t>Accelerators”</a:t>
            </a:r>
            <a:r>
              <a:rPr lang="en-US" dirty="0" err="1">
                <a:hlinkClick r:id="rId6"/>
              </a:rPr>
              <a:t>https</a:t>
            </a:r>
            <a:r>
              <a:rPr lang="en-US" dirty="0">
                <a:hlinkClick r:id="rId6"/>
              </a:rPr>
              <a:t>://arxiv.org/abs/1811.03172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information &amp; Links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42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4293096"/>
            <a:ext cx="9144000" cy="2260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40060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43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 tIns="180000"/>
          <a:lstStyle/>
          <a:p>
            <a:pPr marL="0" indent="0">
              <a:buNone/>
            </a:pPr>
            <a:r>
              <a:rPr lang="de-CH" b="1" dirty="0" err="1" smtClean="0"/>
              <a:t>Machine</a:t>
            </a:r>
            <a:r>
              <a:rPr lang="de-CH" b="1" dirty="0" smtClean="0"/>
              <a:t> Learning </a:t>
            </a:r>
            <a:r>
              <a:rPr lang="de-CH" b="1" dirty="0" err="1" smtClean="0"/>
              <a:t>is</a:t>
            </a:r>
            <a:r>
              <a:rPr lang="de-CH" b="1" dirty="0" smtClean="0"/>
              <a:t> </a:t>
            </a:r>
            <a:r>
              <a:rPr lang="de-CH" b="1" dirty="0" err="1" smtClean="0"/>
              <a:t>another</a:t>
            </a:r>
            <a:r>
              <a:rPr lang="de-CH" b="1" dirty="0" smtClean="0"/>
              <a:t> </a:t>
            </a:r>
            <a:r>
              <a:rPr lang="de-CH" b="1" dirty="0" err="1" smtClean="0"/>
              <a:t>useful</a:t>
            </a:r>
            <a:r>
              <a:rPr lang="de-CH" b="1" dirty="0" smtClean="0"/>
              <a:t> </a:t>
            </a:r>
            <a:r>
              <a:rPr lang="de-CH" b="1" dirty="0" err="1" smtClean="0"/>
              <a:t>toolbox</a:t>
            </a:r>
            <a:r>
              <a:rPr lang="de-CH" b="1" dirty="0" smtClean="0"/>
              <a:t> </a:t>
            </a:r>
            <a:r>
              <a:rPr lang="de-CH" b="1" dirty="0" err="1" smtClean="0"/>
              <a:t>to</a:t>
            </a:r>
            <a:r>
              <a:rPr lang="de-CH" b="1" dirty="0" smtClean="0"/>
              <a:t> </a:t>
            </a:r>
            <a:r>
              <a:rPr lang="de-CH" b="1" dirty="0" err="1" smtClean="0"/>
              <a:t>improve</a:t>
            </a:r>
            <a:r>
              <a:rPr lang="de-CH" b="1" dirty="0" smtClean="0"/>
              <a:t> </a:t>
            </a:r>
            <a:r>
              <a:rPr lang="de-CH" b="1" dirty="0" err="1" smtClean="0"/>
              <a:t>operation</a:t>
            </a:r>
            <a:r>
              <a:rPr lang="de-CH" b="1" dirty="0" smtClean="0"/>
              <a:t> </a:t>
            </a:r>
            <a:r>
              <a:rPr lang="de-CH" b="1" dirty="0" err="1" smtClean="0"/>
              <a:t>of</a:t>
            </a:r>
            <a:r>
              <a:rPr lang="de-CH" b="1" dirty="0" smtClean="0"/>
              <a:t> </a:t>
            </a:r>
            <a:r>
              <a:rPr lang="de-CH" b="1" dirty="0" err="1" smtClean="0"/>
              <a:t>our</a:t>
            </a:r>
            <a:r>
              <a:rPr lang="de-CH" b="1" dirty="0" smtClean="0"/>
              <a:t> </a:t>
            </a:r>
            <a:r>
              <a:rPr lang="de-CH" b="1" dirty="0" err="1" smtClean="0"/>
              <a:t>accelerators</a:t>
            </a:r>
            <a:r>
              <a:rPr lang="de-CH" b="1" dirty="0" smtClean="0"/>
              <a:t>…</a:t>
            </a:r>
          </a:p>
          <a:p>
            <a:pPr marL="177800" lvl="1">
              <a:buNone/>
            </a:pPr>
            <a:r>
              <a:rPr lang="de-CH" dirty="0" smtClean="0"/>
              <a:t>…	</a:t>
            </a:r>
            <a:r>
              <a:rPr lang="de-CH" dirty="0" err="1" smtClean="0"/>
              <a:t>already</a:t>
            </a:r>
            <a:r>
              <a:rPr lang="de-CH" dirty="0" smtClean="0"/>
              <a:t> in </a:t>
            </a:r>
            <a:r>
              <a:rPr lang="de-CH" dirty="0" err="1" smtClean="0"/>
              <a:t>use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many</a:t>
            </a:r>
            <a:r>
              <a:rPr lang="de-CH" dirty="0" smtClean="0"/>
              <a:t> </a:t>
            </a:r>
            <a:r>
              <a:rPr lang="de-CH" dirty="0" err="1" smtClean="0"/>
              <a:t>groups</a:t>
            </a:r>
            <a:endParaRPr lang="de-CH" dirty="0" smtClean="0"/>
          </a:p>
          <a:p>
            <a:pPr marL="177800" lvl="1">
              <a:buNone/>
            </a:pPr>
            <a:r>
              <a:rPr lang="de-CH" dirty="0" smtClean="0"/>
              <a:t>... </a:t>
            </a:r>
            <a:r>
              <a:rPr lang="de-CH" dirty="0" err="1" smtClean="0"/>
              <a:t>many</a:t>
            </a:r>
            <a:r>
              <a:rPr lang="de-CH" dirty="0" smtClean="0"/>
              <a:t> different </a:t>
            </a:r>
            <a:r>
              <a:rPr lang="de-CH" dirty="0" err="1" smtClean="0"/>
              <a:t>applications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usage</a:t>
            </a:r>
            <a:endParaRPr lang="de-CH" dirty="0" smtClean="0"/>
          </a:p>
          <a:p>
            <a:pPr marL="177800" lvl="1">
              <a:buNone/>
            </a:pPr>
            <a:r>
              <a:rPr lang="de-CH" dirty="0" smtClean="0"/>
              <a:t>…	in different </a:t>
            </a:r>
            <a:r>
              <a:rPr lang="de-CH" dirty="0" err="1" smtClean="0"/>
              <a:t>stages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implementation</a:t>
            </a:r>
            <a:endParaRPr lang="de-CH" dirty="0" smtClean="0"/>
          </a:p>
          <a:p>
            <a:pPr marL="177800" lvl="1">
              <a:buNone/>
            </a:pPr>
            <a:r>
              <a:rPr lang="de-CH" dirty="0" smtClean="0"/>
              <a:t>...</a:t>
            </a:r>
            <a:r>
              <a:rPr lang="de-CH" dirty="0" err="1" smtClean="0"/>
              <a:t>feel</a:t>
            </a:r>
            <a:r>
              <a:rPr lang="de-CH" dirty="0" smtClean="0"/>
              <a:t> </a:t>
            </a:r>
            <a:r>
              <a:rPr lang="de-CH" dirty="0" err="1" smtClean="0"/>
              <a:t>free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contact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discuss</a:t>
            </a:r>
            <a:r>
              <a:rPr lang="de-CH" dirty="0" smtClean="0"/>
              <a:t> </a:t>
            </a:r>
            <a:r>
              <a:rPr lang="de-CH" dirty="0" err="1" smtClean="0"/>
              <a:t>your</a:t>
            </a:r>
            <a:r>
              <a:rPr lang="de-CH" dirty="0" smtClean="0"/>
              <a:t> </a:t>
            </a:r>
            <a:r>
              <a:rPr lang="de-CH" dirty="0" err="1" smtClean="0"/>
              <a:t>idea</a:t>
            </a:r>
            <a:r>
              <a:rPr lang="de-CH" dirty="0" smtClean="0"/>
              <a:t> </a:t>
            </a:r>
          </a:p>
          <a:p>
            <a:pPr marL="177800" lvl="1">
              <a:buNone/>
            </a:pPr>
            <a:r>
              <a:rPr lang="de-CH" dirty="0" smtClean="0"/>
              <a:t>…	</a:t>
            </a:r>
            <a:r>
              <a:rPr lang="de-CH" dirty="0" err="1" smtClean="0"/>
              <a:t>more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come</a:t>
            </a:r>
            <a:r>
              <a:rPr lang="de-CH" dirty="0" smtClean="0"/>
              <a:t>!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0127818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44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736800" cy="5577839"/>
          </a:xfrm>
        </p:spPr>
        <p:txBody>
          <a:bodyPr/>
          <a:lstStyle/>
          <a:p>
            <a:pPr marL="0" indent="0">
              <a:buNone/>
            </a:pPr>
            <a:r>
              <a:rPr lang="de-CH" b="1" dirty="0" err="1" smtClean="0"/>
              <a:t>Many</a:t>
            </a:r>
            <a:r>
              <a:rPr lang="de-CH" b="1" dirty="0" smtClean="0"/>
              <a:t> </a:t>
            </a:r>
            <a:r>
              <a:rPr lang="de-CH" b="1" dirty="0" err="1" smtClean="0"/>
              <a:t>thanks</a:t>
            </a:r>
            <a:r>
              <a:rPr lang="de-CH" b="1" dirty="0" smtClean="0"/>
              <a:t> </a:t>
            </a:r>
            <a:r>
              <a:rPr lang="de-CH" b="1" dirty="0" err="1" smtClean="0"/>
              <a:t>to</a:t>
            </a:r>
            <a:endParaRPr lang="de-CH" b="1" dirty="0" smtClean="0"/>
          </a:p>
          <a:p>
            <a:pPr marL="0" indent="0">
              <a:buNone/>
            </a:pPr>
            <a:endParaRPr lang="de-CH" dirty="0" smtClean="0"/>
          </a:p>
          <a:p>
            <a:r>
              <a:rPr lang="de-CH" dirty="0"/>
              <a:t>Andreas </a:t>
            </a:r>
            <a:r>
              <a:rPr lang="de-CH" dirty="0" smtClean="0"/>
              <a:t>Adelmann</a:t>
            </a:r>
          </a:p>
          <a:p>
            <a:r>
              <a:rPr lang="de-CH" dirty="0" smtClean="0"/>
              <a:t>Fernando Perez (SDSC) </a:t>
            </a:r>
            <a:endParaRPr lang="de-CH" dirty="0"/>
          </a:p>
          <a:p>
            <a:r>
              <a:rPr lang="de-CH" dirty="0"/>
              <a:t>Jaime </a:t>
            </a:r>
            <a:r>
              <a:rPr lang="de-CH" dirty="0" smtClean="0"/>
              <a:t>Coello de Portugal</a:t>
            </a:r>
            <a:endParaRPr lang="de-CH" dirty="0"/>
          </a:p>
          <a:p>
            <a:r>
              <a:rPr lang="de-CH" dirty="0"/>
              <a:t>Johannes </a:t>
            </a:r>
            <a:r>
              <a:rPr lang="de-CH" dirty="0" smtClean="0"/>
              <a:t>Kirschner (ETHZ)</a:t>
            </a:r>
            <a:endParaRPr lang="de-CH" dirty="0"/>
          </a:p>
          <a:p>
            <a:r>
              <a:rPr lang="de-CH" dirty="0" smtClean="0"/>
              <a:t>Nicole Hiller</a:t>
            </a:r>
          </a:p>
          <a:p>
            <a:r>
              <a:rPr lang="de-CH" dirty="0" smtClean="0"/>
              <a:t>Marija </a:t>
            </a:r>
            <a:r>
              <a:rPr lang="de-CH" dirty="0" err="1"/>
              <a:t>Kranjcevic</a:t>
            </a:r>
            <a:endParaRPr lang="de-CH" dirty="0"/>
          </a:p>
          <a:p>
            <a:r>
              <a:rPr lang="de-CH" dirty="0" smtClean="0"/>
              <a:t>Mélissa </a:t>
            </a:r>
            <a:r>
              <a:rPr lang="de-CH" dirty="0"/>
              <a:t>Zacharias</a:t>
            </a:r>
          </a:p>
          <a:p>
            <a:r>
              <a:rPr lang="de-CH" dirty="0" err="1" smtClean="0"/>
              <a:t>Sichen</a:t>
            </a:r>
            <a:r>
              <a:rPr lang="de-CH" dirty="0" smtClean="0"/>
              <a:t> </a:t>
            </a:r>
            <a:r>
              <a:rPr lang="de-CH" dirty="0"/>
              <a:t>Li</a:t>
            </a:r>
          </a:p>
          <a:p>
            <a:r>
              <a:rPr lang="de-CH" dirty="0" smtClean="0"/>
              <a:t>Sven Augustin</a:t>
            </a:r>
          </a:p>
        </p:txBody>
      </p:sp>
    </p:spTree>
    <p:extLst>
      <p:ext uri="{BB962C8B-B14F-4D97-AF65-F5344CB8AC3E}">
        <p14:creationId xmlns:p14="http://schemas.microsoft.com/office/powerpoint/2010/main" val="13882950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now?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9" name="Picture 8" descr="WhyNo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539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39219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Supervised learning</a:t>
            </a:r>
          </a:p>
          <a:p>
            <a:pPr lvl="1"/>
            <a:r>
              <a:rPr lang="en-US" dirty="0" smtClean="0"/>
              <a:t>Training data provides input and (desired) output</a:t>
            </a:r>
          </a:p>
          <a:p>
            <a:pPr lvl="1"/>
            <a:r>
              <a:rPr lang="en-US" dirty="0" smtClean="0"/>
              <a:t>Example: decipher handwritten numbers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or improve accelerator </a:t>
            </a:r>
            <a:r>
              <a:rPr lang="en-US" dirty="0" smtClean="0">
                <a:solidFill>
                  <a:srgbClr val="0000FF"/>
                </a:solidFill>
              </a:rPr>
              <a:t>simulation</a:t>
            </a:r>
            <a:r>
              <a:rPr lang="en-US" dirty="0" smtClean="0">
                <a:solidFill>
                  <a:srgbClr val="0000FF"/>
                </a:solidFill>
              </a:rPr>
              <a:t>?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Reinforcement learning</a:t>
            </a:r>
          </a:p>
          <a:p>
            <a:pPr lvl="1"/>
            <a:r>
              <a:rPr lang="en-US" dirty="0" smtClean="0"/>
              <a:t>After processing input value feedback is given</a:t>
            </a:r>
          </a:p>
          <a:p>
            <a:pPr lvl="1"/>
            <a:r>
              <a:rPr lang="en-US" dirty="0" smtClean="0"/>
              <a:t>Example: learn to play (computer) games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or </a:t>
            </a:r>
            <a:r>
              <a:rPr lang="en-US" dirty="0" smtClean="0">
                <a:solidFill>
                  <a:srgbClr val="0000FF"/>
                </a:solidFill>
              </a:rPr>
              <a:t>find optimal accelerator </a:t>
            </a:r>
            <a:r>
              <a:rPr lang="en-US" dirty="0" smtClean="0">
                <a:solidFill>
                  <a:srgbClr val="0000FF"/>
                </a:solidFill>
              </a:rPr>
              <a:t>settings?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Unsupervised learning</a:t>
            </a:r>
          </a:p>
          <a:p>
            <a:pPr lvl="1"/>
            <a:r>
              <a:rPr lang="en-US" dirty="0" smtClean="0"/>
              <a:t>Data provides only input</a:t>
            </a:r>
          </a:p>
          <a:p>
            <a:pPr lvl="1"/>
            <a:r>
              <a:rPr lang="en-US" dirty="0" smtClean="0"/>
              <a:t>Similarities / patterns to be found</a:t>
            </a:r>
          </a:p>
          <a:p>
            <a:pPr lvl="1"/>
            <a:r>
              <a:rPr lang="en-US" dirty="0" smtClean="0"/>
              <a:t>Example: new realistic images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or increase resolution diagnostics</a:t>
            </a:r>
            <a:r>
              <a:rPr lang="en-US" dirty="0" smtClean="0">
                <a:solidFill>
                  <a:srgbClr val="0000FF"/>
                </a:solidFill>
              </a:rPr>
              <a:t>?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types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8" name="Picture 7" descr="4or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124744"/>
            <a:ext cx="1003250" cy="1150067"/>
          </a:xfrm>
          <a:prstGeom prst="rect">
            <a:avLst/>
          </a:prstGeom>
        </p:spPr>
      </p:pic>
      <p:pic>
        <p:nvPicPr>
          <p:cNvPr id="9" name="Picture 8" descr="SuperResolu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193681"/>
            <a:ext cx="3995936" cy="2619695"/>
          </a:xfrm>
          <a:prstGeom prst="rect">
            <a:avLst/>
          </a:prstGeom>
        </p:spPr>
      </p:pic>
      <p:pic>
        <p:nvPicPr>
          <p:cNvPr id="4" name="Picture 3" descr="PongExampl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103" y="2274810"/>
            <a:ext cx="2365429" cy="2152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7775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sz="quarter" idx="13"/>
          </p:nvPr>
        </p:nvSpPr>
        <p:spPr>
          <a:xfrm>
            <a:off x="1042988" y="1341438"/>
            <a:ext cx="4033068" cy="48958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Gaussian noise about </a:t>
            </a:r>
            <a:endParaRPr lang="en-US" sz="2800" b="0" i="0" u="none" strike="noStrike" cap="none" dirty="0" smtClean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b="0" i="0" u="none" strike="noStrike" cap="none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	y </a:t>
            </a:r>
            <a:r>
              <a:rPr lang="en-US" sz="2800" b="0" i="0" u="none" strike="noStrike" cap="none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= 4x + 3</a:t>
            </a:r>
            <a:endParaRPr dirty="0"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Cost function = mean square 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error</a:t>
            </a:r>
            <a:endParaRPr dirty="0"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Analytic fit based on normal equation: 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	y = 4.203x + 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2.911</a:t>
            </a:r>
            <a:endParaRPr dirty="0"/>
          </a:p>
          <a:p>
            <a:pPr marL="406400" lvl="1" indent="-2286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Good 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approx. for 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data 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But </a:t>
            </a:r>
            <a:r>
              <a:rPr lang="en-US" sz="2800" b="0" i="0" u="none" strike="noStrike" cap="none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we can make this more 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complicated</a:t>
            </a:r>
          </a:p>
          <a:p>
            <a:pPr lv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charset="0"/>
              <a:buChar char="à"/>
            </a:pPr>
            <a:r>
              <a:rPr lang="en-US" sz="2000" dirty="0" smtClean="0">
                <a:solidFill>
                  <a:srgbClr val="0000FF"/>
                </a:solidFill>
                <a:ea typeface="Calibri"/>
                <a:cs typeface="Calibri"/>
                <a:sym typeface="Wingdings"/>
              </a:rPr>
              <a:t>Machine Learning</a:t>
            </a:r>
          </a:p>
          <a:p>
            <a:pPr marL="0"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000" dirty="0" smtClean="0">
                <a:solidFill>
                  <a:srgbClr val="0000FF"/>
                </a:solidFill>
                <a:ea typeface="Calibri"/>
                <a:cs typeface="Calibri"/>
                <a:sym typeface="Wingdings"/>
              </a:rPr>
              <a:t>“fit a complicated function to data”</a:t>
            </a:r>
            <a:endParaRPr sz="2000"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1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</a:pPr>
            <a:r>
              <a:rPr lang="en-US" sz="2400" dirty="0" smtClean="0">
                <a:solidFill>
                  <a:schemeClr val="dk1"/>
                </a:solidFill>
                <a:latin typeface="Georgia"/>
                <a:ea typeface="Cabin"/>
                <a:cs typeface="Georgia"/>
                <a:sym typeface="Cabin"/>
              </a:rPr>
              <a:t>ML Conceptual: 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Georgia"/>
                <a:ea typeface="Cabin"/>
                <a:cs typeface="Georgia"/>
                <a:sym typeface="Cabin"/>
              </a:rPr>
              <a:t>Linear Regression</a:t>
            </a:r>
            <a:br>
              <a:rPr lang="en-US" sz="2400" b="0" i="0" u="none" strike="noStrike" cap="none" dirty="0" smtClean="0">
                <a:solidFill>
                  <a:schemeClr val="dk1"/>
                </a:solidFill>
                <a:latin typeface="Georgia"/>
                <a:ea typeface="Cabin"/>
                <a:cs typeface="Georgia"/>
                <a:sym typeface="Cabin"/>
              </a:rPr>
            </a:br>
            <a:r>
              <a:rPr lang="en-US" sz="1400" dirty="0">
                <a:solidFill>
                  <a:schemeClr val="dk1"/>
                </a:solidFill>
                <a:ea typeface="Cabin"/>
                <a:cs typeface="Georgia"/>
                <a:sym typeface="Cabin"/>
              </a:rPr>
              <a:t>(personal view</a:t>
            </a:r>
            <a:r>
              <a:rPr lang="en-US" sz="1400" dirty="0" smtClean="0">
                <a:solidFill>
                  <a:schemeClr val="dk1"/>
                </a:solidFill>
                <a:ea typeface="Cabin"/>
                <a:cs typeface="Georgia"/>
                <a:sym typeface="Cabin"/>
              </a:rPr>
              <a:t>)</a:t>
            </a:r>
            <a:endParaRPr sz="1400" dirty="0">
              <a:latin typeface="Georgia"/>
              <a:cs typeface="Georgia"/>
            </a:endParaRPr>
          </a:p>
        </p:txBody>
      </p:sp>
      <p:pic>
        <p:nvPicPr>
          <p:cNvPr id="86" name="Google Shape;86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92080" y="1412776"/>
            <a:ext cx="3619500" cy="2451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4" y="4155750"/>
            <a:ext cx="3125986" cy="23806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3945" y="1052736"/>
            <a:ext cx="4299354" cy="5696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44511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Possible Applications of Machine Learning in Accelerator Physics: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Tuning, </a:t>
            </a:r>
            <a:r>
              <a:rPr lang="en-US" dirty="0" err="1"/>
              <a:t>Optimisation</a:t>
            </a:r>
            <a:r>
              <a:rPr lang="en-US" dirty="0"/>
              <a:t> and Control</a:t>
            </a:r>
          </a:p>
          <a:p>
            <a:pPr marL="355600" lvl="2" indent="0">
              <a:buNone/>
            </a:pPr>
            <a:r>
              <a:rPr lang="en-US" dirty="0">
                <a:sym typeface="Wingdings"/>
              </a:rPr>
              <a:t> </a:t>
            </a:r>
            <a:r>
              <a:rPr lang="en-US" dirty="0" err="1">
                <a:sym typeface="Wingdings"/>
              </a:rPr>
              <a:t>Optimise</a:t>
            </a:r>
            <a:r>
              <a:rPr lang="en-US" dirty="0">
                <a:sym typeface="Wingdings"/>
              </a:rPr>
              <a:t> or control accelerator parameters </a:t>
            </a:r>
            <a:endParaRPr lang="en-US" dirty="0"/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Virtual Diagnostics</a:t>
            </a:r>
          </a:p>
          <a:p>
            <a:pPr marL="355600" lvl="2" indent="0">
              <a:buNone/>
            </a:pPr>
            <a:r>
              <a:rPr lang="en-US" dirty="0" smtClean="0">
                <a:sym typeface="Wingdings"/>
              </a:rPr>
              <a:t> Surrogate </a:t>
            </a:r>
            <a:r>
              <a:rPr lang="en-US" dirty="0">
                <a:sym typeface="Wingdings"/>
              </a:rPr>
              <a:t>model of </a:t>
            </a:r>
            <a:r>
              <a:rPr lang="en-US" dirty="0" smtClean="0">
                <a:sym typeface="Wingdings"/>
              </a:rPr>
              <a:t>destructive, imprecise, slow </a:t>
            </a:r>
            <a:r>
              <a:rPr lang="en-US" dirty="0">
                <a:sym typeface="Wingdings"/>
              </a:rPr>
              <a:t>or broken diagnostic</a:t>
            </a:r>
            <a:endParaRPr lang="en-US" dirty="0"/>
          </a:p>
          <a:p>
            <a:pPr marL="520700" lvl="1" indent="-342900">
              <a:buFont typeface="+mj-lt"/>
              <a:buAutoNum type="arabicPeriod"/>
            </a:pPr>
            <a:r>
              <a:rPr lang="en-US" dirty="0" smtClean="0"/>
              <a:t>Online </a:t>
            </a:r>
            <a:r>
              <a:rPr lang="en-US" dirty="0" err="1" smtClean="0"/>
              <a:t>modelling</a:t>
            </a:r>
            <a:r>
              <a:rPr lang="en-US" dirty="0" smtClean="0"/>
              <a:t> / Simulations</a:t>
            </a:r>
            <a:endParaRPr lang="en-US" dirty="0"/>
          </a:p>
          <a:p>
            <a:pPr marL="355600" lvl="2" indent="0">
              <a:buNone/>
            </a:pPr>
            <a:r>
              <a:rPr lang="en-US" dirty="0" smtClean="0">
                <a:sym typeface="Wingdings"/>
              </a:rPr>
              <a:t> Fast </a:t>
            </a:r>
            <a:r>
              <a:rPr lang="en-US" dirty="0">
                <a:sym typeface="Wingdings"/>
              </a:rPr>
              <a:t>beam transport model</a:t>
            </a:r>
            <a:endParaRPr lang="en-US" dirty="0"/>
          </a:p>
          <a:p>
            <a:pPr marL="520700" lvl="1" indent="-342900">
              <a:buFont typeface="+mj-lt"/>
              <a:buAutoNum type="arabicPeriod"/>
            </a:pPr>
            <a:r>
              <a:rPr lang="en-US" dirty="0" smtClean="0"/>
              <a:t>Anomaly </a:t>
            </a:r>
            <a:r>
              <a:rPr lang="en-US" dirty="0"/>
              <a:t>detection and machine </a:t>
            </a:r>
            <a:r>
              <a:rPr lang="en-US" dirty="0" smtClean="0"/>
              <a:t>protection</a:t>
            </a:r>
          </a:p>
          <a:p>
            <a:pPr marL="355600" lvl="2" indent="0">
              <a:buNone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Preventive maintenance, interlock prediction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US" dirty="0" smtClean="0"/>
              <a:t>Advanced data analysis</a:t>
            </a:r>
          </a:p>
          <a:p>
            <a:pPr lvl="2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 Enhanced phase space measurements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Learning for Accelerator Physics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803371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376214" y="1"/>
            <a:ext cx="5950145" cy="6803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3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xmlns="" name="PSI-PowerPoint-Master deutsch 4_3.potx" id="{4BAA87CA-A3C3-4161-80AE-1D9C37CF4C14}" vid="{2236067E-2B6E-4CB0-859F-0C8648A252EE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30518</TotalTime>
  <Words>2480</Words>
  <Application>Microsoft Macintosh PowerPoint</Application>
  <PresentationFormat>On-screen Show (4:3)</PresentationFormat>
  <Paragraphs>389</Paragraphs>
  <Slides>44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PSI-Powerpoint-Master Calibri V2</vt:lpstr>
      <vt:lpstr>Machine Learning for (PSI) particle accelerators</vt:lpstr>
      <vt:lpstr>Outline</vt:lpstr>
      <vt:lpstr>What is Machine Learning?</vt:lpstr>
      <vt:lpstr>New AI Research Centre at ETH</vt:lpstr>
      <vt:lpstr>Why now?</vt:lpstr>
      <vt:lpstr>Learning types</vt:lpstr>
      <vt:lpstr>ML Conceptual: Linear Regression (personal view)</vt:lpstr>
      <vt:lpstr>Machine Learning for Accelerator Physics</vt:lpstr>
      <vt:lpstr>PowerPoint Presentation</vt:lpstr>
      <vt:lpstr>1. Tuning, Optimisation and Control </vt:lpstr>
      <vt:lpstr>Why Bayesian Optimisation?</vt:lpstr>
      <vt:lpstr>Why Bayesian Optimisation?</vt:lpstr>
      <vt:lpstr>Safe Bayesian Optimisation</vt:lpstr>
      <vt:lpstr>SwissFEL example</vt:lpstr>
      <vt:lpstr>Optimisation GUI</vt:lpstr>
      <vt:lpstr>2. Virtual Diagnostics </vt:lpstr>
      <vt:lpstr>VIMOS SINQ: Virtual diagnostics Jaime Coello de Portugal</vt:lpstr>
      <vt:lpstr>Preliminary results: VIMOS images </vt:lpstr>
      <vt:lpstr>PowerPoint Presentation</vt:lpstr>
      <vt:lpstr>SINQ temp. sensors: Virtual diagnostics  Jaime Coello de Portugal  </vt:lpstr>
      <vt:lpstr>Preliminary results: SINQ temperature </vt:lpstr>
      <vt:lpstr>Ultra-Fast Pump-Probe Experiments</vt:lpstr>
      <vt:lpstr>PowerPoint Presentation</vt:lpstr>
      <vt:lpstr>PowerPoint Presentation</vt:lpstr>
      <vt:lpstr>3. Online modelling / Simulations </vt:lpstr>
      <vt:lpstr>3. Online modelling / Simulations </vt:lpstr>
      <vt:lpstr>3. Online modelling / Simulations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4. Anomaly detection and machine protection </vt:lpstr>
      <vt:lpstr>Anomaly Detection</vt:lpstr>
      <vt:lpstr>Anomaly Detection in HIPA Jaime Coello de Portugal</vt:lpstr>
      <vt:lpstr>Interlock prediction at HIPA Mélissa Zacharias, Sichen Li, Andreas Adelmann, Fernando Perez</vt:lpstr>
      <vt:lpstr>Interlock prediction at HIPA Mélissa Zacharias, Sichen Li, Andreas Adelmann, Fernando Perez</vt:lpstr>
      <vt:lpstr>Example from training set</vt:lpstr>
      <vt:lpstr>Further information &amp; Links</vt:lpstr>
      <vt:lpstr>Wir schaffen Wissen – heute für morgen</vt:lpstr>
      <vt:lpstr>Wir schaffen Wissen – heute für morgen</vt:lpstr>
    </vt:vector>
  </TitlesOfParts>
  <Company>Paul Scherrer Institut [PSI.CH]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PSI</dc:title>
  <dc:creator>Paul Scherrer Institut</dc:creator>
  <cp:lastModifiedBy>Jochem Snuverink</cp:lastModifiedBy>
  <cp:revision>232</cp:revision>
  <cp:lastPrinted>2015-09-30T13:23:15Z</cp:lastPrinted>
  <dcterms:created xsi:type="dcterms:W3CDTF">2015-06-09T12:31:54Z</dcterms:created>
  <dcterms:modified xsi:type="dcterms:W3CDTF">2021-02-26T13:55:36Z</dcterms:modified>
</cp:coreProperties>
</file>