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3"/>
  </p:notesMasterIdLst>
  <p:handoutMasterIdLst>
    <p:handoutMasterId r:id="rId64"/>
  </p:handoutMasterIdLst>
  <p:sldIdLst>
    <p:sldId id="1082" r:id="rId2"/>
    <p:sldId id="648" r:id="rId3"/>
    <p:sldId id="958" r:id="rId4"/>
    <p:sldId id="960" r:id="rId5"/>
    <p:sldId id="962" r:id="rId6"/>
    <p:sldId id="964" r:id="rId7"/>
    <p:sldId id="967" r:id="rId8"/>
    <p:sldId id="968" r:id="rId9"/>
    <p:sldId id="969" r:id="rId10"/>
    <p:sldId id="975" r:id="rId11"/>
    <p:sldId id="971" r:id="rId12"/>
    <p:sldId id="977" r:id="rId13"/>
    <p:sldId id="1060" r:id="rId14"/>
    <p:sldId id="982" r:id="rId15"/>
    <p:sldId id="983" r:id="rId16"/>
    <p:sldId id="1010" r:id="rId17"/>
    <p:sldId id="984" r:id="rId18"/>
    <p:sldId id="985" r:id="rId19"/>
    <p:sldId id="988" r:id="rId20"/>
    <p:sldId id="989" r:id="rId21"/>
    <p:sldId id="995" r:id="rId22"/>
    <p:sldId id="993" r:id="rId23"/>
    <p:sldId id="997" r:id="rId24"/>
    <p:sldId id="994" r:id="rId25"/>
    <p:sldId id="998" r:id="rId26"/>
    <p:sldId id="1000" r:id="rId27"/>
    <p:sldId id="999" r:id="rId28"/>
    <p:sldId id="978" r:id="rId29"/>
    <p:sldId id="979" r:id="rId30"/>
    <p:sldId id="1001" r:id="rId31"/>
    <p:sldId id="1003" r:id="rId32"/>
    <p:sldId id="1005" r:id="rId33"/>
    <p:sldId id="1006" r:id="rId34"/>
    <p:sldId id="1007" r:id="rId35"/>
    <p:sldId id="749" r:id="rId36"/>
    <p:sldId id="753" r:id="rId37"/>
    <p:sldId id="756" r:id="rId38"/>
    <p:sldId id="1008" r:id="rId39"/>
    <p:sldId id="1061" r:id="rId40"/>
    <p:sldId id="1062" r:id="rId41"/>
    <p:sldId id="1063" r:id="rId42"/>
    <p:sldId id="1064" r:id="rId43"/>
    <p:sldId id="1065" r:id="rId44"/>
    <p:sldId id="1066" r:id="rId45"/>
    <p:sldId id="1067" r:id="rId46"/>
    <p:sldId id="1068" r:id="rId47"/>
    <p:sldId id="1069" r:id="rId48"/>
    <p:sldId id="1070" r:id="rId49"/>
    <p:sldId id="1071" r:id="rId50"/>
    <p:sldId id="1072" r:id="rId51"/>
    <p:sldId id="1073" r:id="rId52"/>
    <p:sldId id="1074" r:id="rId53"/>
    <p:sldId id="1075" r:id="rId54"/>
    <p:sldId id="1076" r:id="rId55"/>
    <p:sldId id="1077" r:id="rId56"/>
    <p:sldId id="1078" r:id="rId57"/>
    <p:sldId id="1079" r:id="rId58"/>
    <p:sldId id="1080" r:id="rId59"/>
    <p:sldId id="1081" r:id="rId60"/>
    <p:sldId id="1011" r:id="rId61"/>
    <p:sldId id="1012" r:id="rId62"/>
  </p:sldIdLst>
  <p:sldSz cx="9144000" cy="6858000" type="screen4x3"/>
  <p:notesSz cx="6797675" cy="992822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333E"/>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31" d="100"/>
          <a:sy n="131" d="100"/>
        </p:scale>
        <p:origin x="1044" y="11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64" d="100"/>
          <a:sy n="64" d="100"/>
        </p:scale>
        <p:origin x="-3396" y="-10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F7FD32-1671-4E78-B75C-D2EE7E691259}"/>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2D304D19-8E3F-4C25-9736-D6B2A615EB05}"/>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7380DACF-F9B1-4F25-9B5C-B782B3369CEF}" type="datetimeFigureOut">
              <a:rPr lang="en-US"/>
              <a:pPr>
                <a:defRPr/>
              </a:pPr>
              <a:t>2/28/2021</a:t>
            </a:fld>
            <a:endParaRPr lang="en-US"/>
          </a:p>
        </p:txBody>
      </p:sp>
      <p:sp>
        <p:nvSpPr>
          <p:cNvPr id="4" name="Footer Placeholder 3">
            <a:extLst>
              <a:ext uri="{FF2B5EF4-FFF2-40B4-BE49-F238E27FC236}">
                <a16:creationId xmlns:a16="http://schemas.microsoft.com/office/drawing/2014/main" id="{DC9104BE-715D-4A7D-AF02-77AC3EFBD9EE}"/>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00390F17-DF38-4AC8-9CB1-C7E2C6EEFFF8}"/>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055D1446-C691-444F-AC08-99061BA1D5B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8AF7F25-41B1-4AD1-B687-103C6FD9A7BA}"/>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66693B3D-D7B1-4340-90C7-99E70D9B5E4E}"/>
              </a:ext>
            </a:extLst>
          </p:cNvPr>
          <p:cNvSpPr>
            <a:spLocks noGrp="1"/>
          </p:cNvSpPr>
          <p:nvPr>
            <p:ph type="dt" idx="1"/>
          </p:nvPr>
        </p:nvSpPr>
        <p:spPr>
          <a:xfrm>
            <a:off x="3849688" y="0"/>
            <a:ext cx="2946400"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F6971B3-F915-4711-B304-1704CD9BB1AF}" type="datetimeFigureOut">
              <a:rPr lang="en-US"/>
              <a:pPr>
                <a:defRPr/>
              </a:pPr>
              <a:t>2/28/2021</a:t>
            </a:fld>
            <a:endParaRPr lang="en-US"/>
          </a:p>
        </p:txBody>
      </p:sp>
      <p:sp>
        <p:nvSpPr>
          <p:cNvPr id="4" name="Slide Image Placeholder 3">
            <a:extLst>
              <a:ext uri="{FF2B5EF4-FFF2-40B4-BE49-F238E27FC236}">
                <a16:creationId xmlns:a16="http://schemas.microsoft.com/office/drawing/2014/main" id="{57F163D9-1B91-4113-97C0-B49407C8EBBE}"/>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59A3BF50-F5A1-41A8-A2A1-AAC4E91E0794}"/>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9568303-E074-4637-A162-0C55AAEF88C3}"/>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D209E388-B11A-4521-B8C7-B4AE581DAF17}"/>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5994528-7D3D-4C2A-955E-38A7ABE7388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5DCD857C-8851-446B-84BF-FF8DB589554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72B8ECA9-3230-4812-B175-3C860B98A8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0244" name="Slide Number Placeholder 3">
            <a:extLst>
              <a:ext uri="{FF2B5EF4-FFF2-40B4-BE49-F238E27FC236}">
                <a16:creationId xmlns:a16="http://schemas.microsoft.com/office/drawing/2014/main" id="{2145B923-BAC5-4677-9230-AC25E09835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412E48-F3D9-4C7D-8546-A681DE6F8426}" type="slidenum">
              <a:rPr lang="en-US" altLang="en-US" smtClean="0"/>
              <a:pPr>
                <a:spcBef>
                  <a:spcPct val="0"/>
                </a:spcBef>
              </a:pPr>
              <a:t>1</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E8A149B9-DD6B-4861-86B5-CD7354B8184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16440549-BF7D-4CDC-9330-B0DF07A63A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23556" name="Slide Number Placeholder 3">
            <a:extLst>
              <a:ext uri="{FF2B5EF4-FFF2-40B4-BE49-F238E27FC236}">
                <a16:creationId xmlns:a16="http://schemas.microsoft.com/office/drawing/2014/main" id="{CE1EADB5-DC61-48A5-A81C-6AE38802BB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68B4B7A-38E1-45DE-94AE-0988055C2B45}" type="slidenum">
              <a:rPr lang="en-US" altLang="en-US" smtClean="0">
                <a:latin typeface="Calibri" panose="020F0502020204030204" pitchFamily="34" charset="0"/>
              </a:rPr>
              <a:pPr/>
              <a:t>13</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4E4EE05A-DCB1-49D5-88C7-0F567FB9652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a:extLst>
              <a:ext uri="{FF2B5EF4-FFF2-40B4-BE49-F238E27FC236}">
                <a16:creationId xmlns:a16="http://schemas.microsoft.com/office/drawing/2014/main" id="{9AF92B93-E44D-48C5-92D0-58852CFA1E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7108" name="Slide Number Placeholder 3">
            <a:extLst>
              <a:ext uri="{FF2B5EF4-FFF2-40B4-BE49-F238E27FC236}">
                <a16:creationId xmlns:a16="http://schemas.microsoft.com/office/drawing/2014/main" id="{946BE63B-F546-48E4-B9FC-EA30631764A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6765F86-8230-4F0D-AB46-CAF3FDB80D30}" type="slidenum">
              <a:rPr lang="en-US" altLang="en-US" smtClean="0">
                <a:latin typeface="Calibri" panose="020F0502020204030204" pitchFamily="34" charset="0"/>
              </a:rPr>
              <a:pPr/>
              <a:t>35</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Master" Target="../slideMasters/slideMaster1.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10.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p:spPr>
        <p:txBody>
          <a:bodyPr>
            <a:normAutofit/>
          </a:bodyPr>
          <a:lstStyle>
            <a:lvl1pPr>
              <a:defRPr sz="3200">
                <a:solidFill>
                  <a:schemeClr val="tx1"/>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E11A50E-A81D-43CD-B7B5-4533E00BC8DE}"/>
              </a:ext>
            </a:extLst>
          </p:cNvPr>
          <p:cNvSpPr>
            <a:spLocks noGrp="1"/>
          </p:cNvSpPr>
          <p:nvPr>
            <p:ph type="dt" sz="half" idx="10"/>
          </p:nvPr>
        </p:nvSpPr>
        <p:spPr>
          <a:xfrm>
            <a:off x="152400" y="6543675"/>
            <a:ext cx="5181600" cy="222250"/>
          </a:xfrm>
        </p:spPr>
        <p:txBody>
          <a:bodyPr/>
          <a:lstStyle>
            <a:lvl1pPr>
              <a:defRPr smtClean="0"/>
            </a:lvl1pPr>
          </a:lstStyle>
          <a:p>
            <a:pPr>
              <a:defRPr/>
            </a:pPr>
            <a:r>
              <a:rPr lang="en-US"/>
              <a:t>Superconducting Magnets, March 1-3, 2021</a:t>
            </a:r>
            <a:endParaRPr lang="en-US" dirty="0"/>
          </a:p>
        </p:txBody>
      </p:sp>
      <p:sp>
        <p:nvSpPr>
          <p:cNvPr id="5" name="Footer Placeholder 4">
            <a:extLst>
              <a:ext uri="{FF2B5EF4-FFF2-40B4-BE49-F238E27FC236}">
                <a16:creationId xmlns:a16="http://schemas.microsoft.com/office/drawing/2014/main" id="{EDFCAF6F-FE48-421A-86BB-7784360C6AA5}"/>
              </a:ext>
            </a:extLst>
          </p:cNvPr>
          <p:cNvSpPr>
            <a:spLocks noGrp="1"/>
          </p:cNvSpPr>
          <p:nvPr>
            <p:ph type="ftr" sz="quarter" idx="11"/>
          </p:nvPr>
        </p:nvSpPr>
        <p:spPr>
          <a:xfrm>
            <a:off x="5791200" y="6535738"/>
            <a:ext cx="2617788" cy="234950"/>
          </a:xfrm>
        </p:spPr>
        <p:txBody>
          <a:bodyPr/>
          <a:lstStyle>
            <a:lvl1pPr algn="l">
              <a:defRPr/>
            </a:lvl1pPr>
          </a:lstStyle>
          <a:p>
            <a:pPr>
              <a:defRPr/>
            </a:pPr>
            <a:r>
              <a:rPr lang="en-GB"/>
              <a:t>Paolo Ferracin</a:t>
            </a:r>
            <a:endParaRPr lang="en-US"/>
          </a:p>
        </p:txBody>
      </p:sp>
      <p:sp>
        <p:nvSpPr>
          <p:cNvPr id="6" name="Slide Number Placeholder 5">
            <a:extLst>
              <a:ext uri="{FF2B5EF4-FFF2-40B4-BE49-F238E27FC236}">
                <a16:creationId xmlns:a16="http://schemas.microsoft.com/office/drawing/2014/main" id="{7F4D991B-77F9-4EA7-A23A-CCB7908BD790}"/>
              </a:ext>
            </a:extLst>
          </p:cNvPr>
          <p:cNvSpPr>
            <a:spLocks noGrp="1"/>
          </p:cNvSpPr>
          <p:nvPr>
            <p:ph type="sldNum" sz="quarter" idx="12"/>
          </p:nvPr>
        </p:nvSpPr>
        <p:spPr/>
        <p:txBody>
          <a:bodyPr/>
          <a:lstStyle>
            <a:lvl1pPr>
              <a:defRPr/>
            </a:lvl1pPr>
          </a:lstStyle>
          <a:p>
            <a:pPr>
              <a:defRPr/>
            </a:pPr>
            <a:fld id="{CDBA3461-AAEF-4D5B-A533-EBD733EB173B}" type="slidenum">
              <a:rPr lang="en-US" altLang="en-US"/>
              <a:pPr>
                <a:defRPr/>
              </a:pPr>
              <a:t>‹#›</a:t>
            </a:fld>
            <a:endParaRPr lang="en-US" altLang="en-US"/>
          </a:p>
        </p:txBody>
      </p:sp>
    </p:spTree>
    <p:extLst>
      <p:ext uri="{BB962C8B-B14F-4D97-AF65-F5344CB8AC3E}">
        <p14:creationId xmlns:p14="http://schemas.microsoft.com/office/powerpoint/2010/main" val="2748203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A76DF3-DE25-4656-BEF9-49EA5676B445}"/>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5" name="Footer Placeholder 4">
            <a:extLst>
              <a:ext uri="{FF2B5EF4-FFF2-40B4-BE49-F238E27FC236}">
                <a16:creationId xmlns:a16="http://schemas.microsoft.com/office/drawing/2014/main" id="{330368A7-8FD9-4A86-9C19-C808721BCCFC}"/>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4B0EBF95-48E9-4490-8D64-3B11047674BC}"/>
              </a:ext>
            </a:extLst>
          </p:cNvPr>
          <p:cNvSpPr>
            <a:spLocks noGrp="1"/>
          </p:cNvSpPr>
          <p:nvPr>
            <p:ph type="sldNum" sz="quarter" idx="12"/>
          </p:nvPr>
        </p:nvSpPr>
        <p:spPr/>
        <p:txBody>
          <a:bodyPr/>
          <a:lstStyle>
            <a:lvl1pPr>
              <a:defRPr/>
            </a:lvl1pPr>
          </a:lstStyle>
          <a:p>
            <a:pPr>
              <a:defRPr/>
            </a:pPr>
            <a:fld id="{6FEE48FA-212B-4B98-BC29-4F8440E07113}" type="slidenum">
              <a:rPr lang="en-US" altLang="en-US"/>
              <a:pPr>
                <a:defRPr/>
              </a:pPr>
              <a:t>‹#›</a:t>
            </a:fld>
            <a:endParaRPr lang="en-US" altLang="en-US"/>
          </a:p>
        </p:txBody>
      </p:sp>
    </p:spTree>
    <p:extLst>
      <p:ext uri="{BB962C8B-B14F-4D97-AF65-F5344CB8AC3E}">
        <p14:creationId xmlns:p14="http://schemas.microsoft.com/office/powerpoint/2010/main" val="3807457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E878D1-9CB3-43A2-83E9-9CF8C72ED2BF}"/>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5" name="Footer Placeholder 4">
            <a:extLst>
              <a:ext uri="{FF2B5EF4-FFF2-40B4-BE49-F238E27FC236}">
                <a16:creationId xmlns:a16="http://schemas.microsoft.com/office/drawing/2014/main" id="{4439B965-A624-4A16-9D6C-666071F877EE}"/>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5B78ABA4-350D-4786-9F06-C6BFDCAA693A}"/>
              </a:ext>
            </a:extLst>
          </p:cNvPr>
          <p:cNvSpPr>
            <a:spLocks noGrp="1"/>
          </p:cNvSpPr>
          <p:nvPr>
            <p:ph type="sldNum" sz="quarter" idx="12"/>
          </p:nvPr>
        </p:nvSpPr>
        <p:spPr/>
        <p:txBody>
          <a:bodyPr/>
          <a:lstStyle>
            <a:lvl1pPr>
              <a:defRPr/>
            </a:lvl1pPr>
          </a:lstStyle>
          <a:p>
            <a:pPr>
              <a:defRPr/>
            </a:pPr>
            <a:fld id="{4E29462E-4745-475E-B0FA-0F0B7D451B25}" type="slidenum">
              <a:rPr lang="en-US" altLang="en-US"/>
              <a:pPr>
                <a:defRPr/>
              </a:pPr>
              <a:t>‹#›</a:t>
            </a:fld>
            <a:endParaRPr lang="en-US" altLang="en-US"/>
          </a:p>
        </p:txBody>
      </p:sp>
    </p:spTree>
    <p:extLst>
      <p:ext uri="{BB962C8B-B14F-4D97-AF65-F5344CB8AC3E}">
        <p14:creationId xmlns:p14="http://schemas.microsoft.com/office/powerpoint/2010/main" val="125673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idx="1"/>
          </p:nvPr>
        </p:nvSpPr>
        <p:spPr/>
        <p:txBody>
          <a:bodyPr>
            <a:normAutofit/>
          </a:bodyPr>
          <a:lstStyle>
            <a:lvl1pPr>
              <a:buSzPct val="60000"/>
              <a:buFontTx/>
              <a:buBlip>
                <a:blip r:embed="rId2"/>
              </a:buBlip>
              <a:defRPr/>
            </a:lvl1pPr>
            <a:lvl2pPr>
              <a:buSzPct val="60000"/>
              <a:buFontTx/>
              <a:buBlip>
                <a:blip r:embed="rId3"/>
              </a:buBlip>
              <a:defRPr/>
            </a:lvl2pPr>
            <a:lvl3pPr>
              <a:buSzPct val="60000"/>
              <a:buFontTx/>
              <a:buBlip>
                <a:blip r:embed="rId4"/>
              </a:buBlip>
              <a:defRPr/>
            </a:lvl3pPr>
            <a:lvl4pPr>
              <a:buSzPct val="60000"/>
              <a:buFontTx/>
              <a:buBlip>
                <a:blip r:embed="rId5"/>
              </a:buBlip>
              <a:defRPr/>
            </a:lvl4pPr>
            <a:lvl5pPr>
              <a:buSzPct val="60000"/>
              <a:buFontTx/>
              <a:buBlip>
                <a:blip r:embed="rId6"/>
              </a:buBlip>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16D690-D63C-4972-AFC9-0BB53A3C181F}"/>
              </a:ext>
            </a:extLst>
          </p:cNvPr>
          <p:cNvSpPr>
            <a:spLocks noGrp="1"/>
          </p:cNvSpPr>
          <p:nvPr>
            <p:ph type="dt" sz="half" idx="10"/>
          </p:nvPr>
        </p:nvSpPr>
        <p:spPr>
          <a:xfrm>
            <a:off x="152400" y="6553200"/>
            <a:ext cx="5638800" cy="215900"/>
          </a:xfrm>
        </p:spPr>
        <p:txBody>
          <a:bodyPr/>
          <a:lstStyle>
            <a:lvl1pPr>
              <a:defRPr smtClean="0"/>
            </a:lvl1pPr>
          </a:lstStyle>
          <a:p>
            <a:pPr>
              <a:defRPr/>
            </a:pPr>
            <a:r>
              <a:rPr lang="en-US"/>
              <a:t>Superconducting Magnets, March 1-3, 2021</a:t>
            </a:r>
            <a:endParaRPr lang="en-US" dirty="0"/>
          </a:p>
        </p:txBody>
      </p:sp>
      <p:sp>
        <p:nvSpPr>
          <p:cNvPr id="5" name="Footer Placeholder 4">
            <a:extLst>
              <a:ext uri="{FF2B5EF4-FFF2-40B4-BE49-F238E27FC236}">
                <a16:creationId xmlns:a16="http://schemas.microsoft.com/office/drawing/2014/main" id="{0685C4A9-8ABB-4386-9CA0-CF8EBB196E67}"/>
              </a:ext>
            </a:extLst>
          </p:cNvPr>
          <p:cNvSpPr>
            <a:spLocks noGrp="1"/>
          </p:cNvSpPr>
          <p:nvPr>
            <p:ph type="ftr" sz="quarter" idx="11"/>
          </p:nvPr>
        </p:nvSpPr>
        <p:spPr>
          <a:xfrm>
            <a:off x="5791200" y="6535738"/>
            <a:ext cx="2617788" cy="233362"/>
          </a:xfrm>
        </p:spPr>
        <p:txBody>
          <a:bodyPr/>
          <a:lstStyle>
            <a:lvl1pPr algn="ct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F36404CA-CAEA-44F8-AEB6-473029917C6B}"/>
              </a:ext>
            </a:extLst>
          </p:cNvPr>
          <p:cNvSpPr>
            <a:spLocks noGrp="1"/>
          </p:cNvSpPr>
          <p:nvPr>
            <p:ph type="sldNum" sz="quarter" idx="12"/>
          </p:nvPr>
        </p:nvSpPr>
        <p:spPr/>
        <p:txBody>
          <a:bodyPr/>
          <a:lstStyle>
            <a:lvl1pPr>
              <a:defRPr/>
            </a:lvl1pPr>
          </a:lstStyle>
          <a:p>
            <a:pPr>
              <a:defRPr/>
            </a:pPr>
            <a:fld id="{360C3F4A-9D42-4291-BA15-3D70D1EFF0EB}" type="slidenum">
              <a:rPr lang="en-US" altLang="en-US"/>
              <a:pPr>
                <a:defRPr/>
              </a:pPr>
              <a:t>‹#›</a:t>
            </a:fld>
            <a:endParaRPr lang="en-US" altLang="en-US"/>
          </a:p>
        </p:txBody>
      </p:sp>
    </p:spTree>
    <p:extLst>
      <p:ext uri="{BB962C8B-B14F-4D97-AF65-F5344CB8AC3E}">
        <p14:creationId xmlns:p14="http://schemas.microsoft.com/office/powerpoint/2010/main" val="2995174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83CD61-CA0D-45E6-BAD3-9FF90B20C953}"/>
              </a:ext>
            </a:extLst>
          </p:cNvPr>
          <p:cNvSpPr>
            <a:spLocks noGrp="1"/>
          </p:cNvSpPr>
          <p:nvPr>
            <p:ph type="dt" sz="half" idx="10"/>
          </p:nvPr>
        </p:nvSpPr>
        <p:spPr>
          <a:xfrm>
            <a:off x="152400" y="6543675"/>
            <a:ext cx="5257800" cy="222250"/>
          </a:xfrm>
        </p:spPr>
        <p:txBody>
          <a:bodyPr/>
          <a:lstStyle>
            <a:lvl1pPr>
              <a:defRPr smtClean="0"/>
            </a:lvl1pPr>
          </a:lstStyle>
          <a:p>
            <a:pPr>
              <a:defRPr/>
            </a:pPr>
            <a:r>
              <a:rPr lang="en-US"/>
              <a:t>Superconducting Magnets, March 1-3, 2021</a:t>
            </a:r>
            <a:endParaRPr lang="en-US" dirty="0"/>
          </a:p>
        </p:txBody>
      </p:sp>
      <p:sp>
        <p:nvSpPr>
          <p:cNvPr id="5" name="Footer Placeholder 4">
            <a:extLst>
              <a:ext uri="{FF2B5EF4-FFF2-40B4-BE49-F238E27FC236}">
                <a16:creationId xmlns:a16="http://schemas.microsoft.com/office/drawing/2014/main" id="{68BE76EF-16B9-45AB-9174-032A7A23A3E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980F97CB-1CD0-49A0-9B53-80913A836CD6}"/>
              </a:ext>
            </a:extLst>
          </p:cNvPr>
          <p:cNvSpPr>
            <a:spLocks noGrp="1"/>
          </p:cNvSpPr>
          <p:nvPr>
            <p:ph type="sldNum" sz="quarter" idx="12"/>
          </p:nvPr>
        </p:nvSpPr>
        <p:spPr/>
        <p:txBody>
          <a:bodyPr/>
          <a:lstStyle>
            <a:lvl1pPr>
              <a:defRPr/>
            </a:lvl1pPr>
          </a:lstStyle>
          <a:p>
            <a:pPr>
              <a:defRPr/>
            </a:pPr>
            <a:fld id="{68CC5CFA-79D6-430A-B73F-859057A74E11}" type="slidenum">
              <a:rPr lang="en-US" altLang="en-US"/>
              <a:pPr>
                <a:defRPr/>
              </a:pPr>
              <a:t>‹#›</a:t>
            </a:fld>
            <a:endParaRPr lang="en-US" altLang="en-US"/>
          </a:p>
        </p:txBody>
      </p:sp>
    </p:spTree>
    <p:extLst>
      <p:ext uri="{BB962C8B-B14F-4D97-AF65-F5344CB8AC3E}">
        <p14:creationId xmlns:p14="http://schemas.microsoft.com/office/powerpoint/2010/main" val="20876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2400" y="1143000"/>
            <a:ext cx="4343400" cy="53340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143000"/>
            <a:ext cx="4343400" cy="533400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a:extLst>
              <a:ext uri="{FF2B5EF4-FFF2-40B4-BE49-F238E27FC236}">
                <a16:creationId xmlns:a16="http://schemas.microsoft.com/office/drawing/2014/main" id="{A990A940-83A5-4A91-BD25-ED2D2D6E982E}"/>
              </a:ext>
            </a:extLst>
          </p:cNvPr>
          <p:cNvSpPr>
            <a:spLocks noGrp="1"/>
          </p:cNvSpPr>
          <p:nvPr>
            <p:ph type="dt" sz="half" idx="10"/>
          </p:nvPr>
        </p:nvSpPr>
        <p:spPr>
          <a:xfrm>
            <a:off x="152400" y="6543675"/>
            <a:ext cx="5715000" cy="222250"/>
          </a:xfrm>
        </p:spPr>
        <p:txBody>
          <a:bodyPr/>
          <a:lstStyle>
            <a:lvl1pPr>
              <a:defRPr smtClean="0"/>
            </a:lvl1pPr>
          </a:lstStyle>
          <a:p>
            <a:pPr>
              <a:defRPr/>
            </a:pPr>
            <a:r>
              <a:rPr lang="en-US"/>
              <a:t>Superconducting Magnets, March 1-3, 2021</a:t>
            </a:r>
            <a:endParaRPr lang="en-US" dirty="0"/>
          </a:p>
        </p:txBody>
      </p:sp>
      <p:sp>
        <p:nvSpPr>
          <p:cNvPr id="6" name="Footer Placeholder 4">
            <a:extLst>
              <a:ext uri="{FF2B5EF4-FFF2-40B4-BE49-F238E27FC236}">
                <a16:creationId xmlns:a16="http://schemas.microsoft.com/office/drawing/2014/main" id="{6C53D3E0-2AD9-4D6A-8A77-18E34A27ACF8}"/>
              </a:ext>
            </a:extLst>
          </p:cNvPr>
          <p:cNvSpPr>
            <a:spLocks noGrp="1"/>
          </p:cNvSpPr>
          <p:nvPr>
            <p:ph type="ftr" sz="quarter" idx="11"/>
          </p:nvPr>
        </p:nvSpPr>
        <p:spPr>
          <a:xfrm>
            <a:off x="5867400" y="6535738"/>
            <a:ext cx="2541588" cy="230187"/>
          </a:xfrm>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E0CA0431-D470-43A4-9443-B7A19E1386A4}"/>
              </a:ext>
            </a:extLst>
          </p:cNvPr>
          <p:cNvSpPr>
            <a:spLocks noGrp="1"/>
          </p:cNvSpPr>
          <p:nvPr>
            <p:ph type="sldNum" sz="quarter" idx="12"/>
          </p:nvPr>
        </p:nvSpPr>
        <p:spPr/>
        <p:txBody>
          <a:bodyPr/>
          <a:lstStyle>
            <a:lvl1pPr>
              <a:defRPr/>
            </a:lvl1pPr>
          </a:lstStyle>
          <a:p>
            <a:pPr>
              <a:defRPr/>
            </a:pPr>
            <a:fld id="{B800209D-06B9-4272-A439-5FF176754B38}" type="slidenum">
              <a:rPr lang="en-US" altLang="en-US"/>
              <a:pPr>
                <a:defRPr/>
              </a:pPr>
              <a:t>‹#›</a:t>
            </a:fld>
            <a:endParaRPr lang="en-US" altLang="en-US"/>
          </a:p>
        </p:txBody>
      </p:sp>
    </p:spTree>
    <p:extLst>
      <p:ext uri="{BB962C8B-B14F-4D97-AF65-F5344CB8AC3E}">
        <p14:creationId xmlns:p14="http://schemas.microsoft.com/office/powerpoint/2010/main" val="549002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2400" y="1143001"/>
            <a:ext cx="4344988" cy="762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52400" y="1981200"/>
            <a:ext cx="4344988" cy="449579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143001"/>
            <a:ext cx="4346575" cy="762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981200"/>
            <a:ext cx="4346575" cy="449579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BE52E248-90A7-4BEB-90C6-0AB20D95BD84}"/>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8" name="Footer Placeholder 4">
            <a:extLst>
              <a:ext uri="{FF2B5EF4-FFF2-40B4-BE49-F238E27FC236}">
                <a16:creationId xmlns:a16="http://schemas.microsoft.com/office/drawing/2014/main" id="{24D66414-CBCB-439D-BBE5-157CEFDA7F5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9" name="Slide Number Placeholder 5">
            <a:extLst>
              <a:ext uri="{FF2B5EF4-FFF2-40B4-BE49-F238E27FC236}">
                <a16:creationId xmlns:a16="http://schemas.microsoft.com/office/drawing/2014/main" id="{79945F4C-14DC-45FF-8F62-087952A19E0A}"/>
              </a:ext>
            </a:extLst>
          </p:cNvPr>
          <p:cNvSpPr>
            <a:spLocks noGrp="1"/>
          </p:cNvSpPr>
          <p:nvPr>
            <p:ph type="sldNum" sz="quarter" idx="12"/>
          </p:nvPr>
        </p:nvSpPr>
        <p:spPr/>
        <p:txBody>
          <a:bodyPr/>
          <a:lstStyle>
            <a:lvl1pPr>
              <a:defRPr/>
            </a:lvl1pPr>
          </a:lstStyle>
          <a:p>
            <a:pPr>
              <a:defRPr/>
            </a:pPr>
            <a:fld id="{5AD9FB23-AC93-4F9A-8E9D-E38818EB8C03}" type="slidenum">
              <a:rPr lang="en-US" altLang="en-US"/>
              <a:pPr>
                <a:defRPr/>
              </a:pPr>
              <a:t>‹#›</a:t>
            </a:fld>
            <a:endParaRPr lang="en-US" altLang="en-US"/>
          </a:p>
        </p:txBody>
      </p:sp>
    </p:spTree>
    <p:extLst>
      <p:ext uri="{BB962C8B-B14F-4D97-AF65-F5344CB8AC3E}">
        <p14:creationId xmlns:p14="http://schemas.microsoft.com/office/powerpoint/2010/main" val="1780355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0E2A638-B38E-4BA4-B00C-4BB5A7E4D811}"/>
              </a:ext>
            </a:extLst>
          </p:cNvPr>
          <p:cNvSpPr>
            <a:spLocks noGrp="1"/>
          </p:cNvSpPr>
          <p:nvPr>
            <p:ph type="dt" sz="half" idx="10"/>
          </p:nvPr>
        </p:nvSpPr>
        <p:spPr>
          <a:xfrm>
            <a:off x="152400" y="6543675"/>
            <a:ext cx="5638800" cy="222250"/>
          </a:xfrm>
        </p:spPr>
        <p:txBody>
          <a:bodyPr/>
          <a:lstStyle>
            <a:lvl1pPr>
              <a:defRPr smtClean="0"/>
            </a:lvl1pPr>
          </a:lstStyle>
          <a:p>
            <a:pPr>
              <a:defRPr/>
            </a:pPr>
            <a:r>
              <a:rPr lang="en-US"/>
              <a:t>Superconducting Magnets, March 1-3, 2021</a:t>
            </a:r>
            <a:endParaRPr lang="en-US" dirty="0"/>
          </a:p>
        </p:txBody>
      </p:sp>
      <p:sp>
        <p:nvSpPr>
          <p:cNvPr id="4" name="Footer Placeholder 4">
            <a:extLst>
              <a:ext uri="{FF2B5EF4-FFF2-40B4-BE49-F238E27FC236}">
                <a16:creationId xmlns:a16="http://schemas.microsoft.com/office/drawing/2014/main" id="{9D26E092-CF11-48D8-B53A-3052EF969A78}"/>
              </a:ext>
            </a:extLst>
          </p:cNvPr>
          <p:cNvSpPr>
            <a:spLocks noGrp="1"/>
          </p:cNvSpPr>
          <p:nvPr>
            <p:ph type="ftr" sz="quarter" idx="11"/>
          </p:nvPr>
        </p:nvSpPr>
        <p:spPr>
          <a:xfrm>
            <a:off x="5791200" y="6535738"/>
            <a:ext cx="2617788" cy="230187"/>
          </a:xfrm>
        </p:spPr>
        <p:txBody>
          <a:bodyPr/>
          <a:lstStyle>
            <a:lvl1pPr>
              <a:defRPr/>
            </a:lvl1pPr>
          </a:lstStyle>
          <a:p>
            <a:pPr>
              <a:defRPr/>
            </a:pPr>
            <a:r>
              <a:rPr lang="en-GB"/>
              <a:t>Paolo Ferracin</a:t>
            </a:r>
            <a:endParaRPr lang="en-US" dirty="0"/>
          </a:p>
        </p:txBody>
      </p:sp>
      <p:sp>
        <p:nvSpPr>
          <p:cNvPr id="5" name="Slide Number Placeholder 5">
            <a:extLst>
              <a:ext uri="{FF2B5EF4-FFF2-40B4-BE49-F238E27FC236}">
                <a16:creationId xmlns:a16="http://schemas.microsoft.com/office/drawing/2014/main" id="{35A1B67D-3C70-493C-BC68-E7F59BCE57BD}"/>
              </a:ext>
            </a:extLst>
          </p:cNvPr>
          <p:cNvSpPr>
            <a:spLocks noGrp="1"/>
          </p:cNvSpPr>
          <p:nvPr>
            <p:ph type="sldNum" sz="quarter" idx="12"/>
          </p:nvPr>
        </p:nvSpPr>
        <p:spPr/>
        <p:txBody>
          <a:bodyPr/>
          <a:lstStyle>
            <a:lvl1pPr>
              <a:defRPr/>
            </a:lvl1pPr>
          </a:lstStyle>
          <a:p>
            <a:pPr>
              <a:defRPr/>
            </a:pPr>
            <a:fld id="{151DC5ED-856E-476C-B938-7B54FF085BA9}" type="slidenum">
              <a:rPr lang="en-US" altLang="en-US"/>
              <a:pPr>
                <a:defRPr/>
              </a:pPr>
              <a:t>‹#›</a:t>
            </a:fld>
            <a:endParaRPr lang="en-US" altLang="en-US"/>
          </a:p>
        </p:txBody>
      </p:sp>
    </p:spTree>
    <p:extLst>
      <p:ext uri="{BB962C8B-B14F-4D97-AF65-F5344CB8AC3E}">
        <p14:creationId xmlns:p14="http://schemas.microsoft.com/office/powerpoint/2010/main" val="1476117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2C712DC-E256-4BB0-8C56-6558FF5D19CA}"/>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3" name="Footer Placeholder 4">
            <a:extLst>
              <a:ext uri="{FF2B5EF4-FFF2-40B4-BE49-F238E27FC236}">
                <a16:creationId xmlns:a16="http://schemas.microsoft.com/office/drawing/2014/main" id="{C210E9AA-4CD1-47EC-9BAF-9DBF76FA9686}"/>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4" name="Slide Number Placeholder 5">
            <a:extLst>
              <a:ext uri="{FF2B5EF4-FFF2-40B4-BE49-F238E27FC236}">
                <a16:creationId xmlns:a16="http://schemas.microsoft.com/office/drawing/2014/main" id="{D9CC201E-7506-4874-BA32-C3987D9AC9BA}"/>
              </a:ext>
            </a:extLst>
          </p:cNvPr>
          <p:cNvSpPr>
            <a:spLocks noGrp="1"/>
          </p:cNvSpPr>
          <p:nvPr>
            <p:ph type="sldNum" sz="quarter" idx="12"/>
          </p:nvPr>
        </p:nvSpPr>
        <p:spPr/>
        <p:txBody>
          <a:bodyPr/>
          <a:lstStyle>
            <a:lvl1pPr>
              <a:defRPr/>
            </a:lvl1pPr>
          </a:lstStyle>
          <a:p>
            <a:pPr>
              <a:defRPr/>
            </a:pPr>
            <a:fld id="{6D2C95DD-293F-4FD3-B014-B6028029AAEE}" type="slidenum">
              <a:rPr lang="en-US" altLang="en-US"/>
              <a:pPr>
                <a:defRPr/>
              </a:pPr>
              <a:t>‹#›</a:t>
            </a:fld>
            <a:endParaRPr lang="en-US" altLang="en-US"/>
          </a:p>
        </p:txBody>
      </p:sp>
    </p:spTree>
    <p:extLst>
      <p:ext uri="{BB962C8B-B14F-4D97-AF65-F5344CB8AC3E}">
        <p14:creationId xmlns:p14="http://schemas.microsoft.com/office/powerpoint/2010/main" val="3014310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4943A9C-1169-4B74-A5A1-969D40C67ACB}"/>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6" name="Footer Placeholder 4">
            <a:extLst>
              <a:ext uri="{FF2B5EF4-FFF2-40B4-BE49-F238E27FC236}">
                <a16:creationId xmlns:a16="http://schemas.microsoft.com/office/drawing/2014/main" id="{3CAE0385-2C80-44E9-8118-21839A36C454}"/>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DD76D057-65AD-421E-801E-ABCCF461E8D0}"/>
              </a:ext>
            </a:extLst>
          </p:cNvPr>
          <p:cNvSpPr>
            <a:spLocks noGrp="1"/>
          </p:cNvSpPr>
          <p:nvPr>
            <p:ph type="sldNum" sz="quarter" idx="12"/>
          </p:nvPr>
        </p:nvSpPr>
        <p:spPr/>
        <p:txBody>
          <a:bodyPr/>
          <a:lstStyle>
            <a:lvl1pPr>
              <a:defRPr/>
            </a:lvl1pPr>
          </a:lstStyle>
          <a:p>
            <a:pPr>
              <a:defRPr/>
            </a:pPr>
            <a:fld id="{D5B16693-C931-4AA4-82A1-4E326A13D18E}" type="slidenum">
              <a:rPr lang="en-US" altLang="en-US"/>
              <a:pPr>
                <a:defRPr/>
              </a:pPr>
              <a:t>‹#›</a:t>
            </a:fld>
            <a:endParaRPr lang="en-US" altLang="en-US"/>
          </a:p>
        </p:txBody>
      </p:sp>
    </p:spTree>
    <p:extLst>
      <p:ext uri="{BB962C8B-B14F-4D97-AF65-F5344CB8AC3E}">
        <p14:creationId xmlns:p14="http://schemas.microsoft.com/office/powerpoint/2010/main" val="67739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372776C-CB50-49A2-84BA-3ED874359889}"/>
              </a:ext>
            </a:extLst>
          </p:cNvPr>
          <p:cNvSpPr>
            <a:spLocks noGrp="1"/>
          </p:cNvSpPr>
          <p:nvPr>
            <p:ph type="dt" sz="half" idx="10"/>
          </p:nvPr>
        </p:nvSpPr>
        <p:spPr/>
        <p:txBody>
          <a:bodyPr/>
          <a:lstStyle>
            <a:lvl1pPr>
              <a:defRPr/>
            </a:lvl1pPr>
          </a:lstStyle>
          <a:p>
            <a:pPr>
              <a:defRPr/>
            </a:pPr>
            <a:r>
              <a:rPr lang="en-US"/>
              <a:t>Superconducting Magnets, March 1-3, 2021</a:t>
            </a:r>
          </a:p>
        </p:txBody>
      </p:sp>
      <p:sp>
        <p:nvSpPr>
          <p:cNvPr id="6" name="Footer Placeholder 4">
            <a:extLst>
              <a:ext uri="{FF2B5EF4-FFF2-40B4-BE49-F238E27FC236}">
                <a16:creationId xmlns:a16="http://schemas.microsoft.com/office/drawing/2014/main" id="{3C89171E-CEF5-4819-870E-B38F9F1B5EBD}"/>
              </a:ext>
            </a:extLst>
          </p:cNvPr>
          <p:cNvSpPr>
            <a:spLocks noGrp="1"/>
          </p:cNvSpPr>
          <p:nvPr>
            <p:ph type="ftr" sz="quarter" idx="11"/>
          </p:nvPr>
        </p:nvSpPr>
        <p:spPr/>
        <p:txBody>
          <a:bodyPr/>
          <a:lstStyle>
            <a:lvl1pPr>
              <a:defRPr/>
            </a:lvl1pPr>
          </a:lstStyle>
          <a:p>
            <a:pPr>
              <a:defRPr/>
            </a:pPr>
            <a:r>
              <a:rPr lang="en-GB"/>
              <a:t>Paolo Ferracin</a:t>
            </a:r>
            <a:endParaRPr lang="en-US" dirty="0"/>
          </a:p>
        </p:txBody>
      </p:sp>
      <p:sp>
        <p:nvSpPr>
          <p:cNvPr id="7" name="Slide Number Placeholder 5">
            <a:extLst>
              <a:ext uri="{FF2B5EF4-FFF2-40B4-BE49-F238E27FC236}">
                <a16:creationId xmlns:a16="http://schemas.microsoft.com/office/drawing/2014/main" id="{5B4F3119-5E1B-4389-B966-BF591F9341B0}"/>
              </a:ext>
            </a:extLst>
          </p:cNvPr>
          <p:cNvSpPr>
            <a:spLocks noGrp="1"/>
          </p:cNvSpPr>
          <p:nvPr>
            <p:ph type="sldNum" sz="quarter" idx="12"/>
          </p:nvPr>
        </p:nvSpPr>
        <p:spPr/>
        <p:txBody>
          <a:bodyPr/>
          <a:lstStyle>
            <a:lvl1pPr>
              <a:defRPr/>
            </a:lvl1pPr>
          </a:lstStyle>
          <a:p>
            <a:pPr>
              <a:defRPr/>
            </a:pPr>
            <a:fld id="{73038D10-2EC6-4BA9-A443-7712E2E2C574}" type="slidenum">
              <a:rPr lang="en-US" altLang="en-US"/>
              <a:pPr>
                <a:defRPr/>
              </a:pPr>
              <a:t>‹#›</a:t>
            </a:fld>
            <a:endParaRPr lang="en-US" altLang="en-US"/>
          </a:p>
        </p:txBody>
      </p:sp>
    </p:spTree>
    <p:extLst>
      <p:ext uri="{BB962C8B-B14F-4D97-AF65-F5344CB8AC3E}">
        <p14:creationId xmlns:p14="http://schemas.microsoft.com/office/powerpoint/2010/main" val="2556181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Placeholder 2">
            <a:extLst>
              <a:ext uri="{FF2B5EF4-FFF2-40B4-BE49-F238E27FC236}">
                <a16:creationId xmlns:a16="http://schemas.microsoft.com/office/drawing/2014/main" id="{472F0FDE-3D4E-4294-A0BA-48BD23CEB3BF}"/>
              </a:ext>
            </a:extLst>
          </p:cNvPr>
          <p:cNvSpPr>
            <a:spLocks noGrp="1"/>
          </p:cNvSpPr>
          <p:nvPr>
            <p:ph type="body" idx="1"/>
          </p:nvPr>
        </p:nvSpPr>
        <p:spPr bwMode="auto">
          <a:xfrm>
            <a:off x="152400" y="1143000"/>
            <a:ext cx="88392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4" name="Date Placeholder 3">
            <a:extLst>
              <a:ext uri="{FF2B5EF4-FFF2-40B4-BE49-F238E27FC236}">
                <a16:creationId xmlns:a16="http://schemas.microsoft.com/office/drawing/2014/main" id="{01ECB5C6-351D-44F0-8620-B5BD03D21482}"/>
              </a:ext>
            </a:extLst>
          </p:cNvPr>
          <p:cNvSpPr>
            <a:spLocks noGrp="1"/>
          </p:cNvSpPr>
          <p:nvPr>
            <p:ph type="dt" sz="half" idx="2"/>
          </p:nvPr>
        </p:nvSpPr>
        <p:spPr>
          <a:xfrm>
            <a:off x="152400" y="6543675"/>
            <a:ext cx="5105400" cy="222250"/>
          </a:xfrm>
          <a:prstGeom prst="rect">
            <a:avLst/>
          </a:prstGeom>
        </p:spPr>
        <p:txBody>
          <a:bodyPr vert="horz" lIns="91440" tIns="45720" rIns="91440" bIns="45720" rtlCol="0" anchor="ctr"/>
          <a:lstStyle>
            <a:lvl1pPr algn="l" eaLnBrk="1" fontAlgn="auto" hangingPunct="1">
              <a:spcBef>
                <a:spcPts val="0"/>
              </a:spcBef>
              <a:spcAft>
                <a:spcPts val="0"/>
              </a:spcAft>
              <a:defRPr sz="1000" smtClean="0">
                <a:solidFill>
                  <a:schemeClr val="tx2"/>
                </a:solidFill>
                <a:latin typeface="Book Antiqua" pitchFamily="18" charset="0"/>
              </a:defRPr>
            </a:lvl1pPr>
          </a:lstStyle>
          <a:p>
            <a:pPr>
              <a:defRPr/>
            </a:pPr>
            <a:r>
              <a:rPr lang="en-US"/>
              <a:t>Superconducting Magnets, March 1-3, 2021</a:t>
            </a:r>
          </a:p>
        </p:txBody>
      </p:sp>
      <p:sp>
        <p:nvSpPr>
          <p:cNvPr id="5" name="Footer Placeholder 4">
            <a:extLst>
              <a:ext uri="{FF2B5EF4-FFF2-40B4-BE49-F238E27FC236}">
                <a16:creationId xmlns:a16="http://schemas.microsoft.com/office/drawing/2014/main" id="{E757A87D-248C-4E7C-A1FD-8FD9B7D0D410}"/>
              </a:ext>
            </a:extLst>
          </p:cNvPr>
          <p:cNvSpPr>
            <a:spLocks noGrp="1"/>
          </p:cNvSpPr>
          <p:nvPr>
            <p:ph type="ftr" sz="quarter" idx="3"/>
          </p:nvPr>
        </p:nvSpPr>
        <p:spPr>
          <a:xfrm>
            <a:off x="5334000" y="6535738"/>
            <a:ext cx="3074988" cy="234950"/>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tx2"/>
                </a:solidFill>
                <a:latin typeface="Book Antiqua" pitchFamily="18" charset="0"/>
              </a:defRPr>
            </a:lvl1pPr>
          </a:lstStyle>
          <a:p>
            <a:pPr>
              <a:defRPr/>
            </a:pPr>
            <a:r>
              <a:rPr lang="en-GB"/>
              <a:t>Paolo Ferracin</a:t>
            </a:r>
            <a:endParaRPr lang="en-US" dirty="0"/>
          </a:p>
        </p:txBody>
      </p:sp>
      <p:sp>
        <p:nvSpPr>
          <p:cNvPr id="6" name="Slide Number Placeholder 5">
            <a:extLst>
              <a:ext uri="{FF2B5EF4-FFF2-40B4-BE49-F238E27FC236}">
                <a16:creationId xmlns:a16="http://schemas.microsoft.com/office/drawing/2014/main" id="{D89AC456-9828-4426-ADB3-85E29DE6C42E}"/>
              </a:ext>
            </a:extLst>
          </p:cNvPr>
          <p:cNvSpPr>
            <a:spLocks noGrp="1"/>
          </p:cNvSpPr>
          <p:nvPr>
            <p:ph type="sldNum" sz="quarter" idx="4"/>
          </p:nvPr>
        </p:nvSpPr>
        <p:spPr>
          <a:xfrm>
            <a:off x="8534400" y="6537325"/>
            <a:ext cx="457200" cy="2317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chemeClr val="tx2"/>
                </a:solidFill>
                <a:latin typeface="Book Antiqua" panose="02040602050305030304" pitchFamily="18" charset="0"/>
              </a:defRPr>
            </a:lvl1pPr>
          </a:lstStyle>
          <a:p>
            <a:pPr>
              <a:defRPr/>
            </a:pPr>
            <a:fld id="{41A6D1E9-5ABC-4E48-A1F5-FAA126A94B31}" type="slidenum">
              <a:rPr lang="en-US" altLang="en-US" smtClean="0"/>
              <a:pPr>
                <a:defRPr/>
              </a:pPr>
              <a:t>‹#›</a:t>
            </a:fld>
            <a:endParaRPr lang="en-US" altLang="en-US"/>
          </a:p>
        </p:txBody>
      </p:sp>
      <p:sp>
        <p:nvSpPr>
          <p:cNvPr id="1030" name="Rectangle 2">
            <a:extLst>
              <a:ext uri="{FF2B5EF4-FFF2-40B4-BE49-F238E27FC236}">
                <a16:creationId xmlns:a16="http://schemas.microsoft.com/office/drawing/2014/main" id="{425D8FAC-7E21-48CC-A899-2F27186C96D6}"/>
              </a:ext>
            </a:extLst>
          </p:cNvPr>
          <p:cNvSpPr>
            <a:spLocks noChangeArrowheads="1"/>
          </p:cNvSpPr>
          <p:nvPr userDrawn="1"/>
        </p:nvSpPr>
        <p:spPr bwMode="auto">
          <a:xfrm>
            <a:off x="0" y="0"/>
            <a:ext cx="9144000" cy="1060450"/>
          </a:xfrm>
          <a:prstGeom prst="rect">
            <a:avLst/>
          </a:prstGeom>
          <a:solidFill>
            <a:schemeClr val="tx2"/>
          </a:solidFill>
          <a:ln>
            <a:noFill/>
          </a:ln>
          <a:extLst/>
        </p:spPr>
        <p:txBody>
          <a:bodyPr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endParaRPr lang="en-US" altLang="en-US">
              <a:latin typeface="Calibri" pitchFamily="34" charset="0"/>
            </a:endParaRPr>
          </a:p>
        </p:txBody>
      </p:sp>
      <p:sp>
        <p:nvSpPr>
          <p:cNvPr id="1031" name="Title Placeholder 1">
            <a:extLst>
              <a:ext uri="{FF2B5EF4-FFF2-40B4-BE49-F238E27FC236}">
                <a16:creationId xmlns:a16="http://schemas.microsoft.com/office/drawing/2014/main" id="{9F50FCC4-5874-4EA7-BA56-011F6BA4895D}"/>
              </a:ext>
            </a:extLst>
          </p:cNvPr>
          <p:cNvSpPr>
            <a:spLocks noGrp="1"/>
          </p:cNvSpPr>
          <p:nvPr>
            <p:ph type="title"/>
          </p:nvPr>
        </p:nvSpPr>
        <p:spPr bwMode="auto">
          <a:xfrm>
            <a:off x="1552385" y="0"/>
            <a:ext cx="6484239"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pic>
        <p:nvPicPr>
          <p:cNvPr id="9" name="Picture 10">
            <a:extLst>
              <a:ext uri="{FF2B5EF4-FFF2-40B4-BE49-F238E27FC236}">
                <a16:creationId xmlns:a16="http://schemas.microsoft.com/office/drawing/2014/main" id="{D377B49C-2E3A-486F-BD16-1977113EDC9C}"/>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l="6250" r="6258"/>
          <a:stretch>
            <a:fillRect/>
          </a:stretch>
        </p:blipFill>
        <p:spPr bwMode="auto">
          <a:xfrm>
            <a:off x="8036624" y="51511"/>
            <a:ext cx="1052512"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B1BED325-8B03-4733-AC97-3AEC5D36242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2673" y="51511"/>
            <a:ext cx="1509712" cy="943570"/>
          </a:xfrm>
          <a:prstGeom prst="rect">
            <a:avLst/>
          </a:prstGeom>
        </p:spPr>
      </p:pic>
    </p:spTree>
  </p:cSld>
  <p:clrMap bg1="lt1" tx1="dk1" bg2="lt2" tx2="dk2" accent1="accent1" accent2="accent2" accent3="accent3" accent4="accent4" accent5="accent5" accent6="accent6" hlink="hlink" folHlink="folHlink"/>
  <p:sldLayoutIdLst>
    <p:sldLayoutId id="2147484319" r:id="rId1"/>
    <p:sldLayoutId id="2147484320" r:id="rId2"/>
    <p:sldLayoutId id="2147484321" r:id="rId3"/>
    <p:sldLayoutId id="2147484322" r:id="rId4"/>
    <p:sldLayoutId id="2147484313" r:id="rId5"/>
    <p:sldLayoutId id="2147484323" r:id="rId6"/>
    <p:sldLayoutId id="2147484314" r:id="rId7"/>
    <p:sldLayoutId id="2147484315" r:id="rId8"/>
    <p:sldLayoutId id="2147484316" r:id="rId9"/>
    <p:sldLayoutId id="2147484317" r:id="rId10"/>
    <p:sldLayoutId id="2147484318" r:id="rId11"/>
  </p:sldLayoutIdLst>
  <p:hf hdr="0"/>
  <p:txStyles>
    <p:titleStyle>
      <a:lvl1pPr algn="ctr" rtl="0" eaLnBrk="0" fontAlgn="base" hangingPunct="0">
        <a:spcBef>
          <a:spcPct val="0"/>
        </a:spcBef>
        <a:spcAft>
          <a:spcPct val="0"/>
        </a:spcAft>
        <a:defRPr sz="2800" kern="1200">
          <a:solidFill>
            <a:schemeClr val="bg1"/>
          </a:solidFill>
          <a:latin typeface="Book Antiqua" pitchFamily="18" charset="0"/>
          <a:ea typeface="+mj-ea"/>
          <a:cs typeface="+mj-cs"/>
        </a:defRPr>
      </a:lvl1pPr>
      <a:lvl2pPr algn="ctr" rtl="0" eaLnBrk="0" fontAlgn="base" hangingPunct="0">
        <a:spcBef>
          <a:spcPct val="0"/>
        </a:spcBef>
        <a:spcAft>
          <a:spcPct val="0"/>
        </a:spcAft>
        <a:defRPr sz="2800">
          <a:solidFill>
            <a:schemeClr val="bg1"/>
          </a:solidFill>
          <a:latin typeface="Book Antiqua" pitchFamily="18" charset="0"/>
        </a:defRPr>
      </a:lvl2pPr>
      <a:lvl3pPr algn="ctr" rtl="0" eaLnBrk="0" fontAlgn="base" hangingPunct="0">
        <a:spcBef>
          <a:spcPct val="0"/>
        </a:spcBef>
        <a:spcAft>
          <a:spcPct val="0"/>
        </a:spcAft>
        <a:defRPr sz="2800">
          <a:solidFill>
            <a:schemeClr val="bg1"/>
          </a:solidFill>
          <a:latin typeface="Book Antiqua" pitchFamily="18" charset="0"/>
        </a:defRPr>
      </a:lvl3pPr>
      <a:lvl4pPr algn="ctr" rtl="0" eaLnBrk="0" fontAlgn="base" hangingPunct="0">
        <a:spcBef>
          <a:spcPct val="0"/>
        </a:spcBef>
        <a:spcAft>
          <a:spcPct val="0"/>
        </a:spcAft>
        <a:defRPr sz="2800">
          <a:solidFill>
            <a:schemeClr val="bg1"/>
          </a:solidFill>
          <a:latin typeface="Book Antiqua" pitchFamily="18" charset="0"/>
        </a:defRPr>
      </a:lvl4pPr>
      <a:lvl5pPr algn="ctr" rtl="0" eaLnBrk="0" fontAlgn="base" hangingPunct="0">
        <a:spcBef>
          <a:spcPct val="0"/>
        </a:spcBef>
        <a:spcAft>
          <a:spcPct val="0"/>
        </a:spcAft>
        <a:defRPr sz="2800">
          <a:solidFill>
            <a:schemeClr val="bg1"/>
          </a:solidFill>
          <a:latin typeface="Book Antiqua" pitchFamily="18" charset="0"/>
        </a:defRPr>
      </a:lvl5pPr>
      <a:lvl6pPr marL="457200" algn="ctr" rtl="0" fontAlgn="base">
        <a:spcBef>
          <a:spcPct val="0"/>
        </a:spcBef>
        <a:spcAft>
          <a:spcPct val="0"/>
        </a:spcAft>
        <a:defRPr sz="2800">
          <a:solidFill>
            <a:schemeClr val="bg1"/>
          </a:solidFill>
          <a:latin typeface="Book Antiqua" pitchFamily="18" charset="0"/>
        </a:defRPr>
      </a:lvl6pPr>
      <a:lvl7pPr marL="914400" algn="ctr" rtl="0" fontAlgn="base">
        <a:spcBef>
          <a:spcPct val="0"/>
        </a:spcBef>
        <a:spcAft>
          <a:spcPct val="0"/>
        </a:spcAft>
        <a:defRPr sz="2800">
          <a:solidFill>
            <a:schemeClr val="bg1"/>
          </a:solidFill>
          <a:latin typeface="Book Antiqua" pitchFamily="18" charset="0"/>
        </a:defRPr>
      </a:lvl7pPr>
      <a:lvl8pPr marL="1371600" algn="ctr" rtl="0" fontAlgn="base">
        <a:spcBef>
          <a:spcPct val="0"/>
        </a:spcBef>
        <a:spcAft>
          <a:spcPct val="0"/>
        </a:spcAft>
        <a:defRPr sz="2800">
          <a:solidFill>
            <a:schemeClr val="bg1"/>
          </a:solidFill>
          <a:latin typeface="Book Antiqua" pitchFamily="18" charset="0"/>
        </a:defRPr>
      </a:lvl8pPr>
      <a:lvl9pPr marL="1828800" algn="ctr" rtl="0" fontAlgn="base">
        <a:spcBef>
          <a:spcPct val="0"/>
        </a:spcBef>
        <a:spcAft>
          <a:spcPct val="0"/>
        </a:spcAft>
        <a:defRPr sz="2800">
          <a:solidFill>
            <a:schemeClr val="bg1"/>
          </a:solidFill>
          <a:latin typeface="Book Antiqua" pitchFamily="18" charset="0"/>
        </a:defRPr>
      </a:lvl9pPr>
    </p:titleStyle>
    <p:bodyStyle>
      <a:lvl1pPr marL="342900" indent="-342900" algn="l" rtl="0" eaLnBrk="0" fontAlgn="base" hangingPunct="0">
        <a:spcBef>
          <a:spcPct val="20000"/>
        </a:spcBef>
        <a:spcAft>
          <a:spcPct val="0"/>
        </a:spcAft>
        <a:buSzPct val="60000"/>
        <a:buBlip>
          <a:blip r:embed="rId15"/>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Blip>
          <a:blip r:embed="rId16"/>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Blip>
          <a:blip r:embed="rId17"/>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Blip>
          <a:blip r:embed="rId18"/>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Blip>
          <a:blip r:embed="rId19"/>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8.jpe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19.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12.gi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1.gif"/><Relationship Id="rId2" Type="http://schemas.openxmlformats.org/officeDocument/2006/relationships/slideLayout" Target="../slideLayouts/slideLayout2.xml"/><Relationship Id="rId16" Type="http://schemas.openxmlformats.org/officeDocument/2006/relationships/image" Target="../media/image20.wmf"/><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10.gif"/><Relationship Id="rId5" Type="http://schemas.openxmlformats.org/officeDocument/2006/relationships/image" Target="../media/image5.png"/><Relationship Id="rId15" Type="http://schemas.openxmlformats.org/officeDocument/2006/relationships/oleObject" Target="../embeddings/oleObject1.bin"/><Relationship Id="rId10" Type="http://schemas.openxmlformats.org/officeDocument/2006/relationships/image" Target="../media/image9.gif"/><Relationship Id="rId4" Type="http://schemas.openxmlformats.org/officeDocument/2006/relationships/image" Target="../media/image4.png"/><Relationship Id="rId9" Type="http://schemas.openxmlformats.org/officeDocument/2006/relationships/image" Target="../media/image8.gif"/><Relationship Id="rId14" Type="http://schemas.openxmlformats.org/officeDocument/2006/relationships/image" Target="../media/image21.emf"/></Relationships>
</file>

<file path=ppt/slides/_rels/slide13.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9.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9.gif"/><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8.gif"/><Relationship Id="rId17" Type="http://schemas.openxmlformats.org/officeDocument/2006/relationships/image" Target="../media/image19.emf"/><Relationship Id="rId2" Type="http://schemas.openxmlformats.org/officeDocument/2006/relationships/slideLayout" Target="../slideLayouts/slideLayout2.xml"/><Relationship Id="rId16" Type="http://schemas.openxmlformats.org/officeDocument/2006/relationships/image" Target="../media/image12.gif"/><Relationship Id="rId1" Type="http://schemas.openxmlformats.org/officeDocument/2006/relationships/vmlDrawing" Target="../drawings/vmlDrawing2.vml"/><Relationship Id="rId6" Type="http://schemas.openxmlformats.org/officeDocument/2006/relationships/image" Target="../media/image6.png"/><Relationship Id="rId11" Type="http://schemas.openxmlformats.org/officeDocument/2006/relationships/image" Target="../media/image24.wmf"/><Relationship Id="rId5" Type="http://schemas.openxmlformats.org/officeDocument/2006/relationships/image" Target="../media/image5.png"/><Relationship Id="rId15" Type="http://schemas.openxmlformats.org/officeDocument/2006/relationships/image" Target="../media/image11.gif"/><Relationship Id="rId10" Type="http://schemas.openxmlformats.org/officeDocument/2006/relationships/oleObject" Target="../embeddings/oleObject3.bin"/><Relationship Id="rId4" Type="http://schemas.openxmlformats.org/officeDocument/2006/relationships/image" Target="../media/image4.png"/><Relationship Id="rId9" Type="http://schemas.openxmlformats.org/officeDocument/2006/relationships/image" Target="../media/image23.wmf"/><Relationship Id="rId14" Type="http://schemas.openxmlformats.org/officeDocument/2006/relationships/image" Target="../media/image10.gif"/></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5.pn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C:\Courses_Schools\2014_08_ASC_Charlotte\SMD-course_slides\pad_solved.avi" TargetMode="Externa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png"/><Relationship Id="rId11" Type="http://schemas.openxmlformats.org/officeDocument/2006/relationships/image" Target="../media/image27.wmf"/><Relationship Id="rId5" Type="http://schemas.openxmlformats.org/officeDocument/2006/relationships/image" Target="../media/image5.png"/><Relationship Id="rId10" Type="http://schemas.openxmlformats.org/officeDocument/2006/relationships/oleObject" Target="../embeddings/oleObject4.bin"/><Relationship Id="rId4" Type="http://schemas.openxmlformats.org/officeDocument/2006/relationships/image" Target="../media/image4.png"/><Relationship Id="rId9"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png"/><Relationship Id="rId11" Type="http://schemas.openxmlformats.org/officeDocument/2006/relationships/image" Target="../media/image27.wmf"/><Relationship Id="rId5" Type="http://schemas.openxmlformats.org/officeDocument/2006/relationships/image" Target="../media/image5.png"/><Relationship Id="rId10" Type="http://schemas.openxmlformats.org/officeDocument/2006/relationships/oleObject" Target="../embeddings/oleObject6.bin"/><Relationship Id="rId4" Type="http://schemas.openxmlformats.org/officeDocument/2006/relationships/image" Target="../media/image4.png"/><Relationship Id="rId9" Type="http://schemas.openxmlformats.org/officeDocument/2006/relationships/image" Target="../media/image29.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30.wmf"/></Relationships>
</file>

<file path=ppt/slides/_rels/slide22.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4.png"/><Relationship Id="rId7" Type="http://schemas.openxmlformats.org/officeDocument/2006/relationships/image" Target="../media/image31.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34.jpeg"/><Relationship Id="rId4" Type="http://schemas.openxmlformats.org/officeDocument/2006/relationships/image" Target="../media/image5.png"/><Relationship Id="rId9" Type="http://schemas.openxmlformats.org/officeDocument/2006/relationships/image" Target="../media/image33.jpeg"/></Relationships>
</file>

<file path=ppt/slides/_rels/slide23.xml.rels><?xml version="1.0" encoding="UTF-8" standalone="yes"?>
<Relationships xmlns="http://schemas.openxmlformats.org/package/2006/relationships"><Relationship Id="rId8" Type="http://schemas.openxmlformats.org/officeDocument/2006/relationships/image" Target="cid:image005.png@01CFA760.FCC34B70" TargetMode="External"/><Relationship Id="rId3" Type="http://schemas.openxmlformats.org/officeDocument/2006/relationships/image" Target="../media/image4.png"/><Relationship Id="rId7" Type="http://schemas.openxmlformats.org/officeDocument/2006/relationships/image" Target="../media/image3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4.png"/><Relationship Id="rId7" Type="http://schemas.openxmlformats.org/officeDocument/2006/relationships/image" Target="../media/image3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39.jpeg"/><Relationship Id="rId4" Type="http://schemas.openxmlformats.org/officeDocument/2006/relationships/image" Target="../media/image5.png"/><Relationship Id="rId9" Type="http://schemas.openxmlformats.org/officeDocument/2006/relationships/image" Target="../media/image38.jpeg"/></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6.png"/><Relationship Id="rId11" Type="http://schemas.openxmlformats.org/officeDocument/2006/relationships/image" Target="../media/image30.wmf"/><Relationship Id="rId5" Type="http://schemas.openxmlformats.org/officeDocument/2006/relationships/image" Target="../media/image5.png"/><Relationship Id="rId10" Type="http://schemas.openxmlformats.org/officeDocument/2006/relationships/oleObject" Target="../embeddings/oleObject9.bin"/><Relationship Id="rId4" Type="http://schemas.openxmlformats.org/officeDocument/2006/relationships/image" Target="../media/image4.png"/><Relationship Id="rId9" Type="http://schemas.openxmlformats.org/officeDocument/2006/relationships/image" Target="../media/image29.wmf"/></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png"/><Relationship Id="rId7" Type="http://schemas.openxmlformats.org/officeDocument/2006/relationships/image" Target="../media/image41.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4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uspas.fnal.gov/" TargetMode="External"/><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indico.cern.ch/category/12408/" TargetMode="External"/></Relationships>
</file>

<file path=ppt/slides/_rels/slide30.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44.emf"/><Relationship Id="rId4" Type="http://schemas.openxmlformats.org/officeDocument/2006/relationships/image" Target="../media/image5.png"/><Relationship Id="rId9" Type="http://schemas.openxmlformats.org/officeDocument/2006/relationships/image" Target="../media/image46.emf"/></Relationships>
</file>

<file path=ppt/slides/_rels/slide31.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png"/><Relationship Id="rId7" Type="http://schemas.openxmlformats.org/officeDocument/2006/relationships/image" Target="../media/image4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png"/><Relationship Id="rId7" Type="http://schemas.openxmlformats.org/officeDocument/2006/relationships/image" Target="../media/image4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png"/><Relationship Id="rId7" Type="http://schemas.openxmlformats.org/officeDocument/2006/relationships/image" Target="../media/image51.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53.jpeg"/></Relationships>
</file>

<file path=ppt/slides/_rels/slide34.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54.wmf"/><Relationship Id="rId4" Type="http://schemas.openxmlformats.org/officeDocument/2006/relationships/image" Target="../media/image4.png"/><Relationship Id="rId9" Type="http://schemas.openxmlformats.org/officeDocument/2006/relationships/oleObject" Target="../embeddings/oleObject10.bin"/></Relationships>
</file>

<file path=ppt/slides/_rels/slide35.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3.png"/><Relationship Id="rId7" Type="http://schemas.openxmlformats.org/officeDocument/2006/relationships/image" Target="../media/image5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png"/><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9.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5.png"/><Relationship Id="rId5" Type="http://schemas.openxmlformats.org/officeDocument/2006/relationships/image" Target="../media/image61.png"/><Relationship Id="rId10" Type="http://schemas.openxmlformats.org/officeDocument/2006/relationships/image" Target="../media/image60.wmf"/><Relationship Id="rId4" Type="http://schemas.openxmlformats.org/officeDocument/2006/relationships/image" Target="../media/image4.png"/><Relationship Id="rId9" Type="http://schemas.openxmlformats.org/officeDocument/2006/relationships/oleObject" Target="../embeddings/oleObject11.bin"/></Relationships>
</file>

<file path=ppt/slides/_rels/slide38.x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image" Target="../media/image4.png"/><Relationship Id="rId7" Type="http://schemas.openxmlformats.org/officeDocument/2006/relationships/image" Target="../media/image6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64.jpeg"/></Relationships>
</file>

<file path=ppt/slides/_rels/slide39.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5.png"/><Relationship Id="rId7" Type="http://schemas.openxmlformats.org/officeDocument/2006/relationships/image" Target="../media/image65.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6.em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8" Type="http://schemas.openxmlformats.org/officeDocument/2006/relationships/image" Target="../media/image88.jpeg"/><Relationship Id="rId13" Type="http://schemas.openxmlformats.org/officeDocument/2006/relationships/image" Target="../media/image93.jpeg"/><Relationship Id="rId18" Type="http://schemas.openxmlformats.org/officeDocument/2006/relationships/image" Target="../media/image98.jpeg"/><Relationship Id="rId3" Type="http://schemas.openxmlformats.org/officeDocument/2006/relationships/image" Target="../media/image4.png"/><Relationship Id="rId7" Type="http://schemas.openxmlformats.org/officeDocument/2006/relationships/image" Target="../media/image87.jpeg"/><Relationship Id="rId12" Type="http://schemas.openxmlformats.org/officeDocument/2006/relationships/image" Target="../media/image92.jpeg"/><Relationship Id="rId17" Type="http://schemas.openxmlformats.org/officeDocument/2006/relationships/image" Target="../media/image97.jpeg"/><Relationship Id="rId2" Type="http://schemas.openxmlformats.org/officeDocument/2006/relationships/image" Target="../media/image3.png"/><Relationship Id="rId16" Type="http://schemas.openxmlformats.org/officeDocument/2006/relationships/image" Target="../media/image9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1.jpeg"/><Relationship Id="rId5" Type="http://schemas.openxmlformats.org/officeDocument/2006/relationships/image" Target="../media/image6.png"/><Relationship Id="rId15" Type="http://schemas.openxmlformats.org/officeDocument/2006/relationships/image" Target="../media/image95.png"/><Relationship Id="rId10" Type="http://schemas.openxmlformats.org/officeDocument/2006/relationships/image" Target="../media/image90.png"/><Relationship Id="rId19" Type="http://schemas.openxmlformats.org/officeDocument/2006/relationships/image" Target="../media/image99.jpeg"/><Relationship Id="rId4" Type="http://schemas.openxmlformats.org/officeDocument/2006/relationships/image" Target="../media/image5.png"/><Relationship Id="rId9" Type="http://schemas.openxmlformats.org/officeDocument/2006/relationships/image" Target="../media/image89.png"/><Relationship Id="rId14" Type="http://schemas.openxmlformats.org/officeDocument/2006/relationships/image" Target="../media/image94.jpeg"/></Relationships>
</file>

<file path=ppt/slides/_rels/slide61.xml.rels><?xml version="1.0" encoding="UTF-8" standalone="yes"?>
<Relationships xmlns="http://schemas.openxmlformats.org/package/2006/relationships"><Relationship Id="rId8" Type="http://schemas.openxmlformats.org/officeDocument/2006/relationships/image" Target="../media/image101.jpeg"/><Relationship Id="rId3" Type="http://schemas.openxmlformats.org/officeDocument/2006/relationships/image" Target="../media/image4.png"/><Relationship Id="rId7" Type="http://schemas.openxmlformats.org/officeDocument/2006/relationships/image" Target="../media/image100.jpeg"/><Relationship Id="rId12" Type="http://schemas.openxmlformats.org/officeDocument/2006/relationships/image" Target="../media/image10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04.jpeg"/><Relationship Id="rId5" Type="http://schemas.openxmlformats.org/officeDocument/2006/relationships/image" Target="../media/image6.png"/><Relationship Id="rId10" Type="http://schemas.openxmlformats.org/officeDocument/2006/relationships/image" Target="../media/image103.png"/><Relationship Id="rId4" Type="http://schemas.openxmlformats.org/officeDocument/2006/relationships/image" Target="../media/image5.png"/><Relationship Id="rId9" Type="http://schemas.openxmlformats.org/officeDocument/2006/relationships/image" Target="../media/image102.png"/></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gif"/><Relationship Id="rId5" Type="http://schemas.openxmlformats.org/officeDocument/2006/relationships/image" Target="../media/image6.png"/><Relationship Id="rId10" Type="http://schemas.openxmlformats.org/officeDocument/2006/relationships/image" Target="../media/image11.gif"/><Relationship Id="rId4" Type="http://schemas.openxmlformats.org/officeDocument/2006/relationships/image" Target="../media/image5.png"/><Relationship Id="rId9"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5CE168B6-0B76-4598-A8A3-6885D4F69FD5}"/>
              </a:ext>
            </a:extLst>
          </p:cNvPr>
          <p:cNvSpPr>
            <a:spLocks noGrp="1"/>
          </p:cNvSpPr>
          <p:nvPr>
            <p:ph type="ctrTitle"/>
          </p:nvPr>
        </p:nvSpPr>
        <p:spPr>
          <a:xfrm>
            <a:off x="685800" y="1219200"/>
            <a:ext cx="7772400" cy="3810000"/>
          </a:xfrm>
        </p:spPr>
        <p:txBody>
          <a:bodyPr/>
          <a:lstStyle/>
          <a:p>
            <a:pPr eaLnBrk="1" hangingPunct="1"/>
            <a:r>
              <a:rPr lang="en-US" altLang="en-US" sz="2800" b="1" dirty="0">
                <a:solidFill>
                  <a:schemeClr val="tx2"/>
                </a:solidFill>
              </a:rPr>
              <a:t>2021 Joint Universities Accelerator School</a:t>
            </a:r>
            <a:br>
              <a:rPr lang="en-US" altLang="en-US" sz="2800" b="1" dirty="0">
                <a:solidFill>
                  <a:schemeClr val="tx2"/>
                </a:solidFill>
              </a:rPr>
            </a:br>
            <a:br>
              <a:rPr lang="en-US" altLang="en-US" sz="2800" b="1" dirty="0">
                <a:solidFill>
                  <a:schemeClr val="tx2"/>
                </a:solidFill>
              </a:rPr>
            </a:br>
            <a:br>
              <a:rPr lang="en-US" altLang="en-US" dirty="0"/>
            </a:br>
            <a:r>
              <a:rPr lang="en-GB" altLang="en-US" sz="3600" b="1" dirty="0">
                <a:solidFill>
                  <a:srgbClr val="FF0000"/>
                </a:solidFill>
              </a:rPr>
              <a:t>Superconducting Magnets</a:t>
            </a:r>
            <a:br>
              <a:rPr lang="en-GB" altLang="en-US" sz="3600" b="1" dirty="0">
                <a:solidFill>
                  <a:srgbClr val="FF0000"/>
                </a:solidFill>
              </a:rPr>
            </a:br>
            <a:r>
              <a:rPr lang="en-GB" altLang="en-US" sz="3600" b="1" dirty="0">
                <a:solidFill>
                  <a:srgbClr val="FF0000"/>
                </a:solidFill>
              </a:rPr>
              <a:t>Section IV</a:t>
            </a:r>
            <a:br>
              <a:rPr lang="en-GB" altLang="en-US" sz="3600" b="1" dirty="0">
                <a:solidFill>
                  <a:srgbClr val="FF0000"/>
                </a:solidFill>
              </a:rPr>
            </a:br>
            <a:br>
              <a:rPr lang="en-GB" altLang="en-US" sz="3600" b="1" dirty="0">
                <a:solidFill>
                  <a:srgbClr val="FF0000"/>
                </a:solidFill>
              </a:rPr>
            </a:br>
            <a:endParaRPr lang="en-US" altLang="en-US" dirty="0">
              <a:solidFill>
                <a:srgbClr val="FF0000"/>
              </a:solidFill>
            </a:endParaRPr>
          </a:p>
        </p:txBody>
      </p:sp>
      <p:sp>
        <p:nvSpPr>
          <p:cNvPr id="3" name="Subtitle 2">
            <a:extLst>
              <a:ext uri="{FF2B5EF4-FFF2-40B4-BE49-F238E27FC236}">
                <a16:creationId xmlns:a16="http://schemas.microsoft.com/office/drawing/2014/main" id="{150C6316-F123-43A6-8BFB-795931E74ABF}"/>
              </a:ext>
            </a:extLst>
          </p:cNvPr>
          <p:cNvSpPr>
            <a:spLocks noGrp="1"/>
          </p:cNvSpPr>
          <p:nvPr>
            <p:ph type="subTitle" idx="1"/>
          </p:nvPr>
        </p:nvSpPr>
        <p:spPr>
          <a:xfrm>
            <a:off x="1371600" y="5029200"/>
            <a:ext cx="6400800" cy="1371600"/>
          </a:xfrm>
        </p:spPr>
        <p:txBody>
          <a:bodyPr rtlCol="0">
            <a:normAutofit fontScale="92500" lnSpcReduction="10000"/>
          </a:bodyPr>
          <a:lstStyle/>
          <a:p>
            <a:pPr eaLnBrk="1" fontAlgn="auto" hangingPunct="1">
              <a:spcAft>
                <a:spcPts val="0"/>
              </a:spcAft>
              <a:defRPr/>
            </a:pPr>
            <a:endParaRPr lang="en-GB" b="1" u="sng" dirty="0">
              <a:solidFill>
                <a:schemeClr val="accent1"/>
              </a:solidFill>
            </a:endParaRPr>
          </a:p>
          <a:p>
            <a:pPr eaLnBrk="1" fontAlgn="auto" hangingPunct="1">
              <a:spcAft>
                <a:spcPts val="0"/>
              </a:spcAft>
              <a:defRPr/>
            </a:pPr>
            <a:r>
              <a:rPr lang="en-US" b="1" u="sng" dirty="0">
                <a:solidFill>
                  <a:schemeClr val="accent1"/>
                </a:solidFill>
              </a:rPr>
              <a:t>Paolo Ferracin</a:t>
            </a:r>
          </a:p>
          <a:p>
            <a:pPr marL="0" lvl="1" eaLnBrk="1" fontAlgn="auto" hangingPunct="1">
              <a:spcAft>
                <a:spcPts val="0"/>
              </a:spcAft>
              <a:defRPr/>
            </a:pPr>
            <a:r>
              <a:rPr lang="en-US" dirty="0"/>
              <a:t>(</a:t>
            </a:r>
            <a:r>
              <a:rPr lang="en-US" i="1" dirty="0"/>
              <a:t>pferracin@lbl.gov</a:t>
            </a:r>
            <a:r>
              <a:rPr lang="en-US" dirty="0"/>
              <a:t>)</a:t>
            </a:r>
          </a:p>
          <a:p>
            <a:pPr eaLnBrk="1" fontAlgn="auto" hangingPunct="1">
              <a:spcAft>
                <a:spcPts val="0"/>
              </a:spcAft>
              <a:defRPr/>
            </a:pPr>
            <a:r>
              <a:rPr lang="en-US" sz="1700" dirty="0">
                <a:solidFill>
                  <a:schemeClr val="tx2"/>
                </a:solidFill>
              </a:rPr>
              <a:t>Lawrence Berkeley National Laboratory (LBNL)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a:extLst>
              <a:ext uri="{FF2B5EF4-FFF2-40B4-BE49-F238E27FC236}">
                <a16:creationId xmlns:a16="http://schemas.microsoft.com/office/drawing/2014/main" id="{7B6FDB46-A035-4CFA-A285-C45BCA770954}"/>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19459" name="Content Placeholder 2">
            <a:extLst>
              <a:ext uri="{FF2B5EF4-FFF2-40B4-BE49-F238E27FC236}">
                <a16:creationId xmlns:a16="http://schemas.microsoft.com/office/drawing/2014/main" id="{BE7F2A82-E059-43DA-940B-1275CCA18A85}"/>
              </a:ext>
            </a:extLst>
          </p:cNvPr>
          <p:cNvSpPr>
            <a:spLocks noGrp="1"/>
          </p:cNvSpPr>
          <p:nvPr>
            <p:ph sz="half" idx="1"/>
          </p:nvPr>
        </p:nvSpPr>
        <p:spPr/>
        <p:txBody>
          <a:bodyPr/>
          <a:lstStyle/>
          <a:p>
            <a:r>
              <a:rPr lang="en-GB" altLang="en-US" b="1">
                <a:solidFill>
                  <a:srgbClr val="FF0000"/>
                </a:solidFill>
              </a:rPr>
              <a:t>Epoxy cracking</a:t>
            </a:r>
            <a:endParaRPr lang="en-GB" altLang="en-US"/>
          </a:p>
        </p:txBody>
      </p:sp>
      <p:sp>
        <p:nvSpPr>
          <p:cNvPr id="19460" name="Content Placeholder 7">
            <a:extLst>
              <a:ext uri="{FF2B5EF4-FFF2-40B4-BE49-F238E27FC236}">
                <a16:creationId xmlns:a16="http://schemas.microsoft.com/office/drawing/2014/main" id="{1DB1C5DF-4066-475D-876C-D9B47BE40F83}"/>
              </a:ext>
            </a:extLst>
          </p:cNvPr>
          <p:cNvSpPr>
            <a:spLocks noGrp="1"/>
          </p:cNvSpPr>
          <p:nvPr>
            <p:ph sz="half" idx="2"/>
          </p:nvPr>
        </p:nvSpPr>
        <p:spPr/>
        <p:txBody>
          <a:bodyPr/>
          <a:lstStyle/>
          <a:p>
            <a:r>
              <a:rPr lang="en-GB" altLang="en-US" b="1">
                <a:solidFill>
                  <a:srgbClr val="FF0000"/>
                </a:solidFill>
              </a:rPr>
              <a:t>Frictional motion</a:t>
            </a:r>
            <a:endParaRPr lang="en-GB" altLang="en-US"/>
          </a:p>
          <a:p>
            <a:endParaRPr lang="en-GB" altLang="en-US"/>
          </a:p>
        </p:txBody>
      </p:sp>
      <p:sp>
        <p:nvSpPr>
          <p:cNvPr id="19461" name="Date Placeholder 3">
            <a:extLst>
              <a:ext uri="{FF2B5EF4-FFF2-40B4-BE49-F238E27FC236}">
                <a16:creationId xmlns:a16="http://schemas.microsoft.com/office/drawing/2014/main" id="{5E6F8BF0-A158-4D4B-ADEC-D5E10770A50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9462" name="Footer Placeholder 4">
            <a:extLst>
              <a:ext uri="{FF2B5EF4-FFF2-40B4-BE49-F238E27FC236}">
                <a16:creationId xmlns:a16="http://schemas.microsoft.com/office/drawing/2014/main" id="{B3887909-B2D8-4669-90CF-69CDF249B27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19463" name="Picture 8" descr="LEBL1_color_arrow">
            <a:extLst>
              <a:ext uri="{FF2B5EF4-FFF2-40B4-BE49-F238E27FC236}">
                <a16:creationId xmlns:a16="http://schemas.microsoft.com/office/drawing/2014/main" id="{47E51B4F-9753-4108-90A4-1763562FC1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6984" t="7072" r="17462" b="9024"/>
          <a:stretch>
            <a:fillRect/>
          </a:stretch>
        </p:blipFill>
        <p:spPr bwMode="auto">
          <a:xfrm>
            <a:off x="2278063" y="2362200"/>
            <a:ext cx="2065337"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9" descr="test">
            <a:extLst>
              <a:ext uri="{FF2B5EF4-FFF2-40B4-BE49-F238E27FC236}">
                <a16:creationId xmlns:a16="http://schemas.microsoft.com/office/drawing/2014/main" id="{1911B750-C909-4631-9EF6-8694283B67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0954" t="3171" r="42191" b="9024"/>
          <a:stretch>
            <a:fillRect/>
          </a:stretch>
        </p:blipFill>
        <p:spPr bwMode="auto">
          <a:xfrm>
            <a:off x="171450" y="2362200"/>
            <a:ext cx="2038350" cy="254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4" descr="LHC_9T">
            <a:extLst>
              <a:ext uri="{FF2B5EF4-FFF2-40B4-BE49-F238E27FC236}">
                <a16:creationId xmlns:a16="http://schemas.microsoft.com/office/drawing/2014/main" id="{034C9596-AE81-4537-8623-85EBD30366D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362200"/>
            <a:ext cx="4479925"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Slide Number Placeholder 1">
            <a:extLst>
              <a:ext uri="{FF2B5EF4-FFF2-40B4-BE49-F238E27FC236}">
                <a16:creationId xmlns:a16="http://schemas.microsoft.com/office/drawing/2014/main" id="{1B0C16C5-FCF6-4416-9505-2CB801B47F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A1FD96F-A54E-4C40-B91B-49069B04C9B1}" type="slidenum">
              <a:rPr lang="en-US" altLang="en-US" sz="1000" smtClean="0">
                <a:solidFill>
                  <a:schemeClr val="accent1"/>
                </a:solidFill>
              </a:rPr>
              <a:pPr>
                <a:spcBef>
                  <a:spcPct val="0"/>
                </a:spcBef>
                <a:buSzTx/>
                <a:buFontTx/>
                <a:buNone/>
              </a:pPr>
              <a:t>10</a:t>
            </a:fld>
            <a:endParaRPr lang="en-US" altLang="en-US" sz="1000">
              <a:solidFill>
                <a:schemeClr val="accent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A5BA81B0-DC08-4316-A17D-728974718393}"/>
              </a:ext>
            </a:extLst>
          </p:cNvPr>
          <p:cNvSpPr>
            <a:spLocks noGrp="1"/>
          </p:cNvSpPr>
          <p:nvPr>
            <p:ph type="title"/>
          </p:nvPr>
        </p:nvSpPr>
        <p:spPr/>
        <p:txBody>
          <a:bodyPr/>
          <a:lstStyle/>
          <a:p>
            <a:r>
              <a:rPr lang="en-GB" altLang="en-US"/>
              <a:t>Quench</a:t>
            </a:r>
            <a:br>
              <a:rPr lang="en-GB" altLang="en-US"/>
            </a:br>
            <a:r>
              <a:rPr lang="en-GB" altLang="en-US"/>
              <a:t>Heat balance</a:t>
            </a:r>
          </a:p>
        </p:txBody>
      </p:sp>
      <p:sp>
        <p:nvSpPr>
          <p:cNvPr id="20483" name="Content Placeholder 2">
            <a:extLst>
              <a:ext uri="{FF2B5EF4-FFF2-40B4-BE49-F238E27FC236}">
                <a16:creationId xmlns:a16="http://schemas.microsoft.com/office/drawing/2014/main" id="{71C6C6D5-B0FF-4464-A0D1-E6455C58FB98}"/>
              </a:ext>
            </a:extLst>
          </p:cNvPr>
          <p:cNvSpPr>
            <a:spLocks noGrp="1"/>
          </p:cNvSpPr>
          <p:nvPr>
            <p:ph idx="1"/>
          </p:nvPr>
        </p:nvSpPr>
        <p:spPr>
          <a:xfrm>
            <a:off x="152400" y="1143000"/>
            <a:ext cx="6003925" cy="2306638"/>
          </a:xfrm>
        </p:spPr>
        <p:txBody>
          <a:bodyPr/>
          <a:lstStyle/>
          <a:p>
            <a:pPr>
              <a:buFontTx/>
              <a:buBlip>
                <a:blip r:embed="rId2"/>
              </a:buBlip>
            </a:pPr>
            <a:r>
              <a:rPr lang="en-GB" altLang="en-US"/>
              <a:t>…If </a:t>
            </a:r>
            <a:r>
              <a:rPr lang="en-GB" altLang="en-US" b="1">
                <a:solidFill>
                  <a:srgbClr val="FF0000"/>
                </a:solidFill>
              </a:rPr>
              <a:t>power high enough </a:t>
            </a:r>
            <a:r>
              <a:rPr lang="en-GB" altLang="en-US"/>
              <a:t>and </a:t>
            </a:r>
            <a:r>
              <a:rPr lang="en-GB" altLang="en-US" b="1">
                <a:solidFill>
                  <a:srgbClr val="FF0000"/>
                </a:solidFill>
              </a:rPr>
              <a:t>cooling low enough</a:t>
            </a:r>
            <a:r>
              <a:rPr lang="en-GB" altLang="en-US"/>
              <a:t>….</a:t>
            </a:r>
          </a:p>
          <a:p>
            <a:pPr lvl="1">
              <a:buFontTx/>
              <a:buBlip>
                <a:blip r:embed="rId3"/>
              </a:buBlip>
            </a:pPr>
            <a:r>
              <a:rPr lang="en-GB" altLang="en-US"/>
              <a:t>In both cases, once the critical surface is passed, the quench phenomenon can be described by </a:t>
            </a:r>
            <a:r>
              <a:rPr lang="en-GB" altLang="en-US" b="1">
                <a:solidFill>
                  <a:srgbClr val="FF0000"/>
                </a:solidFill>
              </a:rPr>
              <a:t>heat balance equation</a:t>
            </a:r>
          </a:p>
        </p:txBody>
      </p:sp>
      <p:sp>
        <p:nvSpPr>
          <p:cNvPr id="20484" name="Date Placeholder 3">
            <a:extLst>
              <a:ext uri="{FF2B5EF4-FFF2-40B4-BE49-F238E27FC236}">
                <a16:creationId xmlns:a16="http://schemas.microsoft.com/office/drawing/2014/main" id="{4E0D2398-3EFA-4723-BE99-89BEED275A7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0485" name="Footer Placeholder 4">
            <a:extLst>
              <a:ext uri="{FF2B5EF4-FFF2-40B4-BE49-F238E27FC236}">
                <a16:creationId xmlns:a16="http://schemas.microsoft.com/office/drawing/2014/main" id="{6FBC1636-7F9F-4D3F-90DA-CDBE81D02CA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0486" name="Group 33">
            <a:extLst>
              <a:ext uri="{FF2B5EF4-FFF2-40B4-BE49-F238E27FC236}">
                <a16:creationId xmlns:a16="http://schemas.microsoft.com/office/drawing/2014/main" id="{BF02F170-5CBE-49D8-8419-8BC637BBCCC8}"/>
              </a:ext>
            </a:extLst>
          </p:cNvPr>
          <p:cNvGrpSpPr>
            <a:grpSpLocks/>
          </p:cNvGrpSpPr>
          <p:nvPr/>
        </p:nvGrpSpPr>
        <p:grpSpPr bwMode="auto">
          <a:xfrm>
            <a:off x="-76200" y="3276600"/>
            <a:ext cx="5827713" cy="2189163"/>
            <a:chOff x="1524000" y="1981200"/>
            <a:chExt cx="5827844" cy="2189133"/>
          </a:xfrm>
        </p:grpSpPr>
        <p:pic>
          <p:nvPicPr>
            <p:cNvPr id="7" name="Picture 45">
              <a:extLst>
                <a:ext uri="{FF2B5EF4-FFF2-40B4-BE49-F238E27FC236}">
                  <a16:creationId xmlns:a16="http://schemas.microsoft.com/office/drawing/2014/main" id="{77620D0F-2D0B-4ECA-B9D8-6EDC534ED5E1}"/>
                </a:ext>
              </a:extLst>
            </p:cNvPr>
            <p:cNvPicPr>
              <a:picLocks noChangeAspect="1" noChangeArrowheads="1"/>
            </p:cNvPicPr>
            <p:nvPr/>
          </p:nvPicPr>
          <p:blipFill>
            <a:blip r:embed="rId7"/>
            <a:srcRect/>
            <a:stretch>
              <a:fillRect/>
            </a:stretch>
          </p:blipFill>
          <p:spPr bwMode="auto">
            <a:xfrm>
              <a:off x="1905009" y="2762239"/>
              <a:ext cx="5270618" cy="8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565" name="TextBox 8">
              <a:extLst>
                <a:ext uri="{FF2B5EF4-FFF2-40B4-BE49-F238E27FC236}">
                  <a16:creationId xmlns:a16="http://schemas.microsoft.com/office/drawing/2014/main" id="{2F9B65C1-083C-4CB1-B2EC-C29331A0E40A}"/>
                </a:ext>
              </a:extLst>
            </p:cNvPr>
            <p:cNvSpPr txBox="1">
              <a:spLocks noChangeArrowheads="1"/>
            </p:cNvSpPr>
            <p:nvPr/>
          </p:nvSpPr>
          <p:spPr bwMode="auto">
            <a:xfrm>
              <a:off x="2586314" y="1981200"/>
              <a:ext cx="93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source</a:t>
              </a:r>
            </a:p>
          </p:txBody>
        </p:sp>
        <p:sp>
          <p:nvSpPr>
            <p:cNvPr id="20566" name="TextBox 11">
              <a:extLst>
                <a:ext uri="{FF2B5EF4-FFF2-40B4-BE49-F238E27FC236}">
                  <a16:creationId xmlns:a16="http://schemas.microsoft.com/office/drawing/2014/main" id="{8919C750-A8A8-4377-B67F-C3A9DB58687C}"/>
                </a:ext>
              </a:extLst>
            </p:cNvPr>
            <p:cNvSpPr txBox="1">
              <a:spLocks noChangeArrowheads="1"/>
            </p:cNvSpPr>
            <p:nvPr/>
          </p:nvSpPr>
          <p:spPr bwMode="auto">
            <a:xfrm>
              <a:off x="3433348" y="2003627"/>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Joule heat</a:t>
              </a:r>
            </a:p>
          </p:txBody>
        </p:sp>
        <p:sp>
          <p:nvSpPr>
            <p:cNvPr id="20567" name="TextBox 14">
              <a:extLst>
                <a:ext uri="{FF2B5EF4-FFF2-40B4-BE49-F238E27FC236}">
                  <a16:creationId xmlns:a16="http://schemas.microsoft.com/office/drawing/2014/main" id="{FE33CB1E-5538-4D23-A575-220355718985}"/>
                </a:ext>
              </a:extLst>
            </p:cNvPr>
            <p:cNvSpPr txBox="1">
              <a:spLocks noChangeArrowheads="1"/>
            </p:cNvSpPr>
            <p:nvPr/>
          </p:nvSpPr>
          <p:spPr bwMode="auto">
            <a:xfrm>
              <a:off x="4067944" y="2219905"/>
              <a:ext cx="1584176" cy="118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Conduction</a:t>
              </a:r>
            </a:p>
          </p:txBody>
        </p:sp>
        <p:sp>
          <p:nvSpPr>
            <p:cNvPr id="20568" name="TextBox 17">
              <a:extLst>
                <a:ext uri="{FF2B5EF4-FFF2-40B4-BE49-F238E27FC236}">
                  <a16:creationId xmlns:a16="http://schemas.microsoft.com/office/drawing/2014/main" id="{FD7AB965-856A-41B2-A70C-5CA67EE8B1F0}"/>
                </a:ext>
              </a:extLst>
            </p:cNvPr>
            <p:cNvSpPr txBox="1">
              <a:spLocks noChangeArrowheads="1"/>
            </p:cNvSpPr>
            <p:nvPr/>
          </p:nvSpPr>
          <p:spPr bwMode="auto">
            <a:xfrm>
              <a:off x="5564108" y="3790610"/>
              <a:ext cx="1787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chemeClr val="tx1"/>
                  </a:solidFill>
                </a:rPr>
                <a:t>Heat transfer</a:t>
              </a:r>
            </a:p>
          </p:txBody>
        </p:sp>
        <p:sp>
          <p:nvSpPr>
            <p:cNvPr id="20569" name="TextBox 21">
              <a:extLst>
                <a:ext uri="{FF2B5EF4-FFF2-40B4-BE49-F238E27FC236}">
                  <a16:creationId xmlns:a16="http://schemas.microsoft.com/office/drawing/2014/main" id="{8AC41ADB-660D-4D73-9712-FF3B11A193C1}"/>
                </a:ext>
              </a:extLst>
            </p:cNvPr>
            <p:cNvSpPr txBox="1">
              <a:spLocks noChangeArrowheads="1"/>
            </p:cNvSpPr>
            <p:nvPr/>
          </p:nvSpPr>
          <p:spPr bwMode="auto">
            <a:xfrm>
              <a:off x="5988937" y="23417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0000FF"/>
                  </a:solidFill>
                </a:rPr>
                <a:t>cooling</a:t>
              </a:r>
            </a:p>
          </p:txBody>
        </p:sp>
        <p:sp>
          <p:nvSpPr>
            <p:cNvPr id="20570" name="TextBox 24">
              <a:extLst>
                <a:ext uri="{FF2B5EF4-FFF2-40B4-BE49-F238E27FC236}">
                  <a16:creationId xmlns:a16="http://schemas.microsoft.com/office/drawing/2014/main" id="{F72D46D2-E2A5-486F-B4DE-511E56BF63FB}"/>
                </a:ext>
              </a:extLst>
            </p:cNvPr>
            <p:cNvSpPr txBox="1">
              <a:spLocks noChangeArrowheads="1"/>
            </p:cNvSpPr>
            <p:nvPr/>
          </p:nvSpPr>
          <p:spPr bwMode="auto">
            <a:xfrm>
              <a:off x="2722086" y="3801001"/>
              <a:ext cx="1268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FF0000"/>
                  </a:solidFill>
                </a:rPr>
                <a:t>generation</a:t>
              </a:r>
            </a:p>
          </p:txBody>
        </p:sp>
        <p:sp>
          <p:nvSpPr>
            <p:cNvPr id="26" name="Rounded Rectangle 25">
              <a:extLst>
                <a:ext uri="{FF2B5EF4-FFF2-40B4-BE49-F238E27FC236}">
                  <a16:creationId xmlns:a16="http://schemas.microsoft.com/office/drawing/2014/main" id="{4DFEC95B-7967-4243-9397-38B0E7C122FC}"/>
                </a:ext>
              </a:extLst>
            </p:cNvPr>
            <p:cNvSpPr/>
            <p:nvPr/>
          </p:nvSpPr>
          <p:spPr>
            <a:xfrm>
              <a:off x="4124383" y="2762239"/>
              <a:ext cx="128590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7" name="Rounded Rectangle 26">
              <a:extLst>
                <a:ext uri="{FF2B5EF4-FFF2-40B4-BE49-F238E27FC236}">
                  <a16:creationId xmlns:a16="http://schemas.microsoft.com/office/drawing/2014/main" id="{AF818086-D439-4D6F-B72B-C3EC840D96A0}"/>
                </a:ext>
              </a:extLst>
            </p:cNvPr>
            <p:cNvSpPr/>
            <p:nvPr/>
          </p:nvSpPr>
          <p:spPr>
            <a:xfrm>
              <a:off x="5656356" y="2762239"/>
              <a:ext cx="1519271"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8" name="Rounded Rectangle 27">
              <a:extLst>
                <a:ext uri="{FF2B5EF4-FFF2-40B4-BE49-F238E27FC236}">
                  <a16:creationId xmlns:a16="http://schemas.microsoft.com/office/drawing/2014/main" id="{E9EDA2E0-1317-4F34-95C6-CE3638CA2F55}"/>
                </a:ext>
              </a:extLst>
            </p:cNvPr>
            <p:cNvSpPr/>
            <p:nvPr/>
          </p:nvSpPr>
          <p:spPr>
            <a:xfrm>
              <a:off x="2835304" y="2973374"/>
              <a:ext cx="520712"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9" name="Rounded Rectangle 28">
              <a:extLst>
                <a:ext uri="{FF2B5EF4-FFF2-40B4-BE49-F238E27FC236}">
                  <a16:creationId xmlns:a16="http://schemas.microsoft.com/office/drawing/2014/main" id="{7345AF94-3B65-4D6E-9FA5-2039E780AC87}"/>
                </a:ext>
              </a:extLst>
            </p:cNvPr>
            <p:cNvSpPr/>
            <p:nvPr/>
          </p:nvSpPr>
          <p:spPr>
            <a:xfrm>
              <a:off x="3508420" y="2978136"/>
              <a:ext cx="454035"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0" name="Rounded Rectangle 29">
              <a:extLst>
                <a:ext uri="{FF2B5EF4-FFF2-40B4-BE49-F238E27FC236}">
                  <a16:creationId xmlns:a16="http://schemas.microsoft.com/office/drawing/2014/main" id="{25BF8B2D-9345-4E2D-AFFB-2D6355A1DE6E}"/>
                </a:ext>
              </a:extLst>
            </p:cNvPr>
            <p:cNvSpPr/>
            <p:nvPr/>
          </p:nvSpPr>
          <p:spPr>
            <a:xfrm>
              <a:off x="1828807" y="2757477"/>
              <a:ext cx="828694" cy="86358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1" name="Rounded Rectangle 30">
              <a:extLst>
                <a:ext uri="{FF2B5EF4-FFF2-40B4-BE49-F238E27FC236}">
                  <a16:creationId xmlns:a16="http://schemas.microsoft.com/office/drawing/2014/main" id="{AC3FCCD1-388F-45AA-885F-CAEF383EC57D}"/>
                </a:ext>
              </a:extLst>
            </p:cNvPr>
            <p:cNvSpPr/>
            <p:nvPr/>
          </p:nvSpPr>
          <p:spPr>
            <a:xfrm>
              <a:off x="2835304" y="2649529"/>
              <a:ext cx="1127150" cy="1084247"/>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2" name="Rounded Rectangle 31">
              <a:extLst>
                <a:ext uri="{FF2B5EF4-FFF2-40B4-BE49-F238E27FC236}">
                  <a16:creationId xmlns:a16="http://schemas.microsoft.com/office/drawing/2014/main" id="{16A7027F-C082-4FD8-85D3-F70C61C82822}"/>
                </a:ext>
              </a:extLst>
            </p:cNvPr>
            <p:cNvSpPr/>
            <p:nvPr/>
          </p:nvSpPr>
          <p:spPr>
            <a:xfrm>
              <a:off x="4124383" y="2649529"/>
              <a:ext cx="3051244" cy="1084247"/>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578" name="TextBox 32">
              <a:extLst>
                <a:ext uri="{FF2B5EF4-FFF2-40B4-BE49-F238E27FC236}">
                  <a16:creationId xmlns:a16="http://schemas.microsoft.com/office/drawing/2014/main" id="{F1318CC1-0782-42C9-B5C1-4FF7EBB8E35F}"/>
                </a:ext>
              </a:extLst>
            </p:cNvPr>
            <p:cNvSpPr txBox="1">
              <a:spLocks noChangeArrowheads="1"/>
            </p:cNvSpPr>
            <p:nvPr/>
          </p:nvSpPr>
          <p:spPr bwMode="auto">
            <a:xfrm>
              <a:off x="1524000" y="2003627"/>
              <a:ext cx="1134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capacity</a:t>
              </a:r>
            </a:p>
          </p:txBody>
        </p:sp>
      </p:grpSp>
      <p:grpSp>
        <p:nvGrpSpPr>
          <p:cNvPr id="20487" name="Group 120">
            <a:extLst>
              <a:ext uri="{FF2B5EF4-FFF2-40B4-BE49-F238E27FC236}">
                <a16:creationId xmlns:a16="http://schemas.microsoft.com/office/drawing/2014/main" id="{67E381FC-50C1-4E25-8C02-C2832E0AAAC0}"/>
              </a:ext>
            </a:extLst>
          </p:cNvPr>
          <p:cNvGrpSpPr>
            <a:grpSpLocks/>
          </p:cNvGrpSpPr>
          <p:nvPr/>
        </p:nvGrpSpPr>
        <p:grpSpPr bwMode="auto">
          <a:xfrm>
            <a:off x="2101850" y="5884863"/>
            <a:ext cx="1555750" cy="471487"/>
            <a:chOff x="2352" y="2400"/>
            <a:chExt cx="1492" cy="452"/>
          </a:xfrm>
        </p:grpSpPr>
        <p:sp>
          <p:nvSpPr>
            <p:cNvPr id="20539" name="Rectangle 44">
              <a:extLst>
                <a:ext uri="{FF2B5EF4-FFF2-40B4-BE49-F238E27FC236}">
                  <a16:creationId xmlns:a16="http://schemas.microsoft.com/office/drawing/2014/main" id="{76DFA6F2-EAA1-414E-BB99-A70384BF6167}"/>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40" name="Rectangle 45">
              <a:extLst>
                <a:ext uri="{FF2B5EF4-FFF2-40B4-BE49-F238E27FC236}">
                  <a16:creationId xmlns:a16="http://schemas.microsoft.com/office/drawing/2014/main" id="{6AA5ABED-3E06-441F-BAA3-ED112D09C3E7}"/>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41" name="Rectangle 46">
              <a:extLst>
                <a:ext uri="{FF2B5EF4-FFF2-40B4-BE49-F238E27FC236}">
                  <a16:creationId xmlns:a16="http://schemas.microsoft.com/office/drawing/2014/main" id="{6A0AD01A-8F08-403F-92AD-0D4C1C10CC4B}"/>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20542" name="Group 47">
              <a:extLst>
                <a:ext uri="{FF2B5EF4-FFF2-40B4-BE49-F238E27FC236}">
                  <a16:creationId xmlns:a16="http://schemas.microsoft.com/office/drawing/2014/main" id="{D3F5F8EB-0574-4F39-8871-3DA5532F7B16}"/>
                </a:ext>
              </a:extLst>
            </p:cNvPr>
            <p:cNvGrpSpPr>
              <a:grpSpLocks/>
            </p:cNvGrpSpPr>
            <p:nvPr/>
          </p:nvGrpSpPr>
          <p:grpSpPr bwMode="auto">
            <a:xfrm>
              <a:off x="2533" y="2445"/>
              <a:ext cx="1175" cy="362"/>
              <a:chOff x="8588" y="9040"/>
              <a:chExt cx="3616" cy="678"/>
            </a:xfrm>
          </p:grpSpPr>
          <p:sp>
            <p:nvSpPr>
              <p:cNvPr id="20543" name="Line 48">
                <a:extLst>
                  <a:ext uri="{FF2B5EF4-FFF2-40B4-BE49-F238E27FC236}">
                    <a16:creationId xmlns:a16="http://schemas.microsoft.com/office/drawing/2014/main" id="{642587D0-56BD-4AB0-92C5-40C0224EAE96}"/>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20544" name="Group 49">
                <a:extLst>
                  <a:ext uri="{FF2B5EF4-FFF2-40B4-BE49-F238E27FC236}">
                    <a16:creationId xmlns:a16="http://schemas.microsoft.com/office/drawing/2014/main" id="{B69E6B41-BB85-466E-A0D0-EA3A0486080F}"/>
                  </a:ext>
                </a:extLst>
              </p:cNvPr>
              <p:cNvGrpSpPr>
                <a:grpSpLocks/>
              </p:cNvGrpSpPr>
              <p:nvPr/>
            </p:nvGrpSpPr>
            <p:grpSpPr bwMode="auto">
              <a:xfrm>
                <a:off x="8588" y="9040"/>
                <a:ext cx="1243" cy="678"/>
                <a:chOff x="8588" y="9040"/>
                <a:chExt cx="1130" cy="678"/>
              </a:xfrm>
            </p:grpSpPr>
            <p:sp>
              <p:nvSpPr>
                <p:cNvPr id="20557" name="Line 50">
                  <a:extLst>
                    <a:ext uri="{FF2B5EF4-FFF2-40B4-BE49-F238E27FC236}">
                      <a16:creationId xmlns:a16="http://schemas.microsoft.com/office/drawing/2014/main" id="{52AC6DAB-2EE8-446A-95B9-B664D6E018F9}"/>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0558" name="Group 51">
                  <a:extLst>
                    <a:ext uri="{FF2B5EF4-FFF2-40B4-BE49-F238E27FC236}">
                      <a16:creationId xmlns:a16="http://schemas.microsoft.com/office/drawing/2014/main" id="{5D0D0BEB-1AD0-44F1-BF38-D9F222FB3283}"/>
                    </a:ext>
                  </a:extLst>
                </p:cNvPr>
                <p:cNvGrpSpPr>
                  <a:grpSpLocks/>
                </p:cNvGrpSpPr>
                <p:nvPr/>
              </p:nvGrpSpPr>
              <p:grpSpPr bwMode="auto">
                <a:xfrm>
                  <a:off x="9040" y="9040"/>
                  <a:ext cx="678" cy="339"/>
                  <a:chOff x="9153" y="9040"/>
                  <a:chExt cx="678" cy="339"/>
                </a:xfrm>
              </p:grpSpPr>
              <p:sp>
                <p:nvSpPr>
                  <p:cNvPr id="20562" name="Arc 52">
                    <a:extLst>
                      <a:ext uri="{FF2B5EF4-FFF2-40B4-BE49-F238E27FC236}">
                        <a16:creationId xmlns:a16="http://schemas.microsoft.com/office/drawing/2014/main" id="{E1145C1E-4C2B-4F85-938B-6DC12E4CA985}"/>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63" name="Arc 53">
                    <a:extLst>
                      <a:ext uri="{FF2B5EF4-FFF2-40B4-BE49-F238E27FC236}">
                        <a16:creationId xmlns:a16="http://schemas.microsoft.com/office/drawing/2014/main" id="{4B522CB2-14FE-4461-BCA5-93B18ED5E1E4}"/>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0559" name="Group 54">
                  <a:extLst>
                    <a:ext uri="{FF2B5EF4-FFF2-40B4-BE49-F238E27FC236}">
                      <a16:creationId xmlns:a16="http://schemas.microsoft.com/office/drawing/2014/main" id="{0DD748C7-5B12-4B4B-852E-7EABEEF05507}"/>
                    </a:ext>
                  </a:extLst>
                </p:cNvPr>
                <p:cNvGrpSpPr>
                  <a:grpSpLocks/>
                </p:cNvGrpSpPr>
                <p:nvPr/>
              </p:nvGrpSpPr>
              <p:grpSpPr bwMode="auto">
                <a:xfrm>
                  <a:off x="9040" y="9379"/>
                  <a:ext cx="678" cy="339"/>
                  <a:chOff x="9153" y="9379"/>
                  <a:chExt cx="678" cy="339"/>
                </a:xfrm>
              </p:grpSpPr>
              <p:sp>
                <p:nvSpPr>
                  <p:cNvPr id="20560" name="Arc 55">
                    <a:extLst>
                      <a:ext uri="{FF2B5EF4-FFF2-40B4-BE49-F238E27FC236}">
                        <a16:creationId xmlns:a16="http://schemas.microsoft.com/office/drawing/2014/main" id="{C6C14F07-E563-4E15-B89F-42B9DA9DBF56}"/>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61" name="Arc 56">
                    <a:extLst>
                      <a:ext uri="{FF2B5EF4-FFF2-40B4-BE49-F238E27FC236}">
                        <a16:creationId xmlns:a16="http://schemas.microsoft.com/office/drawing/2014/main" id="{907397CF-428D-42DF-8143-135224F80F26}"/>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0545" name="Line 57">
                <a:extLst>
                  <a:ext uri="{FF2B5EF4-FFF2-40B4-BE49-F238E27FC236}">
                    <a16:creationId xmlns:a16="http://schemas.microsoft.com/office/drawing/2014/main" id="{0D332733-05A1-4830-AD2C-7B9EE8CD5D32}"/>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20546" name="Line 58">
                <a:extLst>
                  <a:ext uri="{FF2B5EF4-FFF2-40B4-BE49-F238E27FC236}">
                    <a16:creationId xmlns:a16="http://schemas.microsoft.com/office/drawing/2014/main" id="{CEC0F2EA-A87F-4497-8988-3F44EC339EB2}"/>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20547" name="Line 59">
                <a:extLst>
                  <a:ext uri="{FF2B5EF4-FFF2-40B4-BE49-F238E27FC236}">
                    <a16:creationId xmlns:a16="http://schemas.microsoft.com/office/drawing/2014/main" id="{33947262-6CD2-4B6D-B3EE-87C0F04CD99A}"/>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0548" name="Group 60">
                <a:extLst>
                  <a:ext uri="{FF2B5EF4-FFF2-40B4-BE49-F238E27FC236}">
                    <a16:creationId xmlns:a16="http://schemas.microsoft.com/office/drawing/2014/main" id="{E74C20BD-B132-4E98-978E-17EF45C01515}"/>
                  </a:ext>
                </a:extLst>
              </p:cNvPr>
              <p:cNvGrpSpPr>
                <a:grpSpLocks/>
              </p:cNvGrpSpPr>
              <p:nvPr/>
            </p:nvGrpSpPr>
            <p:grpSpPr bwMode="auto">
              <a:xfrm>
                <a:off x="10848" y="9040"/>
                <a:ext cx="1356" cy="678"/>
                <a:chOff x="10848" y="9040"/>
                <a:chExt cx="1356" cy="678"/>
              </a:xfrm>
            </p:grpSpPr>
            <p:sp>
              <p:nvSpPr>
                <p:cNvPr id="20549" name="Line 61">
                  <a:extLst>
                    <a:ext uri="{FF2B5EF4-FFF2-40B4-BE49-F238E27FC236}">
                      <a16:creationId xmlns:a16="http://schemas.microsoft.com/office/drawing/2014/main" id="{B1120D61-E29F-4C78-B1F6-AC00204142A4}"/>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20550" name="Group 62">
                  <a:extLst>
                    <a:ext uri="{FF2B5EF4-FFF2-40B4-BE49-F238E27FC236}">
                      <a16:creationId xmlns:a16="http://schemas.microsoft.com/office/drawing/2014/main" id="{A7A2D524-6C20-40DE-B425-683ECE2DC418}"/>
                    </a:ext>
                  </a:extLst>
                </p:cNvPr>
                <p:cNvGrpSpPr>
                  <a:grpSpLocks/>
                </p:cNvGrpSpPr>
                <p:nvPr/>
              </p:nvGrpSpPr>
              <p:grpSpPr bwMode="auto">
                <a:xfrm>
                  <a:off x="10848" y="9040"/>
                  <a:ext cx="791" cy="339"/>
                  <a:chOff x="10509" y="9040"/>
                  <a:chExt cx="678" cy="339"/>
                </a:xfrm>
              </p:grpSpPr>
              <p:sp>
                <p:nvSpPr>
                  <p:cNvPr id="20555" name="Arc 63">
                    <a:extLst>
                      <a:ext uri="{FF2B5EF4-FFF2-40B4-BE49-F238E27FC236}">
                        <a16:creationId xmlns:a16="http://schemas.microsoft.com/office/drawing/2014/main" id="{32E20821-0E76-416C-8AEC-782849036D17}"/>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56" name="Arc 64">
                    <a:extLst>
                      <a:ext uri="{FF2B5EF4-FFF2-40B4-BE49-F238E27FC236}">
                        <a16:creationId xmlns:a16="http://schemas.microsoft.com/office/drawing/2014/main" id="{2E244DE0-8072-4195-AAF8-E66D958C5312}"/>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0551" name="Group 65">
                  <a:extLst>
                    <a:ext uri="{FF2B5EF4-FFF2-40B4-BE49-F238E27FC236}">
                      <a16:creationId xmlns:a16="http://schemas.microsoft.com/office/drawing/2014/main" id="{97D6A0F0-598F-48D6-9937-6F4BC80EC802}"/>
                    </a:ext>
                  </a:extLst>
                </p:cNvPr>
                <p:cNvGrpSpPr>
                  <a:grpSpLocks/>
                </p:cNvGrpSpPr>
                <p:nvPr/>
              </p:nvGrpSpPr>
              <p:grpSpPr bwMode="auto">
                <a:xfrm>
                  <a:off x="10848" y="9379"/>
                  <a:ext cx="791" cy="339"/>
                  <a:chOff x="10509" y="9379"/>
                  <a:chExt cx="678" cy="339"/>
                </a:xfrm>
              </p:grpSpPr>
              <p:sp>
                <p:nvSpPr>
                  <p:cNvPr id="20553" name="Arc 66">
                    <a:extLst>
                      <a:ext uri="{FF2B5EF4-FFF2-40B4-BE49-F238E27FC236}">
                        <a16:creationId xmlns:a16="http://schemas.microsoft.com/office/drawing/2014/main" id="{FF8CB4F3-4401-4E82-8597-1E8F7EB8A0B9}"/>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54" name="Arc 67">
                    <a:extLst>
                      <a:ext uri="{FF2B5EF4-FFF2-40B4-BE49-F238E27FC236}">
                        <a16:creationId xmlns:a16="http://schemas.microsoft.com/office/drawing/2014/main" id="{DCAD6F7F-C7C7-4557-A351-FC4D2931C7E4}"/>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552" name="Line 68">
                  <a:extLst>
                    <a:ext uri="{FF2B5EF4-FFF2-40B4-BE49-F238E27FC236}">
                      <a16:creationId xmlns:a16="http://schemas.microsoft.com/office/drawing/2014/main" id="{5750B804-5752-4F6C-B40A-4363F0699F56}"/>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20488" name="Group 38">
            <a:extLst>
              <a:ext uri="{FF2B5EF4-FFF2-40B4-BE49-F238E27FC236}">
                <a16:creationId xmlns:a16="http://schemas.microsoft.com/office/drawing/2014/main" id="{1A85476D-8FEC-4B32-A548-48D4A7893829}"/>
              </a:ext>
            </a:extLst>
          </p:cNvPr>
          <p:cNvGrpSpPr>
            <a:grpSpLocks/>
          </p:cNvGrpSpPr>
          <p:nvPr/>
        </p:nvGrpSpPr>
        <p:grpSpPr bwMode="auto">
          <a:xfrm>
            <a:off x="304800" y="5894388"/>
            <a:ext cx="1524000" cy="461962"/>
            <a:chOff x="2599" y="6441"/>
            <a:chExt cx="3729" cy="1130"/>
          </a:xfrm>
        </p:grpSpPr>
        <p:sp>
          <p:nvSpPr>
            <p:cNvPr id="20535" name="Rectangle 39">
              <a:extLst>
                <a:ext uri="{FF2B5EF4-FFF2-40B4-BE49-F238E27FC236}">
                  <a16:creationId xmlns:a16="http://schemas.microsoft.com/office/drawing/2014/main" id="{6EE1FF01-D019-45FC-954E-1FA9B622A4CB}"/>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36" name="Rectangle 40">
              <a:extLst>
                <a:ext uri="{FF2B5EF4-FFF2-40B4-BE49-F238E27FC236}">
                  <a16:creationId xmlns:a16="http://schemas.microsoft.com/office/drawing/2014/main" id="{75540FB1-DBCA-483F-B1B1-FC281B4D5A7E}"/>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37" name="Rectangle 41">
              <a:extLst>
                <a:ext uri="{FF2B5EF4-FFF2-40B4-BE49-F238E27FC236}">
                  <a16:creationId xmlns:a16="http://schemas.microsoft.com/office/drawing/2014/main" id="{F6B9087A-AED3-46FB-8D0D-257492F37679}"/>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38" name="Line 42">
              <a:extLst>
                <a:ext uri="{FF2B5EF4-FFF2-40B4-BE49-F238E27FC236}">
                  <a16:creationId xmlns:a16="http://schemas.microsoft.com/office/drawing/2014/main" id="{A71202FF-A696-432E-8320-F89A957E3B6A}"/>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20489" name="Group 70">
            <a:extLst>
              <a:ext uri="{FF2B5EF4-FFF2-40B4-BE49-F238E27FC236}">
                <a16:creationId xmlns:a16="http://schemas.microsoft.com/office/drawing/2014/main" id="{FB40D7E7-7008-4FAA-B240-602183DD173A}"/>
              </a:ext>
            </a:extLst>
          </p:cNvPr>
          <p:cNvGrpSpPr>
            <a:grpSpLocks/>
          </p:cNvGrpSpPr>
          <p:nvPr/>
        </p:nvGrpSpPr>
        <p:grpSpPr bwMode="auto">
          <a:xfrm>
            <a:off x="3913188" y="5876925"/>
            <a:ext cx="1573212" cy="476250"/>
            <a:chOff x="11184" y="6441"/>
            <a:chExt cx="3732" cy="1130"/>
          </a:xfrm>
        </p:grpSpPr>
        <p:sp>
          <p:nvSpPr>
            <p:cNvPr id="20515" name="Rectangle 71">
              <a:extLst>
                <a:ext uri="{FF2B5EF4-FFF2-40B4-BE49-F238E27FC236}">
                  <a16:creationId xmlns:a16="http://schemas.microsoft.com/office/drawing/2014/main" id="{AA0A3D7B-D9E2-44A1-85B6-B176F636DC1C}"/>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16" name="Rectangle 72">
              <a:extLst>
                <a:ext uri="{FF2B5EF4-FFF2-40B4-BE49-F238E27FC236}">
                  <a16:creationId xmlns:a16="http://schemas.microsoft.com/office/drawing/2014/main" id="{1478E951-1B36-4FFA-BC8B-22C97AC09FB8}"/>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17" name="Rectangle 73">
              <a:extLst>
                <a:ext uri="{FF2B5EF4-FFF2-40B4-BE49-F238E27FC236}">
                  <a16:creationId xmlns:a16="http://schemas.microsoft.com/office/drawing/2014/main" id="{C973FA07-2F50-40E8-B969-030B990BF33C}"/>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0518" name="Line 74">
              <a:extLst>
                <a:ext uri="{FF2B5EF4-FFF2-40B4-BE49-F238E27FC236}">
                  <a16:creationId xmlns:a16="http://schemas.microsoft.com/office/drawing/2014/main" id="{BCC95FB3-47A7-426F-914B-F015F5D1364A}"/>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20519" name="Group 75">
              <a:extLst>
                <a:ext uri="{FF2B5EF4-FFF2-40B4-BE49-F238E27FC236}">
                  <a16:creationId xmlns:a16="http://schemas.microsoft.com/office/drawing/2014/main" id="{ED7F4A75-4E45-4AE8-848B-68963BB2B271}"/>
                </a:ext>
              </a:extLst>
            </p:cNvPr>
            <p:cNvGrpSpPr>
              <a:grpSpLocks/>
            </p:cNvGrpSpPr>
            <p:nvPr/>
          </p:nvGrpSpPr>
          <p:grpSpPr bwMode="auto">
            <a:xfrm>
              <a:off x="11639" y="6554"/>
              <a:ext cx="1010" cy="904"/>
              <a:chOff x="8588" y="9040"/>
              <a:chExt cx="1130" cy="678"/>
            </a:xfrm>
          </p:grpSpPr>
          <p:sp>
            <p:nvSpPr>
              <p:cNvPr id="20528" name="Line 76">
                <a:extLst>
                  <a:ext uri="{FF2B5EF4-FFF2-40B4-BE49-F238E27FC236}">
                    <a16:creationId xmlns:a16="http://schemas.microsoft.com/office/drawing/2014/main" id="{C7B83B15-0EE9-47F8-A571-494F44F2C32F}"/>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0529" name="Group 77">
                <a:extLst>
                  <a:ext uri="{FF2B5EF4-FFF2-40B4-BE49-F238E27FC236}">
                    <a16:creationId xmlns:a16="http://schemas.microsoft.com/office/drawing/2014/main" id="{87069BB7-511B-4A3B-B9B1-AD104060638C}"/>
                  </a:ext>
                </a:extLst>
              </p:cNvPr>
              <p:cNvGrpSpPr>
                <a:grpSpLocks/>
              </p:cNvGrpSpPr>
              <p:nvPr/>
            </p:nvGrpSpPr>
            <p:grpSpPr bwMode="auto">
              <a:xfrm>
                <a:off x="9040" y="9040"/>
                <a:ext cx="678" cy="339"/>
                <a:chOff x="9153" y="9040"/>
                <a:chExt cx="678" cy="339"/>
              </a:xfrm>
            </p:grpSpPr>
            <p:sp>
              <p:nvSpPr>
                <p:cNvPr id="20533" name="Arc 78">
                  <a:extLst>
                    <a:ext uri="{FF2B5EF4-FFF2-40B4-BE49-F238E27FC236}">
                      <a16:creationId xmlns:a16="http://schemas.microsoft.com/office/drawing/2014/main" id="{57FB1A3D-3FC3-4367-8F37-4B210CB40ED1}"/>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34" name="Arc 79">
                  <a:extLst>
                    <a:ext uri="{FF2B5EF4-FFF2-40B4-BE49-F238E27FC236}">
                      <a16:creationId xmlns:a16="http://schemas.microsoft.com/office/drawing/2014/main" id="{A86032B6-5742-4C35-9FF9-F19CB285CF0B}"/>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0530" name="Group 80">
                <a:extLst>
                  <a:ext uri="{FF2B5EF4-FFF2-40B4-BE49-F238E27FC236}">
                    <a16:creationId xmlns:a16="http://schemas.microsoft.com/office/drawing/2014/main" id="{F87D1648-0F61-41AC-8CCD-51FB07096E36}"/>
                  </a:ext>
                </a:extLst>
              </p:cNvPr>
              <p:cNvGrpSpPr>
                <a:grpSpLocks/>
              </p:cNvGrpSpPr>
              <p:nvPr/>
            </p:nvGrpSpPr>
            <p:grpSpPr bwMode="auto">
              <a:xfrm>
                <a:off x="9040" y="9379"/>
                <a:ext cx="678" cy="339"/>
                <a:chOff x="9153" y="9379"/>
                <a:chExt cx="678" cy="339"/>
              </a:xfrm>
            </p:grpSpPr>
            <p:sp>
              <p:nvSpPr>
                <p:cNvPr id="20531" name="Arc 81">
                  <a:extLst>
                    <a:ext uri="{FF2B5EF4-FFF2-40B4-BE49-F238E27FC236}">
                      <a16:creationId xmlns:a16="http://schemas.microsoft.com/office/drawing/2014/main" id="{42D06034-CC8E-49EE-AAF9-E8D542C18D35}"/>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32" name="Arc 82">
                  <a:extLst>
                    <a:ext uri="{FF2B5EF4-FFF2-40B4-BE49-F238E27FC236}">
                      <a16:creationId xmlns:a16="http://schemas.microsoft.com/office/drawing/2014/main" id="{A08AE0A9-7432-4916-916E-0772389B3541}"/>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0520" name="Line 83">
              <a:extLst>
                <a:ext uri="{FF2B5EF4-FFF2-40B4-BE49-F238E27FC236}">
                  <a16:creationId xmlns:a16="http://schemas.microsoft.com/office/drawing/2014/main" id="{DE3A0DFB-2A03-4EE9-A93C-B35D310B49B0}"/>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20521" name="Line 84">
              <a:extLst>
                <a:ext uri="{FF2B5EF4-FFF2-40B4-BE49-F238E27FC236}">
                  <a16:creationId xmlns:a16="http://schemas.microsoft.com/office/drawing/2014/main" id="{D867170C-29DB-48D2-A8A0-023E9647C252}"/>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20522" name="Group 85">
              <a:extLst>
                <a:ext uri="{FF2B5EF4-FFF2-40B4-BE49-F238E27FC236}">
                  <a16:creationId xmlns:a16="http://schemas.microsoft.com/office/drawing/2014/main" id="{9DE03838-2AD1-4FDD-827C-3276CD06345E}"/>
                </a:ext>
              </a:extLst>
            </p:cNvPr>
            <p:cNvGrpSpPr>
              <a:grpSpLocks/>
            </p:cNvGrpSpPr>
            <p:nvPr/>
          </p:nvGrpSpPr>
          <p:grpSpPr bwMode="auto">
            <a:xfrm>
              <a:off x="13475" y="6554"/>
              <a:ext cx="643" cy="452"/>
              <a:chOff x="10509" y="9040"/>
              <a:chExt cx="678" cy="339"/>
            </a:xfrm>
          </p:grpSpPr>
          <p:sp>
            <p:nvSpPr>
              <p:cNvPr id="20526" name="Arc 86">
                <a:extLst>
                  <a:ext uri="{FF2B5EF4-FFF2-40B4-BE49-F238E27FC236}">
                    <a16:creationId xmlns:a16="http://schemas.microsoft.com/office/drawing/2014/main" id="{009E445A-7F07-4048-96C5-237D749490F3}"/>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7" name="Arc 87">
                <a:extLst>
                  <a:ext uri="{FF2B5EF4-FFF2-40B4-BE49-F238E27FC236}">
                    <a16:creationId xmlns:a16="http://schemas.microsoft.com/office/drawing/2014/main" id="{EADD412A-9AFF-4E65-BA3B-5D89D31DE57E}"/>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0523" name="Group 88">
              <a:extLst>
                <a:ext uri="{FF2B5EF4-FFF2-40B4-BE49-F238E27FC236}">
                  <a16:creationId xmlns:a16="http://schemas.microsoft.com/office/drawing/2014/main" id="{5FFDC1E0-14D2-43E5-8419-BBED76B6699F}"/>
                </a:ext>
              </a:extLst>
            </p:cNvPr>
            <p:cNvGrpSpPr>
              <a:grpSpLocks/>
            </p:cNvGrpSpPr>
            <p:nvPr/>
          </p:nvGrpSpPr>
          <p:grpSpPr bwMode="auto">
            <a:xfrm>
              <a:off x="13475" y="7006"/>
              <a:ext cx="643" cy="452"/>
              <a:chOff x="10509" y="9379"/>
              <a:chExt cx="678" cy="339"/>
            </a:xfrm>
          </p:grpSpPr>
          <p:sp>
            <p:nvSpPr>
              <p:cNvPr id="20524" name="Arc 89">
                <a:extLst>
                  <a:ext uri="{FF2B5EF4-FFF2-40B4-BE49-F238E27FC236}">
                    <a16:creationId xmlns:a16="http://schemas.microsoft.com/office/drawing/2014/main" id="{C8661A2C-B66F-45E4-AFFA-6866BD197D2F}"/>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5" name="Arc 90">
                <a:extLst>
                  <a:ext uri="{FF2B5EF4-FFF2-40B4-BE49-F238E27FC236}">
                    <a16:creationId xmlns:a16="http://schemas.microsoft.com/office/drawing/2014/main" id="{B9A8A7E8-1B2E-43C1-9C9F-3712EA8D3339}"/>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0490" name="Group 86">
            <a:extLst>
              <a:ext uri="{FF2B5EF4-FFF2-40B4-BE49-F238E27FC236}">
                <a16:creationId xmlns:a16="http://schemas.microsoft.com/office/drawing/2014/main" id="{01FEBEA6-3683-4039-BF61-320B172C361B}"/>
              </a:ext>
            </a:extLst>
          </p:cNvPr>
          <p:cNvGrpSpPr>
            <a:grpSpLocks/>
          </p:cNvGrpSpPr>
          <p:nvPr/>
        </p:nvGrpSpPr>
        <p:grpSpPr bwMode="auto">
          <a:xfrm>
            <a:off x="6156325" y="1066800"/>
            <a:ext cx="2759075" cy="2814638"/>
            <a:chOff x="6086497" y="2819400"/>
            <a:chExt cx="2676503" cy="2738677"/>
          </a:xfrm>
        </p:grpSpPr>
        <p:grpSp>
          <p:nvGrpSpPr>
            <p:cNvPr id="20505" name="Group 87">
              <a:extLst>
                <a:ext uri="{FF2B5EF4-FFF2-40B4-BE49-F238E27FC236}">
                  <a16:creationId xmlns:a16="http://schemas.microsoft.com/office/drawing/2014/main" id="{76F64ED3-13C8-4D6B-B9C9-FD00BB0746A6}"/>
                </a:ext>
              </a:extLst>
            </p:cNvPr>
            <p:cNvGrpSpPr>
              <a:grpSpLocks/>
            </p:cNvGrpSpPr>
            <p:nvPr/>
          </p:nvGrpSpPr>
          <p:grpSpPr bwMode="auto">
            <a:xfrm>
              <a:off x="6086497" y="2971800"/>
              <a:ext cx="2600303" cy="2586277"/>
              <a:chOff x="6086497" y="2971800"/>
              <a:chExt cx="2600303" cy="2586277"/>
            </a:xfrm>
          </p:grpSpPr>
          <p:grpSp>
            <p:nvGrpSpPr>
              <p:cNvPr id="20507" name="Group 89">
                <a:extLst>
                  <a:ext uri="{FF2B5EF4-FFF2-40B4-BE49-F238E27FC236}">
                    <a16:creationId xmlns:a16="http://schemas.microsoft.com/office/drawing/2014/main" id="{C532EE80-6437-4587-8A90-2704F181C80D}"/>
                  </a:ext>
                </a:extLst>
              </p:cNvPr>
              <p:cNvGrpSpPr>
                <a:grpSpLocks/>
              </p:cNvGrpSpPr>
              <p:nvPr/>
            </p:nvGrpSpPr>
            <p:grpSpPr bwMode="auto">
              <a:xfrm>
                <a:off x="6086497" y="2971800"/>
                <a:ext cx="2600303" cy="2586277"/>
                <a:chOff x="6086497" y="2971800"/>
                <a:chExt cx="2600303" cy="2586277"/>
              </a:xfrm>
            </p:grpSpPr>
            <p:cxnSp>
              <p:nvCxnSpPr>
                <p:cNvPr id="92" name="Straight Arrow Connector 91">
                  <a:extLst>
                    <a:ext uri="{FF2B5EF4-FFF2-40B4-BE49-F238E27FC236}">
                      <a16:creationId xmlns:a16="http://schemas.microsoft.com/office/drawing/2014/main" id="{E7601E2A-D051-4F4D-B388-78E7AB8C722C}"/>
                    </a:ext>
                  </a:extLst>
                </p:cNvPr>
                <p:cNvCxnSpPr/>
                <p:nvPr/>
              </p:nvCxnSpPr>
              <p:spPr>
                <a:xfrm flipV="1">
                  <a:off x="6400655" y="2972322"/>
                  <a:ext cx="0" cy="2208859"/>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3DFBECDA-7495-41AA-B881-1A79B7D5E092}"/>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94" name="Freeform 93">
                  <a:extLst>
                    <a:ext uri="{FF2B5EF4-FFF2-40B4-BE49-F238E27FC236}">
                      <a16:creationId xmlns:a16="http://schemas.microsoft.com/office/drawing/2014/main" id="{5A21E1AB-BFE5-4363-813D-FF43AF62E449}"/>
                    </a:ext>
                  </a:extLst>
                </p:cNvPr>
                <p:cNvSpPr/>
                <p:nvPr/>
              </p:nvSpPr>
              <p:spPr>
                <a:xfrm>
                  <a:off x="6636274" y="3250360"/>
                  <a:ext cx="1864928" cy="1706845"/>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95" name="Straight Connector 94">
                  <a:extLst>
                    <a:ext uri="{FF2B5EF4-FFF2-40B4-BE49-F238E27FC236}">
                      <a16:creationId xmlns:a16="http://schemas.microsoft.com/office/drawing/2014/main" id="{A7863FFB-42DD-41AE-8897-C0ACDC55F8CB}"/>
                    </a:ext>
                  </a:extLst>
                </p:cNvPr>
                <p:cNvCxnSpPr/>
                <p:nvPr/>
              </p:nvCxnSpPr>
              <p:spPr bwMode="auto">
                <a:xfrm flipV="1">
                  <a:off x="6400655" y="4266744"/>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20513" name="TextBox 95">
                  <a:extLst>
                    <a:ext uri="{FF2B5EF4-FFF2-40B4-BE49-F238E27FC236}">
                      <a16:creationId xmlns:a16="http://schemas.microsoft.com/office/drawing/2014/main" id="{A850483E-D236-4A18-B0B8-6428032C83C1}"/>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20514" name="TextBox 96">
                  <a:extLst>
                    <a:ext uri="{FF2B5EF4-FFF2-40B4-BE49-F238E27FC236}">
                      <a16:creationId xmlns:a16="http://schemas.microsoft.com/office/drawing/2014/main" id="{C900082B-4C62-42B9-AA5D-BEB46AEC4E13}"/>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20508" name="Content Placeholder 8">
                <a:extLst>
                  <a:ext uri="{FF2B5EF4-FFF2-40B4-BE49-F238E27FC236}">
                    <a16:creationId xmlns:a16="http://schemas.microsoft.com/office/drawing/2014/main" id="{C26F47FA-07D6-4B62-9EF2-67B9CE2717F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89" name="Rectangle 88">
              <a:extLst>
                <a:ext uri="{FF2B5EF4-FFF2-40B4-BE49-F238E27FC236}">
                  <a16:creationId xmlns:a16="http://schemas.microsoft.com/office/drawing/2014/main" id="{7D1B17AB-B7C7-432B-AA85-1CE04032214E}"/>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grpSp>
        <p:nvGrpSpPr>
          <p:cNvPr id="20491" name="Group 97">
            <a:extLst>
              <a:ext uri="{FF2B5EF4-FFF2-40B4-BE49-F238E27FC236}">
                <a16:creationId xmlns:a16="http://schemas.microsoft.com/office/drawing/2014/main" id="{64062C82-D1F0-4323-9CD2-411F14670D2E}"/>
              </a:ext>
            </a:extLst>
          </p:cNvPr>
          <p:cNvGrpSpPr>
            <a:grpSpLocks/>
          </p:cNvGrpSpPr>
          <p:nvPr/>
        </p:nvGrpSpPr>
        <p:grpSpPr bwMode="auto">
          <a:xfrm>
            <a:off x="6156325" y="3810000"/>
            <a:ext cx="2759075" cy="2805113"/>
            <a:chOff x="6086497" y="2819400"/>
            <a:chExt cx="2676503" cy="2728679"/>
          </a:xfrm>
        </p:grpSpPr>
        <p:grpSp>
          <p:nvGrpSpPr>
            <p:cNvPr id="20495" name="Group 98">
              <a:extLst>
                <a:ext uri="{FF2B5EF4-FFF2-40B4-BE49-F238E27FC236}">
                  <a16:creationId xmlns:a16="http://schemas.microsoft.com/office/drawing/2014/main" id="{B40061DD-3EE2-4F90-B5D1-7E10CE464BB0}"/>
                </a:ext>
              </a:extLst>
            </p:cNvPr>
            <p:cNvGrpSpPr>
              <a:grpSpLocks/>
            </p:cNvGrpSpPr>
            <p:nvPr/>
          </p:nvGrpSpPr>
          <p:grpSpPr bwMode="auto">
            <a:xfrm>
              <a:off x="6086497" y="2971800"/>
              <a:ext cx="2600303" cy="2576279"/>
              <a:chOff x="6086497" y="2971800"/>
              <a:chExt cx="2600303" cy="2576279"/>
            </a:xfrm>
          </p:grpSpPr>
          <p:grpSp>
            <p:nvGrpSpPr>
              <p:cNvPr id="20497" name="Group 100">
                <a:extLst>
                  <a:ext uri="{FF2B5EF4-FFF2-40B4-BE49-F238E27FC236}">
                    <a16:creationId xmlns:a16="http://schemas.microsoft.com/office/drawing/2014/main" id="{CE091BFF-A52E-47E1-B07A-B4E07CAF00D7}"/>
                  </a:ext>
                </a:extLst>
              </p:cNvPr>
              <p:cNvGrpSpPr>
                <a:grpSpLocks/>
              </p:cNvGrpSpPr>
              <p:nvPr/>
            </p:nvGrpSpPr>
            <p:grpSpPr bwMode="auto">
              <a:xfrm>
                <a:off x="6086497" y="2971800"/>
                <a:ext cx="2600303" cy="2576279"/>
                <a:chOff x="6086497" y="2971800"/>
                <a:chExt cx="2600303" cy="2576279"/>
              </a:xfrm>
            </p:grpSpPr>
            <p:cxnSp>
              <p:nvCxnSpPr>
                <p:cNvPr id="103" name="Straight Arrow Connector 102">
                  <a:extLst>
                    <a:ext uri="{FF2B5EF4-FFF2-40B4-BE49-F238E27FC236}">
                      <a16:creationId xmlns:a16="http://schemas.microsoft.com/office/drawing/2014/main" id="{B2CA7219-5209-45BB-AE3F-EC0B849392A3}"/>
                    </a:ext>
                  </a:extLst>
                </p:cNvPr>
                <p:cNvCxnSpPr/>
                <p:nvPr/>
              </p:nvCxnSpPr>
              <p:spPr>
                <a:xfrm flipV="1">
                  <a:off x="6400655" y="2972281"/>
                  <a:ext cx="0" cy="2209812"/>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E0E8C053-E5CD-4412-A0CF-0E7128912B72}"/>
                    </a:ext>
                  </a:extLst>
                </p:cNvPr>
                <p:cNvCxnSpPr/>
                <p:nvPr/>
              </p:nvCxnSpPr>
              <p:spPr>
                <a:xfrm>
                  <a:off x="6400655" y="5182093"/>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05" name="Freeform 104">
                  <a:extLst>
                    <a:ext uri="{FF2B5EF4-FFF2-40B4-BE49-F238E27FC236}">
                      <a16:creationId xmlns:a16="http://schemas.microsoft.com/office/drawing/2014/main" id="{09BE48AA-14A6-4C90-9B9B-6D5E1887A2EA}"/>
                    </a:ext>
                  </a:extLst>
                </p:cNvPr>
                <p:cNvSpPr/>
                <p:nvPr/>
              </p:nvSpPr>
              <p:spPr>
                <a:xfrm>
                  <a:off x="6636274" y="3250244"/>
                  <a:ext cx="1864928" cy="1707934"/>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06" name="Straight Connector 105">
                  <a:extLst>
                    <a:ext uri="{FF2B5EF4-FFF2-40B4-BE49-F238E27FC236}">
                      <a16:creationId xmlns:a16="http://schemas.microsoft.com/office/drawing/2014/main" id="{F58FA822-1333-45CE-8B15-E9C508D67AE5}"/>
                    </a:ext>
                  </a:extLst>
                </p:cNvPr>
                <p:cNvCxnSpPr/>
                <p:nvPr/>
              </p:nvCxnSpPr>
              <p:spPr bwMode="auto">
                <a:xfrm>
                  <a:off x="6386796" y="4267901"/>
                  <a:ext cx="776155" cy="0"/>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20503" name="TextBox 106">
                  <a:extLst>
                    <a:ext uri="{FF2B5EF4-FFF2-40B4-BE49-F238E27FC236}">
                      <a16:creationId xmlns:a16="http://schemas.microsoft.com/office/drawing/2014/main" id="{48381260-C8D6-453D-99C6-8D242EF28711}"/>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20504" name="TextBox 107">
                  <a:extLst>
                    <a:ext uri="{FF2B5EF4-FFF2-40B4-BE49-F238E27FC236}">
                      <a16:creationId xmlns:a16="http://schemas.microsoft.com/office/drawing/2014/main" id="{CEADABF7-FA65-4BC3-9B97-CD914CA08E9A}"/>
                    </a:ext>
                  </a:extLst>
                </p:cNvPr>
                <p:cNvSpPr txBox="1">
                  <a:spLocks noChangeArrowheads="1"/>
                </p:cNvSpPr>
                <p:nvPr/>
              </p:nvSpPr>
              <p:spPr bwMode="auto">
                <a:xfrm>
                  <a:off x="8205372" y="5188745"/>
                  <a:ext cx="315982" cy="35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T</a:t>
                  </a:r>
                </a:p>
              </p:txBody>
            </p:sp>
          </p:grpSp>
          <p:pic>
            <p:nvPicPr>
              <p:cNvPr id="20498" name="Content Placeholder 8">
                <a:extLst>
                  <a:ext uri="{FF2B5EF4-FFF2-40B4-BE49-F238E27FC236}">
                    <a16:creationId xmlns:a16="http://schemas.microsoft.com/office/drawing/2014/main" id="{2598E4EF-52BC-4738-87CC-BCAE94893E7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00" name="Rectangle 99">
              <a:extLst>
                <a:ext uri="{FF2B5EF4-FFF2-40B4-BE49-F238E27FC236}">
                  <a16:creationId xmlns:a16="http://schemas.microsoft.com/office/drawing/2014/main" id="{27040600-F22F-4ECA-828D-DC4F9CFEA51F}"/>
                </a:ext>
              </a:extLst>
            </p:cNvPr>
            <p:cNvSpPr/>
            <p:nvPr/>
          </p:nvSpPr>
          <p:spPr>
            <a:xfrm>
              <a:off x="6086497" y="2819400"/>
              <a:ext cx="2676503" cy="266690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cxnSp>
        <p:nvCxnSpPr>
          <p:cNvPr id="109" name="Straight Connector 108">
            <a:extLst>
              <a:ext uri="{FF2B5EF4-FFF2-40B4-BE49-F238E27FC236}">
                <a16:creationId xmlns:a16="http://schemas.microsoft.com/office/drawing/2014/main" id="{3C53BBE1-5EDF-4D65-9964-8C555CE8F4D7}"/>
              </a:ext>
            </a:extLst>
          </p:cNvPr>
          <p:cNvCxnSpPr/>
          <p:nvPr/>
        </p:nvCxnSpPr>
        <p:spPr bwMode="auto">
          <a:xfrm flipV="1">
            <a:off x="7173913" y="2205038"/>
            <a:ext cx="368300" cy="466725"/>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BCA04156-4D9A-47CE-969F-9EF5DDC8C5F7}"/>
              </a:ext>
            </a:extLst>
          </p:cNvPr>
          <p:cNvCxnSpPr/>
          <p:nvPr/>
        </p:nvCxnSpPr>
        <p:spPr bwMode="auto">
          <a:xfrm flipV="1">
            <a:off x="7145338" y="5297488"/>
            <a:ext cx="587375" cy="0"/>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sp>
        <p:nvSpPr>
          <p:cNvPr id="20494" name="Slide Number Placeholder 1">
            <a:extLst>
              <a:ext uri="{FF2B5EF4-FFF2-40B4-BE49-F238E27FC236}">
                <a16:creationId xmlns:a16="http://schemas.microsoft.com/office/drawing/2014/main" id="{BF8BB94F-C120-4944-80C9-9A05BDB1563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D2ABAF89-547D-4FB0-9573-5896AB9D8B74}" type="slidenum">
              <a:rPr lang="en-US" altLang="en-US" sz="1000" smtClean="0">
                <a:solidFill>
                  <a:schemeClr val="accent1"/>
                </a:solidFill>
              </a:rPr>
              <a:pPr>
                <a:spcBef>
                  <a:spcPct val="0"/>
                </a:spcBef>
                <a:buSzTx/>
                <a:buFontTx/>
                <a:buNone/>
              </a:pPr>
              <a:t>11</a:t>
            </a:fld>
            <a:endParaRPr lang="en-US" altLang="en-US" sz="1000">
              <a:solidFill>
                <a:schemeClr val="accen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A2444A2F-7E03-464E-AA67-B16CE1EEC673}"/>
              </a:ext>
            </a:extLst>
          </p:cNvPr>
          <p:cNvSpPr>
            <a:spLocks noGrp="1"/>
          </p:cNvSpPr>
          <p:nvPr>
            <p:ph type="title"/>
          </p:nvPr>
        </p:nvSpPr>
        <p:spPr/>
        <p:txBody>
          <a:bodyPr/>
          <a:lstStyle/>
          <a:p>
            <a:r>
              <a:rPr lang="en-GB" altLang="en-US"/>
              <a:t>Quench</a:t>
            </a:r>
            <a:br>
              <a:rPr lang="en-GB" altLang="en-US"/>
            </a:br>
            <a:r>
              <a:rPr lang="en-GB" altLang="en-US"/>
              <a:t>Distributed disturbances</a:t>
            </a:r>
          </a:p>
        </p:txBody>
      </p:sp>
      <p:sp>
        <p:nvSpPr>
          <p:cNvPr id="21507" name="Content Placeholder 2">
            <a:extLst>
              <a:ext uri="{FF2B5EF4-FFF2-40B4-BE49-F238E27FC236}">
                <a16:creationId xmlns:a16="http://schemas.microsoft.com/office/drawing/2014/main" id="{3C5D3CBC-47A6-4BA7-9279-3D1DECF25E99}"/>
              </a:ext>
            </a:extLst>
          </p:cNvPr>
          <p:cNvSpPr>
            <a:spLocks noGrp="1"/>
          </p:cNvSpPr>
          <p:nvPr>
            <p:ph idx="1"/>
          </p:nvPr>
        </p:nvSpPr>
        <p:spPr>
          <a:xfrm>
            <a:off x="152400" y="1143000"/>
            <a:ext cx="8839200" cy="1447800"/>
          </a:xfrm>
        </p:spPr>
        <p:txBody>
          <a:bodyPr/>
          <a:lstStyle/>
          <a:p>
            <a:pPr>
              <a:buFontTx/>
              <a:buBlip>
                <a:blip r:embed="rId3"/>
              </a:buBlip>
            </a:pPr>
            <a:r>
              <a:rPr lang="en-GB" altLang="en-US"/>
              <a:t>Release of energy uniformly distributed: </a:t>
            </a:r>
            <a:r>
              <a:rPr lang="en-GB" altLang="en-US" b="1">
                <a:solidFill>
                  <a:srgbClr val="FF0000"/>
                </a:solidFill>
              </a:rPr>
              <a:t>adiabatic condition</a:t>
            </a:r>
            <a:r>
              <a:rPr lang="en-GB" altLang="en-US"/>
              <a:t>. </a:t>
            </a:r>
          </a:p>
          <a:p>
            <a:pPr lvl="1">
              <a:buFontTx/>
              <a:buBlip>
                <a:blip r:embed="rId4"/>
              </a:buBlip>
            </a:pPr>
            <a:r>
              <a:rPr lang="en-GB" altLang="en-US"/>
              <a:t>The T increase is uniform and no heat is conducted along the coil.</a:t>
            </a:r>
          </a:p>
          <a:p>
            <a:pPr>
              <a:buFontTx/>
              <a:buBlip>
                <a:blip r:embed="rId3"/>
              </a:buBlip>
            </a:pPr>
            <a:endParaRPr lang="en-GB" altLang="en-US"/>
          </a:p>
        </p:txBody>
      </p:sp>
      <p:sp>
        <p:nvSpPr>
          <p:cNvPr id="21508" name="Date Placeholder 3">
            <a:extLst>
              <a:ext uri="{FF2B5EF4-FFF2-40B4-BE49-F238E27FC236}">
                <a16:creationId xmlns:a16="http://schemas.microsoft.com/office/drawing/2014/main" id="{C74D6731-E792-4860-BC30-138B61FE698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1509" name="Footer Placeholder 4">
            <a:extLst>
              <a:ext uri="{FF2B5EF4-FFF2-40B4-BE49-F238E27FC236}">
                <a16:creationId xmlns:a16="http://schemas.microsoft.com/office/drawing/2014/main" id="{B7B09C95-A951-4709-AABE-FBA381F592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1510" name="Group 26">
            <a:extLst>
              <a:ext uri="{FF2B5EF4-FFF2-40B4-BE49-F238E27FC236}">
                <a16:creationId xmlns:a16="http://schemas.microsoft.com/office/drawing/2014/main" id="{AA282476-65A2-4C05-8D0E-CC0C9AFBB3BD}"/>
              </a:ext>
            </a:extLst>
          </p:cNvPr>
          <p:cNvGrpSpPr>
            <a:grpSpLocks/>
          </p:cNvGrpSpPr>
          <p:nvPr/>
        </p:nvGrpSpPr>
        <p:grpSpPr bwMode="auto">
          <a:xfrm>
            <a:off x="1763713" y="1981200"/>
            <a:ext cx="5346700" cy="1084263"/>
            <a:chOff x="420556" y="3716758"/>
            <a:chExt cx="5346700" cy="1083842"/>
          </a:xfrm>
        </p:grpSpPr>
        <p:grpSp>
          <p:nvGrpSpPr>
            <p:cNvPr id="21515" name="Group 6">
              <a:extLst>
                <a:ext uri="{FF2B5EF4-FFF2-40B4-BE49-F238E27FC236}">
                  <a16:creationId xmlns:a16="http://schemas.microsoft.com/office/drawing/2014/main" id="{5D5327FE-5201-44A5-B6C1-65E7198118A8}"/>
                </a:ext>
              </a:extLst>
            </p:cNvPr>
            <p:cNvGrpSpPr>
              <a:grpSpLocks/>
            </p:cNvGrpSpPr>
            <p:nvPr/>
          </p:nvGrpSpPr>
          <p:grpSpPr bwMode="auto">
            <a:xfrm>
              <a:off x="420556" y="3716758"/>
              <a:ext cx="5346700" cy="1083842"/>
              <a:chOff x="1828800" y="2649958"/>
              <a:chExt cx="5346700" cy="1083842"/>
            </a:xfrm>
          </p:grpSpPr>
          <p:pic>
            <p:nvPicPr>
              <p:cNvPr id="8" name="Picture 45">
                <a:extLst>
                  <a:ext uri="{FF2B5EF4-FFF2-40B4-BE49-F238E27FC236}">
                    <a16:creationId xmlns:a16="http://schemas.microsoft.com/office/drawing/2014/main" id="{9F0EB5CD-9D83-4A75-8667-9A996BDF3F06}"/>
                  </a:ext>
                </a:extLst>
              </p:cNvPr>
              <p:cNvPicPr>
                <a:picLocks noChangeAspect="1" noChangeArrowheads="1"/>
              </p:cNvPicPr>
              <p:nvPr/>
            </p:nvPicPr>
            <p:blipFill>
              <a:blip r:embed="rId8"/>
              <a:srcRect/>
              <a:stretch>
                <a:fillRect/>
              </a:stretch>
            </p:blipFill>
            <p:spPr bwMode="auto">
              <a:xfrm>
                <a:off x="1905000" y="2762627"/>
                <a:ext cx="5270500" cy="86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 name="Rounded Rectangle 14">
                <a:extLst>
                  <a:ext uri="{FF2B5EF4-FFF2-40B4-BE49-F238E27FC236}">
                    <a16:creationId xmlns:a16="http://schemas.microsoft.com/office/drawing/2014/main" id="{C39FB74D-4B39-431F-A8F2-F9B410AB4DD3}"/>
                  </a:ext>
                </a:extLst>
              </p:cNvPr>
              <p:cNvSpPr/>
              <p:nvPr/>
            </p:nvSpPr>
            <p:spPr>
              <a:xfrm>
                <a:off x="4124325" y="2762627"/>
                <a:ext cx="12858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724FCACF-5E1E-4A38-A69F-DECF360AFC56}"/>
                  </a:ext>
                </a:extLst>
              </p:cNvPr>
              <p:cNvSpPr/>
              <p:nvPr/>
            </p:nvSpPr>
            <p:spPr>
              <a:xfrm>
                <a:off x="5656262" y="2762627"/>
                <a:ext cx="1519238"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F525475D-484F-46A9-AD32-4EB9556B2F41}"/>
                  </a:ext>
                </a:extLst>
              </p:cNvPr>
              <p:cNvSpPr/>
              <p:nvPr/>
            </p:nvSpPr>
            <p:spPr>
              <a:xfrm>
                <a:off x="2835275" y="2973682"/>
                <a:ext cx="520700" cy="431632"/>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27419B94-FF44-4EC3-941E-5E0E26C25EAA}"/>
                  </a:ext>
                </a:extLst>
              </p:cNvPr>
              <p:cNvSpPr/>
              <p:nvPr/>
            </p:nvSpPr>
            <p:spPr>
              <a:xfrm>
                <a:off x="3508375" y="2978443"/>
                <a:ext cx="454025" cy="431632"/>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CDF081C3-8CA3-4CA3-8984-EA3105960576}"/>
                  </a:ext>
                </a:extLst>
              </p:cNvPr>
              <p:cNvSpPr/>
              <p:nvPr/>
            </p:nvSpPr>
            <p:spPr>
              <a:xfrm>
                <a:off x="1828800" y="2757866"/>
                <a:ext cx="8286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19">
                <a:extLst>
                  <a:ext uri="{FF2B5EF4-FFF2-40B4-BE49-F238E27FC236}">
                    <a16:creationId xmlns:a16="http://schemas.microsoft.com/office/drawing/2014/main" id="{D9DFBDFA-72F6-4291-BD65-5953523A16CC}"/>
                  </a:ext>
                </a:extLst>
              </p:cNvPr>
              <p:cNvSpPr/>
              <p:nvPr/>
            </p:nvSpPr>
            <p:spPr>
              <a:xfrm>
                <a:off x="2835275" y="2649958"/>
                <a:ext cx="1127125"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20">
                <a:extLst>
                  <a:ext uri="{FF2B5EF4-FFF2-40B4-BE49-F238E27FC236}">
                    <a16:creationId xmlns:a16="http://schemas.microsoft.com/office/drawing/2014/main" id="{E013F334-C713-4D4E-9AFA-ECD52C76B1B6}"/>
                  </a:ext>
                </a:extLst>
              </p:cNvPr>
              <p:cNvSpPr/>
              <p:nvPr/>
            </p:nvSpPr>
            <p:spPr>
              <a:xfrm>
                <a:off x="4124325" y="2649958"/>
                <a:ext cx="3051175"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23" name="Multiply 22">
              <a:extLst>
                <a:ext uri="{FF2B5EF4-FFF2-40B4-BE49-F238E27FC236}">
                  <a16:creationId xmlns:a16="http://schemas.microsoft.com/office/drawing/2014/main" id="{1BD89FEE-FCDA-467F-9092-BA70F8762315}"/>
                </a:ext>
              </a:extLst>
            </p:cNvPr>
            <p:cNvSpPr/>
            <p:nvPr/>
          </p:nvSpPr>
          <p:spPr>
            <a:xfrm>
              <a:off x="2000118" y="3818319"/>
              <a:ext cx="715963" cy="918806"/>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4" name="Multiply 23">
              <a:extLst>
                <a:ext uri="{FF2B5EF4-FFF2-40B4-BE49-F238E27FC236}">
                  <a16:creationId xmlns:a16="http://schemas.microsoft.com/office/drawing/2014/main" id="{7765245F-05EA-497E-98A7-A59CCC068BA5}"/>
                </a:ext>
              </a:extLst>
            </p:cNvPr>
            <p:cNvSpPr/>
            <p:nvPr/>
          </p:nvSpPr>
          <p:spPr>
            <a:xfrm>
              <a:off x="3000243" y="3796102"/>
              <a:ext cx="717550" cy="920392"/>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5" name="Multiply 24">
              <a:extLst>
                <a:ext uri="{FF2B5EF4-FFF2-40B4-BE49-F238E27FC236}">
                  <a16:creationId xmlns:a16="http://schemas.microsoft.com/office/drawing/2014/main" id="{8A00715F-4209-4D5A-8482-5F8AD6DB7861}"/>
                </a:ext>
              </a:extLst>
            </p:cNvPr>
            <p:cNvSpPr/>
            <p:nvPr/>
          </p:nvSpPr>
          <p:spPr>
            <a:xfrm>
              <a:off x="4581393" y="3800863"/>
              <a:ext cx="715963" cy="920392"/>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28" name="Content Placeholder 2">
            <a:extLst>
              <a:ext uri="{FF2B5EF4-FFF2-40B4-BE49-F238E27FC236}">
                <a16:creationId xmlns:a16="http://schemas.microsoft.com/office/drawing/2014/main" id="{625FEBB7-1C49-4258-82E9-DE37705C3596}"/>
              </a:ext>
            </a:extLst>
          </p:cNvPr>
          <p:cNvSpPr txBox="1">
            <a:spLocks/>
          </p:cNvSpPr>
          <p:nvPr/>
        </p:nvSpPr>
        <p:spPr bwMode="auto">
          <a:xfrm>
            <a:off x="115888" y="3124200"/>
            <a:ext cx="494347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marL="342900" indent="-342900" algn="l" rtl="0" eaLnBrk="0" fontAlgn="base" hangingPunct="0">
              <a:spcBef>
                <a:spcPct val="20000"/>
              </a:spcBef>
              <a:spcAft>
                <a:spcPct val="0"/>
              </a:spcAft>
              <a:buSzPct val="60000"/>
              <a:buFontTx/>
              <a:buBlip>
                <a:blip r:embed="rId9"/>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0"/>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1"/>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2"/>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3"/>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dirty="0"/>
              <a:t>Energy density required to quench</a:t>
            </a:r>
          </a:p>
          <a:p>
            <a:pPr lvl="1">
              <a:defRPr/>
            </a:pPr>
            <a:r>
              <a:rPr lang="en-GB" dirty="0"/>
              <a:t>convenient to use  the volumetric </a:t>
            </a:r>
            <a:r>
              <a:rPr lang="en-GB" b="1" dirty="0">
                <a:solidFill>
                  <a:srgbClr val="FF0000"/>
                </a:solidFill>
              </a:rPr>
              <a:t>specific enthalpy </a:t>
            </a:r>
            <a:r>
              <a:rPr lang="en-GB" dirty="0"/>
              <a:t>H (J/m</a:t>
            </a:r>
            <a:r>
              <a:rPr lang="en-GB" baseline="30000" dirty="0"/>
              <a:t>3</a:t>
            </a:r>
            <a:r>
              <a:rPr lang="en-GB" dirty="0"/>
              <a:t>) with </a:t>
            </a:r>
            <a:r>
              <a:rPr lang="en-GB" dirty="0">
                <a:sym typeface="Symbol"/>
              </a:rPr>
              <a:t></a:t>
            </a:r>
            <a:r>
              <a:rPr lang="en-GB" dirty="0"/>
              <a:t> (kg/m</a:t>
            </a:r>
            <a:r>
              <a:rPr lang="en-GB" baseline="30000" dirty="0"/>
              <a:t>3</a:t>
            </a:r>
            <a:r>
              <a:rPr lang="en-GB" dirty="0"/>
              <a:t>) is the density </a:t>
            </a:r>
          </a:p>
          <a:p>
            <a:pPr>
              <a:defRPr/>
            </a:pPr>
            <a:endParaRPr lang="en-GB" dirty="0"/>
          </a:p>
          <a:p>
            <a:pPr>
              <a:defRPr/>
            </a:pPr>
            <a:endParaRPr lang="en-GB" dirty="0"/>
          </a:p>
          <a:p>
            <a:pPr>
              <a:defRPr/>
            </a:pPr>
            <a:r>
              <a:rPr lang="en-GB" dirty="0"/>
              <a:t>Then, possible to compute the energy density to quench</a:t>
            </a:r>
          </a:p>
          <a:p>
            <a:pPr>
              <a:defRPr/>
            </a:pPr>
            <a:endParaRPr lang="en-GB" dirty="0"/>
          </a:p>
        </p:txBody>
      </p:sp>
      <p:pic>
        <p:nvPicPr>
          <p:cNvPr id="21512" name="Picture 3">
            <a:extLst>
              <a:ext uri="{FF2B5EF4-FFF2-40B4-BE49-F238E27FC236}">
                <a16:creationId xmlns:a16="http://schemas.microsoft.com/office/drawing/2014/main" id="{89AA2441-F737-4F11-98D1-B59BE9587BA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r="18282"/>
          <a:stretch>
            <a:fillRect/>
          </a:stretch>
        </p:blipFill>
        <p:spPr bwMode="auto">
          <a:xfrm>
            <a:off x="5205413" y="3124200"/>
            <a:ext cx="385603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513" name="Object 29">
            <a:extLst>
              <a:ext uri="{FF2B5EF4-FFF2-40B4-BE49-F238E27FC236}">
                <a16:creationId xmlns:a16="http://schemas.microsoft.com/office/drawing/2014/main" id="{829041F7-5F40-491E-ADC9-04C1E03C827D}"/>
              </a:ext>
            </a:extLst>
          </p:cNvPr>
          <p:cNvGraphicFramePr>
            <a:graphicFrameLocks noChangeAspect="1"/>
          </p:cNvGraphicFramePr>
          <p:nvPr/>
        </p:nvGraphicFramePr>
        <p:xfrm>
          <a:off x="1779588" y="4784725"/>
          <a:ext cx="2449512" cy="777875"/>
        </p:xfrm>
        <a:graphic>
          <a:graphicData uri="http://schemas.openxmlformats.org/presentationml/2006/ole">
            <mc:AlternateContent xmlns:mc="http://schemas.openxmlformats.org/markup-compatibility/2006">
              <mc:Choice xmlns:v="urn:schemas-microsoft-com:vml" Requires="v">
                <p:oleObj spid="_x0000_s21539" name="Equation" r:id="rId15" imgW="1079032" imgH="342751" progId="Equation.3">
                  <p:embed/>
                </p:oleObj>
              </mc:Choice>
              <mc:Fallback>
                <p:oleObj name="Equation" r:id="rId15" imgW="1079032" imgH="342751" progId="Equation.3">
                  <p:embed/>
                  <p:pic>
                    <p:nvPicPr>
                      <p:cNvPr id="0" name="Object 2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779588" y="4784725"/>
                        <a:ext cx="2449512"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4" name="Slide Number Placeholder 1">
            <a:extLst>
              <a:ext uri="{FF2B5EF4-FFF2-40B4-BE49-F238E27FC236}">
                <a16:creationId xmlns:a16="http://schemas.microsoft.com/office/drawing/2014/main" id="{A7A809D1-4452-4465-B2A9-FD423AF778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334C521F-27F7-4DA5-9642-7754EBB4D38B}" type="slidenum">
              <a:rPr lang="en-US" altLang="en-US" sz="1000" smtClean="0">
                <a:solidFill>
                  <a:schemeClr val="accent1"/>
                </a:solidFill>
              </a:rPr>
              <a:pPr>
                <a:spcBef>
                  <a:spcPct val="0"/>
                </a:spcBef>
                <a:buSzTx/>
                <a:buFontTx/>
                <a:buNone/>
              </a:pPr>
              <a:t>12</a:t>
            </a:fld>
            <a:endParaRPr lang="en-US" altLang="en-US" sz="1000">
              <a:solidFill>
                <a:schemeClr val="accen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FCCF2D88-DFCB-4FDF-A8EB-353C4B851D91}"/>
              </a:ext>
            </a:extLst>
          </p:cNvPr>
          <p:cNvSpPr>
            <a:spLocks noGrp="1"/>
          </p:cNvSpPr>
          <p:nvPr>
            <p:ph type="title"/>
          </p:nvPr>
        </p:nvSpPr>
        <p:spPr/>
        <p:txBody>
          <a:bodyPr/>
          <a:lstStyle/>
          <a:p>
            <a:r>
              <a:rPr lang="en-GB" altLang="en-US"/>
              <a:t>Temperature and energy margin</a:t>
            </a:r>
          </a:p>
        </p:txBody>
      </p:sp>
      <p:sp>
        <p:nvSpPr>
          <p:cNvPr id="22531" name="Content Placeholder 2">
            <a:extLst>
              <a:ext uri="{FF2B5EF4-FFF2-40B4-BE49-F238E27FC236}">
                <a16:creationId xmlns:a16="http://schemas.microsoft.com/office/drawing/2014/main" id="{E06C7CAD-8A93-4D3B-AB29-BDE773B61F27}"/>
              </a:ext>
            </a:extLst>
          </p:cNvPr>
          <p:cNvSpPr>
            <a:spLocks noGrp="1"/>
          </p:cNvSpPr>
          <p:nvPr>
            <p:ph idx="1"/>
          </p:nvPr>
        </p:nvSpPr>
        <p:spPr/>
        <p:txBody>
          <a:bodyPr/>
          <a:lstStyle/>
          <a:p>
            <a:pPr>
              <a:buFontTx/>
              <a:buBlip>
                <a:blip r:embed="rId3"/>
              </a:buBlip>
            </a:pPr>
            <a:r>
              <a:rPr lang="en-GB" altLang="en-US"/>
              <a:t>At 80% of I</a:t>
            </a:r>
            <a:r>
              <a:rPr lang="en-GB" altLang="en-US" baseline="-25000"/>
              <a:t>ss</a:t>
            </a:r>
          </a:p>
          <a:p>
            <a:pPr lvl="1">
              <a:buFontTx/>
              <a:buBlip>
                <a:blip r:embed="rId4"/>
              </a:buBlip>
            </a:pPr>
            <a:r>
              <a:rPr lang="en-GB" altLang="en-US">
                <a:solidFill>
                  <a:srgbClr val="FF0000"/>
                </a:solidFill>
              </a:rPr>
              <a:t>Nb</a:t>
            </a:r>
            <a:r>
              <a:rPr lang="en-GB" altLang="en-US" baseline="-25000">
                <a:solidFill>
                  <a:srgbClr val="FF0000"/>
                </a:solidFill>
              </a:rPr>
              <a:t>3</a:t>
            </a:r>
            <a:r>
              <a:rPr lang="en-GB" altLang="en-US">
                <a:solidFill>
                  <a:srgbClr val="FF0000"/>
                </a:solidFill>
              </a:rPr>
              <a:t>Sn </a:t>
            </a:r>
            <a:r>
              <a:rPr lang="en-GB" altLang="en-US"/>
              <a:t>has </a:t>
            </a:r>
            <a:r>
              <a:rPr lang="en-GB" altLang="en-US">
                <a:solidFill>
                  <a:srgbClr val="FF0000"/>
                </a:solidFill>
              </a:rPr>
              <a:t>~5 </a:t>
            </a:r>
            <a:r>
              <a:rPr lang="en-GB" altLang="en-US"/>
              <a:t>K of temperature margin at 1.9 K </a:t>
            </a:r>
            <a:r>
              <a:rPr lang="en-GB" altLang="en-US">
                <a:sym typeface="Wingdings" panose="05000000000000000000" pitchFamily="2" charset="2"/>
              </a:rPr>
              <a:t> </a:t>
            </a:r>
            <a:r>
              <a:rPr lang="en-GB" altLang="en-US">
                <a:solidFill>
                  <a:srgbClr val="FF0000"/>
                </a:solidFill>
                <a:sym typeface="Wingdings" panose="05000000000000000000" pitchFamily="2" charset="2"/>
              </a:rPr>
              <a:t>~15 mJ/cm</a:t>
            </a:r>
            <a:r>
              <a:rPr lang="en-GB" altLang="en-US" baseline="30000">
                <a:solidFill>
                  <a:srgbClr val="FF0000"/>
                </a:solidFill>
                <a:sym typeface="Wingdings" panose="05000000000000000000" pitchFamily="2" charset="2"/>
              </a:rPr>
              <a:t>3</a:t>
            </a:r>
            <a:r>
              <a:rPr lang="en-GB" altLang="en-US">
                <a:solidFill>
                  <a:srgbClr val="FF0000"/>
                </a:solidFill>
                <a:sym typeface="Wingdings" panose="05000000000000000000" pitchFamily="2" charset="2"/>
              </a:rPr>
              <a:t> </a:t>
            </a:r>
            <a:r>
              <a:rPr lang="en-GB" altLang="en-US">
                <a:sym typeface="Wingdings" panose="05000000000000000000" pitchFamily="2" charset="2"/>
              </a:rPr>
              <a:t>(strand volume)</a:t>
            </a:r>
          </a:p>
          <a:p>
            <a:pPr lvl="2">
              <a:buFontTx/>
              <a:buBlip>
                <a:blip r:embed="rId5"/>
              </a:buBlip>
            </a:pPr>
            <a:r>
              <a:rPr lang="en-GB" altLang="en-US">
                <a:sym typeface="Wingdings" panose="05000000000000000000" pitchFamily="2" charset="2"/>
              </a:rPr>
              <a:t>…but impregnated (~adiabatic) coils </a:t>
            </a:r>
            <a:r>
              <a:rPr lang="en-GB" altLang="en-US"/>
              <a:t> </a:t>
            </a:r>
          </a:p>
          <a:p>
            <a:pPr lvl="1">
              <a:buFontTx/>
              <a:buBlip>
                <a:blip r:embed="rId4"/>
              </a:buBlip>
            </a:pPr>
            <a:r>
              <a:rPr lang="en-GB" altLang="en-US">
                <a:solidFill>
                  <a:srgbClr val="FF0000"/>
                </a:solidFill>
              </a:rPr>
              <a:t>Nb-Ti </a:t>
            </a:r>
            <a:r>
              <a:rPr lang="en-GB" altLang="en-US"/>
              <a:t>has </a:t>
            </a:r>
            <a:r>
              <a:rPr lang="en-GB" altLang="en-US">
                <a:solidFill>
                  <a:srgbClr val="FF0000"/>
                </a:solidFill>
              </a:rPr>
              <a:t>~2 K </a:t>
            </a:r>
            <a:r>
              <a:rPr lang="en-GB" altLang="en-US"/>
              <a:t>of temperature margin at 1.9 K </a:t>
            </a:r>
            <a:r>
              <a:rPr lang="en-GB" altLang="en-US">
                <a:sym typeface="Wingdings" panose="05000000000000000000" pitchFamily="2" charset="2"/>
              </a:rPr>
              <a:t> </a:t>
            </a:r>
            <a:r>
              <a:rPr lang="en-GB" altLang="en-US">
                <a:solidFill>
                  <a:srgbClr val="FF0000"/>
                </a:solidFill>
                <a:sym typeface="Wingdings" panose="05000000000000000000" pitchFamily="2" charset="2"/>
              </a:rPr>
              <a:t>~3 mJ/cm</a:t>
            </a:r>
            <a:r>
              <a:rPr lang="en-GB" altLang="en-US" baseline="30000">
                <a:solidFill>
                  <a:srgbClr val="FF0000"/>
                </a:solidFill>
                <a:sym typeface="Wingdings" panose="05000000000000000000" pitchFamily="2" charset="2"/>
              </a:rPr>
              <a:t>3</a:t>
            </a:r>
            <a:r>
              <a:rPr lang="en-GB" altLang="en-US">
                <a:solidFill>
                  <a:srgbClr val="FF0000"/>
                </a:solidFill>
                <a:sym typeface="Wingdings" panose="05000000000000000000" pitchFamily="2" charset="2"/>
              </a:rPr>
              <a:t> </a:t>
            </a:r>
            <a:r>
              <a:rPr lang="en-GB" altLang="en-US">
                <a:sym typeface="Wingdings" panose="05000000000000000000" pitchFamily="2" charset="2"/>
              </a:rPr>
              <a:t>(strand volume) </a:t>
            </a:r>
          </a:p>
          <a:p>
            <a:pPr lvl="2">
              <a:buFontTx/>
              <a:buBlip>
                <a:blip r:embed="rId5"/>
              </a:buBlip>
            </a:pPr>
            <a:r>
              <a:rPr lang="en-GB" altLang="en-US">
                <a:sym typeface="Wingdings" panose="05000000000000000000" pitchFamily="2" charset="2"/>
              </a:rPr>
              <a:t>…but superfluid LHe surrounding the strands </a:t>
            </a:r>
            <a:endParaRPr lang="en-GB" altLang="en-US"/>
          </a:p>
          <a:p>
            <a:pPr lvl="1">
              <a:buFontTx/>
              <a:buBlip>
                <a:blip r:embed="rId4"/>
              </a:buBlip>
            </a:pPr>
            <a:endParaRPr lang="en-GB" altLang="en-US"/>
          </a:p>
        </p:txBody>
      </p:sp>
      <p:sp>
        <p:nvSpPr>
          <p:cNvPr id="22532" name="Date Placeholder 3">
            <a:extLst>
              <a:ext uri="{FF2B5EF4-FFF2-40B4-BE49-F238E27FC236}">
                <a16:creationId xmlns:a16="http://schemas.microsoft.com/office/drawing/2014/main" id="{11C4D2BF-295C-4AD1-9849-87BFD21587F3}"/>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2533" name="Footer Placeholder 4">
            <a:extLst>
              <a:ext uri="{FF2B5EF4-FFF2-40B4-BE49-F238E27FC236}">
                <a16:creationId xmlns:a16="http://schemas.microsoft.com/office/drawing/2014/main" id="{2FD5EBAD-BBD5-40EF-8DE9-3F7D2799061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2534" name="Group 14">
            <a:extLst>
              <a:ext uri="{FF2B5EF4-FFF2-40B4-BE49-F238E27FC236}">
                <a16:creationId xmlns:a16="http://schemas.microsoft.com/office/drawing/2014/main" id="{79C6451E-DD60-42A0-8DD5-B24C664D760D}"/>
              </a:ext>
            </a:extLst>
          </p:cNvPr>
          <p:cNvGrpSpPr>
            <a:grpSpLocks/>
          </p:cNvGrpSpPr>
          <p:nvPr/>
        </p:nvGrpSpPr>
        <p:grpSpPr bwMode="auto">
          <a:xfrm>
            <a:off x="1752600" y="3557588"/>
            <a:ext cx="5348288" cy="2995612"/>
            <a:chOff x="1752600" y="3557950"/>
            <a:chExt cx="5348287" cy="2995250"/>
          </a:xfrm>
        </p:grpSpPr>
        <p:pic>
          <p:nvPicPr>
            <p:cNvPr id="22536" name="Picture 8">
              <a:extLst>
                <a:ext uri="{FF2B5EF4-FFF2-40B4-BE49-F238E27FC236}">
                  <a16:creationId xmlns:a16="http://schemas.microsoft.com/office/drawing/2014/main" id="{05DA85DA-3EA0-4C07-ACD7-1BC460B23E0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3557950"/>
              <a:ext cx="5348287" cy="29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TextBox 16">
              <a:extLst>
                <a:ext uri="{FF2B5EF4-FFF2-40B4-BE49-F238E27FC236}">
                  <a16:creationId xmlns:a16="http://schemas.microsoft.com/office/drawing/2014/main" id="{B684BC5C-D38B-46D2-9018-DAFCD854852B}"/>
                </a:ext>
              </a:extLst>
            </p:cNvPr>
            <p:cNvSpPr txBox="1">
              <a:spLocks noChangeArrowheads="1"/>
            </p:cNvSpPr>
            <p:nvPr/>
          </p:nvSpPr>
          <p:spPr bwMode="auto">
            <a:xfrm>
              <a:off x="2431639" y="5042723"/>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1.9 K </a:t>
              </a:r>
              <a:endParaRPr lang="en-US" altLang="en-US" sz="1000">
                <a:solidFill>
                  <a:schemeClr val="tx1"/>
                </a:solidFill>
                <a:ea typeface="ＭＳ Ｐゴシック" panose="020B0600070205080204" pitchFamily="34" charset="-128"/>
              </a:endParaRPr>
            </a:p>
          </p:txBody>
        </p:sp>
        <p:sp>
          <p:nvSpPr>
            <p:cNvPr id="22538" name="TextBox 16">
              <a:extLst>
                <a:ext uri="{FF2B5EF4-FFF2-40B4-BE49-F238E27FC236}">
                  <a16:creationId xmlns:a16="http://schemas.microsoft.com/office/drawing/2014/main" id="{0A38E605-8712-4E5A-A018-39CDF84F99B2}"/>
                </a:ext>
              </a:extLst>
            </p:cNvPr>
            <p:cNvSpPr txBox="1">
              <a:spLocks noChangeArrowheads="1"/>
            </p:cNvSpPr>
            <p:nvPr/>
          </p:nvSpPr>
          <p:spPr bwMode="auto">
            <a:xfrm>
              <a:off x="2434368" y="4267744"/>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4.2 K </a:t>
              </a:r>
              <a:endParaRPr lang="en-US" altLang="en-US" sz="1000">
                <a:solidFill>
                  <a:schemeClr val="tx1"/>
                </a:solidFill>
                <a:ea typeface="ＭＳ Ｐゴシック" panose="020B0600070205080204" pitchFamily="34" charset="-128"/>
              </a:endParaRPr>
            </a:p>
          </p:txBody>
        </p:sp>
        <p:sp>
          <p:nvSpPr>
            <p:cNvPr id="22539" name="TextBox 16">
              <a:extLst>
                <a:ext uri="{FF2B5EF4-FFF2-40B4-BE49-F238E27FC236}">
                  <a16:creationId xmlns:a16="http://schemas.microsoft.com/office/drawing/2014/main" id="{3BF59759-91A2-4762-A23A-13C21895C847}"/>
                </a:ext>
              </a:extLst>
            </p:cNvPr>
            <p:cNvSpPr txBox="1">
              <a:spLocks noChangeArrowheads="1"/>
            </p:cNvSpPr>
            <p:nvPr/>
          </p:nvSpPr>
          <p:spPr bwMode="auto">
            <a:xfrm>
              <a:off x="2467582" y="5392579"/>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4.2 K </a:t>
              </a:r>
              <a:endParaRPr lang="en-US" altLang="en-US" sz="1000">
                <a:solidFill>
                  <a:schemeClr val="tx1"/>
                </a:solidFill>
                <a:ea typeface="ＭＳ Ｐゴシック" panose="020B0600070205080204" pitchFamily="34" charset="-128"/>
              </a:endParaRPr>
            </a:p>
          </p:txBody>
        </p:sp>
        <p:sp>
          <p:nvSpPr>
            <p:cNvPr id="22540" name="TextBox 16">
              <a:extLst>
                <a:ext uri="{FF2B5EF4-FFF2-40B4-BE49-F238E27FC236}">
                  <a16:creationId xmlns:a16="http://schemas.microsoft.com/office/drawing/2014/main" id="{3BFE5200-C8E3-4E34-9F1F-7F396DC084C0}"/>
                </a:ext>
              </a:extLst>
            </p:cNvPr>
            <p:cNvSpPr txBox="1">
              <a:spLocks noChangeArrowheads="1"/>
            </p:cNvSpPr>
            <p:nvPr/>
          </p:nvSpPr>
          <p:spPr bwMode="auto">
            <a:xfrm>
              <a:off x="2467582" y="3705327"/>
              <a:ext cx="5020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fr-CH" altLang="en-US" sz="1000">
                  <a:solidFill>
                    <a:schemeClr val="tx1"/>
                  </a:solidFill>
                  <a:ea typeface="ＭＳ Ｐゴシック" panose="020B0600070205080204" pitchFamily="34" charset="-128"/>
                </a:rPr>
                <a:t>1.9 K </a:t>
              </a:r>
              <a:endParaRPr lang="en-US" altLang="en-US" sz="1000">
                <a:solidFill>
                  <a:schemeClr val="tx1"/>
                </a:solidFill>
                <a:ea typeface="ＭＳ Ｐゴシック" panose="020B0600070205080204" pitchFamily="34" charset="-128"/>
              </a:endParaRPr>
            </a:p>
          </p:txBody>
        </p:sp>
      </p:grpSp>
      <p:sp>
        <p:nvSpPr>
          <p:cNvPr id="22535" name="Slide Number Placeholder 1">
            <a:extLst>
              <a:ext uri="{FF2B5EF4-FFF2-40B4-BE49-F238E27FC236}">
                <a16:creationId xmlns:a16="http://schemas.microsoft.com/office/drawing/2014/main" id="{99F568F3-980D-423B-9374-4AF5F19F0E3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0EC7468-16F2-4675-8B1A-E658FCDEEC97}" type="slidenum">
              <a:rPr lang="en-US" altLang="en-US" sz="1000" smtClean="0">
                <a:solidFill>
                  <a:schemeClr val="accent1"/>
                </a:solidFill>
              </a:rPr>
              <a:pPr>
                <a:spcBef>
                  <a:spcPct val="0"/>
                </a:spcBef>
                <a:buSzTx/>
                <a:buFontTx/>
                <a:buNone/>
              </a:pPr>
              <a:t>13</a:t>
            </a:fld>
            <a:endParaRPr lang="en-US" altLang="en-US" sz="1000">
              <a:solidFill>
                <a:schemeClr val="accen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7">
            <a:extLst>
              <a:ext uri="{FF2B5EF4-FFF2-40B4-BE49-F238E27FC236}">
                <a16:creationId xmlns:a16="http://schemas.microsoft.com/office/drawing/2014/main" id="{F1B79B52-DBE3-41EC-88E4-DEB9FEB23935}"/>
              </a:ext>
            </a:extLst>
          </p:cNvPr>
          <p:cNvSpPr>
            <a:spLocks noGrp="1"/>
          </p:cNvSpPr>
          <p:nvPr>
            <p:ph type="title"/>
          </p:nvPr>
        </p:nvSpPr>
        <p:spPr/>
        <p:txBody>
          <a:bodyPr/>
          <a:lstStyle/>
          <a:p>
            <a:r>
              <a:rPr lang="en-GB" altLang="en-US"/>
              <a:t>Quench</a:t>
            </a:r>
            <a:br>
              <a:rPr lang="en-GB" altLang="en-US"/>
            </a:br>
            <a:r>
              <a:rPr lang="en-GB" altLang="en-US"/>
              <a:t>Point disturbances</a:t>
            </a:r>
          </a:p>
        </p:txBody>
      </p:sp>
      <p:sp>
        <p:nvSpPr>
          <p:cNvPr id="9" name="Content Placeholder 8">
            <a:extLst>
              <a:ext uri="{FF2B5EF4-FFF2-40B4-BE49-F238E27FC236}">
                <a16:creationId xmlns:a16="http://schemas.microsoft.com/office/drawing/2014/main" id="{56FC09DF-E57A-4AF0-9DED-ADD1BC568762}"/>
              </a:ext>
            </a:extLst>
          </p:cNvPr>
          <p:cNvSpPr>
            <a:spLocks noGrp="1"/>
          </p:cNvSpPr>
          <p:nvPr>
            <p:ph idx="1"/>
          </p:nvPr>
        </p:nvSpPr>
        <p:spPr>
          <a:xfrm>
            <a:off x="152400" y="3505200"/>
            <a:ext cx="8839200" cy="2971800"/>
          </a:xfrm>
        </p:spPr>
        <p:txBody>
          <a:bodyPr>
            <a:normAutofit fontScale="92500" lnSpcReduction="10000"/>
          </a:bodyPr>
          <a:lstStyle/>
          <a:p>
            <a:pPr>
              <a:defRPr/>
            </a:pPr>
            <a:r>
              <a:rPr lang="en-GB" dirty="0"/>
              <a:t>Point disturbance </a:t>
            </a:r>
            <a:r>
              <a:rPr lang="en-GB" dirty="0">
                <a:sym typeface="Wingdings" panose="05000000000000000000" pitchFamily="2" charset="2"/>
              </a:rPr>
              <a:t> </a:t>
            </a:r>
            <a:r>
              <a:rPr lang="en-GB" i="1" dirty="0"/>
              <a:t>E</a:t>
            </a:r>
            <a:r>
              <a:rPr lang="en-GB" dirty="0"/>
              <a:t> released </a:t>
            </a:r>
            <a:r>
              <a:rPr lang="en-GB" dirty="0">
                <a:sym typeface="Wingdings" panose="05000000000000000000" pitchFamily="2" charset="2"/>
              </a:rPr>
              <a:t> </a:t>
            </a:r>
            <a:r>
              <a:rPr lang="en-GB" dirty="0"/>
              <a:t>volume </a:t>
            </a:r>
            <a:r>
              <a:rPr lang="en-GB" i="1" dirty="0"/>
              <a:t>V </a:t>
            </a:r>
            <a:r>
              <a:rPr lang="en-GB" dirty="0"/>
              <a:t>of superconductor to a temperature </a:t>
            </a:r>
            <a:r>
              <a:rPr lang="en-GB" i="1" dirty="0"/>
              <a:t>T ≥ Tc</a:t>
            </a:r>
            <a:r>
              <a:rPr lang="en-GB" dirty="0"/>
              <a:t>. </a:t>
            </a:r>
          </a:p>
          <a:p>
            <a:pPr>
              <a:defRPr/>
            </a:pPr>
            <a:r>
              <a:rPr lang="en-GB" dirty="0"/>
              <a:t>If </a:t>
            </a:r>
            <a:r>
              <a:rPr lang="en-GB" i="1" dirty="0"/>
              <a:t>E </a:t>
            </a:r>
            <a:r>
              <a:rPr lang="en-GB" dirty="0"/>
              <a:t>or V are large enough </a:t>
            </a:r>
            <a:r>
              <a:rPr lang="en-GB" dirty="0">
                <a:sym typeface="Wingdings" panose="05000000000000000000" pitchFamily="2" charset="2"/>
              </a:rPr>
              <a:t> </a:t>
            </a:r>
            <a:r>
              <a:rPr lang="en-GB" dirty="0"/>
              <a:t>a quench propagate.</a:t>
            </a:r>
          </a:p>
          <a:p>
            <a:pPr>
              <a:defRPr/>
            </a:pPr>
            <a:r>
              <a:rPr lang="en-GB" b="1" dirty="0">
                <a:solidFill>
                  <a:srgbClr val="FF0000"/>
                </a:solidFill>
              </a:rPr>
              <a:t>Minimum quench energy MQE</a:t>
            </a:r>
            <a:r>
              <a:rPr lang="en-GB" dirty="0"/>
              <a:t>, the minimum energy necessary to initiate a quench</a:t>
            </a:r>
          </a:p>
          <a:p>
            <a:pPr>
              <a:defRPr/>
            </a:pPr>
            <a:r>
              <a:rPr lang="en-GB" b="1" dirty="0">
                <a:solidFill>
                  <a:srgbClr val="FF0000"/>
                </a:solidFill>
              </a:rPr>
              <a:t>Minimum propagation zone MPZ</a:t>
            </a:r>
            <a:r>
              <a:rPr lang="en-GB" dirty="0"/>
              <a:t>, the minimum volume of superconductor that must be brought beyond the critical temperature in order to initiate a quench. </a:t>
            </a:r>
          </a:p>
        </p:txBody>
      </p:sp>
      <p:sp>
        <p:nvSpPr>
          <p:cNvPr id="24580" name="Date Placeholder 4">
            <a:extLst>
              <a:ext uri="{FF2B5EF4-FFF2-40B4-BE49-F238E27FC236}">
                <a16:creationId xmlns:a16="http://schemas.microsoft.com/office/drawing/2014/main" id="{6486DC38-8934-47D0-9E89-DEE289BDCFD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4581" name="Footer Placeholder 5">
            <a:extLst>
              <a:ext uri="{FF2B5EF4-FFF2-40B4-BE49-F238E27FC236}">
                <a16:creationId xmlns:a16="http://schemas.microsoft.com/office/drawing/2014/main" id="{2513A66A-109C-4A45-8CA8-45D5F8F387A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4582" name="Group 9">
            <a:extLst>
              <a:ext uri="{FF2B5EF4-FFF2-40B4-BE49-F238E27FC236}">
                <a16:creationId xmlns:a16="http://schemas.microsoft.com/office/drawing/2014/main" id="{F62D9050-113E-46E9-860C-C3743F5A0841}"/>
              </a:ext>
            </a:extLst>
          </p:cNvPr>
          <p:cNvGrpSpPr>
            <a:grpSpLocks/>
          </p:cNvGrpSpPr>
          <p:nvPr/>
        </p:nvGrpSpPr>
        <p:grpSpPr bwMode="auto">
          <a:xfrm>
            <a:off x="1755775" y="1176338"/>
            <a:ext cx="5827713" cy="2189162"/>
            <a:chOff x="1524000" y="1981200"/>
            <a:chExt cx="5827844" cy="2189133"/>
          </a:xfrm>
        </p:grpSpPr>
        <p:pic>
          <p:nvPicPr>
            <p:cNvPr id="11" name="Picture 45">
              <a:extLst>
                <a:ext uri="{FF2B5EF4-FFF2-40B4-BE49-F238E27FC236}">
                  <a16:creationId xmlns:a16="http://schemas.microsoft.com/office/drawing/2014/main" id="{D867510F-519D-47F8-AADA-196AE7A7F3F2}"/>
                </a:ext>
              </a:extLst>
            </p:cNvPr>
            <p:cNvPicPr>
              <a:picLocks noChangeAspect="1" noChangeArrowheads="1"/>
            </p:cNvPicPr>
            <p:nvPr/>
          </p:nvPicPr>
          <p:blipFill>
            <a:blip r:embed="rId7"/>
            <a:srcRect/>
            <a:stretch>
              <a:fillRect/>
            </a:stretch>
          </p:blipFill>
          <p:spPr bwMode="auto">
            <a:xfrm>
              <a:off x="1905009" y="2762240"/>
              <a:ext cx="5270618" cy="863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4585" name="TextBox 11">
              <a:extLst>
                <a:ext uri="{FF2B5EF4-FFF2-40B4-BE49-F238E27FC236}">
                  <a16:creationId xmlns:a16="http://schemas.microsoft.com/office/drawing/2014/main" id="{850553F3-748D-4D8F-B3D8-AE314D520666}"/>
                </a:ext>
              </a:extLst>
            </p:cNvPr>
            <p:cNvSpPr txBox="1">
              <a:spLocks noChangeArrowheads="1"/>
            </p:cNvSpPr>
            <p:nvPr/>
          </p:nvSpPr>
          <p:spPr bwMode="auto">
            <a:xfrm>
              <a:off x="2586314" y="1981200"/>
              <a:ext cx="93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source</a:t>
              </a:r>
            </a:p>
          </p:txBody>
        </p:sp>
        <p:sp>
          <p:nvSpPr>
            <p:cNvPr id="24586" name="TextBox 12">
              <a:extLst>
                <a:ext uri="{FF2B5EF4-FFF2-40B4-BE49-F238E27FC236}">
                  <a16:creationId xmlns:a16="http://schemas.microsoft.com/office/drawing/2014/main" id="{681AE7AA-2288-47BF-AE90-2E935BBDCBC0}"/>
                </a:ext>
              </a:extLst>
            </p:cNvPr>
            <p:cNvSpPr txBox="1">
              <a:spLocks noChangeArrowheads="1"/>
            </p:cNvSpPr>
            <p:nvPr/>
          </p:nvSpPr>
          <p:spPr bwMode="auto">
            <a:xfrm>
              <a:off x="3433348" y="2003627"/>
              <a:ext cx="7920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Joule heat</a:t>
              </a:r>
            </a:p>
          </p:txBody>
        </p:sp>
        <p:sp>
          <p:nvSpPr>
            <p:cNvPr id="24587" name="TextBox 13">
              <a:extLst>
                <a:ext uri="{FF2B5EF4-FFF2-40B4-BE49-F238E27FC236}">
                  <a16:creationId xmlns:a16="http://schemas.microsoft.com/office/drawing/2014/main" id="{36122320-48E1-486A-A766-88A84A31E972}"/>
                </a:ext>
              </a:extLst>
            </p:cNvPr>
            <p:cNvSpPr txBox="1">
              <a:spLocks noChangeArrowheads="1"/>
            </p:cNvSpPr>
            <p:nvPr/>
          </p:nvSpPr>
          <p:spPr bwMode="auto">
            <a:xfrm>
              <a:off x="4067944" y="2219905"/>
              <a:ext cx="1584176" cy="1188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Conduction</a:t>
              </a:r>
            </a:p>
          </p:txBody>
        </p:sp>
        <p:sp>
          <p:nvSpPr>
            <p:cNvPr id="24588" name="TextBox 14">
              <a:extLst>
                <a:ext uri="{FF2B5EF4-FFF2-40B4-BE49-F238E27FC236}">
                  <a16:creationId xmlns:a16="http://schemas.microsoft.com/office/drawing/2014/main" id="{E1E2F9BD-CEF4-48AD-964B-385736762AB1}"/>
                </a:ext>
              </a:extLst>
            </p:cNvPr>
            <p:cNvSpPr txBox="1">
              <a:spLocks noChangeArrowheads="1"/>
            </p:cNvSpPr>
            <p:nvPr/>
          </p:nvSpPr>
          <p:spPr bwMode="auto">
            <a:xfrm>
              <a:off x="5564108" y="3790610"/>
              <a:ext cx="1787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chemeClr val="tx1"/>
                  </a:solidFill>
                </a:rPr>
                <a:t>Heat transfer</a:t>
              </a:r>
            </a:p>
          </p:txBody>
        </p:sp>
        <p:sp>
          <p:nvSpPr>
            <p:cNvPr id="24589" name="TextBox 15">
              <a:extLst>
                <a:ext uri="{FF2B5EF4-FFF2-40B4-BE49-F238E27FC236}">
                  <a16:creationId xmlns:a16="http://schemas.microsoft.com/office/drawing/2014/main" id="{0E7722AD-0E73-4676-9D86-B3FFD7CEA65B}"/>
                </a:ext>
              </a:extLst>
            </p:cNvPr>
            <p:cNvSpPr txBox="1">
              <a:spLocks noChangeArrowheads="1"/>
            </p:cNvSpPr>
            <p:nvPr/>
          </p:nvSpPr>
          <p:spPr bwMode="auto">
            <a:xfrm>
              <a:off x="5988937" y="2341722"/>
              <a:ext cx="9380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0000FF"/>
                  </a:solidFill>
                </a:rPr>
                <a:t>cooling</a:t>
              </a:r>
            </a:p>
          </p:txBody>
        </p:sp>
        <p:sp>
          <p:nvSpPr>
            <p:cNvPr id="24590" name="TextBox 16">
              <a:extLst>
                <a:ext uri="{FF2B5EF4-FFF2-40B4-BE49-F238E27FC236}">
                  <a16:creationId xmlns:a16="http://schemas.microsoft.com/office/drawing/2014/main" id="{37E16EE6-ADAE-4E1D-9BFB-07F6FBD73CD4}"/>
                </a:ext>
              </a:extLst>
            </p:cNvPr>
            <p:cNvSpPr txBox="1">
              <a:spLocks noChangeArrowheads="1"/>
            </p:cNvSpPr>
            <p:nvPr/>
          </p:nvSpPr>
          <p:spPr bwMode="auto">
            <a:xfrm>
              <a:off x="2722086" y="3801001"/>
              <a:ext cx="1268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800">
                  <a:solidFill>
                    <a:srgbClr val="FF0000"/>
                  </a:solidFill>
                </a:rPr>
                <a:t>generation</a:t>
              </a:r>
            </a:p>
          </p:txBody>
        </p:sp>
        <p:sp>
          <p:nvSpPr>
            <p:cNvPr id="18" name="Rounded Rectangle 17">
              <a:extLst>
                <a:ext uri="{FF2B5EF4-FFF2-40B4-BE49-F238E27FC236}">
                  <a16:creationId xmlns:a16="http://schemas.microsoft.com/office/drawing/2014/main" id="{4847E9F7-5587-4FE6-93EC-E9783BF7E7BE}"/>
                </a:ext>
              </a:extLst>
            </p:cNvPr>
            <p:cNvSpPr/>
            <p:nvPr/>
          </p:nvSpPr>
          <p:spPr>
            <a:xfrm>
              <a:off x="4124383" y="2762240"/>
              <a:ext cx="1285904" cy="86358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686E17B7-B6C3-42B9-B67D-0361F440D046}"/>
                </a:ext>
              </a:extLst>
            </p:cNvPr>
            <p:cNvSpPr/>
            <p:nvPr/>
          </p:nvSpPr>
          <p:spPr>
            <a:xfrm>
              <a:off x="5656356" y="2762240"/>
              <a:ext cx="1519271" cy="86358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0" name="Rounded Rectangle 19">
              <a:extLst>
                <a:ext uri="{FF2B5EF4-FFF2-40B4-BE49-F238E27FC236}">
                  <a16:creationId xmlns:a16="http://schemas.microsoft.com/office/drawing/2014/main" id="{BA6CDDC4-3DC6-46CC-9760-2B8298B05C73}"/>
                </a:ext>
              </a:extLst>
            </p:cNvPr>
            <p:cNvSpPr/>
            <p:nvPr/>
          </p:nvSpPr>
          <p:spPr>
            <a:xfrm>
              <a:off x="2835304" y="2973374"/>
              <a:ext cx="520712"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1" name="Rounded Rectangle 20">
              <a:extLst>
                <a:ext uri="{FF2B5EF4-FFF2-40B4-BE49-F238E27FC236}">
                  <a16:creationId xmlns:a16="http://schemas.microsoft.com/office/drawing/2014/main" id="{4488CE26-4218-46E7-94DE-1A30958551AD}"/>
                </a:ext>
              </a:extLst>
            </p:cNvPr>
            <p:cNvSpPr/>
            <p:nvPr/>
          </p:nvSpPr>
          <p:spPr>
            <a:xfrm>
              <a:off x="3508420" y="2978137"/>
              <a:ext cx="454035" cy="43179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2" name="Rounded Rectangle 21">
              <a:extLst>
                <a:ext uri="{FF2B5EF4-FFF2-40B4-BE49-F238E27FC236}">
                  <a16:creationId xmlns:a16="http://schemas.microsoft.com/office/drawing/2014/main" id="{1D33F10C-BCB6-4BBF-B594-5D6537695469}"/>
                </a:ext>
              </a:extLst>
            </p:cNvPr>
            <p:cNvSpPr/>
            <p:nvPr/>
          </p:nvSpPr>
          <p:spPr>
            <a:xfrm>
              <a:off x="1828807" y="2757477"/>
              <a:ext cx="828694" cy="86358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3" name="Rounded Rectangle 22">
              <a:extLst>
                <a:ext uri="{FF2B5EF4-FFF2-40B4-BE49-F238E27FC236}">
                  <a16:creationId xmlns:a16="http://schemas.microsoft.com/office/drawing/2014/main" id="{6E7FEF24-FF46-41CF-BF55-C47828AC7844}"/>
                </a:ext>
              </a:extLst>
            </p:cNvPr>
            <p:cNvSpPr/>
            <p:nvPr/>
          </p:nvSpPr>
          <p:spPr>
            <a:xfrm>
              <a:off x="2835304" y="2649528"/>
              <a:ext cx="1127150" cy="1084249"/>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4" name="Rounded Rectangle 23">
              <a:extLst>
                <a:ext uri="{FF2B5EF4-FFF2-40B4-BE49-F238E27FC236}">
                  <a16:creationId xmlns:a16="http://schemas.microsoft.com/office/drawing/2014/main" id="{26F20F41-581A-409D-A9CF-B2C435A46310}"/>
                </a:ext>
              </a:extLst>
            </p:cNvPr>
            <p:cNvSpPr/>
            <p:nvPr/>
          </p:nvSpPr>
          <p:spPr>
            <a:xfrm>
              <a:off x="4124383" y="2649528"/>
              <a:ext cx="3051244" cy="1084249"/>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4598" name="TextBox 24">
              <a:extLst>
                <a:ext uri="{FF2B5EF4-FFF2-40B4-BE49-F238E27FC236}">
                  <a16:creationId xmlns:a16="http://schemas.microsoft.com/office/drawing/2014/main" id="{8D43ECA4-7FA9-41B2-B805-687ABCCDC81B}"/>
                </a:ext>
              </a:extLst>
            </p:cNvPr>
            <p:cNvSpPr txBox="1">
              <a:spLocks noChangeArrowheads="1"/>
            </p:cNvSpPr>
            <p:nvPr/>
          </p:nvSpPr>
          <p:spPr bwMode="auto">
            <a:xfrm>
              <a:off x="1524000" y="2003627"/>
              <a:ext cx="11340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800">
                  <a:solidFill>
                    <a:srgbClr val="000000"/>
                  </a:solidFill>
                </a:rPr>
                <a:t>Heat capacity</a:t>
              </a:r>
            </a:p>
          </p:txBody>
        </p:sp>
      </p:grpSp>
      <p:sp>
        <p:nvSpPr>
          <p:cNvPr id="24583" name="Slide Number Placeholder 1">
            <a:extLst>
              <a:ext uri="{FF2B5EF4-FFF2-40B4-BE49-F238E27FC236}">
                <a16:creationId xmlns:a16="http://schemas.microsoft.com/office/drawing/2014/main" id="{D27426DD-720C-48C3-B7EA-6C5932786C4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2BEC612B-D6DE-4A75-A59E-0576598C7D75}" type="slidenum">
              <a:rPr lang="en-US" altLang="en-US" sz="1000" smtClean="0">
                <a:solidFill>
                  <a:schemeClr val="accent1"/>
                </a:solidFill>
              </a:rPr>
              <a:pPr>
                <a:spcBef>
                  <a:spcPct val="0"/>
                </a:spcBef>
                <a:buSzTx/>
                <a:buFontTx/>
                <a:buNone/>
              </a:pPr>
              <a:t>14</a:t>
            </a:fld>
            <a:endParaRPr lang="en-US" altLang="en-US" sz="1000">
              <a:solidFill>
                <a:schemeClr val="accen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44615E21-CB5F-4839-B7FA-0A81478D11E6}"/>
              </a:ext>
            </a:extLst>
          </p:cNvPr>
          <p:cNvSpPr>
            <a:spLocks noGrp="1"/>
          </p:cNvSpPr>
          <p:nvPr>
            <p:ph type="title"/>
          </p:nvPr>
        </p:nvSpPr>
        <p:spPr/>
        <p:txBody>
          <a:bodyPr/>
          <a:lstStyle/>
          <a:p>
            <a:r>
              <a:rPr lang="en-GB" altLang="en-US"/>
              <a:t>Quench</a:t>
            </a:r>
            <a:br>
              <a:rPr lang="en-GB" altLang="en-US"/>
            </a:br>
            <a:r>
              <a:rPr lang="en-GB" altLang="en-US"/>
              <a:t>Point disturbances</a:t>
            </a:r>
          </a:p>
        </p:txBody>
      </p:sp>
      <p:sp>
        <p:nvSpPr>
          <p:cNvPr id="3" name="Content Placeholder 2">
            <a:extLst>
              <a:ext uri="{FF2B5EF4-FFF2-40B4-BE49-F238E27FC236}">
                <a16:creationId xmlns:a16="http://schemas.microsoft.com/office/drawing/2014/main" id="{E648A40C-BDA1-456E-BDD8-4038104A7FCB}"/>
              </a:ext>
            </a:extLst>
          </p:cNvPr>
          <p:cNvSpPr>
            <a:spLocks noGrp="1"/>
          </p:cNvSpPr>
          <p:nvPr>
            <p:ph idx="1"/>
          </p:nvPr>
        </p:nvSpPr>
        <p:spPr>
          <a:xfrm>
            <a:off x="152400" y="1143000"/>
            <a:ext cx="4684713" cy="1427163"/>
          </a:xfrm>
        </p:spPr>
        <p:txBody>
          <a:bodyPr>
            <a:normAutofit fontScale="92500" lnSpcReduction="10000"/>
          </a:bodyPr>
          <a:lstStyle/>
          <a:p>
            <a:pPr>
              <a:defRPr/>
            </a:pPr>
            <a:r>
              <a:rPr lang="en-GB" dirty="0"/>
              <a:t>Wire made purely of superconductor at </a:t>
            </a:r>
            <a:r>
              <a:rPr lang="en-GB" b="1" i="1" dirty="0">
                <a:solidFill>
                  <a:srgbClr val="FF0000"/>
                </a:solidFill>
                <a:sym typeface="Symbol"/>
              </a:rPr>
              <a:t></a:t>
            </a:r>
            <a:r>
              <a:rPr lang="en-GB" b="1" i="1" baseline="-25000" dirty="0">
                <a:solidFill>
                  <a:srgbClr val="FF0000"/>
                </a:solidFill>
                <a:sym typeface="Symbol"/>
              </a:rPr>
              <a:t>0</a:t>
            </a:r>
            <a:r>
              <a:rPr lang="en-GB" dirty="0"/>
              <a:t>.</a:t>
            </a:r>
          </a:p>
          <a:p>
            <a:pPr>
              <a:defRPr/>
            </a:pPr>
            <a:r>
              <a:rPr lang="en-GB" dirty="0"/>
              <a:t>Energy </a:t>
            </a:r>
            <a:r>
              <a:rPr lang="en-GB" b="1" i="1" dirty="0">
                <a:solidFill>
                  <a:srgbClr val="FF0000"/>
                </a:solidFill>
              </a:rPr>
              <a:t>E </a:t>
            </a:r>
            <a:r>
              <a:rPr lang="en-GB" dirty="0"/>
              <a:t>increases the temp. beyond </a:t>
            </a:r>
            <a:r>
              <a:rPr lang="en-GB" b="1" i="1" dirty="0">
                <a:solidFill>
                  <a:srgbClr val="FF0000"/>
                </a:solidFill>
                <a:sym typeface="Symbol"/>
              </a:rPr>
              <a:t></a:t>
            </a:r>
            <a:r>
              <a:rPr lang="en-GB" b="1" i="1" baseline="-25000" dirty="0">
                <a:solidFill>
                  <a:srgbClr val="FF0000"/>
                </a:solidFill>
              </a:rPr>
              <a:t>c</a:t>
            </a:r>
            <a:r>
              <a:rPr lang="en-GB" dirty="0"/>
              <a:t> over a length </a:t>
            </a:r>
            <a:r>
              <a:rPr lang="en-GB" b="1" i="1" dirty="0">
                <a:solidFill>
                  <a:srgbClr val="FF0000"/>
                </a:solidFill>
              </a:rPr>
              <a:t>l</a:t>
            </a:r>
            <a:r>
              <a:rPr lang="en-GB" dirty="0"/>
              <a:t>. </a:t>
            </a:r>
          </a:p>
        </p:txBody>
      </p:sp>
      <p:sp>
        <p:nvSpPr>
          <p:cNvPr id="25604" name="Date Placeholder 3">
            <a:extLst>
              <a:ext uri="{FF2B5EF4-FFF2-40B4-BE49-F238E27FC236}">
                <a16:creationId xmlns:a16="http://schemas.microsoft.com/office/drawing/2014/main" id="{CA181BB2-F5B3-49DC-935A-81181ACC9EC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5605" name="Footer Placeholder 4">
            <a:extLst>
              <a:ext uri="{FF2B5EF4-FFF2-40B4-BE49-F238E27FC236}">
                <a16:creationId xmlns:a16="http://schemas.microsoft.com/office/drawing/2014/main" id="{B0FBDF61-53DB-4B2C-9981-4575B302CA8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5606" name="Group 39">
            <a:extLst>
              <a:ext uri="{FF2B5EF4-FFF2-40B4-BE49-F238E27FC236}">
                <a16:creationId xmlns:a16="http://schemas.microsoft.com/office/drawing/2014/main" id="{C3CAFE03-6C66-436D-8B72-89FAEAEC7D36}"/>
              </a:ext>
            </a:extLst>
          </p:cNvPr>
          <p:cNvGrpSpPr>
            <a:grpSpLocks/>
          </p:cNvGrpSpPr>
          <p:nvPr/>
        </p:nvGrpSpPr>
        <p:grpSpPr bwMode="auto">
          <a:xfrm>
            <a:off x="4879975" y="1190625"/>
            <a:ext cx="4114800" cy="1998663"/>
            <a:chOff x="3074" y="2754"/>
            <a:chExt cx="2592" cy="1259"/>
          </a:xfrm>
        </p:grpSpPr>
        <p:grpSp>
          <p:nvGrpSpPr>
            <p:cNvPr id="25627" name="Group 4">
              <a:extLst>
                <a:ext uri="{FF2B5EF4-FFF2-40B4-BE49-F238E27FC236}">
                  <a16:creationId xmlns:a16="http://schemas.microsoft.com/office/drawing/2014/main" id="{828140A1-05DB-4395-B5C4-61EC3E288B47}"/>
                </a:ext>
              </a:extLst>
            </p:cNvPr>
            <p:cNvGrpSpPr>
              <a:grpSpLocks/>
            </p:cNvGrpSpPr>
            <p:nvPr/>
          </p:nvGrpSpPr>
          <p:grpSpPr bwMode="auto">
            <a:xfrm>
              <a:off x="3074" y="2754"/>
              <a:ext cx="2592" cy="1259"/>
              <a:chOff x="2592" y="1296"/>
              <a:chExt cx="6480" cy="3146"/>
            </a:xfrm>
          </p:grpSpPr>
          <p:grpSp>
            <p:nvGrpSpPr>
              <p:cNvPr id="25631" name="Group 5">
                <a:extLst>
                  <a:ext uri="{FF2B5EF4-FFF2-40B4-BE49-F238E27FC236}">
                    <a16:creationId xmlns:a16="http://schemas.microsoft.com/office/drawing/2014/main" id="{BC6445B9-F20F-4E50-A03F-7CD14EEB8D82}"/>
                  </a:ext>
                </a:extLst>
              </p:cNvPr>
              <p:cNvGrpSpPr>
                <a:grpSpLocks/>
              </p:cNvGrpSpPr>
              <p:nvPr/>
            </p:nvGrpSpPr>
            <p:grpSpPr bwMode="auto">
              <a:xfrm>
                <a:off x="3312" y="1296"/>
                <a:ext cx="5328" cy="1440"/>
                <a:chOff x="3600" y="864"/>
                <a:chExt cx="5328" cy="1440"/>
              </a:xfrm>
            </p:grpSpPr>
            <p:sp>
              <p:nvSpPr>
                <p:cNvPr id="25643" name="Line 6">
                  <a:extLst>
                    <a:ext uri="{FF2B5EF4-FFF2-40B4-BE49-F238E27FC236}">
                      <a16:creationId xmlns:a16="http://schemas.microsoft.com/office/drawing/2014/main" id="{1D4E790C-965E-4220-A27D-E646B4C1C9CC}"/>
                    </a:ext>
                  </a:extLst>
                </p:cNvPr>
                <p:cNvSpPr>
                  <a:spLocks noChangeShapeType="1"/>
                </p:cNvSpPr>
                <p:nvPr/>
              </p:nvSpPr>
              <p:spPr bwMode="auto">
                <a:xfrm>
                  <a:off x="5472" y="2016"/>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4" name="Line 7">
                  <a:extLst>
                    <a:ext uri="{FF2B5EF4-FFF2-40B4-BE49-F238E27FC236}">
                      <a16:creationId xmlns:a16="http://schemas.microsoft.com/office/drawing/2014/main" id="{2503253B-19B2-4FA4-9EC7-D3345D9D11B8}"/>
                    </a:ext>
                  </a:extLst>
                </p:cNvPr>
                <p:cNvSpPr>
                  <a:spLocks noChangeShapeType="1"/>
                </p:cNvSpPr>
                <p:nvPr/>
              </p:nvSpPr>
              <p:spPr bwMode="auto">
                <a:xfrm>
                  <a:off x="5328" y="2160"/>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5" name="Line 8">
                  <a:extLst>
                    <a:ext uri="{FF2B5EF4-FFF2-40B4-BE49-F238E27FC236}">
                      <a16:creationId xmlns:a16="http://schemas.microsoft.com/office/drawing/2014/main" id="{1EB97AC2-D506-43B2-91EA-2AA2C572840B}"/>
                    </a:ext>
                  </a:extLst>
                </p:cNvPr>
                <p:cNvSpPr>
                  <a:spLocks noChangeShapeType="1"/>
                </p:cNvSpPr>
                <p:nvPr/>
              </p:nvSpPr>
              <p:spPr bwMode="auto">
                <a:xfrm>
                  <a:off x="5472" y="1728"/>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6" name="Line 9">
                  <a:extLst>
                    <a:ext uri="{FF2B5EF4-FFF2-40B4-BE49-F238E27FC236}">
                      <a16:creationId xmlns:a16="http://schemas.microsoft.com/office/drawing/2014/main" id="{E93801BF-D73E-4803-95C5-287C46DFC9F6}"/>
                    </a:ext>
                  </a:extLst>
                </p:cNvPr>
                <p:cNvSpPr>
                  <a:spLocks noChangeShapeType="1"/>
                </p:cNvSpPr>
                <p:nvPr/>
              </p:nvSpPr>
              <p:spPr bwMode="auto">
                <a:xfrm>
                  <a:off x="5328" y="1872"/>
                  <a:ext cx="1008" cy="0"/>
                </a:xfrm>
                <a:prstGeom prst="line">
                  <a:avLst/>
                </a:prstGeom>
                <a:noFill/>
                <a:ln w="6350">
                  <a:solidFill>
                    <a:srgbClr val="FF0000"/>
                  </a:solidFill>
                  <a:prstDash val="dash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5647" name="Group 10">
                  <a:extLst>
                    <a:ext uri="{FF2B5EF4-FFF2-40B4-BE49-F238E27FC236}">
                      <a16:creationId xmlns:a16="http://schemas.microsoft.com/office/drawing/2014/main" id="{E803A5C1-E36C-48DE-8C6F-7D8BD1AF0A8A}"/>
                    </a:ext>
                  </a:extLst>
                </p:cNvPr>
                <p:cNvGrpSpPr>
                  <a:grpSpLocks/>
                </p:cNvGrpSpPr>
                <p:nvPr/>
              </p:nvGrpSpPr>
              <p:grpSpPr bwMode="auto">
                <a:xfrm>
                  <a:off x="3600" y="864"/>
                  <a:ext cx="5328" cy="1440"/>
                  <a:chOff x="3507" y="864"/>
                  <a:chExt cx="5421" cy="1728"/>
                </a:xfrm>
              </p:grpSpPr>
              <p:grpSp>
                <p:nvGrpSpPr>
                  <p:cNvPr id="25648" name="Group 11">
                    <a:extLst>
                      <a:ext uri="{FF2B5EF4-FFF2-40B4-BE49-F238E27FC236}">
                        <a16:creationId xmlns:a16="http://schemas.microsoft.com/office/drawing/2014/main" id="{E7BEB587-0410-4FFA-B338-0CA83379335B}"/>
                      </a:ext>
                    </a:extLst>
                  </p:cNvPr>
                  <p:cNvGrpSpPr>
                    <a:grpSpLocks/>
                  </p:cNvGrpSpPr>
                  <p:nvPr/>
                </p:nvGrpSpPr>
                <p:grpSpPr bwMode="auto">
                  <a:xfrm>
                    <a:off x="3507" y="1821"/>
                    <a:ext cx="5421" cy="771"/>
                    <a:chOff x="3507" y="1821"/>
                    <a:chExt cx="5277" cy="510"/>
                  </a:xfrm>
                </p:grpSpPr>
                <p:sp>
                  <p:nvSpPr>
                    <p:cNvPr id="25653" name="AutoShape 12">
                      <a:extLst>
                        <a:ext uri="{FF2B5EF4-FFF2-40B4-BE49-F238E27FC236}">
                          <a16:creationId xmlns:a16="http://schemas.microsoft.com/office/drawing/2014/main" id="{88107DE0-2241-45A8-AD59-6F19505C68F2}"/>
                        </a:ext>
                      </a:extLst>
                    </p:cNvPr>
                    <p:cNvSpPr>
                      <a:spLocks noChangeArrowheads="1"/>
                    </p:cNvSpPr>
                    <p:nvPr/>
                  </p:nvSpPr>
                  <p:spPr bwMode="auto">
                    <a:xfrm rot="5400000">
                      <a:off x="5904" y="-576"/>
                      <a:ext cx="483" cy="5277"/>
                    </a:xfrm>
                    <a:prstGeom prst="can">
                      <a:avLst>
                        <a:gd name="adj" fmla="val 6165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25654" name="Freeform 13">
                      <a:extLst>
                        <a:ext uri="{FF2B5EF4-FFF2-40B4-BE49-F238E27FC236}">
                          <a16:creationId xmlns:a16="http://schemas.microsoft.com/office/drawing/2014/main" id="{14CEE842-E115-4402-A9BA-33B802C2BCE5}"/>
                        </a:ext>
                      </a:extLst>
                    </p:cNvPr>
                    <p:cNvSpPr>
                      <a:spLocks/>
                    </p:cNvSpPr>
                    <p:nvPr/>
                  </p:nvSpPr>
                  <p:spPr bwMode="auto">
                    <a:xfrm>
                      <a:off x="5182" y="1845"/>
                      <a:ext cx="146" cy="459"/>
                    </a:xfrm>
                    <a:custGeom>
                      <a:avLst/>
                      <a:gdLst>
                        <a:gd name="T0" fmla="*/ 143 w 146"/>
                        <a:gd name="T1" fmla="*/ 0 h 459"/>
                        <a:gd name="T2" fmla="*/ 53 w 146"/>
                        <a:gd name="T3" fmla="*/ 90 h 459"/>
                        <a:gd name="T4" fmla="*/ 8 w 146"/>
                        <a:gd name="T5" fmla="*/ 195 h 459"/>
                        <a:gd name="T6" fmla="*/ 23 w 146"/>
                        <a:gd name="T7" fmla="*/ 330 h 459"/>
                        <a:gd name="T8" fmla="*/ 146 w 146"/>
                        <a:gd name="T9" fmla="*/ 459 h 459"/>
                        <a:gd name="T10" fmla="*/ 0 60000 65536"/>
                        <a:gd name="T11" fmla="*/ 0 60000 65536"/>
                        <a:gd name="T12" fmla="*/ 0 60000 65536"/>
                        <a:gd name="T13" fmla="*/ 0 60000 65536"/>
                        <a:gd name="T14" fmla="*/ 0 60000 65536"/>
                        <a:gd name="T15" fmla="*/ 0 w 146"/>
                        <a:gd name="T16" fmla="*/ 0 h 459"/>
                        <a:gd name="T17" fmla="*/ 146 w 146"/>
                        <a:gd name="T18" fmla="*/ 459 h 459"/>
                      </a:gdLst>
                      <a:ahLst/>
                      <a:cxnLst>
                        <a:cxn ang="T10">
                          <a:pos x="T0" y="T1"/>
                        </a:cxn>
                        <a:cxn ang="T11">
                          <a:pos x="T2" y="T3"/>
                        </a:cxn>
                        <a:cxn ang="T12">
                          <a:pos x="T4" y="T5"/>
                        </a:cxn>
                        <a:cxn ang="T13">
                          <a:pos x="T6" y="T7"/>
                        </a:cxn>
                        <a:cxn ang="T14">
                          <a:pos x="T8" y="T9"/>
                        </a:cxn>
                      </a:cxnLst>
                      <a:rect l="T15" t="T16" r="T17" b="T18"/>
                      <a:pathLst>
                        <a:path w="146" h="459">
                          <a:moveTo>
                            <a:pt x="143" y="0"/>
                          </a:moveTo>
                          <a:cubicBezTo>
                            <a:pt x="128" y="17"/>
                            <a:pt x="76" y="57"/>
                            <a:pt x="53" y="90"/>
                          </a:cubicBezTo>
                          <a:cubicBezTo>
                            <a:pt x="30" y="123"/>
                            <a:pt x="13" y="155"/>
                            <a:pt x="8" y="195"/>
                          </a:cubicBezTo>
                          <a:cubicBezTo>
                            <a:pt x="3" y="235"/>
                            <a:pt x="0" y="286"/>
                            <a:pt x="23" y="330"/>
                          </a:cubicBezTo>
                          <a:cubicBezTo>
                            <a:pt x="46" y="374"/>
                            <a:pt x="120" y="432"/>
                            <a:pt x="146" y="45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55" name="Freeform 14">
                      <a:extLst>
                        <a:ext uri="{FF2B5EF4-FFF2-40B4-BE49-F238E27FC236}">
                          <a16:creationId xmlns:a16="http://schemas.microsoft.com/office/drawing/2014/main" id="{D5C2B02C-47A0-4570-AA60-137865A5B51B}"/>
                        </a:ext>
                      </a:extLst>
                    </p:cNvPr>
                    <p:cNvSpPr>
                      <a:spLocks/>
                    </p:cNvSpPr>
                    <p:nvPr/>
                  </p:nvSpPr>
                  <p:spPr bwMode="auto">
                    <a:xfrm>
                      <a:off x="6336" y="1872"/>
                      <a:ext cx="146" cy="459"/>
                    </a:xfrm>
                    <a:custGeom>
                      <a:avLst/>
                      <a:gdLst>
                        <a:gd name="T0" fmla="*/ 143 w 146"/>
                        <a:gd name="T1" fmla="*/ 0 h 459"/>
                        <a:gd name="T2" fmla="*/ 53 w 146"/>
                        <a:gd name="T3" fmla="*/ 90 h 459"/>
                        <a:gd name="T4" fmla="*/ 8 w 146"/>
                        <a:gd name="T5" fmla="*/ 195 h 459"/>
                        <a:gd name="T6" fmla="*/ 23 w 146"/>
                        <a:gd name="T7" fmla="*/ 330 h 459"/>
                        <a:gd name="T8" fmla="*/ 146 w 146"/>
                        <a:gd name="T9" fmla="*/ 459 h 459"/>
                        <a:gd name="T10" fmla="*/ 0 60000 65536"/>
                        <a:gd name="T11" fmla="*/ 0 60000 65536"/>
                        <a:gd name="T12" fmla="*/ 0 60000 65536"/>
                        <a:gd name="T13" fmla="*/ 0 60000 65536"/>
                        <a:gd name="T14" fmla="*/ 0 60000 65536"/>
                        <a:gd name="T15" fmla="*/ 0 w 146"/>
                        <a:gd name="T16" fmla="*/ 0 h 459"/>
                        <a:gd name="T17" fmla="*/ 146 w 146"/>
                        <a:gd name="T18" fmla="*/ 459 h 459"/>
                      </a:gdLst>
                      <a:ahLst/>
                      <a:cxnLst>
                        <a:cxn ang="T10">
                          <a:pos x="T0" y="T1"/>
                        </a:cxn>
                        <a:cxn ang="T11">
                          <a:pos x="T2" y="T3"/>
                        </a:cxn>
                        <a:cxn ang="T12">
                          <a:pos x="T4" y="T5"/>
                        </a:cxn>
                        <a:cxn ang="T13">
                          <a:pos x="T6" y="T7"/>
                        </a:cxn>
                        <a:cxn ang="T14">
                          <a:pos x="T8" y="T9"/>
                        </a:cxn>
                      </a:cxnLst>
                      <a:rect l="T15" t="T16" r="T17" b="T18"/>
                      <a:pathLst>
                        <a:path w="146" h="459">
                          <a:moveTo>
                            <a:pt x="143" y="0"/>
                          </a:moveTo>
                          <a:cubicBezTo>
                            <a:pt x="128" y="17"/>
                            <a:pt x="76" y="57"/>
                            <a:pt x="53" y="90"/>
                          </a:cubicBezTo>
                          <a:cubicBezTo>
                            <a:pt x="30" y="123"/>
                            <a:pt x="13" y="155"/>
                            <a:pt x="8" y="195"/>
                          </a:cubicBezTo>
                          <a:cubicBezTo>
                            <a:pt x="3" y="235"/>
                            <a:pt x="0" y="286"/>
                            <a:pt x="23" y="330"/>
                          </a:cubicBezTo>
                          <a:cubicBezTo>
                            <a:pt x="46" y="374"/>
                            <a:pt x="120" y="432"/>
                            <a:pt x="146" y="45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5649" name="Line 15">
                    <a:extLst>
                      <a:ext uri="{FF2B5EF4-FFF2-40B4-BE49-F238E27FC236}">
                        <a16:creationId xmlns:a16="http://schemas.microsoft.com/office/drawing/2014/main" id="{26266FE6-CA28-4BED-A466-156F3700AD95}"/>
                      </a:ext>
                    </a:extLst>
                  </p:cNvPr>
                  <p:cNvSpPr>
                    <a:spLocks noChangeShapeType="1"/>
                  </p:cNvSpPr>
                  <p:nvPr/>
                </p:nvSpPr>
                <p:spPr bwMode="auto">
                  <a:xfrm flipV="1">
                    <a:off x="5328" y="1008"/>
                    <a:ext cx="0" cy="7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0" name="Line 16">
                    <a:extLst>
                      <a:ext uri="{FF2B5EF4-FFF2-40B4-BE49-F238E27FC236}">
                        <a16:creationId xmlns:a16="http://schemas.microsoft.com/office/drawing/2014/main" id="{C668FFB7-4B3D-4584-8E67-B32AAAC91EEC}"/>
                      </a:ext>
                    </a:extLst>
                  </p:cNvPr>
                  <p:cNvSpPr>
                    <a:spLocks noChangeShapeType="1"/>
                  </p:cNvSpPr>
                  <p:nvPr/>
                </p:nvSpPr>
                <p:spPr bwMode="auto">
                  <a:xfrm flipV="1">
                    <a:off x="6624" y="1008"/>
                    <a:ext cx="0" cy="7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1" name="Line 17">
                    <a:extLst>
                      <a:ext uri="{FF2B5EF4-FFF2-40B4-BE49-F238E27FC236}">
                        <a16:creationId xmlns:a16="http://schemas.microsoft.com/office/drawing/2014/main" id="{7578C070-40A9-4CAB-8BE7-1677E7A07009}"/>
                      </a:ext>
                    </a:extLst>
                  </p:cNvPr>
                  <p:cNvSpPr>
                    <a:spLocks noChangeShapeType="1"/>
                  </p:cNvSpPr>
                  <p:nvPr/>
                </p:nvSpPr>
                <p:spPr bwMode="auto">
                  <a:xfrm>
                    <a:off x="5328" y="1296"/>
                    <a:ext cx="1296"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52" name="Text Box 18">
                    <a:extLst>
                      <a:ext uri="{FF2B5EF4-FFF2-40B4-BE49-F238E27FC236}">
                        <a16:creationId xmlns:a16="http://schemas.microsoft.com/office/drawing/2014/main" id="{908F955D-4B8E-4DD2-8F1F-6E36777E50D0}"/>
                      </a:ext>
                    </a:extLst>
                  </p:cNvPr>
                  <p:cNvSpPr txBox="1">
                    <a:spLocks noChangeArrowheads="1"/>
                  </p:cNvSpPr>
                  <p:nvPr/>
                </p:nvSpPr>
                <p:spPr bwMode="auto">
                  <a:xfrm>
                    <a:off x="6048" y="864"/>
                    <a:ext cx="1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600" i="1">
                        <a:solidFill>
                          <a:schemeClr val="tx1"/>
                        </a:solidFill>
                        <a:latin typeface="Times New Roman" panose="02020603050405020304" pitchFamily="18" charset="0"/>
                      </a:rPr>
                      <a:t>l</a:t>
                    </a:r>
                  </a:p>
                </p:txBody>
              </p:sp>
            </p:grpSp>
          </p:grpSp>
          <p:grpSp>
            <p:nvGrpSpPr>
              <p:cNvPr id="25632" name="Group 19">
                <a:extLst>
                  <a:ext uri="{FF2B5EF4-FFF2-40B4-BE49-F238E27FC236}">
                    <a16:creationId xmlns:a16="http://schemas.microsoft.com/office/drawing/2014/main" id="{03B4C412-0890-4000-892E-65BE8E0FF362}"/>
                  </a:ext>
                </a:extLst>
              </p:cNvPr>
              <p:cNvGrpSpPr>
                <a:grpSpLocks/>
              </p:cNvGrpSpPr>
              <p:nvPr/>
            </p:nvGrpSpPr>
            <p:grpSpPr bwMode="auto">
              <a:xfrm>
                <a:off x="2592" y="2736"/>
                <a:ext cx="6480" cy="1706"/>
                <a:chOff x="2736" y="2880"/>
                <a:chExt cx="6480" cy="1706"/>
              </a:xfrm>
            </p:grpSpPr>
            <p:sp>
              <p:nvSpPr>
                <p:cNvPr id="25633" name="Text Box 20">
                  <a:extLst>
                    <a:ext uri="{FF2B5EF4-FFF2-40B4-BE49-F238E27FC236}">
                      <a16:creationId xmlns:a16="http://schemas.microsoft.com/office/drawing/2014/main" id="{FC404CF7-EA44-435D-AD44-7959B4D8EC54}"/>
                    </a:ext>
                  </a:extLst>
                </p:cNvPr>
                <p:cNvSpPr txBox="1">
                  <a:spLocks noChangeArrowheads="1"/>
                </p:cNvSpPr>
                <p:nvPr/>
              </p:nvSpPr>
              <p:spPr bwMode="auto">
                <a:xfrm>
                  <a:off x="2736" y="3002"/>
                  <a:ext cx="282"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200">
                      <a:solidFill>
                        <a:schemeClr val="tx1"/>
                      </a:solidFill>
                      <a:latin typeface="Times New Roman" panose="02020603050405020304" pitchFamily="18" charset="0"/>
                    </a:rPr>
                    <a:t>T</a:t>
                  </a:r>
                </a:p>
              </p:txBody>
            </p:sp>
            <p:grpSp>
              <p:nvGrpSpPr>
                <p:cNvPr id="25634" name="Group 21">
                  <a:extLst>
                    <a:ext uri="{FF2B5EF4-FFF2-40B4-BE49-F238E27FC236}">
                      <a16:creationId xmlns:a16="http://schemas.microsoft.com/office/drawing/2014/main" id="{34730F3D-C21D-43D5-9EEA-A214462F805E}"/>
                    </a:ext>
                  </a:extLst>
                </p:cNvPr>
                <p:cNvGrpSpPr>
                  <a:grpSpLocks/>
                </p:cNvGrpSpPr>
                <p:nvPr/>
              </p:nvGrpSpPr>
              <p:grpSpPr bwMode="auto">
                <a:xfrm>
                  <a:off x="2736" y="2880"/>
                  <a:ext cx="6480" cy="1706"/>
                  <a:chOff x="2736" y="2880"/>
                  <a:chExt cx="6480" cy="1706"/>
                </a:xfrm>
              </p:grpSpPr>
              <p:sp>
                <p:nvSpPr>
                  <p:cNvPr id="25635" name="Line 22">
                    <a:extLst>
                      <a:ext uri="{FF2B5EF4-FFF2-40B4-BE49-F238E27FC236}">
                        <a16:creationId xmlns:a16="http://schemas.microsoft.com/office/drawing/2014/main" id="{AB38BD1D-3163-457F-82C6-2F8ED36E3E3D}"/>
                      </a:ext>
                    </a:extLst>
                  </p:cNvPr>
                  <p:cNvSpPr>
                    <a:spLocks noChangeShapeType="1"/>
                  </p:cNvSpPr>
                  <p:nvPr/>
                </p:nvSpPr>
                <p:spPr bwMode="auto">
                  <a:xfrm flipV="1">
                    <a:off x="3018" y="2880"/>
                    <a:ext cx="0" cy="14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36" name="Line 23">
                    <a:extLst>
                      <a:ext uri="{FF2B5EF4-FFF2-40B4-BE49-F238E27FC236}">
                        <a16:creationId xmlns:a16="http://schemas.microsoft.com/office/drawing/2014/main" id="{E1492DDB-0D4B-45F9-A7EE-4E87E46F583A}"/>
                      </a:ext>
                    </a:extLst>
                  </p:cNvPr>
                  <p:cNvSpPr>
                    <a:spLocks noChangeShapeType="1"/>
                  </p:cNvSpPr>
                  <p:nvPr/>
                </p:nvSpPr>
                <p:spPr bwMode="auto">
                  <a:xfrm>
                    <a:off x="2736" y="4220"/>
                    <a:ext cx="648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37" name="Line 24">
                    <a:extLst>
                      <a:ext uri="{FF2B5EF4-FFF2-40B4-BE49-F238E27FC236}">
                        <a16:creationId xmlns:a16="http://schemas.microsoft.com/office/drawing/2014/main" id="{424753B4-9D2A-4A1D-8DFF-558055009038}"/>
                      </a:ext>
                    </a:extLst>
                  </p:cNvPr>
                  <p:cNvSpPr>
                    <a:spLocks noChangeShapeType="1"/>
                  </p:cNvSpPr>
                  <p:nvPr/>
                </p:nvSpPr>
                <p:spPr bwMode="auto">
                  <a:xfrm>
                    <a:off x="3299" y="3977"/>
                    <a:ext cx="5494" cy="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Freeform 25">
                    <a:extLst>
                      <a:ext uri="{FF2B5EF4-FFF2-40B4-BE49-F238E27FC236}">
                        <a16:creationId xmlns:a16="http://schemas.microsoft.com/office/drawing/2014/main" id="{9D7E062A-7E37-4AEE-982C-966E1038CA49}"/>
                      </a:ext>
                    </a:extLst>
                  </p:cNvPr>
                  <p:cNvSpPr>
                    <a:spLocks/>
                  </p:cNvSpPr>
                  <p:nvPr/>
                </p:nvSpPr>
                <p:spPr bwMode="auto">
                  <a:xfrm>
                    <a:off x="3722" y="3229"/>
                    <a:ext cx="4247" cy="750"/>
                  </a:xfrm>
                  <a:custGeom>
                    <a:avLst/>
                    <a:gdLst>
                      <a:gd name="T0" fmla="*/ 0 w 4341"/>
                      <a:gd name="T1" fmla="*/ 7 h 887"/>
                      <a:gd name="T2" fmla="*/ 249 w 4341"/>
                      <a:gd name="T3" fmla="*/ 7 h 887"/>
                      <a:gd name="T4" fmla="*/ 472 w 4341"/>
                      <a:gd name="T5" fmla="*/ 6 h 887"/>
                      <a:gd name="T6" fmla="*/ 625 w 4341"/>
                      <a:gd name="T7" fmla="*/ 5 h 887"/>
                      <a:gd name="T8" fmla="*/ 759 w 4341"/>
                      <a:gd name="T9" fmla="*/ 3 h 887"/>
                      <a:gd name="T10" fmla="*/ 846 w 4341"/>
                      <a:gd name="T11" fmla="*/ 3 h 887"/>
                      <a:gd name="T12" fmla="*/ 966 w 4341"/>
                      <a:gd name="T13" fmla="*/ 3 h 887"/>
                      <a:gd name="T14" fmla="*/ 1124 w 4341"/>
                      <a:gd name="T15" fmla="*/ 2 h 887"/>
                      <a:gd name="T16" fmla="*/ 1307 w 4341"/>
                      <a:gd name="T17" fmla="*/ 3 h 887"/>
                      <a:gd name="T18" fmla="*/ 1404 w 4341"/>
                      <a:gd name="T19" fmla="*/ 3 h 887"/>
                      <a:gd name="T20" fmla="*/ 1479 w 4341"/>
                      <a:gd name="T21" fmla="*/ 3 h 887"/>
                      <a:gd name="T22" fmla="*/ 1578 w 4341"/>
                      <a:gd name="T23" fmla="*/ 3 h 887"/>
                      <a:gd name="T24" fmla="*/ 1674 w 4341"/>
                      <a:gd name="T25" fmla="*/ 5 h 887"/>
                      <a:gd name="T26" fmla="*/ 1839 w 4341"/>
                      <a:gd name="T27" fmla="*/ 6 h 887"/>
                      <a:gd name="T28" fmla="*/ 2079 w 4341"/>
                      <a:gd name="T29" fmla="*/ 7 h 887"/>
                      <a:gd name="T30" fmla="*/ 2301 w 4341"/>
                      <a:gd name="T31" fmla="*/ 7 h 8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41"/>
                      <a:gd name="T49" fmla="*/ 0 h 887"/>
                      <a:gd name="T50" fmla="*/ 4341 w 4341"/>
                      <a:gd name="T51" fmla="*/ 887 h 8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41" h="887">
                        <a:moveTo>
                          <a:pt x="0" y="884"/>
                        </a:moveTo>
                        <a:cubicBezTo>
                          <a:pt x="78" y="877"/>
                          <a:pt x="322" y="864"/>
                          <a:pt x="471" y="842"/>
                        </a:cubicBezTo>
                        <a:cubicBezTo>
                          <a:pt x="620" y="820"/>
                          <a:pt x="774" y="797"/>
                          <a:pt x="891" y="752"/>
                        </a:cubicBezTo>
                        <a:cubicBezTo>
                          <a:pt x="1008" y="707"/>
                          <a:pt x="1086" y="637"/>
                          <a:pt x="1176" y="572"/>
                        </a:cubicBezTo>
                        <a:cubicBezTo>
                          <a:pt x="1266" y="507"/>
                          <a:pt x="1361" y="424"/>
                          <a:pt x="1431" y="362"/>
                        </a:cubicBezTo>
                        <a:cubicBezTo>
                          <a:pt x="1501" y="300"/>
                          <a:pt x="1531" y="244"/>
                          <a:pt x="1596" y="197"/>
                        </a:cubicBezTo>
                        <a:cubicBezTo>
                          <a:pt x="1661" y="150"/>
                          <a:pt x="1734" y="110"/>
                          <a:pt x="1821" y="77"/>
                        </a:cubicBezTo>
                        <a:cubicBezTo>
                          <a:pt x="1908" y="44"/>
                          <a:pt x="2014" y="4"/>
                          <a:pt x="2121" y="2"/>
                        </a:cubicBezTo>
                        <a:cubicBezTo>
                          <a:pt x="2228" y="0"/>
                          <a:pt x="2378" y="30"/>
                          <a:pt x="2466" y="62"/>
                        </a:cubicBezTo>
                        <a:cubicBezTo>
                          <a:pt x="2554" y="94"/>
                          <a:pt x="2591" y="157"/>
                          <a:pt x="2646" y="197"/>
                        </a:cubicBezTo>
                        <a:cubicBezTo>
                          <a:pt x="2701" y="237"/>
                          <a:pt x="2741" y="257"/>
                          <a:pt x="2796" y="302"/>
                        </a:cubicBezTo>
                        <a:cubicBezTo>
                          <a:pt x="2851" y="347"/>
                          <a:pt x="2916" y="414"/>
                          <a:pt x="2976" y="467"/>
                        </a:cubicBezTo>
                        <a:cubicBezTo>
                          <a:pt x="3036" y="520"/>
                          <a:pt x="3074" y="567"/>
                          <a:pt x="3156" y="617"/>
                        </a:cubicBezTo>
                        <a:cubicBezTo>
                          <a:pt x="3238" y="667"/>
                          <a:pt x="3343" y="732"/>
                          <a:pt x="3471" y="767"/>
                        </a:cubicBezTo>
                        <a:cubicBezTo>
                          <a:pt x="3599" y="802"/>
                          <a:pt x="3776" y="807"/>
                          <a:pt x="3921" y="827"/>
                        </a:cubicBezTo>
                        <a:cubicBezTo>
                          <a:pt x="4066" y="847"/>
                          <a:pt x="4254" y="875"/>
                          <a:pt x="4341" y="887"/>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39" name="Line 26">
                    <a:extLst>
                      <a:ext uri="{FF2B5EF4-FFF2-40B4-BE49-F238E27FC236}">
                        <a16:creationId xmlns:a16="http://schemas.microsoft.com/office/drawing/2014/main" id="{15FFDC86-1708-4706-966F-BB9CB7FA3D7C}"/>
                      </a:ext>
                    </a:extLst>
                  </p:cNvPr>
                  <p:cNvSpPr>
                    <a:spLocks noChangeShapeType="1"/>
                  </p:cNvSpPr>
                  <p:nvPr/>
                </p:nvSpPr>
                <p:spPr bwMode="auto">
                  <a:xfrm>
                    <a:off x="4286" y="3489"/>
                    <a:ext cx="3521" cy="0"/>
                  </a:xfrm>
                  <a:prstGeom prst="line">
                    <a:avLst/>
                  </a:prstGeom>
                  <a:noFill/>
                  <a:ln w="12700">
                    <a:solidFill>
                      <a:srgbClr val="FF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Text Box 27">
                    <a:extLst>
                      <a:ext uri="{FF2B5EF4-FFF2-40B4-BE49-F238E27FC236}">
                        <a16:creationId xmlns:a16="http://schemas.microsoft.com/office/drawing/2014/main" id="{909CBE0A-60EB-4273-911A-63F7159A0359}"/>
                      </a:ext>
                    </a:extLst>
                  </p:cNvPr>
                  <p:cNvSpPr txBox="1">
                    <a:spLocks noChangeArrowheads="1"/>
                  </p:cNvSpPr>
                  <p:nvPr/>
                </p:nvSpPr>
                <p:spPr bwMode="auto">
                  <a:xfrm>
                    <a:off x="3159" y="3611"/>
                    <a:ext cx="281"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400">
                        <a:solidFill>
                          <a:srgbClr val="0000FF"/>
                        </a:solidFill>
                        <a:latin typeface="Times New Roman" panose="02020603050405020304" pitchFamily="18" charset="0"/>
                      </a:rPr>
                      <a:t>T</a:t>
                    </a:r>
                    <a:r>
                      <a:rPr lang="it-IT" altLang="en-US" sz="1400" baseline="-25000">
                        <a:solidFill>
                          <a:srgbClr val="0000FF"/>
                        </a:solidFill>
                        <a:latin typeface="Times New Roman" panose="02020603050405020304" pitchFamily="18" charset="0"/>
                      </a:rPr>
                      <a:t>0</a:t>
                    </a:r>
                  </a:p>
                </p:txBody>
              </p:sp>
              <p:sp>
                <p:nvSpPr>
                  <p:cNvPr id="25641" name="Text Box 28">
                    <a:extLst>
                      <a:ext uri="{FF2B5EF4-FFF2-40B4-BE49-F238E27FC236}">
                        <a16:creationId xmlns:a16="http://schemas.microsoft.com/office/drawing/2014/main" id="{3B5254BD-05E0-48BA-BA90-3A4631BEE4E0}"/>
                      </a:ext>
                    </a:extLst>
                  </p:cNvPr>
                  <p:cNvSpPr txBox="1">
                    <a:spLocks noChangeArrowheads="1"/>
                  </p:cNvSpPr>
                  <p:nvPr/>
                </p:nvSpPr>
                <p:spPr bwMode="auto">
                  <a:xfrm>
                    <a:off x="3722" y="3246"/>
                    <a:ext cx="454" cy="3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400">
                        <a:solidFill>
                          <a:srgbClr val="FF0000"/>
                        </a:solidFill>
                        <a:latin typeface="Times New Roman" panose="02020603050405020304" pitchFamily="18" charset="0"/>
                      </a:rPr>
                      <a:t>T</a:t>
                    </a:r>
                    <a:r>
                      <a:rPr lang="it-IT" altLang="en-US" sz="1400" baseline="-25000">
                        <a:solidFill>
                          <a:srgbClr val="FF0000"/>
                        </a:solidFill>
                        <a:latin typeface="Times New Roman" panose="02020603050405020304" pitchFamily="18" charset="0"/>
                      </a:rPr>
                      <a:t>cs</a:t>
                    </a:r>
                  </a:p>
                </p:txBody>
              </p:sp>
              <p:sp>
                <p:nvSpPr>
                  <p:cNvPr id="25642" name="Text Box 29">
                    <a:extLst>
                      <a:ext uri="{FF2B5EF4-FFF2-40B4-BE49-F238E27FC236}">
                        <a16:creationId xmlns:a16="http://schemas.microsoft.com/office/drawing/2014/main" id="{A9D72D29-EE79-4D3A-8DF7-842E0AE6AF8C}"/>
                      </a:ext>
                    </a:extLst>
                  </p:cNvPr>
                  <p:cNvSpPr txBox="1">
                    <a:spLocks noChangeArrowheads="1"/>
                  </p:cNvSpPr>
                  <p:nvPr/>
                </p:nvSpPr>
                <p:spPr bwMode="auto">
                  <a:xfrm>
                    <a:off x="6539" y="4342"/>
                    <a:ext cx="1973" cy="2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it-IT" altLang="en-US" sz="1200">
                        <a:solidFill>
                          <a:schemeClr val="tx1"/>
                        </a:solidFill>
                        <a:latin typeface="Times New Roman" panose="02020603050405020304" pitchFamily="18" charset="0"/>
                      </a:rPr>
                      <a:t>Conductor length</a:t>
                    </a:r>
                  </a:p>
                </p:txBody>
              </p:sp>
            </p:grpSp>
          </p:grpSp>
        </p:grpSp>
        <p:sp>
          <p:nvSpPr>
            <p:cNvPr id="25628" name="Text Box 36">
              <a:extLst>
                <a:ext uri="{FF2B5EF4-FFF2-40B4-BE49-F238E27FC236}">
                  <a16:creationId xmlns:a16="http://schemas.microsoft.com/office/drawing/2014/main" id="{EEF361B7-A5D5-4BE0-8A0C-E1D990E31A71}"/>
                </a:ext>
              </a:extLst>
            </p:cNvPr>
            <p:cNvSpPr txBox="1">
              <a:spLocks noChangeArrowheads="1"/>
            </p:cNvSpPr>
            <p:nvPr/>
          </p:nvSpPr>
          <p:spPr bwMode="auto">
            <a:xfrm>
              <a:off x="3427" y="3398"/>
              <a:ext cx="241"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2000" i="1">
                  <a:solidFill>
                    <a:srgbClr val="FF3300"/>
                  </a:solidFill>
                  <a:latin typeface="Arial" panose="020B0604020202020204" pitchFamily="34" charset="0"/>
                  <a:sym typeface="Symbol" panose="05050102010706020507" pitchFamily="18" charset="2"/>
                </a:rPr>
                <a:t></a:t>
              </a:r>
              <a:r>
                <a:rPr lang="en-US" altLang="en-US" sz="2000" i="1" baseline="-25000">
                  <a:solidFill>
                    <a:srgbClr val="FF3300"/>
                  </a:solidFill>
                  <a:latin typeface="Arial" panose="020B0604020202020204" pitchFamily="34" charset="0"/>
                  <a:sym typeface="Symbol" panose="05050102010706020507" pitchFamily="18" charset="2"/>
                </a:rPr>
                <a:t>c</a:t>
              </a:r>
              <a:endParaRPr lang="en-US" altLang="en-US" sz="2000" i="1">
                <a:solidFill>
                  <a:srgbClr val="FF3300"/>
                </a:solidFill>
                <a:latin typeface="Arial" panose="020B0604020202020204" pitchFamily="34" charset="0"/>
                <a:sym typeface="Symbol" panose="05050102010706020507" pitchFamily="18" charset="2"/>
              </a:endParaRPr>
            </a:p>
          </p:txBody>
        </p:sp>
        <p:sp>
          <p:nvSpPr>
            <p:cNvPr id="25629" name="Text Box 37">
              <a:extLst>
                <a:ext uri="{FF2B5EF4-FFF2-40B4-BE49-F238E27FC236}">
                  <a16:creationId xmlns:a16="http://schemas.microsoft.com/office/drawing/2014/main" id="{F27D8B39-E16A-419B-B6E2-C51D814C6A9A}"/>
                </a:ext>
              </a:extLst>
            </p:cNvPr>
            <p:cNvSpPr txBox="1">
              <a:spLocks noChangeArrowheads="1"/>
            </p:cNvSpPr>
            <p:nvPr/>
          </p:nvSpPr>
          <p:spPr bwMode="auto">
            <a:xfrm>
              <a:off x="3202" y="3598"/>
              <a:ext cx="251" cy="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2000" i="1">
                  <a:solidFill>
                    <a:schemeClr val="accent2"/>
                  </a:solidFill>
                  <a:latin typeface="Arial" panose="020B0604020202020204" pitchFamily="34" charset="0"/>
                  <a:sym typeface="Symbol" panose="05050102010706020507" pitchFamily="18" charset="2"/>
                </a:rPr>
                <a:t></a:t>
              </a:r>
              <a:r>
                <a:rPr lang="en-US" altLang="en-US" sz="2000" i="1" baseline="-25000">
                  <a:solidFill>
                    <a:schemeClr val="accent2"/>
                  </a:solidFill>
                  <a:latin typeface="Arial" panose="020B0604020202020204" pitchFamily="34" charset="0"/>
                  <a:sym typeface="Symbol" panose="05050102010706020507" pitchFamily="18" charset="2"/>
                </a:rPr>
                <a:t>0</a:t>
              </a:r>
              <a:endParaRPr lang="en-US" altLang="en-US" sz="2000" i="1">
                <a:solidFill>
                  <a:schemeClr val="accent2"/>
                </a:solidFill>
                <a:latin typeface="Arial" panose="020B0604020202020204" pitchFamily="34" charset="0"/>
                <a:sym typeface="Symbol" panose="05050102010706020507" pitchFamily="18" charset="2"/>
              </a:endParaRPr>
            </a:p>
          </p:txBody>
        </p:sp>
        <p:sp>
          <p:nvSpPr>
            <p:cNvPr id="25630" name="Text Box 38">
              <a:extLst>
                <a:ext uri="{FF2B5EF4-FFF2-40B4-BE49-F238E27FC236}">
                  <a16:creationId xmlns:a16="http://schemas.microsoft.com/office/drawing/2014/main" id="{2391608F-F354-4D9C-8CA0-2C519D17B944}"/>
                </a:ext>
              </a:extLst>
            </p:cNvPr>
            <p:cNvSpPr txBox="1">
              <a:spLocks noChangeArrowheads="1"/>
            </p:cNvSpPr>
            <p:nvPr/>
          </p:nvSpPr>
          <p:spPr bwMode="auto">
            <a:xfrm>
              <a:off x="5331" y="3094"/>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i="1">
                  <a:solidFill>
                    <a:schemeClr val="tx1"/>
                  </a:solidFill>
                  <a:latin typeface="Arial" panose="020B0604020202020204" pitchFamily="34" charset="0"/>
                </a:rPr>
                <a:t>A</a:t>
              </a:r>
            </a:p>
          </p:txBody>
        </p:sp>
      </p:grpSp>
      <p:sp>
        <p:nvSpPr>
          <p:cNvPr id="25607" name="Text Box 7">
            <a:extLst>
              <a:ext uri="{FF2B5EF4-FFF2-40B4-BE49-F238E27FC236}">
                <a16:creationId xmlns:a16="http://schemas.microsoft.com/office/drawing/2014/main" id="{847BA1B4-484B-4CA4-B9DC-4AB7B7900A46}"/>
              </a:ext>
            </a:extLst>
          </p:cNvPr>
          <p:cNvSpPr txBox="1">
            <a:spLocks noChangeArrowheads="1"/>
          </p:cNvSpPr>
          <p:nvPr/>
        </p:nvSpPr>
        <p:spPr bwMode="auto">
          <a:xfrm>
            <a:off x="7696200" y="106680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L. Rossi</a:t>
            </a:r>
          </a:p>
        </p:txBody>
      </p:sp>
      <p:graphicFrame>
        <p:nvGraphicFramePr>
          <p:cNvPr id="25608" name="Object 51">
            <a:extLst>
              <a:ext uri="{FF2B5EF4-FFF2-40B4-BE49-F238E27FC236}">
                <a16:creationId xmlns:a16="http://schemas.microsoft.com/office/drawing/2014/main" id="{A25171A6-4529-4AFC-92B6-66A804F9AA42}"/>
              </a:ext>
            </a:extLst>
          </p:cNvPr>
          <p:cNvGraphicFramePr>
            <a:graphicFrameLocks noChangeAspect="1"/>
          </p:cNvGraphicFramePr>
          <p:nvPr/>
        </p:nvGraphicFramePr>
        <p:xfrm>
          <a:off x="6408738" y="4648200"/>
          <a:ext cx="2582862" cy="762000"/>
        </p:xfrm>
        <a:graphic>
          <a:graphicData uri="http://schemas.openxmlformats.org/presentationml/2006/ole">
            <mc:AlternateContent xmlns:mc="http://schemas.openxmlformats.org/markup-compatibility/2006">
              <mc:Choice xmlns:v="urn:schemas-microsoft-com:vml" Requires="v">
                <p:oleObj spid="_x0000_s25680" name="Equation" r:id="rId8" imgW="1333500" imgH="393700" progId="Equation.3">
                  <p:embed/>
                </p:oleObj>
              </mc:Choice>
              <mc:Fallback>
                <p:oleObj name="Equation" r:id="rId8" imgW="1333500" imgH="393700" progId="Equation.3">
                  <p:embed/>
                  <p:pic>
                    <p:nvPicPr>
                      <p:cNvPr id="0" name="Object 5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8738" y="4648200"/>
                        <a:ext cx="2582862" cy="7620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609" name="Object 52">
            <a:extLst>
              <a:ext uri="{FF2B5EF4-FFF2-40B4-BE49-F238E27FC236}">
                <a16:creationId xmlns:a16="http://schemas.microsoft.com/office/drawing/2014/main" id="{4055122F-24AE-44A3-BAF3-73B2B0B05BAF}"/>
              </a:ext>
            </a:extLst>
          </p:cNvPr>
          <p:cNvGraphicFramePr>
            <a:graphicFrameLocks noChangeAspect="1"/>
          </p:cNvGraphicFramePr>
          <p:nvPr/>
        </p:nvGraphicFramePr>
        <p:xfrm>
          <a:off x="6867525" y="5562600"/>
          <a:ext cx="1971675" cy="914400"/>
        </p:xfrm>
        <a:graphic>
          <a:graphicData uri="http://schemas.openxmlformats.org/presentationml/2006/ole">
            <mc:AlternateContent xmlns:mc="http://schemas.openxmlformats.org/markup-compatibility/2006">
              <mc:Choice xmlns:v="urn:schemas-microsoft-com:vml" Requires="v">
                <p:oleObj spid="_x0000_s25681" name="Equation" r:id="rId10" imgW="1040948" imgH="482391" progId="Equation.3">
                  <p:embed/>
                </p:oleObj>
              </mc:Choice>
              <mc:Fallback>
                <p:oleObj name="Equation" r:id="rId10" imgW="1040948" imgH="482391" progId="Equation.3">
                  <p:embed/>
                  <p:pic>
                    <p:nvPicPr>
                      <p:cNvPr id="0" name="Object 5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67525" y="5562600"/>
                        <a:ext cx="1971675" cy="9144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Content Placeholder 2">
            <a:extLst>
              <a:ext uri="{FF2B5EF4-FFF2-40B4-BE49-F238E27FC236}">
                <a16:creationId xmlns:a16="http://schemas.microsoft.com/office/drawing/2014/main" id="{620950F8-E9D7-411D-8DBD-4C04342B34AC}"/>
              </a:ext>
            </a:extLst>
          </p:cNvPr>
          <p:cNvSpPr txBox="1">
            <a:spLocks/>
          </p:cNvSpPr>
          <p:nvPr/>
        </p:nvSpPr>
        <p:spPr bwMode="auto">
          <a:xfrm>
            <a:off x="152400" y="2590800"/>
            <a:ext cx="4502150" cy="72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lvl1pPr marL="342900" indent="-342900" algn="l" rtl="0" eaLnBrk="0" fontAlgn="base" hangingPunct="0">
              <a:spcBef>
                <a:spcPct val="20000"/>
              </a:spcBef>
              <a:spcAft>
                <a:spcPct val="0"/>
              </a:spcAft>
              <a:buSzPct val="60000"/>
              <a:buFontTx/>
              <a:buBlip>
                <a:blip r:embed="rId12"/>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3"/>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4"/>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5"/>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6"/>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b="1" i="1" dirty="0">
                <a:solidFill>
                  <a:srgbClr val="FF0000"/>
                </a:solidFill>
              </a:rPr>
              <a:t>l</a:t>
            </a:r>
            <a:r>
              <a:rPr lang="en-GB" dirty="0"/>
              <a:t> dissipates </a:t>
            </a:r>
            <a:r>
              <a:rPr lang="en-US" altLang="en-US" b="1" i="1" dirty="0">
                <a:solidFill>
                  <a:srgbClr val="FF0000"/>
                </a:solidFill>
                <a:sym typeface="Symbol" pitchFamily="18" charset="2"/>
              </a:rPr>
              <a:t>J</a:t>
            </a:r>
            <a:r>
              <a:rPr lang="en-US" altLang="en-US" b="1" i="1" baseline="-25000" dirty="0">
                <a:solidFill>
                  <a:srgbClr val="FF0000"/>
                </a:solidFill>
                <a:sym typeface="Symbol" pitchFamily="18" charset="2"/>
              </a:rPr>
              <a:t>c</a:t>
            </a:r>
            <a:r>
              <a:rPr lang="en-US" altLang="en-US" b="1" i="1" baseline="30000" dirty="0">
                <a:solidFill>
                  <a:srgbClr val="FF0000"/>
                </a:solidFill>
                <a:sym typeface="Symbol" pitchFamily="18" charset="2"/>
              </a:rPr>
              <a:t>2</a:t>
            </a:r>
            <a:r>
              <a:rPr lang="en-US" altLang="en-US" b="1" i="1" dirty="0">
                <a:solidFill>
                  <a:srgbClr val="FF0000"/>
                </a:solidFill>
                <a:sym typeface="Symbol" pitchFamily="18" charset="2"/>
              </a:rPr>
              <a:t>Al </a:t>
            </a:r>
            <a:r>
              <a:rPr lang="en-US" altLang="en-US" dirty="0">
                <a:sym typeface="Symbol" pitchFamily="18" charset="2"/>
              </a:rPr>
              <a:t>[W]. </a:t>
            </a:r>
          </a:p>
          <a:p>
            <a:pPr>
              <a:defRPr/>
            </a:pPr>
            <a:r>
              <a:rPr lang="en-GB" dirty="0"/>
              <a:t>Thermal gradient ~ </a:t>
            </a:r>
            <a:r>
              <a:rPr lang="en-US" altLang="en-US" b="1" i="1" dirty="0">
                <a:solidFill>
                  <a:srgbClr val="FF0000"/>
                </a:solidFill>
                <a:sym typeface="Symbol" pitchFamily="18" charset="2"/>
              </a:rPr>
              <a:t>(</a:t>
            </a:r>
            <a:r>
              <a:rPr lang="en-US" altLang="en-US" b="1" i="1" baseline="-25000" dirty="0">
                <a:solidFill>
                  <a:srgbClr val="FF0000"/>
                </a:solidFill>
                <a:sym typeface="Symbol" pitchFamily="18" charset="2"/>
              </a:rPr>
              <a:t>c</a:t>
            </a:r>
            <a:r>
              <a:rPr lang="en-US" altLang="en-US" b="1" i="1" dirty="0">
                <a:solidFill>
                  <a:srgbClr val="FF0000"/>
                </a:solidFill>
                <a:sym typeface="Symbol" pitchFamily="18" charset="2"/>
              </a:rPr>
              <a:t>-</a:t>
            </a:r>
            <a:r>
              <a:rPr lang="en-US" altLang="en-US" b="1" i="1" baseline="-25000" dirty="0">
                <a:solidFill>
                  <a:srgbClr val="FF0000"/>
                </a:solidFill>
                <a:sym typeface="Symbol" pitchFamily="18" charset="2"/>
              </a:rPr>
              <a:t>o</a:t>
            </a:r>
            <a:r>
              <a:rPr lang="en-US" altLang="en-US" b="1" i="1" dirty="0">
                <a:solidFill>
                  <a:srgbClr val="FF0000"/>
                </a:solidFill>
                <a:sym typeface="Symbol" pitchFamily="18" charset="2"/>
              </a:rPr>
              <a:t>)/l</a:t>
            </a:r>
            <a:r>
              <a:rPr lang="en-GB" dirty="0"/>
              <a:t>. </a:t>
            </a:r>
          </a:p>
        </p:txBody>
      </p:sp>
      <p:grpSp>
        <p:nvGrpSpPr>
          <p:cNvPr id="25611" name="Group 1">
            <a:extLst>
              <a:ext uri="{FF2B5EF4-FFF2-40B4-BE49-F238E27FC236}">
                <a16:creationId xmlns:a16="http://schemas.microsoft.com/office/drawing/2014/main" id="{F31C4B26-89FC-4E64-A037-2268F25D3C08}"/>
              </a:ext>
            </a:extLst>
          </p:cNvPr>
          <p:cNvGrpSpPr>
            <a:grpSpLocks/>
          </p:cNvGrpSpPr>
          <p:nvPr/>
        </p:nvGrpSpPr>
        <p:grpSpPr bwMode="auto">
          <a:xfrm>
            <a:off x="1905000" y="3411538"/>
            <a:ext cx="5346700" cy="1084262"/>
            <a:chOff x="1897858" y="2862261"/>
            <a:chExt cx="5346700" cy="1084263"/>
          </a:xfrm>
        </p:grpSpPr>
        <p:grpSp>
          <p:nvGrpSpPr>
            <p:cNvPr id="25614" name="Group 6">
              <a:extLst>
                <a:ext uri="{FF2B5EF4-FFF2-40B4-BE49-F238E27FC236}">
                  <a16:creationId xmlns:a16="http://schemas.microsoft.com/office/drawing/2014/main" id="{B35AFA65-A3DE-401B-B706-61518030630B}"/>
                </a:ext>
              </a:extLst>
            </p:cNvPr>
            <p:cNvGrpSpPr>
              <a:grpSpLocks/>
            </p:cNvGrpSpPr>
            <p:nvPr/>
          </p:nvGrpSpPr>
          <p:grpSpPr bwMode="auto">
            <a:xfrm>
              <a:off x="1897858" y="2862261"/>
              <a:ext cx="5346700" cy="1084263"/>
              <a:chOff x="420556" y="3716758"/>
              <a:chExt cx="5346700" cy="1083842"/>
            </a:xfrm>
          </p:grpSpPr>
          <p:grpSp>
            <p:nvGrpSpPr>
              <p:cNvPr id="25616" name="Group 7">
                <a:extLst>
                  <a:ext uri="{FF2B5EF4-FFF2-40B4-BE49-F238E27FC236}">
                    <a16:creationId xmlns:a16="http://schemas.microsoft.com/office/drawing/2014/main" id="{452E7AFD-200B-4718-9E8D-F2BD8A7AD748}"/>
                  </a:ext>
                </a:extLst>
              </p:cNvPr>
              <p:cNvGrpSpPr>
                <a:grpSpLocks/>
              </p:cNvGrpSpPr>
              <p:nvPr/>
            </p:nvGrpSpPr>
            <p:grpSpPr bwMode="auto">
              <a:xfrm>
                <a:off x="420556" y="3716758"/>
                <a:ext cx="5346700" cy="1083842"/>
                <a:chOff x="1828800" y="2649958"/>
                <a:chExt cx="5346700" cy="1083842"/>
              </a:xfrm>
            </p:grpSpPr>
            <p:pic>
              <p:nvPicPr>
                <p:cNvPr id="12" name="Picture 45">
                  <a:extLst>
                    <a:ext uri="{FF2B5EF4-FFF2-40B4-BE49-F238E27FC236}">
                      <a16:creationId xmlns:a16="http://schemas.microsoft.com/office/drawing/2014/main" id="{0B0AEC3D-9873-4982-A416-4A424B8DA2E5}"/>
                    </a:ext>
                  </a:extLst>
                </p:cNvPr>
                <p:cNvPicPr>
                  <a:picLocks noChangeAspect="1" noChangeArrowheads="1"/>
                </p:cNvPicPr>
                <p:nvPr/>
              </p:nvPicPr>
              <p:blipFill>
                <a:blip r:embed="rId17"/>
                <a:srcRect/>
                <a:stretch>
                  <a:fillRect/>
                </a:stretch>
              </p:blipFill>
              <p:spPr bwMode="auto">
                <a:xfrm>
                  <a:off x="1905000" y="2762626"/>
                  <a:ext cx="5270500" cy="86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 name="Rounded Rectangle 12">
                  <a:extLst>
                    <a:ext uri="{FF2B5EF4-FFF2-40B4-BE49-F238E27FC236}">
                      <a16:creationId xmlns:a16="http://schemas.microsoft.com/office/drawing/2014/main" id="{C0E43962-12AC-4285-8C64-21B172F6DF8E}"/>
                    </a:ext>
                  </a:extLst>
                </p:cNvPr>
                <p:cNvSpPr/>
                <p:nvPr/>
              </p:nvSpPr>
              <p:spPr>
                <a:xfrm>
                  <a:off x="4124325" y="2762626"/>
                  <a:ext cx="12858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4" name="Rounded Rectangle 13">
                  <a:extLst>
                    <a:ext uri="{FF2B5EF4-FFF2-40B4-BE49-F238E27FC236}">
                      <a16:creationId xmlns:a16="http://schemas.microsoft.com/office/drawing/2014/main" id="{3D210E3C-7D43-42DE-AE2F-5430129529CD}"/>
                    </a:ext>
                  </a:extLst>
                </p:cNvPr>
                <p:cNvSpPr/>
                <p:nvPr/>
              </p:nvSpPr>
              <p:spPr>
                <a:xfrm>
                  <a:off x="5656263" y="2762626"/>
                  <a:ext cx="1519237"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5" name="Rounded Rectangle 14">
                  <a:extLst>
                    <a:ext uri="{FF2B5EF4-FFF2-40B4-BE49-F238E27FC236}">
                      <a16:creationId xmlns:a16="http://schemas.microsoft.com/office/drawing/2014/main" id="{668C59DF-5B16-41BC-9E0B-260722F0FC3A}"/>
                    </a:ext>
                  </a:extLst>
                </p:cNvPr>
                <p:cNvSpPr/>
                <p:nvPr/>
              </p:nvSpPr>
              <p:spPr>
                <a:xfrm>
                  <a:off x="2835275" y="2973683"/>
                  <a:ext cx="520700" cy="43163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61C02D0F-A514-485D-80AE-0FA63BB19719}"/>
                    </a:ext>
                  </a:extLst>
                </p:cNvPr>
                <p:cNvSpPr/>
                <p:nvPr/>
              </p:nvSpPr>
              <p:spPr>
                <a:xfrm>
                  <a:off x="3508375" y="2978443"/>
                  <a:ext cx="454025" cy="43163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C8136247-AB5E-47D5-A3D8-AF73E0AF9E60}"/>
                    </a:ext>
                  </a:extLst>
                </p:cNvPr>
                <p:cNvSpPr/>
                <p:nvPr/>
              </p:nvSpPr>
              <p:spPr>
                <a:xfrm>
                  <a:off x="1828800" y="2757866"/>
                  <a:ext cx="828675" cy="8632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DD547536-CA6A-41AC-952F-7934F9B3F448}"/>
                    </a:ext>
                  </a:extLst>
                </p:cNvPr>
                <p:cNvSpPr/>
                <p:nvPr/>
              </p:nvSpPr>
              <p:spPr>
                <a:xfrm>
                  <a:off x="2835275" y="2649958"/>
                  <a:ext cx="1127125"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9ED80930-2B65-4946-A526-C75B67245661}"/>
                    </a:ext>
                  </a:extLst>
                </p:cNvPr>
                <p:cNvSpPr/>
                <p:nvPr/>
              </p:nvSpPr>
              <p:spPr>
                <a:xfrm>
                  <a:off x="4124325" y="2649958"/>
                  <a:ext cx="3051175"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9" name="Multiply 8">
                <a:extLst>
                  <a:ext uri="{FF2B5EF4-FFF2-40B4-BE49-F238E27FC236}">
                    <a16:creationId xmlns:a16="http://schemas.microsoft.com/office/drawing/2014/main" id="{4CEA2F8B-7072-4283-AC50-02CFD99ED2B4}"/>
                  </a:ext>
                </a:extLst>
              </p:cNvPr>
              <p:cNvSpPr/>
              <p:nvPr/>
            </p:nvSpPr>
            <p:spPr>
              <a:xfrm>
                <a:off x="1369881" y="3818319"/>
                <a:ext cx="715963" cy="918806"/>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1" name="Multiply 10">
                <a:extLst>
                  <a:ext uri="{FF2B5EF4-FFF2-40B4-BE49-F238E27FC236}">
                    <a16:creationId xmlns:a16="http://schemas.microsoft.com/office/drawing/2014/main" id="{6621F77E-D0E0-4EF1-9ED7-26817357FA6D}"/>
                  </a:ext>
                </a:extLst>
              </p:cNvPr>
              <p:cNvSpPr/>
              <p:nvPr/>
            </p:nvSpPr>
            <p:spPr>
              <a:xfrm>
                <a:off x="4581394" y="3800862"/>
                <a:ext cx="715962" cy="920393"/>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53" name="Multiply 52">
              <a:extLst>
                <a:ext uri="{FF2B5EF4-FFF2-40B4-BE49-F238E27FC236}">
                  <a16:creationId xmlns:a16="http://schemas.microsoft.com/office/drawing/2014/main" id="{015FBF68-0940-4AED-8635-6F6034A80CC6}"/>
                </a:ext>
              </a:extLst>
            </p:cNvPr>
            <p:cNvSpPr/>
            <p:nvPr/>
          </p:nvSpPr>
          <p:spPr bwMode="auto">
            <a:xfrm>
              <a:off x="1997871" y="2959098"/>
              <a:ext cx="715962" cy="919164"/>
            </a:xfrm>
            <a:prstGeom prst="mathMultiply">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55" name="Content Placeholder 2">
            <a:extLst>
              <a:ext uri="{FF2B5EF4-FFF2-40B4-BE49-F238E27FC236}">
                <a16:creationId xmlns:a16="http://schemas.microsoft.com/office/drawing/2014/main" id="{153CF6D2-A3BB-4F68-A427-594B95AA1866}"/>
              </a:ext>
            </a:extLst>
          </p:cNvPr>
          <p:cNvSpPr txBox="1">
            <a:spLocks/>
          </p:cNvSpPr>
          <p:nvPr/>
        </p:nvSpPr>
        <p:spPr bwMode="auto">
          <a:xfrm>
            <a:off x="0" y="4737100"/>
            <a:ext cx="6308725" cy="212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eaLnBrk="0" fontAlgn="base" hangingPunct="0">
              <a:spcBef>
                <a:spcPct val="20000"/>
              </a:spcBef>
              <a:spcAft>
                <a:spcPct val="0"/>
              </a:spcAft>
              <a:buSzPct val="60000"/>
              <a:buFontTx/>
              <a:buBlip>
                <a:blip r:embed="rId12"/>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13"/>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14"/>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5"/>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6"/>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dirty="0"/>
              <a:t>When power dissipated = power conducted</a:t>
            </a:r>
          </a:p>
          <a:p>
            <a:pPr>
              <a:defRPr/>
            </a:pPr>
            <a:r>
              <a:rPr lang="en-GB" dirty="0"/>
              <a:t>For a </a:t>
            </a:r>
            <a:r>
              <a:rPr lang="en-GB" dirty="0" err="1"/>
              <a:t>Nb-Ti</a:t>
            </a:r>
            <a:r>
              <a:rPr lang="en-GB" dirty="0"/>
              <a:t> 6 T magnet </a:t>
            </a:r>
            <a:r>
              <a:rPr lang="en-GB" b="1" i="1" dirty="0">
                <a:solidFill>
                  <a:srgbClr val="FF0000"/>
                </a:solidFill>
              </a:rPr>
              <a:t>l</a:t>
            </a:r>
            <a:r>
              <a:rPr lang="en-GB" dirty="0"/>
              <a:t> = 0.5 </a:t>
            </a:r>
            <a:r>
              <a:rPr lang="el-GR" dirty="0"/>
              <a:t>μ</a:t>
            </a:r>
            <a:r>
              <a:rPr lang="en-GB" dirty="0"/>
              <a:t>m and, with 0.3 mm diameter, the required energy is 10</a:t>
            </a:r>
            <a:r>
              <a:rPr lang="en-GB" baseline="30000" dirty="0"/>
              <a:t>-9</a:t>
            </a:r>
            <a:r>
              <a:rPr lang="en-GB" dirty="0"/>
              <a:t> J.</a:t>
            </a:r>
          </a:p>
          <a:p>
            <a:pPr>
              <a:defRPr/>
            </a:pPr>
            <a:r>
              <a:rPr lang="en-GB" dirty="0"/>
              <a:t>we have to increase </a:t>
            </a:r>
            <a:r>
              <a:rPr lang="en-GB" b="1" dirty="0">
                <a:solidFill>
                  <a:srgbClr val="FF0000"/>
                </a:solidFill>
              </a:rPr>
              <a:t>k/</a:t>
            </a:r>
            <a:r>
              <a:rPr lang="en-US" altLang="en-US" b="1" i="1" dirty="0">
                <a:solidFill>
                  <a:srgbClr val="FF0000"/>
                </a:solidFill>
                <a:sym typeface="Symbol" pitchFamily="18" charset="2"/>
              </a:rPr>
              <a:t> </a:t>
            </a:r>
            <a:r>
              <a:rPr lang="en-GB" dirty="0"/>
              <a:t>: composite conductor!</a:t>
            </a:r>
          </a:p>
          <a:p>
            <a:pPr>
              <a:defRPr/>
            </a:pPr>
            <a:endParaRPr lang="en-GB" dirty="0"/>
          </a:p>
          <a:p>
            <a:pPr>
              <a:defRPr/>
            </a:pPr>
            <a:endParaRPr lang="en-GB" dirty="0"/>
          </a:p>
        </p:txBody>
      </p:sp>
      <p:sp>
        <p:nvSpPr>
          <p:cNvPr id="25613" name="Slide Number Placeholder 1">
            <a:extLst>
              <a:ext uri="{FF2B5EF4-FFF2-40B4-BE49-F238E27FC236}">
                <a16:creationId xmlns:a16="http://schemas.microsoft.com/office/drawing/2014/main" id="{F5B341DE-ACB9-429A-A94C-D35D9A766E1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C372CE2C-AC34-4D11-AA66-53274A6A8D33}" type="slidenum">
              <a:rPr lang="en-US" altLang="en-US" sz="1000" smtClean="0">
                <a:solidFill>
                  <a:schemeClr val="accent1"/>
                </a:solidFill>
              </a:rPr>
              <a:pPr>
                <a:spcBef>
                  <a:spcPct val="0"/>
                </a:spcBef>
                <a:buSzTx/>
                <a:buFontTx/>
                <a:buNone/>
              </a:pPr>
              <a:t>15</a:t>
            </a:fld>
            <a:endParaRPr lang="en-US" altLang="en-US" sz="1000">
              <a:solidFill>
                <a:schemeClr val="accen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a:extLst>
              <a:ext uri="{FF2B5EF4-FFF2-40B4-BE49-F238E27FC236}">
                <a16:creationId xmlns:a16="http://schemas.microsoft.com/office/drawing/2014/main" id="{13FDB89C-7A25-40F2-94DD-2505183231B0}"/>
              </a:ext>
            </a:extLst>
          </p:cNvPr>
          <p:cNvSpPr>
            <a:spLocks noGrp="1"/>
          </p:cNvSpPr>
          <p:nvPr>
            <p:ph type="title"/>
          </p:nvPr>
        </p:nvSpPr>
        <p:spPr/>
        <p:txBody>
          <a:bodyPr/>
          <a:lstStyle/>
          <a:p>
            <a:r>
              <a:rPr lang="en-GB" altLang="en-US"/>
              <a:t>Quench</a:t>
            </a:r>
            <a:br>
              <a:rPr lang="en-GB" altLang="en-US"/>
            </a:br>
            <a:r>
              <a:rPr lang="en-GB" altLang="en-US"/>
              <a:t>Point disturbances</a:t>
            </a:r>
          </a:p>
        </p:txBody>
      </p:sp>
      <p:sp>
        <p:nvSpPr>
          <p:cNvPr id="26627" name="Content Placeholder 2">
            <a:extLst>
              <a:ext uri="{FF2B5EF4-FFF2-40B4-BE49-F238E27FC236}">
                <a16:creationId xmlns:a16="http://schemas.microsoft.com/office/drawing/2014/main" id="{ED72E96C-9629-43F4-8E57-FE2D49DD3356}"/>
              </a:ext>
            </a:extLst>
          </p:cNvPr>
          <p:cNvSpPr>
            <a:spLocks noGrp="1"/>
          </p:cNvSpPr>
          <p:nvPr>
            <p:ph sz="half" idx="1"/>
          </p:nvPr>
        </p:nvSpPr>
        <p:spPr>
          <a:xfrm>
            <a:off x="152400" y="1143000"/>
            <a:ext cx="8763000" cy="1524000"/>
          </a:xfrm>
        </p:spPr>
        <p:txBody>
          <a:bodyPr/>
          <a:lstStyle/>
          <a:p>
            <a:r>
              <a:rPr lang="en-GB" altLang="en-US"/>
              <a:t>Composite conductor: increase </a:t>
            </a:r>
            <a:r>
              <a:rPr lang="en-GB" altLang="en-US" b="1">
                <a:solidFill>
                  <a:srgbClr val="FF0000"/>
                </a:solidFill>
              </a:rPr>
              <a:t>k/</a:t>
            </a:r>
            <a:r>
              <a:rPr lang="en-US" altLang="en-US" b="1" i="1">
                <a:solidFill>
                  <a:srgbClr val="FF0000"/>
                </a:solidFill>
                <a:sym typeface="Symbol" panose="05050102010706020507" pitchFamily="18" charset="2"/>
              </a:rPr>
              <a:t></a:t>
            </a:r>
            <a:r>
              <a:rPr lang="en-GB" altLang="en-US"/>
              <a:t>  by almost a factor 10</a:t>
            </a:r>
            <a:r>
              <a:rPr lang="en-GB" altLang="en-US" baseline="30000"/>
              <a:t>7</a:t>
            </a:r>
            <a:r>
              <a:rPr lang="en-GB" altLang="en-US"/>
              <a:t>.</a:t>
            </a:r>
          </a:p>
          <a:p>
            <a:pPr lvl="1"/>
            <a:r>
              <a:rPr lang="en-GB" altLang="en-US">
                <a:solidFill>
                  <a:srgbClr val="FF0000"/>
                </a:solidFill>
              </a:rPr>
              <a:t>Nb-Ti</a:t>
            </a:r>
            <a:r>
              <a:rPr lang="en-GB" altLang="en-US"/>
              <a:t> vs. </a:t>
            </a:r>
            <a:r>
              <a:rPr lang="en-GB" altLang="en-US">
                <a:solidFill>
                  <a:schemeClr val="accent1"/>
                </a:solidFill>
              </a:rPr>
              <a:t>Cu</a:t>
            </a:r>
          </a:p>
          <a:p>
            <a:pPr lvl="2"/>
            <a:r>
              <a:rPr lang="en-US" altLang="en-US" i="1">
                <a:sym typeface="Symbol" panose="05050102010706020507" pitchFamily="18" charset="2"/>
              </a:rPr>
              <a:t> = </a:t>
            </a:r>
            <a:r>
              <a:rPr lang="en-US" altLang="en-US">
                <a:solidFill>
                  <a:srgbClr val="FF0000"/>
                </a:solidFill>
              </a:rPr>
              <a:t>6.5 </a:t>
            </a:r>
            <a:r>
              <a:rPr lang="en-US" altLang="en-US">
                <a:solidFill>
                  <a:srgbClr val="FF0000"/>
                </a:solidFill>
                <a:sym typeface="Symbol" panose="05050102010706020507" pitchFamily="18" charset="2"/>
              </a:rPr>
              <a:t> </a:t>
            </a:r>
            <a:r>
              <a:rPr lang="en-US" altLang="en-US">
                <a:solidFill>
                  <a:srgbClr val="FF0000"/>
                </a:solidFill>
              </a:rPr>
              <a:t>10</a:t>
            </a:r>
            <a:r>
              <a:rPr lang="en-US" altLang="en-US" baseline="30000">
                <a:solidFill>
                  <a:srgbClr val="FF0000"/>
                </a:solidFill>
              </a:rPr>
              <a:t>-7</a:t>
            </a:r>
            <a:r>
              <a:rPr lang="en-US" altLang="en-US">
                <a:solidFill>
                  <a:srgbClr val="FF0000"/>
                </a:solidFill>
              </a:rPr>
              <a:t> </a:t>
            </a:r>
            <a:r>
              <a:rPr lang="en-US" altLang="en-US"/>
              <a:t>vs. </a:t>
            </a:r>
            <a:r>
              <a:rPr lang="en-US" altLang="en-US">
                <a:solidFill>
                  <a:schemeClr val="accent1"/>
                </a:solidFill>
              </a:rPr>
              <a:t>3 </a:t>
            </a:r>
            <a:r>
              <a:rPr lang="en-US" altLang="en-US">
                <a:solidFill>
                  <a:schemeClr val="accent1"/>
                </a:solidFill>
                <a:sym typeface="Symbol" panose="05050102010706020507" pitchFamily="18" charset="2"/>
              </a:rPr>
              <a:t> </a:t>
            </a:r>
            <a:r>
              <a:rPr lang="en-US" altLang="en-US">
                <a:solidFill>
                  <a:schemeClr val="accent1"/>
                </a:solidFill>
              </a:rPr>
              <a:t>10</a:t>
            </a:r>
            <a:r>
              <a:rPr lang="en-US" altLang="en-US" baseline="30000">
                <a:solidFill>
                  <a:schemeClr val="accent1"/>
                </a:solidFill>
              </a:rPr>
              <a:t>-10</a:t>
            </a:r>
            <a:r>
              <a:rPr lang="en-US" altLang="en-US">
                <a:solidFill>
                  <a:schemeClr val="accent1"/>
                </a:solidFill>
              </a:rPr>
              <a:t> </a:t>
            </a:r>
            <a:r>
              <a:rPr lang="en-US" altLang="en-US"/>
              <a:t>[</a:t>
            </a:r>
            <a:r>
              <a:rPr lang="en-US" altLang="en-US">
                <a:sym typeface="Symbol" panose="05050102010706020507" pitchFamily="18" charset="2"/>
              </a:rPr>
              <a:t></a:t>
            </a:r>
            <a:r>
              <a:rPr lang="en-US" altLang="en-US"/>
              <a:t> m]</a:t>
            </a:r>
          </a:p>
          <a:p>
            <a:pPr lvl="2"/>
            <a:r>
              <a:rPr lang="en-US" altLang="en-US" i="1">
                <a:sym typeface="Symbol" panose="05050102010706020507" pitchFamily="18" charset="2"/>
              </a:rPr>
              <a:t>k = </a:t>
            </a:r>
            <a:r>
              <a:rPr lang="en-US" altLang="en-US">
                <a:solidFill>
                  <a:srgbClr val="FF0000"/>
                </a:solidFill>
                <a:sym typeface="Symbol" panose="05050102010706020507" pitchFamily="18" charset="2"/>
              </a:rPr>
              <a:t>0.1</a:t>
            </a:r>
            <a:r>
              <a:rPr lang="en-US" altLang="en-US">
                <a:sym typeface="Symbol" panose="05050102010706020507" pitchFamily="18" charset="2"/>
              </a:rPr>
              <a:t> W vs. </a:t>
            </a:r>
            <a:r>
              <a:rPr lang="en-US" altLang="en-US">
                <a:solidFill>
                  <a:schemeClr val="accent1"/>
                </a:solidFill>
                <a:sym typeface="Symbol" panose="05050102010706020507" pitchFamily="18" charset="2"/>
              </a:rPr>
              <a:t>350</a:t>
            </a:r>
            <a:r>
              <a:rPr lang="en-US" altLang="en-US">
                <a:sym typeface="Symbol" panose="05050102010706020507" pitchFamily="18" charset="2"/>
              </a:rPr>
              <a:t> [W m</a:t>
            </a:r>
            <a:r>
              <a:rPr lang="en-US" altLang="en-US" baseline="30000">
                <a:sym typeface="Symbol" panose="05050102010706020507" pitchFamily="18" charset="2"/>
              </a:rPr>
              <a:t>-1</a:t>
            </a:r>
            <a:r>
              <a:rPr lang="en-US" altLang="en-US">
                <a:sym typeface="Symbol" panose="05050102010706020507" pitchFamily="18" charset="2"/>
              </a:rPr>
              <a:t> K</a:t>
            </a:r>
            <a:r>
              <a:rPr lang="en-US" altLang="en-US" baseline="30000">
                <a:sym typeface="Symbol" panose="05050102010706020507" pitchFamily="18" charset="2"/>
              </a:rPr>
              <a:t>-1</a:t>
            </a:r>
            <a:r>
              <a:rPr lang="en-US" altLang="en-US">
                <a:sym typeface="Symbol" panose="05050102010706020507" pitchFamily="18" charset="2"/>
              </a:rPr>
              <a:t>]</a:t>
            </a:r>
          </a:p>
        </p:txBody>
      </p:sp>
      <p:sp>
        <p:nvSpPr>
          <p:cNvPr id="26628" name="Content Placeholder 13">
            <a:extLst>
              <a:ext uri="{FF2B5EF4-FFF2-40B4-BE49-F238E27FC236}">
                <a16:creationId xmlns:a16="http://schemas.microsoft.com/office/drawing/2014/main" id="{18B9FC6C-1701-43A8-8B3E-5E92AB92D2DD}"/>
              </a:ext>
            </a:extLst>
          </p:cNvPr>
          <p:cNvSpPr>
            <a:spLocks noGrp="1"/>
          </p:cNvSpPr>
          <p:nvPr>
            <p:ph sz="half" idx="2"/>
          </p:nvPr>
        </p:nvSpPr>
        <p:spPr>
          <a:xfrm>
            <a:off x="228600" y="2667000"/>
            <a:ext cx="4343400" cy="3781425"/>
          </a:xfrm>
        </p:spPr>
        <p:txBody>
          <a:bodyPr/>
          <a:lstStyle/>
          <a:p>
            <a:r>
              <a:rPr lang="en-GB" altLang="en-US"/>
              <a:t>Three phases</a:t>
            </a:r>
          </a:p>
          <a:p>
            <a:pPr lvl="1"/>
            <a:r>
              <a:rPr lang="en-GB" altLang="en-US"/>
              <a:t>All current in the supercond.</a:t>
            </a:r>
          </a:p>
          <a:p>
            <a:pPr lvl="1"/>
            <a:r>
              <a:rPr lang="en-GB" altLang="en-US" b="1">
                <a:solidFill>
                  <a:srgbClr val="FF0000"/>
                </a:solidFill>
              </a:rPr>
              <a:t>Current shared </a:t>
            </a:r>
            <a:r>
              <a:rPr lang="en-GB" altLang="en-US"/>
              <a:t>by the supercond. and stabilizer</a:t>
            </a:r>
          </a:p>
          <a:p>
            <a:pPr lvl="1"/>
            <a:r>
              <a:rPr lang="en-GB" altLang="en-US"/>
              <a:t>All current in the stabilizer.</a:t>
            </a:r>
          </a:p>
          <a:p>
            <a:r>
              <a:rPr lang="en-US" altLang="en-US" b="1">
                <a:solidFill>
                  <a:srgbClr val="FF0000"/>
                </a:solidFill>
                <a:sym typeface="Symbol" panose="05050102010706020507" pitchFamily="18" charset="2"/>
              </a:rPr>
              <a:t>MQE</a:t>
            </a:r>
            <a:r>
              <a:rPr lang="en-US" altLang="en-US">
                <a:sym typeface="Symbol" panose="05050102010706020507" pitchFamily="18" charset="2"/>
              </a:rPr>
              <a:t>: increased from the nJ to the 10-100 J level </a:t>
            </a:r>
          </a:p>
          <a:p>
            <a:r>
              <a:rPr lang="en-US" altLang="en-US" b="1">
                <a:solidFill>
                  <a:srgbClr val="FF0000"/>
                </a:solidFill>
                <a:sym typeface="Symbol" panose="05050102010706020507" pitchFamily="18" charset="2"/>
              </a:rPr>
              <a:t>MPZ</a:t>
            </a:r>
            <a:r>
              <a:rPr lang="en-US" altLang="en-US">
                <a:sym typeface="Symbol" panose="05050102010706020507" pitchFamily="18" charset="2"/>
              </a:rPr>
              <a:t>: from the µm to the mm level.</a:t>
            </a:r>
            <a:r>
              <a:rPr lang="en-US" altLang="en-US" i="1">
                <a:sym typeface="Symbol" panose="05050102010706020507" pitchFamily="18" charset="2"/>
              </a:rPr>
              <a:t> </a:t>
            </a:r>
          </a:p>
          <a:p>
            <a:endParaRPr lang="en-GB" altLang="en-US"/>
          </a:p>
          <a:p>
            <a:endParaRPr lang="en-GB" altLang="en-US"/>
          </a:p>
          <a:p>
            <a:endParaRPr lang="en-GB" altLang="en-US"/>
          </a:p>
        </p:txBody>
      </p:sp>
      <p:sp>
        <p:nvSpPr>
          <p:cNvPr id="26629" name="Date Placeholder 3">
            <a:extLst>
              <a:ext uri="{FF2B5EF4-FFF2-40B4-BE49-F238E27FC236}">
                <a16:creationId xmlns:a16="http://schemas.microsoft.com/office/drawing/2014/main" id="{DFF513D8-186D-4DDF-91EC-4C662AD89D9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6630" name="Footer Placeholder 4">
            <a:extLst>
              <a:ext uri="{FF2B5EF4-FFF2-40B4-BE49-F238E27FC236}">
                <a16:creationId xmlns:a16="http://schemas.microsoft.com/office/drawing/2014/main" id="{B0025D05-309E-4E0C-8252-AC20D0982D8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26631" name="Picture 39">
            <a:extLst>
              <a:ext uri="{FF2B5EF4-FFF2-40B4-BE49-F238E27FC236}">
                <a16:creationId xmlns:a16="http://schemas.microsoft.com/office/drawing/2014/main" id="{A01C9FB4-B18C-414F-80F6-6B4D52F9F1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216" r="15918" b="4471"/>
          <a:stretch>
            <a:fillRect/>
          </a:stretch>
        </p:blipFill>
        <p:spPr bwMode="auto">
          <a:xfrm>
            <a:off x="4572000" y="2239963"/>
            <a:ext cx="4343400" cy="355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Slide Number Placeholder 1">
            <a:extLst>
              <a:ext uri="{FF2B5EF4-FFF2-40B4-BE49-F238E27FC236}">
                <a16:creationId xmlns:a16="http://schemas.microsoft.com/office/drawing/2014/main" id="{B6EF3B11-47B9-49D1-A130-2212A7DC704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9214AAB2-EA98-4FEF-84C3-A82F985B4C58}" type="slidenum">
              <a:rPr lang="en-US" altLang="en-US" sz="1000" smtClean="0">
                <a:solidFill>
                  <a:schemeClr val="accent1"/>
                </a:solidFill>
              </a:rPr>
              <a:pPr>
                <a:spcBef>
                  <a:spcPct val="0"/>
                </a:spcBef>
                <a:buSzTx/>
                <a:buFontTx/>
                <a:buNone/>
              </a:pPr>
              <a:t>16</a:t>
            </a:fld>
            <a:endParaRPr lang="en-US" altLang="en-US" sz="1000">
              <a:solidFill>
                <a:schemeClr val="accen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29771ACE-6BDF-4CFB-A845-C3FC5F23FAEB}"/>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4B48A509-17F3-4408-9D73-2DC7EC111DD6}"/>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dirty="0"/>
              <a:t>Quench, </a:t>
            </a:r>
            <a:r>
              <a:rPr lang="en-GB" b="1" dirty="0">
                <a:solidFill>
                  <a:srgbClr val="FF0000"/>
                </a:solidFill>
              </a:rPr>
              <a:t>protection</a:t>
            </a:r>
            <a:r>
              <a:rPr lang="en-GB" dirty="0"/>
              <a:t>, training </a:t>
            </a:r>
          </a:p>
          <a:p>
            <a:pPr>
              <a:defRPr/>
            </a:pPr>
            <a:endParaRPr lang="en-GB" dirty="0"/>
          </a:p>
          <a:p>
            <a:pPr>
              <a:defRPr/>
            </a:pPr>
            <a:endParaRPr lang="en-GB" dirty="0"/>
          </a:p>
          <a:p>
            <a:pPr>
              <a:defRPr/>
            </a:pPr>
            <a:endParaRPr lang="en-GB" dirty="0"/>
          </a:p>
        </p:txBody>
      </p:sp>
      <p:sp>
        <p:nvSpPr>
          <p:cNvPr id="27652" name="Date Placeholder 3">
            <a:extLst>
              <a:ext uri="{FF2B5EF4-FFF2-40B4-BE49-F238E27FC236}">
                <a16:creationId xmlns:a16="http://schemas.microsoft.com/office/drawing/2014/main" id="{3F9078C1-6F48-4A29-9771-2775ADC7150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7653" name="Footer Placeholder 4">
            <a:extLst>
              <a:ext uri="{FF2B5EF4-FFF2-40B4-BE49-F238E27FC236}">
                <a16:creationId xmlns:a16="http://schemas.microsoft.com/office/drawing/2014/main" id="{41D7201A-4565-4208-A15B-57F5930BB54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27654" name="Slide Number Placeholder 1">
            <a:extLst>
              <a:ext uri="{FF2B5EF4-FFF2-40B4-BE49-F238E27FC236}">
                <a16:creationId xmlns:a16="http://schemas.microsoft.com/office/drawing/2014/main" id="{754F51EF-B1F9-443B-B770-9BD4818EB83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9F0DEC7-65CF-493E-A425-2214203F5EDF}" type="slidenum">
              <a:rPr lang="en-US" altLang="en-US" sz="1000" smtClean="0">
                <a:solidFill>
                  <a:schemeClr val="accent1"/>
                </a:solidFill>
              </a:rPr>
              <a:pPr>
                <a:spcBef>
                  <a:spcPct val="0"/>
                </a:spcBef>
                <a:buSzTx/>
                <a:buFontTx/>
                <a:buNone/>
              </a:pPr>
              <a:t>17</a:t>
            </a:fld>
            <a:endParaRPr lang="en-US" altLang="en-US" sz="1000">
              <a:solidFill>
                <a:schemeClr val="accen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7E1FFE7E-4BD0-40BB-8555-48E7EFA5461B}"/>
              </a:ext>
            </a:extLst>
          </p:cNvPr>
          <p:cNvSpPr>
            <a:spLocks noGrp="1"/>
          </p:cNvSpPr>
          <p:nvPr>
            <p:ph type="title"/>
          </p:nvPr>
        </p:nvSpPr>
        <p:spPr/>
        <p:txBody>
          <a:bodyPr/>
          <a:lstStyle/>
          <a:p>
            <a:r>
              <a:rPr lang="en-GB" altLang="en-US"/>
              <a:t>Quench protection</a:t>
            </a:r>
            <a:br>
              <a:rPr lang="en-GB" altLang="en-US"/>
            </a:br>
            <a:r>
              <a:rPr lang="en-GB" altLang="en-US"/>
              <a:t>Propagation</a:t>
            </a:r>
            <a:endParaRPr lang="en-US" altLang="en-US"/>
          </a:p>
        </p:txBody>
      </p:sp>
      <p:sp>
        <p:nvSpPr>
          <p:cNvPr id="28675" name="Date Placeholder 3">
            <a:extLst>
              <a:ext uri="{FF2B5EF4-FFF2-40B4-BE49-F238E27FC236}">
                <a16:creationId xmlns:a16="http://schemas.microsoft.com/office/drawing/2014/main" id="{7C2724D2-E42B-4006-A2F6-324FE136ED5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8676" name="Footer Placeholder 4">
            <a:extLst>
              <a:ext uri="{FF2B5EF4-FFF2-40B4-BE49-F238E27FC236}">
                <a16:creationId xmlns:a16="http://schemas.microsoft.com/office/drawing/2014/main" id="{03170AA5-FA69-4CCB-B445-3C4249BBED7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pic>
        <p:nvPicPr>
          <p:cNvPr id="3" name="pad_solved.avi">
            <a:hlinkClick r:id="" action="ppaction://media"/>
            <a:extLst>
              <a:ext uri="{FF2B5EF4-FFF2-40B4-BE49-F238E27FC236}">
                <a16:creationId xmlns:a16="http://schemas.microsoft.com/office/drawing/2014/main" id="{F8D64367-C32F-430C-ADED-C841044A87B6}"/>
              </a:ext>
            </a:extLst>
          </p:cNvPr>
          <p:cNvPicPr>
            <a:picLocks noGrp="1" noRot="1" noChangeAspect="1"/>
          </p:cNvPicPr>
          <p:nvPr>
            <p:ph idx="1"/>
            <a:videoFile r:link="rId1"/>
          </p:nvPr>
        </p:nvPicPr>
        <p:blipFill>
          <a:blip r:embed="rId8">
            <a:extLst>
              <a:ext uri="{28A0092B-C50C-407E-A947-70E740481C1C}">
                <a14:useLocalDpi xmlns:a14="http://schemas.microsoft.com/office/drawing/2010/main" val="0"/>
              </a:ext>
            </a:extLst>
          </a:blip>
          <a:srcRect/>
          <a:stretch>
            <a:fillRect/>
          </a:stretch>
        </p:blipFill>
        <p:spPr>
          <a:xfrm>
            <a:off x="1181100" y="1447800"/>
            <a:ext cx="6781800" cy="4724400"/>
          </a:xfrm>
        </p:spPr>
      </p:pic>
      <p:sp>
        <p:nvSpPr>
          <p:cNvPr id="28678" name="Slide Number Placeholder 1">
            <a:extLst>
              <a:ext uri="{FF2B5EF4-FFF2-40B4-BE49-F238E27FC236}">
                <a16:creationId xmlns:a16="http://schemas.microsoft.com/office/drawing/2014/main" id="{00825D0B-2323-4659-AA88-F813CDCD63B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FF93C9E8-B34D-492A-9CE0-42B105D0F119}" type="slidenum">
              <a:rPr lang="en-US" altLang="en-US" sz="1000" smtClean="0">
                <a:solidFill>
                  <a:schemeClr val="accent1"/>
                </a:solidFill>
              </a:rPr>
              <a:pPr>
                <a:spcBef>
                  <a:spcPct val="0"/>
                </a:spcBef>
                <a:buSzTx/>
                <a:buFontTx/>
                <a:buNone/>
              </a:pPr>
              <a:t>18</a:t>
            </a:fld>
            <a:endParaRPr lang="en-US" altLang="en-US" sz="1000">
              <a:solidFill>
                <a:schemeClr val="accent1"/>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368F84E8-0085-4F90-9A25-60A8C8DE661B}"/>
              </a:ext>
            </a:extLst>
          </p:cNvPr>
          <p:cNvSpPr>
            <a:spLocks noGrp="1"/>
          </p:cNvSpPr>
          <p:nvPr>
            <p:ph type="title"/>
          </p:nvPr>
        </p:nvSpPr>
        <p:spPr/>
        <p:txBody>
          <a:bodyPr/>
          <a:lstStyle/>
          <a:p>
            <a:r>
              <a:rPr lang="en-GB" altLang="en-US"/>
              <a:t>Quench protection</a:t>
            </a:r>
          </a:p>
        </p:txBody>
      </p:sp>
      <p:sp>
        <p:nvSpPr>
          <p:cNvPr id="29699" name="Content Placeholder 2">
            <a:extLst>
              <a:ext uri="{FF2B5EF4-FFF2-40B4-BE49-F238E27FC236}">
                <a16:creationId xmlns:a16="http://schemas.microsoft.com/office/drawing/2014/main" id="{3969DC25-A3AC-45E1-BBE9-8739EED5C497}"/>
              </a:ext>
            </a:extLst>
          </p:cNvPr>
          <p:cNvSpPr>
            <a:spLocks noGrp="1"/>
          </p:cNvSpPr>
          <p:nvPr>
            <p:ph idx="1"/>
          </p:nvPr>
        </p:nvSpPr>
        <p:spPr/>
        <p:txBody>
          <a:bodyPr/>
          <a:lstStyle/>
          <a:p>
            <a:pPr>
              <a:buFontTx/>
              <a:buBlip>
                <a:blip r:embed="rId3"/>
              </a:buBlip>
            </a:pPr>
            <a:r>
              <a:rPr lang="en-GB" altLang="en-US"/>
              <a:t>Quench represents a dangerous situation</a:t>
            </a:r>
          </a:p>
          <a:p>
            <a:pPr>
              <a:buFontTx/>
              <a:buBlip>
                <a:blip r:embed="rId3"/>
              </a:buBlip>
            </a:pPr>
            <a:endParaRPr lang="en-GB" altLang="en-US"/>
          </a:p>
          <a:p>
            <a:pPr>
              <a:buFontTx/>
              <a:buBlip>
                <a:blip r:embed="rId3"/>
              </a:buBlip>
            </a:pPr>
            <a:endParaRPr lang="en-GB" altLang="en-US"/>
          </a:p>
          <a:p>
            <a:pPr>
              <a:buFontTx/>
              <a:buBlip>
                <a:blip r:embed="rId3"/>
              </a:buBlip>
            </a:pPr>
            <a:endParaRPr lang="en-GB" altLang="en-US"/>
          </a:p>
          <a:p>
            <a:pPr>
              <a:buFontTx/>
              <a:buBlip>
                <a:blip r:embed="rId3"/>
              </a:buBlip>
            </a:pPr>
            <a:r>
              <a:rPr lang="en-GB" altLang="en-US"/>
              <a:t>Joule heating </a:t>
            </a:r>
            <a:r>
              <a:rPr lang="en-GB" altLang="en-US">
                <a:sym typeface="Wingdings" panose="05000000000000000000" pitchFamily="2" charset="2"/>
              </a:rPr>
              <a:t> </a:t>
            </a:r>
            <a:r>
              <a:rPr lang="en-GB" altLang="en-US" b="1">
                <a:solidFill>
                  <a:srgbClr val="FF0000"/>
                </a:solidFill>
                <a:sym typeface="Wingdings" panose="05000000000000000000" pitchFamily="2" charset="2"/>
              </a:rPr>
              <a:t>hot spot temperature</a:t>
            </a:r>
          </a:p>
          <a:p>
            <a:pPr>
              <a:buFontTx/>
              <a:buBlip>
                <a:blip r:embed="rId3"/>
              </a:buBlip>
            </a:pPr>
            <a:r>
              <a:rPr lang="en-GB" altLang="en-US">
                <a:sym typeface="Wingdings" panose="05000000000000000000" pitchFamily="2" charset="2"/>
              </a:rPr>
              <a:t>Goal of the quench </a:t>
            </a:r>
            <a:r>
              <a:rPr lang="en-GB" altLang="en-US" b="1">
                <a:solidFill>
                  <a:srgbClr val="FF0000"/>
                </a:solidFill>
                <a:sym typeface="Wingdings" panose="05000000000000000000" pitchFamily="2" charset="2"/>
              </a:rPr>
              <a:t>protection system</a:t>
            </a:r>
          </a:p>
          <a:p>
            <a:pPr lvl="1">
              <a:buFontTx/>
              <a:buBlip>
                <a:blip r:embed="rId4"/>
              </a:buBlip>
            </a:pPr>
            <a:r>
              <a:rPr lang="en-GB" altLang="en-US">
                <a:sym typeface="Wingdings" panose="05000000000000000000" pitchFamily="2" charset="2"/>
              </a:rPr>
              <a:t>Limit hot spot temperature to avoid conductor/coil degradation</a:t>
            </a:r>
          </a:p>
          <a:p>
            <a:pPr lvl="2">
              <a:buFontTx/>
              <a:buBlip>
                <a:blip r:embed="rId5"/>
              </a:buBlip>
            </a:pPr>
            <a:r>
              <a:rPr lang="en-GB" altLang="en-US">
                <a:sym typeface="Wingdings" panose="05000000000000000000" pitchFamily="2" charset="2"/>
              </a:rPr>
              <a:t>Limit thermal stress due to different thermal expansion in the coil</a:t>
            </a:r>
          </a:p>
          <a:p>
            <a:pPr lvl="2">
              <a:buFontTx/>
              <a:buBlip>
                <a:blip r:embed="rId5"/>
              </a:buBlip>
            </a:pPr>
            <a:r>
              <a:rPr lang="en-GB" altLang="en-US">
                <a:sym typeface="Wingdings" panose="05000000000000000000" pitchFamily="2" charset="2"/>
              </a:rPr>
              <a:t>Avoid material damage (resins)</a:t>
            </a:r>
          </a:p>
          <a:p>
            <a:pPr lvl="1">
              <a:buFontTx/>
              <a:buBlip>
                <a:blip r:embed="rId4"/>
              </a:buBlip>
            </a:pPr>
            <a:r>
              <a:rPr lang="en-GB" altLang="en-US">
                <a:sym typeface="Wingdings" panose="05000000000000000000" pitchFamily="2" charset="2"/>
              </a:rPr>
              <a:t>In most cases </a:t>
            </a:r>
            <a:r>
              <a:rPr lang="en-GB" altLang="en-US" b="1">
                <a:solidFill>
                  <a:srgbClr val="FF0000"/>
                </a:solidFill>
                <a:sym typeface="Wingdings" panose="05000000000000000000" pitchFamily="2" charset="2"/>
              </a:rPr>
              <a:t>room temperature </a:t>
            </a:r>
            <a:r>
              <a:rPr lang="en-GB" altLang="en-US">
                <a:sym typeface="Wingdings" panose="05000000000000000000" pitchFamily="2" charset="2"/>
              </a:rPr>
              <a:t>is considered to be safe</a:t>
            </a:r>
          </a:p>
          <a:p>
            <a:pPr>
              <a:buFontTx/>
              <a:buBlip>
                <a:blip r:embed="rId3"/>
              </a:buBlip>
            </a:pPr>
            <a:endParaRPr lang="en-GB" altLang="en-US">
              <a:sym typeface="Wingdings" panose="05000000000000000000" pitchFamily="2" charset="2"/>
            </a:endParaRPr>
          </a:p>
          <a:p>
            <a:pPr>
              <a:buFontTx/>
              <a:buBlip>
                <a:blip r:embed="rId3"/>
              </a:buBlip>
            </a:pPr>
            <a:r>
              <a:rPr lang="en-GB" altLang="en-US">
                <a:sym typeface="Wingdings" panose="05000000000000000000" pitchFamily="2" charset="2"/>
              </a:rPr>
              <a:t>Analysis strategy: </a:t>
            </a:r>
            <a:r>
              <a:rPr lang="en-GB" altLang="en-US" b="1">
                <a:solidFill>
                  <a:srgbClr val="FF0000"/>
                </a:solidFill>
                <a:sym typeface="Wingdings" panose="05000000000000000000" pitchFamily="2" charset="2"/>
              </a:rPr>
              <a:t>adiabatic condition</a:t>
            </a:r>
            <a:r>
              <a:rPr lang="en-GB" altLang="en-US">
                <a:sym typeface="Wingdings" panose="05000000000000000000" pitchFamily="2" charset="2"/>
              </a:rPr>
              <a:t></a:t>
            </a:r>
            <a:endParaRPr lang="en-GB" altLang="en-US"/>
          </a:p>
        </p:txBody>
      </p:sp>
      <p:sp>
        <p:nvSpPr>
          <p:cNvPr id="29700" name="Date Placeholder 3">
            <a:extLst>
              <a:ext uri="{FF2B5EF4-FFF2-40B4-BE49-F238E27FC236}">
                <a16:creationId xmlns:a16="http://schemas.microsoft.com/office/drawing/2014/main" id="{1340ABAF-14C8-4255-9D9B-0C6FAEAC7CF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29701" name="Footer Placeholder 4">
            <a:extLst>
              <a:ext uri="{FF2B5EF4-FFF2-40B4-BE49-F238E27FC236}">
                <a16:creationId xmlns:a16="http://schemas.microsoft.com/office/drawing/2014/main" id="{C99C7DA7-D90E-4103-BD5E-20029D1A8E9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29702" name="Group 6">
            <a:extLst>
              <a:ext uri="{FF2B5EF4-FFF2-40B4-BE49-F238E27FC236}">
                <a16:creationId xmlns:a16="http://schemas.microsoft.com/office/drawing/2014/main" id="{F66E770E-71A8-4283-A1D3-66C49F273DB6}"/>
              </a:ext>
            </a:extLst>
          </p:cNvPr>
          <p:cNvGrpSpPr>
            <a:grpSpLocks/>
          </p:cNvGrpSpPr>
          <p:nvPr/>
        </p:nvGrpSpPr>
        <p:grpSpPr bwMode="auto">
          <a:xfrm>
            <a:off x="1223963" y="1752600"/>
            <a:ext cx="4948237" cy="971550"/>
            <a:chOff x="1828800" y="2649958"/>
            <a:chExt cx="5346700" cy="1083842"/>
          </a:xfrm>
        </p:grpSpPr>
        <p:pic>
          <p:nvPicPr>
            <p:cNvPr id="12" name="Picture 45">
              <a:extLst>
                <a:ext uri="{FF2B5EF4-FFF2-40B4-BE49-F238E27FC236}">
                  <a16:creationId xmlns:a16="http://schemas.microsoft.com/office/drawing/2014/main" id="{4879B200-0D72-4117-8CAC-B83838C49853}"/>
                </a:ext>
              </a:extLst>
            </p:cNvPr>
            <p:cNvPicPr>
              <a:picLocks noChangeAspect="1" noChangeArrowheads="1"/>
            </p:cNvPicPr>
            <p:nvPr/>
          </p:nvPicPr>
          <p:blipFill>
            <a:blip r:embed="rId8"/>
            <a:srcRect/>
            <a:stretch>
              <a:fillRect/>
            </a:stretch>
          </p:blipFill>
          <p:spPr bwMode="auto">
            <a:xfrm>
              <a:off x="1904275" y="2763301"/>
              <a:ext cx="5271225" cy="86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 name="Rounded Rectangle 12">
              <a:extLst>
                <a:ext uri="{FF2B5EF4-FFF2-40B4-BE49-F238E27FC236}">
                  <a16:creationId xmlns:a16="http://schemas.microsoft.com/office/drawing/2014/main" id="{C24934BC-E348-488E-8233-5731B32993CB}"/>
                </a:ext>
              </a:extLst>
            </p:cNvPr>
            <p:cNvSpPr/>
            <p:nvPr/>
          </p:nvSpPr>
          <p:spPr>
            <a:xfrm>
              <a:off x="4123919" y="2763301"/>
              <a:ext cx="1286502" cy="86247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4" name="Rounded Rectangle 13">
              <a:extLst>
                <a:ext uri="{FF2B5EF4-FFF2-40B4-BE49-F238E27FC236}">
                  <a16:creationId xmlns:a16="http://schemas.microsoft.com/office/drawing/2014/main" id="{F4DF14A3-4C52-47CF-A5F4-2DEFBBA73ED1}"/>
                </a:ext>
              </a:extLst>
            </p:cNvPr>
            <p:cNvSpPr/>
            <p:nvPr/>
          </p:nvSpPr>
          <p:spPr>
            <a:xfrm>
              <a:off x="5655713" y="2763301"/>
              <a:ext cx="1519787" cy="86247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5" name="Rounded Rectangle 14">
              <a:extLst>
                <a:ext uri="{FF2B5EF4-FFF2-40B4-BE49-F238E27FC236}">
                  <a16:creationId xmlns:a16="http://schemas.microsoft.com/office/drawing/2014/main" id="{61727B9A-CD34-43CC-AB5E-D1C506571BD5}"/>
                </a:ext>
              </a:extLst>
            </p:cNvPr>
            <p:cNvSpPr/>
            <p:nvPr/>
          </p:nvSpPr>
          <p:spPr>
            <a:xfrm>
              <a:off x="2835701" y="2974049"/>
              <a:ext cx="519747" cy="43212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 name="Rounded Rectangle 15">
              <a:extLst>
                <a:ext uri="{FF2B5EF4-FFF2-40B4-BE49-F238E27FC236}">
                  <a16:creationId xmlns:a16="http://schemas.microsoft.com/office/drawing/2014/main" id="{CB3F79C4-8866-40D1-97B0-9EDB0F240E2D}"/>
                </a:ext>
              </a:extLst>
            </p:cNvPr>
            <p:cNvSpPr/>
            <p:nvPr/>
          </p:nvSpPr>
          <p:spPr>
            <a:xfrm>
              <a:off x="3508113" y="2977591"/>
              <a:ext cx="454564" cy="43212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7" name="Rounded Rectangle 16">
              <a:extLst>
                <a:ext uri="{FF2B5EF4-FFF2-40B4-BE49-F238E27FC236}">
                  <a16:creationId xmlns:a16="http://schemas.microsoft.com/office/drawing/2014/main" id="{DF6AA0D8-CE4A-4610-9CFE-119A20F6FB88}"/>
                </a:ext>
              </a:extLst>
            </p:cNvPr>
            <p:cNvSpPr/>
            <p:nvPr/>
          </p:nvSpPr>
          <p:spPr>
            <a:xfrm>
              <a:off x="1828800" y="2757989"/>
              <a:ext cx="828506" cy="862468"/>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8" name="Rounded Rectangle 17">
              <a:extLst>
                <a:ext uri="{FF2B5EF4-FFF2-40B4-BE49-F238E27FC236}">
                  <a16:creationId xmlns:a16="http://schemas.microsoft.com/office/drawing/2014/main" id="{49B51FFF-0FA6-4B85-B30F-B358A3F401FE}"/>
                </a:ext>
              </a:extLst>
            </p:cNvPr>
            <p:cNvSpPr/>
            <p:nvPr/>
          </p:nvSpPr>
          <p:spPr>
            <a:xfrm>
              <a:off x="2835701" y="2649958"/>
              <a:ext cx="1126976" cy="1083842"/>
            </a:xfrm>
            <a:prstGeom prst="round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9" name="Rounded Rectangle 18">
              <a:extLst>
                <a:ext uri="{FF2B5EF4-FFF2-40B4-BE49-F238E27FC236}">
                  <a16:creationId xmlns:a16="http://schemas.microsoft.com/office/drawing/2014/main" id="{4EB270CD-D44A-45E7-AB1D-3DE0BB842C75}"/>
                </a:ext>
              </a:extLst>
            </p:cNvPr>
            <p:cNvSpPr/>
            <p:nvPr/>
          </p:nvSpPr>
          <p:spPr>
            <a:xfrm>
              <a:off x="4123919" y="2649958"/>
              <a:ext cx="3051581" cy="1083842"/>
            </a:xfrm>
            <a:prstGeom prst="round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29703" name="Picture 2">
            <a:extLst>
              <a:ext uri="{FF2B5EF4-FFF2-40B4-BE49-F238E27FC236}">
                <a16:creationId xmlns:a16="http://schemas.microsoft.com/office/drawing/2014/main" id="{0C8ED0B2-3DE3-459B-9C2F-CB3452804B8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1245" t="33466" r="29933" b="27486"/>
          <a:stretch>
            <a:fillRect/>
          </a:stretch>
        </p:blipFill>
        <p:spPr bwMode="auto">
          <a:xfrm>
            <a:off x="6553200" y="1524000"/>
            <a:ext cx="2328863" cy="177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9704" name="Object 33">
            <a:extLst>
              <a:ext uri="{FF2B5EF4-FFF2-40B4-BE49-F238E27FC236}">
                <a16:creationId xmlns:a16="http://schemas.microsoft.com/office/drawing/2014/main" id="{010A484C-DC16-4680-894F-1A22E1CB4AB1}"/>
              </a:ext>
            </a:extLst>
          </p:cNvPr>
          <p:cNvGraphicFramePr>
            <a:graphicFrameLocks noChangeAspect="1"/>
          </p:cNvGraphicFramePr>
          <p:nvPr/>
        </p:nvGraphicFramePr>
        <p:xfrm>
          <a:off x="6324600" y="5410200"/>
          <a:ext cx="1765300" cy="882650"/>
        </p:xfrm>
        <a:graphic>
          <a:graphicData uri="http://schemas.openxmlformats.org/presentationml/2006/ole">
            <mc:AlternateContent xmlns:mc="http://schemas.openxmlformats.org/markup-compatibility/2006">
              <mc:Choice xmlns:v="urn:schemas-microsoft-com:vml" Requires="v">
                <p:oleObj spid="_x0000_s29726" name="Equation" r:id="rId10" imgW="787058" imgH="393529" progId="Equation.3">
                  <p:embed/>
                </p:oleObj>
              </mc:Choice>
              <mc:Fallback>
                <p:oleObj name="Equation" r:id="rId10" imgW="787058" imgH="393529" progId="Equation.3">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24600" y="5410200"/>
                        <a:ext cx="1765300"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5" name="Slide Number Placeholder 1">
            <a:extLst>
              <a:ext uri="{FF2B5EF4-FFF2-40B4-BE49-F238E27FC236}">
                <a16:creationId xmlns:a16="http://schemas.microsoft.com/office/drawing/2014/main" id="{D4D0A78F-C113-4E4F-A23F-4D9B0B8E23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0E656EC5-2AF2-48A4-8F79-85B1BEA4DECA}" type="slidenum">
              <a:rPr lang="en-US" altLang="en-US" sz="1000" smtClean="0">
                <a:solidFill>
                  <a:schemeClr val="accent1"/>
                </a:solidFill>
              </a:rPr>
              <a:pPr>
                <a:spcBef>
                  <a:spcPct val="0"/>
                </a:spcBef>
                <a:buSzTx/>
                <a:buFontTx/>
                <a:buNone/>
              </a:pPr>
              <a:t>19</a:t>
            </a:fld>
            <a:endParaRPr lang="en-US" altLang="en-US" sz="10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F4EF6D04-9560-43B9-A32A-0285E7B38E43}"/>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BE13853E-1FC8-483E-BA59-C5EB4743BDF2}"/>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b="1" dirty="0">
                <a:solidFill>
                  <a:srgbClr val="FF0000"/>
                </a:solidFill>
              </a:rPr>
              <a:t>Quench, protection, training </a:t>
            </a:r>
          </a:p>
          <a:p>
            <a:pPr>
              <a:defRPr/>
            </a:pPr>
            <a:endParaRPr lang="en-GB" dirty="0"/>
          </a:p>
          <a:p>
            <a:pPr>
              <a:defRPr/>
            </a:pPr>
            <a:endParaRPr lang="en-GB" dirty="0"/>
          </a:p>
          <a:p>
            <a:pPr>
              <a:defRPr/>
            </a:pPr>
            <a:endParaRPr lang="en-GB" dirty="0"/>
          </a:p>
        </p:txBody>
      </p:sp>
      <p:sp>
        <p:nvSpPr>
          <p:cNvPr id="11268" name="Date Placeholder 3">
            <a:extLst>
              <a:ext uri="{FF2B5EF4-FFF2-40B4-BE49-F238E27FC236}">
                <a16:creationId xmlns:a16="http://schemas.microsoft.com/office/drawing/2014/main" id="{C695FB39-E8AD-47B2-BD45-5EA1C7A5A00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1269" name="Footer Placeholder 4">
            <a:extLst>
              <a:ext uri="{FF2B5EF4-FFF2-40B4-BE49-F238E27FC236}">
                <a16:creationId xmlns:a16="http://schemas.microsoft.com/office/drawing/2014/main" id="{E1C7F364-9C90-4451-B4A8-7C21F3D7FA0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11270" name="Slide Number Placeholder 1">
            <a:extLst>
              <a:ext uri="{FF2B5EF4-FFF2-40B4-BE49-F238E27FC236}">
                <a16:creationId xmlns:a16="http://schemas.microsoft.com/office/drawing/2014/main" id="{4334C055-43C9-4054-93A0-39C77170039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E366D25-BFC4-4990-98B2-6A5925BC1DB1}" type="slidenum">
              <a:rPr lang="en-US" altLang="en-US" sz="1000" smtClean="0">
                <a:solidFill>
                  <a:schemeClr val="accent1"/>
                </a:solidFill>
              </a:rPr>
              <a:pPr>
                <a:spcBef>
                  <a:spcPct val="0"/>
                </a:spcBef>
                <a:buSzTx/>
                <a:buFontTx/>
                <a:buNone/>
              </a:pPr>
              <a:t>2</a:t>
            </a:fld>
            <a:endParaRPr lang="en-US" altLang="en-US" sz="100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9AB3BF8D-1AE6-4F54-91C7-9B0AFD26D70B}"/>
              </a:ext>
            </a:extLst>
          </p:cNvPr>
          <p:cNvSpPr>
            <a:spLocks noGrp="1"/>
          </p:cNvSpPr>
          <p:nvPr>
            <p:ph type="title"/>
          </p:nvPr>
        </p:nvSpPr>
        <p:spPr/>
        <p:txBody>
          <a:bodyPr/>
          <a:lstStyle/>
          <a:p>
            <a:r>
              <a:rPr lang="en-GB" altLang="en-US"/>
              <a:t>Quench protection</a:t>
            </a:r>
            <a:br>
              <a:rPr lang="en-GB" altLang="en-US"/>
            </a:br>
            <a:r>
              <a:rPr lang="en-GB" altLang="en-US"/>
              <a:t>MIITS</a:t>
            </a:r>
          </a:p>
        </p:txBody>
      </p:sp>
      <p:sp>
        <p:nvSpPr>
          <p:cNvPr id="30723" name="Content Placeholder 2">
            <a:extLst>
              <a:ext uri="{FF2B5EF4-FFF2-40B4-BE49-F238E27FC236}">
                <a16:creationId xmlns:a16="http://schemas.microsoft.com/office/drawing/2014/main" id="{0B600C62-C402-4245-B4B5-BFB3BDC73E0E}"/>
              </a:ext>
            </a:extLst>
          </p:cNvPr>
          <p:cNvSpPr>
            <a:spLocks noGrp="1"/>
          </p:cNvSpPr>
          <p:nvPr>
            <p:ph idx="1"/>
          </p:nvPr>
        </p:nvSpPr>
        <p:spPr/>
        <p:txBody>
          <a:bodyPr/>
          <a:lstStyle/>
          <a:p>
            <a:pPr>
              <a:buFontTx/>
              <a:buBlip>
                <a:blip r:embed="rId3"/>
              </a:buBlip>
            </a:pPr>
            <a:r>
              <a:rPr lang="en-GB" altLang="en-US"/>
              <a:t>Adiabatic conditions</a:t>
            </a:r>
          </a:p>
          <a:p>
            <a:pPr>
              <a:buFontTx/>
              <a:buBlip>
                <a:blip r:embed="rId3"/>
              </a:buBlip>
            </a:pPr>
            <a:endParaRPr lang="en-GB" altLang="en-US"/>
          </a:p>
          <a:p>
            <a:pPr>
              <a:buFontTx/>
              <a:buBlip>
                <a:blip r:embed="rId3"/>
              </a:buBlip>
            </a:pPr>
            <a:endParaRPr lang="en-GB" altLang="en-US"/>
          </a:p>
          <a:p>
            <a:pPr>
              <a:buFontTx/>
              <a:buBlip>
                <a:blip r:embed="rId3"/>
              </a:buBlip>
            </a:pPr>
            <a:endParaRPr lang="en-GB" altLang="en-US"/>
          </a:p>
          <a:p>
            <a:pPr lvl="1">
              <a:buFontTx/>
              <a:buBlip>
                <a:blip r:embed="rId4"/>
              </a:buBlip>
            </a:pPr>
            <a:endParaRPr lang="en-GB" altLang="en-US"/>
          </a:p>
          <a:p>
            <a:pPr lvl="1">
              <a:buFontTx/>
              <a:buBlip>
                <a:blip r:embed="rId4"/>
              </a:buBlip>
            </a:pPr>
            <a:r>
              <a:rPr lang="en-GB" altLang="en-US"/>
              <a:t>Where </a:t>
            </a:r>
            <a:r>
              <a:rPr lang="en-GB" altLang="en-US" b="1" i="1">
                <a:solidFill>
                  <a:srgbClr val="FF0000"/>
                </a:solidFill>
              </a:rPr>
              <a:t>I </a:t>
            </a:r>
            <a:r>
              <a:rPr lang="en-GB" altLang="en-US"/>
              <a:t>is</a:t>
            </a:r>
            <a:r>
              <a:rPr lang="en-GB" altLang="en-US" i="1"/>
              <a:t> </a:t>
            </a:r>
            <a:r>
              <a:rPr lang="en-GB" altLang="en-US"/>
              <a:t>the magnet current</a:t>
            </a:r>
            <a:r>
              <a:rPr lang="en-GB" altLang="en-US">
                <a:sym typeface="Symbol" panose="05050102010706020507" pitchFamily="18" charset="2"/>
              </a:rPr>
              <a:t>, </a:t>
            </a:r>
            <a:r>
              <a:rPr lang="en-GB" altLang="en-US" b="1" i="1">
                <a:solidFill>
                  <a:srgbClr val="FF0000"/>
                </a:solidFill>
                <a:sym typeface="Symbol" panose="05050102010706020507" pitchFamily="18" charset="2"/>
              </a:rPr>
              <a:t></a:t>
            </a:r>
            <a:r>
              <a:rPr lang="en-GB" altLang="en-US">
                <a:sym typeface="Symbol" panose="05050102010706020507" pitchFamily="18" charset="2"/>
              </a:rPr>
              <a:t> the Cu fraction, </a:t>
            </a:r>
            <a:r>
              <a:rPr lang="en-GB" altLang="en-US" b="1" i="1">
                <a:solidFill>
                  <a:srgbClr val="FF0000"/>
                </a:solidFill>
                <a:sym typeface="Symbol" panose="05050102010706020507" pitchFamily="18" charset="2"/>
              </a:rPr>
              <a:t>A</a:t>
            </a:r>
            <a:r>
              <a:rPr lang="en-GB" altLang="en-US">
                <a:sym typeface="Symbol" panose="05050102010706020507" pitchFamily="18" charset="2"/>
              </a:rPr>
              <a:t> the cable cross-sectional area, </a:t>
            </a:r>
            <a:r>
              <a:rPr lang="en-GB" altLang="en-US" b="1" i="1">
                <a:solidFill>
                  <a:srgbClr val="FF0000"/>
                </a:solidFill>
                <a:sym typeface="Symbol" panose="05050102010706020507" pitchFamily="18" charset="2"/>
              </a:rPr>
              <a:t>c</a:t>
            </a:r>
            <a:r>
              <a:rPr lang="en-GB" altLang="en-US" b="1" i="1" baseline="-25000">
                <a:solidFill>
                  <a:srgbClr val="FF0000"/>
                </a:solidFill>
                <a:sym typeface="Symbol" panose="05050102010706020507" pitchFamily="18" charset="2"/>
              </a:rPr>
              <a:t>p</a:t>
            </a:r>
            <a:r>
              <a:rPr lang="en-GB" altLang="en-US" b="1" i="1" baseline="30000">
                <a:solidFill>
                  <a:srgbClr val="FF0000"/>
                </a:solidFill>
                <a:sym typeface="Symbol" panose="05050102010706020507" pitchFamily="18" charset="2"/>
              </a:rPr>
              <a:t>ave</a:t>
            </a:r>
            <a:r>
              <a:rPr lang="en-GB" altLang="en-US">
                <a:sym typeface="Symbol" panose="05050102010706020507" pitchFamily="18" charset="2"/>
              </a:rPr>
              <a:t> the volumetric specific heat of the insulated cable  and </a:t>
            </a:r>
            <a:r>
              <a:rPr lang="en-GB" altLang="en-US" b="1" i="1">
                <a:solidFill>
                  <a:srgbClr val="FF0000"/>
                </a:solidFill>
                <a:sym typeface="Symbol" panose="05050102010706020507" pitchFamily="18" charset="2"/>
              </a:rPr>
              <a:t></a:t>
            </a:r>
            <a:r>
              <a:rPr lang="en-GB" altLang="en-US" b="1" i="1" baseline="-25000">
                <a:solidFill>
                  <a:srgbClr val="FF0000"/>
                </a:solidFill>
                <a:sym typeface="Symbol" panose="05050102010706020507" pitchFamily="18" charset="2"/>
              </a:rPr>
              <a:t>Cu</a:t>
            </a:r>
            <a:r>
              <a:rPr lang="en-GB" altLang="en-US" b="1" i="1">
                <a:solidFill>
                  <a:srgbClr val="FF0000"/>
                </a:solidFill>
                <a:sym typeface="Symbol" panose="05050102010706020507" pitchFamily="18" charset="2"/>
              </a:rPr>
              <a:t> </a:t>
            </a:r>
            <a:r>
              <a:rPr lang="en-GB" altLang="en-US">
                <a:sym typeface="Symbol" panose="05050102010706020507" pitchFamily="18" charset="2"/>
              </a:rPr>
              <a:t>the copper resistivity</a:t>
            </a:r>
          </a:p>
          <a:p>
            <a:pPr>
              <a:buFontTx/>
              <a:buBlip>
                <a:blip r:embed="rId3"/>
              </a:buBlip>
            </a:pPr>
            <a:r>
              <a:rPr lang="en-GB" altLang="en-US"/>
              <a:t>The two terms are expressed in </a:t>
            </a:r>
            <a:r>
              <a:rPr lang="en-GB" altLang="en-US" b="1">
                <a:solidFill>
                  <a:srgbClr val="FF0000"/>
                </a:solidFill>
              </a:rPr>
              <a:t>MIITS </a:t>
            </a:r>
          </a:p>
          <a:p>
            <a:pPr>
              <a:buFontTx/>
              <a:buBlip>
                <a:blip r:embed="rId3"/>
              </a:buBlip>
            </a:pPr>
            <a:r>
              <a:rPr lang="en-GB" altLang="en-US"/>
              <a:t>If</a:t>
            </a:r>
            <a:r>
              <a:rPr lang="en-GB" altLang="en-US">
                <a:solidFill>
                  <a:srgbClr val="FF0000"/>
                </a:solidFill>
              </a:rPr>
              <a:t> </a:t>
            </a:r>
            <a:r>
              <a:rPr lang="en-GB" altLang="en-US" b="1" i="1">
                <a:solidFill>
                  <a:srgbClr val="FF0000"/>
                </a:solidFill>
              </a:rPr>
              <a:t>T</a:t>
            </a:r>
            <a:r>
              <a:rPr lang="en-GB" altLang="en-US" b="1" i="1" baseline="-25000">
                <a:solidFill>
                  <a:srgbClr val="FF0000"/>
                </a:solidFill>
                <a:sym typeface="Symbol" panose="05050102010706020507" pitchFamily="18" charset="2"/>
              </a:rPr>
              <a:t></a:t>
            </a:r>
            <a:r>
              <a:rPr lang="en-GB" altLang="en-US" b="1" i="1">
                <a:solidFill>
                  <a:srgbClr val="FF0000"/>
                </a:solidFill>
                <a:sym typeface="Symbol" panose="05050102010706020507" pitchFamily="18" charset="2"/>
              </a:rPr>
              <a:t>= T</a:t>
            </a:r>
            <a:r>
              <a:rPr lang="en-GB" altLang="en-US" b="1" i="1" baseline="-25000">
                <a:solidFill>
                  <a:srgbClr val="FF0000"/>
                </a:solidFill>
                <a:sym typeface="Symbol" panose="05050102010706020507" pitchFamily="18" charset="2"/>
              </a:rPr>
              <a:t>max</a:t>
            </a:r>
            <a:r>
              <a:rPr lang="en-GB" altLang="en-US" b="1" i="1">
                <a:solidFill>
                  <a:srgbClr val="FF0000"/>
                </a:solidFill>
                <a:sym typeface="Symbol" panose="05050102010706020507" pitchFamily="18" charset="2"/>
              </a:rPr>
              <a:t> </a:t>
            </a:r>
            <a:r>
              <a:rPr lang="en-GB" altLang="en-US">
                <a:sym typeface="Wingdings" panose="05000000000000000000" pitchFamily="2" charset="2"/>
              </a:rPr>
              <a:t></a:t>
            </a:r>
            <a:r>
              <a:rPr lang="en-GB" altLang="en-US">
                <a:solidFill>
                  <a:srgbClr val="FF0000"/>
                </a:solidFill>
                <a:sym typeface="Wingdings" panose="05000000000000000000" pitchFamily="2" charset="2"/>
              </a:rPr>
              <a:t> </a:t>
            </a:r>
            <a:r>
              <a:rPr lang="en-GB" altLang="en-US">
                <a:sym typeface="Wingdings" panose="05000000000000000000" pitchFamily="2" charset="2"/>
              </a:rPr>
              <a:t>The right term gives the max # of MIITS to keep the peak temperature below </a:t>
            </a:r>
            <a:r>
              <a:rPr lang="en-GB" altLang="en-US" b="1" i="1">
                <a:solidFill>
                  <a:srgbClr val="FF0000"/>
                </a:solidFill>
                <a:sym typeface="Symbol" panose="05050102010706020507" pitchFamily="18" charset="2"/>
              </a:rPr>
              <a:t>T</a:t>
            </a:r>
            <a:r>
              <a:rPr lang="en-GB" altLang="en-US" b="1" i="1" baseline="-25000">
                <a:solidFill>
                  <a:srgbClr val="FF0000"/>
                </a:solidFill>
                <a:sym typeface="Symbol" panose="05050102010706020507" pitchFamily="18" charset="2"/>
              </a:rPr>
              <a:t>max</a:t>
            </a:r>
            <a:r>
              <a:rPr lang="en-GB" altLang="en-US" b="1" i="1">
                <a:solidFill>
                  <a:srgbClr val="FF0000"/>
                </a:solidFill>
                <a:sym typeface="Symbol" panose="05050102010706020507" pitchFamily="18" charset="2"/>
              </a:rPr>
              <a:t> </a:t>
            </a:r>
          </a:p>
          <a:p>
            <a:pPr>
              <a:buFontTx/>
              <a:buBlip>
                <a:blip r:embed="rId3"/>
              </a:buBlip>
            </a:pPr>
            <a:r>
              <a:rPr lang="en-GB" altLang="en-US"/>
              <a:t>The faster the drop in current, the lower the </a:t>
            </a:r>
            <a:r>
              <a:rPr lang="en-GB" altLang="en-US" b="1" i="1">
                <a:solidFill>
                  <a:srgbClr val="FF0000"/>
                </a:solidFill>
              </a:rPr>
              <a:t>T</a:t>
            </a:r>
            <a:r>
              <a:rPr lang="en-GB" altLang="en-US" b="1" i="1" baseline="-25000">
                <a:solidFill>
                  <a:srgbClr val="FF0000"/>
                </a:solidFill>
                <a:sym typeface="Symbol" panose="05050102010706020507" pitchFamily="18" charset="2"/>
              </a:rPr>
              <a:t></a:t>
            </a:r>
          </a:p>
          <a:p>
            <a:pPr lvl="1">
              <a:buFontTx/>
              <a:buBlip>
                <a:blip r:embed="rId4"/>
              </a:buBlip>
            </a:pPr>
            <a:r>
              <a:rPr lang="en-GB" altLang="en-US">
                <a:sym typeface="Symbol" panose="05050102010706020507" pitchFamily="18" charset="2"/>
              </a:rPr>
              <a:t>How do we accelerate the drop in current?</a:t>
            </a:r>
            <a:endParaRPr lang="en-GB" altLang="en-US"/>
          </a:p>
        </p:txBody>
      </p:sp>
      <p:sp>
        <p:nvSpPr>
          <p:cNvPr id="30724" name="Date Placeholder 3">
            <a:extLst>
              <a:ext uri="{FF2B5EF4-FFF2-40B4-BE49-F238E27FC236}">
                <a16:creationId xmlns:a16="http://schemas.microsoft.com/office/drawing/2014/main" id="{BF7384F7-26CB-4AA1-BC0B-860F385BFA6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0725" name="Footer Placeholder 4">
            <a:extLst>
              <a:ext uri="{FF2B5EF4-FFF2-40B4-BE49-F238E27FC236}">
                <a16:creationId xmlns:a16="http://schemas.microsoft.com/office/drawing/2014/main" id="{00EC6EA2-970E-424A-987E-5DC7B43B85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30726" name="Object 6">
            <a:extLst>
              <a:ext uri="{FF2B5EF4-FFF2-40B4-BE49-F238E27FC236}">
                <a16:creationId xmlns:a16="http://schemas.microsoft.com/office/drawing/2014/main" id="{B5D3D9EE-F064-45CB-AAB1-E0F3591B8F53}"/>
              </a:ext>
            </a:extLst>
          </p:cNvPr>
          <p:cNvGraphicFramePr>
            <a:graphicFrameLocks noChangeAspect="1"/>
          </p:cNvGraphicFramePr>
          <p:nvPr/>
        </p:nvGraphicFramePr>
        <p:xfrm>
          <a:off x="4165600" y="1981200"/>
          <a:ext cx="3454400" cy="990600"/>
        </p:xfrm>
        <a:graphic>
          <a:graphicData uri="http://schemas.openxmlformats.org/presentationml/2006/ole">
            <mc:AlternateContent xmlns:mc="http://schemas.openxmlformats.org/markup-compatibility/2006">
              <mc:Choice xmlns:v="urn:schemas-microsoft-com:vml" Requires="v">
                <p:oleObj spid="_x0000_s30753" name="Equation" r:id="rId8" imgW="1726451" imgH="495085" progId="Equation.3">
                  <p:embed/>
                </p:oleObj>
              </mc:Choice>
              <mc:Fallback>
                <p:oleObj name="Equation" r:id="rId8" imgW="1726451" imgH="49508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5600" y="1981200"/>
                        <a:ext cx="3454400" cy="990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27" name="Slide Number Placeholder 1">
            <a:extLst>
              <a:ext uri="{FF2B5EF4-FFF2-40B4-BE49-F238E27FC236}">
                <a16:creationId xmlns:a16="http://schemas.microsoft.com/office/drawing/2014/main" id="{C975F155-791D-427F-AE82-59E9455802C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6BBE66DC-DAF1-4595-853B-CA6C2031CD4C}" type="slidenum">
              <a:rPr lang="en-US" altLang="en-US" sz="1000" smtClean="0">
                <a:solidFill>
                  <a:schemeClr val="accent1"/>
                </a:solidFill>
              </a:rPr>
              <a:pPr>
                <a:spcBef>
                  <a:spcPct val="0"/>
                </a:spcBef>
                <a:buSzTx/>
                <a:buFontTx/>
                <a:buNone/>
              </a:pPr>
              <a:t>20</a:t>
            </a:fld>
            <a:endParaRPr lang="en-US" altLang="en-US" sz="1000">
              <a:solidFill>
                <a:schemeClr val="accent1"/>
              </a:solidFill>
            </a:endParaRPr>
          </a:p>
        </p:txBody>
      </p:sp>
      <p:graphicFrame>
        <p:nvGraphicFramePr>
          <p:cNvPr id="30728" name="Object 33">
            <a:extLst>
              <a:ext uri="{FF2B5EF4-FFF2-40B4-BE49-F238E27FC236}">
                <a16:creationId xmlns:a16="http://schemas.microsoft.com/office/drawing/2014/main" id="{BCE8EDE4-8AA1-40D6-B05D-1CB7792D16A9}"/>
              </a:ext>
            </a:extLst>
          </p:cNvPr>
          <p:cNvGraphicFramePr>
            <a:graphicFrameLocks noChangeAspect="1"/>
          </p:cNvGraphicFramePr>
          <p:nvPr/>
        </p:nvGraphicFramePr>
        <p:xfrm>
          <a:off x="1103313" y="1982788"/>
          <a:ext cx="1944687" cy="971550"/>
        </p:xfrm>
        <a:graphic>
          <a:graphicData uri="http://schemas.openxmlformats.org/presentationml/2006/ole">
            <mc:AlternateContent xmlns:mc="http://schemas.openxmlformats.org/markup-compatibility/2006">
              <mc:Choice xmlns:v="urn:schemas-microsoft-com:vml" Requires="v">
                <p:oleObj spid="_x0000_s30754" name="Equation" r:id="rId10" imgW="787058" imgH="393529" progId="Equation.3">
                  <p:embed/>
                </p:oleObj>
              </mc:Choice>
              <mc:Fallback>
                <p:oleObj name="Equation" r:id="rId10" imgW="787058" imgH="393529" progId="Equation.3">
                  <p:embed/>
                  <p:pic>
                    <p:nvPicPr>
                      <p:cNvPr id="0" name="Object 3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03313" y="1982788"/>
                        <a:ext cx="1944687" cy="97155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C949489F-B56E-4097-80AF-4FB2DA6B757D}"/>
              </a:ext>
            </a:extLst>
          </p:cNvPr>
          <p:cNvSpPr>
            <a:spLocks noGrp="1"/>
          </p:cNvSpPr>
          <p:nvPr>
            <p:ph type="title"/>
          </p:nvPr>
        </p:nvSpPr>
        <p:spPr/>
        <p:txBody>
          <a:bodyPr/>
          <a:lstStyle/>
          <a:p>
            <a:r>
              <a:rPr lang="en-GB" altLang="en-US"/>
              <a:t>Quench protection</a:t>
            </a:r>
          </a:p>
        </p:txBody>
      </p:sp>
      <p:sp>
        <p:nvSpPr>
          <p:cNvPr id="3" name="Content Placeholder 2">
            <a:extLst>
              <a:ext uri="{FF2B5EF4-FFF2-40B4-BE49-F238E27FC236}">
                <a16:creationId xmlns:a16="http://schemas.microsoft.com/office/drawing/2014/main" id="{FD3FE08F-EE3E-4765-83FB-85E3542C144A}"/>
              </a:ext>
            </a:extLst>
          </p:cNvPr>
          <p:cNvSpPr>
            <a:spLocks noGrp="1"/>
          </p:cNvSpPr>
          <p:nvPr>
            <p:ph idx="1"/>
          </p:nvPr>
        </p:nvSpPr>
        <p:spPr>
          <a:xfrm>
            <a:off x="152400" y="1143000"/>
            <a:ext cx="5707063" cy="5334000"/>
          </a:xfrm>
        </p:spPr>
        <p:txBody>
          <a:bodyPr>
            <a:normAutofit fontScale="92500"/>
          </a:bodyPr>
          <a:lstStyle/>
          <a:p>
            <a:pPr>
              <a:defRPr/>
            </a:pPr>
            <a:r>
              <a:rPr lang="en-GB" dirty="0"/>
              <a:t>Once the quench starts propagating, the magnet can be seen as a </a:t>
            </a:r>
            <a:r>
              <a:rPr lang="en-GB" b="1" dirty="0">
                <a:solidFill>
                  <a:srgbClr val="FF0000"/>
                </a:solidFill>
              </a:rPr>
              <a:t>L/R circuit</a:t>
            </a:r>
          </a:p>
          <a:p>
            <a:pPr>
              <a:defRPr/>
            </a:pPr>
            <a:endParaRPr lang="en-GB" dirty="0"/>
          </a:p>
          <a:p>
            <a:pPr>
              <a:defRPr/>
            </a:pPr>
            <a:r>
              <a:rPr lang="en-GB" dirty="0"/>
              <a:t>Therefore</a:t>
            </a:r>
          </a:p>
          <a:p>
            <a:pPr>
              <a:defRPr/>
            </a:pPr>
            <a:endParaRPr lang="en-GB" dirty="0"/>
          </a:p>
          <a:p>
            <a:pPr>
              <a:defRPr/>
            </a:pPr>
            <a:r>
              <a:rPr lang="en-GB" dirty="0"/>
              <a:t>We need to </a:t>
            </a:r>
            <a:r>
              <a:rPr lang="en-GB" b="1" dirty="0">
                <a:solidFill>
                  <a:srgbClr val="FF0000"/>
                </a:solidFill>
              </a:rPr>
              <a:t>maximize </a:t>
            </a:r>
            <a:r>
              <a:rPr lang="en-GB" b="1" i="1" dirty="0">
                <a:solidFill>
                  <a:srgbClr val="FF0000"/>
                </a:solidFill>
              </a:rPr>
              <a:t>R</a:t>
            </a:r>
            <a:r>
              <a:rPr lang="en-GB" i="1" dirty="0"/>
              <a:t> </a:t>
            </a:r>
          </a:p>
          <a:p>
            <a:pPr>
              <a:defRPr/>
            </a:pPr>
            <a:r>
              <a:rPr lang="en-GB" dirty="0"/>
              <a:t>Quench propagation is </a:t>
            </a:r>
            <a:r>
              <a:rPr lang="en-GB" b="1" dirty="0">
                <a:solidFill>
                  <a:srgbClr val="FF0000"/>
                </a:solidFill>
              </a:rPr>
              <a:t>not enough</a:t>
            </a:r>
          </a:p>
          <a:p>
            <a:pPr lvl="1">
              <a:defRPr/>
            </a:pPr>
            <a:r>
              <a:rPr lang="en-GB" dirty="0"/>
              <a:t>~10-20 m/s along the cable</a:t>
            </a:r>
          </a:p>
          <a:p>
            <a:pPr lvl="2">
              <a:defRPr/>
            </a:pPr>
            <a:r>
              <a:rPr lang="en-GB" dirty="0"/>
              <a:t>About 1 s for a 10 m long magnet</a:t>
            </a:r>
          </a:p>
          <a:p>
            <a:pPr lvl="1">
              <a:defRPr/>
            </a:pPr>
            <a:r>
              <a:rPr lang="en-GB" dirty="0"/>
              <a:t>~10 </a:t>
            </a:r>
            <a:r>
              <a:rPr lang="en-GB" dirty="0" err="1"/>
              <a:t>ms</a:t>
            </a:r>
            <a:r>
              <a:rPr lang="en-GB" dirty="0"/>
              <a:t> turn-to-turn</a:t>
            </a:r>
          </a:p>
          <a:p>
            <a:pPr lvl="1">
              <a:defRPr/>
            </a:pPr>
            <a:r>
              <a:rPr lang="en-GB" dirty="0"/>
              <a:t>~50 </a:t>
            </a:r>
            <a:r>
              <a:rPr lang="en-GB" dirty="0" err="1"/>
              <a:t>ms</a:t>
            </a:r>
            <a:r>
              <a:rPr lang="en-GB" dirty="0"/>
              <a:t> between layers</a:t>
            </a:r>
          </a:p>
          <a:p>
            <a:pPr>
              <a:defRPr/>
            </a:pPr>
            <a:r>
              <a:rPr lang="en-GB" dirty="0"/>
              <a:t>So we need to make the entire coil resistive by heating it </a:t>
            </a:r>
            <a:r>
              <a:rPr lang="en-GB" dirty="0">
                <a:sym typeface="Wingdings" panose="05000000000000000000" pitchFamily="2" charset="2"/>
              </a:rPr>
              <a:t> </a:t>
            </a:r>
            <a:r>
              <a:rPr lang="en-GB" b="1" dirty="0">
                <a:solidFill>
                  <a:srgbClr val="FF0000"/>
                </a:solidFill>
              </a:rPr>
              <a:t>Quench heaters</a:t>
            </a:r>
            <a:endParaRPr lang="en-GB" dirty="0"/>
          </a:p>
          <a:p>
            <a:pPr>
              <a:defRPr/>
            </a:pPr>
            <a:endParaRPr lang="en-GB" dirty="0"/>
          </a:p>
          <a:p>
            <a:pPr>
              <a:defRPr/>
            </a:pPr>
            <a:endParaRPr lang="en-GB" dirty="0"/>
          </a:p>
          <a:p>
            <a:pPr marL="457200" lvl="1" indent="0">
              <a:buFontTx/>
              <a:buNone/>
              <a:defRPr/>
            </a:pPr>
            <a:endParaRPr lang="en-GB" dirty="0"/>
          </a:p>
        </p:txBody>
      </p:sp>
      <p:sp>
        <p:nvSpPr>
          <p:cNvPr id="31748" name="Date Placeholder 3">
            <a:extLst>
              <a:ext uri="{FF2B5EF4-FFF2-40B4-BE49-F238E27FC236}">
                <a16:creationId xmlns:a16="http://schemas.microsoft.com/office/drawing/2014/main" id="{6046663A-7906-453C-B43F-1A36CFCB48E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1749" name="Footer Placeholder 4">
            <a:extLst>
              <a:ext uri="{FF2B5EF4-FFF2-40B4-BE49-F238E27FC236}">
                <a16:creationId xmlns:a16="http://schemas.microsoft.com/office/drawing/2014/main" id="{06AB1D7C-D6CD-49F3-AAC2-39752BA68E8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1750" name="Group 5">
            <a:extLst>
              <a:ext uri="{FF2B5EF4-FFF2-40B4-BE49-F238E27FC236}">
                <a16:creationId xmlns:a16="http://schemas.microsoft.com/office/drawing/2014/main" id="{DF5B7B82-5F4C-46C2-AA2E-C4025637BC82}"/>
              </a:ext>
            </a:extLst>
          </p:cNvPr>
          <p:cNvGrpSpPr>
            <a:grpSpLocks/>
          </p:cNvGrpSpPr>
          <p:nvPr/>
        </p:nvGrpSpPr>
        <p:grpSpPr bwMode="auto">
          <a:xfrm>
            <a:off x="5783263" y="1289050"/>
            <a:ext cx="3055937" cy="2114550"/>
            <a:chOff x="200" y="1852"/>
            <a:chExt cx="1925" cy="1332"/>
          </a:xfrm>
        </p:grpSpPr>
        <p:grpSp>
          <p:nvGrpSpPr>
            <p:cNvPr id="31763" name="Group 6">
              <a:extLst>
                <a:ext uri="{FF2B5EF4-FFF2-40B4-BE49-F238E27FC236}">
                  <a16:creationId xmlns:a16="http://schemas.microsoft.com/office/drawing/2014/main" id="{7A00C218-2737-4DA5-8337-9423112ABF6F}"/>
                </a:ext>
              </a:extLst>
            </p:cNvPr>
            <p:cNvGrpSpPr>
              <a:grpSpLocks noChangeAspect="1"/>
            </p:cNvGrpSpPr>
            <p:nvPr/>
          </p:nvGrpSpPr>
          <p:grpSpPr bwMode="auto">
            <a:xfrm>
              <a:off x="200" y="1852"/>
              <a:ext cx="1392" cy="1332"/>
              <a:chOff x="480" y="2064"/>
              <a:chExt cx="1777" cy="1776"/>
            </a:xfrm>
          </p:grpSpPr>
          <p:grpSp>
            <p:nvGrpSpPr>
              <p:cNvPr id="31766" name="Group 7">
                <a:extLst>
                  <a:ext uri="{FF2B5EF4-FFF2-40B4-BE49-F238E27FC236}">
                    <a16:creationId xmlns:a16="http://schemas.microsoft.com/office/drawing/2014/main" id="{9E760EBD-DAB4-4F3C-9473-09A39BD51763}"/>
                  </a:ext>
                </a:extLst>
              </p:cNvPr>
              <p:cNvGrpSpPr>
                <a:grpSpLocks noChangeAspect="1"/>
              </p:cNvGrpSpPr>
              <p:nvPr/>
            </p:nvGrpSpPr>
            <p:grpSpPr bwMode="auto">
              <a:xfrm>
                <a:off x="1872" y="2256"/>
                <a:ext cx="385" cy="626"/>
                <a:chOff x="3792" y="1968"/>
                <a:chExt cx="385" cy="626"/>
              </a:xfrm>
            </p:grpSpPr>
            <p:grpSp>
              <p:nvGrpSpPr>
                <p:cNvPr id="31774" name="Group 8">
                  <a:extLst>
                    <a:ext uri="{FF2B5EF4-FFF2-40B4-BE49-F238E27FC236}">
                      <a16:creationId xmlns:a16="http://schemas.microsoft.com/office/drawing/2014/main" id="{87CA7B3B-CAD6-406D-9311-8BE689094059}"/>
                    </a:ext>
                  </a:extLst>
                </p:cNvPr>
                <p:cNvGrpSpPr>
                  <a:grpSpLocks noChangeAspect="1"/>
                </p:cNvGrpSpPr>
                <p:nvPr/>
              </p:nvGrpSpPr>
              <p:grpSpPr bwMode="auto">
                <a:xfrm>
                  <a:off x="3792" y="1968"/>
                  <a:ext cx="385" cy="241"/>
                  <a:chOff x="3696" y="1728"/>
                  <a:chExt cx="768" cy="480"/>
                </a:xfrm>
              </p:grpSpPr>
              <p:sp>
                <p:nvSpPr>
                  <p:cNvPr id="42" name="Arc 9">
                    <a:extLst>
                      <a:ext uri="{FF2B5EF4-FFF2-40B4-BE49-F238E27FC236}">
                        <a16:creationId xmlns:a16="http://schemas.microsoft.com/office/drawing/2014/main" id="{85C389CC-2D01-4931-8150-78EDA7770851}"/>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3" name="Arc 10">
                    <a:extLst>
                      <a:ext uri="{FF2B5EF4-FFF2-40B4-BE49-F238E27FC236}">
                        <a16:creationId xmlns:a16="http://schemas.microsoft.com/office/drawing/2014/main" id="{571000FE-3415-44B1-812A-A81E3466D81F}"/>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4" name="Arc 11">
                    <a:extLst>
                      <a:ext uri="{FF2B5EF4-FFF2-40B4-BE49-F238E27FC236}">
                        <a16:creationId xmlns:a16="http://schemas.microsoft.com/office/drawing/2014/main" id="{A423EB33-A87D-4AC6-B799-1D96EE0326FF}"/>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5" name="Arc 12">
                    <a:extLst>
                      <a:ext uri="{FF2B5EF4-FFF2-40B4-BE49-F238E27FC236}">
                        <a16:creationId xmlns:a16="http://schemas.microsoft.com/office/drawing/2014/main" id="{5D026CC0-39A6-460D-8D52-1D572DB6362F}"/>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5" name="Group 13">
                  <a:extLst>
                    <a:ext uri="{FF2B5EF4-FFF2-40B4-BE49-F238E27FC236}">
                      <a16:creationId xmlns:a16="http://schemas.microsoft.com/office/drawing/2014/main" id="{F8F4D2E3-C159-48BA-8B8B-357E93F583A3}"/>
                    </a:ext>
                  </a:extLst>
                </p:cNvPr>
                <p:cNvGrpSpPr>
                  <a:grpSpLocks noChangeAspect="1"/>
                </p:cNvGrpSpPr>
                <p:nvPr/>
              </p:nvGrpSpPr>
              <p:grpSpPr bwMode="auto">
                <a:xfrm>
                  <a:off x="3792" y="2064"/>
                  <a:ext cx="385" cy="241"/>
                  <a:chOff x="3696" y="1728"/>
                  <a:chExt cx="768" cy="480"/>
                </a:xfrm>
              </p:grpSpPr>
              <p:sp>
                <p:nvSpPr>
                  <p:cNvPr id="38" name="Arc 14">
                    <a:extLst>
                      <a:ext uri="{FF2B5EF4-FFF2-40B4-BE49-F238E27FC236}">
                        <a16:creationId xmlns:a16="http://schemas.microsoft.com/office/drawing/2014/main" id="{41E9A8B1-2271-4DB1-9EA5-B6648D651400}"/>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9" name="Arc 15">
                    <a:extLst>
                      <a:ext uri="{FF2B5EF4-FFF2-40B4-BE49-F238E27FC236}">
                        <a16:creationId xmlns:a16="http://schemas.microsoft.com/office/drawing/2014/main" id="{A1724A69-1695-497D-88CB-F6327830809A}"/>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0" name="Arc 16">
                    <a:extLst>
                      <a:ext uri="{FF2B5EF4-FFF2-40B4-BE49-F238E27FC236}">
                        <a16:creationId xmlns:a16="http://schemas.microsoft.com/office/drawing/2014/main" id="{4D1FC0E8-608C-4F02-AC8E-23DA14C5BE22}"/>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1" name="Arc 17">
                    <a:extLst>
                      <a:ext uri="{FF2B5EF4-FFF2-40B4-BE49-F238E27FC236}">
                        <a16:creationId xmlns:a16="http://schemas.microsoft.com/office/drawing/2014/main" id="{A6A05BB2-1E96-4FC4-9535-328761EAE93C}"/>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6" name="Group 18">
                  <a:extLst>
                    <a:ext uri="{FF2B5EF4-FFF2-40B4-BE49-F238E27FC236}">
                      <a16:creationId xmlns:a16="http://schemas.microsoft.com/office/drawing/2014/main" id="{32167F3E-BCF6-4AE9-BCDC-6A5F08ADF585}"/>
                    </a:ext>
                  </a:extLst>
                </p:cNvPr>
                <p:cNvGrpSpPr>
                  <a:grpSpLocks noChangeAspect="1"/>
                </p:cNvGrpSpPr>
                <p:nvPr/>
              </p:nvGrpSpPr>
              <p:grpSpPr bwMode="auto">
                <a:xfrm>
                  <a:off x="3792" y="2161"/>
                  <a:ext cx="385" cy="240"/>
                  <a:chOff x="3696" y="1728"/>
                  <a:chExt cx="768" cy="480"/>
                </a:xfrm>
              </p:grpSpPr>
              <p:sp>
                <p:nvSpPr>
                  <p:cNvPr id="34" name="Arc 19">
                    <a:extLst>
                      <a:ext uri="{FF2B5EF4-FFF2-40B4-BE49-F238E27FC236}">
                        <a16:creationId xmlns:a16="http://schemas.microsoft.com/office/drawing/2014/main" id="{226E63EB-7885-4BCA-AE93-904A05F455C8}"/>
                      </a:ext>
                    </a:extLst>
                  </p:cNvPr>
                  <p:cNvSpPr>
                    <a:spLocks noChangeAspect="1"/>
                  </p:cNvSpPr>
                  <p:nvPr/>
                </p:nvSpPr>
                <p:spPr bwMode="auto">
                  <a:xfrm>
                    <a:off x="4079" y="172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5" name="Arc 20">
                    <a:extLst>
                      <a:ext uri="{FF2B5EF4-FFF2-40B4-BE49-F238E27FC236}">
                        <a16:creationId xmlns:a16="http://schemas.microsoft.com/office/drawing/2014/main" id="{FAF4DAB9-2882-4798-A0BA-BDF28F37B644}"/>
                      </a:ext>
                    </a:extLst>
                  </p:cNvPr>
                  <p:cNvSpPr>
                    <a:spLocks noChangeAspect="1"/>
                  </p:cNvSpPr>
                  <p:nvPr/>
                </p:nvSpPr>
                <p:spPr bwMode="auto">
                  <a:xfrm flipV="1">
                    <a:off x="4079" y="196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6" name="Arc 21">
                    <a:extLst>
                      <a:ext uri="{FF2B5EF4-FFF2-40B4-BE49-F238E27FC236}">
                        <a16:creationId xmlns:a16="http://schemas.microsoft.com/office/drawing/2014/main" id="{D462B086-B800-46B2-B431-DD360E72E3D5}"/>
                      </a:ext>
                    </a:extLst>
                  </p:cNvPr>
                  <p:cNvSpPr>
                    <a:spLocks noChangeAspect="1"/>
                  </p:cNvSpPr>
                  <p:nvPr/>
                </p:nvSpPr>
                <p:spPr bwMode="auto">
                  <a:xfrm flipH="1" flipV="1">
                    <a:off x="3695" y="2065"/>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7" name="Arc 22">
                    <a:extLst>
                      <a:ext uri="{FF2B5EF4-FFF2-40B4-BE49-F238E27FC236}">
                        <a16:creationId xmlns:a16="http://schemas.microsoft.com/office/drawing/2014/main" id="{6218DBE9-BEB7-4A34-90F2-5350DDFEB04E}"/>
                      </a:ext>
                    </a:extLst>
                  </p:cNvPr>
                  <p:cNvSpPr>
                    <a:spLocks noChangeAspect="1"/>
                  </p:cNvSpPr>
                  <p:nvPr/>
                </p:nvSpPr>
                <p:spPr bwMode="auto">
                  <a:xfrm flipH="1">
                    <a:off x="3695" y="1921"/>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1777" name="Group 23">
                  <a:extLst>
                    <a:ext uri="{FF2B5EF4-FFF2-40B4-BE49-F238E27FC236}">
                      <a16:creationId xmlns:a16="http://schemas.microsoft.com/office/drawing/2014/main" id="{DA7099F8-2959-4E3C-B14B-3E5B56ABA330}"/>
                    </a:ext>
                  </a:extLst>
                </p:cNvPr>
                <p:cNvGrpSpPr>
                  <a:grpSpLocks noChangeAspect="1"/>
                </p:cNvGrpSpPr>
                <p:nvPr/>
              </p:nvGrpSpPr>
              <p:grpSpPr bwMode="auto">
                <a:xfrm>
                  <a:off x="3792" y="2257"/>
                  <a:ext cx="385" cy="241"/>
                  <a:chOff x="3696" y="1728"/>
                  <a:chExt cx="768" cy="480"/>
                </a:xfrm>
              </p:grpSpPr>
              <p:sp>
                <p:nvSpPr>
                  <p:cNvPr id="30" name="Arc 24">
                    <a:extLst>
                      <a:ext uri="{FF2B5EF4-FFF2-40B4-BE49-F238E27FC236}">
                        <a16:creationId xmlns:a16="http://schemas.microsoft.com/office/drawing/2014/main" id="{27E5DBA4-3C42-49D3-82F5-7F76A09A231C}"/>
                      </a:ext>
                    </a:extLst>
                  </p:cNvPr>
                  <p:cNvSpPr>
                    <a:spLocks noChangeAspect="1"/>
                  </p:cNvSpPr>
                  <p:nvPr/>
                </p:nvSpPr>
                <p:spPr bwMode="auto">
                  <a:xfrm>
                    <a:off x="4079" y="1729"/>
                    <a:ext cx="385" cy="2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1" name="Arc 25">
                    <a:extLst>
                      <a:ext uri="{FF2B5EF4-FFF2-40B4-BE49-F238E27FC236}">
                        <a16:creationId xmlns:a16="http://schemas.microsoft.com/office/drawing/2014/main" id="{00D5F03B-D5DF-4649-A0CF-BD2E04293C14}"/>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2" name="Arc 26">
                    <a:extLst>
                      <a:ext uri="{FF2B5EF4-FFF2-40B4-BE49-F238E27FC236}">
                        <a16:creationId xmlns:a16="http://schemas.microsoft.com/office/drawing/2014/main" id="{48EEC2C9-1CF4-489A-8762-006C5C89E320}"/>
                      </a:ext>
                    </a:extLst>
                  </p:cNvPr>
                  <p:cNvSpPr>
                    <a:spLocks noChangeAspect="1"/>
                  </p:cNvSpPr>
                  <p:nvPr/>
                </p:nvSpPr>
                <p:spPr bwMode="auto">
                  <a:xfrm flipH="1" flipV="1">
                    <a:off x="3695" y="2066"/>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3" name="Arc 27">
                    <a:extLst>
                      <a:ext uri="{FF2B5EF4-FFF2-40B4-BE49-F238E27FC236}">
                        <a16:creationId xmlns:a16="http://schemas.microsoft.com/office/drawing/2014/main" id="{0FC09D55-CA8A-41C0-852E-801EBDBA27EF}"/>
                      </a:ext>
                    </a:extLst>
                  </p:cNvPr>
                  <p:cNvSpPr>
                    <a:spLocks noChangeAspect="1"/>
                  </p:cNvSpPr>
                  <p:nvPr/>
                </p:nvSpPr>
                <p:spPr bwMode="auto">
                  <a:xfrm flipH="1">
                    <a:off x="3695" y="1920"/>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8" name="Arc 28">
                  <a:extLst>
                    <a:ext uri="{FF2B5EF4-FFF2-40B4-BE49-F238E27FC236}">
                      <a16:creationId xmlns:a16="http://schemas.microsoft.com/office/drawing/2014/main" id="{24224096-DCB4-4E2C-8C4E-DBE4C2EC08DD}"/>
                    </a:ext>
                  </a:extLst>
                </p:cNvPr>
                <p:cNvSpPr>
                  <a:spLocks noChangeAspect="1"/>
                </p:cNvSpPr>
                <p:nvPr/>
              </p:nvSpPr>
              <p:spPr bwMode="auto">
                <a:xfrm>
                  <a:off x="3984" y="2353"/>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9" name="Arc 29">
                  <a:extLst>
                    <a:ext uri="{FF2B5EF4-FFF2-40B4-BE49-F238E27FC236}">
                      <a16:creationId xmlns:a16="http://schemas.microsoft.com/office/drawing/2014/main" id="{84C6154F-5517-4F63-9676-BE3C97FBEFB1}"/>
                    </a:ext>
                  </a:extLst>
                </p:cNvPr>
                <p:cNvSpPr>
                  <a:spLocks noChangeAspect="1"/>
                </p:cNvSpPr>
                <p:nvPr/>
              </p:nvSpPr>
              <p:spPr bwMode="auto">
                <a:xfrm flipV="1">
                  <a:off x="3984" y="2476"/>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7" name="Freeform 30">
                <a:extLst>
                  <a:ext uri="{FF2B5EF4-FFF2-40B4-BE49-F238E27FC236}">
                    <a16:creationId xmlns:a16="http://schemas.microsoft.com/office/drawing/2014/main" id="{4B40A68B-1C08-41CD-A6E7-A3AB9EA283F0}"/>
                  </a:ext>
                </a:extLst>
              </p:cNvPr>
              <p:cNvSpPr>
                <a:spLocks noChangeAspect="1"/>
              </p:cNvSpPr>
              <p:nvPr/>
            </p:nvSpPr>
            <p:spPr bwMode="auto">
              <a:xfrm>
                <a:off x="1920" y="3120"/>
                <a:ext cx="289" cy="528"/>
              </a:xfrm>
              <a:custGeom>
                <a:avLst/>
                <a:gdLst>
                  <a:gd name="T0" fmla="*/ 141 w 288"/>
                  <a:gd name="T1" fmla="*/ 0 h 528"/>
                  <a:gd name="T2" fmla="*/ 288 w 288"/>
                  <a:gd name="T3" fmla="*/ 37 h 528"/>
                  <a:gd name="T4" fmla="*/ 0 w 288"/>
                  <a:gd name="T5" fmla="*/ 101 h 528"/>
                  <a:gd name="T6" fmla="*/ 288 w 288"/>
                  <a:gd name="T7" fmla="*/ 165 h 528"/>
                  <a:gd name="T8" fmla="*/ 0 w 288"/>
                  <a:gd name="T9" fmla="*/ 229 h 528"/>
                  <a:gd name="T10" fmla="*/ 288 w 288"/>
                  <a:gd name="T11" fmla="*/ 293 h 528"/>
                  <a:gd name="T12" fmla="*/ 0 w 288"/>
                  <a:gd name="T13" fmla="*/ 357 h 528"/>
                  <a:gd name="T14" fmla="*/ 288 w 288"/>
                  <a:gd name="T15" fmla="*/ 421 h 528"/>
                  <a:gd name="T16" fmla="*/ 0 w 288"/>
                  <a:gd name="T17" fmla="*/ 485 h 528"/>
                  <a:gd name="T18" fmla="*/ 144 w 288"/>
                  <a:gd name="T19"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528">
                    <a:moveTo>
                      <a:pt x="141" y="0"/>
                    </a:moveTo>
                    <a:lnTo>
                      <a:pt x="288" y="37"/>
                    </a:lnTo>
                    <a:lnTo>
                      <a:pt x="0" y="101"/>
                    </a:lnTo>
                    <a:lnTo>
                      <a:pt x="288" y="165"/>
                    </a:lnTo>
                    <a:lnTo>
                      <a:pt x="0" y="229"/>
                    </a:lnTo>
                    <a:lnTo>
                      <a:pt x="288" y="293"/>
                    </a:lnTo>
                    <a:lnTo>
                      <a:pt x="0" y="357"/>
                    </a:lnTo>
                    <a:lnTo>
                      <a:pt x="288" y="421"/>
                    </a:lnTo>
                    <a:lnTo>
                      <a:pt x="0" y="485"/>
                    </a:lnTo>
                    <a:lnTo>
                      <a:pt x="144" y="528"/>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8" name="Line 31">
                <a:extLst>
                  <a:ext uri="{FF2B5EF4-FFF2-40B4-BE49-F238E27FC236}">
                    <a16:creationId xmlns:a16="http://schemas.microsoft.com/office/drawing/2014/main" id="{751D3E48-2065-4CB7-A642-299FC77EC034}"/>
                  </a:ext>
                </a:extLst>
              </p:cNvPr>
              <p:cNvSpPr>
                <a:spLocks noChangeAspect="1" noChangeShapeType="1"/>
              </p:cNvSpPr>
              <p:nvPr/>
            </p:nvSpPr>
            <p:spPr bwMode="auto">
              <a:xfrm>
                <a:off x="2064" y="2880"/>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eaLnBrk="1" hangingPunct="1">
                  <a:defRPr/>
                </a:pPr>
                <a:endParaRPr lang="en-US"/>
              </a:p>
            </p:txBody>
          </p:sp>
          <p:grpSp>
            <p:nvGrpSpPr>
              <p:cNvPr id="31769" name="Group 32">
                <a:extLst>
                  <a:ext uri="{FF2B5EF4-FFF2-40B4-BE49-F238E27FC236}">
                    <a16:creationId xmlns:a16="http://schemas.microsoft.com/office/drawing/2014/main" id="{E9E52AB8-2120-4B29-815E-E1C36331D1D6}"/>
                  </a:ext>
                </a:extLst>
              </p:cNvPr>
              <p:cNvGrpSpPr>
                <a:grpSpLocks noChangeAspect="1"/>
              </p:cNvGrpSpPr>
              <p:nvPr/>
            </p:nvGrpSpPr>
            <p:grpSpPr bwMode="auto">
              <a:xfrm>
                <a:off x="480" y="2736"/>
                <a:ext cx="288" cy="432"/>
                <a:chOff x="2400" y="2352"/>
                <a:chExt cx="288" cy="432"/>
              </a:xfrm>
            </p:grpSpPr>
            <p:sp>
              <p:nvSpPr>
                <p:cNvPr id="22" name="Oval 33">
                  <a:extLst>
                    <a:ext uri="{FF2B5EF4-FFF2-40B4-BE49-F238E27FC236}">
                      <a16:creationId xmlns:a16="http://schemas.microsoft.com/office/drawing/2014/main" id="{72DEC73C-55A6-4E2E-8A6F-EA9139460654}"/>
                    </a:ext>
                  </a:extLst>
                </p:cNvPr>
                <p:cNvSpPr>
                  <a:spLocks noChangeAspect="1" noChangeArrowheads="1"/>
                </p:cNvSpPr>
                <p:nvPr/>
              </p:nvSpPr>
              <p:spPr bwMode="auto">
                <a:xfrm>
                  <a:off x="2400" y="2352"/>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3" name="Oval 34">
                  <a:extLst>
                    <a:ext uri="{FF2B5EF4-FFF2-40B4-BE49-F238E27FC236}">
                      <a16:creationId xmlns:a16="http://schemas.microsoft.com/office/drawing/2014/main" id="{3DF88C73-6F04-43E4-BF91-9CCE24A5BEF1}"/>
                    </a:ext>
                  </a:extLst>
                </p:cNvPr>
                <p:cNvSpPr>
                  <a:spLocks noChangeAspect="1" noChangeArrowheads="1"/>
                </p:cNvSpPr>
                <p:nvPr/>
              </p:nvSpPr>
              <p:spPr bwMode="auto">
                <a:xfrm>
                  <a:off x="2400" y="2496"/>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0" name="Freeform 35">
                <a:extLst>
                  <a:ext uri="{FF2B5EF4-FFF2-40B4-BE49-F238E27FC236}">
                    <a16:creationId xmlns:a16="http://schemas.microsoft.com/office/drawing/2014/main" id="{763A68B8-943B-4F83-A89A-39061BFF5490}"/>
                  </a:ext>
                </a:extLst>
              </p:cNvPr>
              <p:cNvSpPr>
                <a:spLocks noChangeAspect="1"/>
              </p:cNvSpPr>
              <p:nvPr/>
            </p:nvSpPr>
            <p:spPr bwMode="auto">
              <a:xfrm>
                <a:off x="624" y="2064"/>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21" name="Freeform 36">
                <a:extLst>
                  <a:ext uri="{FF2B5EF4-FFF2-40B4-BE49-F238E27FC236}">
                    <a16:creationId xmlns:a16="http://schemas.microsoft.com/office/drawing/2014/main" id="{366A9864-53F6-443C-B669-C41C62C90ED7}"/>
                  </a:ext>
                </a:extLst>
              </p:cNvPr>
              <p:cNvSpPr>
                <a:spLocks noChangeAspect="1"/>
              </p:cNvSpPr>
              <p:nvPr/>
            </p:nvSpPr>
            <p:spPr bwMode="auto">
              <a:xfrm flipV="1">
                <a:off x="624" y="3168"/>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grpSp>
        <p:sp>
          <p:nvSpPr>
            <p:cNvPr id="9" name="Text Box 37">
              <a:extLst>
                <a:ext uri="{FF2B5EF4-FFF2-40B4-BE49-F238E27FC236}">
                  <a16:creationId xmlns:a16="http://schemas.microsoft.com/office/drawing/2014/main" id="{C0BD5473-D533-480E-B4F3-CA8BCA4F5EA3}"/>
                </a:ext>
              </a:extLst>
            </p:cNvPr>
            <p:cNvSpPr txBox="1">
              <a:spLocks noChangeArrowheads="1"/>
            </p:cNvSpPr>
            <p:nvPr/>
          </p:nvSpPr>
          <p:spPr bwMode="auto">
            <a:xfrm>
              <a:off x="1640" y="2128"/>
              <a:ext cx="1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L</a:t>
              </a:r>
            </a:p>
          </p:txBody>
        </p:sp>
        <p:sp>
          <p:nvSpPr>
            <p:cNvPr id="10" name="Text Box 38">
              <a:extLst>
                <a:ext uri="{FF2B5EF4-FFF2-40B4-BE49-F238E27FC236}">
                  <a16:creationId xmlns:a16="http://schemas.microsoft.com/office/drawing/2014/main" id="{E87B1427-843E-4F50-A8F0-C6EFB53410D4}"/>
                </a:ext>
              </a:extLst>
            </p:cNvPr>
            <p:cNvSpPr txBox="1">
              <a:spLocks noChangeArrowheads="1"/>
            </p:cNvSpPr>
            <p:nvPr/>
          </p:nvSpPr>
          <p:spPr bwMode="auto">
            <a:xfrm>
              <a:off x="1576" y="2696"/>
              <a:ext cx="5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R</a:t>
              </a:r>
              <a:r>
                <a:rPr lang="en-US" sz="2000" baseline="-25000"/>
                <a:t>quench</a:t>
              </a:r>
              <a:endParaRPr lang="en-US" sz="2000"/>
            </a:p>
          </p:txBody>
        </p:sp>
      </p:grpSp>
      <p:graphicFrame>
        <p:nvGraphicFramePr>
          <p:cNvPr id="31751" name="Object 45">
            <a:extLst>
              <a:ext uri="{FF2B5EF4-FFF2-40B4-BE49-F238E27FC236}">
                <a16:creationId xmlns:a16="http://schemas.microsoft.com/office/drawing/2014/main" id="{39E1C967-2BDC-44C9-8C92-63345400A072}"/>
              </a:ext>
            </a:extLst>
          </p:cNvPr>
          <p:cNvGraphicFramePr>
            <a:graphicFrameLocks noChangeAspect="1"/>
          </p:cNvGraphicFramePr>
          <p:nvPr/>
        </p:nvGraphicFramePr>
        <p:xfrm>
          <a:off x="2438400" y="1981200"/>
          <a:ext cx="2463800" cy="863600"/>
        </p:xfrm>
        <a:graphic>
          <a:graphicData uri="http://schemas.openxmlformats.org/presentationml/2006/ole">
            <mc:AlternateContent xmlns:mc="http://schemas.openxmlformats.org/markup-compatibility/2006">
              <mc:Choice xmlns:v="urn:schemas-microsoft-com:vml" Requires="v">
                <p:oleObj spid="_x0000_s31808" name="Equation" r:id="rId8" imgW="1231366" imgH="431613" progId="Equation.3">
                  <p:embed/>
                </p:oleObj>
              </mc:Choice>
              <mc:Fallback>
                <p:oleObj name="Equation" r:id="rId8" imgW="1231366" imgH="431613" progId="Equation.3">
                  <p:embed/>
                  <p:pic>
                    <p:nvPicPr>
                      <p:cNvPr id="0" name="Object 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1981200"/>
                        <a:ext cx="2463800" cy="863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1752" name="Group 73">
            <a:extLst>
              <a:ext uri="{FF2B5EF4-FFF2-40B4-BE49-F238E27FC236}">
                <a16:creationId xmlns:a16="http://schemas.microsoft.com/office/drawing/2014/main" id="{22AFF2F1-124F-4D27-B51A-7B8934539C51}"/>
              </a:ext>
            </a:extLst>
          </p:cNvPr>
          <p:cNvGrpSpPr>
            <a:grpSpLocks/>
          </p:cNvGrpSpPr>
          <p:nvPr/>
        </p:nvGrpSpPr>
        <p:grpSpPr bwMode="auto">
          <a:xfrm>
            <a:off x="5930900" y="3581400"/>
            <a:ext cx="2984500" cy="3033713"/>
            <a:chOff x="6156325" y="3810000"/>
            <a:chExt cx="2759075" cy="2805046"/>
          </a:xfrm>
        </p:grpSpPr>
        <p:grpSp>
          <p:nvGrpSpPr>
            <p:cNvPr id="31754" name="Group 100">
              <a:extLst>
                <a:ext uri="{FF2B5EF4-FFF2-40B4-BE49-F238E27FC236}">
                  <a16:creationId xmlns:a16="http://schemas.microsoft.com/office/drawing/2014/main" id="{D802C8EA-9598-42E8-B415-A5EFD1482B03}"/>
                </a:ext>
              </a:extLst>
            </p:cNvPr>
            <p:cNvGrpSpPr>
              <a:grpSpLocks/>
            </p:cNvGrpSpPr>
            <p:nvPr/>
          </p:nvGrpSpPr>
          <p:grpSpPr bwMode="auto">
            <a:xfrm>
              <a:off x="6156325" y="3967164"/>
              <a:ext cx="2681288" cy="2647882"/>
              <a:chOff x="6086497" y="2972281"/>
              <a:chExt cx="2601044" cy="2575732"/>
            </a:xfrm>
          </p:grpSpPr>
          <p:cxnSp>
            <p:nvCxnSpPr>
              <p:cNvPr id="52" name="Straight Arrow Connector 51">
                <a:extLst>
                  <a:ext uri="{FF2B5EF4-FFF2-40B4-BE49-F238E27FC236}">
                    <a16:creationId xmlns:a16="http://schemas.microsoft.com/office/drawing/2014/main" id="{CDAC8BED-1B19-452A-8FBB-43D3BAFB524E}"/>
                  </a:ext>
                </a:extLst>
              </p:cNvPr>
              <p:cNvCxnSpPr/>
              <p:nvPr/>
            </p:nvCxnSpPr>
            <p:spPr>
              <a:xfrm flipV="1">
                <a:off x="6401129" y="2972179"/>
                <a:ext cx="0" cy="221030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43CDF0B-B806-4EBD-B7C4-FED022F3CC36}"/>
                  </a:ext>
                </a:extLst>
              </p:cNvPr>
              <p:cNvCxnSpPr/>
              <p:nvPr/>
            </p:nvCxnSpPr>
            <p:spPr>
              <a:xfrm>
                <a:off x="6401129" y="5182485"/>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761" name="TextBox 106">
                <a:extLst>
                  <a:ext uri="{FF2B5EF4-FFF2-40B4-BE49-F238E27FC236}">
                    <a16:creationId xmlns:a16="http://schemas.microsoft.com/office/drawing/2014/main" id="{E72E08CE-E05E-40CA-9FDC-91E5BFC20EE6}"/>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1762" name="TextBox 107">
                <a:extLst>
                  <a:ext uri="{FF2B5EF4-FFF2-40B4-BE49-F238E27FC236}">
                    <a16:creationId xmlns:a16="http://schemas.microsoft.com/office/drawing/2014/main" id="{A93FDAB8-8E84-4B9C-BDAF-9104A41D5B75}"/>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49" name="Rectangle 48">
              <a:extLst>
                <a:ext uri="{FF2B5EF4-FFF2-40B4-BE49-F238E27FC236}">
                  <a16:creationId xmlns:a16="http://schemas.microsoft.com/office/drawing/2014/main" id="{A035EA33-D50C-43DA-9DD7-E7438ED98362}"/>
                </a:ext>
              </a:extLst>
            </p:cNvPr>
            <p:cNvSpPr/>
            <p:nvPr/>
          </p:nvSpPr>
          <p:spPr bwMode="auto">
            <a:xfrm>
              <a:off x="6156325" y="3810000"/>
              <a:ext cx="2759075" cy="27419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59" name="Straight Connector 58">
              <a:extLst>
                <a:ext uri="{FF2B5EF4-FFF2-40B4-BE49-F238E27FC236}">
                  <a16:creationId xmlns:a16="http://schemas.microsoft.com/office/drawing/2014/main" id="{0A70CF7B-0CBB-454A-9278-585827452B7D}"/>
                </a:ext>
              </a:extLst>
            </p:cNvPr>
            <p:cNvCxnSpPr/>
            <p:nvPr/>
          </p:nvCxnSpPr>
          <p:spPr>
            <a:xfrm>
              <a:off x="6480664" y="4492547"/>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0" name="Freeform 59">
              <a:extLst>
                <a:ext uri="{FF2B5EF4-FFF2-40B4-BE49-F238E27FC236}">
                  <a16:creationId xmlns:a16="http://schemas.microsoft.com/office/drawing/2014/main" id="{DE148CC9-46CA-4CB9-AB45-F78431B08BE2}"/>
                </a:ext>
              </a:extLst>
            </p:cNvPr>
            <p:cNvSpPr/>
            <p:nvPr/>
          </p:nvSpPr>
          <p:spPr>
            <a:xfrm>
              <a:off x="6992853" y="4488143"/>
              <a:ext cx="1476399" cy="1704165"/>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62" name="Straight Connector 61">
              <a:extLst>
                <a:ext uri="{FF2B5EF4-FFF2-40B4-BE49-F238E27FC236}">
                  <a16:creationId xmlns:a16="http://schemas.microsoft.com/office/drawing/2014/main" id="{241E5F45-5C52-4246-A822-D1CC44FF2DCB}"/>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1753" name="Slide Number Placeholder 1">
            <a:extLst>
              <a:ext uri="{FF2B5EF4-FFF2-40B4-BE49-F238E27FC236}">
                <a16:creationId xmlns:a16="http://schemas.microsoft.com/office/drawing/2014/main" id="{C9BB653F-7711-42DB-8F26-6F97D6A544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D9D28411-3019-4F91-96E8-3D50E8F15496}" type="slidenum">
              <a:rPr lang="en-US" altLang="en-US" sz="1000" smtClean="0">
                <a:solidFill>
                  <a:schemeClr val="accent1"/>
                </a:solidFill>
              </a:rPr>
              <a:pPr>
                <a:spcBef>
                  <a:spcPct val="0"/>
                </a:spcBef>
                <a:buSzTx/>
                <a:buFontTx/>
                <a:buNone/>
              </a:pPr>
              <a:t>21</a:t>
            </a:fld>
            <a:endParaRPr lang="en-US" altLang="en-US" sz="1000">
              <a:solidFill>
                <a:schemeClr val="accen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C0A2E3BC-11E3-4C54-83D1-D31B574CA17B}"/>
              </a:ext>
            </a:extLst>
          </p:cNvPr>
          <p:cNvSpPr>
            <a:spLocks noGrp="1"/>
          </p:cNvSpPr>
          <p:nvPr>
            <p:ph type="title"/>
          </p:nvPr>
        </p:nvSpPr>
        <p:spPr/>
        <p:txBody>
          <a:bodyPr/>
          <a:lstStyle/>
          <a:p>
            <a:r>
              <a:rPr lang="en-GB" altLang="en-US"/>
              <a:t>Quench protection</a:t>
            </a:r>
            <a:br>
              <a:rPr lang="en-GB" altLang="en-US"/>
            </a:br>
            <a:r>
              <a:rPr lang="en-GB" altLang="en-US"/>
              <a:t>Quench heaters</a:t>
            </a:r>
          </a:p>
        </p:txBody>
      </p:sp>
      <p:sp>
        <p:nvSpPr>
          <p:cNvPr id="32771" name="Content Placeholder 2">
            <a:extLst>
              <a:ext uri="{FF2B5EF4-FFF2-40B4-BE49-F238E27FC236}">
                <a16:creationId xmlns:a16="http://schemas.microsoft.com/office/drawing/2014/main" id="{3EA0AC3E-7975-4A32-B5A8-2E0E08F35AC2}"/>
              </a:ext>
            </a:extLst>
          </p:cNvPr>
          <p:cNvSpPr>
            <a:spLocks noGrp="1"/>
          </p:cNvSpPr>
          <p:nvPr>
            <p:ph idx="1"/>
          </p:nvPr>
        </p:nvSpPr>
        <p:spPr/>
        <p:txBody>
          <a:bodyPr/>
          <a:lstStyle/>
          <a:p>
            <a:pPr>
              <a:buFontTx/>
              <a:buBlip>
                <a:blip r:embed="rId2"/>
              </a:buBlip>
            </a:pPr>
            <a:r>
              <a:rPr lang="en-GB" altLang="en-US" b="1">
                <a:solidFill>
                  <a:srgbClr val="FF0000"/>
                </a:solidFill>
              </a:rPr>
              <a:t>Stainless steel strips </a:t>
            </a:r>
            <a:r>
              <a:rPr lang="en-GB" altLang="en-US"/>
              <a:t>(25 </a:t>
            </a:r>
            <a:r>
              <a:rPr lang="el-GR" altLang="en-US"/>
              <a:t>μ</a:t>
            </a:r>
            <a:r>
              <a:rPr lang="en-GB" altLang="en-US"/>
              <a:t>m) on a </a:t>
            </a:r>
            <a:r>
              <a:rPr lang="en-GB" altLang="en-US" b="1">
                <a:solidFill>
                  <a:srgbClr val="FF0000"/>
                </a:solidFill>
              </a:rPr>
              <a:t>polyimide sheet </a:t>
            </a:r>
            <a:r>
              <a:rPr lang="en-GB" altLang="en-US"/>
              <a:t>(50 </a:t>
            </a:r>
            <a:r>
              <a:rPr lang="el-GR" altLang="en-US"/>
              <a:t>μ</a:t>
            </a:r>
            <a:r>
              <a:rPr lang="en-GB" altLang="en-US"/>
              <a:t>m) with </a:t>
            </a:r>
            <a:r>
              <a:rPr lang="en-GB" altLang="en-US" b="1">
                <a:solidFill>
                  <a:srgbClr val="FF0000"/>
                </a:solidFill>
              </a:rPr>
              <a:t>Cu cladding </a:t>
            </a:r>
            <a:r>
              <a:rPr lang="en-GB" altLang="en-US"/>
              <a:t>(~10 </a:t>
            </a:r>
            <a:r>
              <a:rPr lang="el-GR" altLang="en-US"/>
              <a:t>μ</a:t>
            </a:r>
            <a:r>
              <a:rPr lang="en-GB" altLang="en-US"/>
              <a:t>m) or larger width (to </a:t>
            </a:r>
            <a:r>
              <a:rPr lang="en-GB" altLang="en-US" b="1">
                <a:solidFill>
                  <a:srgbClr val="FF0000"/>
                </a:solidFill>
              </a:rPr>
              <a:t>reduce V</a:t>
            </a:r>
            <a:r>
              <a:rPr lang="en-GB" altLang="en-US"/>
              <a:t>)</a:t>
            </a:r>
          </a:p>
        </p:txBody>
      </p:sp>
      <p:sp>
        <p:nvSpPr>
          <p:cNvPr id="32772" name="Date Placeholder 3">
            <a:extLst>
              <a:ext uri="{FF2B5EF4-FFF2-40B4-BE49-F238E27FC236}">
                <a16:creationId xmlns:a16="http://schemas.microsoft.com/office/drawing/2014/main" id="{A5ECFC6F-991B-4908-98D5-38909900CA0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2773" name="Footer Placeholder 4">
            <a:extLst>
              <a:ext uri="{FF2B5EF4-FFF2-40B4-BE49-F238E27FC236}">
                <a16:creationId xmlns:a16="http://schemas.microsoft.com/office/drawing/2014/main" id="{8580C1A8-83AD-4562-84E3-D07F26DD691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2774" name="Picture 7" descr="\\Thunder\Supercon\Collaborations\LARP_HQ\HQ Production Fabrication\Magnet Structures\Structural Hardware Pix\HQ-1_Coilpack\DSC07277.JPG">
            <a:extLst>
              <a:ext uri="{FF2B5EF4-FFF2-40B4-BE49-F238E27FC236}">
                <a16:creationId xmlns:a16="http://schemas.microsoft.com/office/drawing/2014/main" id="{F96B56FB-251E-4D48-A71F-B32B02E4B8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715"/>
          <a:stretch>
            <a:fillRect/>
          </a:stretch>
        </p:blipFill>
        <p:spPr bwMode="auto">
          <a:xfrm>
            <a:off x="923925" y="2286000"/>
            <a:ext cx="235267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2">
            <a:extLst>
              <a:ext uri="{FF2B5EF4-FFF2-40B4-BE49-F238E27FC236}">
                <a16:creationId xmlns:a16="http://schemas.microsoft.com/office/drawing/2014/main" id="{DDB2AECB-DA6A-47BE-8065-4C9F4B7907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5557" b="48274"/>
          <a:stretch>
            <a:fillRect/>
          </a:stretch>
        </p:blipFill>
        <p:spPr bwMode="auto">
          <a:xfrm>
            <a:off x="3352800" y="2305050"/>
            <a:ext cx="54102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6" name="Picture 1" descr="image001">
            <a:extLst>
              <a:ext uri="{FF2B5EF4-FFF2-40B4-BE49-F238E27FC236}">
                <a16:creationId xmlns:a16="http://schemas.microsoft.com/office/drawing/2014/main" id="{DFD4E7B0-9AD3-4317-A606-656443C80F4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7315" t="12048"/>
          <a:stretch>
            <a:fillRect/>
          </a:stretch>
        </p:blipFill>
        <p:spPr bwMode="auto">
          <a:xfrm>
            <a:off x="923925" y="4214813"/>
            <a:ext cx="3267075" cy="232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7" name="Picture 3" descr="image003">
            <a:extLst>
              <a:ext uri="{FF2B5EF4-FFF2-40B4-BE49-F238E27FC236}">
                <a16:creationId xmlns:a16="http://schemas.microsoft.com/office/drawing/2014/main" id="{EFD24EA3-472F-4C9A-9CAE-9D2ACBE89D1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752" t="23010" b="13673"/>
          <a:stretch>
            <a:fillRect/>
          </a:stretch>
        </p:blipFill>
        <p:spPr bwMode="auto">
          <a:xfrm>
            <a:off x="4343400" y="4214813"/>
            <a:ext cx="4419600" cy="232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8" name="Slide Number Placeholder 1">
            <a:extLst>
              <a:ext uri="{FF2B5EF4-FFF2-40B4-BE49-F238E27FC236}">
                <a16:creationId xmlns:a16="http://schemas.microsoft.com/office/drawing/2014/main" id="{E14B9A06-A23E-4854-B645-DE0665AF8F7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60E1A40E-68FE-4325-BEF7-2BAFEF33CA5A}" type="slidenum">
              <a:rPr lang="en-US" altLang="en-US" sz="1000" smtClean="0">
                <a:solidFill>
                  <a:schemeClr val="accent1"/>
                </a:solidFill>
              </a:rPr>
              <a:pPr>
                <a:spcBef>
                  <a:spcPct val="0"/>
                </a:spcBef>
                <a:buSzTx/>
                <a:buFontTx/>
                <a:buNone/>
              </a:pPr>
              <a:t>22</a:t>
            </a:fld>
            <a:endParaRPr lang="en-US" altLang="en-US" sz="1000">
              <a:solidFill>
                <a:schemeClr val="accen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C6103AF2-0C6F-4F84-AE2F-51F13EE44990}"/>
              </a:ext>
            </a:extLst>
          </p:cNvPr>
          <p:cNvSpPr>
            <a:spLocks noGrp="1"/>
          </p:cNvSpPr>
          <p:nvPr>
            <p:ph type="title"/>
          </p:nvPr>
        </p:nvSpPr>
        <p:spPr/>
        <p:txBody>
          <a:bodyPr/>
          <a:lstStyle/>
          <a:p>
            <a:r>
              <a:rPr lang="en-GB" altLang="en-US"/>
              <a:t>Quench protection</a:t>
            </a:r>
          </a:p>
        </p:txBody>
      </p:sp>
      <p:sp>
        <p:nvSpPr>
          <p:cNvPr id="33795" name="Content Placeholder 2">
            <a:extLst>
              <a:ext uri="{FF2B5EF4-FFF2-40B4-BE49-F238E27FC236}">
                <a16:creationId xmlns:a16="http://schemas.microsoft.com/office/drawing/2014/main" id="{1408D69A-FD15-4454-8A5B-9BDA7E21BBDD}"/>
              </a:ext>
            </a:extLst>
          </p:cNvPr>
          <p:cNvSpPr>
            <a:spLocks noGrp="1"/>
          </p:cNvSpPr>
          <p:nvPr>
            <p:ph idx="1"/>
          </p:nvPr>
        </p:nvSpPr>
        <p:spPr>
          <a:xfrm>
            <a:off x="152400" y="1143000"/>
            <a:ext cx="6129338" cy="5334000"/>
          </a:xfrm>
        </p:spPr>
        <p:txBody>
          <a:bodyPr/>
          <a:lstStyle/>
          <a:p>
            <a:pPr>
              <a:buFontTx/>
              <a:buBlip>
                <a:blip r:embed="rId2"/>
              </a:buBlip>
            </a:pPr>
            <a:r>
              <a:rPr lang="en-GB" altLang="en-US"/>
              <a:t>But we need to do it as </a:t>
            </a:r>
            <a:r>
              <a:rPr lang="en-GB" altLang="en-US" b="1">
                <a:solidFill>
                  <a:srgbClr val="FF0000"/>
                </a:solidFill>
              </a:rPr>
              <a:t>fast</a:t>
            </a:r>
            <a:r>
              <a:rPr lang="en-GB" altLang="en-US"/>
              <a:t> as possible</a:t>
            </a:r>
          </a:p>
          <a:p>
            <a:pPr>
              <a:buFontTx/>
              <a:buBlip>
                <a:blip r:embed="rId2"/>
              </a:buBlip>
            </a:pPr>
            <a:r>
              <a:rPr lang="en-GB" altLang="en-US" b="1">
                <a:solidFill>
                  <a:srgbClr val="FF0000"/>
                </a:solidFill>
              </a:rPr>
              <a:t>Detection time</a:t>
            </a:r>
            <a:r>
              <a:rPr lang="en-GB" altLang="en-US"/>
              <a:t>: 5 to 20 ms</a:t>
            </a:r>
          </a:p>
          <a:p>
            <a:pPr lvl="1">
              <a:buFontTx/>
              <a:buBlip>
                <a:blip r:embed="rId3"/>
              </a:buBlip>
            </a:pPr>
            <a:r>
              <a:rPr lang="en-GB" altLang="en-US" i="1"/>
              <a:t>t</a:t>
            </a:r>
            <a:r>
              <a:rPr lang="en-GB" altLang="en-US"/>
              <a:t> needed to detect a quench</a:t>
            </a:r>
          </a:p>
          <a:p>
            <a:pPr lvl="1">
              <a:buFontTx/>
              <a:buBlip>
                <a:blip r:embed="rId3"/>
              </a:buBlip>
            </a:pPr>
            <a:r>
              <a:rPr lang="en-GB" altLang="en-US"/>
              <a:t>Voltage threshold ~ 100 mV</a:t>
            </a:r>
          </a:p>
          <a:p>
            <a:pPr lvl="1">
              <a:buFontTx/>
              <a:buBlip>
                <a:blip r:embed="rId3"/>
              </a:buBlip>
            </a:pPr>
            <a:r>
              <a:rPr lang="en-GB" altLang="en-US"/>
              <a:t>Depends on quench velocity </a:t>
            </a:r>
          </a:p>
          <a:p>
            <a:pPr lvl="2">
              <a:buFontTx/>
              <a:buBlip>
                <a:blip r:embed="rId4"/>
              </a:buBlip>
            </a:pPr>
            <a:r>
              <a:rPr lang="en-GB" altLang="en-US"/>
              <a:t>high or low field area</a:t>
            </a: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Validation time</a:t>
            </a:r>
            <a:r>
              <a:rPr lang="en-GB" altLang="en-US"/>
              <a:t>: 5 to 10 ms</a:t>
            </a:r>
          </a:p>
          <a:p>
            <a:pPr lvl="1">
              <a:buFontTx/>
              <a:buBlip>
                <a:blip r:embed="rId3"/>
              </a:buBlip>
            </a:pPr>
            <a:r>
              <a:rPr lang="en-GB" altLang="en-US"/>
              <a:t>To avoid false events</a:t>
            </a:r>
          </a:p>
          <a:p>
            <a:pPr>
              <a:buFontTx/>
              <a:buBlip>
                <a:blip r:embed="rId2"/>
              </a:buBlip>
            </a:pPr>
            <a:r>
              <a:rPr lang="en-GB" altLang="en-US" b="1">
                <a:solidFill>
                  <a:srgbClr val="FF0000"/>
                </a:solidFill>
              </a:rPr>
              <a:t>Switch opening</a:t>
            </a:r>
            <a:r>
              <a:rPr lang="en-GB" altLang="en-US"/>
              <a:t>: 2 ms</a:t>
            </a:r>
          </a:p>
          <a:p>
            <a:pPr>
              <a:buFontTx/>
              <a:buBlip>
                <a:blip r:embed="rId2"/>
              </a:buBlip>
            </a:pPr>
            <a:r>
              <a:rPr lang="en-GB" altLang="en-US"/>
              <a:t>And then…the </a:t>
            </a:r>
            <a:r>
              <a:rPr lang="en-GB" altLang="en-US" b="1">
                <a:solidFill>
                  <a:srgbClr val="FF0000"/>
                </a:solidFill>
              </a:rPr>
              <a:t>quench heaters delay</a:t>
            </a:r>
          </a:p>
          <a:p>
            <a:pPr>
              <a:buFontTx/>
              <a:buBlip>
                <a:blip r:embed="rId2"/>
              </a:buBlip>
            </a:pPr>
            <a:endParaRPr lang="en-GB" altLang="en-US"/>
          </a:p>
        </p:txBody>
      </p:sp>
      <p:sp>
        <p:nvSpPr>
          <p:cNvPr id="33796" name="Date Placeholder 3">
            <a:extLst>
              <a:ext uri="{FF2B5EF4-FFF2-40B4-BE49-F238E27FC236}">
                <a16:creationId xmlns:a16="http://schemas.microsoft.com/office/drawing/2014/main" id="{7D11087F-BF7F-44EE-A4CF-96A11FCEF96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3797" name="Footer Placeholder 4">
            <a:extLst>
              <a:ext uri="{FF2B5EF4-FFF2-40B4-BE49-F238E27FC236}">
                <a16:creationId xmlns:a16="http://schemas.microsoft.com/office/drawing/2014/main" id="{A934E9E8-B09B-458C-9FC6-F2EBBF28501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3798" name="Group 5">
            <a:extLst>
              <a:ext uri="{FF2B5EF4-FFF2-40B4-BE49-F238E27FC236}">
                <a16:creationId xmlns:a16="http://schemas.microsoft.com/office/drawing/2014/main" id="{1CC80F28-A7C6-48B0-97F0-BC37B0FB3CBE}"/>
              </a:ext>
            </a:extLst>
          </p:cNvPr>
          <p:cNvGrpSpPr>
            <a:grpSpLocks/>
          </p:cNvGrpSpPr>
          <p:nvPr/>
        </p:nvGrpSpPr>
        <p:grpSpPr bwMode="auto">
          <a:xfrm>
            <a:off x="5783263" y="1289050"/>
            <a:ext cx="3055937" cy="2114550"/>
            <a:chOff x="200" y="1852"/>
            <a:chExt cx="1925" cy="1332"/>
          </a:xfrm>
        </p:grpSpPr>
        <p:grpSp>
          <p:nvGrpSpPr>
            <p:cNvPr id="33811" name="Group 6">
              <a:extLst>
                <a:ext uri="{FF2B5EF4-FFF2-40B4-BE49-F238E27FC236}">
                  <a16:creationId xmlns:a16="http://schemas.microsoft.com/office/drawing/2014/main" id="{D9E7D04B-53A9-4C44-B02A-E355656410D2}"/>
                </a:ext>
              </a:extLst>
            </p:cNvPr>
            <p:cNvGrpSpPr>
              <a:grpSpLocks noChangeAspect="1"/>
            </p:cNvGrpSpPr>
            <p:nvPr/>
          </p:nvGrpSpPr>
          <p:grpSpPr bwMode="auto">
            <a:xfrm>
              <a:off x="200" y="1852"/>
              <a:ext cx="1392" cy="1332"/>
              <a:chOff x="480" y="2064"/>
              <a:chExt cx="1777" cy="1776"/>
            </a:xfrm>
          </p:grpSpPr>
          <p:grpSp>
            <p:nvGrpSpPr>
              <p:cNvPr id="33814" name="Group 7">
                <a:extLst>
                  <a:ext uri="{FF2B5EF4-FFF2-40B4-BE49-F238E27FC236}">
                    <a16:creationId xmlns:a16="http://schemas.microsoft.com/office/drawing/2014/main" id="{EDE07800-D8E0-4171-867C-17EB6A7FF97F}"/>
                  </a:ext>
                </a:extLst>
              </p:cNvPr>
              <p:cNvGrpSpPr>
                <a:grpSpLocks noChangeAspect="1"/>
              </p:cNvGrpSpPr>
              <p:nvPr/>
            </p:nvGrpSpPr>
            <p:grpSpPr bwMode="auto">
              <a:xfrm>
                <a:off x="1872" y="2256"/>
                <a:ext cx="385" cy="626"/>
                <a:chOff x="3792" y="1968"/>
                <a:chExt cx="385" cy="626"/>
              </a:xfrm>
            </p:grpSpPr>
            <p:grpSp>
              <p:nvGrpSpPr>
                <p:cNvPr id="33822" name="Group 8">
                  <a:extLst>
                    <a:ext uri="{FF2B5EF4-FFF2-40B4-BE49-F238E27FC236}">
                      <a16:creationId xmlns:a16="http://schemas.microsoft.com/office/drawing/2014/main" id="{FA017B34-5C74-4CF3-B1AB-ECE7567AD4DA}"/>
                    </a:ext>
                  </a:extLst>
                </p:cNvPr>
                <p:cNvGrpSpPr>
                  <a:grpSpLocks noChangeAspect="1"/>
                </p:cNvGrpSpPr>
                <p:nvPr/>
              </p:nvGrpSpPr>
              <p:grpSpPr bwMode="auto">
                <a:xfrm>
                  <a:off x="3792" y="1968"/>
                  <a:ext cx="385" cy="241"/>
                  <a:chOff x="3696" y="1728"/>
                  <a:chExt cx="768" cy="480"/>
                </a:xfrm>
              </p:grpSpPr>
              <p:sp>
                <p:nvSpPr>
                  <p:cNvPr id="37" name="Arc 9">
                    <a:extLst>
                      <a:ext uri="{FF2B5EF4-FFF2-40B4-BE49-F238E27FC236}">
                        <a16:creationId xmlns:a16="http://schemas.microsoft.com/office/drawing/2014/main" id="{42EBDA40-4C56-4C7F-9F1C-E55479E99C4B}"/>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8" name="Arc 10">
                    <a:extLst>
                      <a:ext uri="{FF2B5EF4-FFF2-40B4-BE49-F238E27FC236}">
                        <a16:creationId xmlns:a16="http://schemas.microsoft.com/office/drawing/2014/main" id="{86BDC69F-FB7B-4CE3-BBAD-F63DD20511D3}"/>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9" name="Arc 11">
                    <a:extLst>
                      <a:ext uri="{FF2B5EF4-FFF2-40B4-BE49-F238E27FC236}">
                        <a16:creationId xmlns:a16="http://schemas.microsoft.com/office/drawing/2014/main" id="{9491BB9C-52A0-4AF5-9854-E861A1D6F413}"/>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40" name="Arc 12">
                    <a:extLst>
                      <a:ext uri="{FF2B5EF4-FFF2-40B4-BE49-F238E27FC236}">
                        <a16:creationId xmlns:a16="http://schemas.microsoft.com/office/drawing/2014/main" id="{13E3F5B6-8497-4C4F-B5B8-3E4B226445F9}"/>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3" name="Group 13">
                  <a:extLst>
                    <a:ext uri="{FF2B5EF4-FFF2-40B4-BE49-F238E27FC236}">
                      <a16:creationId xmlns:a16="http://schemas.microsoft.com/office/drawing/2014/main" id="{FD29B28E-7C8B-4FCC-AE44-2B2A2C420A09}"/>
                    </a:ext>
                  </a:extLst>
                </p:cNvPr>
                <p:cNvGrpSpPr>
                  <a:grpSpLocks noChangeAspect="1"/>
                </p:cNvGrpSpPr>
                <p:nvPr/>
              </p:nvGrpSpPr>
              <p:grpSpPr bwMode="auto">
                <a:xfrm>
                  <a:off x="3792" y="2064"/>
                  <a:ext cx="385" cy="241"/>
                  <a:chOff x="3696" y="1728"/>
                  <a:chExt cx="768" cy="480"/>
                </a:xfrm>
              </p:grpSpPr>
              <p:sp>
                <p:nvSpPr>
                  <p:cNvPr id="33" name="Arc 14">
                    <a:extLst>
                      <a:ext uri="{FF2B5EF4-FFF2-40B4-BE49-F238E27FC236}">
                        <a16:creationId xmlns:a16="http://schemas.microsoft.com/office/drawing/2014/main" id="{C406AD74-4211-4D1E-8022-EA9BEE7B2C5C}"/>
                      </a:ext>
                    </a:extLst>
                  </p:cNvPr>
                  <p:cNvSpPr>
                    <a:spLocks noChangeAspect="1"/>
                  </p:cNvSpPr>
                  <p:nvPr/>
                </p:nvSpPr>
                <p:spPr bwMode="auto">
                  <a:xfrm>
                    <a:off x="4079" y="1728"/>
                    <a:ext cx="385" cy="24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4" name="Arc 15">
                    <a:extLst>
                      <a:ext uri="{FF2B5EF4-FFF2-40B4-BE49-F238E27FC236}">
                        <a16:creationId xmlns:a16="http://schemas.microsoft.com/office/drawing/2014/main" id="{859E3994-8B7B-4473-9817-84D8EB59B71E}"/>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5" name="Arc 16">
                    <a:extLst>
                      <a:ext uri="{FF2B5EF4-FFF2-40B4-BE49-F238E27FC236}">
                        <a16:creationId xmlns:a16="http://schemas.microsoft.com/office/drawing/2014/main" id="{A50C976E-51A2-4ECA-917B-8ADB27BAC130}"/>
                      </a:ext>
                    </a:extLst>
                  </p:cNvPr>
                  <p:cNvSpPr>
                    <a:spLocks noChangeAspect="1"/>
                  </p:cNvSpPr>
                  <p:nvPr/>
                </p:nvSpPr>
                <p:spPr bwMode="auto">
                  <a:xfrm flipH="1" flipV="1">
                    <a:off x="3695" y="2065"/>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6" name="Arc 17">
                    <a:extLst>
                      <a:ext uri="{FF2B5EF4-FFF2-40B4-BE49-F238E27FC236}">
                        <a16:creationId xmlns:a16="http://schemas.microsoft.com/office/drawing/2014/main" id="{4372A074-D5A0-41F9-A552-35ED0C49DE09}"/>
                      </a:ext>
                    </a:extLst>
                  </p:cNvPr>
                  <p:cNvSpPr>
                    <a:spLocks noChangeAspect="1"/>
                  </p:cNvSpPr>
                  <p:nvPr/>
                </p:nvSpPr>
                <p:spPr bwMode="auto">
                  <a:xfrm flipH="1">
                    <a:off x="3695" y="1919"/>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4" name="Group 18">
                  <a:extLst>
                    <a:ext uri="{FF2B5EF4-FFF2-40B4-BE49-F238E27FC236}">
                      <a16:creationId xmlns:a16="http://schemas.microsoft.com/office/drawing/2014/main" id="{D4B32E62-7228-4BFB-8D1A-DE22D5B7CD0A}"/>
                    </a:ext>
                  </a:extLst>
                </p:cNvPr>
                <p:cNvGrpSpPr>
                  <a:grpSpLocks noChangeAspect="1"/>
                </p:cNvGrpSpPr>
                <p:nvPr/>
              </p:nvGrpSpPr>
              <p:grpSpPr bwMode="auto">
                <a:xfrm>
                  <a:off x="3792" y="2161"/>
                  <a:ext cx="385" cy="240"/>
                  <a:chOff x="3696" y="1728"/>
                  <a:chExt cx="768" cy="480"/>
                </a:xfrm>
              </p:grpSpPr>
              <p:sp>
                <p:nvSpPr>
                  <p:cNvPr id="29" name="Arc 19">
                    <a:extLst>
                      <a:ext uri="{FF2B5EF4-FFF2-40B4-BE49-F238E27FC236}">
                        <a16:creationId xmlns:a16="http://schemas.microsoft.com/office/drawing/2014/main" id="{DA1612D3-0DF2-41F9-8C0B-0D8B3DD13947}"/>
                      </a:ext>
                    </a:extLst>
                  </p:cNvPr>
                  <p:cNvSpPr>
                    <a:spLocks noChangeAspect="1"/>
                  </p:cNvSpPr>
                  <p:nvPr/>
                </p:nvSpPr>
                <p:spPr bwMode="auto">
                  <a:xfrm>
                    <a:off x="4079" y="172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0" name="Arc 20">
                    <a:extLst>
                      <a:ext uri="{FF2B5EF4-FFF2-40B4-BE49-F238E27FC236}">
                        <a16:creationId xmlns:a16="http://schemas.microsoft.com/office/drawing/2014/main" id="{6B03CDCB-4D93-468F-AC84-2CC8150BA4BB}"/>
                      </a:ext>
                    </a:extLst>
                  </p:cNvPr>
                  <p:cNvSpPr>
                    <a:spLocks noChangeAspect="1"/>
                  </p:cNvSpPr>
                  <p:nvPr/>
                </p:nvSpPr>
                <p:spPr bwMode="auto">
                  <a:xfrm flipV="1">
                    <a:off x="4079" y="1969"/>
                    <a:ext cx="385" cy="24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1" name="Arc 21">
                    <a:extLst>
                      <a:ext uri="{FF2B5EF4-FFF2-40B4-BE49-F238E27FC236}">
                        <a16:creationId xmlns:a16="http://schemas.microsoft.com/office/drawing/2014/main" id="{9DC29522-4083-4C34-B05C-EC014CE4D1C9}"/>
                      </a:ext>
                    </a:extLst>
                  </p:cNvPr>
                  <p:cNvSpPr>
                    <a:spLocks noChangeAspect="1"/>
                  </p:cNvSpPr>
                  <p:nvPr/>
                </p:nvSpPr>
                <p:spPr bwMode="auto">
                  <a:xfrm flipH="1" flipV="1">
                    <a:off x="3695" y="2065"/>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32" name="Arc 22">
                    <a:extLst>
                      <a:ext uri="{FF2B5EF4-FFF2-40B4-BE49-F238E27FC236}">
                        <a16:creationId xmlns:a16="http://schemas.microsoft.com/office/drawing/2014/main" id="{9A5E0DF6-1088-4872-AEC7-EAF0936427BF}"/>
                      </a:ext>
                    </a:extLst>
                  </p:cNvPr>
                  <p:cNvSpPr>
                    <a:spLocks noChangeAspect="1"/>
                  </p:cNvSpPr>
                  <p:nvPr/>
                </p:nvSpPr>
                <p:spPr bwMode="auto">
                  <a:xfrm flipH="1">
                    <a:off x="3695" y="1921"/>
                    <a:ext cx="385"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grpSp>
              <p:nvGrpSpPr>
                <p:cNvPr id="33825" name="Group 23">
                  <a:extLst>
                    <a:ext uri="{FF2B5EF4-FFF2-40B4-BE49-F238E27FC236}">
                      <a16:creationId xmlns:a16="http://schemas.microsoft.com/office/drawing/2014/main" id="{969E5675-C6AC-47C6-802F-B5083CCA594D}"/>
                    </a:ext>
                  </a:extLst>
                </p:cNvPr>
                <p:cNvGrpSpPr>
                  <a:grpSpLocks noChangeAspect="1"/>
                </p:cNvGrpSpPr>
                <p:nvPr/>
              </p:nvGrpSpPr>
              <p:grpSpPr bwMode="auto">
                <a:xfrm>
                  <a:off x="3792" y="2257"/>
                  <a:ext cx="385" cy="241"/>
                  <a:chOff x="3696" y="1728"/>
                  <a:chExt cx="768" cy="480"/>
                </a:xfrm>
              </p:grpSpPr>
              <p:sp>
                <p:nvSpPr>
                  <p:cNvPr id="25" name="Arc 24">
                    <a:extLst>
                      <a:ext uri="{FF2B5EF4-FFF2-40B4-BE49-F238E27FC236}">
                        <a16:creationId xmlns:a16="http://schemas.microsoft.com/office/drawing/2014/main" id="{E1D3CE1C-176A-496B-803C-A33A60A9D417}"/>
                      </a:ext>
                    </a:extLst>
                  </p:cNvPr>
                  <p:cNvSpPr>
                    <a:spLocks noChangeAspect="1"/>
                  </p:cNvSpPr>
                  <p:nvPr/>
                </p:nvSpPr>
                <p:spPr bwMode="auto">
                  <a:xfrm>
                    <a:off x="4079" y="1729"/>
                    <a:ext cx="385" cy="2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6" name="Arc 25">
                    <a:extLst>
                      <a:ext uri="{FF2B5EF4-FFF2-40B4-BE49-F238E27FC236}">
                        <a16:creationId xmlns:a16="http://schemas.microsoft.com/office/drawing/2014/main" id="{0A639D31-FD31-49D7-9FB2-097BC18BD067}"/>
                      </a:ext>
                    </a:extLst>
                  </p:cNvPr>
                  <p:cNvSpPr>
                    <a:spLocks noChangeAspect="1"/>
                  </p:cNvSpPr>
                  <p:nvPr/>
                </p:nvSpPr>
                <p:spPr bwMode="auto">
                  <a:xfrm flipV="1">
                    <a:off x="4079" y="1970"/>
                    <a:ext cx="385" cy="2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7" name="Arc 26">
                    <a:extLst>
                      <a:ext uri="{FF2B5EF4-FFF2-40B4-BE49-F238E27FC236}">
                        <a16:creationId xmlns:a16="http://schemas.microsoft.com/office/drawing/2014/main" id="{DA9AB1DE-D8E4-461D-9EAA-F7F67A607623}"/>
                      </a:ext>
                    </a:extLst>
                  </p:cNvPr>
                  <p:cNvSpPr>
                    <a:spLocks noChangeAspect="1"/>
                  </p:cNvSpPr>
                  <p:nvPr/>
                </p:nvSpPr>
                <p:spPr bwMode="auto">
                  <a:xfrm flipH="1" flipV="1">
                    <a:off x="3695" y="2066"/>
                    <a:ext cx="385" cy="14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8" name="Arc 27">
                    <a:extLst>
                      <a:ext uri="{FF2B5EF4-FFF2-40B4-BE49-F238E27FC236}">
                        <a16:creationId xmlns:a16="http://schemas.microsoft.com/office/drawing/2014/main" id="{CDE1215C-EC57-4E03-B43C-E599C4566909}"/>
                      </a:ext>
                    </a:extLst>
                  </p:cNvPr>
                  <p:cNvSpPr>
                    <a:spLocks noChangeAspect="1"/>
                  </p:cNvSpPr>
                  <p:nvPr/>
                </p:nvSpPr>
                <p:spPr bwMode="auto">
                  <a:xfrm flipH="1">
                    <a:off x="3695" y="1920"/>
                    <a:ext cx="385" cy="14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23" name="Arc 28">
                  <a:extLst>
                    <a:ext uri="{FF2B5EF4-FFF2-40B4-BE49-F238E27FC236}">
                      <a16:creationId xmlns:a16="http://schemas.microsoft.com/office/drawing/2014/main" id="{78E208F2-5463-4806-A18D-21EB5A72EBE1}"/>
                    </a:ext>
                  </a:extLst>
                </p:cNvPr>
                <p:cNvSpPr>
                  <a:spLocks noChangeAspect="1"/>
                </p:cNvSpPr>
                <p:nvPr/>
              </p:nvSpPr>
              <p:spPr bwMode="auto">
                <a:xfrm>
                  <a:off x="3984" y="2353"/>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24" name="Arc 29">
                  <a:extLst>
                    <a:ext uri="{FF2B5EF4-FFF2-40B4-BE49-F238E27FC236}">
                      <a16:creationId xmlns:a16="http://schemas.microsoft.com/office/drawing/2014/main" id="{C7567185-9652-49CF-BCC5-BFE275CBB424}"/>
                    </a:ext>
                  </a:extLst>
                </p:cNvPr>
                <p:cNvSpPr>
                  <a:spLocks noChangeAspect="1"/>
                </p:cNvSpPr>
                <p:nvPr/>
              </p:nvSpPr>
              <p:spPr bwMode="auto">
                <a:xfrm flipV="1">
                  <a:off x="3984" y="2476"/>
                  <a:ext cx="193" cy="121"/>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2" name="Freeform 30">
                <a:extLst>
                  <a:ext uri="{FF2B5EF4-FFF2-40B4-BE49-F238E27FC236}">
                    <a16:creationId xmlns:a16="http://schemas.microsoft.com/office/drawing/2014/main" id="{B4D3A89D-19EB-4DD5-AD5B-D3CD1215697F}"/>
                  </a:ext>
                </a:extLst>
              </p:cNvPr>
              <p:cNvSpPr>
                <a:spLocks noChangeAspect="1"/>
              </p:cNvSpPr>
              <p:nvPr/>
            </p:nvSpPr>
            <p:spPr bwMode="auto">
              <a:xfrm>
                <a:off x="1920" y="3120"/>
                <a:ext cx="289" cy="528"/>
              </a:xfrm>
              <a:custGeom>
                <a:avLst/>
                <a:gdLst>
                  <a:gd name="T0" fmla="*/ 141 w 288"/>
                  <a:gd name="T1" fmla="*/ 0 h 528"/>
                  <a:gd name="T2" fmla="*/ 288 w 288"/>
                  <a:gd name="T3" fmla="*/ 37 h 528"/>
                  <a:gd name="T4" fmla="*/ 0 w 288"/>
                  <a:gd name="T5" fmla="*/ 101 h 528"/>
                  <a:gd name="T6" fmla="*/ 288 w 288"/>
                  <a:gd name="T7" fmla="*/ 165 h 528"/>
                  <a:gd name="T8" fmla="*/ 0 w 288"/>
                  <a:gd name="T9" fmla="*/ 229 h 528"/>
                  <a:gd name="T10" fmla="*/ 288 w 288"/>
                  <a:gd name="T11" fmla="*/ 293 h 528"/>
                  <a:gd name="T12" fmla="*/ 0 w 288"/>
                  <a:gd name="T13" fmla="*/ 357 h 528"/>
                  <a:gd name="T14" fmla="*/ 288 w 288"/>
                  <a:gd name="T15" fmla="*/ 421 h 528"/>
                  <a:gd name="T16" fmla="*/ 0 w 288"/>
                  <a:gd name="T17" fmla="*/ 485 h 528"/>
                  <a:gd name="T18" fmla="*/ 144 w 288"/>
                  <a:gd name="T19"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528">
                    <a:moveTo>
                      <a:pt x="141" y="0"/>
                    </a:moveTo>
                    <a:lnTo>
                      <a:pt x="288" y="37"/>
                    </a:lnTo>
                    <a:lnTo>
                      <a:pt x="0" y="101"/>
                    </a:lnTo>
                    <a:lnTo>
                      <a:pt x="288" y="165"/>
                    </a:lnTo>
                    <a:lnTo>
                      <a:pt x="0" y="229"/>
                    </a:lnTo>
                    <a:lnTo>
                      <a:pt x="288" y="293"/>
                    </a:lnTo>
                    <a:lnTo>
                      <a:pt x="0" y="357"/>
                    </a:lnTo>
                    <a:lnTo>
                      <a:pt x="288" y="421"/>
                    </a:lnTo>
                    <a:lnTo>
                      <a:pt x="0" y="485"/>
                    </a:lnTo>
                    <a:lnTo>
                      <a:pt x="144" y="528"/>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3" name="Line 31">
                <a:extLst>
                  <a:ext uri="{FF2B5EF4-FFF2-40B4-BE49-F238E27FC236}">
                    <a16:creationId xmlns:a16="http://schemas.microsoft.com/office/drawing/2014/main" id="{548AE72D-7AA4-45C8-B8B9-354CFB102C71}"/>
                  </a:ext>
                </a:extLst>
              </p:cNvPr>
              <p:cNvSpPr>
                <a:spLocks noChangeAspect="1" noChangeShapeType="1"/>
              </p:cNvSpPr>
              <p:nvPr/>
            </p:nvSpPr>
            <p:spPr bwMode="auto">
              <a:xfrm>
                <a:off x="2064" y="2880"/>
                <a:ext cx="0"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eaLnBrk="1" hangingPunct="1">
                  <a:defRPr/>
                </a:pPr>
                <a:endParaRPr lang="en-US"/>
              </a:p>
            </p:txBody>
          </p:sp>
          <p:grpSp>
            <p:nvGrpSpPr>
              <p:cNvPr id="33817" name="Group 32">
                <a:extLst>
                  <a:ext uri="{FF2B5EF4-FFF2-40B4-BE49-F238E27FC236}">
                    <a16:creationId xmlns:a16="http://schemas.microsoft.com/office/drawing/2014/main" id="{2E25F061-D438-4A16-BF69-99AF5CCB9A43}"/>
                  </a:ext>
                </a:extLst>
              </p:cNvPr>
              <p:cNvGrpSpPr>
                <a:grpSpLocks noChangeAspect="1"/>
              </p:cNvGrpSpPr>
              <p:nvPr/>
            </p:nvGrpSpPr>
            <p:grpSpPr bwMode="auto">
              <a:xfrm>
                <a:off x="480" y="2736"/>
                <a:ext cx="288" cy="432"/>
                <a:chOff x="2400" y="2352"/>
                <a:chExt cx="288" cy="432"/>
              </a:xfrm>
            </p:grpSpPr>
            <p:sp>
              <p:nvSpPr>
                <p:cNvPr id="17" name="Oval 33">
                  <a:extLst>
                    <a:ext uri="{FF2B5EF4-FFF2-40B4-BE49-F238E27FC236}">
                      <a16:creationId xmlns:a16="http://schemas.microsoft.com/office/drawing/2014/main" id="{CF766CB2-C565-43CE-8F0A-C11D6A69E209}"/>
                    </a:ext>
                  </a:extLst>
                </p:cNvPr>
                <p:cNvSpPr>
                  <a:spLocks noChangeAspect="1" noChangeArrowheads="1"/>
                </p:cNvSpPr>
                <p:nvPr/>
              </p:nvSpPr>
              <p:spPr bwMode="auto">
                <a:xfrm>
                  <a:off x="2400" y="2352"/>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sp>
              <p:nvSpPr>
                <p:cNvPr id="18" name="Oval 34">
                  <a:extLst>
                    <a:ext uri="{FF2B5EF4-FFF2-40B4-BE49-F238E27FC236}">
                      <a16:creationId xmlns:a16="http://schemas.microsoft.com/office/drawing/2014/main" id="{237A89C9-323E-4729-92CF-2705AA31F4EA}"/>
                    </a:ext>
                  </a:extLst>
                </p:cNvPr>
                <p:cNvSpPr>
                  <a:spLocks noChangeAspect="1" noChangeArrowheads="1"/>
                </p:cNvSpPr>
                <p:nvPr/>
              </p:nvSpPr>
              <p:spPr bwMode="auto">
                <a:xfrm>
                  <a:off x="2400" y="2496"/>
                  <a:ext cx="291" cy="288"/>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eaLnBrk="1" hangingPunct="1">
                    <a:defRPr/>
                  </a:pPr>
                  <a:endParaRPr lang="en-US"/>
                </a:p>
              </p:txBody>
            </p:sp>
          </p:grpSp>
          <p:sp>
            <p:nvSpPr>
              <p:cNvPr id="15" name="Freeform 35">
                <a:extLst>
                  <a:ext uri="{FF2B5EF4-FFF2-40B4-BE49-F238E27FC236}">
                    <a16:creationId xmlns:a16="http://schemas.microsoft.com/office/drawing/2014/main" id="{0868F82B-52E6-473B-AE5B-3D1AE858CA45}"/>
                  </a:ext>
                </a:extLst>
              </p:cNvPr>
              <p:cNvSpPr>
                <a:spLocks noChangeAspect="1"/>
              </p:cNvSpPr>
              <p:nvPr/>
            </p:nvSpPr>
            <p:spPr bwMode="auto">
              <a:xfrm>
                <a:off x="624" y="2064"/>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sp>
            <p:nvSpPr>
              <p:cNvPr id="16" name="Freeform 36">
                <a:extLst>
                  <a:ext uri="{FF2B5EF4-FFF2-40B4-BE49-F238E27FC236}">
                    <a16:creationId xmlns:a16="http://schemas.microsoft.com/office/drawing/2014/main" id="{7393B1A1-DBB7-45E3-ADCC-95F2231C8120}"/>
                  </a:ext>
                </a:extLst>
              </p:cNvPr>
              <p:cNvSpPr>
                <a:spLocks noChangeAspect="1"/>
              </p:cNvSpPr>
              <p:nvPr/>
            </p:nvSpPr>
            <p:spPr bwMode="auto">
              <a:xfrm flipV="1">
                <a:off x="624" y="3168"/>
                <a:ext cx="1440" cy="672"/>
              </a:xfrm>
              <a:custGeom>
                <a:avLst/>
                <a:gdLst>
                  <a:gd name="T0" fmla="*/ 0 w 1440"/>
                  <a:gd name="T1" fmla="*/ 672 h 672"/>
                  <a:gd name="T2" fmla="*/ 0 w 1440"/>
                  <a:gd name="T3" fmla="*/ 0 h 672"/>
                  <a:gd name="T4" fmla="*/ 1440 w 1440"/>
                  <a:gd name="T5" fmla="*/ 0 h 672"/>
                  <a:gd name="T6" fmla="*/ 1440 w 1440"/>
                  <a:gd name="T7" fmla="*/ 192 h 672"/>
                </a:gdLst>
                <a:ahLst/>
                <a:cxnLst>
                  <a:cxn ang="0">
                    <a:pos x="T0" y="T1"/>
                  </a:cxn>
                  <a:cxn ang="0">
                    <a:pos x="T2" y="T3"/>
                  </a:cxn>
                  <a:cxn ang="0">
                    <a:pos x="T4" y="T5"/>
                  </a:cxn>
                  <a:cxn ang="0">
                    <a:pos x="T6" y="T7"/>
                  </a:cxn>
                </a:cxnLst>
                <a:rect l="0" t="0" r="r" b="b"/>
                <a:pathLst>
                  <a:path w="1440" h="672">
                    <a:moveTo>
                      <a:pt x="0" y="672"/>
                    </a:moveTo>
                    <a:lnTo>
                      <a:pt x="0" y="0"/>
                    </a:lnTo>
                    <a:lnTo>
                      <a:pt x="1440" y="0"/>
                    </a:lnTo>
                    <a:lnTo>
                      <a:pt x="1440" y="192"/>
                    </a:ln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lstStyle/>
              <a:p>
                <a:pPr eaLnBrk="1" hangingPunct="1">
                  <a:defRPr/>
                </a:pPr>
                <a:endParaRPr lang="en-US"/>
              </a:p>
            </p:txBody>
          </p:sp>
        </p:grpSp>
        <p:sp>
          <p:nvSpPr>
            <p:cNvPr id="9" name="Text Box 37">
              <a:extLst>
                <a:ext uri="{FF2B5EF4-FFF2-40B4-BE49-F238E27FC236}">
                  <a16:creationId xmlns:a16="http://schemas.microsoft.com/office/drawing/2014/main" id="{8F57A92D-4CBD-49C5-99B5-52C879D358DA}"/>
                </a:ext>
              </a:extLst>
            </p:cNvPr>
            <p:cNvSpPr txBox="1">
              <a:spLocks noChangeArrowheads="1"/>
            </p:cNvSpPr>
            <p:nvPr/>
          </p:nvSpPr>
          <p:spPr bwMode="auto">
            <a:xfrm>
              <a:off x="1640" y="2128"/>
              <a:ext cx="19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L</a:t>
              </a:r>
            </a:p>
          </p:txBody>
        </p:sp>
        <p:sp>
          <p:nvSpPr>
            <p:cNvPr id="10" name="Text Box 38">
              <a:extLst>
                <a:ext uri="{FF2B5EF4-FFF2-40B4-BE49-F238E27FC236}">
                  <a16:creationId xmlns:a16="http://schemas.microsoft.com/office/drawing/2014/main" id="{9A46942C-2D08-4B7C-82B1-93FC500486EE}"/>
                </a:ext>
              </a:extLst>
            </p:cNvPr>
            <p:cNvSpPr txBox="1">
              <a:spLocks noChangeArrowheads="1"/>
            </p:cNvSpPr>
            <p:nvPr/>
          </p:nvSpPr>
          <p:spPr bwMode="auto">
            <a:xfrm>
              <a:off x="1576" y="2696"/>
              <a:ext cx="5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2000"/>
                <a:t>R</a:t>
              </a:r>
              <a:r>
                <a:rPr lang="en-US" sz="2000" baseline="-25000"/>
                <a:t>quench</a:t>
              </a:r>
              <a:endParaRPr lang="en-US" sz="2000"/>
            </a:p>
          </p:txBody>
        </p:sp>
      </p:grpSp>
      <p:grpSp>
        <p:nvGrpSpPr>
          <p:cNvPr id="33799" name="Group 40">
            <a:extLst>
              <a:ext uri="{FF2B5EF4-FFF2-40B4-BE49-F238E27FC236}">
                <a16:creationId xmlns:a16="http://schemas.microsoft.com/office/drawing/2014/main" id="{D5C397DE-F3E7-47F2-A95F-F0EE7F7BB88B}"/>
              </a:ext>
            </a:extLst>
          </p:cNvPr>
          <p:cNvGrpSpPr>
            <a:grpSpLocks/>
          </p:cNvGrpSpPr>
          <p:nvPr/>
        </p:nvGrpSpPr>
        <p:grpSpPr bwMode="auto">
          <a:xfrm>
            <a:off x="5930900" y="3581400"/>
            <a:ext cx="2984500" cy="3033713"/>
            <a:chOff x="6156325" y="3810000"/>
            <a:chExt cx="2759075" cy="2805046"/>
          </a:xfrm>
        </p:grpSpPr>
        <p:grpSp>
          <p:nvGrpSpPr>
            <p:cNvPr id="33802" name="Group 100">
              <a:extLst>
                <a:ext uri="{FF2B5EF4-FFF2-40B4-BE49-F238E27FC236}">
                  <a16:creationId xmlns:a16="http://schemas.microsoft.com/office/drawing/2014/main" id="{7EBAF857-79E1-4A0C-910B-E35DC06282D9}"/>
                </a:ext>
              </a:extLst>
            </p:cNvPr>
            <p:cNvGrpSpPr>
              <a:grpSpLocks/>
            </p:cNvGrpSpPr>
            <p:nvPr/>
          </p:nvGrpSpPr>
          <p:grpSpPr bwMode="auto">
            <a:xfrm>
              <a:off x="6156325" y="3967164"/>
              <a:ext cx="2681288" cy="2647882"/>
              <a:chOff x="6086497" y="2972281"/>
              <a:chExt cx="2601044" cy="2575732"/>
            </a:xfrm>
          </p:grpSpPr>
          <p:cxnSp>
            <p:nvCxnSpPr>
              <p:cNvPr id="47" name="Straight Arrow Connector 46">
                <a:extLst>
                  <a:ext uri="{FF2B5EF4-FFF2-40B4-BE49-F238E27FC236}">
                    <a16:creationId xmlns:a16="http://schemas.microsoft.com/office/drawing/2014/main" id="{78489F09-CC4F-412F-9065-60CD8D47C034}"/>
                  </a:ext>
                </a:extLst>
              </p:cNvPr>
              <p:cNvCxnSpPr/>
              <p:nvPr/>
            </p:nvCxnSpPr>
            <p:spPr>
              <a:xfrm flipV="1">
                <a:off x="6401129" y="2972179"/>
                <a:ext cx="0" cy="221030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14FEAB8-DD26-40D8-8925-6D796E657FA8}"/>
                  </a:ext>
                </a:extLst>
              </p:cNvPr>
              <p:cNvCxnSpPr/>
              <p:nvPr/>
            </p:nvCxnSpPr>
            <p:spPr>
              <a:xfrm>
                <a:off x="6401129" y="5182485"/>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3809" name="TextBox 106">
                <a:extLst>
                  <a:ext uri="{FF2B5EF4-FFF2-40B4-BE49-F238E27FC236}">
                    <a16:creationId xmlns:a16="http://schemas.microsoft.com/office/drawing/2014/main" id="{E8590E8D-C347-4C17-B7FF-E0D291D1D0A5}"/>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3810" name="TextBox 107">
                <a:extLst>
                  <a:ext uri="{FF2B5EF4-FFF2-40B4-BE49-F238E27FC236}">
                    <a16:creationId xmlns:a16="http://schemas.microsoft.com/office/drawing/2014/main" id="{E77A151E-F2BD-49BB-8F53-C94E2F1D7A2E}"/>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43" name="Rectangle 42">
              <a:extLst>
                <a:ext uri="{FF2B5EF4-FFF2-40B4-BE49-F238E27FC236}">
                  <a16:creationId xmlns:a16="http://schemas.microsoft.com/office/drawing/2014/main" id="{F1274CD9-2544-47CF-AA59-BC1EE4AA1822}"/>
                </a:ext>
              </a:extLst>
            </p:cNvPr>
            <p:cNvSpPr/>
            <p:nvPr/>
          </p:nvSpPr>
          <p:spPr bwMode="auto">
            <a:xfrm>
              <a:off x="6156325" y="3810000"/>
              <a:ext cx="2759075" cy="2741928"/>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44" name="Straight Connector 43">
              <a:extLst>
                <a:ext uri="{FF2B5EF4-FFF2-40B4-BE49-F238E27FC236}">
                  <a16:creationId xmlns:a16="http://schemas.microsoft.com/office/drawing/2014/main" id="{72BC165A-690F-4148-A7B9-E9376D4F1DC0}"/>
                </a:ext>
              </a:extLst>
            </p:cNvPr>
            <p:cNvCxnSpPr/>
            <p:nvPr/>
          </p:nvCxnSpPr>
          <p:spPr>
            <a:xfrm>
              <a:off x="6480664" y="4492547"/>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Freeform 44">
              <a:extLst>
                <a:ext uri="{FF2B5EF4-FFF2-40B4-BE49-F238E27FC236}">
                  <a16:creationId xmlns:a16="http://schemas.microsoft.com/office/drawing/2014/main" id="{1EFAFC65-C03E-4E88-B794-007525083794}"/>
                </a:ext>
              </a:extLst>
            </p:cNvPr>
            <p:cNvSpPr/>
            <p:nvPr/>
          </p:nvSpPr>
          <p:spPr>
            <a:xfrm>
              <a:off x="6992853" y="4488143"/>
              <a:ext cx="1476399" cy="1704165"/>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46" name="Straight Connector 45">
              <a:extLst>
                <a:ext uri="{FF2B5EF4-FFF2-40B4-BE49-F238E27FC236}">
                  <a16:creationId xmlns:a16="http://schemas.microsoft.com/office/drawing/2014/main" id="{8CE9845C-F1C8-456E-818C-34BB9E68670E}"/>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33800" name="Picture 50" descr="cid:image005.png@01CFA760.FCC34B70">
            <a:extLst>
              <a:ext uri="{FF2B5EF4-FFF2-40B4-BE49-F238E27FC236}">
                <a16:creationId xmlns:a16="http://schemas.microsoft.com/office/drawing/2014/main" id="{796876E6-51A8-4C3D-A21D-0F987EAB885F}"/>
              </a:ext>
            </a:extLst>
          </p:cNvPr>
          <p:cNvPicPr>
            <a:picLocks noChangeAspect="1" noChangeArrowheads="1"/>
          </p:cNvPicPr>
          <p:nvPr/>
        </p:nvPicPr>
        <p:blipFill>
          <a:blip r:embed="rId7" r:link="rId8">
            <a:extLst>
              <a:ext uri="{28A0092B-C50C-407E-A947-70E740481C1C}">
                <a14:useLocalDpi xmlns:a14="http://schemas.microsoft.com/office/drawing/2010/main" val="0"/>
              </a:ext>
            </a:extLst>
          </a:blip>
          <a:srcRect/>
          <a:stretch>
            <a:fillRect/>
          </a:stretch>
        </p:blipFill>
        <p:spPr bwMode="auto">
          <a:xfrm>
            <a:off x="762000" y="3554413"/>
            <a:ext cx="3516313"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Slide Number Placeholder 1">
            <a:extLst>
              <a:ext uri="{FF2B5EF4-FFF2-40B4-BE49-F238E27FC236}">
                <a16:creationId xmlns:a16="http://schemas.microsoft.com/office/drawing/2014/main" id="{50C1F5A8-9001-44B5-841E-975F68659D2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46285537-99B6-49F0-9327-73F2FED5C8D4}" type="slidenum">
              <a:rPr lang="en-US" altLang="en-US" sz="1000" smtClean="0">
                <a:solidFill>
                  <a:schemeClr val="accent1"/>
                </a:solidFill>
              </a:rPr>
              <a:pPr>
                <a:spcBef>
                  <a:spcPct val="0"/>
                </a:spcBef>
                <a:buSzTx/>
                <a:buFontTx/>
                <a:buNone/>
              </a:pPr>
              <a:t>23</a:t>
            </a:fld>
            <a:endParaRPr lang="en-US" altLang="en-US" sz="1000">
              <a:solidFill>
                <a:schemeClr val="accent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01D035FD-5F2D-4042-83F4-C34BFDADD944}"/>
              </a:ext>
            </a:extLst>
          </p:cNvPr>
          <p:cNvSpPr>
            <a:spLocks noGrp="1"/>
          </p:cNvSpPr>
          <p:nvPr>
            <p:ph type="title"/>
          </p:nvPr>
        </p:nvSpPr>
        <p:spPr/>
        <p:txBody>
          <a:bodyPr/>
          <a:lstStyle/>
          <a:p>
            <a:r>
              <a:rPr lang="en-GB" altLang="en-US"/>
              <a:t>Quench protection</a:t>
            </a:r>
            <a:br>
              <a:rPr lang="en-GB" altLang="en-US"/>
            </a:br>
            <a:r>
              <a:rPr lang="en-GB" altLang="en-US"/>
              <a:t>Quench heaters</a:t>
            </a:r>
          </a:p>
        </p:txBody>
      </p:sp>
      <p:sp>
        <p:nvSpPr>
          <p:cNvPr id="3" name="Content Placeholder 2">
            <a:extLst>
              <a:ext uri="{FF2B5EF4-FFF2-40B4-BE49-F238E27FC236}">
                <a16:creationId xmlns:a16="http://schemas.microsoft.com/office/drawing/2014/main" id="{30CD3BC3-8945-4304-8433-A61C6A6D2568}"/>
              </a:ext>
            </a:extLst>
          </p:cNvPr>
          <p:cNvSpPr>
            <a:spLocks noGrp="1"/>
          </p:cNvSpPr>
          <p:nvPr>
            <p:ph idx="1"/>
          </p:nvPr>
        </p:nvSpPr>
        <p:spPr>
          <a:xfrm>
            <a:off x="152400" y="1143000"/>
            <a:ext cx="5630863" cy="5334000"/>
          </a:xfrm>
        </p:spPr>
        <p:txBody>
          <a:bodyPr/>
          <a:lstStyle/>
          <a:p>
            <a:pPr>
              <a:defRPr/>
            </a:pPr>
            <a:endParaRPr lang="en-GB" b="1" dirty="0">
              <a:solidFill>
                <a:srgbClr val="FF0000"/>
              </a:solidFill>
            </a:endParaRPr>
          </a:p>
          <a:p>
            <a:pPr>
              <a:defRPr/>
            </a:pPr>
            <a:r>
              <a:rPr lang="en-GB" b="1" dirty="0">
                <a:solidFill>
                  <a:srgbClr val="FF0000"/>
                </a:solidFill>
              </a:rPr>
              <a:t>Heater delay</a:t>
            </a:r>
          </a:p>
          <a:p>
            <a:pPr lvl="1">
              <a:defRPr/>
            </a:pPr>
            <a:r>
              <a:rPr lang="en-GB" dirty="0"/>
              <a:t>From the stainless steel strip to the cable through the polyimide: </a:t>
            </a:r>
            <a:r>
              <a:rPr lang="en-GB" b="1" dirty="0">
                <a:solidFill>
                  <a:srgbClr val="FF0000"/>
                </a:solidFill>
              </a:rPr>
              <a:t>~10-20 </a:t>
            </a:r>
            <a:r>
              <a:rPr lang="en-GB" b="1" dirty="0" err="1">
                <a:solidFill>
                  <a:srgbClr val="FF0000"/>
                </a:solidFill>
              </a:rPr>
              <a:t>ms</a:t>
            </a:r>
            <a:endParaRPr lang="en-GB" b="1" dirty="0">
              <a:solidFill>
                <a:srgbClr val="FF0000"/>
              </a:solidFill>
            </a:endParaRPr>
          </a:p>
          <a:p>
            <a:pPr lvl="2">
              <a:defRPr/>
            </a:pPr>
            <a:r>
              <a:rPr lang="en-GB" dirty="0"/>
              <a:t>A factor </a:t>
            </a:r>
            <a:r>
              <a:rPr lang="en-GB" b="1" dirty="0">
                <a:solidFill>
                  <a:srgbClr val="FF0000"/>
                </a:solidFill>
              </a:rPr>
              <a:t>2.5 more </a:t>
            </a:r>
            <a:r>
              <a:rPr lang="en-GB" dirty="0"/>
              <a:t>to quench to low field part of the coils</a:t>
            </a:r>
          </a:p>
          <a:p>
            <a:pPr lvl="3">
              <a:defRPr/>
            </a:pPr>
            <a:r>
              <a:rPr lang="en-GB" dirty="0"/>
              <a:t>Higher T margin</a:t>
            </a:r>
          </a:p>
          <a:p>
            <a:pPr lvl="1">
              <a:defRPr/>
            </a:pPr>
            <a:r>
              <a:rPr lang="en-GB" b="1" dirty="0">
                <a:solidFill>
                  <a:srgbClr val="FF0000"/>
                </a:solidFill>
              </a:rPr>
              <a:t>Few </a:t>
            </a:r>
            <a:r>
              <a:rPr lang="en-GB" b="1" dirty="0" err="1">
                <a:solidFill>
                  <a:srgbClr val="FF0000"/>
                </a:solidFill>
              </a:rPr>
              <a:t>ms</a:t>
            </a:r>
            <a:r>
              <a:rPr lang="en-GB" b="1" dirty="0">
                <a:solidFill>
                  <a:srgbClr val="FF0000"/>
                </a:solidFill>
              </a:rPr>
              <a:t> </a:t>
            </a:r>
            <a:r>
              <a:rPr lang="en-GB" dirty="0"/>
              <a:t>to propagate between heating stations</a:t>
            </a:r>
          </a:p>
          <a:p>
            <a:pPr lvl="1">
              <a:defRPr/>
            </a:pPr>
            <a:r>
              <a:rPr lang="en-GB" dirty="0"/>
              <a:t>Additional </a:t>
            </a:r>
            <a:r>
              <a:rPr lang="en-GB" b="1" dirty="0">
                <a:solidFill>
                  <a:srgbClr val="FF0000"/>
                </a:solidFill>
              </a:rPr>
              <a:t>5-10 </a:t>
            </a:r>
            <a:r>
              <a:rPr lang="en-GB" b="1" dirty="0" err="1">
                <a:solidFill>
                  <a:srgbClr val="FF0000"/>
                </a:solidFill>
              </a:rPr>
              <a:t>ms</a:t>
            </a:r>
            <a:r>
              <a:rPr lang="en-GB" b="1" dirty="0">
                <a:solidFill>
                  <a:srgbClr val="FF0000"/>
                </a:solidFill>
              </a:rPr>
              <a:t> </a:t>
            </a:r>
            <a:r>
              <a:rPr lang="en-GB" dirty="0"/>
              <a:t>to quench in the low field area</a:t>
            </a:r>
          </a:p>
          <a:p>
            <a:pPr lvl="1">
              <a:defRPr/>
            </a:pPr>
            <a:r>
              <a:rPr lang="en-GB" dirty="0"/>
              <a:t>Then, </a:t>
            </a:r>
            <a:r>
              <a:rPr lang="en-GB" b="1" dirty="0">
                <a:solidFill>
                  <a:srgbClr val="FF0000"/>
                </a:solidFill>
              </a:rPr>
              <a:t>additional time </a:t>
            </a:r>
            <a:r>
              <a:rPr lang="en-GB" dirty="0"/>
              <a:t>to quench the inner layer</a:t>
            </a:r>
          </a:p>
          <a:p>
            <a:pPr lvl="2">
              <a:defRPr/>
            </a:pPr>
            <a:r>
              <a:rPr lang="en-GB" dirty="0"/>
              <a:t>Unless quench heater on inner surface</a:t>
            </a:r>
          </a:p>
          <a:p>
            <a:pPr marL="457200" lvl="1" indent="0">
              <a:buFontTx/>
              <a:buNone/>
              <a:defRPr/>
            </a:pPr>
            <a:endParaRPr lang="en-GB" b="1" dirty="0">
              <a:solidFill>
                <a:srgbClr val="FF0000"/>
              </a:solidFill>
            </a:endParaRPr>
          </a:p>
          <a:p>
            <a:pPr lvl="1">
              <a:defRPr/>
            </a:pPr>
            <a:endParaRPr lang="en-GB" b="1" dirty="0">
              <a:solidFill>
                <a:srgbClr val="FF0000"/>
              </a:solidFill>
            </a:endParaRPr>
          </a:p>
        </p:txBody>
      </p:sp>
      <p:sp>
        <p:nvSpPr>
          <p:cNvPr id="34820" name="Date Placeholder 3">
            <a:extLst>
              <a:ext uri="{FF2B5EF4-FFF2-40B4-BE49-F238E27FC236}">
                <a16:creationId xmlns:a16="http://schemas.microsoft.com/office/drawing/2014/main" id="{C5C16F85-175D-4391-AB13-83A4A22E008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4821" name="Footer Placeholder 4">
            <a:extLst>
              <a:ext uri="{FF2B5EF4-FFF2-40B4-BE49-F238E27FC236}">
                <a16:creationId xmlns:a16="http://schemas.microsoft.com/office/drawing/2014/main" id="{F8BEA5EE-5B58-4CA4-A2B4-8B7FF9D29A5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34822" name="Group 51">
            <a:extLst>
              <a:ext uri="{FF2B5EF4-FFF2-40B4-BE49-F238E27FC236}">
                <a16:creationId xmlns:a16="http://schemas.microsoft.com/office/drawing/2014/main" id="{82793DFE-729B-4904-A860-9BEFC6FD155D}"/>
              </a:ext>
            </a:extLst>
          </p:cNvPr>
          <p:cNvGrpSpPr>
            <a:grpSpLocks/>
          </p:cNvGrpSpPr>
          <p:nvPr/>
        </p:nvGrpSpPr>
        <p:grpSpPr bwMode="auto">
          <a:xfrm>
            <a:off x="6248400" y="1136650"/>
            <a:ext cx="2695575" cy="1149350"/>
            <a:chOff x="1545406" y="3825719"/>
            <a:chExt cx="3096478" cy="1320205"/>
          </a:xfrm>
        </p:grpSpPr>
        <p:pic>
          <p:nvPicPr>
            <p:cNvPr id="34829" name="Picture 52">
              <a:extLst>
                <a:ext uri="{FF2B5EF4-FFF2-40B4-BE49-F238E27FC236}">
                  <a16:creationId xmlns:a16="http://schemas.microsoft.com/office/drawing/2014/main" id="{47B2F48C-1B0D-469B-914B-746D44908F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3445" t="26610" r="56648" b="51215"/>
            <a:stretch>
              <a:fillRect/>
            </a:stretch>
          </p:blipFill>
          <p:spPr bwMode="auto">
            <a:xfrm>
              <a:off x="1545406" y="3825719"/>
              <a:ext cx="3096478" cy="1320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Rectangle 53">
              <a:extLst>
                <a:ext uri="{FF2B5EF4-FFF2-40B4-BE49-F238E27FC236}">
                  <a16:creationId xmlns:a16="http://schemas.microsoft.com/office/drawing/2014/main" id="{65177DEF-3911-4505-B955-9905CDC7AED2}"/>
                </a:ext>
              </a:extLst>
            </p:cNvPr>
            <p:cNvSpPr/>
            <p:nvPr/>
          </p:nvSpPr>
          <p:spPr>
            <a:xfrm rot="6189548">
              <a:off x="1507125" y="4764812"/>
              <a:ext cx="432167" cy="71121"/>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5" name="Rectangle 54">
              <a:extLst>
                <a:ext uri="{FF2B5EF4-FFF2-40B4-BE49-F238E27FC236}">
                  <a16:creationId xmlns:a16="http://schemas.microsoft.com/office/drawing/2014/main" id="{76B4B2E1-7793-40F8-A9BF-1FAE7B78C276}"/>
                </a:ext>
              </a:extLst>
            </p:cNvPr>
            <p:cNvSpPr/>
            <p:nvPr/>
          </p:nvSpPr>
          <p:spPr>
            <a:xfrm rot="15410452" flipV="1">
              <a:off x="4376564" y="4763901"/>
              <a:ext cx="432167" cy="72944"/>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6" name="Rectangle 55">
              <a:extLst>
                <a:ext uri="{FF2B5EF4-FFF2-40B4-BE49-F238E27FC236}">
                  <a16:creationId xmlns:a16="http://schemas.microsoft.com/office/drawing/2014/main" id="{B6389AF5-E4D2-482A-B0CD-01A3A7FFD4CB}"/>
                </a:ext>
              </a:extLst>
            </p:cNvPr>
            <p:cNvSpPr/>
            <p:nvPr/>
          </p:nvSpPr>
          <p:spPr>
            <a:xfrm rot="8264422">
              <a:off x="1917421" y="4057302"/>
              <a:ext cx="432195" cy="71115"/>
            </a:xfrm>
            <a:prstGeom prst="rect">
              <a:avLst/>
            </a:prstGeom>
            <a:solidFill>
              <a:srgbClr val="FF0000"/>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sp>
          <p:nvSpPr>
            <p:cNvPr id="57" name="Rectangle 56">
              <a:extLst>
                <a:ext uri="{FF2B5EF4-FFF2-40B4-BE49-F238E27FC236}">
                  <a16:creationId xmlns:a16="http://schemas.microsoft.com/office/drawing/2014/main" id="{4172210F-1FDE-4AA3-9063-40B0302DFF49}"/>
                </a:ext>
              </a:extLst>
            </p:cNvPr>
            <p:cNvSpPr/>
            <p:nvPr/>
          </p:nvSpPr>
          <p:spPr>
            <a:xfrm rot="2864422">
              <a:off x="4021873" y="4084653"/>
              <a:ext cx="432166" cy="71120"/>
            </a:xfrm>
            <a:prstGeom prst="rect">
              <a:avLst/>
            </a:prstGeom>
            <a:solidFill>
              <a:srgbClr val="FF0000"/>
            </a:solidFill>
            <a:ln>
              <a:solidFill>
                <a:schemeClr val="accent3"/>
              </a:solidFill>
            </a:ln>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GB"/>
            </a:p>
          </p:txBody>
        </p:sp>
      </p:grpSp>
      <p:pic>
        <p:nvPicPr>
          <p:cNvPr id="34823" name="Picture 67">
            <a:extLst>
              <a:ext uri="{FF2B5EF4-FFF2-40B4-BE49-F238E27FC236}">
                <a16:creationId xmlns:a16="http://schemas.microsoft.com/office/drawing/2014/main" id="{9CFD2F17-8696-473B-AFD2-22463F9E84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1465" t="33875" r="39030" b="9682"/>
          <a:stretch>
            <a:fillRect/>
          </a:stretch>
        </p:blipFill>
        <p:spPr bwMode="auto">
          <a:xfrm>
            <a:off x="5997575" y="4386263"/>
            <a:ext cx="3044825"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4" name="Text Box 7">
            <a:extLst>
              <a:ext uri="{FF2B5EF4-FFF2-40B4-BE49-F238E27FC236}">
                <a16:creationId xmlns:a16="http://schemas.microsoft.com/office/drawing/2014/main" id="{A79B0D25-D589-4F3C-8342-8E0C8C21C327}"/>
              </a:ext>
            </a:extLst>
          </p:cNvPr>
          <p:cNvSpPr txBox="1">
            <a:spLocks noChangeArrowheads="1"/>
          </p:cNvSpPr>
          <p:nvPr/>
        </p:nvSpPr>
        <p:spPr bwMode="auto">
          <a:xfrm>
            <a:off x="7397750" y="449580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T. Salmi</a:t>
            </a:r>
          </a:p>
        </p:txBody>
      </p:sp>
      <p:grpSp>
        <p:nvGrpSpPr>
          <p:cNvPr id="34825" name="Group 1">
            <a:extLst>
              <a:ext uri="{FF2B5EF4-FFF2-40B4-BE49-F238E27FC236}">
                <a16:creationId xmlns:a16="http://schemas.microsoft.com/office/drawing/2014/main" id="{C16B854B-73FC-482B-9ABC-8B57077F873A}"/>
              </a:ext>
            </a:extLst>
          </p:cNvPr>
          <p:cNvGrpSpPr>
            <a:grpSpLocks/>
          </p:cNvGrpSpPr>
          <p:nvPr/>
        </p:nvGrpSpPr>
        <p:grpSpPr bwMode="auto">
          <a:xfrm>
            <a:off x="6356350" y="2514600"/>
            <a:ext cx="2573338" cy="1771650"/>
            <a:chOff x="1447800" y="4324350"/>
            <a:chExt cx="3127375" cy="2152650"/>
          </a:xfrm>
        </p:grpSpPr>
        <p:pic>
          <p:nvPicPr>
            <p:cNvPr id="34827" name="Picture 65" descr="G:\Workspaces\s\shortmod\Develop\labo 927\HFM\927_general pictures\110NIKON\DSCN5865.JPG">
              <a:extLst>
                <a:ext uri="{FF2B5EF4-FFF2-40B4-BE49-F238E27FC236}">
                  <a16:creationId xmlns:a16="http://schemas.microsoft.com/office/drawing/2014/main" id="{97F48F33-4966-4F29-9F53-1D528CEC00B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b="8223"/>
            <a:stretch>
              <a:fillRect/>
            </a:stretch>
          </p:blipFill>
          <p:spPr bwMode="auto">
            <a:xfrm>
              <a:off x="1447800" y="4324350"/>
              <a:ext cx="312737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8" name="Picture 69">
              <a:extLst>
                <a:ext uri="{FF2B5EF4-FFF2-40B4-BE49-F238E27FC236}">
                  <a16:creationId xmlns:a16="http://schemas.microsoft.com/office/drawing/2014/main" id="{FCE63DD3-EE1F-44D5-97AD-EDDA8B941B6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9808" t="15849" r="7034" b="23972"/>
            <a:stretch>
              <a:fillRect/>
            </a:stretch>
          </p:blipFill>
          <p:spPr bwMode="auto">
            <a:xfrm>
              <a:off x="3200728" y="5638800"/>
              <a:ext cx="1298247" cy="717817"/>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grpSp>
      <p:sp>
        <p:nvSpPr>
          <p:cNvPr id="34826" name="Slide Number Placeholder 1">
            <a:extLst>
              <a:ext uri="{FF2B5EF4-FFF2-40B4-BE49-F238E27FC236}">
                <a16:creationId xmlns:a16="http://schemas.microsoft.com/office/drawing/2014/main" id="{A0B733B0-9716-48BF-BC03-CB6348787FF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FDCD00E-364D-48A9-BCCC-4E0B159C1C00}" type="slidenum">
              <a:rPr lang="en-US" altLang="en-US" sz="1000" smtClean="0">
                <a:solidFill>
                  <a:schemeClr val="accent1"/>
                </a:solidFill>
              </a:rPr>
              <a:pPr>
                <a:spcBef>
                  <a:spcPct val="0"/>
                </a:spcBef>
                <a:buSzTx/>
                <a:buFontTx/>
                <a:buNone/>
              </a:pPr>
              <a:t>24</a:t>
            </a:fld>
            <a:endParaRPr lang="en-US" altLang="en-US" sz="1000">
              <a:solidFill>
                <a:schemeClr val="accent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BA460762-6BF5-4F9C-921C-646634571AD3}"/>
              </a:ext>
            </a:extLst>
          </p:cNvPr>
          <p:cNvSpPr>
            <a:spLocks noGrp="1"/>
          </p:cNvSpPr>
          <p:nvPr>
            <p:ph type="title"/>
          </p:nvPr>
        </p:nvSpPr>
        <p:spPr/>
        <p:txBody>
          <a:bodyPr/>
          <a:lstStyle/>
          <a:p>
            <a:r>
              <a:rPr lang="en-GB" altLang="en-US"/>
              <a:t>Quench protection</a:t>
            </a:r>
          </a:p>
        </p:txBody>
      </p:sp>
      <p:sp>
        <p:nvSpPr>
          <p:cNvPr id="3" name="Content Placeholder 2">
            <a:extLst>
              <a:ext uri="{FF2B5EF4-FFF2-40B4-BE49-F238E27FC236}">
                <a16:creationId xmlns:a16="http://schemas.microsoft.com/office/drawing/2014/main" id="{0483F20F-EF5C-45F7-9B48-B13A66E5A849}"/>
              </a:ext>
            </a:extLst>
          </p:cNvPr>
          <p:cNvSpPr>
            <a:spLocks noGrp="1"/>
          </p:cNvSpPr>
          <p:nvPr>
            <p:ph idx="1"/>
          </p:nvPr>
        </p:nvSpPr>
        <p:spPr>
          <a:xfrm>
            <a:off x="152400" y="1143000"/>
            <a:ext cx="5562600" cy="5334000"/>
          </a:xfrm>
        </p:spPr>
        <p:txBody>
          <a:bodyPr>
            <a:normAutofit fontScale="92500"/>
          </a:bodyPr>
          <a:lstStyle/>
          <a:p>
            <a:pPr>
              <a:defRPr/>
            </a:pPr>
            <a:r>
              <a:rPr lang="en-GB" dirty="0"/>
              <a:t>Back to the adiabatic condition</a:t>
            </a:r>
          </a:p>
          <a:p>
            <a:pPr>
              <a:defRPr/>
            </a:pPr>
            <a:r>
              <a:rPr lang="en-GB" dirty="0"/>
              <a:t>If</a:t>
            </a:r>
            <a:r>
              <a:rPr lang="en-GB" dirty="0">
                <a:solidFill>
                  <a:srgbClr val="FF0000"/>
                </a:solidFill>
              </a:rPr>
              <a:t> </a:t>
            </a:r>
            <a:r>
              <a:rPr lang="en-GB" b="1" i="1" dirty="0">
                <a:solidFill>
                  <a:srgbClr val="FF0000"/>
                </a:solidFill>
              </a:rPr>
              <a:t>T</a:t>
            </a:r>
            <a:r>
              <a:rPr lang="en-GB" b="1" i="1" baseline="-25000" dirty="0">
                <a:solidFill>
                  <a:srgbClr val="FF0000"/>
                </a:solidFill>
                <a:sym typeface="Symbol"/>
              </a:rPr>
              <a:t></a:t>
            </a:r>
            <a:r>
              <a:rPr lang="en-GB" b="1" i="1" dirty="0">
                <a:solidFill>
                  <a:srgbClr val="FF0000"/>
                </a:solidFill>
                <a:sym typeface="Symbol"/>
              </a:rPr>
              <a:t>= </a:t>
            </a:r>
            <a:r>
              <a:rPr lang="en-GB" b="1" i="1" dirty="0" err="1">
                <a:solidFill>
                  <a:srgbClr val="FF0000"/>
                </a:solidFill>
                <a:sym typeface="Symbol"/>
              </a:rPr>
              <a:t>T</a:t>
            </a:r>
            <a:r>
              <a:rPr lang="en-GB" b="1" i="1" baseline="-25000" dirty="0" err="1">
                <a:solidFill>
                  <a:srgbClr val="FF0000"/>
                </a:solidFill>
                <a:sym typeface="Symbol"/>
              </a:rPr>
              <a:t>max</a:t>
            </a:r>
            <a:r>
              <a:rPr lang="en-GB" b="1" i="1" dirty="0">
                <a:solidFill>
                  <a:srgbClr val="FF0000"/>
                </a:solidFill>
                <a:sym typeface="Symbol"/>
              </a:rPr>
              <a:t> </a:t>
            </a:r>
            <a:r>
              <a:rPr lang="en-GB" dirty="0">
                <a:sym typeface="Wingdings" panose="05000000000000000000" pitchFamily="2" charset="2"/>
              </a:rPr>
              <a:t></a:t>
            </a:r>
            <a:r>
              <a:rPr lang="en-GB" dirty="0">
                <a:solidFill>
                  <a:srgbClr val="FF0000"/>
                </a:solidFill>
                <a:sym typeface="Wingdings" panose="05000000000000000000" pitchFamily="2" charset="2"/>
              </a:rPr>
              <a:t> </a:t>
            </a:r>
            <a:r>
              <a:rPr lang="en-GB" dirty="0">
                <a:sym typeface="Wingdings" panose="05000000000000000000" pitchFamily="2" charset="2"/>
              </a:rPr>
              <a:t>The right term gives the max # of </a:t>
            </a:r>
            <a:r>
              <a:rPr lang="en-GB" b="1" dirty="0">
                <a:solidFill>
                  <a:srgbClr val="FF0000"/>
                </a:solidFill>
                <a:sym typeface="Wingdings" panose="05000000000000000000" pitchFamily="2" charset="2"/>
              </a:rPr>
              <a:t>MIITS available</a:t>
            </a:r>
          </a:p>
          <a:p>
            <a:pPr>
              <a:defRPr/>
            </a:pPr>
            <a:r>
              <a:rPr lang="en-GB" dirty="0">
                <a:sym typeface="Wingdings" panose="05000000000000000000" pitchFamily="2" charset="2"/>
              </a:rPr>
              <a:t>Then the left term, assuming magnet fully resistive </a:t>
            </a:r>
            <a:r>
              <a:rPr lang="en-GB" b="1" dirty="0">
                <a:solidFill>
                  <a:srgbClr val="FF0000"/>
                </a:solidFill>
                <a:sym typeface="Wingdings" panose="05000000000000000000" pitchFamily="2" charset="2"/>
              </a:rPr>
              <a:t>MIITS during the drop</a:t>
            </a:r>
          </a:p>
          <a:p>
            <a:pPr>
              <a:defRPr/>
            </a:pPr>
            <a:endParaRPr lang="en-GB" dirty="0">
              <a:sym typeface="Wingdings" panose="05000000000000000000" pitchFamily="2" charset="2"/>
            </a:endParaRPr>
          </a:p>
          <a:p>
            <a:pPr>
              <a:defRPr/>
            </a:pPr>
            <a:endParaRPr lang="en-GB" dirty="0">
              <a:sym typeface="Wingdings" panose="05000000000000000000" pitchFamily="2" charset="2"/>
            </a:endParaRPr>
          </a:p>
          <a:p>
            <a:pPr>
              <a:defRPr/>
            </a:pPr>
            <a:endParaRPr lang="en-GB" dirty="0">
              <a:sym typeface="Wingdings" panose="05000000000000000000" pitchFamily="2" charset="2"/>
            </a:endParaRPr>
          </a:p>
          <a:p>
            <a:pPr>
              <a:defRPr/>
            </a:pPr>
            <a:r>
              <a:rPr lang="en-GB" dirty="0">
                <a:sym typeface="Wingdings" panose="05000000000000000000" pitchFamily="2" charset="2"/>
              </a:rPr>
              <a:t>The difference gives you the max # of MIITS and </a:t>
            </a:r>
            <a:r>
              <a:rPr lang="en-GB" b="1" dirty="0">
                <a:solidFill>
                  <a:srgbClr val="FF0000"/>
                </a:solidFill>
                <a:sym typeface="Wingdings" panose="05000000000000000000" pitchFamily="2" charset="2"/>
              </a:rPr>
              <a:t>time available to quench </a:t>
            </a:r>
            <a:r>
              <a:rPr lang="en-GB" dirty="0">
                <a:sym typeface="Wingdings" panose="05000000000000000000" pitchFamily="2" charset="2"/>
              </a:rPr>
              <a:t>all</a:t>
            </a:r>
          </a:p>
          <a:p>
            <a:pPr lvl="1">
              <a:defRPr/>
            </a:pPr>
            <a:r>
              <a:rPr lang="en-GB" dirty="0">
                <a:sym typeface="Wingdings" panose="05000000000000000000" pitchFamily="2" charset="2"/>
              </a:rPr>
              <a:t>In general for </a:t>
            </a:r>
            <a:r>
              <a:rPr lang="en-GB" dirty="0" err="1">
                <a:sym typeface="Wingdings" panose="05000000000000000000" pitchFamily="2" charset="2"/>
              </a:rPr>
              <a:t>Nb-Ti</a:t>
            </a:r>
            <a:r>
              <a:rPr lang="en-GB" dirty="0">
                <a:sym typeface="Wingdings" panose="05000000000000000000" pitchFamily="2" charset="2"/>
              </a:rPr>
              <a:t>: </a:t>
            </a:r>
            <a:r>
              <a:rPr lang="en-GB" b="1" dirty="0">
                <a:solidFill>
                  <a:srgbClr val="FF0000"/>
                </a:solidFill>
                <a:sym typeface="Wingdings" panose="05000000000000000000" pitchFamily="2" charset="2"/>
              </a:rPr>
              <a:t>100-200 </a:t>
            </a:r>
            <a:r>
              <a:rPr lang="en-GB" b="1" dirty="0" err="1">
                <a:solidFill>
                  <a:srgbClr val="FF0000"/>
                </a:solidFill>
                <a:sym typeface="Wingdings" panose="05000000000000000000" pitchFamily="2" charset="2"/>
              </a:rPr>
              <a:t>ms</a:t>
            </a:r>
            <a:endParaRPr lang="en-GB" b="1" dirty="0">
              <a:solidFill>
                <a:srgbClr val="FF0000"/>
              </a:solidFill>
              <a:sym typeface="Wingdings" panose="05000000000000000000" pitchFamily="2" charset="2"/>
            </a:endParaRPr>
          </a:p>
          <a:p>
            <a:pPr lvl="1">
              <a:defRPr/>
            </a:pPr>
            <a:r>
              <a:rPr lang="en-GB" dirty="0">
                <a:sym typeface="Wingdings" panose="05000000000000000000" pitchFamily="2" charset="2"/>
              </a:rPr>
              <a:t>For Nb</a:t>
            </a:r>
            <a:r>
              <a:rPr lang="en-GB" baseline="-25000" dirty="0">
                <a:sym typeface="Wingdings" panose="05000000000000000000" pitchFamily="2" charset="2"/>
              </a:rPr>
              <a:t>3</a:t>
            </a:r>
            <a:r>
              <a:rPr lang="en-GB" dirty="0">
                <a:sym typeface="Wingdings" panose="05000000000000000000" pitchFamily="2" charset="2"/>
              </a:rPr>
              <a:t>Sn </a:t>
            </a:r>
            <a:r>
              <a:rPr lang="en-GB" b="1" dirty="0">
                <a:solidFill>
                  <a:srgbClr val="FF0000"/>
                </a:solidFill>
                <a:sym typeface="Wingdings" panose="05000000000000000000" pitchFamily="2" charset="2"/>
              </a:rPr>
              <a:t>~30-50 </a:t>
            </a:r>
            <a:r>
              <a:rPr lang="en-GB" b="1" dirty="0" err="1">
                <a:solidFill>
                  <a:srgbClr val="FF0000"/>
                </a:solidFill>
                <a:sym typeface="Wingdings" panose="05000000000000000000" pitchFamily="2" charset="2"/>
              </a:rPr>
              <a:t>ms</a:t>
            </a:r>
            <a:r>
              <a:rPr lang="en-GB" b="1" dirty="0">
                <a:solidFill>
                  <a:srgbClr val="FF0000"/>
                </a:solidFill>
                <a:sym typeface="Wingdings" panose="05000000000000000000" pitchFamily="2" charset="2"/>
              </a:rPr>
              <a:t> </a:t>
            </a:r>
            <a:r>
              <a:rPr lang="en-GB" dirty="0">
                <a:sym typeface="Wingdings" panose="05000000000000000000" pitchFamily="2" charset="2"/>
              </a:rPr>
              <a:t>very challenging!!!</a:t>
            </a:r>
          </a:p>
          <a:p>
            <a:pPr lvl="2">
              <a:defRPr/>
            </a:pPr>
            <a:r>
              <a:rPr lang="en-GB" dirty="0">
                <a:sym typeface="Wingdings" panose="05000000000000000000" pitchFamily="2" charset="2"/>
              </a:rPr>
              <a:t>Higher energy densities</a:t>
            </a:r>
          </a:p>
          <a:p>
            <a:pPr>
              <a:defRPr/>
            </a:pPr>
            <a:endParaRPr lang="en-GB" dirty="0"/>
          </a:p>
          <a:p>
            <a:pPr>
              <a:defRPr/>
            </a:pPr>
            <a:endParaRPr lang="en-GB" dirty="0"/>
          </a:p>
        </p:txBody>
      </p:sp>
      <p:sp>
        <p:nvSpPr>
          <p:cNvPr id="35844" name="Date Placeholder 3">
            <a:extLst>
              <a:ext uri="{FF2B5EF4-FFF2-40B4-BE49-F238E27FC236}">
                <a16:creationId xmlns:a16="http://schemas.microsoft.com/office/drawing/2014/main" id="{9D4A8445-ABBB-48E2-AD71-6CFF1D509BB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5845" name="Footer Placeholder 4">
            <a:extLst>
              <a:ext uri="{FF2B5EF4-FFF2-40B4-BE49-F238E27FC236}">
                <a16:creationId xmlns:a16="http://schemas.microsoft.com/office/drawing/2014/main" id="{24713FCE-0FC8-4F51-B1E6-25309FBF9EF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35846" name="Object 6">
            <a:extLst>
              <a:ext uri="{FF2B5EF4-FFF2-40B4-BE49-F238E27FC236}">
                <a16:creationId xmlns:a16="http://schemas.microsoft.com/office/drawing/2014/main" id="{6236B0A6-846F-4BAE-BE92-46AFACA45365}"/>
              </a:ext>
            </a:extLst>
          </p:cNvPr>
          <p:cNvGraphicFramePr>
            <a:graphicFrameLocks noChangeAspect="1"/>
          </p:cNvGraphicFramePr>
          <p:nvPr/>
        </p:nvGraphicFramePr>
        <p:xfrm>
          <a:off x="5638800" y="1524000"/>
          <a:ext cx="3454400" cy="990600"/>
        </p:xfrm>
        <a:graphic>
          <a:graphicData uri="http://schemas.openxmlformats.org/presentationml/2006/ole">
            <mc:AlternateContent xmlns:mc="http://schemas.openxmlformats.org/markup-compatibility/2006">
              <mc:Choice xmlns:v="urn:schemas-microsoft-com:vml" Requires="v">
                <p:oleObj spid="_x0000_s35883" name="Equation" r:id="rId8" imgW="1726451" imgH="495085" progId="Equation.3">
                  <p:embed/>
                </p:oleObj>
              </mc:Choice>
              <mc:Fallback>
                <p:oleObj name="Equation" r:id="rId8" imgW="1726451" imgH="495085"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8800" y="1524000"/>
                        <a:ext cx="3454400" cy="990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847" name="Group 7">
            <a:extLst>
              <a:ext uri="{FF2B5EF4-FFF2-40B4-BE49-F238E27FC236}">
                <a16:creationId xmlns:a16="http://schemas.microsoft.com/office/drawing/2014/main" id="{1E78F899-8410-4BC0-B9EA-0D9B1684FA95}"/>
              </a:ext>
            </a:extLst>
          </p:cNvPr>
          <p:cNvGrpSpPr>
            <a:grpSpLocks/>
          </p:cNvGrpSpPr>
          <p:nvPr/>
        </p:nvGrpSpPr>
        <p:grpSpPr bwMode="auto">
          <a:xfrm>
            <a:off x="5930900" y="3443288"/>
            <a:ext cx="2984500" cy="3033712"/>
            <a:chOff x="6156325" y="3810000"/>
            <a:chExt cx="2759075" cy="2805046"/>
          </a:xfrm>
        </p:grpSpPr>
        <p:grpSp>
          <p:nvGrpSpPr>
            <p:cNvPr id="35850" name="Group 100">
              <a:extLst>
                <a:ext uri="{FF2B5EF4-FFF2-40B4-BE49-F238E27FC236}">
                  <a16:creationId xmlns:a16="http://schemas.microsoft.com/office/drawing/2014/main" id="{75252888-ACF0-4384-BAB2-C9ACA22D7815}"/>
                </a:ext>
              </a:extLst>
            </p:cNvPr>
            <p:cNvGrpSpPr>
              <a:grpSpLocks/>
            </p:cNvGrpSpPr>
            <p:nvPr/>
          </p:nvGrpSpPr>
          <p:grpSpPr bwMode="auto">
            <a:xfrm>
              <a:off x="6156325" y="3967164"/>
              <a:ext cx="2681288" cy="2647882"/>
              <a:chOff x="6086497" y="2972281"/>
              <a:chExt cx="2601044" cy="2575732"/>
            </a:xfrm>
          </p:grpSpPr>
          <p:cxnSp>
            <p:nvCxnSpPr>
              <p:cNvPr id="14" name="Straight Arrow Connector 13">
                <a:extLst>
                  <a:ext uri="{FF2B5EF4-FFF2-40B4-BE49-F238E27FC236}">
                    <a16:creationId xmlns:a16="http://schemas.microsoft.com/office/drawing/2014/main" id="{CFC33A28-3D58-4AC3-8EE7-FE6E18D9FFAE}"/>
                  </a:ext>
                </a:extLst>
              </p:cNvPr>
              <p:cNvCxnSpPr/>
              <p:nvPr/>
            </p:nvCxnSpPr>
            <p:spPr>
              <a:xfrm flipV="1">
                <a:off x="6401129" y="2972178"/>
                <a:ext cx="0" cy="2210306"/>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8076B7A-1714-479F-9180-AC2F6B120E97}"/>
                  </a:ext>
                </a:extLst>
              </p:cNvPr>
              <p:cNvCxnSpPr/>
              <p:nvPr/>
            </p:nvCxnSpPr>
            <p:spPr>
              <a:xfrm>
                <a:off x="6401129" y="5182484"/>
                <a:ext cx="2286417"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5857" name="TextBox 106">
                <a:extLst>
                  <a:ext uri="{FF2B5EF4-FFF2-40B4-BE49-F238E27FC236}">
                    <a16:creationId xmlns:a16="http://schemas.microsoft.com/office/drawing/2014/main" id="{38E503B7-99D9-4BE1-8163-DEED250B9A8B}"/>
                  </a:ext>
                </a:extLst>
              </p:cNvPr>
              <p:cNvSpPr txBox="1">
                <a:spLocks noChangeArrowheads="1"/>
              </p:cNvSpPr>
              <p:nvPr/>
            </p:nvSpPr>
            <p:spPr bwMode="auto">
              <a:xfrm>
                <a:off x="6086497" y="3124200"/>
                <a:ext cx="228906" cy="35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2000" i="1">
                    <a:solidFill>
                      <a:schemeClr val="tx1"/>
                    </a:solidFill>
                    <a:latin typeface="Arial" panose="020B0604020202020204" pitchFamily="34" charset="0"/>
                  </a:rPr>
                  <a:t>I</a:t>
                </a:r>
              </a:p>
            </p:txBody>
          </p:sp>
          <p:sp>
            <p:nvSpPr>
              <p:cNvPr id="35858" name="TextBox 107">
                <a:extLst>
                  <a:ext uri="{FF2B5EF4-FFF2-40B4-BE49-F238E27FC236}">
                    <a16:creationId xmlns:a16="http://schemas.microsoft.com/office/drawing/2014/main" id="{FBD1B743-A3A7-49C3-9A79-A87633FACDDE}"/>
                  </a:ext>
                </a:extLst>
              </p:cNvPr>
              <p:cNvSpPr txBox="1">
                <a:spLocks noChangeArrowheads="1"/>
              </p:cNvSpPr>
              <p:nvPr/>
            </p:nvSpPr>
            <p:spPr bwMode="auto">
              <a:xfrm>
                <a:off x="8205372" y="5188745"/>
                <a:ext cx="241340" cy="35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i="1">
                    <a:solidFill>
                      <a:schemeClr val="tx1"/>
                    </a:solidFill>
                    <a:latin typeface="Arial" panose="020B0604020202020204" pitchFamily="34" charset="0"/>
                  </a:rPr>
                  <a:t>t</a:t>
                </a:r>
              </a:p>
            </p:txBody>
          </p:sp>
        </p:grpSp>
        <p:sp>
          <p:nvSpPr>
            <p:cNvPr id="10" name="Rectangle 9">
              <a:extLst>
                <a:ext uri="{FF2B5EF4-FFF2-40B4-BE49-F238E27FC236}">
                  <a16:creationId xmlns:a16="http://schemas.microsoft.com/office/drawing/2014/main" id="{63A92537-2A65-4310-BBC7-6A85520454AF}"/>
                </a:ext>
              </a:extLst>
            </p:cNvPr>
            <p:cNvSpPr/>
            <p:nvPr/>
          </p:nvSpPr>
          <p:spPr bwMode="auto">
            <a:xfrm>
              <a:off x="6156325" y="3810000"/>
              <a:ext cx="2759075" cy="274192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1" name="Straight Connector 10">
              <a:extLst>
                <a:ext uri="{FF2B5EF4-FFF2-40B4-BE49-F238E27FC236}">
                  <a16:creationId xmlns:a16="http://schemas.microsoft.com/office/drawing/2014/main" id="{D4139B79-93A6-4A15-94AA-47C23C04F8B0}"/>
                </a:ext>
              </a:extLst>
            </p:cNvPr>
            <p:cNvCxnSpPr/>
            <p:nvPr/>
          </p:nvCxnSpPr>
          <p:spPr>
            <a:xfrm>
              <a:off x="6480664" y="4492546"/>
              <a:ext cx="5298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Freeform 11">
              <a:extLst>
                <a:ext uri="{FF2B5EF4-FFF2-40B4-BE49-F238E27FC236}">
                  <a16:creationId xmlns:a16="http://schemas.microsoft.com/office/drawing/2014/main" id="{77E79E7A-8107-4E05-9C0F-DDC801CB1FFF}"/>
                </a:ext>
              </a:extLst>
            </p:cNvPr>
            <p:cNvSpPr/>
            <p:nvPr/>
          </p:nvSpPr>
          <p:spPr>
            <a:xfrm>
              <a:off x="6992853" y="4488143"/>
              <a:ext cx="1476399" cy="1704164"/>
            </a:xfrm>
            <a:custGeom>
              <a:avLst/>
              <a:gdLst>
                <a:gd name="connsiteX0" fmla="*/ 0 w 1475509"/>
                <a:gd name="connsiteY0" fmla="*/ 0 h 1704109"/>
                <a:gd name="connsiteX1" fmla="*/ 207818 w 1475509"/>
                <a:gd name="connsiteY1" fmla="*/ 238991 h 1704109"/>
                <a:gd name="connsiteX2" fmla="*/ 519545 w 1475509"/>
                <a:gd name="connsiteY2" fmla="*/ 1319645 h 1704109"/>
                <a:gd name="connsiteX3" fmla="*/ 1475509 w 1475509"/>
                <a:gd name="connsiteY3" fmla="*/ 1704109 h 1704109"/>
              </a:gdLst>
              <a:ahLst/>
              <a:cxnLst>
                <a:cxn ang="0">
                  <a:pos x="connsiteX0" y="connsiteY0"/>
                </a:cxn>
                <a:cxn ang="0">
                  <a:pos x="connsiteX1" y="connsiteY1"/>
                </a:cxn>
                <a:cxn ang="0">
                  <a:pos x="connsiteX2" y="connsiteY2"/>
                </a:cxn>
                <a:cxn ang="0">
                  <a:pos x="connsiteX3" y="connsiteY3"/>
                </a:cxn>
              </a:cxnLst>
              <a:rect l="l" t="t" r="r" b="b"/>
              <a:pathLst>
                <a:path w="1475509" h="1704109">
                  <a:moveTo>
                    <a:pt x="0" y="0"/>
                  </a:moveTo>
                  <a:cubicBezTo>
                    <a:pt x="60613" y="9525"/>
                    <a:pt x="121227" y="19050"/>
                    <a:pt x="207818" y="238991"/>
                  </a:cubicBezTo>
                  <a:cubicBezTo>
                    <a:pt x="294409" y="458932"/>
                    <a:pt x="308263" y="1075459"/>
                    <a:pt x="519545" y="1319645"/>
                  </a:cubicBezTo>
                  <a:cubicBezTo>
                    <a:pt x="730827" y="1563831"/>
                    <a:pt x="1103168" y="1633970"/>
                    <a:pt x="1475509" y="1704109"/>
                  </a:cubicBez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3" name="Straight Connector 12">
              <a:extLst>
                <a:ext uri="{FF2B5EF4-FFF2-40B4-BE49-F238E27FC236}">
                  <a16:creationId xmlns:a16="http://schemas.microsoft.com/office/drawing/2014/main" id="{8FFF120E-993C-4AFC-95BD-F9F2D1648D65}"/>
                </a:ext>
              </a:extLst>
            </p:cNvPr>
            <p:cNvCxnSpPr/>
            <p:nvPr/>
          </p:nvCxnSpPr>
          <p:spPr>
            <a:xfrm flipV="1">
              <a:off x="7010464" y="4488143"/>
              <a:ext cx="0" cy="1757007"/>
            </a:xfrm>
            <a:prstGeom prst="line">
              <a:avLst/>
            </a:prstGeom>
          </p:spPr>
          <p:style>
            <a:lnRef idx="1">
              <a:schemeClr val="accent1"/>
            </a:lnRef>
            <a:fillRef idx="0">
              <a:schemeClr val="accent1"/>
            </a:fillRef>
            <a:effectRef idx="0">
              <a:schemeClr val="accent1"/>
            </a:effectRef>
            <a:fontRef idx="minor">
              <a:schemeClr val="tx1"/>
            </a:fontRef>
          </p:style>
        </p:cxnSp>
      </p:grpSp>
      <p:graphicFrame>
        <p:nvGraphicFramePr>
          <p:cNvPr id="35848" name="Object 17">
            <a:extLst>
              <a:ext uri="{FF2B5EF4-FFF2-40B4-BE49-F238E27FC236}">
                <a16:creationId xmlns:a16="http://schemas.microsoft.com/office/drawing/2014/main" id="{43D16BA9-5E4F-47A6-8DFE-0A2E883AFB76}"/>
              </a:ext>
            </a:extLst>
          </p:cNvPr>
          <p:cNvGraphicFramePr>
            <a:graphicFrameLocks noChangeAspect="1"/>
          </p:cNvGraphicFramePr>
          <p:nvPr/>
        </p:nvGraphicFramePr>
        <p:xfrm>
          <a:off x="1981200" y="3175000"/>
          <a:ext cx="2463800" cy="863600"/>
        </p:xfrm>
        <a:graphic>
          <a:graphicData uri="http://schemas.openxmlformats.org/presentationml/2006/ole">
            <mc:AlternateContent xmlns:mc="http://schemas.openxmlformats.org/markup-compatibility/2006">
              <mc:Choice xmlns:v="urn:schemas-microsoft-com:vml" Requires="v">
                <p:oleObj spid="_x0000_s35884" name="Equation" r:id="rId10" imgW="1231366" imgH="431613" progId="Equation.3">
                  <p:embed/>
                </p:oleObj>
              </mc:Choice>
              <mc:Fallback>
                <p:oleObj name="Equation" r:id="rId10" imgW="1231366" imgH="431613" progId="Equation.3">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3175000"/>
                        <a:ext cx="2463800" cy="863600"/>
                      </a:xfrm>
                      <a:prstGeom prst="rect">
                        <a:avLst/>
                      </a:prstGeom>
                      <a:noFill/>
                      <a:ln w="127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849" name="Slide Number Placeholder 1">
            <a:extLst>
              <a:ext uri="{FF2B5EF4-FFF2-40B4-BE49-F238E27FC236}">
                <a16:creationId xmlns:a16="http://schemas.microsoft.com/office/drawing/2014/main" id="{6E3433D6-F438-4250-B665-FD5EF533EDD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86BD26C-2AA3-426B-9618-561F00E70729}" type="slidenum">
              <a:rPr lang="en-US" altLang="en-US" sz="1000" smtClean="0">
                <a:solidFill>
                  <a:schemeClr val="accent1"/>
                </a:solidFill>
              </a:rPr>
              <a:pPr>
                <a:spcBef>
                  <a:spcPct val="0"/>
                </a:spcBef>
                <a:buSzTx/>
                <a:buFontTx/>
                <a:buNone/>
              </a:pPr>
              <a:t>25</a:t>
            </a:fld>
            <a:endParaRPr lang="en-US" altLang="en-US" sz="1000">
              <a:solidFill>
                <a:schemeClr val="accen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E4519D08-EBDD-4779-8584-9E156DCA15C6}"/>
              </a:ext>
            </a:extLst>
          </p:cNvPr>
          <p:cNvSpPr>
            <a:spLocks noGrp="1"/>
          </p:cNvSpPr>
          <p:nvPr>
            <p:ph type="title"/>
          </p:nvPr>
        </p:nvSpPr>
        <p:spPr/>
        <p:txBody>
          <a:bodyPr/>
          <a:lstStyle/>
          <a:p>
            <a:r>
              <a:rPr lang="en-GB" altLang="en-US"/>
              <a:t>Outine</a:t>
            </a:r>
          </a:p>
        </p:txBody>
      </p:sp>
      <p:sp>
        <p:nvSpPr>
          <p:cNvPr id="3" name="Content Placeholder 2">
            <a:extLst>
              <a:ext uri="{FF2B5EF4-FFF2-40B4-BE49-F238E27FC236}">
                <a16:creationId xmlns:a16="http://schemas.microsoft.com/office/drawing/2014/main" id="{E099B458-26A5-46DD-8A41-728778CAFDE4}"/>
              </a:ext>
            </a:extLst>
          </p:cNvPr>
          <p:cNvSpPr>
            <a:spLocks noGrp="1"/>
          </p:cNvSpPr>
          <p:nvPr>
            <p:ph idx="1"/>
          </p:nvPr>
        </p:nvSpPr>
        <p:spPr/>
        <p:txBody>
          <a:bodyPr>
            <a:normAutofit lnSpcReduction="10000"/>
          </a:bodyPr>
          <a:lstStyle/>
          <a:p>
            <a:pPr>
              <a:defRPr/>
            </a:pPr>
            <a:r>
              <a:rPr lang="en-GB" b="1" dirty="0">
                <a:solidFill>
                  <a:schemeClr val="accent1"/>
                </a:solidFill>
              </a:rPr>
              <a:t>Section I</a:t>
            </a:r>
          </a:p>
          <a:p>
            <a:pPr lvl="1">
              <a:defRPr/>
            </a:pPr>
            <a:r>
              <a:rPr lang="en-GB" dirty="0"/>
              <a:t>Particle accelerators and magnets</a:t>
            </a:r>
          </a:p>
          <a:p>
            <a:pPr lvl="1">
              <a:defRPr/>
            </a:pPr>
            <a:r>
              <a:rPr lang="en-GB" dirty="0"/>
              <a:t>Superconductivity and practical superconductors</a:t>
            </a:r>
          </a:p>
          <a:p>
            <a:pPr>
              <a:defRPr/>
            </a:pPr>
            <a:endParaRPr lang="en-GB" dirty="0"/>
          </a:p>
          <a:p>
            <a:pPr>
              <a:defRPr/>
            </a:pPr>
            <a:r>
              <a:rPr lang="en-GB" b="1" dirty="0">
                <a:solidFill>
                  <a:schemeClr val="accent1"/>
                </a:solidFill>
              </a:rPr>
              <a:t>Section II</a:t>
            </a:r>
          </a:p>
          <a:p>
            <a:pPr lvl="1">
              <a:defRPr/>
            </a:pPr>
            <a:r>
              <a:rPr lang="en-GB" dirty="0"/>
              <a:t>Magnetic design</a:t>
            </a:r>
          </a:p>
          <a:p>
            <a:pPr>
              <a:defRPr/>
            </a:pPr>
            <a:endParaRPr lang="en-GB" dirty="0"/>
          </a:p>
          <a:p>
            <a:pPr>
              <a:defRPr/>
            </a:pPr>
            <a:r>
              <a:rPr lang="en-GB" b="1" dirty="0">
                <a:solidFill>
                  <a:schemeClr val="accent1"/>
                </a:solidFill>
              </a:rPr>
              <a:t>Section III</a:t>
            </a:r>
          </a:p>
          <a:p>
            <a:pPr lvl="1">
              <a:defRPr/>
            </a:pPr>
            <a:r>
              <a:rPr lang="en-GB" dirty="0"/>
              <a:t>Coil fabrication</a:t>
            </a:r>
          </a:p>
          <a:p>
            <a:pPr lvl="1">
              <a:defRPr/>
            </a:pPr>
            <a:r>
              <a:rPr lang="en-GB" dirty="0"/>
              <a:t>Forces, stress, pre-stress</a:t>
            </a:r>
          </a:p>
          <a:p>
            <a:pPr lvl="1">
              <a:defRPr/>
            </a:pPr>
            <a:r>
              <a:rPr lang="en-GB" dirty="0"/>
              <a:t>Support structures </a:t>
            </a:r>
          </a:p>
          <a:p>
            <a:pPr>
              <a:defRPr/>
            </a:pPr>
            <a:endParaRPr lang="en-GB" dirty="0"/>
          </a:p>
          <a:p>
            <a:pPr>
              <a:defRPr/>
            </a:pPr>
            <a:r>
              <a:rPr lang="en-GB" b="1" dirty="0">
                <a:solidFill>
                  <a:srgbClr val="FF0000"/>
                </a:solidFill>
              </a:rPr>
              <a:t>Section IV</a:t>
            </a:r>
          </a:p>
          <a:p>
            <a:pPr lvl="1">
              <a:defRPr/>
            </a:pPr>
            <a:r>
              <a:rPr lang="en-GB" dirty="0"/>
              <a:t>Quench, protection, </a:t>
            </a:r>
            <a:r>
              <a:rPr lang="en-GB" b="1" dirty="0">
                <a:solidFill>
                  <a:srgbClr val="FF0000"/>
                </a:solidFill>
              </a:rPr>
              <a:t>training </a:t>
            </a:r>
          </a:p>
          <a:p>
            <a:pPr>
              <a:defRPr/>
            </a:pPr>
            <a:endParaRPr lang="en-GB" dirty="0"/>
          </a:p>
          <a:p>
            <a:pPr>
              <a:defRPr/>
            </a:pPr>
            <a:endParaRPr lang="en-GB" dirty="0"/>
          </a:p>
          <a:p>
            <a:pPr>
              <a:defRPr/>
            </a:pPr>
            <a:endParaRPr lang="en-GB" dirty="0"/>
          </a:p>
        </p:txBody>
      </p:sp>
      <p:sp>
        <p:nvSpPr>
          <p:cNvPr id="36868" name="Date Placeholder 3">
            <a:extLst>
              <a:ext uri="{FF2B5EF4-FFF2-40B4-BE49-F238E27FC236}">
                <a16:creationId xmlns:a16="http://schemas.microsoft.com/office/drawing/2014/main" id="{5930BDA4-F91C-45B1-B7AB-BE837A3CAB7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6869" name="Footer Placeholder 4">
            <a:extLst>
              <a:ext uri="{FF2B5EF4-FFF2-40B4-BE49-F238E27FC236}">
                <a16:creationId xmlns:a16="http://schemas.microsoft.com/office/drawing/2014/main" id="{61F9F753-0BA2-469E-BCE9-8A43B4E308C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36870" name="Slide Number Placeholder 1">
            <a:extLst>
              <a:ext uri="{FF2B5EF4-FFF2-40B4-BE49-F238E27FC236}">
                <a16:creationId xmlns:a16="http://schemas.microsoft.com/office/drawing/2014/main" id="{479B099E-F4D9-4AA9-A09D-1C56D07A731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A71FC0D5-5FE9-4EF8-9BC8-3DCCC1C44DEB}" type="slidenum">
              <a:rPr lang="en-US" altLang="en-US" sz="1000" smtClean="0">
                <a:solidFill>
                  <a:schemeClr val="accent1"/>
                </a:solidFill>
              </a:rPr>
              <a:pPr>
                <a:spcBef>
                  <a:spcPct val="0"/>
                </a:spcBef>
                <a:buSzTx/>
                <a:buFontTx/>
                <a:buNone/>
              </a:pPr>
              <a:t>26</a:t>
            </a:fld>
            <a:endParaRPr lang="en-US" altLang="en-US" sz="1000">
              <a:solidFill>
                <a:schemeClr val="accen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092A8497-B5AE-4DEC-A4FF-F7A2AF7A8CE2}"/>
              </a:ext>
            </a:extLst>
          </p:cNvPr>
          <p:cNvSpPr>
            <a:spLocks noGrp="1"/>
          </p:cNvSpPr>
          <p:nvPr>
            <p:ph type="title"/>
          </p:nvPr>
        </p:nvSpPr>
        <p:spPr/>
        <p:txBody>
          <a:bodyPr/>
          <a:lstStyle/>
          <a:p>
            <a:r>
              <a:rPr lang="en-GB" altLang="en-US"/>
              <a:t>Training</a:t>
            </a:r>
            <a:br>
              <a:rPr lang="en-GB" altLang="en-US"/>
            </a:br>
            <a:r>
              <a:rPr lang="en-GB" altLang="en-US"/>
              <a:t>Introduction</a:t>
            </a:r>
          </a:p>
        </p:txBody>
      </p:sp>
      <p:sp>
        <p:nvSpPr>
          <p:cNvPr id="37891" name="Content Placeholder 2">
            <a:extLst>
              <a:ext uri="{FF2B5EF4-FFF2-40B4-BE49-F238E27FC236}">
                <a16:creationId xmlns:a16="http://schemas.microsoft.com/office/drawing/2014/main" id="{3F049C2B-8EFB-45E3-9D58-92FE5BDEFC9F}"/>
              </a:ext>
            </a:extLst>
          </p:cNvPr>
          <p:cNvSpPr>
            <a:spLocks noGrp="1"/>
          </p:cNvSpPr>
          <p:nvPr>
            <p:ph idx="1"/>
          </p:nvPr>
        </p:nvSpPr>
        <p:spPr/>
        <p:txBody>
          <a:bodyPr/>
          <a:lstStyle/>
          <a:p>
            <a:pPr>
              <a:buFontTx/>
              <a:buBlip>
                <a:blip r:embed="rId2"/>
              </a:buBlip>
            </a:pPr>
            <a:endParaRPr lang="en-GB" altLang="en-US"/>
          </a:p>
          <a:p>
            <a:pPr>
              <a:buFontTx/>
              <a:buBlip>
                <a:blip r:embed="rId2"/>
              </a:buBlip>
            </a:pPr>
            <a:endParaRPr lang="en-GB" altLang="en-US"/>
          </a:p>
          <a:p>
            <a:pPr>
              <a:buFontTx/>
              <a:buBlip>
                <a:blip r:embed="rId2"/>
              </a:buBlip>
            </a:pPr>
            <a:r>
              <a:rPr lang="en-GB" altLang="en-US"/>
              <a:t>How do we establish if a magnet </a:t>
            </a:r>
          </a:p>
          <a:p>
            <a:pPr lvl="1">
              <a:buFontTx/>
              <a:buBlip>
                <a:blip r:embed="rId3"/>
              </a:buBlip>
            </a:pPr>
            <a:r>
              <a:rPr lang="en-GB" altLang="en-US"/>
              <a:t>reached its </a:t>
            </a:r>
            <a:r>
              <a:rPr lang="en-GB" altLang="en-US" b="1">
                <a:solidFill>
                  <a:srgbClr val="FF0000"/>
                </a:solidFill>
              </a:rPr>
              <a:t>limit</a:t>
            </a:r>
            <a:r>
              <a:rPr lang="en-GB" altLang="en-US"/>
              <a:t>? </a:t>
            </a:r>
          </a:p>
          <a:p>
            <a:pPr lvl="1">
              <a:buFontTx/>
              <a:buBlip>
                <a:blip r:embed="rId3"/>
              </a:buBlip>
            </a:pPr>
            <a:r>
              <a:rPr lang="en-GB" altLang="en-US"/>
              <a:t>is </a:t>
            </a:r>
            <a:r>
              <a:rPr lang="en-GB" altLang="en-US" b="1">
                <a:solidFill>
                  <a:srgbClr val="FF0000"/>
                </a:solidFill>
              </a:rPr>
              <a:t>degraded</a:t>
            </a:r>
            <a:r>
              <a:rPr lang="en-GB" altLang="en-US"/>
              <a:t>? </a:t>
            </a:r>
          </a:p>
          <a:p>
            <a:pPr lvl="1">
              <a:buFontTx/>
              <a:buBlip>
                <a:blip r:embed="rId3"/>
              </a:buBlip>
            </a:pPr>
            <a:r>
              <a:rPr lang="en-GB" altLang="en-US"/>
              <a:t>is limited by </a:t>
            </a:r>
            <a:r>
              <a:rPr lang="en-GB" altLang="en-US" b="1">
                <a:solidFill>
                  <a:srgbClr val="FF0000"/>
                </a:solidFill>
              </a:rPr>
              <a:t>conductor motion </a:t>
            </a:r>
            <a:r>
              <a:rPr lang="en-GB" altLang="en-US"/>
              <a:t>or </a:t>
            </a:r>
            <a:r>
              <a:rPr lang="en-GB" altLang="en-US" b="1">
                <a:solidFill>
                  <a:srgbClr val="FF0000"/>
                </a:solidFill>
              </a:rPr>
              <a:t>flux jumps</a:t>
            </a:r>
            <a:r>
              <a:rPr lang="en-GB" altLang="en-US"/>
              <a:t>?</a:t>
            </a:r>
          </a:p>
          <a:p>
            <a:pPr>
              <a:buFontTx/>
              <a:buBlip>
                <a:blip r:embed="rId2"/>
              </a:buBlip>
            </a:pPr>
            <a:endParaRPr lang="en-GB" altLang="en-US"/>
          </a:p>
          <a:p>
            <a:pPr>
              <a:buFontTx/>
              <a:buBlip>
                <a:blip r:embed="rId2"/>
              </a:buBlip>
            </a:pPr>
            <a:r>
              <a:rPr lang="en-GB" altLang="en-US"/>
              <a:t>What is “</a:t>
            </a:r>
            <a:r>
              <a:rPr lang="en-GB" altLang="en-US" b="1">
                <a:solidFill>
                  <a:srgbClr val="FF0000"/>
                </a:solidFill>
              </a:rPr>
              <a:t>training</a:t>
            </a:r>
            <a:r>
              <a:rPr lang="en-GB" altLang="en-US"/>
              <a:t>”?</a:t>
            </a:r>
          </a:p>
          <a:p>
            <a:pPr>
              <a:buFontTx/>
              <a:buBlip>
                <a:blip r:embed="rId2"/>
              </a:buBlip>
            </a:pPr>
            <a:endParaRPr lang="en-GB" altLang="en-US"/>
          </a:p>
          <a:p>
            <a:pPr>
              <a:buFontTx/>
              <a:buBlip>
                <a:blip r:embed="rId2"/>
              </a:buBlip>
            </a:pPr>
            <a:r>
              <a:rPr lang="en-GB" altLang="en-US"/>
              <a:t>Which are the </a:t>
            </a:r>
            <a:r>
              <a:rPr lang="en-GB" altLang="en-US" b="1">
                <a:solidFill>
                  <a:srgbClr val="FF0000"/>
                </a:solidFill>
              </a:rPr>
              <a:t>causes</a:t>
            </a:r>
            <a:r>
              <a:rPr lang="en-GB" altLang="en-US"/>
              <a:t>?</a:t>
            </a:r>
          </a:p>
          <a:p>
            <a:pPr>
              <a:buFontTx/>
              <a:buBlip>
                <a:blip r:embed="rId2"/>
              </a:buBlip>
            </a:pPr>
            <a:endParaRPr lang="en-GB" altLang="en-US"/>
          </a:p>
        </p:txBody>
      </p:sp>
      <p:sp>
        <p:nvSpPr>
          <p:cNvPr id="37892" name="Date Placeholder 3">
            <a:extLst>
              <a:ext uri="{FF2B5EF4-FFF2-40B4-BE49-F238E27FC236}">
                <a16:creationId xmlns:a16="http://schemas.microsoft.com/office/drawing/2014/main" id="{287C3128-A89F-4DEC-B0A1-36B8FACF9B6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7893" name="Footer Placeholder 4">
            <a:extLst>
              <a:ext uri="{FF2B5EF4-FFF2-40B4-BE49-F238E27FC236}">
                <a16:creationId xmlns:a16="http://schemas.microsoft.com/office/drawing/2014/main" id="{BFC7E740-1C4B-4A5A-970F-C5DCE56193F0}"/>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37894" name="Slide Number Placeholder 1">
            <a:extLst>
              <a:ext uri="{FF2B5EF4-FFF2-40B4-BE49-F238E27FC236}">
                <a16:creationId xmlns:a16="http://schemas.microsoft.com/office/drawing/2014/main" id="{BBF48193-6C0A-4A4F-945C-4EB4C23E0C9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18B5A1AB-D56B-46F8-9BC9-01F20AD255FB}" type="slidenum">
              <a:rPr lang="en-US" altLang="en-US" sz="1000" smtClean="0">
                <a:solidFill>
                  <a:schemeClr val="accent1"/>
                </a:solidFill>
              </a:rPr>
              <a:pPr>
                <a:spcBef>
                  <a:spcPct val="0"/>
                </a:spcBef>
                <a:buSzTx/>
                <a:buFontTx/>
                <a:buNone/>
              </a:pPr>
              <a:t>27</a:t>
            </a:fld>
            <a:endParaRPr lang="en-US" altLang="en-US" sz="1000">
              <a:solidFill>
                <a:schemeClr val="accent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33C478FC-BA8B-4778-A51E-67506A917E21}"/>
              </a:ext>
            </a:extLst>
          </p:cNvPr>
          <p:cNvSpPr>
            <a:spLocks noGrp="1"/>
          </p:cNvSpPr>
          <p:nvPr>
            <p:ph type="title"/>
          </p:nvPr>
        </p:nvSpPr>
        <p:spPr/>
        <p:txBody>
          <a:bodyPr/>
          <a:lstStyle/>
          <a:p>
            <a:r>
              <a:rPr lang="en-GB" altLang="en-US"/>
              <a:t>Training</a:t>
            </a:r>
            <a:br>
              <a:rPr lang="en-GB" altLang="en-US"/>
            </a:br>
            <a:r>
              <a:rPr lang="en-GB" altLang="en-US"/>
              <a:t>Conductor limited quenches</a:t>
            </a:r>
          </a:p>
        </p:txBody>
      </p:sp>
      <p:sp>
        <p:nvSpPr>
          <p:cNvPr id="38915" name="Content Placeholder 2">
            <a:extLst>
              <a:ext uri="{FF2B5EF4-FFF2-40B4-BE49-F238E27FC236}">
                <a16:creationId xmlns:a16="http://schemas.microsoft.com/office/drawing/2014/main" id="{BDA6C65D-7E4D-44CF-8F77-E62C9ED0A7AF}"/>
              </a:ext>
            </a:extLst>
          </p:cNvPr>
          <p:cNvSpPr>
            <a:spLocks noGrp="1"/>
          </p:cNvSpPr>
          <p:nvPr>
            <p:ph idx="1"/>
          </p:nvPr>
        </p:nvSpPr>
        <p:spPr>
          <a:xfrm>
            <a:off x="152400" y="1143000"/>
            <a:ext cx="5715000" cy="5334000"/>
          </a:xfrm>
        </p:spPr>
        <p:txBody>
          <a:bodyPr/>
          <a:lstStyle/>
          <a:p>
            <a:pPr>
              <a:buFontTx/>
              <a:buBlip>
                <a:blip r:embed="rId2"/>
              </a:buBlip>
            </a:pPr>
            <a:r>
              <a:rPr lang="en-GB" altLang="en-US"/>
              <a:t>Conductor limited quenches are usually very stable. </a:t>
            </a:r>
          </a:p>
          <a:p>
            <a:pPr>
              <a:buFontTx/>
              <a:buBlip>
                <a:blip r:embed="rId2"/>
              </a:buBlip>
            </a:pPr>
            <a:r>
              <a:rPr lang="en-GB" altLang="en-US"/>
              <a:t>A series of conductor limited quenches appears as a plateau. </a:t>
            </a:r>
          </a:p>
          <a:p>
            <a:pPr lvl="1">
              <a:buFontTx/>
              <a:buBlip>
                <a:blip r:embed="rId3"/>
              </a:buBlip>
            </a:pPr>
            <a:r>
              <a:rPr lang="en-GB" altLang="en-US"/>
              <a:t>For these reasons they are also called </a:t>
            </a:r>
            <a:r>
              <a:rPr lang="en-GB" altLang="en-US" b="1">
                <a:solidFill>
                  <a:srgbClr val="FF0000"/>
                </a:solidFill>
              </a:rPr>
              <a:t>plateau quenches</a:t>
            </a:r>
            <a:r>
              <a:rPr lang="en-GB" altLang="en-US"/>
              <a:t>.</a:t>
            </a:r>
          </a:p>
          <a:p>
            <a:pPr>
              <a:buFontTx/>
              <a:buBlip>
                <a:blip r:embed="rId2"/>
              </a:buBlip>
            </a:pPr>
            <a:endParaRPr lang="en-GB" altLang="en-US"/>
          </a:p>
          <a:p>
            <a:pPr>
              <a:buFontTx/>
              <a:buBlip>
                <a:blip r:embed="rId2"/>
              </a:buBlip>
            </a:pPr>
            <a:r>
              <a:rPr lang="en-GB" altLang="en-US"/>
              <a:t>After having reached the </a:t>
            </a:r>
            <a:r>
              <a:rPr lang="en-GB" altLang="en-US" b="1">
                <a:solidFill>
                  <a:srgbClr val="FF0000"/>
                </a:solidFill>
              </a:rPr>
              <a:t>maximum magnet current </a:t>
            </a:r>
            <a:r>
              <a:rPr lang="en-GB" altLang="en-US"/>
              <a:t>during test of the magnet, we have to compare it with the </a:t>
            </a:r>
            <a:r>
              <a:rPr lang="en-GB" altLang="en-US" b="1">
                <a:solidFill>
                  <a:srgbClr val="FF0000"/>
                </a:solidFill>
              </a:rPr>
              <a:t>short sample current </a:t>
            </a:r>
            <a:r>
              <a:rPr lang="en-GB" altLang="en-US" b="1" i="1">
                <a:solidFill>
                  <a:srgbClr val="FF0000"/>
                </a:solidFill>
              </a:rPr>
              <a:t>I</a:t>
            </a:r>
            <a:r>
              <a:rPr lang="en-GB" altLang="en-US" b="1" i="1" baseline="-25000">
                <a:solidFill>
                  <a:srgbClr val="FF0000"/>
                </a:solidFill>
              </a:rPr>
              <a:t>ss</a:t>
            </a:r>
            <a:r>
              <a:rPr lang="en-GB" altLang="en-US" b="1">
                <a:solidFill>
                  <a:srgbClr val="FF0000"/>
                </a:solidFill>
              </a:rPr>
              <a:t>   </a:t>
            </a:r>
          </a:p>
          <a:p>
            <a:pPr lvl="1">
              <a:buFontTx/>
              <a:buBlip>
                <a:blip r:embed="rId3"/>
              </a:buBlip>
            </a:pPr>
            <a:r>
              <a:rPr lang="en-GB" altLang="en-US"/>
              <a:t>the maximum </a:t>
            </a:r>
            <a:r>
              <a:rPr lang="en-GB" altLang="en-US" i="1"/>
              <a:t>I</a:t>
            </a:r>
            <a:r>
              <a:rPr lang="en-GB" altLang="en-US"/>
              <a:t> according according to strand short sample  measurements </a:t>
            </a:r>
          </a:p>
          <a:p>
            <a:pPr>
              <a:buFontTx/>
              <a:buBlip>
                <a:blip r:embed="rId2"/>
              </a:buBlip>
            </a:pPr>
            <a:endParaRPr lang="en-GB" altLang="en-US"/>
          </a:p>
          <a:p>
            <a:pPr>
              <a:buFontTx/>
              <a:buBlip>
                <a:blip r:embed="rId2"/>
              </a:buBlip>
            </a:pPr>
            <a:endParaRPr lang="en-GB" altLang="en-US"/>
          </a:p>
        </p:txBody>
      </p:sp>
      <p:sp>
        <p:nvSpPr>
          <p:cNvPr id="38916" name="Date Placeholder 3">
            <a:extLst>
              <a:ext uri="{FF2B5EF4-FFF2-40B4-BE49-F238E27FC236}">
                <a16:creationId xmlns:a16="http://schemas.microsoft.com/office/drawing/2014/main" id="{D13CAD2D-1C8D-40DA-B005-B7678AFE251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8917" name="Footer Placeholder 4">
            <a:extLst>
              <a:ext uri="{FF2B5EF4-FFF2-40B4-BE49-F238E27FC236}">
                <a16:creationId xmlns:a16="http://schemas.microsoft.com/office/drawing/2014/main" id="{D517AC29-0CCA-451D-986B-68A2CE3476C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8918" name="Picture 5">
            <a:extLst>
              <a:ext uri="{FF2B5EF4-FFF2-40B4-BE49-F238E27FC236}">
                <a16:creationId xmlns:a16="http://schemas.microsoft.com/office/drawing/2014/main" id="{BAE9984C-635B-4A30-ACEF-DB47376C91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581" t="4779" r="20557" b="2930"/>
          <a:stretch>
            <a:fillRect/>
          </a:stretch>
        </p:blipFill>
        <p:spPr bwMode="auto">
          <a:xfrm>
            <a:off x="6019800" y="1143000"/>
            <a:ext cx="2971800"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9" name="Group 8">
            <a:extLst>
              <a:ext uri="{FF2B5EF4-FFF2-40B4-BE49-F238E27FC236}">
                <a16:creationId xmlns:a16="http://schemas.microsoft.com/office/drawing/2014/main" id="{EDE177FC-5931-4C20-97F0-51B25BCE4F25}"/>
              </a:ext>
            </a:extLst>
          </p:cNvPr>
          <p:cNvGrpSpPr>
            <a:grpSpLocks/>
          </p:cNvGrpSpPr>
          <p:nvPr/>
        </p:nvGrpSpPr>
        <p:grpSpPr bwMode="auto">
          <a:xfrm>
            <a:off x="6019800" y="3551238"/>
            <a:ext cx="2895600" cy="3001962"/>
            <a:chOff x="6086497" y="2819400"/>
            <a:chExt cx="2676503" cy="2738677"/>
          </a:xfrm>
        </p:grpSpPr>
        <p:grpSp>
          <p:nvGrpSpPr>
            <p:cNvPr id="38921" name="Group 9">
              <a:extLst>
                <a:ext uri="{FF2B5EF4-FFF2-40B4-BE49-F238E27FC236}">
                  <a16:creationId xmlns:a16="http://schemas.microsoft.com/office/drawing/2014/main" id="{672D62A3-3733-4B1C-8A9A-F03CF91AC1CF}"/>
                </a:ext>
              </a:extLst>
            </p:cNvPr>
            <p:cNvGrpSpPr>
              <a:grpSpLocks/>
            </p:cNvGrpSpPr>
            <p:nvPr/>
          </p:nvGrpSpPr>
          <p:grpSpPr bwMode="auto">
            <a:xfrm>
              <a:off x="6086497" y="2971468"/>
              <a:ext cx="2600200" cy="2586609"/>
              <a:chOff x="6086497" y="2971468"/>
              <a:chExt cx="2600200" cy="2586609"/>
            </a:xfrm>
          </p:grpSpPr>
          <p:grpSp>
            <p:nvGrpSpPr>
              <p:cNvPr id="38923" name="Group 11">
                <a:extLst>
                  <a:ext uri="{FF2B5EF4-FFF2-40B4-BE49-F238E27FC236}">
                    <a16:creationId xmlns:a16="http://schemas.microsoft.com/office/drawing/2014/main" id="{F2BED9D9-14DB-4BDA-A52A-70FF439502D2}"/>
                  </a:ext>
                </a:extLst>
              </p:cNvPr>
              <p:cNvGrpSpPr>
                <a:grpSpLocks/>
              </p:cNvGrpSpPr>
              <p:nvPr/>
            </p:nvGrpSpPr>
            <p:grpSpPr bwMode="auto">
              <a:xfrm>
                <a:off x="6086497" y="2971468"/>
                <a:ext cx="2600200" cy="2586609"/>
                <a:chOff x="6086497" y="2971468"/>
                <a:chExt cx="2600200" cy="2586609"/>
              </a:xfrm>
            </p:grpSpPr>
            <p:cxnSp>
              <p:nvCxnSpPr>
                <p:cNvPr id="14" name="Straight Arrow Connector 13">
                  <a:extLst>
                    <a:ext uri="{FF2B5EF4-FFF2-40B4-BE49-F238E27FC236}">
                      <a16:creationId xmlns:a16="http://schemas.microsoft.com/office/drawing/2014/main" id="{A1883986-9B9E-45F2-9169-998FA1F24096}"/>
                    </a:ext>
                  </a:extLst>
                </p:cNvPr>
                <p:cNvCxnSpPr/>
                <p:nvPr/>
              </p:nvCxnSpPr>
              <p:spPr>
                <a:xfrm flipV="1">
                  <a:off x="6400517" y="2971468"/>
                  <a:ext cx="0" cy="2210059"/>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E2B7319-B762-450B-878B-3E1C1E51D5B4}"/>
                    </a:ext>
                  </a:extLst>
                </p:cNvPr>
                <p:cNvCxnSpPr/>
                <p:nvPr/>
              </p:nvCxnSpPr>
              <p:spPr>
                <a:xfrm>
                  <a:off x="6400517" y="5181527"/>
                  <a:ext cx="2286180"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C4864C50-FA0A-4085-A348-150BE08F42E5}"/>
                    </a:ext>
                  </a:extLst>
                </p:cNvPr>
                <p:cNvSpPr/>
                <p:nvPr/>
              </p:nvSpPr>
              <p:spPr>
                <a:xfrm>
                  <a:off x="6636765" y="3249536"/>
                  <a:ext cx="1863574" cy="1707510"/>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7" name="Straight Connector 16">
                  <a:extLst>
                    <a:ext uri="{FF2B5EF4-FFF2-40B4-BE49-F238E27FC236}">
                      <a16:creationId xmlns:a16="http://schemas.microsoft.com/office/drawing/2014/main" id="{4D87E79F-7ECD-4320-BF03-123A7166E4B2}"/>
                    </a:ext>
                  </a:extLst>
                </p:cNvPr>
                <p:cNvCxnSpPr/>
                <p:nvPr/>
              </p:nvCxnSpPr>
              <p:spPr bwMode="auto">
                <a:xfrm flipV="1">
                  <a:off x="6400517" y="4076498"/>
                  <a:ext cx="953798" cy="1105029"/>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38929" name="TextBox 17">
                  <a:extLst>
                    <a:ext uri="{FF2B5EF4-FFF2-40B4-BE49-F238E27FC236}">
                      <a16:creationId xmlns:a16="http://schemas.microsoft.com/office/drawing/2014/main" id="{84D6A1BB-61D2-42C8-95EA-B01C51713EE7}"/>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38930" name="TextBox 18">
                  <a:extLst>
                    <a:ext uri="{FF2B5EF4-FFF2-40B4-BE49-F238E27FC236}">
                      <a16:creationId xmlns:a16="http://schemas.microsoft.com/office/drawing/2014/main" id="{315486FA-2C86-42C0-A7DD-B89954790A24}"/>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38924" name="Content Placeholder 8">
                <a:extLst>
                  <a:ext uri="{FF2B5EF4-FFF2-40B4-BE49-F238E27FC236}">
                    <a16:creationId xmlns:a16="http://schemas.microsoft.com/office/drawing/2014/main" id="{DBACD1B6-7DE4-4D26-ABBF-21391752BD8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1" name="Rectangle 10">
              <a:extLst>
                <a:ext uri="{FF2B5EF4-FFF2-40B4-BE49-F238E27FC236}">
                  <a16:creationId xmlns:a16="http://schemas.microsoft.com/office/drawing/2014/main" id="{9D24360E-F90A-4C00-A229-E60F8FA37C1D}"/>
                </a:ext>
              </a:extLst>
            </p:cNvPr>
            <p:cNvSpPr/>
            <p:nvPr/>
          </p:nvSpPr>
          <p:spPr>
            <a:xfrm>
              <a:off x="6086497" y="2819400"/>
              <a:ext cx="2676503" cy="2667712"/>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38920" name="Slide Number Placeholder 1">
            <a:extLst>
              <a:ext uri="{FF2B5EF4-FFF2-40B4-BE49-F238E27FC236}">
                <a16:creationId xmlns:a16="http://schemas.microsoft.com/office/drawing/2014/main" id="{45FA1BF5-3AA9-41CA-A7CE-D336FAA1529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A848A419-168F-4F03-9605-2E4E61CB28EA}" type="slidenum">
              <a:rPr lang="en-US" altLang="en-US" sz="1000" smtClean="0">
                <a:solidFill>
                  <a:schemeClr val="accent1"/>
                </a:solidFill>
              </a:rPr>
              <a:pPr>
                <a:spcBef>
                  <a:spcPct val="0"/>
                </a:spcBef>
                <a:buSzTx/>
                <a:buFontTx/>
                <a:buNone/>
              </a:pPr>
              <a:t>28</a:t>
            </a:fld>
            <a:endParaRPr lang="en-US" altLang="en-US" sz="1000">
              <a:solidFill>
                <a:schemeClr val="accent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E1148809-8E00-43C7-ACE8-D7F2E9686501}"/>
              </a:ext>
            </a:extLst>
          </p:cNvPr>
          <p:cNvSpPr>
            <a:spLocks noGrp="1"/>
          </p:cNvSpPr>
          <p:nvPr>
            <p:ph type="title"/>
          </p:nvPr>
        </p:nvSpPr>
        <p:spPr/>
        <p:txBody>
          <a:bodyPr/>
          <a:lstStyle/>
          <a:p>
            <a:r>
              <a:rPr lang="en-GB" altLang="en-US"/>
              <a:t>Training</a:t>
            </a:r>
            <a:br>
              <a:rPr lang="en-GB" altLang="en-US"/>
            </a:br>
            <a:r>
              <a:rPr lang="en-GB" altLang="en-US"/>
              <a:t>Degraded performance</a:t>
            </a:r>
          </a:p>
        </p:txBody>
      </p:sp>
      <p:sp>
        <p:nvSpPr>
          <p:cNvPr id="3" name="Content Placeholder 2">
            <a:extLst>
              <a:ext uri="{FF2B5EF4-FFF2-40B4-BE49-F238E27FC236}">
                <a16:creationId xmlns:a16="http://schemas.microsoft.com/office/drawing/2014/main" id="{525661BA-7471-4E8F-904A-0565D0D3FC8F}"/>
              </a:ext>
            </a:extLst>
          </p:cNvPr>
          <p:cNvSpPr>
            <a:spLocks noGrp="1"/>
          </p:cNvSpPr>
          <p:nvPr>
            <p:ph idx="1"/>
          </p:nvPr>
        </p:nvSpPr>
        <p:spPr>
          <a:xfrm>
            <a:off x="152400" y="1143000"/>
            <a:ext cx="5611813" cy="5334000"/>
          </a:xfrm>
        </p:spPr>
        <p:txBody>
          <a:bodyPr>
            <a:normAutofit lnSpcReduction="10000"/>
          </a:bodyPr>
          <a:lstStyle/>
          <a:p>
            <a:pPr>
              <a:defRPr/>
            </a:pPr>
            <a:r>
              <a:rPr lang="en-GB" dirty="0"/>
              <a:t>Wire short sample on a </a:t>
            </a:r>
            <a:r>
              <a:rPr lang="en-GB" b="1" dirty="0">
                <a:solidFill>
                  <a:srgbClr val="FF0000"/>
                </a:solidFill>
              </a:rPr>
              <a:t>sample holder</a:t>
            </a:r>
            <a:endParaRPr lang="en-GB" dirty="0"/>
          </a:p>
          <a:p>
            <a:pPr lvl="1">
              <a:defRPr/>
            </a:pPr>
            <a:r>
              <a:rPr lang="en-GB" dirty="0"/>
              <a:t>Cooled-down, ramped at different </a:t>
            </a:r>
            <a:r>
              <a:rPr lang="en-GB" i="1" dirty="0"/>
              <a:t>B</a:t>
            </a:r>
          </a:p>
          <a:p>
            <a:pPr lvl="2">
              <a:defRPr/>
            </a:pPr>
            <a:r>
              <a:rPr lang="en-GB" dirty="0">
                <a:sym typeface="Wingdings" panose="05000000000000000000" pitchFamily="2" charset="2"/>
              </a:rPr>
              <a:t>Quench  </a:t>
            </a:r>
            <a:r>
              <a:rPr lang="en-GB" b="1" dirty="0">
                <a:solidFill>
                  <a:srgbClr val="FF0000"/>
                </a:solidFill>
              </a:rPr>
              <a:t>Critical surface/curve</a:t>
            </a:r>
            <a:r>
              <a:rPr lang="en-GB" dirty="0"/>
              <a:t> measured</a:t>
            </a:r>
          </a:p>
          <a:p>
            <a:pPr>
              <a:defRPr/>
            </a:pPr>
            <a:r>
              <a:rPr lang="en-GB" dirty="0"/>
              <a:t>If during magnet test </a:t>
            </a:r>
            <a:r>
              <a:rPr lang="en-GB" i="1" dirty="0"/>
              <a:t>I</a:t>
            </a:r>
            <a:r>
              <a:rPr lang="en-GB" i="1" baseline="-25000" dirty="0"/>
              <a:t>max</a:t>
            </a:r>
            <a:r>
              <a:rPr lang="en-GB" dirty="0"/>
              <a:t> = </a:t>
            </a:r>
            <a:r>
              <a:rPr lang="en-GB" i="1" dirty="0" err="1"/>
              <a:t>I</a:t>
            </a:r>
            <a:r>
              <a:rPr lang="en-GB" i="1" baseline="-25000" dirty="0" err="1"/>
              <a:t>ss</a:t>
            </a:r>
            <a:endParaRPr lang="en-GB" i="1" baseline="-25000" dirty="0"/>
          </a:p>
          <a:p>
            <a:pPr lvl="1">
              <a:defRPr/>
            </a:pPr>
            <a:r>
              <a:rPr lang="en-GB" b="1" dirty="0">
                <a:solidFill>
                  <a:srgbClr val="FF0000"/>
                </a:solidFill>
              </a:rPr>
              <a:t>victory!</a:t>
            </a:r>
          </a:p>
          <a:p>
            <a:pPr>
              <a:defRPr/>
            </a:pPr>
            <a:r>
              <a:rPr lang="en-GB" dirty="0"/>
              <a:t>A conductor-limited quench or a plateau at a level lower</a:t>
            </a:r>
          </a:p>
          <a:p>
            <a:pPr lvl="1">
              <a:defRPr/>
            </a:pPr>
            <a:r>
              <a:rPr lang="en-GB" dirty="0"/>
              <a:t>indication of </a:t>
            </a:r>
            <a:r>
              <a:rPr lang="en-GB" b="1" dirty="0">
                <a:solidFill>
                  <a:srgbClr val="FF0000"/>
                </a:solidFill>
              </a:rPr>
              <a:t>degradation</a:t>
            </a:r>
          </a:p>
          <a:p>
            <a:pPr lvl="2">
              <a:defRPr/>
            </a:pPr>
            <a:r>
              <a:rPr lang="en-GB" dirty="0"/>
              <a:t>Conductor damage</a:t>
            </a:r>
          </a:p>
          <a:p>
            <a:pPr lvl="2">
              <a:defRPr/>
            </a:pPr>
            <a:r>
              <a:rPr lang="en-GB" dirty="0"/>
              <a:t>Error in cable manufacturing</a:t>
            </a:r>
          </a:p>
          <a:p>
            <a:pPr lvl="2">
              <a:defRPr/>
            </a:pPr>
            <a:r>
              <a:rPr lang="en-GB" dirty="0"/>
              <a:t>Stress</a:t>
            </a:r>
          </a:p>
          <a:p>
            <a:pPr lvl="1">
              <a:defRPr/>
            </a:pPr>
            <a:r>
              <a:rPr lang="en-GB" dirty="0"/>
              <a:t>…or </a:t>
            </a:r>
            <a:r>
              <a:rPr lang="en-GB" b="1" dirty="0">
                <a:solidFill>
                  <a:srgbClr val="FF0000"/>
                </a:solidFill>
              </a:rPr>
              <a:t>disturbances</a:t>
            </a:r>
          </a:p>
          <a:p>
            <a:pPr lvl="1">
              <a:defRPr/>
            </a:pPr>
            <a:r>
              <a:rPr lang="en-GB" dirty="0"/>
              <a:t>…or error in the </a:t>
            </a:r>
            <a:r>
              <a:rPr lang="en-GB" b="1" dirty="0">
                <a:solidFill>
                  <a:srgbClr val="FF0000"/>
                </a:solidFill>
              </a:rPr>
              <a:t>computations</a:t>
            </a:r>
            <a:r>
              <a:rPr lang="en-GB" dirty="0"/>
              <a:t>…</a:t>
            </a:r>
          </a:p>
          <a:p>
            <a:pPr>
              <a:defRPr/>
            </a:pPr>
            <a:endParaRPr lang="en-GB" dirty="0"/>
          </a:p>
          <a:p>
            <a:pPr>
              <a:defRPr/>
            </a:pPr>
            <a:endParaRPr lang="en-GB" dirty="0"/>
          </a:p>
        </p:txBody>
      </p:sp>
      <p:sp>
        <p:nvSpPr>
          <p:cNvPr id="39940" name="Date Placeholder 3">
            <a:extLst>
              <a:ext uri="{FF2B5EF4-FFF2-40B4-BE49-F238E27FC236}">
                <a16:creationId xmlns:a16="http://schemas.microsoft.com/office/drawing/2014/main" id="{7580323B-6DA3-4F83-8DF7-16E4CD3DEDF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39941" name="Footer Placeholder 4">
            <a:extLst>
              <a:ext uri="{FF2B5EF4-FFF2-40B4-BE49-F238E27FC236}">
                <a16:creationId xmlns:a16="http://schemas.microsoft.com/office/drawing/2014/main" id="{A75EE2D8-3C07-47D7-8561-ABA4F4BFCE6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39942" name="Picture 4" descr="sample_holder">
            <a:extLst>
              <a:ext uri="{FF2B5EF4-FFF2-40B4-BE49-F238E27FC236}">
                <a16:creationId xmlns:a16="http://schemas.microsoft.com/office/drawing/2014/main" id="{7F47E971-55BA-4768-9417-B8A68F15E18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9548" t="5490" r="36667" b="7895"/>
          <a:stretch>
            <a:fillRect/>
          </a:stretch>
        </p:blipFill>
        <p:spPr bwMode="auto">
          <a:xfrm>
            <a:off x="7843838" y="1143000"/>
            <a:ext cx="1223962" cy="203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27">
            <a:extLst>
              <a:ext uri="{FF2B5EF4-FFF2-40B4-BE49-F238E27FC236}">
                <a16:creationId xmlns:a16="http://schemas.microsoft.com/office/drawing/2014/main" id="{53E720E1-BCA0-4C56-8BE0-F56D655AFA0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686" t="6320" r="20978" b="3700"/>
          <a:stretch>
            <a:fillRect/>
          </a:stretch>
        </p:blipFill>
        <p:spPr bwMode="auto">
          <a:xfrm>
            <a:off x="5715000" y="3505200"/>
            <a:ext cx="3230563"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grpSp>
        <p:nvGrpSpPr>
          <p:cNvPr id="39944" name="Group 8">
            <a:extLst>
              <a:ext uri="{FF2B5EF4-FFF2-40B4-BE49-F238E27FC236}">
                <a16:creationId xmlns:a16="http://schemas.microsoft.com/office/drawing/2014/main" id="{5C32B823-171B-4E4C-961E-92C15715ED77}"/>
              </a:ext>
            </a:extLst>
          </p:cNvPr>
          <p:cNvGrpSpPr>
            <a:grpSpLocks/>
          </p:cNvGrpSpPr>
          <p:nvPr/>
        </p:nvGrpSpPr>
        <p:grpSpPr bwMode="auto">
          <a:xfrm>
            <a:off x="5680075" y="1143000"/>
            <a:ext cx="2016125" cy="2117725"/>
            <a:chOff x="6086497" y="2819400"/>
            <a:chExt cx="2676503" cy="2773899"/>
          </a:xfrm>
        </p:grpSpPr>
        <p:grpSp>
          <p:nvGrpSpPr>
            <p:cNvPr id="39946" name="Group 9">
              <a:extLst>
                <a:ext uri="{FF2B5EF4-FFF2-40B4-BE49-F238E27FC236}">
                  <a16:creationId xmlns:a16="http://schemas.microsoft.com/office/drawing/2014/main" id="{FACA2719-EF5F-4E4E-BA63-2A284542C4CC}"/>
                </a:ext>
              </a:extLst>
            </p:cNvPr>
            <p:cNvGrpSpPr>
              <a:grpSpLocks/>
            </p:cNvGrpSpPr>
            <p:nvPr/>
          </p:nvGrpSpPr>
          <p:grpSpPr bwMode="auto">
            <a:xfrm>
              <a:off x="6086497" y="2971468"/>
              <a:ext cx="2601353" cy="2621831"/>
              <a:chOff x="6086497" y="2971468"/>
              <a:chExt cx="2601353" cy="2621831"/>
            </a:xfrm>
          </p:grpSpPr>
          <p:grpSp>
            <p:nvGrpSpPr>
              <p:cNvPr id="39948" name="Group 11">
                <a:extLst>
                  <a:ext uri="{FF2B5EF4-FFF2-40B4-BE49-F238E27FC236}">
                    <a16:creationId xmlns:a16="http://schemas.microsoft.com/office/drawing/2014/main" id="{98C0A83A-540A-4C07-B96A-E8F048D329D4}"/>
                  </a:ext>
                </a:extLst>
              </p:cNvPr>
              <p:cNvGrpSpPr>
                <a:grpSpLocks/>
              </p:cNvGrpSpPr>
              <p:nvPr/>
            </p:nvGrpSpPr>
            <p:grpSpPr bwMode="auto">
              <a:xfrm>
                <a:off x="6086497" y="2971468"/>
                <a:ext cx="2601353" cy="2621831"/>
                <a:chOff x="6086497" y="2971468"/>
                <a:chExt cx="2601353" cy="2621831"/>
              </a:xfrm>
            </p:grpSpPr>
            <p:cxnSp>
              <p:nvCxnSpPr>
                <p:cNvPr id="14" name="Straight Arrow Connector 13">
                  <a:extLst>
                    <a:ext uri="{FF2B5EF4-FFF2-40B4-BE49-F238E27FC236}">
                      <a16:creationId xmlns:a16="http://schemas.microsoft.com/office/drawing/2014/main" id="{F3AB760B-849D-4717-B055-826575E33B54}"/>
                    </a:ext>
                  </a:extLst>
                </p:cNvPr>
                <p:cNvCxnSpPr/>
                <p:nvPr/>
              </p:nvCxnSpPr>
              <p:spPr>
                <a:xfrm flipV="1">
                  <a:off x="6400513" y="2971196"/>
                  <a:ext cx="0" cy="2210385"/>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0A8A1CE-9E16-444D-BF6F-3988E2E83BB7}"/>
                    </a:ext>
                  </a:extLst>
                </p:cNvPr>
                <p:cNvCxnSpPr/>
                <p:nvPr/>
              </p:nvCxnSpPr>
              <p:spPr>
                <a:xfrm>
                  <a:off x="6400513" y="5181581"/>
                  <a:ext cx="2284511"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Freeform 15">
                  <a:extLst>
                    <a:ext uri="{FF2B5EF4-FFF2-40B4-BE49-F238E27FC236}">
                      <a16:creationId xmlns:a16="http://schemas.microsoft.com/office/drawing/2014/main" id="{DA9B229D-C42E-41C3-A956-72B3AA941153}"/>
                    </a:ext>
                  </a:extLst>
                </p:cNvPr>
                <p:cNvSpPr/>
                <p:nvPr/>
              </p:nvSpPr>
              <p:spPr>
                <a:xfrm>
                  <a:off x="6636551" y="3249833"/>
                  <a:ext cx="1863015" cy="1707174"/>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7" name="Straight Connector 16">
                  <a:extLst>
                    <a:ext uri="{FF2B5EF4-FFF2-40B4-BE49-F238E27FC236}">
                      <a16:creationId xmlns:a16="http://schemas.microsoft.com/office/drawing/2014/main" id="{10FA1A96-E47B-4531-A780-23A0247C3004}"/>
                    </a:ext>
                  </a:extLst>
                </p:cNvPr>
                <p:cNvCxnSpPr/>
                <p:nvPr/>
              </p:nvCxnSpPr>
              <p:spPr bwMode="auto">
                <a:xfrm flipV="1">
                  <a:off x="6400513" y="4075348"/>
                  <a:ext cx="952582" cy="1106233"/>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39954" name="TextBox 17">
                  <a:extLst>
                    <a:ext uri="{FF2B5EF4-FFF2-40B4-BE49-F238E27FC236}">
                      <a16:creationId xmlns:a16="http://schemas.microsoft.com/office/drawing/2014/main" id="{4ADF7D28-38B3-4A3D-B257-EC4EE1C4ADF4}"/>
                    </a:ext>
                  </a:extLst>
                </p:cNvPr>
                <p:cNvSpPr txBox="1">
                  <a:spLocks noChangeArrowheads="1"/>
                </p:cNvSpPr>
                <p:nvPr/>
              </p:nvSpPr>
              <p:spPr bwMode="auto">
                <a:xfrm>
                  <a:off x="6086497" y="3124200"/>
                  <a:ext cx="448929" cy="40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800">
                      <a:solidFill>
                        <a:schemeClr val="tx1"/>
                      </a:solidFill>
                      <a:latin typeface="Arial" panose="020B0604020202020204" pitchFamily="34" charset="0"/>
                    </a:rPr>
                    <a:t>J</a:t>
                  </a:r>
                </a:p>
              </p:txBody>
            </p:sp>
            <p:sp>
              <p:nvSpPr>
                <p:cNvPr id="39955" name="TextBox 18">
                  <a:extLst>
                    <a:ext uri="{FF2B5EF4-FFF2-40B4-BE49-F238E27FC236}">
                      <a16:creationId xmlns:a16="http://schemas.microsoft.com/office/drawing/2014/main" id="{A41343AA-2A91-4183-984E-A20220E20FBD}"/>
                    </a:ext>
                  </a:extLst>
                </p:cNvPr>
                <p:cNvSpPr txBox="1">
                  <a:spLocks noChangeArrowheads="1"/>
                </p:cNvSpPr>
                <p:nvPr/>
              </p:nvSpPr>
              <p:spPr bwMode="auto">
                <a:xfrm>
                  <a:off x="8205372" y="5188745"/>
                  <a:ext cx="482478" cy="404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800">
                      <a:solidFill>
                        <a:schemeClr val="tx1"/>
                      </a:solidFill>
                      <a:latin typeface="Arial" panose="020B0604020202020204" pitchFamily="34" charset="0"/>
                    </a:rPr>
                    <a:t>B</a:t>
                  </a:r>
                </a:p>
              </p:txBody>
            </p:sp>
          </p:grpSp>
          <p:pic>
            <p:nvPicPr>
              <p:cNvPr id="39949" name="Content Placeholder 8">
                <a:extLst>
                  <a:ext uri="{FF2B5EF4-FFF2-40B4-BE49-F238E27FC236}">
                    <a16:creationId xmlns:a16="http://schemas.microsoft.com/office/drawing/2014/main" id="{DDE2B938-13A0-48C8-8054-9D771FB835A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1" name="Rectangle 10">
              <a:extLst>
                <a:ext uri="{FF2B5EF4-FFF2-40B4-BE49-F238E27FC236}">
                  <a16:creationId xmlns:a16="http://schemas.microsoft.com/office/drawing/2014/main" id="{65EAA35A-8BDF-4634-849C-D97F58D47C12}"/>
                </a:ext>
              </a:extLst>
            </p:cNvPr>
            <p:cNvSpPr/>
            <p:nvPr/>
          </p:nvSpPr>
          <p:spPr>
            <a:xfrm>
              <a:off x="6086497" y="2819400"/>
              <a:ext cx="2676503" cy="266785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sp>
        <p:nvSpPr>
          <p:cNvPr id="39945" name="Slide Number Placeholder 1">
            <a:extLst>
              <a:ext uri="{FF2B5EF4-FFF2-40B4-BE49-F238E27FC236}">
                <a16:creationId xmlns:a16="http://schemas.microsoft.com/office/drawing/2014/main" id="{FD68A13C-5358-4D72-A26B-4C538FDFE0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98AADC65-0A2F-41CE-BED2-7B4141020625}" type="slidenum">
              <a:rPr lang="en-US" altLang="en-US" sz="1000" smtClean="0">
                <a:solidFill>
                  <a:schemeClr val="accent1"/>
                </a:solidFill>
              </a:rPr>
              <a:pPr>
                <a:spcBef>
                  <a:spcPct val="0"/>
                </a:spcBef>
                <a:buSzTx/>
                <a:buFontTx/>
                <a:buNone/>
              </a:pPr>
              <a:t>29</a:t>
            </a:fld>
            <a:endParaRPr lang="en-US" altLang="en-US" sz="1000">
              <a:solidFill>
                <a:schemeClr val="accen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DC5311D8-0734-4916-9E4F-601DAA746CCD}"/>
              </a:ext>
            </a:extLst>
          </p:cNvPr>
          <p:cNvSpPr>
            <a:spLocks noGrp="1"/>
          </p:cNvSpPr>
          <p:nvPr>
            <p:ph type="title"/>
          </p:nvPr>
        </p:nvSpPr>
        <p:spPr/>
        <p:txBody>
          <a:bodyPr/>
          <a:lstStyle/>
          <a:p>
            <a:r>
              <a:rPr lang="en-GB" altLang="en-US"/>
              <a:t>References</a:t>
            </a:r>
          </a:p>
        </p:txBody>
      </p:sp>
      <p:sp>
        <p:nvSpPr>
          <p:cNvPr id="3" name="Content Placeholder 2">
            <a:extLst>
              <a:ext uri="{FF2B5EF4-FFF2-40B4-BE49-F238E27FC236}">
                <a16:creationId xmlns:a16="http://schemas.microsoft.com/office/drawing/2014/main" id="{4FDA6030-C5F9-43D0-92A1-F158078F4DD8}"/>
              </a:ext>
            </a:extLst>
          </p:cNvPr>
          <p:cNvSpPr>
            <a:spLocks noGrp="1"/>
          </p:cNvSpPr>
          <p:nvPr>
            <p:ph idx="1"/>
          </p:nvPr>
        </p:nvSpPr>
        <p:spPr/>
        <p:txBody>
          <a:bodyPr>
            <a:normAutofit fontScale="85000" lnSpcReduction="10000"/>
          </a:bodyPr>
          <a:lstStyle/>
          <a:p>
            <a:pPr>
              <a:buFontTx/>
              <a:buBlip>
                <a:blip r:embed="rId2"/>
              </a:buBlip>
              <a:defRPr/>
            </a:pPr>
            <a:r>
              <a:rPr lang="en-GB" altLang="en-US" b="1" dirty="0">
                <a:solidFill>
                  <a:srgbClr val="FF0000"/>
                </a:solidFill>
              </a:rPr>
              <a:t>Quench, protection, and training</a:t>
            </a:r>
          </a:p>
          <a:p>
            <a:pPr>
              <a:defRPr/>
            </a:pPr>
            <a:endParaRPr lang="en-GB" dirty="0"/>
          </a:p>
          <a:p>
            <a:pPr lvl="1">
              <a:defRPr/>
            </a:pPr>
            <a:r>
              <a:rPr lang="en-GB" dirty="0"/>
              <a:t>K.-H. Mess, P. </a:t>
            </a:r>
            <a:r>
              <a:rPr lang="en-GB" dirty="0" err="1"/>
              <a:t>Schmuser</a:t>
            </a:r>
            <a:r>
              <a:rPr lang="en-GB" dirty="0"/>
              <a:t>, S. Wolff, “</a:t>
            </a:r>
            <a:r>
              <a:rPr lang="en-GB" i="1" dirty="0"/>
              <a:t>Superconducting accelerator magnets</a:t>
            </a:r>
            <a:r>
              <a:rPr lang="en-GB" dirty="0"/>
              <a:t>”, Singapore: World Scientific, 1996.</a:t>
            </a:r>
          </a:p>
          <a:p>
            <a:pPr lvl="1">
              <a:defRPr/>
            </a:pPr>
            <a:r>
              <a:rPr lang="en-GB" dirty="0"/>
              <a:t>Martin N. Wilson, "</a:t>
            </a:r>
            <a:r>
              <a:rPr lang="en-GB" i="1" dirty="0"/>
              <a:t>Superconducting Magnets</a:t>
            </a:r>
            <a:r>
              <a:rPr lang="en-GB" dirty="0"/>
              <a:t>", 1983.</a:t>
            </a:r>
          </a:p>
          <a:p>
            <a:pPr lvl="1">
              <a:defRPr/>
            </a:pPr>
            <a:r>
              <a:rPr lang="en-GB" dirty="0"/>
              <a:t>Fred M. </a:t>
            </a:r>
            <a:r>
              <a:rPr lang="en-GB" dirty="0" err="1"/>
              <a:t>Asner</a:t>
            </a:r>
            <a:r>
              <a:rPr lang="en-GB" dirty="0"/>
              <a:t>, "</a:t>
            </a:r>
            <a:r>
              <a:rPr lang="en-GB" i="1" dirty="0"/>
              <a:t>High Field Superconducting Magnets</a:t>
            </a:r>
            <a:r>
              <a:rPr lang="en-GB" dirty="0"/>
              <a:t>", 1999.</a:t>
            </a:r>
          </a:p>
          <a:p>
            <a:pPr>
              <a:defRPr/>
            </a:pPr>
            <a:endParaRPr lang="en-GB" dirty="0"/>
          </a:p>
          <a:p>
            <a:pPr lvl="1">
              <a:defRPr/>
            </a:pPr>
            <a:r>
              <a:rPr lang="en-GB" dirty="0"/>
              <a:t>P. Ferracin, E. Todesco, S. Prestemon, “</a:t>
            </a:r>
            <a:r>
              <a:rPr lang="en-GB" i="1" dirty="0"/>
              <a:t>Superconducting accelerator magnets</a:t>
            </a:r>
            <a:r>
              <a:rPr lang="en-GB" dirty="0"/>
              <a:t>”, US Particle Accelerator School, </a:t>
            </a:r>
            <a:r>
              <a:rPr lang="en-GB" dirty="0">
                <a:hlinkClick r:id="rId3"/>
              </a:rPr>
              <a:t>www.uspas.fnal.gov</a:t>
            </a:r>
            <a:r>
              <a:rPr lang="en-GB" dirty="0"/>
              <a:t>.</a:t>
            </a:r>
          </a:p>
          <a:p>
            <a:pPr lvl="1">
              <a:defRPr/>
            </a:pPr>
            <a:r>
              <a:rPr lang="en-GB" dirty="0"/>
              <a:t>E. Todesco, “</a:t>
            </a:r>
            <a:r>
              <a:rPr lang="en-US" dirty="0"/>
              <a:t>Masterclass - Design of superconducting magnets for particle accelerators”, </a:t>
            </a:r>
            <a:r>
              <a:rPr lang="en-US" dirty="0">
                <a:hlinkClick r:id="rId4"/>
              </a:rPr>
              <a:t>https://indico.cern.ch/category/12408/</a:t>
            </a:r>
            <a:endParaRPr lang="en-US" dirty="0"/>
          </a:p>
          <a:p>
            <a:pPr marL="457200" lvl="1" indent="0">
              <a:buNone/>
              <a:defRPr/>
            </a:pPr>
            <a:endParaRPr lang="en-US" dirty="0"/>
          </a:p>
          <a:p>
            <a:pPr lvl="1">
              <a:defRPr/>
            </a:pPr>
            <a:r>
              <a:rPr lang="en-US" dirty="0"/>
              <a:t>Presentations from Luca Bottura and Martin Wilson</a:t>
            </a:r>
          </a:p>
          <a:p>
            <a:pPr lvl="1">
              <a:defRPr/>
            </a:pPr>
            <a:endParaRPr lang="en-US" dirty="0"/>
          </a:p>
          <a:p>
            <a:pPr lvl="1">
              <a:defRPr/>
            </a:pPr>
            <a:r>
              <a:rPr lang="en-GB" dirty="0"/>
              <a:t>A. </a:t>
            </a:r>
            <a:r>
              <a:rPr lang="en-GB" dirty="0" err="1"/>
              <a:t>Devred</a:t>
            </a:r>
            <a:r>
              <a:rPr lang="en-GB" dirty="0"/>
              <a:t>, “</a:t>
            </a:r>
            <a:r>
              <a:rPr lang="en-GB" i="1" dirty="0"/>
              <a:t>Quench origins</a:t>
            </a:r>
            <a:r>
              <a:rPr lang="en-GB" dirty="0"/>
              <a:t>”, AIP Conference Proceedings 249, edited by M. Month and M. </a:t>
            </a:r>
            <a:r>
              <a:rPr lang="en-GB" dirty="0" err="1"/>
              <a:t>Dienes</a:t>
            </a:r>
            <a:r>
              <a:rPr lang="en-GB" dirty="0"/>
              <a:t>, 1992, p. 1309-1372.</a:t>
            </a:r>
          </a:p>
          <a:p>
            <a:pPr lvl="1">
              <a:defRPr/>
            </a:pPr>
            <a:r>
              <a:rPr lang="en-GB" dirty="0"/>
              <a:t>E. Todesco, “</a:t>
            </a:r>
            <a:r>
              <a:rPr lang="en-GB" i="1" dirty="0"/>
              <a:t>Quench limits in the next generation of magnets</a:t>
            </a:r>
            <a:r>
              <a:rPr lang="en-GB" dirty="0"/>
              <a:t>”, CERN–2013–006.</a:t>
            </a:r>
          </a:p>
          <a:p>
            <a:pPr lvl="1">
              <a:defRPr/>
            </a:pPr>
            <a:r>
              <a:rPr lang="en-GB" dirty="0"/>
              <a:t>L. Bottura, “</a:t>
            </a:r>
            <a:r>
              <a:rPr lang="en-GB" i="1" dirty="0"/>
              <a:t>Magnet quench 101</a:t>
            </a:r>
            <a:r>
              <a:rPr lang="en-GB" dirty="0"/>
              <a:t>”, CERN–2013–006.</a:t>
            </a:r>
          </a:p>
          <a:p>
            <a:pPr lvl="1">
              <a:defRPr/>
            </a:pPr>
            <a:endParaRPr lang="en-US" dirty="0"/>
          </a:p>
          <a:p>
            <a:pPr>
              <a:defRPr/>
            </a:pPr>
            <a:endParaRPr lang="en-GB" dirty="0"/>
          </a:p>
          <a:p>
            <a:pPr>
              <a:defRPr/>
            </a:pPr>
            <a:endParaRPr lang="en-GB" dirty="0"/>
          </a:p>
          <a:p>
            <a:pPr>
              <a:defRPr/>
            </a:pPr>
            <a:endParaRPr lang="en-GB" dirty="0"/>
          </a:p>
          <a:p>
            <a:pPr>
              <a:defRPr/>
            </a:pPr>
            <a:endParaRPr lang="en-GB" dirty="0"/>
          </a:p>
        </p:txBody>
      </p:sp>
      <p:sp>
        <p:nvSpPr>
          <p:cNvPr id="12292" name="Date Placeholder 3">
            <a:extLst>
              <a:ext uri="{FF2B5EF4-FFF2-40B4-BE49-F238E27FC236}">
                <a16:creationId xmlns:a16="http://schemas.microsoft.com/office/drawing/2014/main" id="{B64B5C16-D619-467C-AF75-A18FE82ADE7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2293" name="Footer Placeholder 4">
            <a:extLst>
              <a:ext uri="{FF2B5EF4-FFF2-40B4-BE49-F238E27FC236}">
                <a16:creationId xmlns:a16="http://schemas.microsoft.com/office/drawing/2014/main" id="{F7683957-33F3-46BA-8901-3D0341DE0F4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12294" name="Slide Number Placeholder 1">
            <a:extLst>
              <a:ext uri="{FF2B5EF4-FFF2-40B4-BE49-F238E27FC236}">
                <a16:creationId xmlns:a16="http://schemas.microsoft.com/office/drawing/2014/main" id="{334995AC-EF5A-4E41-9049-8B0454FFA88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5"/>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spcBef>
                <a:spcPct val="0"/>
              </a:spcBef>
              <a:buSzTx/>
              <a:buFontTx/>
              <a:buNone/>
            </a:pPr>
            <a:fld id="{D78AAF8B-6AA0-4A61-B415-4DE2D83D00C3}" type="slidenum">
              <a:rPr lang="en-US" altLang="en-US" sz="1000" smtClean="0">
                <a:solidFill>
                  <a:schemeClr val="accent1"/>
                </a:solidFill>
              </a:rPr>
              <a:pPr>
                <a:spcBef>
                  <a:spcPct val="0"/>
                </a:spcBef>
                <a:buSzTx/>
                <a:buFontTx/>
                <a:buNone/>
              </a:pPr>
              <a:t>3</a:t>
            </a:fld>
            <a:endParaRPr lang="en-US" altLang="en-US" sz="1000">
              <a:solidFill>
                <a:schemeClr val="accent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1F250DF0-E9C9-4740-97B8-37A0EC8600D6}"/>
              </a:ext>
            </a:extLst>
          </p:cNvPr>
          <p:cNvSpPr>
            <a:spLocks noGrp="1" noChangeArrowheads="1"/>
          </p:cNvSpPr>
          <p:nvPr>
            <p:ph type="title"/>
          </p:nvPr>
        </p:nvSpPr>
        <p:spPr/>
        <p:txBody>
          <a:bodyPr/>
          <a:lstStyle/>
          <a:p>
            <a:r>
              <a:rPr lang="en-GB" altLang="en-US"/>
              <a:t>Training</a:t>
            </a:r>
            <a:br>
              <a:rPr lang="en-GB" altLang="en-US"/>
            </a:br>
            <a:r>
              <a:rPr lang="en-GB" altLang="en-US"/>
              <a:t>Degraded performance</a:t>
            </a:r>
            <a:endParaRPr lang="en-US" altLang="en-US"/>
          </a:p>
        </p:txBody>
      </p:sp>
      <p:sp>
        <p:nvSpPr>
          <p:cNvPr id="40963" name="Rectangle 3">
            <a:extLst>
              <a:ext uri="{FF2B5EF4-FFF2-40B4-BE49-F238E27FC236}">
                <a16:creationId xmlns:a16="http://schemas.microsoft.com/office/drawing/2014/main" id="{632AFB03-181C-4701-9F14-B1BF863FEB47}"/>
              </a:ext>
            </a:extLst>
          </p:cNvPr>
          <p:cNvSpPr>
            <a:spLocks noGrp="1" noChangeArrowheads="1"/>
          </p:cNvSpPr>
          <p:nvPr>
            <p:ph type="body" idx="1"/>
          </p:nvPr>
        </p:nvSpPr>
        <p:spPr>
          <a:xfrm>
            <a:off x="266700" y="1190625"/>
            <a:ext cx="8677275" cy="2674938"/>
          </a:xfrm>
        </p:spPr>
        <p:txBody>
          <a:bodyPr/>
          <a:lstStyle/>
          <a:p>
            <a:pPr>
              <a:buFontTx/>
              <a:buBlip>
                <a:blip r:embed="rId2"/>
              </a:buBlip>
            </a:pPr>
            <a:r>
              <a:rPr lang="en-US" altLang="en-US" sz="2000" b="1">
                <a:solidFill>
                  <a:srgbClr val="FF0000"/>
                </a:solidFill>
              </a:rPr>
              <a:t>Voltage signal studies</a:t>
            </a:r>
          </a:p>
          <a:p>
            <a:pPr lvl="1">
              <a:buFontTx/>
              <a:buBlip>
                <a:blip r:embed="rId3"/>
              </a:buBlip>
            </a:pPr>
            <a:r>
              <a:rPr lang="en-US" altLang="en-US" sz="1800"/>
              <a:t>Quench have different voltage precursors. </a:t>
            </a:r>
          </a:p>
          <a:p>
            <a:pPr lvl="2">
              <a:buFontTx/>
              <a:buBlip>
                <a:blip r:embed="rId4"/>
              </a:buBlip>
            </a:pPr>
            <a:r>
              <a:rPr lang="en-US" altLang="en-US" sz="1600"/>
              <a:t>A motion or a flux jump generates a change in magnetic flux inside the winding.</a:t>
            </a:r>
          </a:p>
          <a:p>
            <a:pPr lvl="2">
              <a:buFontTx/>
              <a:buBlip>
                <a:blip r:embed="rId4"/>
              </a:buBlip>
            </a:pPr>
            <a:r>
              <a:rPr lang="en-US" altLang="en-US" sz="1600"/>
              <a:t>A variation of magnetic flux results in a voltage signal detected across the coil.</a:t>
            </a:r>
          </a:p>
          <a:p>
            <a:pPr lvl="1">
              <a:buFontTx/>
              <a:buBlip>
                <a:blip r:embed="rId3"/>
              </a:buBlip>
            </a:pPr>
            <a:r>
              <a:rPr lang="en-US" altLang="en-US" sz="1800"/>
              <a:t>Depending on the shape of the voltage signal, it is possible to identify </a:t>
            </a:r>
          </a:p>
          <a:p>
            <a:pPr lvl="2">
              <a:buFontTx/>
              <a:buBlip>
                <a:blip r:embed="rId4"/>
              </a:buBlip>
            </a:pPr>
            <a:r>
              <a:rPr lang="en-US" altLang="en-US" sz="1600" b="1">
                <a:solidFill>
                  <a:srgbClr val="FF0000"/>
                </a:solidFill>
              </a:rPr>
              <a:t>Conductor limited</a:t>
            </a:r>
            <a:r>
              <a:rPr lang="en-US" altLang="en-US" sz="1600"/>
              <a:t> quenches: slow, gradual resistive growth</a:t>
            </a:r>
          </a:p>
          <a:p>
            <a:pPr lvl="2">
              <a:buFontTx/>
              <a:buBlip>
                <a:blip r:embed="rId4"/>
              </a:buBlip>
            </a:pPr>
            <a:r>
              <a:rPr lang="en-US" altLang="en-US" sz="1600" b="1">
                <a:solidFill>
                  <a:srgbClr val="FF0000"/>
                </a:solidFill>
              </a:rPr>
              <a:t>Flux jump </a:t>
            </a:r>
            <a:r>
              <a:rPr lang="en-US" altLang="en-US" sz="1600"/>
              <a:t>induced quenches: low-frequency flux changes</a:t>
            </a:r>
          </a:p>
          <a:p>
            <a:pPr lvl="2">
              <a:buFontTx/>
              <a:buBlip>
                <a:blip r:embed="rId4"/>
              </a:buBlip>
            </a:pPr>
            <a:r>
              <a:rPr lang="en-US" altLang="en-US" sz="1600" b="1">
                <a:solidFill>
                  <a:srgbClr val="FF0000"/>
                </a:solidFill>
              </a:rPr>
              <a:t>Motion</a:t>
            </a:r>
            <a:r>
              <a:rPr lang="en-US" altLang="en-US" sz="1600"/>
              <a:t> induced quenches: acceleration-deceleration-ringing</a:t>
            </a:r>
          </a:p>
        </p:txBody>
      </p:sp>
      <p:pic>
        <p:nvPicPr>
          <p:cNvPr id="40964" name="Picture 4">
            <a:extLst>
              <a:ext uri="{FF2B5EF4-FFF2-40B4-BE49-F238E27FC236}">
                <a16:creationId xmlns:a16="http://schemas.microsoft.com/office/drawing/2014/main" id="{7BFCAD57-6A9E-4A76-8C8A-485DD5225C95}"/>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738" y="3851275"/>
            <a:ext cx="2892425"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0965" name="Text Box 5">
            <a:extLst>
              <a:ext uri="{FF2B5EF4-FFF2-40B4-BE49-F238E27FC236}">
                <a16:creationId xmlns:a16="http://schemas.microsoft.com/office/drawing/2014/main" id="{55AE25CD-847C-46BE-8C9B-0290BF2A577D}"/>
              </a:ext>
            </a:extLst>
          </p:cNvPr>
          <p:cNvSpPr txBox="1">
            <a:spLocks noChangeArrowheads="1"/>
          </p:cNvSpPr>
          <p:nvPr/>
        </p:nvSpPr>
        <p:spPr bwMode="auto">
          <a:xfrm>
            <a:off x="566738" y="4140200"/>
            <a:ext cx="1370012" cy="244475"/>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type="none" w="sm" len="sm"/>
                <a:tailEnd type="none" w="sm" len="sm"/>
              </a14:hiddenLine>
            </a:ext>
          </a:extLst>
        </p:spPr>
        <p:txBody>
          <a:bodyPr wrap="none" tIns="0" bIns="0"/>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0"/>
              </a:spcBef>
              <a:buSzTx/>
              <a:buFontTx/>
              <a:buNone/>
            </a:pPr>
            <a:r>
              <a:rPr lang="en-US" altLang="en-US" sz="1400">
                <a:solidFill>
                  <a:schemeClr val="accent2"/>
                </a:solidFill>
                <a:latin typeface="Times New Roman" panose="02020603050405020304" pitchFamily="18" charset="0"/>
              </a:rPr>
              <a:t>Conductor limited</a:t>
            </a:r>
          </a:p>
        </p:txBody>
      </p:sp>
      <p:pic>
        <p:nvPicPr>
          <p:cNvPr id="40966" name="Picture 6">
            <a:extLst>
              <a:ext uri="{FF2B5EF4-FFF2-40B4-BE49-F238E27FC236}">
                <a16:creationId xmlns:a16="http://schemas.microsoft.com/office/drawing/2014/main" id="{03B22E8D-12A9-4F3C-B61D-D34275C6FDF5}"/>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1063" y="3976688"/>
            <a:ext cx="274320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40967" name="Picture 7">
            <a:extLst>
              <a:ext uri="{FF2B5EF4-FFF2-40B4-BE49-F238E27FC236}">
                <a16:creationId xmlns:a16="http://schemas.microsoft.com/office/drawing/2014/main" id="{0ECC0F93-4BC1-4613-99C7-AB52CD89EF13}"/>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2525" y="3949700"/>
            <a:ext cx="2711450" cy="243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0968" name="Text Box 8">
            <a:extLst>
              <a:ext uri="{FF2B5EF4-FFF2-40B4-BE49-F238E27FC236}">
                <a16:creationId xmlns:a16="http://schemas.microsoft.com/office/drawing/2014/main" id="{45E45176-F277-4E45-A092-3731D5FA11BD}"/>
              </a:ext>
            </a:extLst>
          </p:cNvPr>
          <p:cNvSpPr txBox="1">
            <a:spLocks noChangeArrowheads="1"/>
          </p:cNvSpPr>
          <p:nvPr/>
        </p:nvSpPr>
        <p:spPr bwMode="auto">
          <a:xfrm>
            <a:off x="3697288" y="4159250"/>
            <a:ext cx="769937" cy="21272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a:solidFill>
                  <a:schemeClr val="accent2"/>
                </a:solidFill>
                <a:latin typeface="Times New Roman" panose="02020603050405020304" pitchFamily="18" charset="0"/>
              </a:rPr>
              <a:t>Flux-Jump</a:t>
            </a:r>
          </a:p>
        </p:txBody>
      </p:sp>
      <p:sp>
        <p:nvSpPr>
          <p:cNvPr id="40969" name="Text Box 9">
            <a:extLst>
              <a:ext uri="{FF2B5EF4-FFF2-40B4-BE49-F238E27FC236}">
                <a16:creationId xmlns:a16="http://schemas.microsoft.com/office/drawing/2014/main" id="{3DAFE994-A4BE-4CC2-9561-63F629CFC368}"/>
              </a:ext>
            </a:extLst>
          </p:cNvPr>
          <p:cNvSpPr txBox="1">
            <a:spLocks noChangeArrowheads="1"/>
          </p:cNvSpPr>
          <p:nvPr/>
        </p:nvSpPr>
        <p:spPr bwMode="auto">
          <a:xfrm>
            <a:off x="6535738" y="4157663"/>
            <a:ext cx="523875" cy="212725"/>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eaLnBrk="1" hangingPunct="1">
              <a:spcBef>
                <a:spcPct val="0"/>
              </a:spcBef>
              <a:buSzTx/>
              <a:buFontTx/>
              <a:buNone/>
            </a:pPr>
            <a:r>
              <a:rPr lang="en-US" altLang="en-US" sz="1400">
                <a:solidFill>
                  <a:schemeClr val="accent2"/>
                </a:solidFill>
                <a:latin typeface="Times New Roman" panose="02020603050405020304" pitchFamily="18" charset="0"/>
              </a:rPr>
              <a:t>Motion</a:t>
            </a:r>
          </a:p>
        </p:txBody>
      </p:sp>
      <p:sp>
        <p:nvSpPr>
          <p:cNvPr id="40970" name="Footer Placeholder 11">
            <a:extLst>
              <a:ext uri="{FF2B5EF4-FFF2-40B4-BE49-F238E27FC236}">
                <a16:creationId xmlns:a16="http://schemas.microsoft.com/office/drawing/2014/main" id="{B7EE6E4B-1A25-41D9-8C3E-17CB8E0ACC8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0971" name="Date Placeholder 10">
            <a:extLst>
              <a:ext uri="{FF2B5EF4-FFF2-40B4-BE49-F238E27FC236}">
                <a16:creationId xmlns:a16="http://schemas.microsoft.com/office/drawing/2014/main" id="{8E740F8D-9AE9-4FCB-88D8-C29FA95582B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0972" name="Slide Number Placeholder 1">
            <a:extLst>
              <a:ext uri="{FF2B5EF4-FFF2-40B4-BE49-F238E27FC236}">
                <a16:creationId xmlns:a16="http://schemas.microsoft.com/office/drawing/2014/main" id="{CBB75CE4-92DF-4847-BFE5-C731B2DC9D5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E62F44EE-7B93-49D2-B611-1E89B8C1C955}" type="slidenum">
              <a:rPr lang="en-US" altLang="en-US" sz="1000" smtClean="0">
                <a:solidFill>
                  <a:schemeClr val="accent1"/>
                </a:solidFill>
              </a:rPr>
              <a:pPr>
                <a:spcBef>
                  <a:spcPct val="0"/>
                </a:spcBef>
                <a:buSzTx/>
                <a:buFontTx/>
                <a:buNone/>
              </a:pPr>
              <a:t>30</a:t>
            </a:fld>
            <a:endParaRPr lang="en-US" altLang="en-US" sz="1000">
              <a:solidFill>
                <a:schemeClr val="accent1"/>
              </a:solidFill>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a:extLst>
              <a:ext uri="{FF2B5EF4-FFF2-40B4-BE49-F238E27FC236}">
                <a16:creationId xmlns:a16="http://schemas.microsoft.com/office/drawing/2014/main" id="{1ADAC43D-2971-4E0D-9DC0-94C004351719}"/>
              </a:ext>
            </a:extLst>
          </p:cNvPr>
          <p:cNvSpPr>
            <a:spLocks noGrp="1"/>
          </p:cNvSpPr>
          <p:nvPr>
            <p:ph type="title"/>
          </p:nvPr>
        </p:nvSpPr>
        <p:spPr/>
        <p:txBody>
          <a:bodyPr/>
          <a:lstStyle/>
          <a:p>
            <a:r>
              <a:rPr lang="en-GB" altLang="en-US"/>
              <a:t>Training</a:t>
            </a:r>
          </a:p>
        </p:txBody>
      </p:sp>
      <p:sp>
        <p:nvSpPr>
          <p:cNvPr id="41987" name="Content Placeholder 2">
            <a:extLst>
              <a:ext uri="{FF2B5EF4-FFF2-40B4-BE49-F238E27FC236}">
                <a16:creationId xmlns:a16="http://schemas.microsoft.com/office/drawing/2014/main" id="{54D3BE1F-03A7-4F50-97F9-F51FE36E98D0}"/>
              </a:ext>
            </a:extLst>
          </p:cNvPr>
          <p:cNvSpPr>
            <a:spLocks noGrp="1"/>
          </p:cNvSpPr>
          <p:nvPr>
            <p:ph idx="1"/>
          </p:nvPr>
        </p:nvSpPr>
        <p:spPr/>
        <p:txBody>
          <a:bodyPr/>
          <a:lstStyle/>
          <a:p>
            <a:pPr>
              <a:buFontTx/>
              <a:buBlip>
                <a:blip r:embed="rId2"/>
              </a:buBlip>
            </a:pPr>
            <a:endParaRPr lang="en-GB" altLang="en-US"/>
          </a:p>
        </p:txBody>
      </p:sp>
      <p:sp>
        <p:nvSpPr>
          <p:cNvPr id="41988" name="Date Placeholder 3">
            <a:extLst>
              <a:ext uri="{FF2B5EF4-FFF2-40B4-BE49-F238E27FC236}">
                <a16:creationId xmlns:a16="http://schemas.microsoft.com/office/drawing/2014/main" id="{CA366323-1D96-4A8F-B7B9-F92A626832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1989" name="Footer Placeholder 4">
            <a:extLst>
              <a:ext uri="{FF2B5EF4-FFF2-40B4-BE49-F238E27FC236}">
                <a16:creationId xmlns:a16="http://schemas.microsoft.com/office/drawing/2014/main" id="{F9BD7255-A08F-483C-A6DB-BA18DE758E8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1990" name="Picture 2" descr="C:\Home\Slides\Schools\ASC-02\stability\F9.bmp">
            <a:extLst>
              <a:ext uri="{FF2B5EF4-FFF2-40B4-BE49-F238E27FC236}">
                <a16:creationId xmlns:a16="http://schemas.microsoft.com/office/drawing/2014/main" id="{5C22ACD9-F6CE-4AF1-9546-0FAA4B8F01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2538" y="2419350"/>
            <a:ext cx="3527425" cy="321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a:extLst>
              <a:ext uri="{FF2B5EF4-FFF2-40B4-BE49-F238E27FC236}">
                <a16:creationId xmlns:a16="http://schemas.microsoft.com/office/drawing/2014/main" id="{1299446C-C47A-4A9A-96EF-26635F8799A2}"/>
              </a:ext>
            </a:extLst>
          </p:cNvPr>
          <p:cNvSpPr txBox="1">
            <a:spLocks noChangeArrowheads="1"/>
          </p:cNvSpPr>
          <p:nvPr/>
        </p:nvSpPr>
        <p:spPr bwMode="auto">
          <a:xfrm>
            <a:off x="6213475" y="1828800"/>
            <a:ext cx="1549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hangingPunct="1">
              <a:defRPr/>
            </a:pPr>
            <a:r>
              <a:rPr lang="en-US" sz="1600" b="1">
                <a:latin typeface="Arial" charset="0"/>
              </a:rPr>
              <a:t>NbZr solenoid</a:t>
            </a:r>
          </a:p>
          <a:p>
            <a:pPr eaLnBrk="1" hangingPunct="1">
              <a:defRPr/>
            </a:pPr>
            <a:r>
              <a:rPr lang="en-US" sz="1600" b="1">
                <a:latin typeface="Arial" charset="0"/>
              </a:rPr>
              <a:t>Chester, 1967</a:t>
            </a:r>
          </a:p>
        </p:txBody>
      </p:sp>
      <p:sp>
        <p:nvSpPr>
          <p:cNvPr id="9" name="Rectangle 21">
            <a:extLst>
              <a:ext uri="{FF2B5EF4-FFF2-40B4-BE49-F238E27FC236}">
                <a16:creationId xmlns:a16="http://schemas.microsoft.com/office/drawing/2014/main" id="{E6B9FB96-9FF5-47FC-81DB-9A1764E39422}"/>
              </a:ext>
            </a:extLst>
          </p:cNvPr>
          <p:cNvSpPr>
            <a:spLocks noChangeArrowheads="1"/>
          </p:cNvSpPr>
          <p:nvPr/>
        </p:nvSpPr>
        <p:spPr bwMode="auto">
          <a:xfrm>
            <a:off x="5440363" y="5699125"/>
            <a:ext cx="3149600" cy="461963"/>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hangingPunct="1">
              <a:defRPr/>
            </a:pPr>
            <a:r>
              <a:rPr lang="en-GB" sz="1200" dirty="0">
                <a:latin typeface="Book Antiqua" panose="02040602050305030304" pitchFamily="18" charset="0"/>
                <a:cs typeface="Times New Roman" charset="0"/>
              </a:rPr>
              <a:t>P.F. Chester, Rep. </a:t>
            </a:r>
            <a:r>
              <a:rPr lang="en-GB" sz="1200" dirty="0" err="1">
                <a:latin typeface="Book Antiqua" panose="02040602050305030304" pitchFamily="18" charset="0"/>
                <a:cs typeface="Times New Roman" charset="0"/>
              </a:rPr>
              <a:t>Prog</a:t>
            </a:r>
            <a:r>
              <a:rPr lang="en-GB" sz="1200" dirty="0">
                <a:latin typeface="Book Antiqua" panose="02040602050305030304" pitchFamily="18" charset="0"/>
                <a:cs typeface="Times New Roman" charset="0"/>
              </a:rPr>
              <a:t>. Phys., </a:t>
            </a:r>
            <a:r>
              <a:rPr lang="en-GB" sz="1200" b="1" dirty="0">
                <a:latin typeface="Book Antiqua" panose="02040602050305030304" pitchFamily="18" charset="0"/>
                <a:cs typeface="Times New Roman" charset="0"/>
              </a:rPr>
              <a:t>XXX</a:t>
            </a:r>
            <a:r>
              <a:rPr lang="en-GB" sz="1200" dirty="0">
                <a:latin typeface="Book Antiqua" panose="02040602050305030304" pitchFamily="18" charset="0"/>
                <a:cs typeface="Times New Roman" charset="0"/>
              </a:rPr>
              <a:t>, II, 561, 1967.</a:t>
            </a:r>
            <a:r>
              <a:rPr lang="en-US" sz="1200" dirty="0">
                <a:latin typeface="Book Antiqua" panose="02040602050305030304" pitchFamily="18" charset="0"/>
              </a:rPr>
              <a:t> </a:t>
            </a:r>
          </a:p>
        </p:txBody>
      </p:sp>
      <p:pic>
        <p:nvPicPr>
          <p:cNvPr id="41993" name="Picture 4" descr="training">
            <a:extLst>
              <a:ext uri="{FF2B5EF4-FFF2-40B4-BE49-F238E27FC236}">
                <a16:creationId xmlns:a16="http://schemas.microsoft.com/office/drawing/2014/main" id="{61CD9837-7EA5-4C1D-8F74-FA197591B1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26743" r="50650"/>
          <a:stretch>
            <a:fillRect/>
          </a:stretch>
        </p:blipFill>
        <p:spPr bwMode="auto">
          <a:xfrm>
            <a:off x="993775" y="2222500"/>
            <a:ext cx="3005138" cy="347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4" name="Text Box 5">
            <a:extLst>
              <a:ext uri="{FF2B5EF4-FFF2-40B4-BE49-F238E27FC236}">
                <a16:creationId xmlns:a16="http://schemas.microsoft.com/office/drawing/2014/main" id="{715D7A09-2FFF-43B3-8C95-972D1B998A40}"/>
              </a:ext>
            </a:extLst>
          </p:cNvPr>
          <p:cNvSpPr txBox="1">
            <a:spLocks noChangeArrowheads="1"/>
          </p:cNvSpPr>
          <p:nvPr/>
        </p:nvSpPr>
        <p:spPr bwMode="auto">
          <a:xfrm>
            <a:off x="617538" y="5992813"/>
            <a:ext cx="4030662" cy="46196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Aft>
                <a:spcPct val="20000"/>
              </a:spcAft>
              <a:buSzPct val="100000"/>
              <a:buFontTx/>
              <a:buNone/>
            </a:pPr>
            <a:r>
              <a:rPr lang="en-US" altLang="en-US" sz="1200">
                <a:solidFill>
                  <a:schemeClr val="tx1"/>
                </a:solidFill>
              </a:rPr>
              <a:t>Proceedings of the 6</a:t>
            </a:r>
            <a:r>
              <a:rPr lang="en-US" altLang="en-US" sz="1200" baseline="30000">
                <a:solidFill>
                  <a:schemeClr val="tx1"/>
                </a:solidFill>
              </a:rPr>
              <a:t>th</a:t>
            </a:r>
            <a:r>
              <a:rPr lang="en-US" altLang="en-US" sz="1200">
                <a:solidFill>
                  <a:schemeClr val="tx1"/>
                </a:solidFill>
              </a:rPr>
              <a:t> International Conference on Magnet Technology, 1978. p. 597.</a:t>
            </a:r>
          </a:p>
        </p:txBody>
      </p:sp>
      <p:pic>
        <p:nvPicPr>
          <p:cNvPr id="41995" name="Picture 6" descr="training">
            <a:extLst>
              <a:ext uri="{FF2B5EF4-FFF2-40B4-BE49-F238E27FC236}">
                <a16:creationId xmlns:a16="http://schemas.microsoft.com/office/drawing/2014/main" id="{8C031E4D-D323-43D1-A40F-92D79A066C1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251" b="76691"/>
          <a:stretch>
            <a:fillRect/>
          </a:stretch>
        </p:blipFill>
        <p:spPr bwMode="auto">
          <a:xfrm>
            <a:off x="152400" y="1228725"/>
            <a:ext cx="54419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6" name="Slide Number Placeholder 1">
            <a:extLst>
              <a:ext uri="{FF2B5EF4-FFF2-40B4-BE49-F238E27FC236}">
                <a16:creationId xmlns:a16="http://schemas.microsoft.com/office/drawing/2014/main" id="{6F56884E-B32C-4D58-89ED-0E2E5667C6D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C2F340FE-70F8-41EB-8755-CC47B781CAA1}" type="slidenum">
              <a:rPr lang="en-US" altLang="en-US" sz="1000" smtClean="0">
                <a:solidFill>
                  <a:schemeClr val="accent1"/>
                </a:solidFill>
              </a:rPr>
              <a:pPr>
                <a:spcBef>
                  <a:spcPct val="0"/>
                </a:spcBef>
                <a:buSzTx/>
                <a:buFontTx/>
                <a:buNone/>
              </a:pPr>
              <a:t>31</a:t>
            </a:fld>
            <a:endParaRPr lang="en-US" altLang="en-US" sz="1000">
              <a:solidFill>
                <a:schemeClr val="accent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F3E74BA5-47E8-4112-B428-C9ECAC07376B}"/>
              </a:ext>
            </a:extLst>
          </p:cNvPr>
          <p:cNvSpPr>
            <a:spLocks noGrp="1"/>
          </p:cNvSpPr>
          <p:nvPr>
            <p:ph type="title"/>
          </p:nvPr>
        </p:nvSpPr>
        <p:spPr/>
        <p:txBody>
          <a:bodyPr/>
          <a:lstStyle/>
          <a:p>
            <a:r>
              <a:rPr lang="en-GB" altLang="en-US"/>
              <a:t>Training</a:t>
            </a:r>
          </a:p>
        </p:txBody>
      </p:sp>
      <p:sp>
        <p:nvSpPr>
          <p:cNvPr id="3" name="Content Placeholder 2">
            <a:extLst>
              <a:ext uri="{FF2B5EF4-FFF2-40B4-BE49-F238E27FC236}">
                <a16:creationId xmlns:a16="http://schemas.microsoft.com/office/drawing/2014/main" id="{4EA19D05-EC0C-43E9-8655-D097F3FF3519}"/>
              </a:ext>
            </a:extLst>
          </p:cNvPr>
          <p:cNvSpPr>
            <a:spLocks noGrp="1"/>
          </p:cNvSpPr>
          <p:nvPr>
            <p:ph idx="1"/>
          </p:nvPr>
        </p:nvSpPr>
        <p:spPr>
          <a:xfrm>
            <a:off x="152400" y="1143000"/>
            <a:ext cx="5257800" cy="5334000"/>
          </a:xfrm>
        </p:spPr>
        <p:txBody>
          <a:bodyPr>
            <a:normAutofit fontScale="92500" lnSpcReduction="10000"/>
          </a:bodyPr>
          <a:lstStyle/>
          <a:p>
            <a:pPr>
              <a:defRPr/>
            </a:pPr>
            <a:r>
              <a:rPr lang="en-GB" dirty="0"/>
              <a:t>Training is characterized by two phenomena</a:t>
            </a:r>
          </a:p>
          <a:p>
            <a:pPr lvl="1">
              <a:defRPr/>
            </a:pPr>
            <a:r>
              <a:rPr lang="en-GB" dirty="0"/>
              <a:t>The </a:t>
            </a:r>
            <a:r>
              <a:rPr lang="en-GB" b="1" dirty="0">
                <a:solidFill>
                  <a:srgbClr val="FF0000"/>
                </a:solidFill>
              </a:rPr>
              <a:t>occurrence </a:t>
            </a:r>
            <a:r>
              <a:rPr lang="en-GB" dirty="0"/>
              <a:t>of premature quenches</a:t>
            </a:r>
          </a:p>
          <a:p>
            <a:pPr lvl="2">
              <a:defRPr/>
            </a:pPr>
            <a:r>
              <a:rPr lang="en-GB" dirty="0"/>
              <a:t>Which are the causes?</a:t>
            </a:r>
          </a:p>
          <a:p>
            <a:pPr lvl="1">
              <a:defRPr/>
            </a:pPr>
            <a:r>
              <a:rPr lang="en-GB" dirty="0"/>
              <a:t>The </a:t>
            </a:r>
            <a:r>
              <a:rPr lang="en-GB" b="1" dirty="0">
                <a:solidFill>
                  <a:srgbClr val="FF0000"/>
                </a:solidFill>
              </a:rPr>
              <a:t>progressive increase </a:t>
            </a:r>
            <a:r>
              <a:rPr lang="en-GB" dirty="0"/>
              <a:t>of quench current</a:t>
            </a:r>
          </a:p>
          <a:p>
            <a:pPr lvl="2">
              <a:defRPr/>
            </a:pPr>
            <a:r>
              <a:rPr lang="en-GB" dirty="0"/>
              <a:t>Something not reversible happens, or, in other words, the magnet is somehow “improving” or “getting better” quench after quench.</a:t>
            </a:r>
          </a:p>
          <a:p>
            <a:pPr lvl="2">
              <a:defRPr/>
            </a:pPr>
            <a:r>
              <a:rPr lang="en-GB" dirty="0"/>
              <a:t>Some irreversible change in the coil’s mechanical status is occurring.</a:t>
            </a:r>
          </a:p>
          <a:p>
            <a:pPr>
              <a:defRPr/>
            </a:pPr>
            <a:r>
              <a:rPr lang="en-GB" dirty="0"/>
              <a:t>In R&amp;D magnets, training may not be an issues.</a:t>
            </a:r>
          </a:p>
          <a:p>
            <a:pPr>
              <a:defRPr/>
            </a:pPr>
            <a:r>
              <a:rPr lang="en-GB" dirty="0"/>
              <a:t>For </a:t>
            </a:r>
            <a:r>
              <a:rPr lang="en-GB" b="1" dirty="0">
                <a:solidFill>
                  <a:srgbClr val="FF0000"/>
                </a:solidFill>
              </a:rPr>
              <a:t>accelerator magnets </a:t>
            </a:r>
            <a:r>
              <a:rPr lang="en-GB" dirty="0"/>
              <a:t>it can be </a:t>
            </a:r>
            <a:r>
              <a:rPr lang="en-GB" b="1" dirty="0">
                <a:solidFill>
                  <a:srgbClr val="FF0000"/>
                </a:solidFill>
              </a:rPr>
              <a:t>expensive</a:t>
            </a:r>
          </a:p>
          <a:p>
            <a:pPr lvl="1">
              <a:defRPr/>
            </a:pPr>
            <a:r>
              <a:rPr lang="en-GB" dirty="0"/>
              <a:t>both in term of time and cost.</a:t>
            </a:r>
          </a:p>
          <a:p>
            <a:pPr>
              <a:defRPr/>
            </a:pPr>
            <a:endParaRPr lang="en-GB" dirty="0"/>
          </a:p>
        </p:txBody>
      </p:sp>
      <p:sp>
        <p:nvSpPr>
          <p:cNvPr id="43012" name="Date Placeholder 3">
            <a:extLst>
              <a:ext uri="{FF2B5EF4-FFF2-40B4-BE49-F238E27FC236}">
                <a16:creationId xmlns:a16="http://schemas.microsoft.com/office/drawing/2014/main" id="{38D50AEF-EEBC-4661-BDDB-11642B9B43A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3013" name="Footer Placeholder 4">
            <a:extLst>
              <a:ext uri="{FF2B5EF4-FFF2-40B4-BE49-F238E27FC236}">
                <a16:creationId xmlns:a16="http://schemas.microsoft.com/office/drawing/2014/main" id="{5CC3D16B-A67F-4F17-B2A3-30F500DAD3A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3014" name="Picture 4">
            <a:extLst>
              <a:ext uri="{FF2B5EF4-FFF2-40B4-BE49-F238E27FC236}">
                <a16:creationId xmlns:a16="http://schemas.microsoft.com/office/drawing/2014/main" id="{E412485F-3B6E-47A1-8AB7-11B2A13692C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3700" r="16656" b="1233"/>
          <a:stretch>
            <a:fillRect/>
          </a:stretch>
        </p:blipFill>
        <p:spPr bwMode="auto">
          <a:xfrm>
            <a:off x="5345113" y="3802063"/>
            <a:ext cx="3351212" cy="261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type="none" w="sm" len="sm"/>
                <a:tailEnd type="none" w="sm" len="sm"/>
              </a14:hiddenLine>
            </a:ext>
          </a:extLst>
        </p:spPr>
      </p:pic>
      <p:pic>
        <p:nvPicPr>
          <p:cNvPr id="43015" name="Picture 5">
            <a:extLst>
              <a:ext uri="{FF2B5EF4-FFF2-40B4-BE49-F238E27FC236}">
                <a16:creationId xmlns:a16="http://schemas.microsoft.com/office/drawing/2014/main" id="{D31A1977-00B8-4D4A-8C51-73849345BBD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10200" y="1174750"/>
            <a:ext cx="3403600"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6" name="Slide Number Placeholder 1">
            <a:extLst>
              <a:ext uri="{FF2B5EF4-FFF2-40B4-BE49-F238E27FC236}">
                <a16:creationId xmlns:a16="http://schemas.microsoft.com/office/drawing/2014/main" id="{5EB056D8-8B70-4D8D-AE92-B7CB2078684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C0DA3D4-0A4B-4CC4-8C7D-0732B34CCB9B}" type="slidenum">
              <a:rPr lang="en-US" altLang="en-US" sz="1000" smtClean="0">
                <a:solidFill>
                  <a:schemeClr val="accent1"/>
                </a:solidFill>
              </a:rPr>
              <a:pPr>
                <a:spcBef>
                  <a:spcPct val="0"/>
                </a:spcBef>
                <a:buSzTx/>
                <a:buFontTx/>
                <a:buNone/>
              </a:pPr>
              <a:t>32</a:t>
            </a:fld>
            <a:endParaRPr lang="en-US" altLang="en-US" sz="1000">
              <a:solidFill>
                <a:schemeClr val="accent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9447FFE0-467D-49E4-BB35-6057732D3A90}"/>
              </a:ext>
            </a:extLst>
          </p:cNvPr>
          <p:cNvSpPr>
            <a:spLocks noGrp="1"/>
          </p:cNvSpPr>
          <p:nvPr>
            <p:ph type="title"/>
          </p:nvPr>
        </p:nvSpPr>
        <p:spPr/>
        <p:txBody>
          <a:bodyPr/>
          <a:lstStyle/>
          <a:p>
            <a:r>
              <a:rPr lang="en-GB" altLang="en-US"/>
              <a:t>Training</a:t>
            </a:r>
            <a:br>
              <a:rPr lang="en-GB" altLang="en-US"/>
            </a:br>
            <a:r>
              <a:rPr lang="en-GB" altLang="en-US"/>
              <a:t>Causes</a:t>
            </a:r>
          </a:p>
        </p:txBody>
      </p:sp>
      <p:sp>
        <p:nvSpPr>
          <p:cNvPr id="44035" name="Content Placeholder 2">
            <a:extLst>
              <a:ext uri="{FF2B5EF4-FFF2-40B4-BE49-F238E27FC236}">
                <a16:creationId xmlns:a16="http://schemas.microsoft.com/office/drawing/2014/main" id="{42183677-7836-406C-869C-DBA7D6D18DFB}"/>
              </a:ext>
            </a:extLst>
          </p:cNvPr>
          <p:cNvSpPr>
            <a:spLocks noGrp="1"/>
          </p:cNvSpPr>
          <p:nvPr>
            <p:ph idx="1"/>
          </p:nvPr>
        </p:nvSpPr>
        <p:spPr/>
        <p:txBody>
          <a:bodyPr/>
          <a:lstStyle/>
          <a:p>
            <a:pPr>
              <a:buFontTx/>
              <a:buBlip>
                <a:blip r:embed="rId2"/>
              </a:buBlip>
            </a:pPr>
            <a:r>
              <a:rPr lang="en-GB" altLang="en-US" b="1">
                <a:solidFill>
                  <a:srgbClr val="FF0000"/>
                </a:solidFill>
              </a:rPr>
              <a:t>Mechanical induced quenches </a:t>
            </a:r>
            <a:r>
              <a:rPr lang="en-GB" altLang="en-US"/>
              <a:t>are considered the main causes of training </a:t>
            </a:r>
          </a:p>
          <a:p>
            <a:pPr lvl="1">
              <a:buFontTx/>
              <a:buBlip>
                <a:blip r:embed="rId3"/>
              </a:buBlip>
            </a:pPr>
            <a:r>
              <a:rPr lang="en-GB" altLang="en-US" b="1">
                <a:solidFill>
                  <a:srgbClr val="FF0000"/>
                </a:solidFill>
              </a:rPr>
              <a:t>Frictional motion</a:t>
            </a:r>
            <a:endParaRPr lang="en-GB" altLang="en-US"/>
          </a:p>
          <a:p>
            <a:pPr lvl="2">
              <a:buFontTx/>
              <a:buBlip>
                <a:blip r:embed="rId4"/>
              </a:buBlip>
            </a:pPr>
            <a:r>
              <a:rPr lang="en-GB" altLang="en-US"/>
              <a:t>E.m. forces </a:t>
            </a:r>
            <a:r>
              <a:rPr lang="en-GB" altLang="en-US">
                <a:sym typeface="Wingdings" panose="05000000000000000000" pitchFamily="2" charset="2"/>
              </a:rPr>
              <a:t> </a:t>
            </a:r>
            <a:r>
              <a:rPr lang="en-GB" altLang="en-US"/>
              <a:t>motion </a:t>
            </a:r>
            <a:r>
              <a:rPr lang="en-GB" altLang="en-US">
                <a:sym typeface="Wingdings" panose="05000000000000000000" pitchFamily="2" charset="2"/>
              </a:rPr>
              <a:t> quench</a:t>
            </a:r>
            <a:endParaRPr lang="en-GB" altLang="en-US"/>
          </a:p>
          <a:p>
            <a:pPr lvl="2">
              <a:buFontTx/>
              <a:buBlip>
                <a:blip r:embed="rId4"/>
              </a:buBlip>
            </a:pPr>
            <a:r>
              <a:rPr lang="en-GB" altLang="en-US"/>
              <a:t>Coil locked by friction in a secure state</a:t>
            </a:r>
          </a:p>
          <a:p>
            <a:pPr lvl="1">
              <a:buFontTx/>
              <a:buBlip>
                <a:blip r:embed="rId3"/>
              </a:buBlip>
            </a:pPr>
            <a:endParaRPr lang="en-GB" altLang="en-US" b="1">
              <a:solidFill>
                <a:srgbClr val="FF0000"/>
              </a:solidFill>
            </a:endParaRPr>
          </a:p>
          <a:p>
            <a:pPr lvl="1">
              <a:buFontTx/>
              <a:buBlip>
                <a:blip r:embed="rId3"/>
              </a:buBlip>
            </a:pPr>
            <a:endParaRPr lang="en-GB" altLang="en-US" b="1">
              <a:solidFill>
                <a:srgbClr val="FF0000"/>
              </a:solidFill>
            </a:endParaRPr>
          </a:p>
          <a:p>
            <a:pPr lvl="1">
              <a:buFontTx/>
              <a:buBlip>
                <a:blip r:embed="rId3"/>
              </a:buBlip>
            </a:pPr>
            <a:endParaRPr lang="en-GB" altLang="en-US" b="1">
              <a:solidFill>
                <a:srgbClr val="FF0000"/>
              </a:solidFill>
            </a:endParaRPr>
          </a:p>
          <a:p>
            <a:pPr lvl="1">
              <a:buFontTx/>
              <a:buBlip>
                <a:blip r:embed="rId3"/>
              </a:buBlip>
            </a:pPr>
            <a:r>
              <a:rPr lang="en-GB" altLang="en-US" b="1">
                <a:solidFill>
                  <a:srgbClr val="FF0000"/>
                </a:solidFill>
              </a:rPr>
              <a:t>Epoxy failure</a:t>
            </a:r>
          </a:p>
          <a:p>
            <a:pPr lvl="2">
              <a:buFontTx/>
              <a:buBlip>
                <a:blip r:embed="rId4"/>
              </a:buBlip>
            </a:pPr>
            <a:r>
              <a:rPr lang="en-GB" altLang="en-US"/>
              <a:t>E.m. forces </a:t>
            </a:r>
            <a:r>
              <a:rPr lang="en-GB" altLang="en-US">
                <a:sym typeface="Wingdings" panose="05000000000000000000" pitchFamily="2" charset="2"/>
              </a:rPr>
              <a:t> </a:t>
            </a:r>
            <a:r>
              <a:rPr lang="en-GB" altLang="en-US"/>
              <a:t>epoxy cracking </a:t>
            </a:r>
            <a:r>
              <a:rPr lang="en-GB" altLang="en-US">
                <a:sym typeface="Wingdings" panose="05000000000000000000" pitchFamily="2" charset="2"/>
              </a:rPr>
              <a:t> quench</a:t>
            </a:r>
            <a:endParaRPr lang="en-GB" altLang="en-US"/>
          </a:p>
          <a:p>
            <a:pPr lvl="2">
              <a:buFontTx/>
              <a:buBlip>
                <a:blip r:embed="rId4"/>
              </a:buBlip>
            </a:pPr>
            <a:r>
              <a:rPr lang="en-GB" altLang="en-US"/>
              <a:t>Once epoxy locally fractured, further cracking appears only when the e.m. stress is increased.</a:t>
            </a:r>
          </a:p>
          <a:p>
            <a:pPr>
              <a:buFontTx/>
              <a:buBlip>
                <a:blip r:embed="rId2"/>
              </a:buBlip>
            </a:pPr>
            <a:endParaRPr lang="en-GB" altLang="en-US"/>
          </a:p>
        </p:txBody>
      </p:sp>
      <p:sp>
        <p:nvSpPr>
          <p:cNvPr id="44036" name="Date Placeholder 3">
            <a:extLst>
              <a:ext uri="{FF2B5EF4-FFF2-40B4-BE49-F238E27FC236}">
                <a16:creationId xmlns:a16="http://schemas.microsoft.com/office/drawing/2014/main" id="{F4B8C03E-3754-4687-BA50-1B0C172B2C2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4037" name="Footer Placeholder 4">
            <a:extLst>
              <a:ext uri="{FF2B5EF4-FFF2-40B4-BE49-F238E27FC236}">
                <a16:creationId xmlns:a16="http://schemas.microsoft.com/office/drawing/2014/main" id="{D946E366-2B06-4BC8-8863-5499A4DA2E8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4038" name="Picture 4" descr="LHC_9T">
            <a:extLst>
              <a:ext uri="{FF2B5EF4-FFF2-40B4-BE49-F238E27FC236}">
                <a16:creationId xmlns:a16="http://schemas.microsoft.com/office/drawing/2014/main" id="{CBE82A03-23E2-4006-8BCE-59D3ED3740D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9213" y="2971800"/>
            <a:ext cx="2312987"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7" descr="test">
            <a:extLst>
              <a:ext uri="{FF2B5EF4-FFF2-40B4-BE49-F238E27FC236}">
                <a16:creationId xmlns:a16="http://schemas.microsoft.com/office/drawing/2014/main" id="{6477A7E8-D0E0-4F76-9DB4-A9D817ED04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0954" t="3171" r="42191" b="9024"/>
          <a:stretch>
            <a:fillRect/>
          </a:stretch>
        </p:blipFill>
        <p:spPr bwMode="auto">
          <a:xfrm>
            <a:off x="4168775" y="5295900"/>
            <a:ext cx="8636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6" descr="LEBL1_color_arrow">
            <a:extLst>
              <a:ext uri="{FF2B5EF4-FFF2-40B4-BE49-F238E27FC236}">
                <a16:creationId xmlns:a16="http://schemas.microsoft.com/office/drawing/2014/main" id="{32CCD580-6E56-4EF0-B8EF-25C9914A07F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36984" t="7072" r="17462" b="9024"/>
          <a:stretch>
            <a:fillRect/>
          </a:stretch>
        </p:blipFill>
        <p:spPr bwMode="auto">
          <a:xfrm>
            <a:off x="5140325" y="5295900"/>
            <a:ext cx="8794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1" name="Slide Number Placeholder 1">
            <a:extLst>
              <a:ext uri="{FF2B5EF4-FFF2-40B4-BE49-F238E27FC236}">
                <a16:creationId xmlns:a16="http://schemas.microsoft.com/office/drawing/2014/main" id="{5919C68A-BD27-4D44-825F-92EFAF7F03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165D5B7-C0D9-4D2E-BBF1-98EAA22A448F}" type="slidenum">
              <a:rPr lang="en-US" altLang="en-US" sz="1000" smtClean="0">
                <a:solidFill>
                  <a:schemeClr val="accent1"/>
                </a:solidFill>
              </a:rPr>
              <a:pPr>
                <a:spcBef>
                  <a:spcPct val="0"/>
                </a:spcBef>
                <a:buSzTx/>
                <a:buFontTx/>
                <a:buNone/>
              </a:pPr>
              <a:t>33</a:t>
            </a:fld>
            <a:endParaRPr lang="en-US" altLang="en-US" sz="1000">
              <a:solidFill>
                <a:schemeClr val="accent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EFE4EA02-6EF5-488B-8DBA-B5BDF63EBC79}"/>
              </a:ext>
            </a:extLst>
          </p:cNvPr>
          <p:cNvSpPr>
            <a:spLocks noGrp="1"/>
          </p:cNvSpPr>
          <p:nvPr>
            <p:ph type="title"/>
          </p:nvPr>
        </p:nvSpPr>
        <p:spPr/>
        <p:txBody>
          <a:bodyPr/>
          <a:lstStyle/>
          <a:p>
            <a:r>
              <a:rPr lang="en-GB" altLang="en-US"/>
              <a:t>Training</a:t>
            </a:r>
            <a:br>
              <a:rPr lang="en-GB" altLang="en-US"/>
            </a:br>
            <a:r>
              <a:rPr lang="en-GB" altLang="en-US"/>
              <a:t>Frictional motion</a:t>
            </a:r>
          </a:p>
        </p:txBody>
      </p:sp>
      <p:sp>
        <p:nvSpPr>
          <p:cNvPr id="45059" name="Content Placeholder 2">
            <a:extLst>
              <a:ext uri="{FF2B5EF4-FFF2-40B4-BE49-F238E27FC236}">
                <a16:creationId xmlns:a16="http://schemas.microsoft.com/office/drawing/2014/main" id="{B93E5D76-53B8-448C-889F-0559395A5C59}"/>
              </a:ext>
            </a:extLst>
          </p:cNvPr>
          <p:cNvSpPr>
            <a:spLocks noGrp="1"/>
          </p:cNvSpPr>
          <p:nvPr>
            <p:ph idx="1"/>
          </p:nvPr>
        </p:nvSpPr>
        <p:spPr/>
        <p:txBody>
          <a:bodyPr/>
          <a:lstStyle/>
          <a:p>
            <a:pPr>
              <a:buFontTx/>
              <a:buBlip>
                <a:blip r:embed="rId3"/>
              </a:buBlip>
            </a:pPr>
            <a:r>
              <a:rPr lang="en-US" altLang="en-US"/>
              <a:t>The Coulomb friction (or static friction) model</a:t>
            </a:r>
          </a:p>
          <a:p>
            <a:pPr lvl="1">
              <a:buFontTx/>
              <a:buBlip>
                <a:blip r:embed="rId4"/>
              </a:buBlip>
            </a:pPr>
            <a:endParaRPr lang="en-US" altLang="en-US"/>
          </a:p>
          <a:p>
            <a:pPr lvl="1">
              <a:buFontTx/>
              <a:buBlip>
                <a:blip r:embed="rId4"/>
              </a:buBlip>
            </a:pPr>
            <a:endParaRPr lang="en-US" altLang="en-US"/>
          </a:p>
          <a:p>
            <a:pPr lvl="1">
              <a:buFontTx/>
              <a:buBlip>
                <a:blip r:embed="rId4"/>
              </a:buBlip>
            </a:pPr>
            <a:r>
              <a:rPr lang="en-US" altLang="en-US"/>
              <a:t>The </a:t>
            </a:r>
            <a:r>
              <a:rPr lang="en-US" altLang="en-US" b="1">
                <a:solidFill>
                  <a:srgbClr val="FF0000"/>
                </a:solidFill>
              </a:rPr>
              <a:t>friction force </a:t>
            </a:r>
            <a:r>
              <a:rPr lang="en-US" altLang="en-US"/>
              <a:t>is given by </a:t>
            </a:r>
            <a:r>
              <a:rPr lang="en-US" altLang="en-US" i="1"/>
              <a:t>F</a:t>
            </a:r>
            <a:r>
              <a:rPr lang="en-US" altLang="en-US" i="1" baseline="-25000"/>
              <a:t>fr </a:t>
            </a:r>
            <a:r>
              <a:rPr lang="en-US" altLang="en-US">
                <a:sym typeface="Symbol" panose="05050102010706020507" pitchFamily="18" charset="2"/>
              </a:rPr>
              <a:t></a:t>
            </a:r>
            <a:r>
              <a:rPr lang="en-US" altLang="en-US"/>
              <a:t> </a:t>
            </a:r>
            <a:r>
              <a:rPr lang="en-US" altLang="en-US" i="1">
                <a:sym typeface="Symbol" panose="05050102010706020507" pitchFamily="18" charset="2"/>
              </a:rPr>
              <a:t>N </a:t>
            </a:r>
            <a:r>
              <a:rPr lang="en-US" altLang="en-US"/>
              <a:t>where </a:t>
            </a:r>
            <a:r>
              <a:rPr lang="en-US" altLang="en-US" i="1">
                <a:sym typeface="Symbol" panose="05050102010706020507" pitchFamily="18" charset="2"/>
              </a:rPr>
              <a:t>  </a:t>
            </a:r>
            <a:r>
              <a:rPr lang="en-US" altLang="en-US">
                <a:sym typeface="Symbol" panose="05050102010706020507" pitchFamily="18" charset="2"/>
              </a:rPr>
              <a:t>is the friction factor.</a:t>
            </a:r>
            <a:endParaRPr lang="en-US" altLang="en-US" baseline="-25000"/>
          </a:p>
          <a:p>
            <a:pPr lvl="1">
              <a:buFontTx/>
              <a:buBlip>
                <a:blip r:embed="rId4"/>
              </a:buBlip>
            </a:pPr>
            <a:r>
              <a:rPr lang="en-US" altLang="en-US"/>
              <a:t>This means that the friction force depends on </a:t>
            </a:r>
            <a:r>
              <a:rPr lang="en-US" altLang="en-US" i="1"/>
              <a:t>F</a:t>
            </a:r>
            <a:r>
              <a:rPr lang="en-US" altLang="en-US" i="1" baseline="-25000"/>
              <a:t>app</a:t>
            </a:r>
          </a:p>
          <a:p>
            <a:pPr lvl="2">
              <a:buFontTx/>
              <a:buBlip>
                <a:blip r:embed="rId5"/>
              </a:buBlip>
            </a:pPr>
            <a:r>
              <a:rPr lang="en-US" altLang="en-US"/>
              <a:t>If </a:t>
            </a:r>
            <a:r>
              <a:rPr lang="en-US" altLang="en-US" i="1"/>
              <a:t>F</a:t>
            </a:r>
            <a:r>
              <a:rPr lang="en-US" altLang="en-US" i="1" baseline="-25000"/>
              <a:t>app </a:t>
            </a:r>
            <a:r>
              <a:rPr lang="en-US" altLang="en-US">
                <a:sym typeface="Symbol" panose="05050102010706020507" pitchFamily="18" charset="2"/>
              </a:rPr>
              <a:t></a:t>
            </a:r>
            <a:r>
              <a:rPr lang="en-US" altLang="en-US"/>
              <a:t> </a:t>
            </a:r>
            <a:r>
              <a:rPr lang="en-US" altLang="en-US" i="1">
                <a:sym typeface="Symbol" panose="05050102010706020507" pitchFamily="18" charset="2"/>
              </a:rPr>
              <a:t>N, </a:t>
            </a:r>
            <a:r>
              <a:rPr lang="en-US" altLang="en-US">
                <a:sym typeface="Symbol" panose="05050102010706020507" pitchFamily="18" charset="2"/>
              </a:rPr>
              <a:t>no sliding occurs, i.e. the friction force prevent motion</a:t>
            </a:r>
          </a:p>
          <a:p>
            <a:pPr lvl="2">
              <a:buFontTx/>
              <a:buBlip>
                <a:blip r:embed="rId5"/>
              </a:buBlip>
            </a:pPr>
            <a:r>
              <a:rPr lang="en-US" altLang="en-US"/>
              <a:t>If </a:t>
            </a:r>
            <a:r>
              <a:rPr lang="en-US" altLang="en-US" i="1"/>
              <a:t>F</a:t>
            </a:r>
            <a:r>
              <a:rPr lang="en-US" altLang="en-US" i="1" baseline="-25000"/>
              <a:t>app </a:t>
            </a:r>
            <a:r>
              <a:rPr lang="en-US" altLang="en-US">
                <a:sym typeface="Symbol" panose="05050102010706020507" pitchFamily="18" charset="2"/>
              </a:rPr>
              <a:t>&gt;</a:t>
            </a:r>
            <a:r>
              <a:rPr lang="en-US" altLang="en-US"/>
              <a:t> </a:t>
            </a:r>
            <a:r>
              <a:rPr lang="en-US" altLang="en-US" i="1">
                <a:sym typeface="Symbol" panose="05050102010706020507" pitchFamily="18" charset="2"/>
              </a:rPr>
              <a:t>N, </a:t>
            </a:r>
            <a:r>
              <a:rPr lang="en-US" altLang="en-US">
                <a:sym typeface="Symbol" panose="05050102010706020507" pitchFamily="18" charset="2"/>
              </a:rPr>
              <a:t>sliding occurs, and the friction force is constant and = </a:t>
            </a:r>
            <a:r>
              <a:rPr lang="en-US" altLang="en-US" i="1">
                <a:sym typeface="Symbol" panose="05050102010706020507" pitchFamily="18" charset="2"/>
              </a:rPr>
              <a:t>N. </a:t>
            </a:r>
          </a:p>
          <a:p>
            <a:pPr>
              <a:buFontTx/>
              <a:buBlip>
                <a:blip r:embed="rId5"/>
              </a:buBlip>
            </a:pPr>
            <a:r>
              <a:rPr lang="en-US" altLang="en-US"/>
              <a:t>We can use a contact pressure </a:t>
            </a:r>
            <a:r>
              <a:rPr lang="en-US" altLang="en-US" i="1"/>
              <a:t>P </a:t>
            </a:r>
            <a:r>
              <a:rPr lang="en-US" altLang="en-US"/>
              <a:t>instead of force </a:t>
            </a:r>
            <a:r>
              <a:rPr lang="en-US" altLang="en-US" i="1"/>
              <a:t>N, </a:t>
            </a:r>
            <a:r>
              <a:rPr lang="en-US" altLang="en-US"/>
              <a:t>and</a:t>
            </a:r>
            <a:r>
              <a:rPr lang="en-US" altLang="en-US" i="1"/>
              <a:t> </a:t>
            </a:r>
            <a:r>
              <a:rPr lang="en-US" altLang="en-US" b="1">
                <a:solidFill>
                  <a:srgbClr val="FF0000"/>
                </a:solidFill>
              </a:rPr>
              <a:t>frictional stress or shear stress </a:t>
            </a:r>
            <a:r>
              <a:rPr lang="en-US" altLang="en-US" i="1">
                <a:sym typeface="Symbol" panose="05050102010706020507" pitchFamily="18" charset="2"/>
              </a:rPr>
              <a:t></a:t>
            </a:r>
            <a:r>
              <a:rPr lang="en-US" altLang="en-US" i="1" baseline="-25000"/>
              <a:t>fr</a:t>
            </a:r>
            <a:r>
              <a:rPr lang="en-US" altLang="en-US"/>
              <a:t> instead of </a:t>
            </a:r>
            <a:r>
              <a:rPr lang="en-US" altLang="en-US" i="1"/>
              <a:t>F</a:t>
            </a:r>
            <a:r>
              <a:rPr lang="en-US" altLang="en-US" i="1" baseline="-25000"/>
              <a:t>fr.</a:t>
            </a:r>
          </a:p>
          <a:p>
            <a:pPr>
              <a:buFontTx/>
              <a:buBlip>
                <a:blip r:embed="rId5"/>
              </a:buBlip>
            </a:pPr>
            <a:r>
              <a:rPr lang="en-US" altLang="en-US"/>
              <a:t>The </a:t>
            </a:r>
            <a:r>
              <a:rPr lang="en-US" altLang="en-US" b="1">
                <a:solidFill>
                  <a:srgbClr val="FF0000"/>
                </a:solidFill>
              </a:rPr>
              <a:t>frictional energy </a:t>
            </a:r>
            <a:r>
              <a:rPr lang="en-US" altLang="en-US"/>
              <a:t>dissipated per unit area </a:t>
            </a:r>
            <a:r>
              <a:rPr lang="en-US" altLang="en-US" i="1"/>
              <a:t>E</a:t>
            </a:r>
            <a:r>
              <a:rPr lang="en-US" altLang="en-US"/>
              <a:t> (J/m</a:t>
            </a:r>
            <a:r>
              <a:rPr lang="en-US" altLang="en-US" baseline="30000"/>
              <a:t>2</a:t>
            </a:r>
            <a:r>
              <a:rPr lang="en-US" altLang="en-US"/>
              <a:t>)</a:t>
            </a:r>
          </a:p>
          <a:p>
            <a:pPr lvl="1">
              <a:buFontTx/>
              <a:buBlip>
                <a:blip r:embed="rId5"/>
              </a:buBlip>
            </a:pPr>
            <a:endParaRPr lang="en-US" altLang="en-US"/>
          </a:p>
          <a:p>
            <a:pPr lvl="1">
              <a:buFontTx/>
              <a:buBlip>
                <a:blip r:embed="rId5"/>
              </a:buBlip>
            </a:pPr>
            <a:endParaRPr lang="en-US" altLang="en-US"/>
          </a:p>
          <a:p>
            <a:pPr lvl="1">
              <a:buFontTx/>
              <a:buBlip>
                <a:blip r:embed="rId5"/>
              </a:buBlip>
            </a:pPr>
            <a:r>
              <a:rPr lang="en-US" altLang="en-US"/>
              <a:t>where </a:t>
            </a:r>
            <a:r>
              <a:rPr lang="en-US" altLang="en-US" i="1">
                <a:sym typeface="Symbol" panose="05050102010706020507" pitchFamily="18" charset="2"/>
              </a:rPr>
              <a:t></a:t>
            </a:r>
            <a:r>
              <a:rPr lang="en-US" altLang="en-US"/>
              <a:t> (m) is the relative sliding </a:t>
            </a:r>
          </a:p>
          <a:p>
            <a:pPr lvl="1">
              <a:buFontTx/>
              <a:buBlip>
                <a:blip r:embed="rId5"/>
              </a:buBlip>
            </a:pPr>
            <a:endParaRPr lang="en-US" altLang="en-US" i="1"/>
          </a:p>
          <a:p>
            <a:pPr>
              <a:buFontTx/>
              <a:buBlip>
                <a:blip r:embed="rId5"/>
              </a:buBlip>
            </a:pPr>
            <a:endParaRPr lang="en-US" altLang="en-US" i="1">
              <a:sym typeface="Symbol" panose="05050102010706020507" pitchFamily="18" charset="2"/>
            </a:endParaRPr>
          </a:p>
          <a:p>
            <a:pPr lvl="1">
              <a:buFontTx/>
              <a:buBlip>
                <a:blip r:embed="rId4"/>
              </a:buBlip>
            </a:pPr>
            <a:endParaRPr lang="en-GB" altLang="en-US"/>
          </a:p>
        </p:txBody>
      </p:sp>
      <p:sp>
        <p:nvSpPr>
          <p:cNvPr id="45060" name="Date Placeholder 3">
            <a:extLst>
              <a:ext uri="{FF2B5EF4-FFF2-40B4-BE49-F238E27FC236}">
                <a16:creationId xmlns:a16="http://schemas.microsoft.com/office/drawing/2014/main" id="{E3400B7D-BA71-49EA-B5CC-E9CAF787960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5061" name="Footer Placeholder 4">
            <a:extLst>
              <a:ext uri="{FF2B5EF4-FFF2-40B4-BE49-F238E27FC236}">
                <a16:creationId xmlns:a16="http://schemas.microsoft.com/office/drawing/2014/main" id="{10ACDBF6-0147-41DD-BA70-7125D8A19FE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45062" name="Picture 7" descr="spring1">
            <a:extLst>
              <a:ext uri="{FF2B5EF4-FFF2-40B4-BE49-F238E27FC236}">
                <a16:creationId xmlns:a16="http://schemas.microsoft.com/office/drawing/2014/main" id="{BE12B9E2-327B-454E-AD31-EB395214B9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94550" y="1174750"/>
            <a:ext cx="126365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5063" name="Object 7">
            <a:extLst>
              <a:ext uri="{FF2B5EF4-FFF2-40B4-BE49-F238E27FC236}">
                <a16:creationId xmlns:a16="http://schemas.microsoft.com/office/drawing/2014/main" id="{211945A9-3047-41E5-8088-FEEB90F99CE1}"/>
              </a:ext>
            </a:extLst>
          </p:cNvPr>
          <p:cNvGraphicFramePr>
            <a:graphicFrameLocks noChangeAspect="1"/>
          </p:cNvGraphicFramePr>
          <p:nvPr/>
        </p:nvGraphicFramePr>
        <p:xfrm>
          <a:off x="4070350" y="5105400"/>
          <a:ext cx="1263650" cy="533400"/>
        </p:xfrm>
        <a:graphic>
          <a:graphicData uri="http://schemas.openxmlformats.org/presentationml/2006/ole">
            <mc:AlternateContent xmlns:mc="http://schemas.openxmlformats.org/markup-compatibility/2006">
              <mc:Choice xmlns:v="urn:schemas-microsoft-com:vml" Requires="v">
                <p:oleObj spid="_x0000_s45077" name="Equation" r:id="rId9" imgW="571252" imgH="241195" progId="Equation.3">
                  <p:embed/>
                </p:oleObj>
              </mc:Choice>
              <mc:Fallback>
                <p:oleObj name="Equation" r:id="rId9" imgW="571252" imgH="241195"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70350" y="5105400"/>
                        <a:ext cx="12636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4" name="Slide Number Placeholder 1">
            <a:extLst>
              <a:ext uri="{FF2B5EF4-FFF2-40B4-BE49-F238E27FC236}">
                <a16:creationId xmlns:a16="http://schemas.microsoft.com/office/drawing/2014/main" id="{1C7F13AD-FA66-4BF8-B520-DCAA42C634E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27D385B-730C-4C06-9C39-92D39BF98CD5}" type="slidenum">
              <a:rPr lang="en-US" altLang="en-US" sz="1000" smtClean="0">
                <a:solidFill>
                  <a:schemeClr val="accent1"/>
                </a:solidFill>
              </a:rPr>
              <a:pPr>
                <a:spcBef>
                  <a:spcPct val="0"/>
                </a:spcBef>
                <a:buSzTx/>
                <a:buFontTx/>
                <a:buNone/>
              </a:pPr>
              <a:t>34</a:t>
            </a:fld>
            <a:endParaRPr lang="en-US" altLang="en-US" sz="1000">
              <a:solidFill>
                <a:schemeClr val="accent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31FF5FA8-16D1-4147-9C12-C826297DF7C0}"/>
              </a:ext>
            </a:extLst>
          </p:cNvPr>
          <p:cNvSpPr>
            <a:spLocks noGrp="1" noChangeArrowheads="1"/>
          </p:cNvSpPr>
          <p:nvPr>
            <p:ph type="title"/>
          </p:nvPr>
        </p:nvSpPr>
        <p:spPr/>
        <p:txBody>
          <a:bodyPr/>
          <a:lstStyle/>
          <a:p>
            <a:r>
              <a:rPr lang="en-GB" altLang="en-US"/>
              <a:t>Training</a:t>
            </a:r>
            <a:br>
              <a:rPr lang="en-GB" altLang="en-US"/>
            </a:br>
            <a:r>
              <a:rPr lang="en-GB" altLang="en-US"/>
              <a:t>Frictional motion</a:t>
            </a:r>
            <a:endParaRPr lang="en-US" altLang="en-US"/>
          </a:p>
        </p:txBody>
      </p:sp>
      <p:sp>
        <p:nvSpPr>
          <p:cNvPr id="46083" name="Rectangle 3">
            <a:extLst>
              <a:ext uri="{FF2B5EF4-FFF2-40B4-BE49-F238E27FC236}">
                <a16:creationId xmlns:a16="http://schemas.microsoft.com/office/drawing/2014/main" id="{1BC7D74B-6404-43EF-9B85-3ACB42866CC0}"/>
              </a:ext>
            </a:extLst>
          </p:cNvPr>
          <p:cNvSpPr>
            <a:spLocks noGrp="1" noChangeArrowheads="1"/>
          </p:cNvSpPr>
          <p:nvPr>
            <p:ph type="body" idx="1"/>
          </p:nvPr>
        </p:nvSpPr>
        <p:spPr>
          <a:xfrm>
            <a:off x="266700" y="1190625"/>
            <a:ext cx="7065963" cy="5240338"/>
          </a:xfrm>
        </p:spPr>
        <p:txBody>
          <a:bodyPr/>
          <a:lstStyle/>
          <a:p>
            <a:pPr>
              <a:buFontTx/>
              <a:buBlip>
                <a:blip r:embed="rId3"/>
              </a:buBlip>
            </a:pPr>
            <a:r>
              <a:rPr lang="en-US" altLang="en-US"/>
              <a:t>A simple analytical model has been proposed by O. Tsukamoto and Y. Iwasa.</a:t>
            </a:r>
          </a:p>
          <a:p>
            <a:pPr lvl="1">
              <a:buFontTx/>
              <a:buBlip>
                <a:blip r:embed="rId4"/>
              </a:buBlip>
            </a:pPr>
            <a:r>
              <a:rPr lang="en-US" altLang="en-US"/>
              <a:t>A simple force cycle applied to a </a:t>
            </a:r>
            <a:r>
              <a:rPr lang="en-US" altLang="en-US" b="1">
                <a:solidFill>
                  <a:srgbClr val="FF0000"/>
                </a:solidFill>
              </a:rPr>
              <a:t>spring system </a:t>
            </a:r>
            <a:r>
              <a:rPr lang="en-US" altLang="en-US"/>
              <a:t>shows</a:t>
            </a:r>
          </a:p>
          <a:p>
            <a:pPr lvl="2">
              <a:buFontTx/>
              <a:buBlip>
                <a:blip r:embed="rId5"/>
              </a:buBlip>
            </a:pPr>
            <a:r>
              <a:rPr lang="en-US" altLang="en-US" b="1">
                <a:solidFill>
                  <a:srgbClr val="FF0000"/>
                </a:solidFill>
              </a:rPr>
              <a:t>Irreversible displacement </a:t>
            </a:r>
            <a:r>
              <a:rPr lang="en-US" altLang="en-US"/>
              <a:t>at the end of the first cycle</a:t>
            </a:r>
          </a:p>
          <a:p>
            <a:pPr lvl="2">
              <a:buFontTx/>
              <a:buBlip>
                <a:blip r:embed="rId5"/>
              </a:buBlip>
            </a:pPr>
            <a:r>
              <a:rPr lang="en-US" altLang="en-US" b="1">
                <a:solidFill>
                  <a:srgbClr val="FF0000"/>
                </a:solidFill>
              </a:rPr>
              <a:t>Reduction</a:t>
            </a:r>
            <a:r>
              <a:rPr lang="en-US" altLang="en-US"/>
              <a:t> of total displacement in the second cycle</a:t>
            </a:r>
          </a:p>
        </p:txBody>
      </p:sp>
      <p:pic>
        <p:nvPicPr>
          <p:cNvPr id="46084" name="Picture 6">
            <a:extLst>
              <a:ext uri="{FF2B5EF4-FFF2-40B4-BE49-F238E27FC236}">
                <a16:creationId xmlns:a16="http://schemas.microsoft.com/office/drawing/2014/main" id="{99ED51BB-E934-4B52-B3B5-2469A20765F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884" r="16801" b="2730"/>
          <a:stretch>
            <a:fillRect/>
          </a:stretch>
        </p:blipFill>
        <p:spPr bwMode="auto">
          <a:xfrm>
            <a:off x="4175125" y="3036888"/>
            <a:ext cx="4019550" cy="328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8" descr="springs2">
            <a:extLst>
              <a:ext uri="{FF2B5EF4-FFF2-40B4-BE49-F238E27FC236}">
                <a16:creationId xmlns:a16="http://schemas.microsoft.com/office/drawing/2014/main" id="{8CE7E0BF-EB04-4E0D-841D-67214FF8B62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6328"/>
          <a:stretch>
            <a:fillRect/>
          </a:stretch>
        </p:blipFill>
        <p:spPr bwMode="auto">
          <a:xfrm>
            <a:off x="1328738" y="3184525"/>
            <a:ext cx="1927225" cy="309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9">
            <a:extLst>
              <a:ext uri="{FF2B5EF4-FFF2-40B4-BE49-F238E27FC236}">
                <a16:creationId xmlns:a16="http://schemas.microsoft.com/office/drawing/2014/main" id="{766B535F-04FF-4149-A6CF-78D904CD67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46938" y="1296988"/>
            <a:ext cx="1781175"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Footer Placeholder 9">
            <a:extLst>
              <a:ext uri="{FF2B5EF4-FFF2-40B4-BE49-F238E27FC236}">
                <a16:creationId xmlns:a16="http://schemas.microsoft.com/office/drawing/2014/main" id="{B873259D-FE98-44A5-8ED2-1E00EC8CDC6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6088" name="Date Placeholder 8">
            <a:extLst>
              <a:ext uri="{FF2B5EF4-FFF2-40B4-BE49-F238E27FC236}">
                <a16:creationId xmlns:a16="http://schemas.microsoft.com/office/drawing/2014/main" id="{472EECC9-9717-4192-808B-B254F64A076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6089" name="Slide Number Placeholder 1">
            <a:extLst>
              <a:ext uri="{FF2B5EF4-FFF2-40B4-BE49-F238E27FC236}">
                <a16:creationId xmlns:a16="http://schemas.microsoft.com/office/drawing/2014/main" id="{DBC42F29-0B30-441D-BCC2-C71A8C23CE6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9"/>
              </a:buBlip>
              <a:defRPr sz="1600">
                <a:solidFill>
                  <a:schemeClr val="tx2"/>
                </a:solidFill>
                <a:latin typeface="Book Antiqua" panose="02040602050305030304" pitchFamily="18" charset="0"/>
              </a:defRPr>
            </a:lvl4pPr>
            <a:lvl5pPr marL="2057400" indent="-228600">
              <a:spcBef>
                <a:spcPct val="20000"/>
              </a:spcBef>
              <a:buSzPct val="60000"/>
              <a:buBlip>
                <a:blip r:embed="rId10"/>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10"/>
              </a:buBlip>
              <a:defRPr sz="1600">
                <a:solidFill>
                  <a:schemeClr val="tx2"/>
                </a:solidFill>
                <a:latin typeface="Book Antiqua" panose="02040602050305030304" pitchFamily="18" charset="0"/>
              </a:defRPr>
            </a:lvl9pPr>
          </a:lstStyle>
          <a:p>
            <a:pPr>
              <a:spcBef>
                <a:spcPct val="0"/>
              </a:spcBef>
              <a:buSzTx/>
              <a:buFontTx/>
              <a:buNone/>
            </a:pPr>
            <a:fld id="{74B0194F-3681-4C24-AE55-1B8F546CDA51}" type="slidenum">
              <a:rPr lang="en-US" altLang="en-US" sz="1000" smtClean="0">
                <a:solidFill>
                  <a:schemeClr val="accent1"/>
                </a:solidFill>
              </a:rPr>
              <a:pPr>
                <a:spcBef>
                  <a:spcPct val="0"/>
                </a:spcBef>
                <a:buSzTx/>
                <a:buFontTx/>
                <a:buNone/>
              </a:pPr>
              <a:t>35</a:t>
            </a:fld>
            <a:endParaRPr lang="en-US" altLang="en-US" sz="1000">
              <a:solidFill>
                <a:schemeClr val="accent1"/>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CFF1E958-4348-4BAC-A7AD-9DBDA0B46ACB}"/>
              </a:ext>
            </a:extLst>
          </p:cNvPr>
          <p:cNvSpPr>
            <a:spLocks noGrp="1" noChangeArrowheads="1"/>
          </p:cNvSpPr>
          <p:nvPr>
            <p:ph type="title"/>
          </p:nvPr>
        </p:nvSpPr>
        <p:spPr/>
        <p:txBody>
          <a:bodyPr/>
          <a:lstStyle/>
          <a:p>
            <a:r>
              <a:rPr lang="en-GB" altLang="en-US"/>
              <a:t>Training</a:t>
            </a:r>
            <a:br>
              <a:rPr lang="en-GB" altLang="en-US"/>
            </a:br>
            <a:r>
              <a:rPr lang="en-GB" altLang="en-US"/>
              <a:t>Frictional motion</a:t>
            </a:r>
            <a:endParaRPr lang="en-US" altLang="en-US"/>
          </a:p>
        </p:txBody>
      </p:sp>
      <p:sp>
        <p:nvSpPr>
          <p:cNvPr id="48131" name="Rectangle 3">
            <a:extLst>
              <a:ext uri="{FF2B5EF4-FFF2-40B4-BE49-F238E27FC236}">
                <a16:creationId xmlns:a16="http://schemas.microsoft.com/office/drawing/2014/main" id="{F0CB6A7F-6BB3-4796-9D30-3C53AF8B3D02}"/>
              </a:ext>
            </a:extLst>
          </p:cNvPr>
          <p:cNvSpPr>
            <a:spLocks noGrp="1" noChangeArrowheads="1"/>
          </p:cNvSpPr>
          <p:nvPr>
            <p:ph type="body" idx="1"/>
          </p:nvPr>
        </p:nvSpPr>
        <p:spPr>
          <a:xfrm>
            <a:off x="266700" y="1190625"/>
            <a:ext cx="4300538" cy="5240338"/>
          </a:xfrm>
        </p:spPr>
        <p:txBody>
          <a:bodyPr/>
          <a:lstStyle/>
          <a:p>
            <a:pPr>
              <a:buFontTx/>
              <a:buBlip>
                <a:blip r:embed="rId2"/>
              </a:buBlip>
            </a:pPr>
            <a:r>
              <a:rPr lang="en-US" altLang="en-US" b="1">
                <a:solidFill>
                  <a:srgbClr val="FF0000"/>
                </a:solidFill>
              </a:rPr>
              <a:t>Acoustic emissions </a:t>
            </a:r>
            <a:r>
              <a:rPr lang="en-US" altLang="en-US"/>
              <a:t>measurements</a:t>
            </a:r>
          </a:p>
          <a:p>
            <a:pPr lvl="1">
              <a:buFontTx/>
              <a:buBlip>
                <a:blip r:embed="rId3"/>
              </a:buBlip>
            </a:pPr>
            <a:r>
              <a:rPr lang="en-US" altLang="en-US"/>
              <a:t>AE are emitted during frictional sliding between two surfaces (cracks)</a:t>
            </a:r>
          </a:p>
          <a:p>
            <a:pPr lvl="1">
              <a:buFontTx/>
              <a:buBlip>
                <a:blip r:embed="rId3"/>
              </a:buBlip>
            </a:pPr>
            <a:r>
              <a:rPr lang="en-US" altLang="en-US" b="1">
                <a:solidFill>
                  <a:srgbClr val="FF0000"/>
                </a:solidFill>
              </a:rPr>
              <a:t>Kaiser effect </a:t>
            </a:r>
          </a:p>
          <a:p>
            <a:pPr lvl="2">
              <a:buFontTx/>
              <a:buBlip>
                <a:blip r:embed="rId4"/>
              </a:buBlip>
            </a:pPr>
            <a:r>
              <a:rPr lang="en-US" altLang="en-US"/>
              <a:t>“During a sequence of cyclic loading, mechanical disturbances such as conductor motion and epoxy fracture appear only when the loading responsible for disturbances exceeds the maximum level achieved in the previous loading sequence.”</a:t>
            </a:r>
          </a:p>
          <a:p>
            <a:pPr lvl="1">
              <a:buFontTx/>
              <a:buBlip>
                <a:blip r:embed="rId3"/>
              </a:buBlip>
            </a:pPr>
            <a:endParaRPr lang="en-US" altLang="en-US"/>
          </a:p>
        </p:txBody>
      </p:sp>
      <p:pic>
        <p:nvPicPr>
          <p:cNvPr id="48132" name="Picture 4">
            <a:extLst>
              <a:ext uri="{FF2B5EF4-FFF2-40B4-BE49-F238E27FC236}">
                <a16:creationId xmlns:a16="http://schemas.microsoft.com/office/drawing/2014/main" id="{42001F13-CE03-4857-922D-BE5B051BEE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11623"/>
          <a:stretch>
            <a:fillRect/>
          </a:stretch>
        </p:blipFill>
        <p:spPr bwMode="auto">
          <a:xfrm>
            <a:off x="4475163" y="1773238"/>
            <a:ext cx="4433887"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Footer Placeholder 7">
            <a:extLst>
              <a:ext uri="{FF2B5EF4-FFF2-40B4-BE49-F238E27FC236}">
                <a16:creationId xmlns:a16="http://schemas.microsoft.com/office/drawing/2014/main" id="{F50A2401-FD62-4D59-96DA-7EE814FC252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8134" name="Date Placeholder 6">
            <a:extLst>
              <a:ext uri="{FF2B5EF4-FFF2-40B4-BE49-F238E27FC236}">
                <a16:creationId xmlns:a16="http://schemas.microsoft.com/office/drawing/2014/main" id="{858300C5-29B3-477A-9E9A-24CA863DE0C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48135" name="Text Box 7">
            <a:extLst>
              <a:ext uri="{FF2B5EF4-FFF2-40B4-BE49-F238E27FC236}">
                <a16:creationId xmlns:a16="http://schemas.microsoft.com/office/drawing/2014/main" id="{7E0145DC-C223-47CC-A2AE-04250818BE7D}"/>
              </a:ext>
            </a:extLst>
          </p:cNvPr>
          <p:cNvSpPr txBox="1">
            <a:spLocks noChangeArrowheads="1"/>
          </p:cNvSpPr>
          <p:nvPr/>
        </p:nvSpPr>
        <p:spPr bwMode="auto">
          <a:xfrm>
            <a:off x="7370763" y="1527175"/>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H. Maeda, </a:t>
            </a:r>
            <a:r>
              <a:rPr lang="en-US" altLang="en-US" sz="1000" i="1">
                <a:solidFill>
                  <a:schemeClr val="tx1"/>
                </a:solidFill>
                <a:ea typeface="ＭＳ Ｐゴシック" panose="020B0600070205080204" pitchFamily="34" charset="-128"/>
              </a:rPr>
              <a:t>et al.</a:t>
            </a:r>
            <a:endParaRPr lang="en-US" altLang="en-US" sz="1000">
              <a:solidFill>
                <a:schemeClr val="tx1"/>
              </a:solidFill>
              <a:ea typeface="ＭＳ Ｐゴシック" panose="020B0600070205080204" pitchFamily="34" charset="-128"/>
            </a:endParaRPr>
          </a:p>
        </p:txBody>
      </p:sp>
      <p:sp>
        <p:nvSpPr>
          <p:cNvPr id="48136" name="Slide Number Placeholder 1">
            <a:extLst>
              <a:ext uri="{FF2B5EF4-FFF2-40B4-BE49-F238E27FC236}">
                <a16:creationId xmlns:a16="http://schemas.microsoft.com/office/drawing/2014/main" id="{7FE146AA-6E79-4C21-BAC6-5F7A6B2E5D8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7FC46BBA-BF4A-42C4-A852-77CC5A0B432E}" type="slidenum">
              <a:rPr lang="en-US" altLang="en-US" sz="1000" smtClean="0">
                <a:solidFill>
                  <a:schemeClr val="accent1"/>
                </a:solidFill>
              </a:rPr>
              <a:pPr>
                <a:spcBef>
                  <a:spcPct val="0"/>
                </a:spcBef>
                <a:buSzTx/>
                <a:buFontTx/>
                <a:buNone/>
              </a:pPr>
              <a:t>36</a:t>
            </a:fld>
            <a:endParaRPr lang="en-US" altLang="en-US" sz="1000">
              <a:solidFill>
                <a:schemeClr val="accent1"/>
              </a:solidFill>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ABBEC9C1-527F-4C6D-A06A-E076C24E4EBE}"/>
              </a:ext>
            </a:extLst>
          </p:cNvPr>
          <p:cNvSpPr>
            <a:spLocks noGrp="1" noChangeArrowheads="1"/>
          </p:cNvSpPr>
          <p:nvPr>
            <p:ph type="title"/>
          </p:nvPr>
        </p:nvSpPr>
        <p:spPr/>
        <p:txBody>
          <a:bodyPr/>
          <a:lstStyle/>
          <a:p>
            <a:r>
              <a:rPr lang="en-GB" altLang="en-US"/>
              <a:t>Training</a:t>
            </a:r>
            <a:br>
              <a:rPr lang="en-GB" altLang="en-US"/>
            </a:br>
            <a:r>
              <a:rPr lang="en-US" altLang="en-US"/>
              <a:t>Epoxy failures</a:t>
            </a:r>
          </a:p>
        </p:txBody>
      </p:sp>
      <p:sp>
        <p:nvSpPr>
          <p:cNvPr id="245763" name="Rectangle 3">
            <a:extLst>
              <a:ext uri="{FF2B5EF4-FFF2-40B4-BE49-F238E27FC236}">
                <a16:creationId xmlns:a16="http://schemas.microsoft.com/office/drawing/2014/main" id="{1F405A53-67BB-466E-8754-B6C94DB6A132}"/>
              </a:ext>
            </a:extLst>
          </p:cNvPr>
          <p:cNvSpPr>
            <a:spLocks noGrp="1" noChangeArrowheads="1"/>
          </p:cNvSpPr>
          <p:nvPr>
            <p:ph type="body" idx="1"/>
          </p:nvPr>
        </p:nvSpPr>
        <p:spPr>
          <a:xfrm>
            <a:off x="266700" y="1190625"/>
            <a:ext cx="7327900" cy="5240338"/>
          </a:xfrm>
        </p:spPr>
        <p:txBody>
          <a:bodyPr>
            <a:normAutofit fontScale="92500"/>
          </a:bodyPr>
          <a:lstStyle/>
          <a:p>
            <a:pPr>
              <a:buFontTx/>
              <a:buBlip>
                <a:blip r:embed="rId3"/>
              </a:buBlip>
              <a:defRPr/>
            </a:pPr>
            <a:r>
              <a:rPr lang="en-US" altLang="en-US" dirty="0"/>
              <a:t>Epoxy resin becomes </a:t>
            </a:r>
            <a:r>
              <a:rPr lang="en-US" altLang="en-US" b="1" dirty="0">
                <a:solidFill>
                  <a:srgbClr val="FF0000"/>
                </a:solidFill>
              </a:rPr>
              <a:t>brittle</a:t>
            </a:r>
            <a:r>
              <a:rPr lang="en-US" altLang="en-US" dirty="0"/>
              <a:t> at low temperature</a:t>
            </a:r>
          </a:p>
          <a:p>
            <a:pPr lvl="1">
              <a:buFontTx/>
              <a:buBlip>
                <a:blip r:embed="rId4"/>
              </a:buBlip>
              <a:defRPr/>
            </a:pPr>
            <a:r>
              <a:rPr lang="en-US" altLang="en-US" dirty="0"/>
              <a:t>Micro-cracking or micro-fractures may occur</a:t>
            </a:r>
          </a:p>
          <a:p>
            <a:pPr>
              <a:buFontTx/>
              <a:buBlip>
                <a:blip r:embed="rId3"/>
              </a:buBlip>
              <a:defRPr/>
            </a:pPr>
            <a:r>
              <a:rPr lang="en-US" altLang="en-US" dirty="0"/>
              <a:t>The phenomenon is enhanced by the fact that the epoxy has an </a:t>
            </a:r>
            <a:r>
              <a:rPr lang="en-US" altLang="en-US" b="1" dirty="0">
                <a:solidFill>
                  <a:srgbClr val="FF0000"/>
                </a:solidFill>
              </a:rPr>
              <a:t>high thermal contraction </a:t>
            </a:r>
          </a:p>
          <a:p>
            <a:pPr lvl="1">
              <a:buFontTx/>
              <a:buBlip>
                <a:blip r:embed="rId3"/>
              </a:buBlip>
              <a:defRPr/>
            </a:pPr>
            <a:r>
              <a:rPr lang="en-US" altLang="en-US" dirty="0"/>
              <a:t>After cool-down the resin is in </a:t>
            </a:r>
            <a:r>
              <a:rPr lang="en-US" altLang="en-US" b="1" dirty="0">
                <a:solidFill>
                  <a:srgbClr val="FF0000"/>
                </a:solidFill>
              </a:rPr>
              <a:t>tension</a:t>
            </a:r>
          </a:p>
          <a:p>
            <a:pPr>
              <a:buFontTx/>
              <a:buBlip>
                <a:blip r:embed="rId3"/>
              </a:buBlip>
              <a:defRPr/>
            </a:pPr>
            <a:r>
              <a:rPr lang="en-US" altLang="en-US" dirty="0"/>
              <a:t>A brittle material in tension may experience </a:t>
            </a:r>
            <a:r>
              <a:rPr lang="en-US" altLang="en-US" b="1" dirty="0">
                <a:solidFill>
                  <a:srgbClr val="FF0000"/>
                </a:solidFill>
              </a:rPr>
              <a:t>crack</a:t>
            </a:r>
            <a:endParaRPr lang="en-US" altLang="en-US" dirty="0"/>
          </a:p>
          <a:p>
            <a:pPr lvl="1">
              <a:buFontTx/>
              <a:buBlip>
                <a:blip r:embed="rId4"/>
              </a:buBlip>
              <a:defRPr/>
            </a:pPr>
            <a:r>
              <a:rPr lang="en-US" altLang="en-US" dirty="0"/>
              <a:t>When a crack propagated, the strain energy is converted in heat.</a:t>
            </a:r>
          </a:p>
          <a:p>
            <a:pPr lvl="1">
              <a:buFontTx/>
              <a:buBlip>
                <a:blip r:embed="rId4"/>
              </a:buBlip>
              <a:defRPr/>
            </a:pPr>
            <a:endParaRPr lang="en-US" altLang="en-US" dirty="0"/>
          </a:p>
          <a:p>
            <a:pPr>
              <a:buFontTx/>
              <a:buBlip>
                <a:blip r:embed="rId4"/>
              </a:buBlip>
              <a:defRPr/>
            </a:pPr>
            <a:endParaRPr lang="en-US" altLang="en-US" dirty="0"/>
          </a:p>
          <a:p>
            <a:pPr>
              <a:buFontTx/>
              <a:buBlip>
                <a:blip r:embed="rId4"/>
              </a:buBlip>
              <a:defRPr/>
            </a:pPr>
            <a:r>
              <a:rPr lang="en-GB" altLang="en-US" dirty="0"/>
              <a:t>To prevent it </a:t>
            </a:r>
          </a:p>
          <a:p>
            <a:pPr lvl="1">
              <a:buFontTx/>
              <a:buBlip>
                <a:blip r:embed="rId4"/>
              </a:buBlip>
              <a:defRPr/>
            </a:pPr>
            <a:r>
              <a:rPr lang="en-GB" altLang="en-US" dirty="0"/>
              <a:t>fibrous reinforcement (</a:t>
            </a:r>
            <a:r>
              <a:rPr lang="en-GB" altLang="en-US" b="1" dirty="0">
                <a:solidFill>
                  <a:srgbClr val="FF0000"/>
                </a:solidFill>
              </a:rPr>
              <a:t>fiberglass</a:t>
            </a:r>
            <a:r>
              <a:rPr lang="en-GB" altLang="en-US" dirty="0"/>
              <a:t>) are added</a:t>
            </a:r>
          </a:p>
          <a:p>
            <a:pPr lvl="1">
              <a:buFontTx/>
              <a:buBlip>
                <a:blip r:embed="rId4"/>
              </a:buBlip>
              <a:defRPr/>
            </a:pPr>
            <a:r>
              <a:rPr lang="en-GB" altLang="en-US" dirty="0"/>
              <a:t>volume with only resin are </a:t>
            </a:r>
            <a:r>
              <a:rPr lang="en-GB" altLang="en-US" b="1" dirty="0">
                <a:solidFill>
                  <a:srgbClr val="FF0000"/>
                </a:solidFill>
              </a:rPr>
              <a:t>minimized</a:t>
            </a:r>
          </a:p>
          <a:p>
            <a:pPr lvl="1">
              <a:buFontTx/>
              <a:buBlip>
                <a:blip r:embed="rId4"/>
              </a:buBlip>
              <a:defRPr/>
            </a:pPr>
            <a:r>
              <a:rPr lang="en-GB" altLang="en-US" dirty="0"/>
              <a:t>In general, epoxy used where it is needed (Nb</a:t>
            </a:r>
            <a:r>
              <a:rPr lang="en-GB" altLang="en-US" baseline="-25000" dirty="0"/>
              <a:t>3</a:t>
            </a:r>
            <a:r>
              <a:rPr lang="en-GB" altLang="en-US" dirty="0"/>
              <a:t>Sn magnets).</a:t>
            </a:r>
          </a:p>
          <a:p>
            <a:pPr>
              <a:buFontTx/>
              <a:buBlip>
                <a:blip r:embed="rId4"/>
              </a:buBlip>
              <a:defRPr/>
            </a:pPr>
            <a:endParaRPr lang="en-US" altLang="en-US" dirty="0"/>
          </a:p>
        </p:txBody>
      </p:sp>
      <p:pic>
        <p:nvPicPr>
          <p:cNvPr id="49156" name="Picture 4">
            <a:extLst>
              <a:ext uri="{FF2B5EF4-FFF2-40B4-BE49-F238E27FC236}">
                <a16:creationId xmlns:a16="http://schemas.microsoft.com/office/drawing/2014/main" id="{4454DBA4-3A06-4DFE-B2D2-348158BBA1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8738" y="2895600"/>
            <a:ext cx="123507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Footer Placeholder 7">
            <a:extLst>
              <a:ext uri="{FF2B5EF4-FFF2-40B4-BE49-F238E27FC236}">
                <a16:creationId xmlns:a16="http://schemas.microsoft.com/office/drawing/2014/main" id="{260D389C-05AE-4DB2-A88C-FE3B865BA89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Paolo Ferracin</a:t>
            </a:r>
          </a:p>
        </p:txBody>
      </p:sp>
      <p:sp>
        <p:nvSpPr>
          <p:cNvPr id="49158" name="Date Placeholder 6">
            <a:extLst>
              <a:ext uri="{FF2B5EF4-FFF2-40B4-BE49-F238E27FC236}">
                <a16:creationId xmlns:a16="http://schemas.microsoft.com/office/drawing/2014/main" id="{F093F7B8-60DF-4E5C-B3D9-E120EB48053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graphicFrame>
        <p:nvGraphicFramePr>
          <p:cNvPr id="49159" name="Object 1">
            <a:extLst>
              <a:ext uri="{FF2B5EF4-FFF2-40B4-BE49-F238E27FC236}">
                <a16:creationId xmlns:a16="http://schemas.microsoft.com/office/drawing/2014/main" id="{FC5187D0-5F97-4241-8F66-E5BFEB77F1FA}"/>
              </a:ext>
            </a:extLst>
          </p:cNvPr>
          <p:cNvGraphicFramePr>
            <a:graphicFrameLocks noChangeAspect="1"/>
          </p:cNvGraphicFramePr>
          <p:nvPr/>
        </p:nvGraphicFramePr>
        <p:xfrm>
          <a:off x="3276600" y="4092575"/>
          <a:ext cx="1590675" cy="631825"/>
        </p:xfrm>
        <a:graphic>
          <a:graphicData uri="http://schemas.openxmlformats.org/presentationml/2006/ole">
            <mc:AlternateContent xmlns:mc="http://schemas.openxmlformats.org/markup-compatibility/2006">
              <mc:Choice xmlns:v="urn:schemas-microsoft-com:vml" Requires="v">
                <p:oleObj spid="_x0000_s49174" name="Equation" r:id="rId9" imgW="1054100" imgH="419100" progId="Equation.3">
                  <p:embed/>
                </p:oleObj>
              </mc:Choice>
              <mc:Fallback>
                <p:oleObj name="Equation" r:id="rId9" imgW="1054100" imgH="419100" progId="Equation.3">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4092575"/>
                        <a:ext cx="1590675"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60" name="Text Box 7">
            <a:extLst>
              <a:ext uri="{FF2B5EF4-FFF2-40B4-BE49-F238E27FC236}">
                <a16:creationId xmlns:a16="http://schemas.microsoft.com/office/drawing/2014/main" id="{6814F281-D059-43FD-B992-B11A68A7D415}"/>
              </a:ext>
            </a:extLst>
          </p:cNvPr>
          <p:cNvSpPr txBox="1">
            <a:spLocks noChangeArrowheads="1"/>
          </p:cNvSpPr>
          <p:nvPr/>
        </p:nvSpPr>
        <p:spPr bwMode="auto">
          <a:xfrm>
            <a:off x="7572375" y="2330450"/>
            <a:ext cx="1447800" cy="246063"/>
          </a:xfrm>
          <a:prstGeom prst="rect">
            <a:avLst/>
          </a:prstGeom>
          <a:solidFill>
            <a:schemeClr val="bg1"/>
          </a:solidFill>
          <a:ln w="9525">
            <a:solidFill>
              <a:srgbClr val="000000"/>
            </a:solidFill>
            <a:miter lim="800000"/>
            <a:headEnd/>
            <a:tailEnd/>
          </a:ln>
        </p:spPr>
        <p:txBody>
          <a:bodyPr>
            <a:spAutoFit/>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000">
                <a:solidFill>
                  <a:schemeClr val="tx1"/>
                </a:solidFill>
                <a:ea typeface="ＭＳ Ｐゴシック" panose="020B0600070205080204" pitchFamily="34" charset="-128"/>
              </a:rPr>
              <a:t>by M. Wilson</a:t>
            </a:r>
          </a:p>
        </p:txBody>
      </p:sp>
      <p:sp>
        <p:nvSpPr>
          <p:cNvPr id="49161" name="Slide Number Placeholder 1">
            <a:extLst>
              <a:ext uri="{FF2B5EF4-FFF2-40B4-BE49-F238E27FC236}">
                <a16:creationId xmlns:a16="http://schemas.microsoft.com/office/drawing/2014/main" id="{168FD2F9-9DE2-4EBA-AE19-1CBA0E8F34E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6"/>
              </a:buBlip>
              <a:defRPr>
                <a:solidFill>
                  <a:schemeClr val="tx2"/>
                </a:solidFill>
                <a:latin typeface="Book Antiqua" panose="02040602050305030304" pitchFamily="18" charset="0"/>
              </a:defRPr>
            </a:lvl3pPr>
            <a:lvl4pPr marL="1600200" indent="-228600">
              <a:spcBef>
                <a:spcPct val="20000"/>
              </a:spcBef>
              <a:buSzPct val="60000"/>
              <a:buBlip>
                <a:blip r:embed="rId7"/>
              </a:buBlip>
              <a:defRPr sz="1600">
                <a:solidFill>
                  <a:schemeClr val="tx2"/>
                </a:solidFill>
                <a:latin typeface="Book Antiqua" panose="02040602050305030304" pitchFamily="18" charset="0"/>
              </a:defRPr>
            </a:lvl4pPr>
            <a:lvl5pPr marL="2057400" indent="-228600">
              <a:spcBef>
                <a:spcPct val="20000"/>
              </a:spcBef>
              <a:buSzPct val="60000"/>
              <a:buBlip>
                <a:blip r:embed="rId8"/>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8"/>
              </a:buBlip>
              <a:defRPr sz="1600">
                <a:solidFill>
                  <a:schemeClr val="tx2"/>
                </a:solidFill>
                <a:latin typeface="Book Antiqua" panose="02040602050305030304" pitchFamily="18" charset="0"/>
              </a:defRPr>
            </a:lvl9pPr>
          </a:lstStyle>
          <a:p>
            <a:pPr>
              <a:spcBef>
                <a:spcPct val="0"/>
              </a:spcBef>
              <a:buSzTx/>
              <a:buFontTx/>
              <a:buNone/>
            </a:pPr>
            <a:fld id="{36E50C06-4746-43D0-8100-4E5C6089686D}" type="slidenum">
              <a:rPr lang="en-US" altLang="en-US" sz="1000" smtClean="0">
                <a:solidFill>
                  <a:schemeClr val="accent1"/>
                </a:solidFill>
              </a:rPr>
              <a:pPr>
                <a:spcBef>
                  <a:spcPct val="0"/>
                </a:spcBef>
                <a:buSzTx/>
                <a:buFontTx/>
                <a:buNone/>
              </a:pPr>
              <a:t>37</a:t>
            </a:fld>
            <a:endParaRPr lang="en-US" altLang="en-US" sz="1000">
              <a:solidFill>
                <a:schemeClr val="accent1"/>
              </a:solidFill>
            </a:endParaRP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C3467BF3-6ADE-44CB-A386-11F33E7D18CF}"/>
              </a:ext>
            </a:extLst>
          </p:cNvPr>
          <p:cNvSpPr>
            <a:spLocks noGrp="1"/>
          </p:cNvSpPr>
          <p:nvPr>
            <p:ph type="title"/>
          </p:nvPr>
        </p:nvSpPr>
        <p:spPr/>
        <p:txBody>
          <a:bodyPr/>
          <a:lstStyle/>
          <a:p>
            <a:r>
              <a:rPr lang="en-GB" altLang="en-US"/>
              <a:t>Training</a:t>
            </a:r>
          </a:p>
        </p:txBody>
      </p:sp>
      <p:sp>
        <p:nvSpPr>
          <p:cNvPr id="50179" name="Content Placeholder 2">
            <a:extLst>
              <a:ext uri="{FF2B5EF4-FFF2-40B4-BE49-F238E27FC236}">
                <a16:creationId xmlns:a16="http://schemas.microsoft.com/office/drawing/2014/main" id="{1117EF4D-AECA-4189-90A2-C684FC7A5877}"/>
              </a:ext>
            </a:extLst>
          </p:cNvPr>
          <p:cNvSpPr>
            <a:spLocks noGrp="1"/>
          </p:cNvSpPr>
          <p:nvPr>
            <p:ph idx="1"/>
          </p:nvPr>
        </p:nvSpPr>
        <p:spPr>
          <a:xfrm>
            <a:off x="152400" y="1143000"/>
            <a:ext cx="5614988" cy="5334000"/>
          </a:xfrm>
        </p:spPr>
        <p:txBody>
          <a:bodyPr/>
          <a:lstStyle/>
          <a:p>
            <a:pPr>
              <a:buFontTx/>
              <a:buBlip>
                <a:blip r:embed="rId2"/>
              </a:buBlip>
            </a:pPr>
            <a:r>
              <a:rPr lang="en-US" altLang="en-US"/>
              <a:t>Magnets operate with margin </a:t>
            </a:r>
          </a:p>
          <a:p>
            <a:pPr lvl="1">
              <a:buFontTx/>
              <a:buBlip>
                <a:blip r:embed="rId3"/>
              </a:buBlip>
            </a:pPr>
            <a:r>
              <a:rPr lang="en-US" altLang="en-US"/>
              <a:t>Nominal </a:t>
            </a:r>
            <a:r>
              <a:rPr lang="en-US" altLang="en-US" i="1"/>
              <a:t>I</a:t>
            </a:r>
            <a:r>
              <a:rPr lang="en-US" altLang="en-US"/>
              <a:t> reached with few quenches.</a:t>
            </a:r>
          </a:p>
          <a:p>
            <a:pPr>
              <a:buFontTx/>
              <a:buBlip>
                <a:blip r:embed="rId2"/>
              </a:buBlip>
            </a:pPr>
            <a:r>
              <a:rPr lang="en-US" altLang="en-US"/>
              <a:t>In general, </a:t>
            </a:r>
            <a:r>
              <a:rPr lang="en-US" altLang="en-US" b="1">
                <a:solidFill>
                  <a:srgbClr val="FF0000"/>
                </a:solidFill>
              </a:rPr>
              <a:t>very emotional </a:t>
            </a:r>
            <a:r>
              <a:rPr lang="en-US" altLang="en-US"/>
              <a:t>process</a:t>
            </a:r>
          </a:p>
          <a:p>
            <a:pPr>
              <a:buFontTx/>
              <a:buBlip>
                <a:blip r:embed="rId2"/>
              </a:buBlip>
            </a:pPr>
            <a:endParaRPr lang="en-GB" altLang="en-US"/>
          </a:p>
          <a:p>
            <a:pPr>
              <a:buFontTx/>
              <a:buBlip>
                <a:blip r:embed="rId2"/>
              </a:buBlip>
            </a:pPr>
            <a:r>
              <a:rPr lang="en-GB" altLang="en-US"/>
              <a:t>To speed it up</a:t>
            </a:r>
          </a:p>
          <a:p>
            <a:pPr lvl="1">
              <a:buFontTx/>
              <a:buBlip>
                <a:blip r:embed="rId3"/>
              </a:buBlip>
            </a:pPr>
            <a:r>
              <a:rPr lang="en-GB" altLang="en-US" b="1">
                <a:solidFill>
                  <a:srgbClr val="FF0000"/>
                </a:solidFill>
              </a:rPr>
              <a:t>Conditioning</a:t>
            </a:r>
          </a:p>
          <a:p>
            <a:pPr lvl="2">
              <a:buFontTx/>
              <a:buBlip>
                <a:blip r:embed="rId4"/>
              </a:buBlip>
            </a:pPr>
            <a:r>
              <a:rPr lang="en-GB" altLang="en-US"/>
              <a:t>Magnet is cool-down at 1.8 K and then warm up to 4.4 K to improve training performance</a:t>
            </a:r>
          </a:p>
          <a:p>
            <a:pPr>
              <a:buFontTx/>
              <a:buBlip>
                <a:blip r:embed="rId2"/>
              </a:buBlip>
            </a:pPr>
            <a:r>
              <a:rPr lang="en-GB" altLang="en-US"/>
              <a:t>To avoid</a:t>
            </a:r>
          </a:p>
          <a:p>
            <a:pPr lvl="1">
              <a:buFontTx/>
              <a:buBlip>
                <a:blip r:embed="rId3"/>
              </a:buBlip>
            </a:pPr>
            <a:r>
              <a:rPr lang="en-GB" altLang="en-US" b="1">
                <a:solidFill>
                  <a:srgbClr val="FF0000"/>
                </a:solidFill>
              </a:rPr>
              <a:t>De-training</a:t>
            </a:r>
          </a:p>
          <a:p>
            <a:pPr lvl="2">
              <a:buFontTx/>
              <a:buBlip>
                <a:blip r:embed="rId4"/>
              </a:buBlip>
            </a:pPr>
            <a:r>
              <a:rPr lang="en-GB" altLang="en-US"/>
              <a:t>A progressive degradation occurred due to a damage</a:t>
            </a:r>
          </a:p>
          <a:p>
            <a:pPr>
              <a:buFontTx/>
              <a:buBlip>
                <a:blip r:embed="rId2"/>
              </a:buBlip>
            </a:pPr>
            <a:endParaRPr lang="en-US" altLang="en-US"/>
          </a:p>
          <a:p>
            <a:pPr>
              <a:buFontTx/>
              <a:buBlip>
                <a:blip r:embed="rId2"/>
              </a:buBlip>
            </a:pPr>
            <a:endParaRPr lang="en-GB" altLang="en-US" b="1"/>
          </a:p>
        </p:txBody>
      </p:sp>
      <p:sp>
        <p:nvSpPr>
          <p:cNvPr id="50180" name="Date Placeholder 3">
            <a:extLst>
              <a:ext uri="{FF2B5EF4-FFF2-40B4-BE49-F238E27FC236}">
                <a16:creationId xmlns:a16="http://schemas.microsoft.com/office/drawing/2014/main" id="{9816E22D-C5BB-43F8-ABD0-B19B82C3133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0181" name="Footer Placeholder 4">
            <a:extLst>
              <a:ext uri="{FF2B5EF4-FFF2-40B4-BE49-F238E27FC236}">
                <a16:creationId xmlns:a16="http://schemas.microsoft.com/office/drawing/2014/main" id="{B364980C-F18E-4F86-A7D5-7E7555D1AAE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 name="Picture 1027">
            <a:extLst>
              <a:ext uri="{FF2B5EF4-FFF2-40B4-BE49-F238E27FC236}">
                <a16:creationId xmlns:a16="http://schemas.microsoft.com/office/drawing/2014/main" id="{34C7763E-7542-4EAC-9C22-25614AF9B308}"/>
              </a:ext>
            </a:extLst>
          </p:cNvPr>
          <p:cNvPicPr>
            <a:picLocks noChangeAspect="1" noChangeArrowheads="1"/>
          </p:cNvPicPr>
          <p:nvPr/>
        </p:nvPicPr>
        <p:blipFill>
          <a:blip r:embed="rId7"/>
          <a:srcRect/>
          <a:stretch>
            <a:fillRect/>
          </a:stretch>
        </p:blipFill>
        <p:spPr bwMode="auto">
          <a:xfrm>
            <a:off x="5638800" y="1143000"/>
            <a:ext cx="3457575" cy="252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0183" name="Picture 4">
            <a:extLst>
              <a:ext uri="{FF2B5EF4-FFF2-40B4-BE49-F238E27FC236}">
                <a16:creationId xmlns:a16="http://schemas.microsoft.com/office/drawing/2014/main" id="{445B77B2-42C2-44F9-AAD1-63E05E3293E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b="6055"/>
          <a:stretch>
            <a:fillRect/>
          </a:stretch>
        </p:blipFill>
        <p:spPr bwMode="auto">
          <a:xfrm>
            <a:off x="5767388" y="3886200"/>
            <a:ext cx="3362325" cy="255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Picture 5" descr="D20_dipole">
            <a:extLst>
              <a:ext uri="{FF2B5EF4-FFF2-40B4-BE49-F238E27FC236}">
                <a16:creationId xmlns:a16="http://schemas.microsoft.com/office/drawing/2014/main" id="{6370C1B8-8B17-4711-A474-E33D4AB42AF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2103" r="57440" b="41945"/>
          <a:stretch>
            <a:fillRect/>
          </a:stretch>
        </p:blipFill>
        <p:spPr bwMode="auto">
          <a:xfrm>
            <a:off x="6172200" y="4114800"/>
            <a:ext cx="8255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5" name="Slide Number Placeholder 1">
            <a:extLst>
              <a:ext uri="{FF2B5EF4-FFF2-40B4-BE49-F238E27FC236}">
                <a16:creationId xmlns:a16="http://schemas.microsoft.com/office/drawing/2014/main" id="{DC5B61F4-5133-49D7-89B9-21005697635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100572FF-64D6-4F65-923B-43E724CD0C7A}" type="slidenum">
              <a:rPr lang="en-US" altLang="en-US" sz="1000" smtClean="0">
                <a:solidFill>
                  <a:schemeClr val="accent1"/>
                </a:solidFill>
              </a:rPr>
              <a:pPr>
                <a:spcBef>
                  <a:spcPct val="0"/>
                </a:spcBef>
                <a:buSzTx/>
                <a:buFontTx/>
                <a:buNone/>
              </a:pPr>
              <a:t>38</a:t>
            </a:fld>
            <a:endParaRPr lang="en-US" altLang="en-US" sz="1000">
              <a:solidFill>
                <a:schemeClr val="accent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DE912424-C34B-46D6-92B3-C52D70FFBAE3}"/>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51203" name="Content Placeholder 2">
            <a:extLst>
              <a:ext uri="{FF2B5EF4-FFF2-40B4-BE49-F238E27FC236}">
                <a16:creationId xmlns:a16="http://schemas.microsoft.com/office/drawing/2014/main" id="{9CB2AC08-304C-456D-9A02-A11BDBD54425}"/>
              </a:ext>
            </a:extLst>
          </p:cNvPr>
          <p:cNvSpPr>
            <a:spLocks noGrp="1"/>
          </p:cNvSpPr>
          <p:nvPr>
            <p:ph idx="1"/>
          </p:nvPr>
        </p:nvSpPr>
        <p:spPr>
          <a:xfrm>
            <a:off x="304800" y="5018088"/>
            <a:ext cx="8458200" cy="1219200"/>
          </a:xfrm>
        </p:spPr>
        <p:txBody>
          <a:bodyPr/>
          <a:lstStyle/>
          <a:p>
            <a:pPr>
              <a:buFontTx/>
              <a:buBlip>
                <a:blip r:embed="rId2"/>
              </a:buBlip>
            </a:pPr>
            <a:r>
              <a:rPr lang="en-GB" altLang="en-US"/>
              <a:t>Test at </a:t>
            </a:r>
            <a:r>
              <a:rPr lang="en-GB" altLang="en-US">
                <a:solidFill>
                  <a:srgbClr val="FF0000"/>
                </a:solidFill>
              </a:rPr>
              <a:t>FNAL </a:t>
            </a:r>
            <a:r>
              <a:rPr lang="en-GB" altLang="en-US"/>
              <a:t>in 2016</a:t>
            </a:r>
            <a:endParaRPr lang="en-GB" altLang="en-US">
              <a:solidFill>
                <a:srgbClr val="FF0000"/>
              </a:solidFill>
            </a:endParaRPr>
          </a:p>
          <a:p>
            <a:pPr lvl="2">
              <a:buFontTx/>
              <a:buBlip>
                <a:blip r:embed="rId3"/>
              </a:buBlip>
            </a:pPr>
            <a:endParaRPr lang="en-GB" altLang="en-US"/>
          </a:p>
        </p:txBody>
      </p:sp>
      <p:sp>
        <p:nvSpPr>
          <p:cNvPr id="51204" name="Footer Placeholder 4">
            <a:extLst>
              <a:ext uri="{FF2B5EF4-FFF2-40B4-BE49-F238E27FC236}">
                <a16:creationId xmlns:a16="http://schemas.microsoft.com/office/drawing/2014/main" id="{5C938426-23A3-44C3-B1B2-574AE4B20E5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it-IT" altLang="en-US" sz="1000">
                <a:solidFill>
                  <a:schemeClr val="accent1"/>
                </a:solidFill>
              </a:rPr>
              <a:t>Paolo Ferracin</a:t>
            </a:r>
            <a:endParaRPr lang="en-US" altLang="en-US" sz="1000">
              <a:solidFill>
                <a:schemeClr val="accent1"/>
              </a:solidFill>
            </a:endParaRPr>
          </a:p>
        </p:txBody>
      </p:sp>
      <p:pic>
        <p:nvPicPr>
          <p:cNvPr id="51205" name="Picture 2" descr="cb8031a0-ff7f-448b-af9f-0ad6975e00e7@cern">
            <a:extLst>
              <a:ext uri="{FF2B5EF4-FFF2-40B4-BE49-F238E27FC236}">
                <a16:creationId xmlns:a16="http://schemas.microsoft.com/office/drawing/2014/main" id="{68BEDFA0-E1F1-4BBA-A5DE-83D6EE02934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039" t="25797" r="8884" b="15938"/>
          <a:stretch>
            <a:fillRect/>
          </a:stretch>
        </p:blipFill>
        <p:spPr bwMode="auto">
          <a:xfrm>
            <a:off x="290513" y="2101850"/>
            <a:ext cx="5486400"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11">
            <a:extLst>
              <a:ext uri="{FF2B5EF4-FFF2-40B4-BE49-F238E27FC236}">
                <a16:creationId xmlns:a16="http://schemas.microsoft.com/office/drawing/2014/main" id="{2F5E7C6B-AAAC-4D14-A194-0B9E8ED3C12B}"/>
              </a:ext>
            </a:extLst>
          </p:cNvPr>
          <p:cNvPicPr>
            <a:picLocks noChangeAspect="1"/>
          </p:cNvPicPr>
          <p:nvPr/>
        </p:nvPicPr>
        <p:blipFill>
          <a:blip r:embed="rId8">
            <a:extLst>
              <a:ext uri="{28A0092B-C50C-407E-A947-70E740481C1C}">
                <a14:useLocalDpi xmlns:a14="http://schemas.microsoft.com/office/drawing/2010/main" val="0"/>
              </a:ext>
            </a:extLst>
          </a:blip>
          <a:srcRect l="12698" r="3175"/>
          <a:stretch>
            <a:fillRect/>
          </a:stretch>
        </p:blipFill>
        <p:spPr bwMode="auto">
          <a:xfrm>
            <a:off x="5895975" y="2098675"/>
            <a:ext cx="3017838"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7" name="Date Placeholder 1">
            <a:extLst>
              <a:ext uri="{FF2B5EF4-FFF2-40B4-BE49-F238E27FC236}">
                <a16:creationId xmlns:a16="http://schemas.microsoft.com/office/drawing/2014/main" id="{4C4B7A47-73C1-45D3-8B9C-5C2FD2E7FC7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1208" name="Slide Number Placeholder 1">
            <a:extLst>
              <a:ext uri="{FF2B5EF4-FFF2-40B4-BE49-F238E27FC236}">
                <a16:creationId xmlns:a16="http://schemas.microsoft.com/office/drawing/2014/main" id="{D3F012F9-8EEB-4869-950F-10C9356FE66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3"/>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EB28ABF0-1FE2-48B5-B91D-47A013446998}" type="slidenum">
              <a:rPr lang="en-US" altLang="en-US" sz="1000" smtClean="0">
                <a:solidFill>
                  <a:schemeClr val="accent1"/>
                </a:solidFill>
              </a:rPr>
              <a:pPr>
                <a:spcBef>
                  <a:spcPct val="0"/>
                </a:spcBef>
                <a:buSzTx/>
                <a:buFontTx/>
                <a:buNone/>
              </a:pPr>
              <a:t>39</a:t>
            </a:fld>
            <a:endParaRPr lang="en-US" altLang="en-US" sz="1000">
              <a:solidFill>
                <a:schemeClr val="accen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DE642FBC-3282-4FD4-8E72-852DF4722D5D}"/>
              </a:ext>
            </a:extLst>
          </p:cNvPr>
          <p:cNvSpPr>
            <a:spLocks noGrp="1"/>
          </p:cNvSpPr>
          <p:nvPr>
            <p:ph type="title"/>
          </p:nvPr>
        </p:nvSpPr>
        <p:spPr/>
        <p:txBody>
          <a:bodyPr/>
          <a:lstStyle/>
          <a:p>
            <a:r>
              <a:rPr lang="en-GB" altLang="en-US"/>
              <a:t>Quench</a:t>
            </a:r>
            <a:br>
              <a:rPr lang="en-GB" altLang="en-US"/>
            </a:br>
            <a:r>
              <a:rPr lang="en-GB" altLang="en-US"/>
              <a:t>Magnet ramp-up </a:t>
            </a:r>
          </a:p>
        </p:txBody>
      </p:sp>
      <p:sp>
        <p:nvSpPr>
          <p:cNvPr id="13315" name="Content Placeholder 2">
            <a:extLst>
              <a:ext uri="{FF2B5EF4-FFF2-40B4-BE49-F238E27FC236}">
                <a16:creationId xmlns:a16="http://schemas.microsoft.com/office/drawing/2014/main" id="{810989D8-40DB-45A9-9564-181D9D6D5B42}"/>
              </a:ext>
            </a:extLst>
          </p:cNvPr>
          <p:cNvSpPr>
            <a:spLocks noGrp="1"/>
          </p:cNvSpPr>
          <p:nvPr>
            <p:ph idx="1"/>
          </p:nvPr>
        </p:nvSpPr>
        <p:spPr>
          <a:xfrm>
            <a:off x="152400" y="1143000"/>
            <a:ext cx="5867400" cy="5334000"/>
          </a:xfrm>
        </p:spPr>
        <p:txBody>
          <a:bodyPr/>
          <a:lstStyle/>
          <a:p>
            <a:pPr>
              <a:buFontTx/>
              <a:buBlip>
                <a:blip r:embed="rId2"/>
              </a:buBlip>
            </a:pPr>
            <a:endParaRPr lang="en-GB" altLang="en-US"/>
          </a:p>
          <a:p>
            <a:pPr>
              <a:buFontTx/>
              <a:buBlip>
                <a:blip r:embed="rId2"/>
              </a:buBlip>
            </a:pPr>
            <a:r>
              <a:rPr lang="en-GB" altLang="en-US"/>
              <a:t>Current </a:t>
            </a:r>
            <a:r>
              <a:rPr lang="en-GB" altLang="en-US" b="1">
                <a:solidFill>
                  <a:srgbClr val="FF0000"/>
                </a:solidFill>
              </a:rPr>
              <a:t>ramp-up</a:t>
            </a:r>
            <a:r>
              <a:rPr lang="en-GB" altLang="en-US"/>
              <a:t> (magnet powering, excitation)</a:t>
            </a:r>
          </a:p>
          <a:p>
            <a:pPr lvl="1">
              <a:buFontTx/>
              <a:buBlip>
                <a:blip r:embed="rId3"/>
              </a:buBlip>
            </a:pPr>
            <a:r>
              <a:rPr lang="en-GB" altLang="en-US"/>
              <a:t>Increase of bore and coil/conductor field </a:t>
            </a:r>
          </a:p>
          <a:p>
            <a:pPr lvl="2">
              <a:buFontTx/>
              <a:buBlip>
                <a:blip r:embed="rId4"/>
              </a:buBlip>
            </a:pPr>
            <a:r>
              <a:rPr lang="en-GB" altLang="en-US" b="1">
                <a:solidFill>
                  <a:srgbClr val="FF0000"/>
                </a:solidFill>
              </a:rPr>
              <a:t>Load line</a:t>
            </a: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Target</a:t>
            </a:r>
          </a:p>
          <a:p>
            <a:pPr lvl="1">
              <a:buFontTx/>
              <a:buBlip>
                <a:blip r:embed="rId3"/>
              </a:buBlip>
            </a:pPr>
            <a:r>
              <a:rPr lang="en-GB" altLang="en-US"/>
              <a:t>Achieve operational current/field</a:t>
            </a:r>
          </a:p>
          <a:p>
            <a:pPr lvl="2">
              <a:buFontTx/>
              <a:buBlip>
                <a:blip r:embed="rId4"/>
              </a:buBlip>
            </a:pPr>
            <a:r>
              <a:rPr lang="en-GB" altLang="en-US"/>
              <a:t>Usually at about </a:t>
            </a:r>
            <a:r>
              <a:rPr lang="en-GB" altLang="en-US" b="1">
                <a:solidFill>
                  <a:srgbClr val="FF0000"/>
                </a:solidFill>
              </a:rPr>
              <a:t>80% </a:t>
            </a:r>
            <a:r>
              <a:rPr lang="en-GB" altLang="en-US"/>
              <a:t>of maximum </a:t>
            </a:r>
            <a:r>
              <a:rPr lang="en-GB" altLang="en-US" i="1"/>
              <a:t>I</a:t>
            </a:r>
            <a:r>
              <a:rPr lang="en-GB" altLang="en-US"/>
              <a:t> or </a:t>
            </a:r>
            <a:r>
              <a:rPr lang="en-GB" altLang="en-US" b="1">
                <a:solidFill>
                  <a:srgbClr val="FF0000"/>
                </a:solidFill>
              </a:rPr>
              <a:t>short sample current </a:t>
            </a:r>
            <a:r>
              <a:rPr lang="en-GB" altLang="en-US" b="1" i="1">
                <a:solidFill>
                  <a:srgbClr val="FF0000"/>
                </a:solidFill>
              </a:rPr>
              <a:t>I</a:t>
            </a:r>
            <a:r>
              <a:rPr lang="en-GB" altLang="en-US" b="1" i="1" baseline="-25000">
                <a:solidFill>
                  <a:srgbClr val="FF0000"/>
                </a:solidFill>
              </a:rPr>
              <a:t>ss</a:t>
            </a:r>
            <a:endParaRPr lang="en-GB" altLang="en-US" b="1" baseline="-25000">
              <a:solidFill>
                <a:srgbClr val="FF0000"/>
              </a:solidFill>
            </a:endParaRPr>
          </a:p>
          <a:p>
            <a:pPr lvl="3">
              <a:buFontTx/>
              <a:buBlip>
                <a:blip r:embed="rId5"/>
              </a:buBlip>
            </a:pPr>
            <a:r>
              <a:rPr lang="en-GB" altLang="en-US"/>
              <a:t>i.e. </a:t>
            </a:r>
            <a:r>
              <a:rPr lang="en-GB" altLang="en-US" b="1">
                <a:solidFill>
                  <a:srgbClr val="FF0000"/>
                </a:solidFill>
              </a:rPr>
              <a:t>not too close </a:t>
            </a:r>
            <a:r>
              <a:rPr lang="en-GB" altLang="en-US"/>
              <a:t>to the critical surface</a:t>
            </a:r>
          </a:p>
          <a:p>
            <a:pPr>
              <a:buFontTx/>
              <a:buBlip>
                <a:blip r:embed="rId2"/>
              </a:buBlip>
            </a:pPr>
            <a:endParaRPr lang="en-GB" altLang="en-US"/>
          </a:p>
          <a:p>
            <a:pPr>
              <a:buFontTx/>
              <a:buBlip>
                <a:blip r:embed="rId2"/>
              </a:buBlip>
            </a:pPr>
            <a:r>
              <a:rPr lang="en-GB" altLang="en-US"/>
              <a:t>What if you continue to increase </a:t>
            </a:r>
            <a:r>
              <a:rPr lang="en-GB" altLang="en-US" i="1"/>
              <a:t>I </a:t>
            </a:r>
            <a:r>
              <a:rPr lang="en-GB" altLang="en-US"/>
              <a:t>?</a:t>
            </a:r>
          </a:p>
        </p:txBody>
      </p:sp>
      <p:sp>
        <p:nvSpPr>
          <p:cNvPr id="13316" name="Date Placeholder 3">
            <a:extLst>
              <a:ext uri="{FF2B5EF4-FFF2-40B4-BE49-F238E27FC236}">
                <a16:creationId xmlns:a16="http://schemas.microsoft.com/office/drawing/2014/main" id="{83D2546A-5BEF-44C0-AD1F-EED8499B79A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3317" name="Footer Placeholder 4">
            <a:extLst>
              <a:ext uri="{FF2B5EF4-FFF2-40B4-BE49-F238E27FC236}">
                <a16:creationId xmlns:a16="http://schemas.microsoft.com/office/drawing/2014/main" id="{BB04875F-228A-4B59-83FD-F54E51A0859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3318" name="Group 24">
            <a:extLst>
              <a:ext uri="{FF2B5EF4-FFF2-40B4-BE49-F238E27FC236}">
                <a16:creationId xmlns:a16="http://schemas.microsoft.com/office/drawing/2014/main" id="{207F2325-3E3D-4E86-A8C8-583CF876E6E7}"/>
              </a:ext>
            </a:extLst>
          </p:cNvPr>
          <p:cNvGrpSpPr>
            <a:grpSpLocks/>
          </p:cNvGrpSpPr>
          <p:nvPr/>
        </p:nvGrpSpPr>
        <p:grpSpPr bwMode="auto">
          <a:xfrm>
            <a:off x="6080125" y="3662363"/>
            <a:ext cx="2759075" cy="2814637"/>
            <a:chOff x="6086497" y="2819400"/>
            <a:chExt cx="2676503" cy="2738677"/>
          </a:xfrm>
        </p:grpSpPr>
        <p:grpSp>
          <p:nvGrpSpPr>
            <p:cNvPr id="13322" name="Group 25">
              <a:extLst>
                <a:ext uri="{FF2B5EF4-FFF2-40B4-BE49-F238E27FC236}">
                  <a16:creationId xmlns:a16="http://schemas.microsoft.com/office/drawing/2014/main" id="{CFE76F34-3A33-4C51-98E6-6F2152470C41}"/>
                </a:ext>
              </a:extLst>
            </p:cNvPr>
            <p:cNvGrpSpPr>
              <a:grpSpLocks/>
            </p:cNvGrpSpPr>
            <p:nvPr/>
          </p:nvGrpSpPr>
          <p:grpSpPr bwMode="auto">
            <a:xfrm>
              <a:off x="6086497" y="2971800"/>
              <a:ext cx="2600303" cy="2586277"/>
              <a:chOff x="6086497" y="2971800"/>
              <a:chExt cx="2600303" cy="2586277"/>
            </a:xfrm>
          </p:grpSpPr>
          <p:grpSp>
            <p:nvGrpSpPr>
              <p:cNvPr id="13324" name="Group 27">
                <a:extLst>
                  <a:ext uri="{FF2B5EF4-FFF2-40B4-BE49-F238E27FC236}">
                    <a16:creationId xmlns:a16="http://schemas.microsoft.com/office/drawing/2014/main" id="{E621A4D0-C7D6-4E14-8B23-A90FED5CC429}"/>
                  </a:ext>
                </a:extLst>
              </p:cNvPr>
              <p:cNvGrpSpPr>
                <a:grpSpLocks/>
              </p:cNvGrpSpPr>
              <p:nvPr/>
            </p:nvGrpSpPr>
            <p:grpSpPr bwMode="auto">
              <a:xfrm>
                <a:off x="6086497" y="2971800"/>
                <a:ext cx="2600303" cy="2586277"/>
                <a:chOff x="6086497" y="2971800"/>
                <a:chExt cx="2600303" cy="2586277"/>
              </a:xfrm>
            </p:grpSpPr>
            <p:cxnSp>
              <p:nvCxnSpPr>
                <p:cNvPr id="30" name="Straight Arrow Connector 29">
                  <a:extLst>
                    <a:ext uri="{FF2B5EF4-FFF2-40B4-BE49-F238E27FC236}">
                      <a16:creationId xmlns:a16="http://schemas.microsoft.com/office/drawing/2014/main" id="{BD254351-EAC6-4F3A-8C31-1C8C96523E9A}"/>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E8D0A80-B886-487F-A701-418DD4AF63BF}"/>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Freeform 31">
                  <a:extLst>
                    <a:ext uri="{FF2B5EF4-FFF2-40B4-BE49-F238E27FC236}">
                      <a16:creationId xmlns:a16="http://schemas.microsoft.com/office/drawing/2014/main" id="{045C90F4-1F25-47E8-A240-CF7643468644}"/>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33" name="Straight Connector 32">
                  <a:extLst>
                    <a:ext uri="{FF2B5EF4-FFF2-40B4-BE49-F238E27FC236}">
                      <a16:creationId xmlns:a16="http://schemas.microsoft.com/office/drawing/2014/main" id="{0DE4F558-D2E1-4789-8186-02D5AD83CF68}"/>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3330" name="TextBox 33">
                  <a:extLst>
                    <a:ext uri="{FF2B5EF4-FFF2-40B4-BE49-F238E27FC236}">
                      <a16:creationId xmlns:a16="http://schemas.microsoft.com/office/drawing/2014/main" id="{25747185-425D-455D-A666-3497D7BD3000}"/>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3331" name="TextBox 34">
                  <a:extLst>
                    <a:ext uri="{FF2B5EF4-FFF2-40B4-BE49-F238E27FC236}">
                      <a16:creationId xmlns:a16="http://schemas.microsoft.com/office/drawing/2014/main" id="{C9ED85F5-867D-41DC-989F-553E09561D91}"/>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3325" name="Content Placeholder 8">
                <a:extLst>
                  <a:ext uri="{FF2B5EF4-FFF2-40B4-BE49-F238E27FC236}">
                    <a16:creationId xmlns:a16="http://schemas.microsoft.com/office/drawing/2014/main" id="{B11A241E-1037-4F42-BCED-C42DBB8EF04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7" name="Rectangle 26">
              <a:extLst>
                <a:ext uri="{FF2B5EF4-FFF2-40B4-BE49-F238E27FC236}">
                  <a16:creationId xmlns:a16="http://schemas.microsoft.com/office/drawing/2014/main" id="{B9077059-6F49-4D18-BCB3-83B71E86F62E}"/>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3319" name="Picture 8">
            <a:extLst>
              <a:ext uri="{FF2B5EF4-FFF2-40B4-BE49-F238E27FC236}">
                <a16:creationId xmlns:a16="http://schemas.microsoft.com/office/drawing/2014/main" id="{2FA1F6A6-CDF8-46DF-8105-43AC5D5ECFB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Freeform 36">
            <a:extLst>
              <a:ext uri="{FF2B5EF4-FFF2-40B4-BE49-F238E27FC236}">
                <a16:creationId xmlns:a16="http://schemas.microsoft.com/office/drawing/2014/main" id="{625A2F36-4C1F-462B-BEB7-13E455BDC413}"/>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3321" name="Slide Number Placeholder 1">
            <a:extLst>
              <a:ext uri="{FF2B5EF4-FFF2-40B4-BE49-F238E27FC236}">
                <a16:creationId xmlns:a16="http://schemas.microsoft.com/office/drawing/2014/main" id="{4DBAA2D8-54E2-4A50-B48B-DF697817FB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399FACE5-B8F7-40F3-BCA3-07C518D0CFD6}" type="slidenum">
              <a:rPr lang="en-US" altLang="en-US" sz="1000" smtClean="0">
                <a:solidFill>
                  <a:schemeClr val="accent1"/>
                </a:solidFill>
              </a:rPr>
              <a:pPr>
                <a:spcBef>
                  <a:spcPct val="0"/>
                </a:spcBef>
                <a:buSzTx/>
                <a:buFontTx/>
                <a:buNone/>
              </a:pPr>
              <a:t>4</a:t>
            </a:fld>
            <a:endParaRPr lang="en-US" altLang="en-US" sz="1000">
              <a:solidFill>
                <a:schemeClr val="accent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1E7FBF4B-6254-41E4-A1AD-8B8C6AA9B06C}"/>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2227" name="Content Placeholder 8">
            <a:extLst>
              <a:ext uri="{FF2B5EF4-FFF2-40B4-BE49-F238E27FC236}">
                <a16:creationId xmlns:a16="http://schemas.microsoft.com/office/drawing/2014/main" id="{C2D5BF7D-F566-4D30-92A1-FBB5AF935F2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2228" name="Date Placeholder 3">
            <a:extLst>
              <a:ext uri="{FF2B5EF4-FFF2-40B4-BE49-F238E27FC236}">
                <a16:creationId xmlns:a16="http://schemas.microsoft.com/office/drawing/2014/main" id="{BA168D06-E252-445C-887E-DC17F0AD48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2229" name="Footer Placeholder 4">
            <a:extLst>
              <a:ext uri="{FF2B5EF4-FFF2-40B4-BE49-F238E27FC236}">
                <a16:creationId xmlns:a16="http://schemas.microsoft.com/office/drawing/2014/main" id="{09D77DE3-503C-4D76-A391-FD7EE0BBA9F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2230" name="Slide Number Placeholder 1">
            <a:extLst>
              <a:ext uri="{FF2B5EF4-FFF2-40B4-BE49-F238E27FC236}">
                <a16:creationId xmlns:a16="http://schemas.microsoft.com/office/drawing/2014/main" id="{3D4AFD36-F9A2-4892-AF54-EA92013384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9E48DDEA-D058-4A1F-A8E7-85354F2D3551}" type="slidenum">
              <a:rPr lang="en-US" altLang="en-US" sz="1000" smtClean="0">
                <a:solidFill>
                  <a:schemeClr val="accent1"/>
                </a:solidFill>
              </a:rPr>
              <a:pPr>
                <a:spcBef>
                  <a:spcPct val="0"/>
                </a:spcBef>
                <a:buSzTx/>
                <a:buFontTx/>
                <a:buNone/>
              </a:pPr>
              <a:t>40</a:t>
            </a:fld>
            <a:endParaRPr lang="en-US" altLang="en-US" sz="1000">
              <a:solidFill>
                <a:schemeClr val="accent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a:extLst>
              <a:ext uri="{FF2B5EF4-FFF2-40B4-BE49-F238E27FC236}">
                <a16:creationId xmlns:a16="http://schemas.microsoft.com/office/drawing/2014/main" id="{4CCF9C83-C746-4042-98DC-7D7270B9139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3251" name="Content Placeholder 6">
            <a:extLst>
              <a:ext uri="{FF2B5EF4-FFF2-40B4-BE49-F238E27FC236}">
                <a16:creationId xmlns:a16="http://schemas.microsoft.com/office/drawing/2014/main" id="{EB0054D6-CAB0-4484-B434-347D7F1BF46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3252" name="Date Placeholder 3">
            <a:extLst>
              <a:ext uri="{FF2B5EF4-FFF2-40B4-BE49-F238E27FC236}">
                <a16:creationId xmlns:a16="http://schemas.microsoft.com/office/drawing/2014/main" id="{2497F221-92A4-40C0-B83D-94B75E1795B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3253" name="Footer Placeholder 4">
            <a:extLst>
              <a:ext uri="{FF2B5EF4-FFF2-40B4-BE49-F238E27FC236}">
                <a16:creationId xmlns:a16="http://schemas.microsoft.com/office/drawing/2014/main" id="{DB64DD95-52F2-4E85-9705-35B2FFF70F4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3254" name="Slide Number Placeholder 1">
            <a:extLst>
              <a:ext uri="{FF2B5EF4-FFF2-40B4-BE49-F238E27FC236}">
                <a16:creationId xmlns:a16="http://schemas.microsoft.com/office/drawing/2014/main" id="{DCEA1720-D041-413A-AE41-7F8B4C87189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A86850A-6E3B-475C-B2A1-13A84AFC2C8C}" type="slidenum">
              <a:rPr lang="en-US" altLang="en-US" sz="1000" smtClean="0">
                <a:solidFill>
                  <a:schemeClr val="accent1"/>
                </a:solidFill>
              </a:rPr>
              <a:pPr>
                <a:spcBef>
                  <a:spcPct val="0"/>
                </a:spcBef>
                <a:buSzTx/>
                <a:buFontTx/>
                <a:buNone/>
              </a:pPr>
              <a:t>41</a:t>
            </a:fld>
            <a:endParaRPr lang="en-US" altLang="en-US" sz="1000">
              <a:solidFill>
                <a:schemeClr val="accent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8731ECAE-E015-457F-8D6E-7620D7777F28}"/>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4275" name="Content Placeholder 6">
            <a:extLst>
              <a:ext uri="{FF2B5EF4-FFF2-40B4-BE49-F238E27FC236}">
                <a16:creationId xmlns:a16="http://schemas.microsoft.com/office/drawing/2014/main" id="{BD2C7A20-0750-4A27-8EB8-779ED278B8A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4276" name="Date Placeholder 3">
            <a:extLst>
              <a:ext uri="{FF2B5EF4-FFF2-40B4-BE49-F238E27FC236}">
                <a16:creationId xmlns:a16="http://schemas.microsoft.com/office/drawing/2014/main" id="{32902AF7-41BA-4C99-B907-17E2584A4D5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4277" name="Footer Placeholder 4">
            <a:extLst>
              <a:ext uri="{FF2B5EF4-FFF2-40B4-BE49-F238E27FC236}">
                <a16:creationId xmlns:a16="http://schemas.microsoft.com/office/drawing/2014/main" id="{1E9D5F45-6C10-46A3-8678-070E86D1252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4278" name="Slide Number Placeholder 1">
            <a:extLst>
              <a:ext uri="{FF2B5EF4-FFF2-40B4-BE49-F238E27FC236}">
                <a16:creationId xmlns:a16="http://schemas.microsoft.com/office/drawing/2014/main" id="{35056C8B-81E8-4200-966B-91274294235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D8EC3D0F-8D0C-4884-B15D-77351A4FD08F}" type="slidenum">
              <a:rPr lang="en-US" altLang="en-US" sz="1000" smtClean="0">
                <a:solidFill>
                  <a:schemeClr val="accent1"/>
                </a:solidFill>
              </a:rPr>
              <a:pPr>
                <a:spcBef>
                  <a:spcPct val="0"/>
                </a:spcBef>
                <a:buSzTx/>
                <a:buFontTx/>
                <a:buNone/>
              </a:pPr>
              <a:t>42</a:t>
            </a:fld>
            <a:endParaRPr lang="en-US" altLang="en-US" sz="1000">
              <a:solidFill>
                <a:schemeClr val="accen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a16="http://schemas.microsoft.com/office/drawing/2014/main" id="{AF98EB13-1CD2-4C32-95E4-A93A1DE25558}"/>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5299" name="Content Placeholder 6">
            <a:extLst>
              <a:ext uri="{FF2B5EF4-FFF2-40B4-BE49-F238E27FC236}">
                <a16:creationId xmlns:a16="http://schemas.microsoft.com/office/drawing/2014/main" id="{B9046346-BECC-492E-A28D-92D4D09735F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5300" name="Date Placeholder 3">
            <a:extLst>
              <a:ext uri="{FF2B5EF4-FFF2-40B4-BE49-F238E27FC236}">
                <a16:creationId xmlns:a16="http://schemas.microsoft.com/office/drawing/2014/main" id="{417DA3CB-CE0C-413C-83EA-B2F4131AF6A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5301" name="Footer Placeholder 4">
            <a:extLst>
              <a:ext uri="{FF2B5EF4-FFF2-40B4-BE49-F238E27FC236}">
                <a16:creationId xmlns:a16="http://schemas.microsoft.com/office/drawing/2014/main" id="{229551A7-8F35-44A6-9A0E-36F8D8DAD6F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5302" name="Slide Number Placeholder 1">
            <a:extLst>
              <a:ext uri="{FF2B5EF4-FFF2-40B4-BE49-F238E27FC236}">
                <a16:creationId xmlns:a16="http://schemas.microsoft.com/office/drawing/2014/main" id="{3738E7AF-FFFF-49F5-B3EF-5A2C1E93B9D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B6219623-C944-4BFD-B9F3-E82EDC0D288C}" type="slidenum">
              <a:rPr lang="en-US" altLang="en-US" sz="1000" smtClean="0">
                <a:solidFill>
                  <a:schemeClr val="accent1"/>
                </a:solidFill>
              </a:rPr>
              <a:pPr>
                <a:spcBef>
                  <a:spcPct val="0"/>
                </a:spcBef>
                <a:buSzTx/>
                <a:buFontTx/>
                <a:buNone/>
              </a:pPr>
              <a:t>43</a:t>
            </a:fld>
            <a:endParaRPr lang="en-US" altLang="en-US" sz="1000">
              <a:solidFill>
                <a:schemeClr val="accent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D10612FF-72B5-4DF1-B7F9-61B5509D6D6E}"/>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6323" name="Content Placeholder 6">
            <a:extLst>
              <a:ext uri="{FF2B5EF4-FFF2-40B4-BE49-F238E27FC236}">
                <a16:creationId xmlns:a16="http://schemas.microsoft.com/office/drawing/2014/main" id="{274DB776-3F6A-48B2-8B77-F7431509288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6324" name="Date Placeholder 3">
            <a:extLst>
              <a:ext uri="{FF2B5EF4-FFF2-40B4-BE49-F238E27FC236}">
                <a16:creationId xmlns:a16="http://schemas.microsoft.com/office/drawing/2014/main" id="{BBE0E979-3776-413A-996C-68DBF2D803F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6325" name="Footer Placeholder 4">
            <a:extLst>
              <a:ext uri="{FF2B5EF4-FFF2-40B4-BE49-F238E27FC236}">
                <a16:creationId xmlns:a16="http://schemas.microsoft.com/office/drawing/2014/main" id="{CFC4D3F2-720C-4DDB-97EB-E6CC579B1AF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6326" name="Slide Number Placeholder 1">
            <a:extLst>
              <a:ext uri="{FF2B5EF4-FFF2-40B4-BE49-F238E27FC236}">
                <a16:creationId xmlns:a16="http://schemas.microsoft.com/office/drawing/2014/main" id="{1FBA92CE-2DC6-468D-8613-614902B74B6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BB0679CD-B49D-4AF0-A9D7-6BA646EA8898}" type="slidenum">
              <a:rPr lang="en-US" altLang="en-US" sz="1000" smtClean="0">
                <a:solidFill>
                  <a:schemeClr val="accent1"/>
                </a:solidFill>
              </a:rPr>
              <a:pPr>
                <a:spcBef>
                  <a:spcPct val="0"/>
                </a:spcBef>
                <a:buSzTx/>
                <a:buFontTx/>
                <a:buNone/>
              </a:pPr>
              <a:t>44</a:t>
            </a:fld>
            <a:endParaRPr lang="en-US" altLang="en-US" sz="1000">
              <a:solidFill>
                <a:schemeClr val="accent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6BFC6CC6-2812-457F-B1A8-55A51072A945}"/>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7347" name="Content Placeholder 6">
            <a:extLst>
              <a:ext uri="{FF2B5EF4-FFF2-40B4-BE49-F238E27FC236}">
                <a16:creationId xmlns:a16="http://schemas.microsoft.com/office/drawing/2014/main" id="{830DEBEC-B4D5-4973-92E7-5C3EFCEAF2F4}"/>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7348" name="Date Placeholder 3">
            <a:extLst>
              <a:ext uri="{FF2B5EF4-FFF2-40B4-BE49-F238E27FC236}">
                <a16:creationId xmlns:a16="http://schemas.microsoft.com/office/drawing/2014/main" id="{4949502E-1F0E-46E8-95E1-CBFAEC8DE2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7349" name="Footer Placeholder 4">
            <a:extLst>
              <a:ext uri="{FF2B5EF4-FFF2-40B4-BE49-F238E27FC236}">
                <a16:creationId xmlns:a16="http://schemas.microsoft.com/office/drawing/2014/main" id="{1C2E67BF-1546-42DC-B6C2-C90C9150A81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7350" name="Slide Number Placeholder 1">
            <a:extLst>
              <a:ext uri="{FF2B5EF4-FFF2-40B4-BE49-F238E27FC236}">
                <a16:creationId xmlns:a16="http://schemas.microsoft.com/office/drawing/2014/main" id="{570D7699-B64A-4B93-8A60-EEA759E1C2A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A33D29EE-2FBF-4746-9905-A6DA82A79E87}" type="slidenum">
              <a:rPr lang="en-US" altLang="en-US" sz="1000" smtClean="0">
                <a:solidFill>
                  <a:schemeClr val="accent1"/>
                </a:solidFill>
              </a:rPr>
              <a:pPr>
                <a:spcBef>
                  <a:spcPct val="0"/>
                </a:spcBef>
                <a:buSzTx/>
                <a:buFontTx/>
                <a:buNone/>
              </a:pPr>
              <a:t>45</a:t>
            </a:fld>
            <a:endParaRPr lang="en-US" altLang="en-US" sz="1000">
              <a:solidFill>
                <a:schemeClr val="accent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12582436-105E-4DAE-9507-CBDF269F126E}"/>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8371" name="Content Placeholder 8">
            <a:extLst>
              <a:ext uri="{FF2B5EF4-FFF2-40B4-BE49-F238E27FC236}">
                <a16:creationId xmlns:a16="http://schemas.microsoft.com/office/drawing/2014/main" id="{D54BD39A-6118-4221-A56C-7220579A342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8372" name="Date Placeholder 3">
            <a:extLst>
              <a:ext uri="{FF2B5EF4-FFF2-40B4-BE49-F238E27FC236}">
                <a16:creationId xmlns:a16="http://schemas.microsoft.com/office/drawing/2014/main" id="{78D67B33-BC29-40A7-82DF-460079EDC973}"/>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8373" name="Footer Placeholder 4">
            <a:extLst>
              <a:ext uri="{FF2B5EF4-FFF2-40B4-BE49-F238E27FC236}">
                <a16:creationId xmlns:a16="http://schemas.microsoft.com/office/drawing/2014/main" id="{AD6108B5-A1A7-45A5-A2CD-D2DB26E0CD3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8374" name="Slide Number Placeholder 1">
            <a:extLst>
              <a:ext uri="{FF2B5EF4-FFF2-40B4-BE49-F238E27FC236}">
                <a16:creationId xmlns:a16="http://schemas.microsoft.com/office/drawing/2014/main" id="{47E89585-5522-4330-B99E-F738D45A86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76D5EC68-8ECF-4396-B7A8-071DF2A59B0B}" type="slidenum">
              <a:rPr lang="en-US" altLang="en-US" sz="1000" smtClean="0">
                <a:solidFill>
                  <a:schemeClr val="accent1"/>
                </a:solidFill>
              </a:rPr>
              <a:pPr>
                <a:spcBef>
                  <a:spcPct val="0"/>
                </a:spcBef>
                <a:buSzTx/>
                <a:buFontTx/>
                <a:buNone/>
              </a:pPr>
              <a:t>46</a:t>
            </a:fld>
            <a:endParaRPr lang="en-US" altLang="en-US" sz="1000">
              <a:solidFill>
                <a:schemeClr val="accent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a:extLst>
              <a:ext uri="{FF2B5EF4-FFF2-40B4-BE49-F238E27FC236}">
                <a16:creationId xmlns:a16="http://schemas.microsoft.com/office/drawing/2014/main" id="{3E0F35DD-44D2-4ADB-B7B5-A62F9D449E6D}"/>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59395" name="Content Placeholder 6">
            <a:extLst>
              <a:ext uri="{FF2B5EF4-FFF2-40B4-BE49-F238E27FC236}">
                <a16:creationId xmlns:a16="http://schemas.microsoft.com/office/drawing/2014/main" id="{59352005-3323-4BEA-BAA0-9FAB54920A8F}"/>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59396" name="Date Placeholder 3">
            <a:extLst>
              <a:ext uri="{FF2B5EF4-FFF2-40B4-BE49-F238E27FC236}">
                <a16:creationId xmlns:a16="http://schemas.microsoft.com/office/drawing/2014/main" id="{75EB59BB-EE75-4E81-B791-0FF0C30EC8E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59397" name="Footer Placeholder 4">
            <a:extLst>
              <a:ext uri="{FF2B5EF4-FFF2-40B4-BE49-F238E27FC236}">
                <a16:creationId xmlns:a16="http://schemas.microsoft.com/office/drawing/2014/main" id="{EB9309F4-EB49-4894-B9CF-9F78ACDDCE6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59398" name="Slide Number Placeholder 1">
            <a:extLst>
              <a:ext uri="{FF2B5EF4-FFF2-40B4-BE49-F238E27FC236}">
                <a16:creationId xmlns:a16="http://schemas.microsoft.com/office/drawing/2014/main" id="{A4AA7F0B-D7BF-497E-B696-1657B5407E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3B6F079-A89E-4C5C-88D1-F11D95091C34}" type="slidenum">
              <a:rPr lang="en-US" altLang="en-US" sz="1000" smtClean="0">
                <a:solidFill>
                  <a:schemeClr val="accent1"/>
                </a:solidFill>
              </a:rPr>
              <a:pPr>
                <a:spcBef>
                  <a:spcPct val="0"/>
                </a:spcBef>
                <a:buSzTx/>
                <a:buFontTx/>
                <a:buNone/>
              </a:pPr>
              <a:t>47</a:t>
            </a:fld>
            <a:endParaRPr lang="en-US" altLang="en-US" sz="1000">
              <a:solidFill>
                <a:schemeClr val="accent1"/>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0C152A72-B011-4859-918A-44EB6099C929}"/>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0419" name="Content Placeholder 6">
            <a:extLst>
              <a:ext uri="{FF2B5EF4-FFF2-40B4-BE49-F238E27FC236}">
                <a16:creationId xmlns:a16="http://schemas.microsoft.com/office/drawing/2014/main" id="{E6C921BF-3B3B-460A-9ED9-E1D41D5DE3B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0420" name="Date Placeholder 3">
            <a:extLst>
              <a:ext uri="{FF2B5EF4-FFF2-40B4-BE49-F238E27FC236}">
                <a16:creationId xmlns:a16="http://schemas.microsoft.com/office/drawing/2014/main" id="{A03E9EC4-7260-445D-948C-E082F335E1D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0421" name="Footer Placeholder 4">
            <a:extLst>
              <a:ext uri="{FF2B5EF4-FFF2-40B4-BE49-F238E27FC236}">
                <a16:creationId xmlns:a16="http://schemas.microsoft.com/office/drawing/2014/main" id="{C3152B72-74C4-46D4-86AA-827E389DEDC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0422" name="Slide Number Placeholder 1">
            <a:extLst>
              <a:ext uri="{FF2B5EF4-FFF2-40B4-BE49-F238E27FC236}">
                <a16:creationId xmlns:a16="http://schemas.microsoft.com/office/drawing/2014/main" id="{3EFAEFC5-39B1-4750-BBF0-21C661AA1FE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4255B32A-1065-49E5-B340-79EC109EEAD1}" type="slidenum">
              <a:rPr lang="en-US" altLang="en-US" sz="1000" smtClean="0">
                <a:solidFill>
                  <a:schemeClr val="accent1"/>
                </a:solidFill>
              </a:rPr>
              <a:pPr>
                <a:spcBef>
                  <a:spcPct val="0"/>
                </a:spcBef>
                <a:buSzTx/>
                <a:buFontTx/>
                <a:buNone/>
              </a:pPr>
              <a:t>48</a:t>
            </a:fld>
            <a:endParaRPr lang="en-US" altLang="en-US" sz="1000">
              <a:solidFill>
                <a:schemeClr val="accent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a:extLst>
              <a:ext uri="{FF2B5EF4-FFF2-40B4-BE49-F238E27FC236}">
                <a16:creationId xmlns:a16="http://schemas.microsoft.com/office/drawing/2014/main" id="{5027E001-102A-447B-8475-969AE13001F0}"/>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1443" name="Content Placeholder 6">
            <a:extLst>
              <a:ext uri="{FF2B5EF4-FFF2-40B4-BE49-F238E27FC236}">
                <a16:creationId xmlns:a16="http://schemas.microsoft.com/office/drawing/2014/main" id="{8A738704-55E4-4C08-BD8A-BF247D43788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1444" name="Date Placeholder 3">
            <a:extLst>
              <a:ext uri="{FF2B5EF4-FFF2-40B4-BE49-F238E27FC236}">
                <a16:creationId xmlns:a16="http://schemas.microsoft.com/office/drawing/2014/main" id="{C93B23E2-E6CF-4DC1-A0A6-9D4F540B4FFD}"/>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1445" name="Footer Placeholder 4">
            <a:extLst>
              <a:ext uri="{FF2B5EF4-FFF2-40B4-BE49-F238E27FC236}">
                <a16:creationId xmlns:a16="http://schemas.microsoft.com/office/drawing/2014/main" id="{F4F26781-3B07-4939-960F-53B587D0290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1446" name="Slide Number Placeholder 1">
            <a:extLst>
              <a:ext uri="{FF2B5EF4-FFF2-40B4-BE49-F238E27FC236}">
                <a16:creationId xmlns:a16="http://schemas.microsoft.com/office/drawing/2014/main" id="{5EC92C57-CAE7-41A5-A766-DDBAA52594C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074A4A92-968C-4848-B0D2-70C98F31A13B}" type="slidenum">
              <a:rPr lang="en-US" altLang="en-US" sz="1000" smtClean="0">
                <a:solidFill>
                  <a:schemeClr val="accent1"/>
                </a:solidFill>
              </a:rPr>
              <a:pPr>
                <a:spcBef>
                  <a:spcPct val="0"/>
                </a:spcBef>
                <a:buSzTx/>
                <a:buFontTx/>
                <a:buNone/>
              </a:pPr>
              <a:t>49</a:t>
            </a:fld>
            <a:endParaRPr lang="en-US" altLang="en-US" sz="1000">
              <a:solidFill>
                <a:schemeClr val="accen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DEDC9EA3-46EA-4E6B-B517-C56835CB414A}"/>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3" name="Content Placeholder 2">
            <a:extLst>
              <a:ext uri="{FF2B5EF4-FFF2-40B4-BE49-F238E27FC236}">
                <a16:creationId xmlns:a16="http://schemas.microsoft.com/office/drawing/2014/main" id="{B495E759-0C6F-4E44-95D0-7DA804295FA3}"/>
              </a:ext>
            </a:extLst>
          </p:cNvPr>
          <p:cNvSpPr>
            <a:spLocks noGrp="1"/>
          </p:cNvSpPr>
          <p:nvPr>
            <p:ph idx="1"/>
          </p:nvPr>
        </p:nvSpPr>
        <p:spPr>
          <a:xfrm>
            <a:off x="152400" y="1143000"/>
            <a:ext cx="5927725" cy="4695825"/>
          </a:xfrm>
        </p:spPr>
        <p:txBody>
          <a:bodyPr>
            <a:normAutofit fontScale="92500"/>
          </a:bodyPr>
          <a:lstStyle/>
          <a:p>
            <a:pPr>
              <a:defRPr/>
            </a:pPr>
            <a:r>
              <a:rPr lang="en-GB" dirty="0"/>
              <a:t>First scenario</a:t>
            </a:r>
          </a:p>
          <a:p>
            <a:pPr lvl="1">
              <a:defRPr/>
            </a:pPr>
            <a:r>
              <a:rPr lang="en-GB" dirty="0"/>
              <a:t>Critical </a:t>
            </a:r>
            <a:r>
              <a:rPr lang="en-GB" b="1" dirty="0">
                <a:solidFill>
                  <a:srgbClr val="FF0000"/>
                </a:solidFill>
              </a:rPr>
              <a:t>surfaces is passed by increasing the current</a:t>
            </a:r>
          </a:p>
          <a:p>
            <a:pPr lvl="2">
              <a:defRPr/>
            </a:pPr>
            <a:r>
              <a:rPr lang="en-GB" dirty="0"/>
              <a:t>The superconductor still carries the critical current at </a:t>
            </a:r>
            <a:r>
              <a:rPr lang="en-GB" i="1" dirty="0" err="1"/>
              <a:t>T</a:t>
            </a:r>
            <a:r>
              <a:rPr lang="en-GB" i="1" baseline="-25000" dirty="0" err="1"/>
              <a:t>cs</a:t>
            </a:r>
            <a:r>
              <a:rPr lang="en-GB" i="1" dirty="0"/>
              <a:t> </a:t>
            </a:r>
          </a:p>
          <a:p>
            <a:pPr lvl="2">
              <a:defRPr/>
            </a:pPr>
            <a:r>
              <a:rPr lang="en-GB" dirty="0"/>
              <a:t>The rest flows in the stabilizer </a:t>
            </a:r>
            <a:r>
              <a:rPr lang="en-GB" dirty="0">
                <a:sym typeface="Wingdings" panose="05000000000000000000" pitchFamily="2" charset="2"/>
              </a:rPr>
              <a:t> </a:t>
            </a:r>
            <a:r>
              <a:rPr lang="en-GB" b="1" dirty="0">
                <a:solidFill>
                  <a:srgbClr val="FF0000"/>
                </a:solidFill>
                <a:sym typeface="Wingdings" panose="05000000000000000000" pitchFamily="2" charset="2"/>
              </a:rPr>
              <a:t>power dissipation</a:t>
            </a:r>
            <a:r>
              <a:rPr lang="en-GB" dirty="0"/>
              <a:t> </a:t>
            </a:r>
          </a:p>
          <a:p>
            <a:pPr lvl="1">
              <a:defRPr/>
            </a:pPr>
            <a:r>
              <a:rPr lang="en-GB" dirty="0"/>
              <a:t>If power high enough and cooling low enough</a:t>
            </a:r>
          </a:p>
          <a:p>
            <a:pPr lvl="2">
              <a:defRPr/>
            </a:pPr>
            <a:r>
              <a:rPr lang="en-GB" dirty="0"/>
              <a:t>Temperature of the superconductor increases </a:t>
            </a:r>
            <a:r>
              <a:rPr lang="en-GB" dirty="0">
                <a:sym typeface="Wingdings" panose="05000000000000000000" pitchFamily="2" charset="2"/>
              </a:rPr>
              <a:t> critical current decreases</a:t>
            </a:r>
            <a:endParaRPr lang="en-GB" dirty="0"/>
          </a:p>
          <a:p>
            <a:pPr lvl="3">
              <a:defRPr/>
            </a:pPr>
            <a:r>
              <a:rPr lang="en-GB" dirty="0"/>
              <a:t>More current in the stabilizer, less in the superconductor </a:t>
            </a:r>
            <a:r>
              <a:rPr lang="en-GB" dirty="0">
                <a:sym typeface="Wingdings" panose="05000000000000000000" pitchFamily="2" charset="2"/>
              </a:rPr>
              <a:t> more dissipation</a:t>
            </a:r>
            <a:endParaRPr lang="en-GB" dirty="0"/>
          </a:p>
          <a:p>
            <a:pPr lvl="2">
              <a:defRPr/>
            </a:pPr>
            <a:r>
              <a:rPr lang="en-GB" dirty="0"/>
              <a:t>Irreversible transition </a:t>
            </a:r>
            <a:r>
              <a:rPr lang="en-GB" dirty="0">
                <a:sym typeface="Wingdings" panose="05000000000000000000" pitchFamily="2" charset="2"/>
              </a:rPr>
              <a:t> </a:t>
            </a:r>
            <a:r>
              <a:rPr lang="en-GB" b="1" dirty="0">
                <a:solidFill>
                  <a:srgbClr val="FF0000"/>
                </a:solidFill>
                <a:sym typeface="Wingdings" panose="05000000000000000000" pitchFamily="2" charset="2"/>
              </a:rPr>
              <a:t>quench</a:t>
            </a:r>
            <a:r>
              <a:rPr lang="en-GB" dirty="0">
                <a:sym typeface="Wingdings" panose="05000000000000000000" pitchFamily="2" charset="2"/>
              </a:rPr>
              <a:t>  </a:t>
            </a:r>
            <a:r>
              <a:rPr lang="en-GB" b="1" dirty="0">
                <a:solidFill>
                  <a:srgbClr val="FF0000"/>
                </a:solidFill>
                <a:sym typeface="Wingdings" panose="05000000000000000000" pitchFamily="2" charset="2"/>
              </a:rPr>
              <a:t>propagation</a:t>
            </a:r>
          </a:p>
          <a:p>
            <a:pPr>
              <a:defRPr/>
            </a:pPr>
            <a:r>
              <a:rPr lang="en-GB" b="1" i="1" dirty="0">
                <a:solidFill>
                  <a:srgbClr val="FF0000"/>
                </a:solidFill>
              </a:rPr>
              <a:t>Conductor-limited quench </a:t>
            </a:r>
          </a:p>
          <a:p>
            <a:pPr>
              <a:defRPr/>
            </a:pPr>
            <a:endParaRPr lang="en-GB" dirty="0"/>
          </a:p>
          <a:p>
            <a:pPr marL="0" indent="0">
              <a:buFontTx/>
              <a:buNone/>
              <a:defRPr/>
            </a:pPr>
            <a:endParaRPr lang="en-GB" dirty="0"/>
          </a:p>
        </p:txBody>
      </p:sp>
      <p:sp>
        <p:nvSpPr>
          <p:cNvPr id="14340" name="Date Placeholder 3">
            <a:extLst>
              <a:ext uri="{FF2B5EF4-FFF2-40B4-BE49-F238E27FC236}">
                <a16:creationId xmlns:a16="http://schemas.microsoft.com/office/drawing/2014/main" id="{593DA19A-5662-4A64-9DA9-58F0FC10DA8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4341" name="Footer Placeholder 4">
            <a:extLst>
              <a:ext uri="{FF2B5EF4-FFF2-40B4-BE49-F238E27FC236}">
                <a16:creationId xmlns:a16="http://schemas.microsoft.com/office/drawing/2014/main" id="{3FD53803-E119-4DDC-AEBA-B7F1C02F9BD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4342" name="Group 120">
            <a:extLst>
              <a:ext uri="{FF2B5EF4-FFF2-40B4-BE49-F238E27FC236}">
                <a16:creationId xmlns:a16="http://schemas.microsoft.com/office/drawing/2014/main" id="{2C76A7CE-3DC4-484E-868D-476AFA6EA85E}"/>
              </a:ext>
            </a:extLst>
          </p:cNvPr>
          <p:cNvGrpSpPr>
            <a:grpSpLocks/>
          </p:cNvGrpSpPr>
          <p:nvPr/>
        </p:nvGrpSpPr>
        <p:grpSpPr bwMode="auto">
          <a:xfrm>
            <a:off x="2101850" y="5884863"/>
            <a:ext cx="1555750" cy="471487"/>
            <a:chOff x="2352" y="2400"/>
            <a:chExt cx="1492" cy="452"/>
          </a:xfrm>
        </p:grpSpPr>
        <p:sp>
          <p:nvSpPr>
            <p:cNvPr id="14385" name="Rectangle 44">
              <a:extLst>
                <a:ext uri="{FF2B5EF4-FFF2-40B4-BE49-F238E27FC236}">
                  <a16:creationId xmlns:a16="http://schemas.microsoft.com/office/drawing/2014/main" id="{5F27AAD5-0739-4FC7-9D90-B60D083AAF1A}"/>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6" name="Rectangle 45">
              <a:extLst>
                <a:ext uri="{FF2B5EF4-FFF2-40B4-BE49-F238E27FC236}">
                  <a16:creationId xmlns:a16="http://schemas.microsoft.com/office/drawing/2014/main" id="{15033C10-F7AF-4713-82FF-65562C69DB9E}"/>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7" name="Rectangle 46">
              <a:extLst>
                <a:ext uri="{FF2B5EF4-FFF2-40B4-BE49-F238E27FC236}">
                  <a16:creationId xmlns:a16="http://schemas.microsoft.com/office/drawing/2014/main" id="{6E6349F7-432F-44A9-BC10-DC13C02F09B0}"/>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14388" name="Group 47">
              <a:extLst>
                <a:ext uri="{FF2B5EF4-FFF2-40B4-BE49-F238E27FC236}">
                  <a16:creationId xmlns:a16="http://schemas.microsoft.com/office/drawing/2014/main" id="{0D01FE2F-84BE-44E3-9D08-89FA0875CA01}"/>
                </a:ext>
              </a:extLst>
            </p:cNvPr>
            <p:cNvGrpSpPr>
              <a:grpSpLocks/>
            </p:cNvGrpSpPr>
            <p:nvPr/>
          </p:nvGrpSpPr>
          <p:grpSpPr bwMode="auto">
            <a:xfrm>
              <a:off x="2533" y="2445"/>
              <a:ext cx="1175" cy="362"/>
              <a:chOff x="8588" y="9040"/>
              <a:chExt cx="3616" cy="678"/>
            </a:xfrm>
          </p:grpSpPr>
          <p:sp>
            <p:nvSpPr>
              <p:cNvPr id="14389" name="Line 48">
                <a:extLst>
                  <a:ext uri="{FF2B5EF4-FFF2-40B4-BE49-F238E27FC236}">
                    <a16:creationId xmlns:a16="http://schemas.microsoft.com/office/drawing/2014/main" id="{E2EDBDC6-FB99-4C2A-B0EF-E3E7CBF06061}"/>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90" name="Group 49">
                <a:extLst>
                  <a:ext uri="{FF2B5EF4-FFF2-40B4-BE49-F238E27FC236}">
                    <a16:creationId xmlns:a16="http://schemas.microsoft.com/office/drawing/2014/main" id="{1028107A-5E95-4B2C-84B5-3089B4D8C1B3}"/>
                  </a:ext>
                </a:extLst>
              </p:cNvPr>
              <p:cNvGrpSpPr>
                <a:grpSpLocks/>
              </p:cNvGrpSpPr>
              <p:nvPr/>
            </p:nvGrpSpPr>
            <p:grpSpPr bwMode="auto">
              <a:xfrm>
                <a:off x="8588" y="9040"/>
                <a:ext cx="1243" cy="678"/>
                <a:chOff x="8588" y="9040"/>
                <a:chExt cx="1130" cy="678"/>
              </a:xfrm>
            </p:grpSpPr>
            <p:sp>
              <p:nvSpPr>
                <p:cNvPr id="14403" name="Line 50">
                  <a:extLst>
                    <a:ext uri="{FF2B5EF4-FFF2-40B4-BE49-F238E27FC236}">
                      <a16:creationId xmlns:a16="http://schemas.microsoft.com/office/drawing/2014/main" id="{33ACE0F9-8C5E-44F6-9AF5-C27E90CC3F50}"/>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404" name="Group 51">
                  <a:extLst>
                    <a:ext uri="{FF2B5EF4-FFF2-40B4-BE49-F238E27FC236}">
                      <a16:creationId xmlns:a16="http://schemas.microsoft.com/office/drawing/2014/main" id="{2F0D8EF7-EC33-4E19-B509-DC061F62B4FA}"/>
                    </a:ext>
                  </a:extLst>
                </p:cNvPr>
                <p:cNvGrpSpPr>
                  <a:grpSpLocks/>
                </p:cNvGrpSpPr>
                <p:nvPr/>
              </p:nvGrpSpPr>
              <p:grpSpPr bwMode="auto">
                <a:xfrm>
                  <a:off x="9040" y="9040"/>
                  <a:ext cx="678" cy="339"/>
                  <a:chOff x="9153" y="9040"/>
                  <a:chExt cx="678" cy="339"/>
                </a:xfrm>
              </p:grpSpPr>
              <p:sp>
                <p:nvSpPr>
                  <p:cNvPr id="14408" name="Arc 52">
                    <a:extLst>
                      <a:ext uri="{FF2B5EF4-FFF2-40B4-BE49-F238E27FC236}">
                        <a16:creationId xmlns:a16="http://schemas.microsoft.com/office/drawing/2014/main" id="{44BA8E9C-2AEE-41A8-A11E-EE4794DA0B62}"/>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9" name="Arc 53">
                    <a:extLst>
                      <a:ext uri="{FF2B5EF4-FFF2-40B4-BE49-F238E27FC236}">
                        <a16:creationId xmlns:a16="http://schemas.microsoft.com/office/drawing/2014/main" id="{8378E766-A1F4-4366-A7FC-3090AC2F7B3F}"/>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405" name="Group 54">
                  <a:extLst>
                    <a:ext uri="{FF2B5EF4-FFF2-40B4-BE49-F238E27FC236}">
                      <a16:creationId xmlns:a16="http://schemas.microsoft.com/office/drawing/2014/main" id="{AEEDE494-4307-4A91-B583-C094BCBE1D73}"/>
                    </a:ext>
                  </a:extLst>
                </p:cNvPr>
                <p:cNvGrpSpPr>
                  <a:grpSpLocks/>
                </p:cNvGrpSpPr>
                <p:nvPr/>
              </p:nvGrpSpPr>
              <p:grpSpPr bwMode="auto">
                <a:xfrm>
                  <a:off x="9040" y="9379"/>
                  <a:ext cx="678" cy="339"/>
                  <a:chOff x="9153" y="9379"/>
                  <a:chExt cx="678" cy="339"/>
                </a:xfrm>
              </p:grpSpPr>
              <p:sp>
                <p:nvSpPr>
                  <p:cNvPr id="14406" name="Arc 55">
                    <a:extLst>
                      <a:ext uri="{FF2B5EF4-FFF2-40B4-BE49-F238E27FC236}">
                        <a16:creationId xmlns:a16="http://schemas.microsoft.com/office/drawing/2014/main" id="{8432FFEA-1379-4AD2-A574-DF05D9B472A0}"/>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7" name="Arc 56">
                    <a:extLst>
                      <a:ext uri="{FF2B5EF4-FFF2-40B4-BE49-F238E27FC236}">
                        <a16:creationId xmlns:a16="http://schemas.microsoft.com/office/drawing/2014/main" id="{0972AA1F-516E-4AEF-BA3F-5E8C7491DDDF}"/>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91" name="Line 57">
                <a:extLst>
                  <a:ext uri="{FF2B5EF4-FFF2-40B4-BE49-F238E27FC236}">
                    <a16:creationId xmlns:a16="http://schemas.microsoft.com/office/drawing/2014/main" id="{81AF8FCB-EEAF-488C-A740-80E18A24418C}"/>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92" name="Line 58">
                <a:extLst>
                  <a:ext uri="{FF2B5EF4-FFF2-40B4-BE49-F238E27FC236}">
                    <a16:creationId xmlns:a16="http://schemas.microsoft.com/office/drawing/2014/main" id="{60EC8484-6220-47C6-B9F7-72E1F8D207C3}"/>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93" name="Line 59">
                <a:extLst>
                  <a:ext uri="{FF2B5EF4-FFF2-40B4-BE49-F238E27FC236}">
                    <a16:creationId xmlns:a16="http://schemas.microsoft.com/office/drawing/2014/main" id="{A778DD9B-28F3-4B5C-AAB0-ECABB37A508E}"/>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394" name="Group 60">
                <a:extLst>
                  <a:ext uri="{FF2B5EF4-FFF2-40B4-BE49-F238E27FC236}">
                    <a16:creationId xmlns:a16="http://schemas.microsoft.com/office/drawing/2014/main" id="{BD6558EC-B6A3-4CF1-90AA-DE880ADAF06D}"/>
                  </a:ext>
                </a:extLst>
              </p:cNvPr>
              <p:cNvGrpSpPr>
                <a:grpSpLocks/>
              </p:cNvGrpSpPr>
              <p:nvPr/>
            </p:nvGrpSpPr>
            <p:grpSpPr bwMode="auto">
              <a:xfrm>
                <a:off x="10848" y="9040"/>
                <a:ext cx="1356" cy="678"/>
                <a:chOff x="10848" y="9040"/>
                <a:chExt cx="1356" cy="678"/>
              </a:xfrm>
            </p:grpSpPr>
            <p:sp>
              <p:nvSpPr>
                <p:cNvPr id="14395" name="Line 61">
                  <a:extLst>
                    <a:ext uri="{FF2B5EF4-FFF2-40B4-BE49-F238E27FC236}">
                      <a16:creationId xmlns:a16="http://schemas.microsoft.com/office/drawing/2014/main" id="{4A22A81E-E9CB-40C0-B99B-66FBB270538D}"/>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96" name="Group 62">
                  <a:extLst>
                    <a:ext uri="{FF2B5EF4-FFF2-40B4-BE49-F238E27FC236}">
                      <a16:creationId xmlns:a16="http://schemas.microsoft.com/office/drawing/2014/main" id="{14CA33C5-5BF6-46B9-B8A9-627C7C8FEBA1}"/>
                    </a:ext>
                  </a:extLst>
                </p:cNvPr>
                <p:cNvGrpSpPr>
                  <a:grpSpLocks/>
                </p:cNvGrpSpPr>
                <p:nvPr/>
              </p:nvGrpSpPr>
              <p:grpSpPr bwMode="auto">
                <a:xfrm>
                  <a:off x="10848" y="9040"/>
                  <a:ext cx="791" cy="339"/>
                  <a:chOff x="10509" y="9040"/>
                  <a:chExt cx="678" cy="339"/>
                </a:xfrm>
              </p:grpSpPr>
              <p:sp>
                <p:nvSpPr>
                  <p:cNvPr id="14401" name="Arc 63">
                    <a:extLst>
                      <a:ext uri="{FF2B5EF4-FFF2-40B4-BE49-F238E27FC236}">
                        <a16:creationId xmlns:a16="http://schemas.microsoft.com/office/drawing/2014/main" id="{C8E659D7-3F0A-4A08-A7A3-1735BFD3243B}"/>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2" name="Arc 64">
                    <a:extLst>
                      <a:ext uri="{FF2B5EF4-FFF2-40B4-BE49-F238E27FC236}">
                        <a16:creationId xmlns:a16="http://schemas.microsoft.com/office/drawing/2014/main" id="{19ACCA3A-5C80-4D42-A4E1-71B6436E5AEA}"/>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97" name="Group 65">
                  <a:extLst>
                    <a:ext uri="{FF2B5EF4-FFF2-40B4-BE49-F238E27FC236}">
                      <a16:creationId xmlns:a16="http://schemas.microsoft.com/office/drawing/2014/main" id="{DF67B744-D69C-444A-8CDF-3DE5C3962064}"/>
                    </a:ext>
                  </a:extLst>
                </p:cNvPr>
                <p:cNvGrpSpPr>
                  <a:grpSpLocks/>
                </p:cNvGrpSpPr>
                <p:nvPr/>
              </p:nvGrpSpPr>
              <p:grpSpPr bwMode="auto">
                <a:xfrm>
                  <a:off x="10848" y="9379"/>
                  <a:ext cx="791" cy="339"/>
                  <a:chOff x="10509" y="9379"/>
                  <a:chExt cx="678" cy="339"/>
                </a:xfrm>
              </p:grpSpPr>
              <p:sp>
                <p:nvSpPr>
                  <p:cNvPr id="14399" name="Arc 66">
                    <a:extLst>
                      <a:ext uri="{FF2B5EF4-FFF2-40B4-BE49-F238E27FC236}">
                        <a16:creationId xmlns:a16="http://schemas.microsoft.com/office/drawing/2014/main" id="{54D8F8C8-9DFD-46D7-A5F7-FD96E1442DA8}"/>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400" name="Arc 67">
                    <a:extLst>
                      <a:ext uri="{FF2B5EF4-FFF2-40B4-BE49-F238E27FC236}">
                        <a16:creationId xmlns:a16="http://schemas.microsoft.com/office/drawing/2014/main" id="{A0AB38E0-9B25-4C23-B95C-EB0922509FB2}"/>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4398" name="Line 68">
                  <a:extLst>
                    <a:ext uri="{FF2B5EF4-FFF2-40B4-BE49-F238E27FC236}">
                      <a16:creationId xmlns:a16="http://schemas.microsoft.com/office/drawing/2014/main" id="{015F7C32-70D0-4542-B89C-1FF23C1543FF}"/>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14343" name="Group 38">
            <a:extLst>
              <a:ext uri="{FF2B5EF4-FFF2-40B4-BE49-F238E27FC236}">
                <a16:creationId xmlns:a16="http://schemas.microsoft.com/office/drawing/2014/main" id="{275DCC9D-AD2D-4EE9-9027-004ADD019BD5}"/>
              </a:ext>
            </a:extLst>
          </p:cNvPr>
          <p:cNvGrpSpPr>
            <a:grpSpLocks/>
          </p:cNvGrpSpPr>
          <p:nvPr/>
        </p:nvGrpSpPr>
        <p:grpSpPr bwMode="auto">
          <a:xfrm>
            <a:off x="304800" y="5894388"/>
            <a:ext cx="1524000" cy="461962"/>
            <a:chOff x="2599" y="6441"/>
            <a:chExt cx="3729" cy="1130"/>
          </a:xfrm>
        </p:grpSpPr>
        <p:sp>
          <p:nvSpPr>
            <p:cNvPr id="14381" name="Rectangle 39">
              <a:extLst>
                <a:ext uri="{FF2B5EF4-FFF2-40B4-BE49-F238E27FC236}">
                  <a16:creationId xmlns:a16="http://schemas.microsoft.com/office/drawing/2014/main" id="{0A51CB4D-1195-41FD-AC1B-6E3F31F0DDD3}"/>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2" name="Rectangle 40">
              <a:extLst>
                <a:ext uri="{FF2B5EF4-FFF2-40B4-BE49-F238E27FC236}">
                  <a16:creationId xmlns:a16="http://schemas.microsoft.com/office/drawing/2014/main" id="{D3B1391F-F5E4-461F-8B45-BE5104172502}"/>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3" name="Rectangle 41">
              <a:extLst>
                <a:ext uri="{FF2B5EF4-FFF2-40B4-BE49-F238E27FC236}">
                  <a16:creationId xmlns:a16="http://schemas.microsoft.com/office/drawing/2014/main" id="{761B3B6B-6F13-421D-BC4C-3AEA169D8631}"/>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84" name="Line 42">
              <a:extLst>
                <a:ext uri="{FF2B5EF4-FFF2-40B4-BE49-F238E27FC236}">
                  <a16:creationId xmlns:a16="http://schemas.microsoft.com/office/drawing/2014/main" id="{DA72B68B-7FF3-4785-ADDD-D591DE8DEFCD}"/>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14344" name="Group 70">
            <a:extLst>
              <a:ext uri="{FF2B5EF4-FFF2-40B4-BE49-F238E27FC236}">
                <a16:creationId xmlns:a16="http://schemas.microsoft.com/office/drawing/2014/main" id="{F51FF537-8649-4FED-9BD2-4BF7B8503C17}"/>
              </a:ext>
            </a:extLst>
          </p:cNvPr>
          <p:cNvGrpSpPr>
            <a:grpSpLocks/>
          </p:cNvGrpSpPr>
          <p:nvPr/>
        </p:nvGrpSpPr>
        <p:grpSpPr bwMode="auto">
          <a:xfrm>
            <a:off x="3913188" y="5876925"/>
            <a:ext cx="1573212" cy="476250"/>
            <a:chOff x="11184" y="6441"/>
            <a:chExt cx="3732" cy="1130"/>
          </a:xfrm>
        </p:grpSpPr>
        <p:sp>
          <p:nvSpPr>
            <p:cNvPr id="14361" name="Rectangle 71">
              <a:extLst>
                <a:ext uri="{FF2B5EF4-FFF2-40B4-BE49-F238E27FC236}">
                  <a16:creationId xmlns:a16="http://schemas.microsoft.com/office/drawing/2014/main" id="{873A1CC0-85E0-4006-8036-B5BCBC308D81}"/>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2" name="Rectangle 72">
              <a:extLst>
                <a:ext uri="{FF2B5EF4-FFF2-40B4-BE49-F238E27FC236}">
                  <a16:creationId xmlns:a16="http://schemas.microsoft.com/office/drawing/2014/main" id="{38FD18B1-13D0-4582-8765-A2C359E22D41}"/>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3" name="Rectangle 73">
              <a:extLst>
                <a:ext uri="{FF2B5EF4-FFF2-40B4-BE49-F238E27FC236}">
                  <a16:creationId xmlns:a16="http://schemas.microsoft.com/office/drawing/2014/main" id="{F83B130E-8FD1-444B-B445-7FB14F7929AF}"/>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4364" name="Line 74">
              <a:extLst>
                <a:ext uri="{FF2B5EF4-FFF2-40B4-BE49-F238E27FC236}">
                  <a16:creationId xmlns:a16="http://schemas.microsoft.com/office/drawing/2014/main" id="{F5881437-1F9F-4692-8395-92234170E2FB}"/>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65" name="Group 75">
              <a:extLst>
                <a:ext uri="{FF2B5EF4-FFF2-40B4-BE49-F238E27FC236}">
                  <a16:creationId xmlns:a16="http://schemas.microsoft.com/office/drawing/2014/main" id="{0B018C96-A79F-4AC6-85ED-EEE74F365914}"/>
                </a:ext>
              </a:extLst>
            </p:cNvPr>
            <p:cNvGrpSpPr>
              <a:grpSpLocks/>
            </p:cNvGrpSpPr>
            <p:nvPr/>
          </p:nvGrpSpPr>
          <p:grpSpPr bwMode="auto">
            <a:xfrm>
              <a:off x="11639" y="6554"/>
              <a:ext cx="1010" cy="904"/>
              <a:chOff x="8588" y="9040"/>
              <a:chExt cx="1130" cy="678"/>
            </a:xfrm>
          </p:grpSpPr>
          <p:sp>
            <p:nvSpPr>
              <p:cNvPr id="14374" name="Line 76">
                <a:extLst>
                  <a:ext uri="{FF2B5EF4-FFF2-40B4-BE49-F238E27FC236}">
                    <a16:creationId xmlns:a16="http://schemas.microsoft.com/office/drawing/2014/main" id="{98FD6F52-5162-4286-B1F2-43B9F5985BF3}"/>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4375" name="Group 77">
                <a:extLst>
                  <a:ext uri="{FF2B5EF4-FFF2-40B4-BE49-F238E27FC236}">
                    <a16:creationId xmlns:a16="http://schemas.microsoft.com/office/drawing/2014/main" id="{520DD261-E27E-4D09-9951-94BC9E331553}"/>
                  </a:ext>
                </a:extLst>
              </p:cNvPr>
              <p:cNvGrpSpPr>
                <a:grpSpLocks/>
              </p:cNvGrpSpPr>
              <p:nvPr/>
            </p:nvGrpSpPr>
            <p:grpSpPr bwMode="auto">
              <a:xfrm>
                <a:off x="9040" y="9040"/>
                <a:ext cx="678" cy="339"/>
                <a:chOff x="9153" y="9040"/>
                <a:chExt cx="678" cy="339"/>
              </a:xfrm>
            </p:grpSpPr>
            <p:sp>
              <p:nvSpPr>
                <p:cNvPr id="14379" name="Arc 78">
                  <a:extLst>
                    <a:ext uri="{FF2B5EF4-FFF2-40B4-BE49-F238E27FC236}">
                      <a16:creationId xmlns:a16="http://schemas.microsoft.com/office/drawing/2014/main" id="{B1B1B82A-E49B-4B25-BD0F-2F8A478DC0E4}"/>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80" name="Arc 79">
                  <a:extLst>
                    <a:ext uri="{FF2B5EF4-FFF2-40B4-BE49-F238E27FC236}">
                      <a16:creationId xmlns:a16="http://schemas.microsoft.com/office/drawing/2014/main" id="{66B4A655-E10E-40C9-91BB-05F0706D4CD7}"/>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76" name="Group 80">
                <a:extLst>
                  <a:ext uri="{FF2B5EF4-FFF2-40B4-BE49-F238E27FC236}">
                    <a16:creationId xmlns:a16="http://schemas.microsoft.com/office/drawing/2014/main" id="{1C7DF75F-8B1B-4FD6-8DE9-E541642E1B1F}"/>
                  </a:ext>
                </a:extLst>
              </p:cNvPr>
              <p:cNvGrpSpPr>
                <a:grpSpLocks/>
              </p:cNvGrpSpPr>
              <p:nvPr/>
            </p:nvGrpSpPr>
            <p:grpSpPr bwMode="auto">
              <a:xfrm>
                <a:off x="9040" y="9379"/>
                <a:ext cx="678" cy="339"/>
                <a:chOff x="9153" y="9379"/>
                <a:chExt cx="678" cy="339"/>
              </a:xfrm>
            </p:grpSpPr>
            <p:sp>
              <p:nvSpPr>
                <p:cNvPr id="14377" name="Arc 81">
                  <a:extLst>
                    <a:ext uri="{FF2B5EF4-FFF2-40B4-BE49-F238E27FC236}">
                      <a16:creationId xmlns:a16="http://schemas.microsoft.com/office/drawing/2014/main" id="{9DB91B32-05A2-4543-B75B-8469B802287B}"/>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8" name="Arc 82">
                  <a:extLst>
                    <a:ext uri="{FF2B5EF4-FFF2-40B4-BE49-F238E27FC236}">
                      <a16:creationId xmlns:a16="http://schemas.microsoft.com/office/drawing/2014/main" id="{A60EFDEF-148C-4E5D-B6FC-48DE80A056E1}"/>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66" name="Line 83">
              <a:extLst>
                <a:ext uri="{FF2B5EF4-FFF2-40B4-BE49-F238E27FC236}">
                  <a16:creationId xmlns:a16="http://schemas.microsoft.com/office/drawing/2014/main" id="{2FF9863D-7E4C-4161-B4A2-392BE09ECDF3}"/>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4367" name="Line 84">
              <a:extLst>
                <a:ext uri="{FF2B5EF4-FFF2-40B4-BE49-F238E27FC236}">
                  <a16:creationId xmlns:a16="http://schemas.microsoft.com/office/drawing/2014/main" id="{9B49AC82-9772-49CE-A741-AA4E3782E195}"/>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4368" name="Group 85">
              <a:extLst>
                <a:ext uri="{FF2B5EF4-FFF2-40B4-BE49-F238E27FC236}">
                  <a16:creationId xmlns:a16="http://schemas.microsoft.com/office/drawing/2014/main" id="{2380FE91-32D6-4BC3-A9E3-6A90A46149CC}"/>
                </a:ext>
              </a:extLst>
            </p:cNvPr>
            <p:cNvGrpSpPr>
              <a:grpSpLocks/>
            </p:cNvGrpSpPr>
            <p:nvPr/>
          </p:nvGrpSpPr>
          <p:grpSpPr bwMode="auto">
            <a:xfrm>
              <a:off x="13475" y="6554"/>
              <a:ext cx="643" cy="452"/>
              <a:chOff x="10509" y="9040"/>
              <a:chExt cx="678" cy="339"/>
            </a:xfrm>
          </p:grpSpPr>
          <p:sp>
            <p:nvSpPr>
              <p:cNvPr id="14372" name="Arc 86">
                <a:extLst>
                  <a:ext uri="{FF2B5EF4-FFF2-40B4-BE49-F238E27FC236}">
                    <a16:creationId xmlns:a16="http://schemas.microsoft.com/office/drawing/2014/main" id="{621B8841-6FD5-432A-84C0-121232FF8A0E}"/>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3" name="Arc 87">
                <a:extLst>
                  <a:ext uri="{FF2B5EF4-FFF2-40B4-BE49-F238E27FC236}">
                    <a16:creationId xmlns:a16="http://schemas.microsoft.com/office/drawing/2014/main" id="{44B301EC-1D58-48B6-AD44-722E47CD5B75}"/>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4369" name="Group 88">
              <a:extLst>
                <a:ext uri="{FF2B5EF4-FFF2-40B4-BE49-F238E27FC236}">
                  <a16:creationId xmlns:a16="http://schemas.microsoft.com/office/drawing/2014/main" id="{33BB74A7-CE59-41E4-AEED-15AEEC081CCE}"/>
                </a:ext>
              </a:extLst>
            </p:cNvPr>
            <p:cNvGrpSpPr>
              <a:grpSpLocks/>
            </p:cNvGrpSpPr>
            <p:nvPr/>
          </p:nvGrpSpPr>
          <p:grpSpPr bwMode="auto">
            <a:xfrm>
              <a:off x="13475" y="7006"/>
              <a:ext cx="643" cy="452"/>
              <a:chOff x="10509" y="9379"/>
              <a:chExt cx="678" cy="339"/>
            </a:xfrm>
          </p:grpSpPr>
          <p:sp>
            <p:nvSpPr>
              <p:cNvPr id="14370" name="Arc 89">
                <a:extLst>
                  <a:ext uri="{FF2B5EF4-FFF2-40B4-BE49-F238E27FC236}">
                    <a16:creationId xmlns:a16="http://schemas.microsoft.com/office/drawing/2014/main" id="{B8EB4122-C914-43C5-A19A-69EEC24D1950}"/>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71" name="Arc 90">
                <a:extLst>
                  <a:ext uri="{FF2B5EF4-FFF2-40B4-BE49-F238E27FC236}">
                    <a16:creationId xmlns:a16="http://schemas.microsoft.com/office/drawing/2014/main" id="{5479D738-F86D-438B-994D-CEC83C6046A4}"/>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4345" name="Text Box 7">
            <a:extLst>
              <a:ext uri="{FF2B5EF4-FFF2-40B4-BE49-F238E27FC236}">
                <a16:creationId xmlns:a16="http://schemas.microsoft.com/office/drawing/2014/main" id="{9D7013D8-DE76-4F5F-8D7D-C0C6F632242D}"/>
              </a:ext>
            </a:extLst>
          </p:cNvPr>
          <p:cNvSpPr txBox="1">
            <a:spLocks noChangeArrowheads="1"/>
          </p:cNvSpPr>
          <p:nvPr/>
        </p:nvSpPr>
        <p:spPr bwMode="auto">
          <a:xfrm>
            <a:off x="4530725" y="5562600"/>
            <a:ext cx="1447800" cy="276225"/>
          </a:xfrm>
          <a:prstGeom prst="rect">
            <a:avLst/>
          </a:prstGeom>
          <a:solidFill>
            <a:schemeClr val="bg1"/>
          </a:solidFill>
          <a:ln w="12700">
            <a:solidFill>
              <a:schemeClr val="tx2"/>
            </a:solidFill>
            <a:miter lim="800000"/>
            <a:headEnd/>
            <a:tailEnd/>
          </a:ln>
        </p:spPr>
        <p:txBody>
          <a:bodyPr>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lgn="ctr" eaLnBrk="1" hangingPunct="1">
              <a:spcBef>
                <a:spcPct val="50000"/>
              </a:spcBef>
              <a:buSzTx/>
              <a:buFontTx/>
              <a:buNone/>
            </a:pPr>
            <a:r>
              <a:rPr lang="en-US" altLang="en-US" sz="1200">
                <a:solidFill>
                  <a:schemeClr val="tx1"/>
                </a:solidFill>
                <a:ea typeface="ＭＳ Ｐゴシック" panose="020B0600070205080204" pitchFamily="34" charset="-128"/>
              </a:rPr>
              <a:t>by L. Bottura</a:t>
            </a:r>
          </a:p>
        </p:txBody>
      </p:sp>
      <p:grpSp>
        <p:nvGrpSpPr>
          <p:cNvPr id="14346" name="Group 68">
            <a:extLst>
              <a:ext uri="{FF2B5EF4-FFF2-40B4-BE49-F238E27FC236}">
                <a16:creationId xmlns:a16="http://schemas.microsoft.com/office/drawing/2014/main" id="{DC94FD16-7B22-4486-9536-D4446EEA5C72}"/>
              </a:ext>
            </a:extLst>
          </p:cNvPr>
          <p:cNvGrpSpPr>
            <a:grpSpLocks/>
          </p:cNvGrpSpPr>
          <p:nvPr/>
        </p:nvGrpSpPr>
        <p:grpSpPr bwMode="auto">
          <a:xfrm>
            <a:off x="6080125" y="3662363"/>
            <a:ext cx="2759075" cy="2814637"/>
            <a:chOff x="6086497" y="2819400"/>
            <a:chExt cx="2676503" cy="2738677"/>
          </a:xfrm>
        </p:grpSpPr>
        <p:grpSp>
          <p:nvGrpSpPr>
            <p:cNvPr id="14351" name="Group 69">
              <a:extLst>
                <a:ext uri="{FF2B5EF4-FFF2-40B4-BE49-F238E27FC236}">
                  <a16:creationId xmlns:a16="http://schemas.microsoft.com/office/drawing/2014/main" id="{754A5F2E-979D-406A-84DA-5C22C9F30AD1}"/>
                </a:ext>
              </a:extLst>
            </p:cNvPr>
            <p:cNvGrpSpPr>
              <a:grpSpLocks/>
            </p:cNvGrpSpPr>
            <p:nvPr/>
          </p:nvGrpSpPr>
          <p:grpSpPr bwMode="auto">
            <a:xfrm>
              <a:off x="6086497" y="2971800"/>
              <a:ext cx="2600303" cy="2586277"/>
              <a:chOff x="6086497" y="2971800"/>
              <a:chExt cx="2600303" cy="2586277"/>
            </a:xfrm>
          </p:grpSpPr>
          <p:grpSp>
            <p:nvGrpSpPr>
              <p:cNvPr id="14353" name="Group 73">
                <a:extLst>
                  <a:ext uri="{FF2B5EF4-FFF2-40B4-BE49-F238E27FC236}">
                    <a16:creationId xmlns:a16="http://schemas.microsoft.com/office/drawing/2014/main" id="{EF66A8E0-6035-4DBB-8063-BCF4F25F3026}"/>
                  </a:ext>
                </a:extLst>
              </p:cNvPr>
              <p:cNvGrpSpPr>
                <a:grpSpLocks/>
              </p:cNvGrpSpPr>
              <p:nvPr/>
            </p:nvGrpSpPr>
            <p:grpSpPr bwMode="auto">
              <a:xfrm>
                <a:off x="6086497" y="2971800"/>
                <a:ext cx="2600303" cy="2586277"/>
                <a:chOff x="6086497" y="2971800"/>
                <a:chExt cx="2600303" cy="2586277"/>
              </a:xfrm>
            </p:grpSpPr>
            <p:cxnSp>
              <p:nvCxnSpPr>
                <p:cNvPr id="78" name="Straight Arrow Connector 77">
                  <a:extLst>
                    <a:ext uri="{FF2B5EF4-FFF2-40B4-BE49-F238E27FC236}">
                      <a16:creationId xmlns:a16="http://schemas.microsoft.com/office/drawing/2014/main" id="{E0079602-5302-46C8-B072-85E09201E6C7}"/>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159D6D6B-B2F8-4690-9C7E-942A28BD7AEE}"/>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80" name="Freeform 79">
                  <a:extLst>
                    <a:ext uri="{FF2B5EF4-FFF2-40B4-BE49-F238E27FC236}">
                      <a16:creationId xmlns:a16="http://schemas.microsoft.com/office/drawing/2014/main" id="{3A3F84C9-849E-4896-8600-221E81A8E07D}"/>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81" name="Straight Connector 80">
                  <a:extLst>
                    <a:ext uri="{FF2B5EF4-FFF2-40B4-BE49-F238E27FC236}">
                      <a16:creationId xmlns:a16="http://schemas.microsoft.com/office/drawing/2014/main" id="{6DC86D3D-0D3B-4493-A441-60797BF268E6}"/>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4359" name="TextBox 81">
                  <a:extLst>
                    <a:ext uri="{FF2B5EF4-FFF2-40B4-BE49-F238E27FC236}">
                      <a16:creationId xmlns:a16="http://schemas.microsoft.com/office/drawing/2014/main" id="{FBF0C6BB-3660-42A6-88F4-18B9E4824B4E}"/>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4360" name="TextBox 82">
                  <a:extLst>
                    <a:ext uri="{FF2B5EF4-FFF2-40B4-BE49-F238E27FC236}">
                      <a16:creationId xmlns:a16="http://schemas.microsoft.com/office/drawing/2014/main" id="{37094EDF-FF94-4AD8-BD60-11CA568DDA01}"/>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4354" name="Content Placeholder 8">
                <a:extLst>
                  <a:ext uri="{FF2B5EF4-FFF2-40B4-BE49-F238E27FC236}">
                    <a16:creationId xmlns:a16="http://schemas.microsoft.com/office/drawing/2014/main" id="{31E52B17-8777-46F6-A051-8FA107EA87D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72" name="Rectangle 71">
              <a:extLst>
                <a:ext uri="{FF2B5EF4-FFF2-40B4-BE49-F238E27FC236}">
                  <a16:creationId xmlns:a16="http://schemas.microsoft.com/office/drawing/2014/main" id="{6C2CA208-45B6-4A2E-8340-06552C94B7B0}"/>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4347" name="Picture 8">
            <a:extLst>
              <a:ext uri="{FF2B5EF4-FFF2-40B4-BE49-F238E27FC236}">
                <a16:creationId xmlns:a16="http://schemas.microsoft.com/office/drawing/2014/main" id="{5B201D3F-4D5F-4E0B-879E-A678164B837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Freeform 84">
            <a:extLst>
              <a:ext uri="{FF2B5EF4-FFF2-40B4-BE49-F238E27FC236}">
                <a16:creationId xmlns:a16="http://schemas.microsoft.com/office/drawing/2014/main" id="{97A10492-2C2D-41CE-B2FE-01BA589B6E7F}"/>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86" name="Straight Connector 85">
            <a:extLst>
              <a:ext uri="{FF2B5EF4-FFF2-40B4-BE49-F238E27FC236}">
                <a16:creationId xmlns:a16="http://schemas.microsoft.com/office/drawing/2014/main" id="{0ECD5FED-993F-49AE-8577-FC3B489E18BE}"/>
              </a:ext>
            </a:extLst>
          </p:cNvPr>
          <p:cNvCxnSpPr/>
          <p:nvPr/>
        </p:nvCxnSpPr>
        <p:spPr bwMode="auto">
          <a:xfrm flipV="1">
            <a:off x="7091363" y="4802188"/>
            <a:ext cx="368300" cy="468312"/>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sp>
        <p:nvSpPr>
          <p:cNvPr id="14350" name="Slide Number Placeholder 1">
            <a:extLst>
              <a:ext uri="{FF2B5EF4-FFF2-40B4-BE49-F238E27FC236}">
                <a16:creationId xmlns:a16="http://schemas.microsoft.com/office/drawing/2014/main" id="{E64E9D25-572B-4F07-80D3-D87AB1A2794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20C15B5-14A5-4CA0-9869-17B9D8E612CA}" type="slidenum">
              <a:rPr lang="en-US" altLang="en-US" sz="1000" smtClean="0">
                <a:solidFill>
                  <a:schemeClr val="accent1"/>
                </a:solidFill>
              </a:rPr>
              <a:pPr>
                <a:spcBef>
                  <a:spcPct val="0"/>
                </a:spcBef>
                <a:buSzTx/>
                <a:buFontTx/>
                <a:buNone/>
              </a:pPr>
              <a:t>5</a:t>
            </a:fld>
            <a:endParaRPr lang="en-US" altLang="en-US" sz="1000">
              <a:solidFill>
                <a:schemeClr val="accent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E3C2AA1C-165E-44B3-AD48-201BE60F506B}"/>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2467" name="Content Placeholder 6">
            <a:extLst>
              <a:ext uri="{FF2B5EF4-FFF2-40B4-BE49-F238E27FC236}">
                <a16:creationId xmlns:a16="http://schemas.microsoft.com/office/drawing/2014/main" id="{EB3329A6-F038-41F0-946C-5D75191AB0D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2468" name="Date Placeholder 3">
            <a:extLst>
              <a:ext uri="{FF2B5EF4-FFF2-40B4-BE49-F238E27FC236}">
                <a16:creationId xmlns:a16="http://schemas.microsoft.com/office/drawing/2014/main" id="{A5C50BBB-E6B8-450D-BB54-0D79DA4954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2469" name="Footer Placeholder 4">
            <a:extLst>
              <a:ext uri="{FF2B5EF4-FFF2-40B4-BE49-F238E27FC236}">
                <a16:creationId xmlns:a16="http://schemas.microsoft.com/office/drawing/2014/main" id="{C741B532-7AD6-438C-AE8E-4E1B3686E94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2470" name="Slide Number Placeholder 1">
            <a:extLst>
              <a:ext uri="{FF2B5EF4-FFF2-40B4-BE49-F238E27FC236}">
                <a16:creationId xmlns:a16="http://schemas.microsoft.com/office/drawing/2014/main" id="{64D286EE-3BF0-413D-8AF1-B12AAD50EB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F797D9AB-C642-4E7D-9263-FFF545BA5E2F}" type="slidenum">
              <a:rPr lang="en-US" altLang="en-US" sz="1000" smtClean="0">
                <a:solidFill>
                  <a:schemeClr val="accent1"/>
                </a:solidFill>
              </a:rPr>
              <a:pPr>
                <a:spcBef>
                  <a:spcPct val="0"/>
                </a:spcBef>
                <a:buSzTx/>
                <a:buFontTx/>
                <a:buNone/>
              </a:pPr>
              <a:t>50</a:t>
            </a:fld>
            <a:endParaRPr lang="en-US" altLang="en-US" sz="1000">
              <a:solidFill>
                <a:schemeClr val="accent1"/>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092C2293-5354-4795-A379-64BAEA85A316}"/>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3491" name="Content Placeholder 6">
            <a:extLst>
              <a:ext uri="{FF2B5EF4-FFF2-40B4-BE49-F238E27FC236}">
                <a16:creationId xmlns:a16="http://schemas.microsoft.com/office/drawing/2014/main" id="{BA4666F4-53E2-4FA1-BC83-D78AC05544D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3492" name="Date Placeholder 3">
            <a:extLst>
              <a:ext uri="{FF2B5EF4-FFF2-40B4-BE49-F238E27FC236}">
                <a16:creationId xmlns:a16="http://schemas.microsoft.com/office/drawing/2014/main" id="{2D9E4945-C6E3-4624-BA1A-1AF042FF4E2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3493" name="Footer Placeholder 4">
            <a:extLst>
              <a:ext uri="{FF2B5EF4-FFF2-40B4-BE49-F238E27FC236}">
                <a16:creationId xmlns:a16="http://schemas.microsoft.com/office/drawing/2014/main" id="{0746EC3D-407A-483C-B792-8188EA6B8C1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3494" name="Slide Number Placeholder 1">
            <a:extLst>
              <a:ext uri="{FF2B5EF4-FFF2-40B4-BE49-F238E27FC236}">
                <a16:creationId xmlns:a16="http://schemas.microsoft.com/office/drawing/2014/main" id="{39AB124D-ED8F-4037-991C-EA64AB18F5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EEC2155F-B89E-41BC-8CE9-87F99CC0B2FF}" type="slidenum">
              <a:rPr lang="en-US" altLang="en-US" sz="1000" smtClean="0">
                <a:solidFill>
                  <a:schemeClr val="accent1"/>
                </a:solidFill>
              </a:rPr>
              <a:pPr>
                <a:spcBef>
                  <a:spcPct val="0"/>
                </a:spcBef>
                <a:buSzTx/>
                <a:buFontTx/>
                <a:buNone/>
              </a:pPr>
              <a:t>51</a:t>
            </a:fld>
            <a:endParaRPr lang="en-US" altLang="en-US" sz="1000">
              <a:solidFill>
                <a:schemeClr val="accent1"/>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id="{78CC574E-E26F-470C-85AA-F2749AEE7AA1}"/>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4515" name="Content Placeholder 6">
            <a:extLst>
              <a:ext uri="{FF2B5EF4-FFF2-40B4-BE49-F238E27FC236}">
                <a16:creationId xmlns:a16="http://schemas.microsoft.com/office/drawing/2014/main" id="{5FFFD542-8308-469E-A1CA-3705AF0836A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4516" name="Date Placeholder 3">
            <a:extLst>
              <a:ext uri="{FF2B5EF4-FFF2-40B4-BE49-F238E27FC236}">
                <a16:creationId xmlns:a16="http://schemas.microsoft.com/office/drawing/2014/main" id="{72982311-88C2-4D44-AFF7-6B8983FB267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4517" name="Footer Placeholder 4">
            <a:extLst>
              <a:ext uri="{FF2B5EF4-FFF2-40B4-BE49-F238E27FC236}">
                <a16:creationId xmlns:a16="http://schemas.microsoft.com/office/drawing/2014/main" id="{198295AC-0417-44EC-9331-C581A7F3D60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4518" name="Slide Number Placeholder 1">
            <a:extLst>
              <a:ext uri="{FF2B5EF4-FFF2-40B4-BE49-F238E27FC236}">
                <a16:creationId xmlns:a16="http://schemas.microsoft.com/office/drawing/2014/main" id="{460C5D75-14DC-4B03-9289-30D5F0198B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5898FC57-80BC-48BA-BF46-AA7FCA4A63D9}" type="slidenum">
              <a:rPr lang="en-US" altLang="en-US" sz="1000" smtClean="0">
                <a:solidFill>
                  <a:schemeClr val="accent1"/>
                </a:solidFill>
              </a:rPr>
              <a:pPr>
                <a:spcBef>
                  <a:spcPct val="0"/>
                </a:spcBef>
                <a:buSzTx/>
                <a:buFontTx/>
                <a:buNone/>
              </a:pPr>
              <a:t>52</a:t>
            </a:fld>
            <a:endParaRPr lang="en-US" altLang="en-US" sz="1000">
              <a:solidFill>
                <a:schemeClr val="accent1"/>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a:extLst>
              <a:ext uri="{FF2B5EF4-FFF2-40B4-BE49-F238E27FC236}">
                <a16:creationId xmlns:a16="http://schemas.microsoft.com/office/drawing/2014/main" id="{A80673DD-954C-496B-A0C1-F902B596453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5539" name="Content Placeholder 6">
            <a:extLst>
              <a:ext uri="{FF2B5EF4-FFF2-40B4-BE49-F238E27FC236}">
                <a16:creationId xmlns:a16="http://schemas.microsoft.com/office/drawing/2014/main" id="{5DEF5A7F-364E-4406-B625-582FCFC43FE3}"/>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5540" name="Date Placeholder 3">
            <a:extLst>
              <a:ext uri="{FF2B5EF4-FFF2-40B4-BE49-F238E27FC236}">
                <a16:creationId xmlns:a16="http://schemas.microsoft.com/office/drawing/2014/main" id="{4AFED9D8-B763-4501-96BD-54AF9E1F05F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5541" name="Footer Placeholder 4">
            <a:extLst>
              <a:ext uri="{FF2B5EF4-FFF2-40B4-BE49-F238E27FC236}">
                <a16:creationId xmlns:a16="http://schemas.microsoft.com/office/drawing/2014/main" id="{53378AA3-5233-48A3-BB64-E31178FF0D1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5542" name="Slide Number Placeholder 1">
            <a:extLst>
              <a:ext uri="{FF2B5EF4-FFF2-40B4-BE49-F238E27FC236}">
                <a16:creationId xmlns:a16="http://schemas.microsoft.com/office/drawing/2014/main" id="{D68AF07F-B219-4CAB-B01D-9103C418CA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4FAED60-69CF-4472-A0C3-040A6C33B943}" type="slidenum">
              <a:rPr lang="en-US" altLang="en-US" sz="1000" smtClean="0">
                <a:solidFill>
                  <a:schemeClr val="accent1"/>
                </a:solidFill>
              </a:rPr>
              <a:pPr>
                <a:spcBef>
                  <a:spcPct val="0"/>
                </a:spcBef>
                <a:buSzTx/>
                <a:buFontTx/>
                <a:buNone/>
              </a:pPr>
              <a:t>53</a:t>
            </a:fld>
            <a:endParaRPr lang="en-US" altLang="en-US" sz="1000">
              <a:solidFill>
                <a:schemeClr val="accent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D2951979-1EF3-48E2-BD2B-F8ED7BC138D1}"/>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6563" name="Content Placeholder 6">
            <a:extLst>
              <a:ext uri="{FF2B5EF4-FFF2-40B4-BE49-F238E27FC236}">
                <a16:creationId xmlns:a16="http://schemas.microsoft.com/office/drawing/2014/main" id="{51918B0A-02F8-4705-AA05-508CEBD59541}"/>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6564" name="Date Placeholder 3">
            <a:extLst>
              <a:ext uri="{FF2B5EF4-FFF2-40B4-BE49-F238E27FC236}">
                <a16:creationId xmlns:a16="http://schemas.microsoft.com/office/drawing/2014/main" id="{C1C4FE0F-7286-488C-8351-F4409AB030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6565" name="Footer Placeholder 4">
            <a:extLst>
              <a:ext uri="{FF2B5EF4-FFF2-40B4-BE49-F238E27FC236}">
                <a16:creationId xmlns:a16="http://schemas.microsoft.com/office/drawing/2014/main" id="{2711A813-F6C5-4216-8259-7B76E6DDE92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6566" name="Slide Number Placeholder 1">
            <a:extLst>
              <a:ext uri="{FF2B5EF4-FFF2-40B4-BE49-F238E27FC236}">
                <a16:creationId xmlns:a16="http://schemas.microsoft.com/office/drawing/2014/main" id="{1BFAFAEF-7C1E-481F-86CF-B83C97530B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3E22A8DF-1FB3-4407-BF3B-B725CB7B4C8F}" type="slidenum">
              <a:rPr lang="en-US" altLang="en-US" sz="1000" smtClean="0">
                <a:solidFill>
                  <a:schemeClr val="accent1"/>
                </a:solidFill>
              </a:rPr>
              <a:pPr>
                <a:spcBef>
                  <a:spcPct val="0"/>
                </a:spcBef>
                <a:buSzTx/>
                <a:buFontTx/>
                <a:buNone/>
              </a:pPr>
              <a:t>54</a:t>
            </a:fld>
            <a:endParaRPr lang="en-US" altLang="en-US" sz="1000">
              <a:solidFill>
                <a:schemeClr val="accent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EB9EFA21-54F9-464C-8954-482E55459A67}"/>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pic>
        <p:nvPicPr>
          <p:cNvPr id="67587" name="Content Placeholder 6">
            <a:extLst>
              <a:ext uri="{FF2B5EF4-FFF2-40B4-BE49-F238E27FC236}">
                <a16:creationId xmlns:a16="http://schemas.microsoft.com/office/drawing/2014/main" id="{2F20703A-5BB8-4ACB-943C-76E8E8D05F1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7588" name="Date Placeholder 3">
            <a:extLst>
              <a:ext uri="{FF2B5EF4-FFF2-40B4-BE49-F238E27FC236}">
                <a16:creationId xmlns:a16="http://schemas.microsoft.com/office/drawing/2014/main" id="{548F0CA8-4794-4ADE-B73B-AF8766DD56E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7589" name="Footer Placeholder 4">
            <a:extLst>
              <a:ext uri="{FF2B5EF4-FFF2-40B4-BE49-F238E27FC236}">
                <a16:creationId xmlns:a16="http://schemas.microsoft.com/office/drawing/2014/main" id="{C9F4B504-87F2-4C02-BD5F-A1F971B86A2D}"/>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sp>
        <p:nvSpPr>
          <p:cNvPr id="67590" name="Slide Number Placeholder 1">
            <a:extLst>
              <a:ext uri="{FF2B5EF4-FFF2-40B4-BE49-F238E27FC236}">
                <a16:creationId xmlns:a16="http://schemas.microsoft.com/office/drawing/2014/main" id="{5ED73C25-7481-4D59-9E4B-223A70D2561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3"/>
              </a:buBlip>
              <a:defRPr sz="2400">
                <a:solidFill>
                  <a:schemeClr val="tx2"/>
                </a:solidFill>
                <a:latin typeface="Book Antiqua" panose="02040602050305030304" pitchFamily="18" charset="0"/>
              </a:defRPr>
            </a:lvl1pPr>
            <a:lvl2pPr marL="742950" indent="-285750">
              <a:spcBef>
                <a:spcPct val="20000"/>
              </a:spcBef>
              <a:buSzPct val="60000"/>
              <a:buBlip>
                <a:blip r:embed="rId4"/>
              </a:buBlip>
              <a:defRPr sz="2000">
                <a:solidFill>
                  <a:schemeClr val="tx2"/>
                </a:solidFill>
                <a:latin typeface="Book Antiqua" panose="02040602050305030304" pitchFamily="18" charset="0"/>
              </a:defRPr>
            </a:lvl2pPr>
            <a:lvl3pPr marL="1143000" indent="-228600">
              <a:spcBef>
                <a:spcPct val="20000"/>
              </a:spcBef>
              <a:buSzPct val="60000"/>
              <a:buBlip>
                <a:blip r:embed="rId5"/>
              </a:buBlip>
              <a:defRPr>
                <a:solidFill>
                  <a:schemeClr val="tx2"/>
                </a:solidFill>
                <a:latin typeface="Book Antiqua" panose="02040602050305030304" pitchFamily="18" charset="0"/>
              </a:defRPr>
            </a:lvl3pPr>
            <a:lvl4pPr marL="1600200" indent="-228600">
              <a:spcBef>
                <a:spcPct val="20000"/>
              </a:spcBef>
              <a:buSzPct val="60000"/>
              <a:buBlip>
                <a:blip r:embed="rId6"/>
              </a:buBlip>
              <a:defRPr sz="1600">
                <a:solidFill>
                  <a:schemeClr val="tx2"/>
                </a:solidFill>
                <a:latin typeface="Book Antiqua" panose="02040602050305030304" pitchFamily="18" charset="0"/>
              </a:defRPr>
            </a:lvl4pPr>
            <a:lvl5pPr marL="2057400" indent="-228600">
              <a:spcBef>
                <a:spcPct val="20000"/>
              </a:spcBef>
              <a:buSzPct val="60000"/>
              <a:buBlip>
                <a:blip r:embed="rId7"/>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7"/>
              </a:buBlip>
              <a:defRPr sz="1600">
                <a:solidFill>
                  <a:schemeClr val="tx2"/>
                </a:solidFill>
                <a:latin typeface="Book Antiqua" panose="02040602050305030304" pitchFamily="18" charset="0"/>
              </a:defRPr>
            </a:lvl9pPr>
          </a:lstStyle>
          <a:p>
            <a:pPr>
              <a:spcBef>
                <a:spcPct val="0"/>
              </a:spcBef>
              <a:buSzTx/>
              <a:buFontTx/>
              <a:buNone/>
            </a:pPr>
            <a:fld id="{28435764-0A72-48BF-B2A9-09038C3279FF}" type="slidenum">
              <a:rPr lang="en-US" altLang="en-US" sz="1000" smtClean="0">
                <a:solidFill>
                  <a:schemeClr val="accent1"/>
                </a:solidFill>
              </a:rPr>
              <a:pPr>
                <a:spcBef>
                  <a:spcPct val="0"/>
                </a:spcBef>
                <a:buSzTx/>
                <a:buFontTx/>
                <a:buNone/>
              </a:pPr>
              <a:t>55</a:t>
            </a:fld>
            <a:endParaRPr lang="en-US" altLang="en-US" sz="1000">
              <a:solidFill>
                <a:schemeClr val="accent1"/>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62FF0216-CBF9-4F90-BEFD-8A719D2FB06F}"/>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68611" name="Date Placeholder 3">
            <a:extLst>
              <a:ext uri="{FF2B5EF4-FFF2-40B4-BE49-F238E27FC236}">
                <a16:creationId xmlns:a16="http://schemas.microsoft.com/office/drawing/2014/main" id="{4DF5337A-3751-4CC1-92C8-5738C514BDD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8612" name="Footer Placeholder 4">
            <a:extLst>
              <a:ext uri="{FF2B5EF4-FFF2-40B4-BE49-F238E27FC236}">
                <a16:creationId xmlns:a16="http://schemas.microsoft.com/office/drawing/2014/main" id="{5184DB1E-50DD-43E3-8C9C-18F7C2CE159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68613" name="Content Placeholder 8">
            <a:extLst>
              <a:ext uri="{FF2B5EF4-FFF2-40B4-BE49-F238E27FC236}">
                <a16:creationId xmlns:a16="http://schemas.microsoft.com/office/drawing/2014/main" id="{4A1CA2C3-AD6A-4AA4-8391-21BF3E602FAC}"/>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8614" name="Slide Number Placeholder 1">
            <a:extLst>
              <a:ext uri="{FF2B5EF4-FFF2-40B4-BE49-F238E27FC236}">
                <a16:creationId xmlns:a16="http://schemas.microsoft.com/office/drawing/2014/main" id="{3CAA11F2-FA1E-4BF0-90FA-58B5356DA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23259F8-9784-4BD9-90AC-0110D6CA1BBE}" type="slidenum">
              <a:rPr lang="en-US" altLang="en-US" sz="1000" smtClean="0">
                <a:solidFill>
                  <a:schemeClr val="accent1"/>
                </a:solidFill>
              </a:rPr>
              <a:pPr>
                <a:spcBef>
                  <a:spcPct val="0"/>
                </a:spcBef>
                <a:buSzTx/>
                <a:buFontTx/>
                <a:buNone/>
              </a:pPr>
              <a:t>56</a:t>
            </a:fld>
            <a:endParaRPr lang="en-US" altLang="en-US" sz="1000">
              <a:solidFill>
                <a:schemeClr val="accent1"/>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9C06618B-552B-4629-B357-2DFF305E37F2}"/>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69635" name="Date Placeholder 3">
            <a:extLst>
              <a:ext uri="{FF2B5EF4-FFF2-40B4-BE49-F238E27FC236}">
                <a16:creationId xmlns:a16="http://schemas.microsoft.com/office/drawing/2014/main" id="{EF9B9A57-A900-4059-8717-3C35880EAAD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69636" name="Footer Placeholder 4">
            <a:extLst>
              <a:ext uri="{FF2B5EF4-FFF2-40B4-BE49-F238E27FC236}">
                <a16:creationId xmlns:a16="http://schemas.microsoft.com/office/drawing/2014/main" id="{D3D227C0-0597-451F-88B7-30B4043BA23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69637" name="Content Placeholder 2">
            <a:extLst>
              <a:ext uri="{FF2B5EF4-FFF2-40B4-BE49-F238E27FC236}">
                <a16:creationId xmlns:a16="http://schemas.microsoft.com/office/drawing/2014/main" id="{90A54962-D6E6-4766-9A7D-1893985FB594}"/>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69638" name="Slide Number Placeholder 1">
            <a:extLst>
              <a:ext uri="{FF2B5EF4-FFF2-40B4-BE49-F238E27FC236}">
                <a16:creationId xmlns:a16="http://schemas.microsoft.com/office/drawing/2014/main" id="{10C0A142-C96C-4A42-A81B-121AC84A54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6C028DA-B3CF-475D-88B3-A3B471B22C9F}" type="slidenum">
              <a:rPr lang="en-US" altLang="en-US" sz="1000" smtClean="0">
                <a:solidFill>
                  <a:schemeClr val="accent1"/>
                </a:solidFill>
              </a:rPr>
              <a:pPr>
                <a:spcBef>
                  <a:spcPct val="0"/>
                </a:spcBef>
                <a:buSzTx/>
                <a:buFontTx/>
                <a:buNone/>
              </a:pPr>
              <a:t>57</a:t>
            </a:fld>
            <a:endParaRPr lang="en-US" altLang="en-US" sz="1000">
              <a:solidFill>
                <a:schemeClr val="accent1"/>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a:extLst>
              <a:ext uri="{FF2B5EF4-FFF2-40B4-BE49-F238E27FC236}">
                <a16:creationId xmlns:a16="http://schemas.microsoft.com/office/drawing/2014/main" id="{47C6244A-9308-423C-9DE2-F7A289972994}"/>
              </a:ext>
            </a:extLst>
          </p:cNvPr>
          <p:cNvSpPr>
            <a:spLocks noGrp="1"/>
          </p:cNvSpPr>
          <p:nvPr>
            <p:ph type="title"/>
          </p:nvPr>
        </p:nvSpPr>
        <p:spPr/>
        <p:txBody>
          <a:bodyPr>
            <a:normAutofit fontScale="90000"/>
          </a:bodyPr>
          <a:lstStyle/>
          <a:p>
            <a:r>
              <a:rPr lang="en-GB" altLang="en-US"/>
              <a:t>MQXFS01 test</a:t>
            </a:r>
            <a:br>
              <a:rPr lang="en-GB" altLang="en-US"/>
            </a:br>
            <a:r>
              <a:rPr lang="en-GB" altLang="en-US"/>
              <a:t>First test of HiLumi Nb</a:t>
            </a:r>
            <a:r>
              <a:rPr lang="en-GB" altLang="en-US" baseline="-25000"/>
              <a:t>3</a:t>
            </a:r>
            <a:r>
              <a:rPr lang="en-GB" altLang="en-US"/>
              <a:t>Sn IR quadrupole </a:t>
            </a:r>
          </a:p>
        </p:txBody>
      </p:sp>
      <p:sp>
        <p:nvSpPr>
          <p:cNvPr id="70659" name="Date Placeholder 3">
            <a:extLst>
              <a:ext uri="{FF2B5EF4-FFF2-40B4-BE49-F238E27FC236}">
                <a16:creationId xmlns:a16="http://schemas.microsoft.com/office/drawing/2014/main" id="{DE4ACC8D-2904-4E66-877A-1E5F03D6CA3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70660" name="Footer Placeholder 4">
            <a:extLst>
              <a:ext uri="{FF2B5EF4-FFF2-40B4-BE49-F238E27FC236}">
                <a16:creationId xmlns:a16="http://schemas.microsoft.com/office/drawing/2014/main" id="{3831EB97-CC3D-42BB-AD3B-8924D79CAF1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0661" name="Content Placeholder 8">
            <a:extLst>
              <a:ext uri="{FF2B5EF4-FFF2-40B4-BE49-F238E27FC236}">
                <a16:creationId xmlns:a16="http://schemas.microsoft.com/office/drawing/2014/main" id="{88F8DAB3-52CC-4CF5-82C5-5683607ECBE8}"/>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487363" y="1143000"/>
            <a:ext cx="8169275" cy="5334000"/>
          </a:xfrm>
        </p:spPr>
      </p:pic>
      <p:sp>
        <p:nvSpPr>
          <p:cNvPr id="70662" name="Slide Number Placeholder 1">
            <a:extLst>
              <a:ext uri="{FF2B5EF4-FFF2-40B4-BE49-F238E27FC236}">
                <a16:creationId xmlns:a16="http://schemas.microsoft.com/office/drawing/2014/main" id="{AFDF3B45-486D-465D-A685-004B303CAFC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BF08220B-707A-4A3F-AE48-E1706BDEA759}" type="slidenum">
              <a:rPr lang="en-US" altLang="en-US" sz="1000" smtClean="0">
                <a:solidFill>
                  <a:schemeClr val="accent1"/>
                </a:solidFill>
              </a:rPr>
              <a:pPr>
                <a:spcBef>
                  <a:spcPct val="0"/>
                </a:spcBef>
                <a:buSzTx/>
                <a:buFontTx/>
                <a:buNone/>
              </a:pPr>
              <a:t>58</a:t>
            </a:fld>
            <a:endParaRPr lang="en-US" altLang="en-US" sz="1000">
              <a:solidFill>
                <a:schemeClr val="accent1"/>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a:extLst>
              <a:ext uri="{FF2B5EF4-FFF2-40B4-BE49-F238E27FC236}">
                <a16:creationId xmlns:a16="http://schemas.microsoft.com/office/drawing/2014/main" id="{D30B4E3F-58C4-471F-BC72-CB94CC24B77A}"/>
              </a:ext>
            </a:extLst>
          </p:cNvPr>
          <p:cNvSpPr>
            <a:spLocks noGrp="1"/>
          </p:cNvSpPr>
          <p:nvPr>
            <p:ph type="title"/>
          </p:nvPr>
        </p:nvSpPr>
        <p:spPr/>
        <p:txBody>
          <a:bodyPr/>
          <a:lstStyle/>
          <a:p>
            <a:r>
              <a:rPr lang="en-GB" altLang="en-US"/>
              <a:t>Quench and protection</a:t>
            </a:r>
            <a:br>
              <a:rPr lang="en-GB" altLang="en-US"/>
            </a:br>
            <a:r>
              <a:rPr lang="en-GB" altLang="en-US"/>
              <a:t>Training of LHC sectors to 6.5 TeV</a:t>
            </a:r>
          </a:p>
        </p:txBody>
      </p:sp>
      <p:sp>
        <p:nvSpPr>
          <p:cNvPr id="71683" name="Date Placeholder 3">
            <a:extLst>
              <a:ext uri="{FF2B5EF4-FFF2-40B4-BE49-F238E27FC236}">
                <a16:creationId xmlns:a16="http://schemas.microsoft.com/office/drawing/2014/main" id="{EA0BF3EF-0430-4900-9A68-D93B251D9701}"/>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71684" name="Footer Placeholder 4">
            <a:extLst>
              <a:ext uri="{FF2B5EF4-FFF2-40B4-BE49-F238E27FC236}">
                <a16:creationId xmlns:a16="http://schemas.microsoft.com/office/drawing/2014/main" id="{D75EC63A-122D-4A9B-8406-3A155783EB8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1685" name="Content Placeholder 6">
            <a:extLst>
              <a:ext uri="{FF2B5EF4-FFF2-40B4-BE49-F238E27FC236}">
                <a16:creationId xmlns:a16="http://schemas.microsoft.com/office/drawing/2014/main" id="{505211A3-AD5C-41AC-B0E7-E0DC49450C26}"/>
              </a:ext>
            </a:extLst>
          </p:cNvPr>
          <p:cNvPicPr>
            <a:picLocks noGrp="1" noChangeAspect="1"/>
          </p:cNvPicPr>
          <p:nvPr>
            <p:ph idx="1"/>
          </p:nvPr>
        </p:nvPicPr>
        <p:blipFill>
          <a:blip r:embed="rId7">
            <a:extLst>
              <a:ext uri="{28A0092B-C50C-407E-A947-70E740481C1C}">
                <a14:useLocalDpi xmlns:a14="http://schemas.microsoft.com/office/drawing/2010/main" val="0"/>
              </a:ext>
            </a:extLst>
          </a:blip>
          <a:srcRect/>
          <a:stretch>
            <a:fillRect/>
          </a:stretch>
        </p:blipFill>
        <p:spPr>
          <a:xfrm>
            <a:off x="992188" y="1989138"/>
            <a:ext cx="7159625" cy="3641725"/>
          </a:xfrm>
        </p:spPr>
      </p:pic>
      <p:sp>
        <p:nvSpPr>
          <p:cNvPr id="71686" name="Slide Number Placeholder 1">
            <a:extLst>
              <a:ext uri="{FF2B5EF4-FFF2-40B4-BE49-F238E27FC236}">
                <a16:creationId xmlns:a16="http://schemas.microsoft.com/office/drawing/2014/main" id="{6FE4D9CD-9F85-48B4-9B6C-2D8BC4C034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5EA7A2B1-B691-4995-9FAD-A119B005726E}" type="slidenum">
              <a:rPr lang="en-US" altLang="en-US" sz="1000" smtClean="0">
                <a:solidFill>
                  <a:schemeClr val="accent1"/>
                </a:solidFill>
              </a:rPr>
              <a:pPr>
                <a:spcBef>
                  <a:spcPct val="0"/>
                </a:spcBef>
                <a:buSzTx/>
                <a:buFontTx/>
                <a:buNone/>
              </a:pPr>
              <a:t>59</a:t>
            </a:fld>
            <a:endParaRPr lang="en-US" altLang="en-US" sz="1000">
              <a:solidFill>
                <a:schemeClr val="accen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C96602A4-4299-4AA2-8CA2-351167394A06}"/>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3" name="Content Placeholder 2">
            <a:extLst>
              <a:ext uri="{FF2B5EF4-FFF2-40B4-BE49-F238E27FC236}">
                <a16:creationId xmlns:a16="http://schemas.microsoft.com/office/drawing/2014/main" id="{949722EC-2015-4850-A7F7-B65BED495B33}"/>
              </a:ext>
            </a:extLst>
          </p:cNvPr>
          <p:cNvSpPr>
            <a:spLocks noGrp="1"/>
          </p:cNvSpPr>
          <p:nvPr>
            <p:ph idx="1"/>
          </p:nvPr>
        </p:nvSpPr>
        <p:spPr>
          <a:xfrm>
            <a:off x="152400" y="1143000"/>
            <a:ext cx="5867400" cy="4733925"/>
          </a:xfrm>
        </p:spPr>
        <p:txBody>
          <a:bodyPr>
            <a:normAutofit fontScale="92500" lnSpcReduction="10000"/>
          </a:bodyPr>
          <a:lstStyle/>
          <a:p>
            <a:pPr>
              <a:defRPr/>
            </a:pPr>
            <a:r>
              <a:rPr lang="en-GB" dirty="0"/>
              <a:t>Other scenario</a:t>
            </a:r>
          </a:p>
          <a:p>
            <a:pPr lvl="1">
              <a:defRPr/>
            </a:pPr>
            <a:r>
              <a:rPr lang="en-GB" b="1" dirty="0">
                <a:solidFill>
                  <a:srgbClr val="FF0000"/>
                </a:solidFill>
              </a:rPr>
              <a:t>Disturbance</a:t>
            </a:r>
            <a:r>
              <a:rPr lang="en-GB" dirty="0"/>
              <a:t> </a:t>
            </a:r>
            <a:r>
              <a:rPr lang="en-GB" dirty="0">
                <a:sym typeface="Wingdings" panose="05000000000000000000" pitchFamily="2" charset="2"/>
              </a:rPr>
              <a:t> </a:t>
            </a:r>
            <a:r>
              <a:rPr lang="en-GB" dirty="0"/>
              <a:t>release of energy </a:t>
            </a:r>
            <a:r>
              <a:rPr lang="en-GB" dirty="0">
                <a:sym typeface="Wingdings" panose="05000000000000000000" pitchFamily="2" charset="2"/>
              </a:rPr>
              <a:t> </a:t>
            </a:r>
            <a:r>
              <a:rPr lang="en-GB" dirty="0"/>
              <a:t>increase the temperature of the conductor</a:t>
            </a:r>
          </a:p>
          <a:p>
            <a:pPr lvl="2">
              <a:defRPr/>
            </a:pPr>
            <a:r>
              <a:rPr lang="en-GB" dirty="0"/>
              <a:t>The superconductor still carries the critical current at </a:t>
            </a:r>
            <a:r>
              <a:rPr lang="en-GB" i="1" dirty="0" err="1"/>
              <a:t>T</a:t>
            </a:r>
            <a:r>
              <a:rPr lang="en-GB" i="1" baseline="-25000" dirty="0" err="1"/>
              <a:t>cs</a:t>
            </a:r>
            <a:r>
              <a:rPr lang="en-GB" i="1" dirty="0"/>
              <a:t> </a:t>
            </a:r>
          </a:p>
          <a:p>
            <a:pPr lvl="2">
              <a:defRPr/>
            </a:pPr>
            <a:r>
              <a:rPr lang="en-GB" dirty="0"/>
              <a:t>The rest flows in the stabilizer </a:t>
            </a:r>
            <a:r>
              <a:rPr lang="en-GB" dirty="0">
                <a:sym typeface="Wingdings" panose="05000000000000000000" pitchFamily="2" charset="2"/>
              </a:rPr>
              <a:t> </a:t>
            </a:r>
            <a:r>
              <a:rPr lang="en-GB" b="1" dirty="0">
                <a:solidFill>
                  <a:srgbClr val="FF0000"/>
                </a:solidFill>
                <a:sym typeface="Wingdings" panose="05000000000000000000" pitchFamily="2" charset="2"/>
              </a:rPr>
              <a:t>power dissipation</a:t>
            </a:r>
            <a:r>
              <a:rPr lang="en-GB" dirty="0"/>
              <a:t> </a:t>
            </a:r>
          </a:p>
          <a:p>
            <a:pPr lvl="1">
              <a:defRPr/>
            </a:pPr>
            <a:r>
              <a:rPr lang="en-GB" dirty="0"/>
              <a:t>If power high enough and cooling low enough</a:t>
            </a:r>
          </a:p>
          <a:p>
            <a:pPr lvl="2">
              <a:defRPr/>
            </a:pPr>
            <a:r>
              <a:rPr lang="en-GB" dirty="0"/>
              <a:t>Temperature of the superconductor increases </a:t>
            </a:r>
            <a:r>
              <a:rPr lang="en-GB" dirty="0">
                <a:sym typeface="Wingdings" panose="05000000000000000000" pitchFamily="2" charset="2"/>
              </a:rPr>
              <a:t> critical current decreases</a:t>
            </a:r>
            <a:endParaRPr lang="en-GB" dirty="0"/>
          </a:p>
          <a:p>
            <a:pPr lvl="3">
              <a:defRPr/>
            </a:pPr>
            <a:r>
              <a:rPr lang="en-GB" dirty="0"/>
              <a:t>More current in the stabilizer, less in the superconductor </a:t>
            </a:r>
            <a:r>
              <a:rPr lang="en-GB" dirty="0">
                <a:sym typeface="Wingdings" panose="05000000000000000000" pitchFamily="2" charset="2"/>
              </a:rPr>
              <a:t> more dissipation</a:t>
            </a:r>
            <a:endParaRPr lang="en-GB" dirty="0"/>
          </a:p>
          <a:p>
            <a:pPr lvl="2">
              <a:defRPr/>
            </a:pPr>
            <a:r>
              <a:rPr lang="en-GB" dirty="0"/>
              <a:t>Irreversible transition </a:t>
            </a:r>
            <a:r>
              <a:rPr lang="en-GB" dirty="0">
                <a:sym typeface="Wingdings" panose="05000000000000000000" pitchFamily="2" charset="2"/>
              </a:rPr>
              <a:t> </a:t>
            </a:r>
            <a:r>
              <a:rPr lang="en-GB" b="1" dirty="0">
                <a:solidFill>
                  <a:srgbClr val="FF0000"/>
                </a:solidFill>
                <a:sym typeface="Wingdings" panose="05000000000000000000" pitchFamily="2" charset="2"/>
              </a:rPr>
              <a:t>quench</a:t>
            </a:r>
            <a:r>
              <a:rPr lang="en-GB" dirty="0">
                <a:sym typeface="Wingdings" panose="05000000000000000000" pitchFamily="2" charset="2"/>
              </a:rPr>
              <a:t>  </a:t>
            </a:r>
            <a:r>
              <a:rPr lang="en-GB" b="1" dirty="0">
                <a:solidFill>
                  <a:srgbClr val="FF0000"/>
                </a:solidFill>
                <a:sym typeface="Wingdings" panose="05000000000000000000" pitchFamily="2" charset="2"/>
              </a:rPr>
              <a:t>propagation</a:t>
            </a:r>
          </a:p>
          <a:p>
            <a:pPr>
              <a:defRPr/>
            </a:pPr>
            <a:r>
              <a:rPr lang="en-GB" b="1" i="1" dirty="0">
                <a:solidFill>
                  <a:srgbClr val="FF0000"/>
                </a:solidFill>
              </a:rPr>
              <a:t>Energy-deposited </a:t>
            </a:r>
            <a:r>
              <a:rPr lang="en-GB" dirty="0"/>
              <a:t>or </a:t>
            </a:r>
            <a:r>
              <a:rPr lang="en-GB" b="1" i="1" dirty="0">
                <a:solidFill>
                  <a:srgbClr val="FF0000"/>
                </a:solidFill>
              </a:rPr>
              <a:t>premature quenches</a:t>
            </a:r>
          </a:p>
        </p:txBody>
      </p:sp>
      <p:sp>
        <p:nvSpPr>
          <p:cNvPr id="15364" name="Date Placeholder 3">
            <a:extLst>
              <a:ext uri="{FF2B5EF4-FFF2-40B4-BE49-F238E27FC236}">
                <a16:creationId xmlns:a16="http://schemas.microsoft.com/office/drawing/2014/main" id="{5B3FA6AA-9679-4226-A17E-2B2F910DE09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5365" name="Footer Placeholder 4">
            <a:extLst>
              <a:ext uri="{FF2B5EF4-FFF2-40B4-BE49-F238E27FC236}">
                <a16:creationId xmlns:a16="http://schemas.microsoft.com/office/drawing/2014/main" id="{F92684A1-5057-4E81-BDA9-EF290C728A0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5366" name="Group 11">
            <a:extLst>
              <a:ext uri="{FF2B5EF4-FFF2-40B4-BE49-F238E27FC236}">
                <a16:creationId xmlns:a16="http://schemas.microsoft.com/office/drawing/2014/main" id="{96ACD27A-BFF2-456F-92B5-DAD07C5FF8FC}"/>
              </a:ext>
            </a:extLst>
          </p:cNvPr>
          <p:cNvGrpSpPr>
            <a:grpSpLocks/>
          </p:cNvGrpSpPr>
          <p:nvPr/>
        </p:nvGrpSpPr>
        <p:grpSpPr bwMode="auto">
          <a:xfrm>
            <a:off x="6080125" y="3662363"/>
            <a:ext cx="2759075" cy="2814637"/>
            <a:chOff x="6086497" y="2819400"/>
            <a:chExt cx="2676503" cy="2738677"/>
          </a:xfrm>
        </p:grpSpPr>
        <p:grpSp>
          <p:nvGrpSpPr>
            <p:cNvPr id="15424" name="Group 12">
              <a:extLst>
                <a:ext uri="{FF2B5EF4-FFF2-40B4-BE49-F238E27FC236}">
                  <a16:creationId xmlns:a16="http://schemas.microsoft.com/office/drawing/2014/main" id="{A9F6B80D-35D5-4BFF-9F3B-CA8BB675C509}"/>
                </a:ext>
              </a:extLst>
            </p:cNvPr>
            <p:cNvGrpSpPr>
              <a:grpSpLocks/>
            </p:cNvGrpSpPr>
            <p:nvPr/>
          </p:nvGrpSpPr>
          <p:grpSpPr bwMode="auto">
            <a:xfrm>
              <a:off x="6086497" y="2971800"/>
              <a:ext cx="2600303" cy="2586277"/>
              <a:chOff x="6086497" y="2971800"/>
              <a:chExt cx="2600303" cy="2586277"/>
            </a:xfrm>
          </p:grpSpPr>
          <p:grpSp>
            <p:nvGrpSpPr>
              <p:cNvPr id="15426" name="Group 14">
                <a:extLst>
                  <a:ext uri="{FF2B5EF4-FFF2-40B4-BE49-F238E27FC236}">
                    <a16:creationId xmlns:a16="http://schemas.microsoft.com/office/drawing/2014/main" id="{F8E1E933-7341-49E6-A955-B91CA824F6F9}"/>
                  </a:ext>
                </a:extLst>
              </p:cNvPr>
              <p:cNvGrpSpPr>
                <a:grpSpLocks/>
              </p:cNvGrpSpPr>
              <p:nvPr/>
            </p:nvGrpSpPr>
            <p:grpSpPr bwMode="auto">
              <a:xfrm>
                <a:off x="6086497" y="2971800"/>
                <a:ext cx="2600303" cy="2586277"/>
                <a:chOff x="6086497" y="2971800"/>
                <a:chExt cx="2600303" cy="2586277"/>
              </a:xfrm>
            </p:grpSpPr>
            <p:cxnSp>
              <p:nvCxnSpPr>
                <p:cNvPr id="17" name="Straight Arrow Connector 16">
                  <a:extLst>
                    <a:ext uri="{FF2B5EF4-FFF2-40B4-BE49-F238E27FC236}">
                      <a16:creationId xmlns:a16="http://schemas.microsoft.com/office/drawing/2014/main" id="{FE2E1D2B-939B-4DE7-A2A5-56FC1774BCB0}"/>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90E2929-D538-46BF-A11F-56FDA0CCBDF6}"/>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2F1DAECB-DA5E-477B-9E09-1EA3FD8B0C3D}"/>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20" name="Straight Connector 19">
                  <a:extLst>
                    <a:ext uri="{FF2B5EF4-FFF2-40B4-BE49-F238E27FC236}">
                      <a16:creationId xmlns:a16="http://schemas.microsoft.com/office/drawing/2014/main" id="{E0AA1D02-AABE-4083-8D48-A397B00321BB}"/>
                    </a:ext>
                  </a:extLst>
                </p:cNvPr>
                <p:cNvCxnSpPr/>
                <p:nvPr/>
              </p:nvCxnSpPr>
              <p:spPr bwMode="auto">
                <a:xfrm flipV="1">
                  <a:off x="6400655" y="4152439"/>
                  <a:ext cx="840835" cy="1028742"/>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5432" name="TextBox 20">
                  <a:extLst>
                    <a:ext uri="{FF2B5EF4-FFF2-40B4-BE49-F238E27FC236}">
                      <a16:creationId xmlns:a16="http://schemas.microsoft.com/office/drawing/2014/main" id="{ECA30690-F423-411C-8A4D-21D4A3316A57}"/>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5433" name="TextBox 21">
                  <a:extLst>
                    <a:ext uri="{FF2B5EF4-FFF2-40B4-BE49-F238E27FC236}">
                      <a16:creationId xmlns:a16="http://schemas.microsoft.com/office/drawing/2014/main" id="{F4754DB8-146B-4BC6-B2BA-A4283A776A38}"/>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5427" name="Content Placeholder 8">
                <a:extLst>
                  <a:ext uri="{FF2B5EF4-FFF2-40B4-BE49-F238E27FC236}">
                    <a16:creationId xmlns:a16="http://schemas.microsoft.com/office/drawing/2014/main" id="{9CF7961A-C620-49E2-B552-2BCFF82CD49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4" name="Rectangle 13">
              <a:extLst>
                <a:ext uri="{FF2B5EF4-FFF2-40B4-BE49-F238E27FC236}">
                  <a16:creationId xmlns:a16="http://schemas.microsoft.com/office/drawing/2014/main" id="{43ACA20C-EB37-460E-9441-46C9998F3D66}"/>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pic>
        <p:nvPicPr>
          <p:cNvPr id="15367" name="Picture 8">
            <a:extLst>
              <a:ext uri="{FF2B5EF4-FFF2-40B4-BE49-F238E27FC236}">
                <a16:creationId xmlns:a16="http://schemas.microsoft.com/office/drawing/2014/main" id="{19246A33-853C-4E0D-BD17-922735FB90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6080125" y="1103313"/>
            <a:ext cx="2735263" cy="2478087"/>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Freeform 23">
            <a:extLst>
              <a:ext uri="{FF2B5EF4-FFF2-40B4-BE49-F238E27FC236}">
                <a16:creationId xmlns:a16="http://schemas.microsoft.com/office/drawing/2014/main" id="{F4EE61E3-B2B3-485F-9C10-73570970A05E}"/>
              </a:ext>
            </a:extLst>
          </p:cNvPr>
          <p:cNvSpPr/>
          <p:nvPr/>
        </p:nvSpPr>
        <p:spPr>
          <a:xfrm>
            <a:off x="6403975" y="4273550"/>
            <a:ext cx="1922463" cy="1754188"/>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5" name="Freeform 24">
            <a:extLst>
              <a:ext uri="{FF2B5EF4-FFF2-40B4-BE49-F238E27FC236}">
                <a16:creationId xmlns:a16="http://schemas.microsoft.com/office/drawing/2014/main" id="{82596DB3-DE5F-468C-8C56-E63F767C7B75}"/>
              </a:ext>
            </a:extLst>
          </p:cNvPr>
          <p:cNvSpPr/>
          <p:nvPr/>
        </p:nvSpPr>
        <p:spPr>
          <a:xfrm>
            <a:off x="7091363" y="1260475"/>
            <a:ext cx="981075" cy="1846263"/>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26" name="Freeform 25">
            <a:extLst>
              <a:ext uri="{FF2B5EF4-FFF2-40B4-BE49-F238E27FC236}">
                <a16:creationId xmlns:a16="http://schemas.microsoft.com/office/drawing/2014/main" id="{B1EB8895-BBB5-4BE9-9EE5-8AC7D11C4293}"/>
              </a:ext>
            </a:extLst>
          </p:cNvPr>
          <p:cNvSpPr/>
          <p:nvPr/>
        </p:nvSpPr>
        <p:spPr>
          <a:xfrm>
            <a:off x="6845300" y="1371600"/>
            <a:ext cx="850900" cy="1735138"/>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nvGrpSpPr>
          <p:cNvPr id="15371" name="Group 120">
            <a:extLst>
              <a:ext uri="{FF2B5EF4-FFF2-40B4-BE49-F238E27FC236}">
                <a16:creationId xmlns:a16="http://schemas.microsoft.com/office/drawing/2014/main" id="{B2C8ADC0-4137-4670-B538-A46E15062A60}"/>
              </a:ext>
            </a:extLst>
          </p:cNvPr>
          <p:cNvGrpSpPr>
            <a:grpSpLocks/>
          </p:cNvGrpSpPr>
          <p:nvPr/>
        </p:nvGrpSpPr>
        <p:grpSpPr bwMode="auto">
          <a:xfrm>
            <a:off x="2101850" y="5884863"/>
            <a:ext cx="1555750" cy="471487"/>
            <a:chOff x="2352" y="2400"/>
            <a:chExt cx="1492" cy="452"/>
          </a:xfrm>
        </p:grpSpPr>
        <p:sp>
          <p:nvSpPr>
            <p:cNvPr id="15399" name="Rectangle 44">
              <a:extLst>
                <a:ext uri="{FF2B5EF4-FFF2-40B4-BE49-F238E27FC236}">
                  <a16:creationId xmlns:a16="http://schemas.microsoft.com/office/drawing/2014/main" id="{053AA0CC-4B36-4DB2-B87E-A54096237BE1}"/>
                </a:ext>
              </a:extLst>
            </p:cNvPr>
            <p:cNvSpPr>
              <a:spLocks noChangeArrowheads="1"/>
            </p:cNvSpPr>
            <p:nvPr/>
          </p:nvSpPr>
          <p:spPr bwMode="auto">
            <a:xfrm>
              <a:off x="2352" y="2716"/>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400" name="Rectangle 45">
              <a:extLst>
                <a:ext uri="{FF2B5EF4-FFF2-40B4-BE49-F238E27FC236}">
                  <a16:creationId xmlns:a16="http://schemas.microsoft.com/office/drawing/2014/main" id="{D06EDFEF-D884-422D-B88E-FC62DB6625C4}"/>
                </a:ext>
              </a:extLst>
            </p:cNvPr>
            <p:cNvSpPr>
              <a:spLocks noChangeArrowheads="1"/>
            </p:cNvSpPr>
            <p:nvPr/>
          </p:nvSpPr>
          <p:spPr bwMode="auto">
            <a:xfrm>
              <a:off x="2352" y="2400"/>
              <a:ext cx="1492" cy="136"/>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401" name="Rectangle 46">
              <a:extLst>
                <a:ext uri="{FF2B5EF4-FFF2-40B4-BE49-F238E27FC236}">
                  <a16:creationId xmlns:a16="http://schemas.microsoft.com/office/drawing/2014/main" id="{68B6B7D7-D0C9-49C7-A136-162E812BBE5E}"/>
                </a:ext>
              </a:extLst>
            </p:cNvPr>
            <p:cNvSpPr>
              <a:spLocks noChangeArrowheads="1"/>
            </p:cNvSpPr>
            <p:nvPr/>
          </p:nvSpPr>
          <p:spPr bwMode="auto">
            <a:xfrm>
              <a:off x="2352" y="2536"/>
              <a:ext cx="1492" cy="180"/>
            </a:xfrm>
            <a:prstGeom prst="rect">
              <a:avLst/>
            </a:prstGeom>
            <a:gradFill rotWithShape="0">
              <a:gsLst>
                <a:gs pos="0">
                  <a:srgbClr val="00CCFF"/>
                </a:gs>
                <a:gs pos="50000">
                  <a:srgbClr val="FFCC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grpSp>
          <p:nvGrpSpPr>
            <p:cNvPr id="15402" name="Group 47">
              <a:extLst>
                <a:ext uri="{FF2B5EF4-FFF2-40B4-BE49-F238E27FC236}">
                  <a16:creationId xmlns:a16="http://schemas.microsoft.com/office/drawing/2014/main" id="{2CDF9C75-581B-48C2-AF8A-1B1F526B0B91}"/>
                </a:ext>
              </a:extLst>
            </p:cNvPr>
            <p:cNvGrpSpPr>
              <a:grpSpLocks/>
            </p:cNvGrpSpPr>
            <p:nvPr/>
          </p:nvGrpSpPr>
          <p:grpSpPr bwMode="auto">
            <a:xfrm>
              <a:off x="2533" y="2445"/>
              <a:ext cx="1175" cy="362"/>
              <a:chOff x="8588" y="9040"/>
              <a:chExt cx="3616" cy="678"/>
            </a:xfrm>
          </p:grpSpPr>
          <p:sp>
            <p:nvSpPr>
              <p:cNvPr id="15403" name="Line 48">
                <a:extLst>
                  <a:ext uri="{FF2B5EF4-FFF2-40B4-BE49-F238E27FC236}">
                    <a16:creationId xmlns:a16="http://schemas.microsoft.com/office/drawing/2014/main" id="{64643F7C-816F-4312-B8E6-1B68E92F2A44}"/>
                  </a:ext>
                </a:extLst>
              </p:cNvPr>
              <p:cNvSpPr>
                <a:spLocks noChangeShapeType="1"/>
              </p:cNvSpPr>
              <p:nvPr/>
            </p:nvSpPr>
            <p:spPr bwMode="auto">
              <a:xfrm>
                <a:off x="9831" y="9040"/>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404" name="Group 49">
                <a:extLst>
                  <a:ext uri="{FF2B5EF4-FFF2-40B4-BE49-F238E27FC236}">
                    <a16:creationId xmlns:a16="http://schemas.microsoft.com/office/drawing/2014/main" id="{2F297B40-52E6-4902-A47C-C222BD83895A}"/>
                  </a:ext>
                </a:extLst>
              </p:cNvPr>
              <p:cNvGrpSpPr>
                <a:grpSpLocks/>
              </p:cNvGrpSpPr>
              <p:nvPr/>
            </p:nvGrpSpPr>
            <p:grpSpPr bwMode="auto">
              <a:xfrm>
                <a:off x="8588" y="9040"/>
                <a:ext cx="1243" cy="678"/>
                <a:chOff x="8588" y="9040"/>
                <a:chExt cx="1130" cy="678"/>
              </a:xfrm>
            </p:grpSpPr>
            <p:sp>
              <p:nvSpPr>
                <p:cNvPr id="15417" name="Line 50">
                  <a:extLst>
                    <a:ext uri="{FF2B5EF4-FFF2-40B4-BE49-F238E27FC236}">
                      <a16:creationId xmlns:a16="http://schemas.microsoft.com/office/drawing/2014/main" id="{F7EE072C-E3C4-43BC-8523-AE0F5EC8A98E}"/>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418" name="Group 51">
                  <a:extLst>
                    <a:ext uri="{FF2B5EF4-FFF2-40B4-BE49-F238E27FC236}">
                      <a16:creationId xmlns:a16="http://schemas.microsoft.com/office/drawing/2014/main" id="{EE9F3748-23E9-4C53-8643-BCC810DCA7C9}"/>
                    </a:ext>
                  </a:extLst>
                </p:cNvPr>
                <p:cNvGrpSpPr>
                  <a:grpSpLocks/>
                </p:cNvGrpSpPr>
                <p:nvPr/>
              </p:nvGrpSpPr>
              <p:grpSpPr bwMode="auto">
                <a:xfrm>
                  <a:off x="9040" y="9040"/>
                  <a:ext cx="678" cy="339"/>
                  <a:chOff x="9153" y="9040"/>
                  <a:chExt cx="678" cy="339"/>
                </a:xfrm>
              </p:grpSpPr>
              <p:sp>
                <p:nvSpPr>
                  <p:cNvPr id="15422" name="Arc 52">
                    <a:extLst>
                      <a:ext uri="{FF2B5EF4-FFF2-40B4-BE49-F238E27FC236}">
                        <a16:creationId xmlns:a16="http://schemas.microsoft.com/office/drawing/2014/main" id="{80534653-0646-4918-8D8C-C9E486D5516B}"/>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3" name="Arc 53">
                    <a:extLst>
                      <a:ext uri="{FF2B5EF4-FFF2-40B4-BE49-F238E27FC236}">
                        <a16:creationId xmlns:a16="http://schemas.microsoft.com/office/drawing/2014/main" id="{AABF94B9-C955-45C4-A389-BEFA6727FB98}"/>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419" name="Group 54">
                  <a:extLst>
                    <a:ext uri="{FF2B5EF4-FFF2-40B4-BE49-F238E27FC236}">
                      <a16:creationId xmlns:a16="http://schemas.microsoft.com/office/drawing/2014/main" id="{97078A40-7894-4AED-B91E-78A4A34E9FBE}"/>
                    </a:ext>
                  </a:extLst>
                </p:cNvPr>
                <p:cNvGrpSpPr>
                  <a:grpSpLocks/>
                </p:cNvGrpSpPr>
                <p:nvPr/>
              </p:nvGrpSpPr>
              <p:grpSpPr bwMode="auto">
                <a:xfrm>
                  <a:off x="9040" y="9379"/>
                  <a:ext cx="678" cy="339"/>
                  <a:chOff x="9153" y="9379"/>
                  <a:chExt cx="678" cy="339"/>
                </a:xfrm>
              </p:grpSpPr>
              <p:sp>
                <p:nvSpPr>
                  <p:cNvPr id="15420" name="Arc 55">
                    <a:extLst>
                      <a:ext uri="{FF2B5EF4-FFF2-40B4-BE49-F238E27FC236}">
                        <a16:creationId xmlns:a16="http://schemas.microsoft.com/office/drawing/2014/main" id="{0B1B5EF3-A672-4E9C-9D10-0FB698A5DD09}"/>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21" name="Arc 56">
                    <a:extLst>
                      <a:ext uri="{FF2B5EF4-FFF2-40B4-BE49-F238E27FC236}">
                        <a16:creationId xmlns:a16="http://schemas.microsoft.com/office/drawing/2014/main" id="{1A503243-7C26-4BE6-9EC6-CD7FC9EFB340}"/>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405" name="Line 57">
                <a:extLst>
                  <a:ext uri="{FF2B5EF4-FFF2-40B4-BE49-F238E27FC236}">
                    <a16:creationId xmlns:a16="http://schemas.microsoft.com/office/drawing/2014/main" id="{06649A95-495C-4664-9C1D-B1AA0FC9778A}"/>
                  </a:ext>
                </a:extLst>
              </p:cNvPr>
              <p:cNvSpPr>
                <a:spLocks noChangeShapeType="1"/>
              </p:cNvSpPr>
              <p:nvPr/>
            </p:nvSpPr>
            <p:spPr bwMode="auto">
              <a:xfrm flipV="1">
                <a:off x="9831" y="9718"/>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406" name="Line 58">
                <a:extLst>
                  <a:ext uri="{FF2B5EF4-FFF2-40B4-BE49-F238E27FC236}">
                    <a16:creationId xmlns:a16="http://schemas.microsoft.com/office/drawing/2014/main" id="{2E67FB09-1B5E-4526-9456-8488FB1BF19E}"/>
                  </a:ext>
                </a:extLst>
              </p:cNvPr>
              <p:cNvSpPr>
                <a:spLocks noChangeShapeType="1"/>
              </p:cNvSpPr>
              <p:nvPr/>
            </p:nvSpPr>
            <p:spPr bwMode="auto">
              <a:xfrm>
                <a:off x="9831" y="9379"/>
                <a:ext cx="791"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407" name="Line 59">
                <a:extLst>
                  <a:ext uri="{FF2B5EF4-FFF2-40B4-BE49-F238E27FC236}">
                    <a16:creationId xmlns:a16="http://schemas.microsoft.com/office/drawing/2014/main" id="{B5601E68-D850-4525-B509-ACF6ED92413F}"/>
                  </a:ext>
                </a:extLst>
              </p:cNvPr>
              <p:cNvSpPr>
                <a:spLocks noChangeShapeType="1"/>
              </p:cNvSpPr>
              <p:nvPr/>
            </p:nvSpPr>
            <p:spPr bwMode="auto">
              <a:xfrm>
                <a:off x="9150"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408" name="Group 60">
                <a:extLst>
                  <a:ext uri="{FF2B5EF4-FFF2-40B4-BE49-F238E27FC236}">
                    <a16:creationId xmlns:a16="http://schemas.microsoft.com/office/drawing/2014/main" id="{23A7882D-BA78-4ADA-AD66-07432559BE9B}"/>
                  </a:ext>
                </a:extLst>
              </p:cNvPr>
              <p:cNvGrpSpPr>
                <a:grpSpLocks/>
              </p:cNvGrpSpPr>
              <p:nvPr/>
            </p:nvGrpSpPr>
            <p:grpSpPr bwMode="auto">
              <a:xfrm>
                <a:off x="10848" y="9040"/>
                <a:ext cx="1356" cy="678"/>
                <a:chOff x="10848" y="9040"/>
                <a:chExt cx="1356" cy="678"/>
              </a:xfrm>
            </p:grpSpPr>
            <p:sp>
              <p:nvSpPr>
                <p:cNvPr id="15409" name="Line 61">
                  <a:extLst>
                    <a:ext uri="{FF2B5EF4-FFF2-40B4-BE49-F238E27FC236}">
                      <a16:creationId xmlns:a16="http://schemas.microsoft.com/office/drawing/2014/main" id="{74CBB45F-D254-4ECA-9F17-083FE3A31B71}"/>
                    </a:ext>
                  </a:extLst>
                </p:cNvPr>
                <p:cNvSpPr>
                  <a:spLocks noChangeShapeType="1"/>
                </p:cNvSpPr>
                <p:nvPr/>
              </p:nvSpPr>
              <p:spPr bwMode="auto">
                <a:xfrm>
                  <a:off x="11639" y="9379"/>
                  <a:ext cx="565"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410" name="Group 62">
                  <a:extLst>
                    <a:ext uri="{FF2B5EF4-FFF2-40B4-BE49-F238E27FC236}">
                      <a16:creationId xmlns:a16="http://schemas.microsoft.com/office/drawing/2014/main" id="{6C169D0B-03F5-4106-B4E0-7FE20A2E2DA0}"/>
                    </a:ext>
                  </a:extLst>
                </p:cNvPr>
                <p:cNvGrpSpPr>
                  <a:grpSpLocks/>
                </p:cNvGrpSpPr>
                <p:nvPr/>
              </p:nvGrpSpPr>
              <p:grpSpPr bwMode="auto">
                <a:xfrm>
                  <a:off x="10848" y="9040"/>
                  <a:ext cx="791" cy="339"/>
                  <a:chOff x="10509" y="9040"/>
                  <a:chExt cx="678" cy="339"/>
                </a:xfrm>
              </p:grpSpPr>
              <p:sp>
                <p:nvSpPr>
                  <p:cNvPr id="15415" name="Arc 63">
                    <a:extLst>
                      <a:ext uri="{FF2B5EF4-FFF2-40B4-BE49-F238E27FC236}">
                        <a16:creationId xmlns:a16="http://schemas.microsoft.com/office/drawing/2014/main" id="{98EADAC3-CAA9-4357-9508-1FFA8BCF12F5}"/>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6" name="Arc 64">
                    <a:extLst>
                      <a:ext uri="{FF2B5EF4-FFF2-40B4-BE49-F238E27FC236}">
                        <a16:creationId xmlns:a16="http://schemas.microsoft.com/office/drawing/2014/main" id="{265659B0-994F-4F17-8D6C-B94228C4D855}"/>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411" name="Group 65">
                  <a:extLst>
                    <a:ext uri="{FF2B5EF4-FFF2-40B4-BE49-F238E27FC236}">
                      <a16:creationId xmlns:a16="http://schemas.microsoft.com/office/drawing/2014/main" id="{3DB76EA8-3F51-45E6-BE74-2ACD69309C79}"/>
                    </a:ext>
                  </a:extLst>
                </p:cNvPr>
                <p:cNvGrpSpPr>
                  <a:grpSpLocks/>
                </p:cNvGrpSpPr>
                <p:nvPr/>
              </p:nvGrpSpPr>
              <p:grpSpPr bwMode="auto">
                <a:xfrm>
                  <a:off x="10848" y="9379"/>
                  <a:ext cx="791" cy="339"/>
                  <a:chOff x="10509" y="9379"/>
                  <a:chExt cx="678" cy="339"/>
                </a:xfrm>
              </p:grpSpPr>
              <p:sp>
                <p:nvSpPr>
                  <p:cNvPr id="15413" name="Arc 66">
                    <a:extLst>
                      <a:ext uri="{FF2B5EF4-FFF2-40B4-BE49-F238E27FC236}">
                        <a16:creationId xmlns:a16="http://schemas.microsoft.com/office/drawing/2014/main" id="{BCDDD6B1-BB79-4C83-B974-0D404D8769EE}"/>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414" name="Arc 67">
                    <a:extLst>
                      <a:ext uri="{FF2B5EF4-FFF2-40B4-BE49-F238E27FC236}">
                        <a16:creationId xmlns:a16="http://schemas.microsoft.com/office/drawing/2014/main" id="{D51CFA15-49EB-48F6-AD9E-80E9B6CE6299}"/>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5412" name="Line 68">
                  <a:extLst>
                    <a:ext uri="{FF2B5EF4-FFF2-40B4-BE49-F238E27FC236}">
                      <a16:creationId xmlns:a16="http://schemas.microsoft.com/office/drawing/2014/main" id="{3B44773E-A394-4DF1-AE38-C6A19DB5E6BC}"/>
                    </a:ext>
                  </a:extLst>
                </p:cNvPr>
                <p:cNvSpPr>
                  <a:spLocks noChangeShapeType="1"/>
                </p:cNvSpPr>
                <p:nvPr/>
              </p:nvSpPr>
              <p:spPr bwMode="auto">
                <a:xfrm>
                  <a:off x="10848" y="9379"/>
                  <a:ext cx="678"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nvGrpSpPr>
          <p:cNvPr id="15372" name="Group 38">
            <a:extLst>
              <a:ext uri="{FF2B5EF4-FFF2-40B4-BE49-F238E27FC236}">
                <a16:creationId xmlns:a16="http://schemas.microsoft.com/office/drawing/2014/main" id="{6D7011B4-AE3F-4FEA-879C-320CFCF533CD}"/>
              </a:ext>
            </a:extLst>
          </p:cNvPr>
          <p:cNvGrpSpPr>
            <a:grpSpLocks/>
          </p:cNvGrpSpPr>
          <p:nvPr/>
        </p:nvGrpSpPr>
        <p:grpSpPr bwMode="auto">
          <a:xfrm>
            <a:off x="304800" y="5894388"/>
            <a:ext cx="1524000" cy="461962"/>
            <a:chOff x="2599" y="6441"/>
            <a:chExt cx="3729" cy="1130"/>
          </a:xfrm>
        </p:grpSpPr>
        <p:sp>
          <p:nvSpPr>
            <p:cNvPr id="15395" name="Rectangle 39">
              <a:extLst>
                <a:ext uri="{FF2B5EF4-FFF2-40B4-BE49-F238E27FC236}">
                  <a16:creationId xmlns:a16="http://schemas.microsoft.com/office/drawing/2014/main" id="{0B0EF218-8621-4814-93B0-D353148212A2}"/>
                </a:ext>
              </a:extLst>
            </p:cNvPr>
            <p:cNvSpPr>
              <a:spLocks noChangeArrowheads="1"/>
            </p:cNvSpPr>
            <p:nvPr/>
          </p:nvSpPr>
          <p:spPr bwMode="auto">
            <a:xfrm>
              <a:off x="2599"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6" name="Rectangle 40">
              <a:extLst>
                <a:ext uri="{FF2B5EF4-FFF2-40B4-BE49-F238E27FC236}">
                  <a16:creationId xmlns:a16="http://schemas.microsoft.com/office/drawing/2014/main" id="{452D8CE3-9DBB-41E1-BD82-0C9CEA751DE2}"/>
                </a:ext>
              </a:extLst>
            </p:cNvPr>
            <p:cNvSpPr>
              <a:spLocks noChangeArrowheads="1"/>
            </p:cNvSpPr>
            <p:nvPr/>
          </p:nvSpPr>
          <p:spPr bwMode="auto">
            <a:xfrm>
              <a:off x="2599"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7" name="Rectangle 41">
              <a:extLst>
                <a:ext uri="{FF2B5EF4-FFF2-40B4-BE49-F238E27FC236}">
                  <a16:creationId xmlns:a16="http://schemas.microsoft.com/office/drawing/2014/main" id="{B939BF9F-979B-4838-8567-88D29F95C552}"/>
                </a:ext>
              </a:extLst>
            </p:cNvPr>
            <p:cNvSpPr>
              <a:spLocks noChangeArrowheads="1"/>
            </p:cNvSpPr>
            <p:nvPr/>
          </p:nvSpPr>
          <p:spPr bwMode="auto">
            <a:xfrm>
              <a:off x="2599" y="6780"/>
              <a:ext cx="3729" cy="452"/>
            </a:xfrm>
            <a:prstGeom prst="rect">
              <a:avLst/>
            </a:prstGeom>
            <a:solidFill>
              <a:srgbClr val="00CCFF"/>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98" name="Line 42">
              <a:extLst>
                <a:ext uri="{FF2B5EF4-FFF2-40B4-BE49-F238E27FC236}">
                  <a16:creationId xmlns:a16="http://schemas.microsoft.com/office/drawing/2014/main" id="{C21BFD4F-2098-4BCD-95CC-2DE70AACD2A8}"/>
                </a:ext>
              </a:extLst>
            </p:cNvPr>
            <p:cNvSpPr>
              <a:spLocks noChangeShapeType="1"/>
            </p:cNvSpPr>
            <p:nvPr/>
          </p:nvSpPr>
          <p:spPr bwMode="auto">
            <a:xfrm>
              <a:off x="3503" y="7006"/>
              <a:ext cx="1808"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grpSp>
        <p:nvGrpSpPr>
          <p:cNvPr id="15373" name="Group 70">
            <a:extLst>
              <a:ext uri="{FF2B5EF4-FFF2-40B4-BE49-F238E27FC236}">
                <a16:creationId xmlns:a16="http://schemas.microsoft.com/office/drawing/2014/main" id="{B28D3A12-4C16-44B2-B2D8-D0CFBB6C6D24}"/>
              </a:ext>
            </a:extLst>
          </p:cNvPr>
          <p:cNvGrpSpPr>
            <a:grpSpLocks/>
          </p:cNvGrpSpPr>
          <p:nvPr/>
        </p:nvGrpSpPr>
        <p:grpSpPr bwMode="auto">
          <a:xfrm>
            <a:off x="3913188" y="5876925"/>
            <a:ext cx="1573212" cy="476250"/>
            <a:chOff x="11184" y="6441"/>
            <a:chExt cx="3732" cy="1130"/>
          </a:xfrm>
        </p:grpSpPr>
        <p:sp>
          <p:nvSpPr>
            <p:cNvPr id="15375" name="Rectangle 71">
              <a:extLst>
                <a:ext uri="{FF2B5EF4-FFF2-40B4-BE49-F238E27FC236}">
                  <a16:creationId xmlns:a16="http://schemas.microsoft.com/office/drawing/2014/main" id="{A39168F5-245F-4353-8389-212010851835}"/>
                </a:ext>
              </a:extLst>
            </p:cNvPr>
            <p:cNvSpPr>
              <a:spLocks noChangeArrowheads="1"/>
            </p:cNvSpPr>
            <p:nvPr/>
          </p:nvSpPr>
          <p:spPr bwMode="auto">
            <a:xfrm>
              <a:off x="11187" y="7232"/>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6" name="Rectangle 72">
              <a:extLst>
                <a:ext uri="{FF2B5EF4-FFF2-40B4-BE49-F238E27FC236}">
                  <a16:creationId xmlns:a16="http://schemas.microsoft.com/office/drawing/2014/main" id="{FF5AEE11-DF2F-46AD-A31A-B8070B1071D5}"/>
                </a:ext>
              </a:extLst>
            </p:cNvPr>
            <p:cNvSpPr>
              <a:spLocks noChangeArrowheads="1"/>
            </p:cNvSpPr>
            <p:nvPr/>
          </p:nvSpPr>
          <p:spPr bwMode="auto">
            <a:xfrm>
              <a:off x="11187" y="6441"/>
              <a:ext cx="3729" cy="339"/>
            </a:xfrm>
            <a:prstGeom prst="rect">
              <a:avLst/>
            </a:prstGeom>
            <a:solidFill>
              <a:srgbClr val="C0C0C0"/>
            </a:soli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7" name="Rectangle 73">
              <a:extLst>
                <a:ext uri="{FF2B5EF4-FFF2-40B4-BE49-F238E27FC236}">
                  <a16:creationId xmlns:a16="http://schemas.microsoft.com/office/drawing/2014/main" id="{22921FB4-07BE-4FB4-BC2D-5818E31FC790}"/>
                </a:ext>
              </a:extLst>
            </p:cNvPr>
            <p:cNvSpPr>
              <a:spLocks noChangeArrowheads="1"/>
            </p:cNvSpPr>
            <p:nvPr/>
          </p:nvSpPr>
          <p:spPr bwMode="auto">
            <a:xfrm>
              <a:off x="11184" y="6780"/>
              <a:ext cx="3729" cy="452"/>
            </a:xfrm>
            <a:prstGeom prst="rect">
              <a:avLst/>
            </a:prstGeom>
            <a:gradFill rotWithShape="0">
              <a:gsLst>
                <a:gs pos="0">
                  <a:srgbClr val="00CCFF"/>
                </a:gs>
                <a:gs pos="50000">
                  <a:srgbClr val="FF0000"/>
                </a:gs>
                <a:gs pos="100000">
                  <a:srgbClr val="00CCFF"/>
                </a:gs>
              </a:gsLst>
              <a:lin ang="0" scaled="1"/>
            </a:gradFill>
            <a:ln w="9525">
              <a:solidFill>
                <a:srgbClr val="000000"/>
              </a:solidFill>
              <a:miter lim="800000"/>
              <a:headEnd/>
              <a:tailEnd/>
            </a:ln>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endParaRPr lang="en-US" altLang="en-US" sz="1800">
                <a:solidFill>
                  <a:schemeClr val="tx1"/>
                </a:solidFill>
                <a:latin typeface="Arial" panose="020B0604020202020204" pitchFamily="34" charset="0"/>
              </a:endParaRPr>
            </a:p>
          </p:txBody>
        </p:sp>
        <p:sp>
          <p:nvSpPr>
            <p:cNvPr id="15378" name="Line 74">
              <a:extLst>
                <a:ext uri="{FF2B5EF4-FFF2-40B4-BE49-F238E27FC236}">
                  <a16:creationId xmlns:a16="http://schemas.microsoft.com/office/drawing/2014/main" id="{CEEA2A2B-57D4-4E41-87FA-1E720E122CF9}"/>
                </a:ext>
              </a:extLst>
            </p:cNvPr>
            <p:cNvSpPr>
              <a:spLocks noChangeShapeType="1"/>
            </p:cNvSpPr>
            <p:nvPr/>
          </p:nvSpPr>
          <p:spPr bwMode="auto">
            <a:xfrm>
              <a:off x="12649" y="6554"/>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379" name="Group 75">
              <a:extLst>
                <a:ext uri="{FF2B5EF4-FFF2-40B4-BE49-F238E27FC236}">
                  <a16:creationId xmlns:a16="http://schemas.microsoft.com/office/drawing/2014/main" id="{799EA696-0739-4443-A76F-956566437937}"/>
                </a:ext>
              </a:extLst>
            </p:cNvPr>
            <p:cNvGrpSpPr>
              <a:grpSpLocks/>
            </p:cNvGrpSpPr>
            <p:nvPr/>
          </p:nvGrpSpPr>
          <p:grpSpPr bwMode="auto">
            <a:xfrm>
              <a:off x="11639" y="6554"/>
              <a:ext cx="1010" cy="904"/>
              <a:chOff x="8588" y="9040"/>
              <a:chExt cx="1130" cy="678"/>
            </a:xfrm>
          </p:grpSpPr>
          <p:sp>
            <p:nvSpPr>
              <p:cNvPr id="15388" name="Line 76">
                <a:extLst>
                  <a:ext uri="{FF2B5EF4-FFF2-40B4-BE49-F238E27FC236}">
                    <a16:creationId xmlns:a16="http://schemas.microsoft.com/office/drawing/2014/main" id="{E2F7FBBF-7EDC-4E96-89CA-F3D8140E1ADF}"/>
                  </a:ext>
                </a:extLst>
              </p:cNvPr>
              <p:cNvSpPr>
                <a:spLocks noChangeShapeType="1"/>
              </p:cNvSpPr>
              <p:nvPr/>
            </p:nvSpPr>
            <p:spPr bwMode="auto">
              <a:xfrm>
                <a:off x="8588" y="9379"/>
                <a:ext cx="45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5389" name="Group 77">
                <a:extLst>
                  <a:ext uri="{FF2B5EF4-FFF2-40B4-BE49-F238E27FC236}">
                    <a16:creationId xmlns:a16="http://schemas.microsoft.com/office/drawing/2014/main" id="{E0F85D7E-163C-4369-AFD0-FF7B3A4C6DFB}"/>
                  </a:ext>
                </a:extLst>
              </p:cNvPr>
              <p:cNvGrpSpPr>
                <a:grpSpLocks/>
              </p:cNvGrpSpPr>
              <p:nvPr/>
            </p:nvGrpSpPr>
            <p:grpSpPr bwMode="auto">
              <a:xfrm>
                <a:off x="9040" y="9040"/>
                <a:ext cx="678" cy="339"/>
                <a:chOff x="9153" y="9040"/>
                <a:chExt cx="678" cy="339"/>
              </a:xfrm>
            </p:grpSpPr>
            <p:sp>
              <p:nvSpPr>
                <p:cNvPr id="15393" name="Arc 78">
                  <a:extLst>
                    <a:ext uri="{FF2B5EF4-FFF2-40B4-BE49-F238E27FC236}">
                      <a16:creationId xmlns:a16="http://schemas.microsoft.com/office/drawing/2014/main" id="{F28588CF-A26E-4557-9018-81B759B32A55}"/>
                    </a:ext>
                  </a:extLst>
                </p:cNvPr>
                <p:cNvSpPr>
                  <a:spLocks/>
                </p:cNvSpPr>
                <p:nvPr/>
              </p:nvSpPr>
              <p:spPr bwMode="auto">
                <a:xfrm flipV="1">
                  <a:off x="9153"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4" name="Arc 79">
                  <a:extLst>
                    <a:ext uri="{FF2B5EF4-FFF2-40B4-BE49-F238E27FC236}">
                      <a16:creationId xmlns:a16="http://schemas.microsoft.com/office/drawing/2014/main" id="{C0EF1103-799A-48F5-96BC-71F043CC4B87}"/>
                    </a:ext>
                  </a:extLst>
                </p:cNvPr>
                <p:cNvSpPr>
                  <a:spLocks/>
                </p:cNvSpPr>
                <p:nvPr/>
              </p:nvSpPr>
              <p:spPr bwMode="auto">
                <a:xfrm flipH="1">
                  <a:off x="9492"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390" name="Group 80">
                <a:extLst>
                  <a:ext uri="{FF2B5EF4-FFF2-40B4-BE49-F238E27FC236}">
                    <a16:creationId xmlns:a16="http://schemas.microsoft.com/office/drawing/2014/main" id="{3055C7F5-235E-4A47-BE83-206E26A9091F}"/>
                  </a:ext>
                </a:extLst>
              </p:cNvPr>
              <p:cNvGrpSpPr>
                <a:grpSpLocks/>
              </p:cNvGrpSpPr>
              <p:nvPr/>
            </p:nvGrpSpPr>
            <p:grpSpPr bwMode="auto">
              <a:xfrm>
                <a:off x="9040" y="9379"/>
                <a:ext cx="678" cy="339"/>
                <a:chOff x="9153" y="9379"/>
                <a:chExt cx="678" cy="339"/>
              </a:xfrm>
            </p:grpSpPr>
            <p:sp>
              <p:nvSpPr>
                <p:cNvPr id="15391" name="Arc 81">
                  <a:extLst>
                    <a:ext uri="{FF2B5EF4-FFF2-40B4-BE49-F238E27FC236}">
                      <a16:creationId xmlns:a16="http://schemas.microsoft.com/office/drawing/2014/main" id="{1711780D-DF8F-431E-9FDF-5373A786273F}"/>
                    </a:ext>
                  </a:extLst>
                </p:cNvPr>
                <p:cNvSpPr>
                  <a:spLocks/>
                </p:cNvSpPr>
                <p:nvPr/>
              </p:nvSpPr>
              <p:spPr bwMode="auto">
                <a:xfrm>
                  <a:off x="9153"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92" name="Arc 82">
                  <a:extLst>
                    <a:ext uri="{FF2B5EF4-FFF2-40B4-BE49-F238E27FC236}">
                      <a16:creationId xmlns:a16="http://schemas.microsoft.com/office/drawing/2014/main" id="{4F4A8DAC-C94A-4F8B-945B-AF5537077FA2}"/>
                    </a:ext>
                  </a:extLst>
                </p:cNvPr>
                <p:cNvSpPr>
                  <a:spLocks/>
                </p:cNvSpPr>
                <p:nvPr/>
              </p:nvSpPr>
              <p:spPr bwMode="auto">
                <a:xfrm flipH="1" flipV="1">
                  <a:off x="9492"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380" name="Line 83">
              <a:extLst>
                <a:ext uri="{FF2B5EF4-FFF2-40B4-BE49-F238E27FC236}">
                  <a16:creationId xmlns:a16="http://schemas.microsoft.com/office/drawing/2014/main" id="{B8CB82D6-7816-4089-BA06-D80BF3F42414}"/>
                </a:ext>
              </a:extLst>
            </p:cNvPr>
            <p:cNvSpPr>
              <a:spLocks noChangeShapeType="1"/>
            </p:cNvSpPr>
            <p:nvPr/>
          </p:nvSpPr>
          <p:spPr bwMode="auto">
            <a:xfrm flipV="1">
              <a:off x="12649" y="7458"/>
              <a:ext cx="643"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sp>
          <p:nvSpPr>
            <p:cNvPr id="15381" name="Line 84">
              <a:extLst>
                <a:ext uri="{FF2B5EF4-FFF2-40B4-BE49-F238E27FC236}">
                  <a16:creationId xmlns:a16="http://schemas.microsoft.com/office/drawing/2014/main" id="{5B97E835-0406-400F-83F7-3667670FB2A8}"/>
                </a:ext>
              </a:extLst>
            </p:cNvPr>
            <p:cNvSpPr>
              <a:spLocks noChangeShapeType="1"/>
            </p:cNvSpPr>
            <p:nvPr/>
          </p:nvSpPr>
          <p:spPr bwMode="auto">
            <a:xfrm>
              <a:off x="14118" y="7006"/>
              <a:ext cx="459" cy="0"/>
            </a:xfrm>
            <a:prstGeom prst="line">
              <a:avLst/>
            </a:prstGeom>
            <a:noFill/>
            <a:ln w="38100">
              <a:solidFill>
                <a:srgbClr val="FF0000"/>
              </a:solidFill>
              <a:round/>
              <a:headEnd/>
              <a:tailEnd type="triangle" w="sm" len="lg"/>
            </a:ln>
            <a:extLst>
              <a:ext uri="{909E8E84-426E-40DD-AFC4-6F175D3DCCD1}">
                <a14:hiddenFill xmlns:a14="http://schemas.microsoft.com/office/drawing/2010/main">
                  <a:noFill/>
                </a14:hiddenFill>
              </a:ext>
            </a:extLst>
          </p:spPr>
          <p:txBody>
            <a:bodyPr/>
            <a:lstStyle/>
            <a:p>
              <a:endParaRPr lang="en-US"/>
            </a:p>
          </p:txBody>
        </p:sp>
        <p:grpSp>
          <p:nvGrpSpPr>
            <p:cNvPr id="15382" name="Group 85">
              <a:extLst>
                <a:ext uri="{FF2B5EF4-FFF2-40B4-BE49-F238E27FC236}">
                  <a16:creationId xmlns:a16="http://schemas.microsoft.com/office/drawing/2014/main" id="{8A4E4258-317A-4B75-A72E-1E62EB2AB894}"/>
                </a:ext>
              </a:extLst>
            </p:cNvPr>
            <p:cNvGrpSpPr>
              <a:grpSpLocks/>
            </p:cNvGrpSpPr>
            <p:nvPr/>
          </p:nvGrpSpPr>
          <p:grpSpPr bwMode="auto">
            <a:xfrm>
              <a:off x="13475" y="6554"/>
              <a:ext cx="643" cy="452"/>
              <a:chOff x="10509" y="9040"/>
              <a:chExt cx="678" cy="339"/>
            </a:xfrm>
          </p:grpSpPr>
          <p:sp>
            <p:nvSpPr>
              <p:cNvPr id="15386" name="Arc 86">
                <a:extLst>
                  <a:ext uri="{FF2B5EF4-FFF2-40B4-BE49-F238E27FC236}">
                    <a16:creationId xmlns:a16="http://schemas.microsoft.com/office/drawing/2014/main" id="{6414DEB0-321F-45E2-B7F1-B3D3C64A5D77}"/>
                  </a:ext>
                </a:extLst>
              </p:cNvPr>
              <p:cNvSpPr>
                <a:spLocks/>
              </p:cNvSpPr>
              <p:nvPr/>
            </p:nvSpPr>
            <p:spPr bwMode="auto">
              <a:xfrm flipH="1" flipV="1">
                <a:off x="10848" y="9210"/>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7" name="Arc 87">
                <a:extLst>
                  <a:ext uri="{FF2B5EF4-FFF2-40B4-BE49-F238E27FC236}">
                    <a16:creationId xmlns:a16="http://schemas.microsoft.com/office/drawing/2014/main" id="{002BE916-43C2-4B50-8AA4-A8C5594A2F5B}"/>
                  </a:ext>
                </a:extLst>
              </p:cNvPr>
              <p:cNvSpPr>
                <a:spLocks/>
              </p:cNvSpPr>
              <p:nvPr/>
            </p:nvSpPr>
            <p:spPr bwMode="auto">
              <a:xfrm>
                <a:off x="10509" y="9040"/>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5383" name="Group 88">
              <a:extLst>
                <a:ext uri="{FF2B5EF4-FFF2-40B4-BE49-F238E27FC236}">
                  <a16:creationId xmlns:a16="http://schemas.microsoft.com/office/drawing/2014/main" id="{03D53349-4088-4177-B794-AC48BC3F967E}"/>
                </a:ext>
              </a:extLst>
            </p:cNvPr>
            <p:cNvGrpSpPr>
              <a:grpSpLocks/>
            </p:cNvGrpSpPr>
            <p:nvPr/>
          </p:nvGrpSpPr>
          <p:grpSpPr bwMode="auto">
            <a:xfrm>
              <a:off x="13475" y="7006"/>
              <a:ext cx="643" cy="452"/>
              <a:chOff x="10509" y="9379"/>
              <a:chExt cx="678" cy="339"/>
            </a:xfrm>
          </p:grpSpPr>
          <p:sp>
            <p:nvSpPr>
              <p:cNvPr id="15384" name="Arc 89">
                <a:extLst>
                  <a:ext uri="{FF2B5EF4-FFF2-40B4-BE49-F238E27FC236}">
                    <a16:creationId xmlns:a16="http://schemas.microsoft.com/office/drawing/2014/main" id="{09B02176-24FB-4DC5-8BF5-2D4618E832BD}"/>
                  </a:ext>
                </a:extLst>
              </p:cNvPr>
              <p:cNvSpPr>
                <a:spLocks/>
              </p:cNvSpPr>
              <p:nvPr/>
            </p:nvSpPr>
            <p:spPr bwMode="auto">
              <a:xfrm flipH="1">
                <a:off x="10848" y="9379"/>
                <a:ext cx="339" cy="17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385" name="Arc 90">
                <a:extLst>
                  <a:ext uri="{FF2B5EF4-FFF2-40B4-BE49-F238E27FC236}">
                    <a16:creationId xmlns:a16="http://schemas.microsoft.com/office/drawing/2014/main" id="{34AE08A4-2BF4-4606-B8B0-A6F56C4E786C}"/>
                  </a:ext>
                </a:extLst>
              </p:cNvPr>
              <p:cNvSpPr>
                <a:spLocks/>
              </p:cNvSpPr>
              <p:nvPr/>
            </p:nvSpPr>
            <p:spPr bwMode="auto">
              <a:xfrm flipV="1">
                <a:off x="10509" y="9549"/>
                <a:ext cx="339" cy="16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15374" name="Slide Number Placeholder 1">
            <a:extLst>
              <a:ext uri="{FF2B5EF4-FFF2-40B4-BE49-F238E27FC236}">
                <a16:creationId xmlns:a16="http://schemas.microsoft.com/office/drawing/2014/main" id="{F1DA042F-40BC-484F-BC7A-A66339747A9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7626B3CC-BC71-4352-A7D7-B9531E7CC8C1}" type="slidenum">
              <a:rPr lang="en-US" altLang="en-US" sz="1000" smtClean="0">
                <a:solidFill>
                  <a:schemeClr val="accent1"/>
                </a:solidFill>
              </a:rPr>
              <a:pPr>
                <a:spcBef>
                  <a:spcPct val="0"/>
                </a:spcBef>
                <a:buSzTx/>
                <a:buFontTx/>
                <a:buNone/>
              </a:pPr>
              <a:t>6</a:t>
            </a:fld>
            <a:endParaRPr lang="en-US" altLang="en-US" sz="1000">
              <a:solidFill>
                <a:schemeClr val="accent1"/>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a:extLst>
              <a:ext uri="{FF2B5EF4-FFF2-40B4-BE49-F238E27FC236}">
                <a16:creationId xmlns:a16="http://schemas.microsoft.com/office/drawing/2014/main" id="{00171B2B-2639-4A8E-B03B-862CC618F863}"/>
              </a:ext>
            </a:extLst>
          </p:cNvPr>
          <p:cNvSpPr>
            <a:spLocks noGrp="1"/>
          </p:cNvSpPr>
          <p:nvPr>
            <p:ph type="title"/>
          </p:nvPr>
        </p:nvSpPr>
        <p:spPr/>
        <p:txBody>
          <a:bodyPr/>
          <a:lstStyle/>
          <a:p>
            <a:r>
              <a:rPr lang="en-GB" altLang="en-US"/>
              <a:t>Summary</a:t>
            </a:r>
          </a:p>
        </p:txBody>
      </p:sp>
      <p:sp>
        <p:nvSpPr>
          <p:cNvPr id="72707" name="Content Placeholder 2">
            <a:extLst>
              <a:ext uri="{FF2B5EF4-FFF2-40B4-BE49-F238E27FC236}">
                <a16:creationId xmlns:a16="http://schemas.microsoft.com/office/drawing/2014/main" id="{2F580376-DBA5-46AB-AEC5-20278AD91207}"/>
              </a:ext>
            </a:extLst>
          </p:cNvPr>
          <p:cNvSpPr>
            <a:spLocks noGrp="1"/>
          </p:cNvSpPr>
          <p:nvPr>
            <p:ph idx="1"/>
          </p:nvPr>
        </p:nvSpPr>
        <p:spPr/>
        <p:txBody>
          <a:bodyPr/>
          <a:lstStyle/>
          <a:p>
            <a:pPr>
              <a:buFontTx/>
              <a:buBlip>
                <a:blip r:embed="rId2"/>
              </a:buBlip>
            </a:pPr>
            <a:r>
              <a:rPr lang="en-GB" altLang="en-US" b="1">
                <a:solidFill>
                  <a:srgbClr val="FF0000"/>
                </a:solidFill>
              </a:rPr>
              <a:t>Particle accelerators and superconductors</a:t>
            </a: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r>
              <a:rPr lang="en-GB" altLang="en-US" b="1">
                <a:solidFill>
                  <a:srgbClr val="FF0000"/>
                </a:solidFill>
              </a:rPr>
              <a:t>Magnetic design and coil fabrication</a:t>
            </a:r>
          </a:p>
          <a:p>
            <a:pPr>
              <a:buFontTx/>
              <a:buBlip>
                <a:blip r:embed="rId2"/>
              </a:buBlip>
            </a:pPr>
            <a:endParaRPr lang="en-GB" altLang="en-US" b="1">
              <a:solidFill>
                <a:schemeClr val="accent1"/>
              </a:solidFill>
            </a:endParaRPr>
          </a:p>
        </p:txBody>
      </p:sp>
      <p:sp>
        <p:nvSpPr>
          <p:cNvPr id="72708" name="Date Placeholder 3">
            <a:extLst>
              <a:ext uri="{FF2B5EF4-FFF2-40B4-BE49-F238E27FC236}">
                <a16:creationId xmlns:a16="http://schemas.microsoft.com/office/drawing/2014/main" id="{A6CFCCFA-B410-4779-BE97-D9B89105467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72709" name="Footer Placeholder 4">
            <a:extLst>
              <a:ext uri="{FF2B5EF4-FFF2-40B4-BE49-F238E27FC236}">
                <a16:creationId xmlns:a16="http://schemas.microsoft.com/office/drawing/2014/main" id="{EECEB9E0-BD39-4B48-A7A7-A9997EC8108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2710" name="Picture 4" descr="tevatron_cross-section">
            <a:extLst>
              <a:ext uri="{FF2B5EF4-FFF2-40B4-BE49-F238E27FC236}">
                <a16:creationId xmlns:a16="http://schemas.microsoft.com/office/drawing/2014/main" id="{BB0B90F5-D86C-4DE5-BFA2-55A7E7A565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087" t="12344" r="26770" b="12674"/>
          <a:stretch>
            <a:fillRect/>
          </a:stretch>
        </p:blipFill>
        <p:spPr bwMode="auto">
          <a:xfrm>
            <a:off x="3276600" y="1752600"/>
            <a:ext cx="113506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1" name="Picture 46" descr="sync_dipo">
            <a:extLst>
              <a:ext uri="{FF2B5EF4-FFF2-40B4-BE49-F238E27FC236}">
                <a16:creationId xmlns:a16="http://schemas.microsoft.com/office/drawing/2014/main" id="{F2AD3BD9-FE8D-4E6B-9898-7AA0CCC2E28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26695"/>
          <a:stretch>
            <a:fillRect/>
          </a:stretch>
        </p:blipFill>
        <p:spPr bwMode="auto">
          <a:xfrm>
            <a:off x="685800" y="1746250"/>
            <a:ext cx="2495550"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2" name="Picture 8">
            <a:extLst>
              <a:ext uri="{FF2B5EF4-FFF2-40B4-BE49-F238E27FC236}">
                <a16:creationId xmlns:a16="http://schemas.microsoft.com/office/drawing/2014/main" id="{3E1DEB30-7BA1-44F6-914D-74D50A88D29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r="28011"/>
          <a:stretch>
            <a:fillRect/>
          </a:stretch>
        </p:blipFill>
        <p:spPr bwMode="auto">
          <a:xfrm>
            <a:off x="1828800" y="3062288"/>
            <a:ext cx="993775"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3" name="Picture 2">
            <a:extLst>
              <a:ext uri="{FF2B5EF4-FFF2-40B4-BE49-F238E27FC236}">
                <a16:creationId xmlns:a16="http://schemas.microsoft.com/office/drawing/2014/main" id="{C5F24C17-BA47-43B7-A965-AC882B1132F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r="27341"/>
          <a:stretch>
            <a:fillRect/>
          </a:stretch>
        </p:blipFill>
        <p:spPr bwMode="auto">
          <a:xfrm>
            <a:off x="2971800" y="3055938"/>
            <a:ext cx="1003300" cy="898525"/>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14" name="Picture 8" descr="ssc_wire">
            <a:extLst>
              <a:ext uri="{FF2B5EF4-FFF2-40B4-BE49-F238E27FC236}">
                <a16:creationId xmlns:a16="http://schemas.microsoft.com/office/drawing/2014/main" id="{07300D01-90B8-48C5-8385-B9A21FABF6C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2638" y="3062288"/>
            <a:ext cx="919162"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5" name="Picture 4" descr="DSCN0720">
            <a:extLst>
              <a:ext uri="{FF2B5EF4-FFF2-40B4-BE49-F238E27FC236}">
                <a16:creationId xmlns:a16="http://schemas.microsoft.com/office/drawing/2014/main" id="{1B1AEE48-D260-4A6C-8D27-7B8DE1C9BCA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445" t="6624" b="22334"/>
          <a:stretch>
            <a:fillRect/>
          </a:stretch>
        </p:blipFill>
        <p:spPr bwMode="auto">
          <a:xfrm>
            <a:off x="5659438" y="3062288"/>
            <a:ext cx="1579562"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6" name="Picture 28" descr="ref_orbit">
            <a:extLst>
              <a:ext uri="{FF2B5EF4-FFF2-40B4-BE49-F238E27FC236}">
                <a16:creationId xmlns:a16="http://schemas.microsoft.com/office/drawing/2014/main" id="{46750ED9-BE08-4953-B76E-D39F20EB1B9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53000" y="1752600"/>
            <a:ext cx="150336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7" name="Picture 16" descr="tq-v1_cross-section">
            <a:extLst>
              <a:ext uri="{FF2B5EF4-FFF2-40B4-BE49-F238E27FC236}">
                <a16:creationId xmlns:a16="http://schemas.microsoft.com/office/drawing/2014/main" id="{41AD084A-71AD-4859-8EB7-2BD7FB20E92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2791" t="4124" r="27753" b="3711"/>
          <a:stretch>
            <a:fillRect/>
          </a:stretch>
        </p:blipFill>
        <p:spPr bwMode="auto">
          <a:xfrm>
            <a:off x="6553200" y="1752600"/>
            <a:ext cx="901700"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8" name="Picture 11" descr="D:\Work\Courses_Schools\2014_02_JUAS_Archamps\Mini-workshop\thick-shell_current.tif">
            <a:extLst>
              <a:ext uri="{FF2B5EF4-FFF2-40B4-BE49-F238E27FC236}">
                <a16:creationId xmlns:a16="http://schemas.microsoft.com/office/drawing/2014/main" id="{DCF9C8B0-7852-4E20-A209-9E90A848CD0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1600" y="4953000"/>
            <a:ext cx="900113"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19" name="Picture 2">
            <a:extLst>
              <a:ext uri="{FF2B5EF4-FFF2-40B4-BE49-F238E27FC236}">
                <a16:creationId xmlns:a16="http://schemas.microsoft.com/office/drawing/2014/main" id="{70C68E6E-232F-4B7A-A8F1-7DE2B21D785A}"/>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l="20908" t="33601" r="54668" b="31738"/>
          <a:stretch>
            <a:fillRect/>
          </a:stretch>
        </p:blipFill>
        <p:spPr bwMode="auto">
          <a:xfrm>
            <a:off x="2443163" y="4953000"/>
            <a:ext cx="1014412" cy="900113"/>
          </a:xfrm>
          <a:prstGeom prst="rect">
            <a:avLst/>
          </a:prstGeom>
          <a:noFill/>
          <a:ln w="12700">
            <a:solidFill>
              <a:schemeClr val="tx2"/>
            </a:solidFill>
            <a:miter lim="800000"/>
            <a:headEnd/>
            <a:tailEnd/>
          </a:ln>
          <a:extLst>
            <a:ext uri="{909E8E84-426E-40DD-AFC4-6F175D3DCCD1}">
              <a14:hiddenFill xmlns:a14="http://schemas.microsoft.com/office/drawing/2010/main">
                <a:solidFill>
                  <a:schemeClr val="accent1"/>
                </a:solidFill>
              </a14:hiddenFill>
            </a:ext>
          </a:extLst>
        </p:spPr>
      </p:pic>
      <p:pic>
        <p:nvPicPr>
          <p:cNvPr id="72720" name="Picture 3" descr="End Cure Cut">
            <a:extLst>
              <a:ext uri="{FF2B5EF4-FFF2-40B4-BE49-F238E27FC236}">
                <a16:creationId xmlns:a16="http://schemas.microsoft.com/office/drawing/2014/main" id="{C33D1893-9FD0-4B22-BB49-F3F07C6FF013}"/>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164013" y="4953000"/>
            <a:ext cx="1006475"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21" name="Picture 4" descr="End React Cut">
            <a:extLst>
              <a:ext uri="{FF2B5EF4-FFF2-40B4-BE49-F238E27FC236}">
                <a16:creationId xmlns:a16="http://schemas.microsoft.com/office/drawing/2014/main" id="{9692518F-01E7-4CC1-A0EF-BDD37251E7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34000" y="4953000"/>
            <a:ext cx="979488"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2722" name="Picture 5" descr="End Pot Cut">
            <a:extLst>
              <a:ext uri="{FF2B5EF4-FFF2-40B4-BE49-F238E27FC236}">
                <a16:creationId xmlns:a16="http://schemas.microsoft.com/office/drawing/2014/main" id="{751F10C3-C2F8-4B6C-A47B-8317B8E5FF20}"/>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456363" y="4953000"/>
            <a:ext cx="1023937"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72723" name="Slide Number Placeholder 1">
            <a:extLst>
              <a:ext uri="{FF2B5EF4-FFF2-40B4-BE49-F238E27FC236}">
                <a16:creationId xmlns:a16="http://schemas.microsoft.com/office/drawing/2014/main" id="{A66F3504-2E37-4AB6-AACC-FCF90D9FFF9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4C50B074-9D81-4669-A645-23C2EE2E4102}" type="slidenum">
              <a:rPr lang="en-US" altLang="en-US" sz="1000" smtClean="0">
                <a:solidFill>
                  <a:schemeClr val="accent1"/>
                </a:solidFill>
              </a:rPr>
              <a:pPr>
                <a:spcBef>
                  <a:spcPct val="0"/>
                </a:spcBef>
                <a:buSzTx/>
                <a:buFontTx/>
                <a:buNone/>
              </a:pPr>
              <a:t>60</a:t>
            </a:fld>
            <a:endParaRPr lang="en-US" altLang="en-US" sz="1000">
              <a:solidFill>
                <a:schemeClr val="accent1"/>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a:extLst>
              <a:ext uri="{FF2B5EF4-FFF2-40B4-BE49-F238E27FC236}">
                <a16:creationId xmlns:a16="http://schemas.microsoft.com/office/drawing/2014/main" id="{A0125B35-2400-4606-8602-F46B383F1F64}"/>
              </a:ext>
            </a:extLst>
          </p:cNvPr>
          <p:cNvSpPr>
            <a:spLocks noGrp="1"/>
          </p:cNvSpPr>
          <p:nvPr>
            <p:ph type="title"/>
          </p:nvPr>
        </p:nvSpPr>
        <p:spPr/>
        <p:txBody>
          <a:bodyPr/>
          <a:lstStyle/>
          <a:p>
            <a:r>
              <a:rPr lang="en-GB" altLang="en-US"/>
              <a:t>Summary</a:t>
            </a:r>
          </a:p>
        </p:txBody>
      </p:sp>
      <p:sp>
        <p:nvSpPr>
          <p:cNvPr id="73731" name="Content Placeholder 2">
            <a:extLst>
              <a:ext uri="{FF2B5EF4-FFF2-40B4-BE49-F238E27FC236}">
                <a16:creationId xmlns:a16="http://schemas.microsoft.com/office/drawing/2014/main" id="{8AF0CA03-F7E6-4A3D-B960-C90CC9B11D82}"/>
              </a:ext>
            </a:extLst>
          </p:cNvPr>
          <p:cNvSpPr>
            <a:spLocks noGrp="1"/>
          </p:cNvSpPr>
          <p:nvPr>
            <p:ph idx="1"/>
          </p:nvPr>
        </p:nvSpPr>
        <p:spPr/>
        <p:txBody>
          <a:bodyPr/>
          <a:lstStyle/>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r>
              <a:rPr lang="en-GB" altLang="en-US" b="1">
                <a:solidFill>
                  <a:srgbClr val="FF0000"/>
                </a:solidFill>
              </a:rPr>
              <a:t>Forces, stress, pre-stress , support structures </a:t>
            </a: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r>
              <a:rPr lang="en-GB" altLang="en-US" b="1">
                <a:solidFill>
                  <a:srgbClr val="FF0000"/>
                </a:solidFill>
              </a:rPr>
              <a:t>Quench, protection, training</a:t>
            </a:r>
          </a:p>
          <a:p>
            <a:pPr>
              <a:buFontTx/>
              <a:buBlip>
                <a:blip r:embed="rId2"/>
              </a:buBlip>
            </a:pPr>
            <a:endParaRPr lang="en-GB" altLang="en-US" b="1">
              <a:solidFill>
                <a:schemeClr val="accent1"/>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rgbClr val="FF0000"/>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a:p>
            <a:pPr>
              <a:buFontTx/>
              <a:buBlip>
                <a:blip r:embed="rId2"/>
              </a:buBlip>
            </a:pPr>
            <a:endParaRPr lang="en-GB" altLang="en-US" b="1">
              <a:solidFill>
                <a:schemeClr val="accent1"/>
              </a:solidFill>
            </a:endParaRPr>
          </a:p>
        </p:txBody>
      </p:sp>
      <p:sp>
        <p:nvSpPr>
          <p:cNvPr id="73732" name="Date Placeholder 3">
            <a:extLst>
              <a:ext uri="{FF2B5EF4-FFF2-40B4-BE49-F238E27FC236}">
                <a16:creationId xmlns:a16="http://schemas.microsoft.com/office/drawing/2014/main" id="{3193C6DB-A0E7-4AF9-8B94-42DD1C86B96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73733" name="Footer Placeholder 4">
            <a:extLst>
              <a:ext uri="{FF2B5EF4-FFF2-40B4-BE49-F238E27FC236}">
                <a16:creationId xmlns:a16="http://schemas.microsoft.com/office/drawing/2014/main" id="{BD2E486F-F57F-4560-A127-77E24862C7E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pic>
        <p:nvPicPr>
          <p:cNvPr id="73734" name="Picture 4" descr="LHC_9T">
            <a:extLst>
              <a:ext uri="{FF2B5EF4-FFF2-40B4-BE49-F238E27FC236}">
                <a16:creationId xmlns:a16="http://schemas.microsoft.com/office/drawing/2014/main" id="{3C1935D3-5D55-467D-BB37-C8E53D4E1EF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38413" y="2667000"/>
            <a:ext cx="1652587"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5" name="Picture 4" descr="Presentation 9">
            <a:extLst>
              <a:ext uri="{FF2B5EF4-FFF2-40B4-BE49-F238E27FC236}">
                <a16:creationId xmlns:a16="http://schemas.microsoft.com/office/drawing/2014/main" id="{870C322B-EFCC-4D6B-9DE3-38804166D6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8318" t="6320" r="12553"/>
          <a:stretch>
            <a:fillRect/>
          </a:stretch>
        </p:blipFill>
        <p:spPr bwMode="auto">
          <a:xfrm>
            <a:off x="5715000" y="2667000"/>
            <a:ext cx="866775" cy="900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6" name="Content Placeholder 8">
            <a:extLst>
              <a:ext uri="{FF2B5EF4-FFF2-40B4-BE49-F238E27FC236}">
                <a16:creationId xmlns:a16="http://schemas.microsoft.com/office/drawing/2014/main" id="{ED8E4D46-1C09-4981-BFAF-D16D93F4E92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495800" y="2681288"/>
            <a:ext cx="900113"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73737" name="Picture 2">
            <a:extLst>
              <a:ext uri="{FF2B5EF4-FFF2-40B4-BE49-F238E27FC236}">
                <a16:creationId xmlns:a16="http://schemas.microsoft.com/office/drawing/2014/main" id="{30D252E6-E04F-4C86-88C0-4D7529C49AA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41245" t="33466" r="29933" b="27486"/>
          <a:stretch>
            <a:fillRect/>
          </a:stretch>
        </p:blipFill>
        <p:spPr bwMode="auto">
          <a:xfrm>
            <a:off x="2708275" y="4433888"/>
            <a:ext cx="1181100"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8" name="Picture 2">
            <a:extLst>
              <a:ext uri="{FF2B5EF4-FFF2-40B4-BE49-F238E27FC236}">
                <a16:creationId xmlns:a16="http://schemas.microsoft.com/office/drawing/2014/main" id="{6AB5739E-9D52-4CEE-BDBD-D97229F5E5C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60094" t="5557" b="48274"/>
          <a:stretch>
            <a:fillRect/>
          </a:stretch>
        </p:blipFill>
        <p:spPr bwMode="auto">
          <a:xfrm>
            <a:off x="4156075" y="4433888"/>
            <a:ext cx="1036638" cy="900112"/>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739" name="Picture 2" descr="C:\Home\Slides\Schools\ASC-02\stability\F9.bmp">
            <a:extLst>
              <a:ext uri="{FF2B5EF4-FFF2-40B4-BE49-F238E27FC236}">
                <a16:creationId xmlns:a16="http://schemas.microsoft.com/office/drawing/2014/main" id="{E0EC318A-3C6F-4525-A05C-4B41CCD6FBA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9575" y="4433888"/>
            <a:ext cx="987425" cy="90011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73740" name="Slide Number Placeholder 1">
            <a:extLst>
              <a:ext uri="{FF2B5EF4-FFF2-40B4-BE49-F238E27FC236}">
                <a16:creationId xmlns:a16="http://schemas.microsoft.com/office/drawing/2014/main" id="{80B1E5C3-26AE-4FBE-812B-FAB97B08D1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1D042E2-BE14-41E4-BB78-2B64EA8450A8}" type="slidenum">
              <a:rPr lang="en-US" altLang="en-US" sz="1000" smtClean="0">
                <a:solidFill>
                  <a:schemeClr val="accent1"/>
                </a:solidFill>
              </a:rPr>
              <a:pPr>
                <a:spcBef>
                  <a:spcPct val="0"/>
                </a:spcBef>
                <a:buSzTx/>
                <a:buFontTx/>
                <a:buNone/>
              </a:pPr>
              <a:t>61</a:t>
            </a:fld>
            <a:endParaRPr lang="en-US" altLang="en-US" sz="1000">
              <a:solidFill>
                <a:schemeClr val="accen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814D680-AACF-4541-993B-243B8B590D77}"/>
              </a:ext>
            </a:extLst>
          </p:cNvPr>
          <p:cNvSpPr>
            <a:spLocks noGrp="1"/>
          </p:cNvSpPr>
          <p:nvPr>
            <p:ph type="title"/>
          </p:nvPr>
        </p:nvSpPr>
        <p:spPr/>
        <p:txBody>
          <a:bodyPr/>
          <a:lstStyle/>
          <a:p>
            <a:r>
              <a:rPr lang="en-GB" altLang="en-US"/>
              <a:t>Quench</a:t>
            </a:r>
            <a:br>
              <a:rPr lang="en-GB" altLang="en-US"/>
            </a:br>
            <a:r>
              <a:rPr lang="en-GB" altLang="en-US"/>
              <a:t>Definitions</a:t>
            </a:r>
          </a:p>
        </p:txBody>
      </p:sp>
      <p:sp>
        <p:nvSpPr>
          <p:cNvPr id="16387" name="Content Placeholder 2">
            <a:extLst>
              <a:ext uri="{FF2B5EF4-FFF2-40B4-BE49-F238E27FC236}">
                <a16:creationId xmlns:a16="http://schemas.microsoft.com/office/drawing/2014/main" id="{68BF9C28-0DE6-47D4-AA59-9C44CC5EE4A8}"/>
              </a:ext>
            </a:extLst>
          </p:cNvPr>
          <p:cNvSpPr>
            <a:spLocks noGrp="1"/>
          </p:cNvSpPr>
          <p:nvPr>
            <p:ph idx="1"/>
          </p:nvPr>
        </p:nvSpPr>
        <p:spPr>
          <a:xfrm>
            <a:off x="152400" y="1143000"/>
            <a:ext cx="8839200" cy="2362200"/>
          </a:xfrm>
        </p:spPr>
        <p:txBody>
          <a:bodyPr/>
          <a:lstStyle/>
          <a:p>
            <a:pPr>
              <a:buFontTx/>
              <a:buBlip>
                <a:blip r:embed="rId2"/>
              </a:buBlip>
            </a:pPr>
            <a:r>
              <a:rPr lang="en-GB" altLang="en-US"/>
              <a:t>In other words</a:t>
            </a:r>
          </a:p>
          <a:p>
            <a:pPr lvl="1">
              <a:buFontTx/>
              <a:buBlip>
                <a:blip r:embed="rId3"/>
              </a:buBlip>
            </a:pPr>
            <a:r>
              <a:rPr lang="en-GB" altLang="en-US" b="1" i="1">
                <a:solidFill>
                  <a:srgbClr val="FF0000"/>
                </a:solidFill>
              </a:rPr>
              <a:t>Conductor-limited quench </a:t>
            </a:r>
          </a:p>
          <a:p>
            <a:pPr lvl="2">
              <a:buFontTx/>
              <a:buBlip>
                <a:blip r:embed="rId4"/>
              </a:buBlip>
            </a:pPr>
            <a:r>
              <a:rPr lang="en-US" altLang="en-US"/>
              <a:t>critical surface is crossed because of an increase of </a:t>
            </a:r>
            <a:r>
              <a:rPr lang="en-US" altLang="en-US" i="1"/>
              <a:t>I </a:t>
            </a:r>
            <a:r>
              <a:rPr lang="en-US" altLang="en-US"/>
              <a:t>(and </a:t>
            </a:r>
            <a:r>
              <a:rPr lang="en-US" altLang="en-US" i="1"/>
              <a:t>B</a:t>
            </a:r>
            <a:r>
              <a:rPr lang="en-US" altLang="en-US"/>
              <a:t>)</a:t>
            </a:r>
          </a:p>
          <a:p>
            <a:pPr lvl="1">
              <a:buFontTx/>
              <a:buBlip>
                <a:blip r:embed="rId3"/>
              </a:buBlip>
            </a:pPr>
            <a:r>
              <a:rPr lang="en-GB" altLang="en-US" b="1" i="1">
                <a:solidFill>
                  <a:srgbClr val="FF0000"/>
                </a:solidFill>
              </a:rPr>
              <a:t>Energy-deposited </a:t>
            </a:r>
            <a:r>
              <a:rPr lang="en-GB" altLang="en-US"/>
              <a:t>or </a:t>
            </a:r>
            <a:r>
              <a:rPr lang="en-GB" altLang="en-US" b="1" i="1">
                <a:solidFill>
                  <a:srgbClr val="FF0000"/>
                </a:solidFill>
              </a:rPr>
              <a:t>premature quenches</a:t>
            </a:r>
          </a:p>
          <a:p>
            <a:pPr lvl="2">
              <a:buFontTx/>
              <a:buBlip>
                <a:blip r:embed="rId4"/>
              </a:buBlip>
            </a:pPr>
            <a:r>
              <a:rPr lang="en-US" altLang="en-US"/>
              <a:t>critical surface is crossed because of an increase of </a:t>
            </a:r>
            <a:r>
              <a:rPr lang="en-US" altLang="en-US" i="1"/>
              <a:t>T</a:t>
            </a:r>
            <a:endParaRPr lang="en-US" altLang="en-US"/>
          </a:p>
          <a:p>
            <a:pPr lvl="1">
              <a:buFontTx/>
              <a:buBlip>
                <a:blip r:embed="rId3"/>
              </a:buBlip>
            </a:pPr>
            <a:endParaRPr lang="en-GB" altLang="en-US"/>
          </a:p>
        </p:txBody>
      </p:sp>
      <p:sp>
        <p:nvSpPr>
          <p:cNvPr id="16388" name="Date Placeholder 3">
            <a:extLst>
              <a:ext uri="{FF2B5EF4-FFF2-40B4-BE49-F238E27FC236}">
                <a16:creationId xmlns:a16="http://schemas.microsoft.com/office/drawing/2014/main" id="{71423250-6DA9-4DB1-B5AC-76F7EA2148D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6389" name="Footer Placeholder 4">
            <a:extLst>
              <a:ext uri="{FF2B5EF4-FFF2-40B4-BE49-F238E27FC236}">
                <a16:creationId xmlns:a16="http://schemas.microsoft.com/office/drawing/2014/main" id="{2A404192-8F84-42B0-8EB0-62C01A41759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pSp>
        <p:nvGrpSpPr>
          <p:cNvPr id="16390" name="Group 7">
            <a:extLst>
              <a:ext uri="{FF2B5EF4-FFF2-40B4-BE49-F238E27FC236}">
                <a16:creationId xmlns:a16="http://schemas.microsoft.com/office/drawing/2014/main" id="{C2BCF848-8594-44E8-AC0C-5387A1CBF684}"/>
              </a:ext>
            </a:extLst>
          </p:cNvPr>
          <p:cNvGrpSpPr>
            <a:grpSpLocks/>
          </p:cNvGrpSpPr>
          <p:nvPr/>
        </p:nvGrpSpPr>
        <p:grpSpPr bwMode="auto">
          <a:xfrm>
            <a:off x="228600" y="3656013"/>
            <a:ext cx="2759075" cy="2814637"/>
            <a:chOff x="6086497" y="2819400"/>
            <a:chExt cx="2676503" cy="2738677"/>
          </a:xfrm>
        </p:grpSpPr>
        <p:grpSp>
          <p:nvGrpSpPr>
            <p:cNvPr id="16408" name="Group 8">
              <a:extLst>
                <a:ext uri="{FF2B5EF4-FFF2-40B4-BE49-F238E27FC236}">
                  <a16:creationId xmlns:a16="http://schemas.microsoft.com/office/drawing/2014/main" id="{551A366A-3339-46CE-8ABD-8D2BFA06ED98}"/>
                </a:ext>
              </a:extLst>
            </p:cNvPr>
            <p:cNvGrpSpPr>
              <a:grpSpLocks/>
            </p:cNvGrpSpPr>
            <p:nvPr/>
          </p:nvGrpSpPr>
          <p:grpSpPr bwMode="auto">
            <a:xfrm>
              <a:off x="6086497" y="2971800"/>
              <a:ext cx="2600303" cy="2586277"/>
              <a:chOff x="6086497" y="2971800"/>
              <a:chExt cx="2600303" cy="2586277"/>
            </a:xfrm>
          </p:grpSpPr>
          <p:grpSp>
            <p:nvGrpSpPr>
              <p:cNvPr id="16410" name="Group 10">
                <a:extLst>
                  <a:ext uri="{FF2B5EF4-FFF2-40B4-BE49-F238E27FC236}">
                    <a16:creationId xmlns:a16="http://schemas.microsoft.com/office/drawing/2014/main" id="{EFBF2855-B8E8-42CF-9C59-51787D996CBE}"/>
                  </a:ext>
                </a:extLst>
              </p:cNvPr>
              <p:cNvGrpSpPr>
                <a:grpSpLocks/>
              </p:cNvGrpSpPr>
              <p:nvPr/>
            </p:nvGrpSpPr>
            <p:grpSpPr bwMode="auto">
              <a:xfrm>
                <a:off x="6086497" y="2971800"/>
                <a:ext cx="2600303" cy="2586277"/>
                <a:chOff x="6086497" y="2971800"/>
                <a:chExt cx="2600303" cy="2586277"/>
              </a:xfrm>
            </p:grpSpPr>
            <p:cxnSp>
              <p:nvCxnSpPr>
                <p:cNvPr id="13" name="Straight Arrow Connector 12">
                  <a:extLst>
                    <a:ext uri="{FF2B5EF4-FFF2-40B4-BE49-F238E27FC236}">
                      <a16:creationId xmlns:a16="http://schemas.microsoft.com/office/drawing/2014/main" id="{8FC471F4-0481-4CA1-9B25-24105DFE5DE7}"/>
                    </a:ext>
                  </a:extLst>
                </p:cNvPr>
                <p:cNvCxnSpPr/>
                <p:nvPr/>
              </p:nvCxnSpPr>
              <p:spPr>
                <a:xfrm flipV="1">
                  <a:off x="6400655" y="2972321"/>
                  <a:ext cx="0" cy="220886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025CDCE-A529-41D6-9707-7E1CB2A785CA}"/>
                    </a:ext>
                  </a:extLst>
                </p:cNvPr>
                <p:cNvCxnSpPr/>
                <p:nvPr/>
              </p:nvCxnSpPr>
              <p:spPr>
                <a:xfrm>
                  <a:off x="6400655" y="5181181"/>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Freeform 14">
                  <a:extLst>
                    <a:ext uri="{FF2B5EF4-FFF2-40B4-BE49-F238E27FC236}">
                      <a16:creationId xmlns:a16="http://schemas.microsoft.com/office/drawing/2014/main" id="{7B6DE82E-790D-45EF-8F2A-F2ABB4409FC9}"/>
                    </a:ext>
                  </a:extLst>
                </p:cNvPr>
                <p:cNvSpPr/>
                <p:nvPr/>
              </p:nvSpPr>
              <p:spPr>
                <a:xfrm>
                  <a:off x="6636274" y="3250359"/>
                  <a:ext cx="1864928" cy="1706847"/>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16" name="Straight Connector 15">
                  <a:extLst>
                    <a:ext uri="{FF2B5EF4-FFF2-40B4-BE49-F238E27FC236}">
                      <a16:creationId xmlns:a16="http://schemas.microsoft.com/office/drawing/2014/main" id="{2D4F7611-3975-48AB-85CB-9145B17F644F}"/>
                    </a:ext>
                  </a:extLst>
                </p:cNvPr>
                <p:cNvCxnSpPr/>
                <p:nvPr/>
              </p:nvCxnSpPr>
              <p:spPr bwMode="auto">
                <a:xfrm flipV="1">
                  <a:off x="6400655" y="4266743"/>
                  <a:ext cx="762296" cy="914437"/>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6416" name="TextBox 16">
                  <a:extLst>
                    <a:ext uri="{FF2B5EF4-FFF2-40B4-BE49-F238E27FC236}">
                      <a16:creationId xmlns:a16="http://schemas.microsoft.com/office/drawing/2014/main" id="{C59B1D90-7577-4FAE-BB82-657830281C3F}"/>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6417" name="TextBox 17">
                  <a:extLst>
                    <a:ext uri="{FF2B5EF4-FFF2-40B4-BE49-F238E27FC236}">
                      <a16:creationId xmlns:a16="http://schemas.microsoft.com/office/drawing/2014/main" id="{21837A13-1380-41B3-B4B5-B5319D0564B7}"/>
                    </a:ext>
                  </a:extLst>
                </p:cNvPr>
                <p:cNvSpPr txBox="1">
                  <a:spLocks noChangeArrowheads="1"/>
                </p:cNvSpPr>
                <p:nvPr/>
              </p:nvSpPr>
              <p:spPr bwMode="auto">
                <a:xfrm>
                  <a:off x="8205372" y="5188745"/>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B</a:t>
                  </a:r>
                </a:p>
              </p:txBody>
            </p:sp>
          </p:grpSp>
          <p:pic>
            <p:nvPicPr>
              <p:cNvPr id="16411" name="Content Placeholder 8">
                <a:extLst>
                  <a:ext uri="{FF2B5EF4-FFF2-40B4-BE49-F238E27FC236}">
                    <a16:creationId xmlns:a16="http://schemas.microsoft.com/office/drawing/2014/main" id="{21A08EEA-CB0D-4267-B56D-FE2CA609104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0" name="Rectangle 9">
              <a:extLst>
                <a:ext uri="{FF2B5EF4-FFF2-40B4-BE49-F238E27FC236}">
                  <a16:creationId xmlns:a16="http://schemas.microsoft.com/office/drawing/2014/main" id="{F3B6E5C7-5608-41A4-8FEA-69C4F9615891}"/>
                </a:ext>
              </a:extLst>
            </p:cNvPr>
            <p:cNvSpPr/>
            <p:nvPr/>
          </p:nvSpPr>
          <p:spPr>
            <a:xfrm>
              <a:off x="6086497" y="2819400"/>
              <a:ext cx="2676503" cy="266762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grpSp>
        <p:nvGrpSpPr>
          <p:cNvPr id="16391" name="Group 18">
            <a:extLst>
              <a:ext uri="{FF2B5EF4-FFF2-40B4-BE49-F238E27FC236}">
                <a16:creationId xmlns:a16="http://schemas.microsoft.com/office/drawing/2014/main" id="{19ED1607-C26A-4CE8-9843-C81092071696}"/>
              </a:ext>
            </a:extLst>
          </p:cNvPr>
          <p:cNvGrpSpPr>
            <a:grpSpLocks/>
          </p:cNvGrpSpPr>
          <p:nvPr/>
        </p:nvGrpSpPr>
        <p:grpSpPr bwMode="auto">
          <a:xfrm>
            <a:off x="3124200" y="3671888"/>
            <a:ext cx="2759075" cy="2805112"/>
            <a:chOff x="6086497" y="2819400"/>
            <a:chExt cx="2676503" cy="2728679"/>
          </a:xfrm>
        </p:grpSpPr>
        <p:grpSp>
          <p:nvGrpSpPr>
            <p:cNvPr id="16398" name="Group 19">
              <a:extLst>
                <a:ext uri="{FF2B5EF4-FFF2-40B4-BE49-F238E27FC236}">
                  <a16:creationId xmlns:a16="http://schemas.microsoft.com/office/drawing/2014/main" id="{C9D636D8-14F0-4DC9-A5A9-9B5F4EEF6F56}"/>
                </a:ext>
              </a:extLst>
            </p:cNvPr>
            <p:cNvGrpSpPr>
              <a:grpSpLocks/>
            </p:cNvGrpSpPr>
            <p:nvPr/>
          </p:nvGrpSpPr>
          <p:grpSpPr bwMode="auto">
            <a:xfrm>
              <a:off x="6086497" y="2971800"/>
              <a:ext cx="2600303" cy="2576279"/>
              <a:chOff x="6086497" y="2971800"/>
              <a:chExt cx="2600303" cy="2576279"/>
            </a:xfrm>
          </p:grpSpPr>
          <p:grpSp>
            <p:nvGrpSpPr>
              <p:cNvPr id="16400" name="Group 21">
                <a:extLst>
                  <a:ext uri="{FF2B5EF4-FFF2-40B4-BE49-F238E27FC236}">
                    <a16:creationId xmlns:a16="http://schemas.microsoft.com/office/drawing/2014/main" id="{F6304C0C-170C-485A-95C4-B081C8174212}"/>
                  </a:ext>
                </a:extLst>
              </p:cNvPr>
              <p:cNvGrpSpPr>
                <a:grpSpLocks/>
              </p:cNvGrpSpPr>
              <p:nvPr/>
            </p:nvGrpSpPr>
            <p:grpSpPr bwMode="auto">
              <a:xfrm>
                <a:off x="6086497" y="2971800"/>
                <a:ext cx="2600303" cy="2576279"/>
                <a:chOff x="6086497" y="2971800"/>
                <a:chExt cx="2600303" cy="2576279"/>
              </a:xfrm>
            </p:grpSpPr>
            <p:cxnSp>
              <p:nvCxnSpPr>
                <p:cNvPr id="24" name="Straight Arrow Connector 23">
                  <a:extLst>
                    <a:ext uri="{FF2B5EF4-FFF2-40B4-BE49-F238E27FC236}">
                      <a16:creationId xmlns:a16="http://schemas.microsoft.com/office/drawing/2014/main" id="{A4A7BA28-A9EF-4A5A-8C3A-959759092D93}"/>
                    </a:ext>
                  </a:extLst>
                </p:cNvPr>
                <p:cNvCxnSpPr/>
                <p:nvPr/>
              </p:nvCxnSpPr>
              <p:spPr>
                <a:xfrm flipV="1">
                  <a:off x="6400655" y="2972280"/>
                  <a:ext cx="0" cy="2209814"/>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C2B6E9B-93A5-4E0F-A753-9ECBA281B3A4}"/>
                    </a:ext>
                  </a:extLst>
                </p:cNvPr>
                <p:cNvCxnSpPr/>
                <p:nvPr/>
              </p:nvCxnSpPr>
              <p:spPr>
                <a:xfrm>
                  <a:off x="6400655" y="5182094"/>
                  <a:ext cx="2286886"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Freeform 25">
                  <a:extLst>
                    <a:ext uri="{FF2B5EF4-FFF2-40B4-BE49-F238E27FC236}">
                      <a16:creationId xmlns:a16="http://schemas.microsoft.com/office/drawing/2014/main" id="{47E93D9F-FA84-4C40-912B-6A3FE63BF46C}"/>
                    </a:ext>
                  </a:extLst>
                </p:cNvPr>
                <p:cNvSpPr/>
                <p:nvPr/>
              </p:nvSpPr>
              <p:spPr>
                <a:xfrm>
                  <a:off x="6636274" y="3250244"/>
                  <a:ext cx="1864928" cy="1707934"/>
                </a:xfrm>
                <a:custGeom>
                  <a:avLst/>
                  <a:gdLst>
                    <a:gd name="connsiteX0" fmla="*/ 0 w 1864519"/>
                    <a:gd name="connsiteY0" fmla="*/ 0 h 1707357"/>
                    <a:gd name="connsiteX1" fmla="*/ 350044 w 1864519"/>
                    <a:gd name="connsiteY1" fmla="*/ 457200 h 1707357"/>
                    <a:gd name="connsiteX2" fmla="*/ 1328737 w 1864519"/>
                    <a:gd name="connsiteY2" fmla="*/ 1357313 h 1707357"/>
                    <a:gd name="connsiteX3" fmla="*/ 1864519 w 1864519"/>
                    <a:gd name="connsiteY3" fmla="*/ 1707357 h 1707357"/>
                    <a:gd name="connsiteX4" fmla="*/ 1864519 w 1864519"/>
                    <a:gd name="connsiteY4" fmla="*/ 1707357 h 1707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519" h="1707357">
                      <a:moveTo>
                        <a:pt x="0" y="0"/>
                      </a:moveTo>
                      <a:cubicBezTo>
                        <a:pt x="64294" y="115490"/>
                        <a:pt x="128588" y="230981"/>
                        <a:pt x="350044" y="457200"/>
                      </a:cubicBezTo>
                      <a:cubicBezTo>
                        <a:pt x="571500" y="683419"/>
                        <a:pt x="1076325" y="1148954"/>
                        <a:pt x="1328737" y="1357313"/>
                      </a:cubicBezTo>
                      <a:cubicBezTo>
                        <a:pt x="1581150" y="1565673"/>
                        <a:pt x="1864519" y="1707357"/>
                        <a:pt x="1864519" y="1707357"/>
                      </a:cubicBezTo>
                      <a:lnTo>
                        <a:pt x="1864519" y="1707357"/>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cxnSp>
              <p:nvCxnSpPr>
                <p:cNvPr id="27" name="Straight Connector 26">
                  <a:extLst>
                    <a:ext uri="{FF2B5EF4-FFF2-40B4-BE49-F238E27FC236}">
                      <a16:creationId xmlns:a16="http://schemas.microsoft.com/office/drawing/2014/main" id="{C6B22E6C-C668-4485-BC2C-7962F66524A4}"/>
                    </a:ext>
                  </a:extLst>
                </p:cNvPr>
                <p:cNvCxnSpPr/>
                <p:nvPr/>
              </p:nvCxnSpPr>
              <p:spPr bwMode="auto">
                <a:xfrm>
                  <a:off x="6386796" y="4267901"/>
                  <a:ext cx="776155" cy="0"/>
                </a:xfrm>
                <a:prstGeom prst="line">
                  <a:avLst/>
                </a:prstGeom>
                <a:ln w="25400">
                  <a:solidFill>
                    <a:srgbClr val="FF0000"/>
                  </a:solidFill>
                  <a:tailEnd type="oval" w="lg" len="lg"/>
                </a:ln>
              </p:spPr>
              <p:style>
                <a:lnRef idx="1">
                  <a:schemeClr val="accent1"/>
                </a:lnRef>
                <a:fillRef idx="0">
                  <a:schemeClr val="accent1"/>
                </a:fillRef>
                <a:effectRef idx="0">
                  <a:schemeClr val="accent1"/>
                </a:effectRef>
                <a:fontRef idx="minor">
                  <a:schemeClr val="tx1"/>
                </a:fontRef>
              </p:style>
            </p:cxnSp>
            <p:sp>
              <p:nvSpPr>
                <p:cNvPr id="16406" name="TextBox 27">
                  <a:extLst>
                    <a:ext uri="{FF2B5EF4-FFF2-40B4-BE49-F238E27FC236}">
                      <a16:creationId xmlns:a16="http://schemas.microsoft.com/office/drawing/2014/main" id="{11F6818B-B186-42B0-861F-09F5BFE6665E}"/>
                    </a:ext>
                  </a:extLst>
                </p:cNvPr>
                <p:cNvSpPr txBox="1">
                  <a:spLocks noChangeArrowheads="1"/>
                </p:cNvSpPr>
                <p:nvPr/>
              </p:nvSpPr>
              <p:spPr bwMode="auto">
                <a:xfrm>
                  <a:off x="6086497" y="3124200"/>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J</a:t>
                  </a:r>
                </a:p>
              </p:txBody>
            </p:sp>
            <p:sp>
              <p:nvSpPr>
                <p:cNvPr id="16407" name="TextBox 28">
                  <a:extLst>
                    <a:ext uri="{FF2B5EF4-FFF2-40B4-BE49-F238E27FC236}">
                      <a16:creationId xmlns:a16="http://schemas.microsoft.com/office/drawing/2014/main" id="{9AD0D32C-F823-4825-AF25-70E2457EC082}"/>
                    </a:ext>
                  </a:extLst>
                </p:cNvPr>
                <p:cNvSpPr txBox="1">
                  <a:spLocks noChangeArrowheads="1"/>
                </p:cNvSpPr>
                <p:nvPr/>
              </p:nvSpPr>
              <p:spPr bwMode="auto">
                <a:xfrm>
                  <a:off x="8205372" y="5188745"/>
                  <a:ext cx="315982" cy="35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eaLnBrk="1" hangingPunct="1">
                    <a:spcBef>
                      <a:spcPct val="0"/>
                    </a:spcBef>
                    <a:buSzTx/>
                    <a:buFontTx/>
                    <a:buNone/>
                  </a:pPr>
                  <a:r>
                    <a:rPr lang="en-GB" altLang="en-US" sz="1800">
                      <a:solidFill>
                        <a:schemeClr val="tx1"/>
                      </a:solidFill>
                      <a:latin typeface="Arial" panose="020B0604020202020204" pitchFamily="34" charset="0"/>
                    </a:rPr>
                    <a:t>T</a:t>
                  </a:r>
                </a:p>
              </p:txBody>
            </p:sp>
          </p:grpSp>
          <p:pic>
            <p:nvPicPr>
              <p:cNvPr id="16401" name="Content Placeholder 8">
                <a:extLst>
                  <a:ext uri="{FF2B5EF4-FFF2-40B4-BE49-F238E27FC236}">
                    <a16:creationId xmlns:a16="http://schemas.microsoft.com/office/drawing/2014/main" id="{AC663324-7A82-4B9B-B65B-56BF27F4847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779544" y="3090862"/>
                <a:ext cx="8382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1" name="Rectangle 20">
              <a:extLst>
                <a:ext uri="{FF2B5EF4-FFF2-40B4-BE49-F238E27FC236}">
                  <a16:creationId xmlns:a16="http://schemas.microsoft.com/office/drawing/2014/main" id="{20B50AB1-79E2-45EB-957F-98BF1DB4C57A}"/>
                </a:ext>
              </a:extLst>
            </p:cNvPr>
            <p:cNvSpPr/>
            <p:nvPr/>
          </p:nvSpPr>
          <p:spPr>
            <a:xfrm>
              <a:off x="6086497" y="2819400"/>
              <a:ext cx="2676503" cy="2666909"/>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grpSp>
      <p:cxnSp>
        <p:nvCxnSpPr>
          <p:cNvPr id="32" name="Straight Connector 31">
            <a:extLst>
              <a:ext uri="{FF2B5EF4-FFF2-40B4-BE49-F238E27FC236}">
                <a16:creationId xmlns:a16="http://schemas.microsoft.com/office/drawing/2014/main" id="{347C868B-55F8-4FA0-B9FA-E4CCDE75A9A3}"/>
              </a:ext>
            </a:extLst>
          </p:cNvPr>
          <p:cNvCxnSpPr/>
          <p:nvPr/>
        </p:nvCxnSpPr>
        <p:spPr bwMode="auto">
          <a:xfrm flipV="1">
            <a:off x="1246188" y="4792663"/>
            <a:ext cx="368300" cy="468312"/>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04D802C-5ED1-4C35-A3FE-7DFE51DFAE7B}"/>
              </a:ext>
            </a:extLst>
          </p:cNvPr>
          <p:cNvCxnSpPr/>
          <p:nvPr/>
        </p:nvCxnSpPr>
        <p:spPr bwMode="auto">
          <a:xfrm flipV="1">
            <a:off x="4113213" y="5160963"/>
            <a:ext cx="587375" cy="0"/>
          </a:xfrm>
          <a:prstGeom prst="line">
            <a:avLst/>
          </a:prstGeom>
          <a:ln w="25400">
            <a:solidFill>
              <a:srgbClr val="FF0000"/>
            </a:solidFill>
            <a:prstDash val="sysDot"/>
            <a:tailEnd type="none" w="lg" len="lg"/>
          </a:ln>
        </p:spPr>
        <p:style>
          <a:lnRef idx="1">
            <a:schemeClr val="accent1"/>
          </a:lnRef>
          <a:fillRef idx="0">
            <a:schemeClr val="accent1"/>
          </a:fillRef>
          <a:effectRef idx="0">
            <a:schemeClr val="accent1"/>
          </a:effectRef>
          <a:fontRef idx="minor">
            <a:schemeClr val="tx1"/>
          </a:fontRef>
        </p:style>
      </p:cxnSp>
      <p:pic>
        <p:nvPicPr>
          <p:cNvPr id="16394" name="Picture 8">
            <a:extLst>
              <a:ext uri="{FF2B5EF4-FFF2-40B4-BE49-F238E27FC236}">
                <a16:creationId xmlns:a16="http://schemas.microsoft.com/office/drawing/2014/main" id="{A36CBACC-FE04-4C4C-B127-656FF15110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28011"/>
          <a:stretch>
            <a:fillRect/>
          </a:stretch>
        </p:blipFill>
        <p:spPr bwMode="auto">
          <a:xfrm>
            <a:off x="5943600" y="3671888"/>
            <a:ext cx="3048000" cy="2762250"/>
          </a:xfrm>
          <a:prstGeom prst="rect">
            <a:avLst/>
          </a:prstGeom>
          <a:noFill/>
          <a:ln w="127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Freeform 35">
            <a:extLst>
              <a:ext uri="{FF2B5EF4-FFF2-40B4-BE49-F238E27FC236}">
                <a16:creationId xmlns:a16="http://schemas.microsoft.com/office/drawing/2014/main" id="{015EEC7A-8B1D-48BC-BD4A-21A0DE244783}"/>
              </a:ext>
            </a:extLst>
          </p:cNvPr>
          <p:cNvSpPr/>
          <p:nvPr/>
        </p:nvSpPr>
        <p:spPr>
          <a:xfrm>
            <a:off x="7034213" y="3875088"/>
            <a:ext cx="1038225" cy="2012950"/>
          </a:xfrm>
          <a:custGeom>
            <a:avLst/>
            <a:gdLst>
              <a:gd name="connsiteX0" fmla="*/ 980638 w 980638"/>
              <a:gd name="connsiteY0" fmla="*/ 1847507 h 1847507"/>
              <a:gd name="connsiteX1" fmla="*/ 723463 w 980638"/>
              <a:gd name="connsiteY1" fmla="*/ 1576045 h 1847507"/>
              <a:gd name="connsiteX2" fmla="*/ 487719 w 980638"/>
              <a:gd name="connsiteY2" fmla="*/ 1254576 h 1847507"/>
              <a:gd name="connsiteX3" fmla="*/ 223400 w 980638"/>
              <a:gd name="connsiteY3" fmla="*/ 818807 h 1847507"/>
              <a:gd name="connsiteX4" fmla="*/ 73381 w 980638"/>
              <a:gd name="connsiteY4" fmla="*/ 375895 h 1847507"/>
              <a:gd name="connsiteX5" fmla="*/ 9088 w 980638"/>
              <a:gd name="connsiteY5" fmla="*/ 32995 h 1847507"/>
              <a:gd name="connsiteX6" fmla="*/ 1944 w 980638"/>
              <a:gd name="connsiteY6" fmla="*/ 32995 h 1847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0638" h="1847507">
                <a:moveTo>
                  <a:pt x="980638" y="1847507"/>
                </a:moveTo>
                <a:cubicBezTo>
                  <a:pt x="893127" y="1761187"/>
                  <a:pt x="805616" y="1674867"/>
                  <a:pt x="723463" y="1576045"/>
                </a:cubicBezTo>
                <a:cubicBezTo>
                  <a:pt x="641310" y="1477223"/>
                  <a:pt x="571063" y="1380782"/>
                  <a:pt x="487719" y="1254576"/>
                </a:cubicBezTo>
                <a:cubicBezTo>
                  <a:pt x="404375" y="1128370"/>
                  <a:pt x="292456" y="965254"/>
                  <a:pt x="223400" y="818807"/>
                </a:cubicBezTo>
                <a:cubicBezTo>
                  <a:pt x="154344" y="672360"/>
                  <a:pt x="109100" y="506864"/>
                  <a:pt x="73381" y="375895"/>
                </a:cubicBezTo>
                <a:cubicBezTo>
                  <a:pt x="37662" y="244926"/>
                  <a:pt x="20994" y="90145"/>
                  <a:pt x="9088" y="32995"/>
                </a:cubicBezTo>
                <a:cubicBezTo>
                  <a:pt x="-2818" y="-24155"/>
                  <a:pt x="-437" y="4420"/>
                  <a:pt x="1944" y="3299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37" name="Freeform 36">
            <a:extLst>
              <a:ext uri="{FF2B5EF4-FFF2-40B4-BE49-F238E27FC236}">
                <a16:creationId xmlns:a16="http://schemas.microsoft.com/office/drawing/2014/main" id="{CB769DAD-0EF1-4829-B2E0-DCB1D273A35B}"/>
              </a:ext>
            </a:extLst>
          </p:cNvPr>
          <p:cNvSpPr/>
          <p:nvPr/>
        </p:nvSpPr>
        <p:spPr>
          <a:xfrm>
            <a:off x="6894513" y="4764088"/>
            <a:ext cx="752475" cy="1016000"/>
          </a:xfrm>
          <a:custGeom>
            <a:avLst/>
            <a:gdLst>
              <a:gd name="connsiteX0" fmla="*/ 752678 w 752678"/>
              <a:gd name="connsiteY0" fmla="*/ 0 h 1015238"/>
              <a:gd name="connsiteX1" fmla="*/ 551756 w 752678"/>
              <a:gd name="connsiteY1" fmla="*/ 184520 h 1015238"/>
              <a:gd name="connsiteX2" fmla="*/ 441044 w 752678"/>
              <a:gd name="connsiteY2" fmla="*/ 340337 h 1015238"/>
              <a:gd name="connsiteX3" fmla="*/ 318031 w 752678"/>
              <a:gd name="connsiteY3" fmla="*/ 516657 h 1015238"/>
              <a:gd name="connsiteX4" fmla="*/ 166314 w 752678"/>
              <a:gd name="connsiteY4" fmla="*/ 787286 h 1015238"/>
              <a:gd name="connsiteX5" fmla="*/ 14598 w 752678"/>
              <a:gd name="connsiteY5" fmla="*/ 996409 h 1015238"/>
              <a:gd name="connsiteX6" fmla="*/ 14598 w 752678"/>
              <a:gd name="connsiteY6" fmla="*/ 992309 h 1015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678" h="1015238">
                <a:moveTo>
                  <a:pt x="752678" y="0"/>
                </a:moveTo>
                <a:cubicBezTo>
                  <a:pt x="678186" y="63898"/>
                  <a:pt x="603695" y="127797"/>
                  <a:pt x="551756" y="184520"/>
                </a:cubicBezTo>
                <a:cubicBezTo>
                  <a:pt x="499817" y="241243"/>
                  <a:pt x="479998" y="284981"/>
                  <a:pt x="441044" y="340337"/>
                </a:cubicBezTo>
                <a:cubicBezTo>
                  <a:pt x="402090" y="395693"/>
                  <a:pt x="363819" y="442166"/>
                  <a:pt x="318031" y="516657"/>
                </a:cubicBezTo>
                <a:cubicBezTo>
                  <a:pt x="272243" y="591148"/>
                  <a:pt x="216886" y="707327"/>
                  <a:pt x="166314" y="787286"/>
                </a:cubicBezTo>
                <a:cubicBezTo>
                  <a:pt x="115742" y="867245"/>
                  <a:pt x="39884" y="962239"/>
                  <a:pt x="14598" y="996409"/>
                </a:cubicBezTo>
                <a:cubicBezTo>
                  <a:pt x="-10688" y="1030580"/>
                  <a:pt x="1955" y="1011444"/>
                  <a:pt x="14598" y="992309"/>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GB"/>
          </a:p>
        </p:txBody>
      </p:sp>
      <p:sp>
        <p:nvSpPr>
          <p:cNvPr id="16397" name="Slide Number Placeholder 1">
            <a:extLst>
              <a:ext uri="{FF2B5EF4-FFF2-40B4-BE49-F238E27FC236}">
                <a16:creationId xmlns:a16="http://schemas.microsoft.com/office/drawing/2014/main" id="{F8240C34-313F-4DA7-ADA4-401C347CA64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08EF9B0A-CAC9-4415-A68B-0134ED97C2F5}" type="slidenum">
              <a:rPr lang="en-US" altLang="en-US" sz="1000" smtClean="0">
                <a:solidFill>
                  <a:schemeClr val="accent1"/>
                </a:solidFill>
              </a:rPr>
              <a:pPr>
                <a:spcBef>
                  <a:spcPct val="0"/>
                </a:spcBef>
                <a:buSzTx/>
                <a:buFontTx/>
                <a:buNone/>
              </a:pPr>
              <a:t>7</a:t>
            </a:fld>
            <a:endParaRPr lang="en-US" altLang="en-US" sz="1000">
              <a:solidFill>
                <a:schemeClr val="accent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DF328B61-1E8B-4ACC-A66E-F0D283591427}"/>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3" name="Content Placeholder 2">
            <a:extLst>
              <a:ext uri="{FF2B5EF4-FFF2-40B4-BE49-F238E27FC236}">
                <a16:creationId xmlns:a16="http://schemas.microsoft.com/office/drawing/2014/main" id="{E6C18312-D7AF-4B09-952B-F6182E3970A9}"/>
              </a:ext>
            </a:extLst>
          </p:cNvPr>
          <p:cNvSpPr>
            <a:spLocks noGrp="1"/>
          </p:cNvSpPr>
          <p:nvPr>
            <p:ph idx="1"/>
          </p:nvPr>
        </p:nvSpPr>
        <p:spPr>
          <a:xfrm>
            <a:off x="152400" y="1143000"/>
            <a:ext cx="8839200" cy="1447800"/>
          </a:xfrm>
        </p:spPr>
        <p:txBody>
          <a:bodyPr>
            <a:normAutofit fontScale="92500" lnSpcReduction="10000"/>
          </a:bodyPr>
          <a:lstStyle/>
          <a:p>
            <a:pPr>
              <a:defRPr/>
            </a:pPr>
            <a:r>
              <a:rPr lang="en-GB" dirty="0"/>
              <a:t>Which are these </a:t>
            </a:r>
            <a:r>
              <a:rPr lang="en-GB" b="1" dirty="0">
                <a:solidFill>
                  <a:srgbClr val="FF0000"/>
                </a:solidFill>
              </a:rPr>
              <a:t>disturbances</a:t>
            </a:r>
            <a:r>
              <a:rPr lang="en-GB" dirty="0"/>
              <a:t>?</a:t>
            </a:r>
          </a:p>
          <a:p>
            <a:pPr>
              <a:defRPr/>
            </a:pPr>
            <a:r>
              <a:rPr lang="en-GB" dirty="0"/>
              <a:t>We can define a spectrum of disturbances, which classifies the energy disturbances along two dimensions: time and space (M. Wilson).</a:t>
            </a:r>
          </a:p>
          <a:p>
            <a:pPr>
              <a:defRPr/>
            </a:pPr>
            <a:endParaRPr lang="en-GB" dirty="0"/>
          </a:p>
        </p:txBody>
      </p:sp>
      <p:sp>
        <p:nvSpPr>
          <p:cNvPr id="17412" name="Date Placeholder 3">
            <a:extLst>
              <a:ext uri="{FF2B5EF4-FFF2-40B4-BE49-F238E27FC236}">
                <a16:creationId xmlns:a16="http://schemas.microsoft.com/office/drawing/2014/main" id="{F4E52748-B4C8-4780-A96E-2558B7F06F4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7413" name="Footer Placeholder 4">
            <a:extLst>
              <a:ext uri="{FF2B5EF4-FFF2-40B4-BE49-F238E27FC236}">
                <a16:creationId xmlns:a16="http://schemas.microsoft.com/office/drawing/2014/main" id="{29C889DC-DF73-4B5E-AA49-7339BA60A55F}"/>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7" name="Group 83">
            <a:extLst>
              <a:ext uri="{FF2B5EF4-FFF2-40B4-BE49-F238E27FC236}">
                <a16:creationId xmlns:a16="http://schemas.microsoft.com/office/drawing/2014/main" id="{9B93560F-8D69-42C6-ACF2-456EFC46F460}"/>
              </a:ext>
            </a:extLst>
          </p:cNvPr>
          <p:cNvGraphicFramePr>
            <a:graphicFrameLocks/>
          </p:cNvGraphicFramePr>
          <p:nvPr/>
        </p:nvGraphicFramePr>
        <p:xfrm>
          <a:off x="1328738" y="2630488"/>
          <a:ext cx="6065837" cy="1941513"/>
        </p:xfrm>
        <a:graphic>
          <a:graphicData uri="http://schemas.openxmlformats.org/drawingml/2006/table">
            <a:tbl>
              <a:tblPr/>
              <a:tblGrid>
                <a:gridCol w="1516062">
                  <a:extLst>
                    <a:ext uri="{9D8B030D-6E8A-4147-A177-3AD203B41FA5}">
                      <a16:colId xmlns:a16="http://schemas.microsoft.com/office/drawing/2014/main" val="20000"/>
                    </a:ext>
                  </a:extLst>
                </a:gridCol>
                <a:gridCol w="1516063">
                  <a:extLst>
                    <a:ext uri="{9D8B030D-6E8A-4147-A177-3AD203B41FA5}">
                      <a16:colId xmlns:a16="http://schemas.microsoft.com/office/drawing/2014/main" val="20001"/>
                    </a:ext>
                  </a:extLst>
                </a:gridCol>
                <a:gridCol w="1517650">
                  <a:extLst>
                    <a:ext uri="{9D8B030D-6E8A-4147-A177-3AD203B41FA5}">
                      <a16:colId xmlns:a16="http://schemas.microsoft.com/office/drawing/2014/main" val="20002"/>
                    </a:ext>
                  </a:extLst>
                </a:gridCol>
                <a:gridCol w="1516062">
                  <a:extLst>
                    <a:ext uri="{9D8B030D-6E8A-4147-A177-3AD203B41FA5}">
                      <a16:colId xmlns:a16="http://schemas.microsoft.com/office/drawing/2014/main" val="20003"/>
                    </a:ext>
                  </a:extLst>
                </a:gridCol>
              </a:tblGrid>
              <a:tr h="485775">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rgbClr val="CC3300"/>
                          </a:solidFill>
                          <a:effectLst/>
                          <a:latin typeface="Book Antiqua" pitchFamily="18" charset="0"/>
                        </a:rPr>
                        <a:t>Space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484188">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Point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Distributed</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5775">
                <a:tc row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Time</a:t>
                      </a: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Transient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J/m</a:t>
                      </a:r>
                      <a:r>
                        <a:rPr kumimoji="0" lang="en-US" sz="2000" b="0" i="0" u="none" strike="noStrike" cap="none" normalizeH="0" baseline="3000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57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Continuous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W</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chemeClr val="tx1"/>
                          </a:solidFill>
                          <a:effectLst/>
                          <a:latin typeface="Book Antiqua" pitchFamily="18" charset="0"/>
                        </a:rPr>
                        <a:t>W/m</a:t>
                      </a:r>
                      <a:r>
                        <a:rPr kumimoji="0" lang="en-US" sz="2000" b="0" i="0" u="none" strike="noStrike" cap="none" normalizeH="0" baseline="30000" dirty="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8" name="Content Placeholder 2">
            <a:extLst>
              <a:ext uri="{FF2B5EF4-FFF2-40B4-BE49-F238E27FC236}">
                <a16:creationId xmlns:a16="http://schemas.microsoft.com/office/drawing/2014/main" id="{969FA0D8-3A3A-4F0D-A0B7-1D243C3F9D5F}"/>
              </a:ext>
            </a:extLst>
          </p:cNvPr>
          <p:cNvSpPr txBox="1">
            <a:spLocks/>
          </p:cNvSpPr>
          <p:nvPr/>
        </p:nvSpPr>
        <p:spPr bwMode="auto">
          <a:xfrm>
            <a:off x="152400" y="4648200"/>
            <a:ext cx="88392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eaLnBrk="0" fontAlgn="base" hangingPunct="0">
              <a:spcBef>
                <a:spcPct val="20000"/>
              </a:spcBef>
              <a:spcAft>
                <a:spcPct val="0"/>
              </a:spcAft>
              <a:buSzPct val="60000"/>
              <a:buFontTx/>
              <a:buBlip>
                <a:blip r:embed="rId7"/>
              </a:buBlip>
              <a:defRPr sz="2400" kern="1200">
                <a:solidFill>
                  <a:schemeClr val="tx2"/>
                </a:solidFill>
                <a:latin typeface="Book Antiqua" pitchFamily="18" charset="0"/>
                <a:ea typeface="+mn-ea"/>
                <a:cs typeface="+mn-cs"/>
              </a:defRPr>
            </a:lvl1pPr>
            <a:lvl2pPr marL="742950" indent="-285750" algn="l" rtl="0" eaLnBrk="0" fontAlgn="base" hangingPunct="0">
              <a:spcBef>
                <a:spcPct val="20000"/>
              </a:spcBef>
              <a:spcAft>
                <a:spcPct val="0"/>
              </a:spcAft>
              <a:buSzPct val="60000"/>
              <a:buFontTx/>
              <a:buBlip>
                <a:blip r:embed="rId8"/>
              </a:buBlip>
              <a:defRPr sz="2000" kern="1200">
                <a:solidFill>
                  <a:schemeClr val="tx2"/>
                </a:solidFill>
                <a:latin typeface="Book Antiqua" pitchFamily="18" charset="0"/>
                <a:ea typeface="+mn-ea"/>
                <a:cs typeface="+mn-cs"/>
              </a:defRPr>
            </a:lvl2pPr>
            <a:lvl3pPr marL="1143000" indent="-228600" algn="l" rtl="0" eaLnBrk="0" fontAlgn="base" hangingPunct="0">
              <a:spcBef>
                <a:spcPct val="20000"/>
              </a:spcBef>
              <a:spcAft>
                <a:spcPct val="0"/>
              </a:spcAft>
              <a:buSzPct val="60000"/>
              <a:buFontTx/>
              <a:buBlip>
                <a:blip r:embed="rId9"/>
              </a:buBlip>
              <a:defRPr kern="1200">
                <a:solidFill>
                  <a:schemeClr val="tx2"/>
                </a:solidFill>
                <a:latin typeface="Book Antiqua" pitchFamily="18" charset="0"/>
                <a:ea typeface="+mn-ea"/>
                <a:cs typeface="+mn-cs"/>
              </a:defRPr>
            </a:lvl3pPr>
            <a:lvl4pPr marL="1600200" indent="-228600" algn="l" rtl="0" eaLnBrk="0" fontAlgn="base" hangingPunct="0">
              <a:spcBef>
                <a:spcPct val="20000"/>
              </a:spcBef>
              <a:spcAft>
                <a:spcPct val="0"/>
              </a:spcAft>
              <a:buSzPct val="60000"/>
              <a:buFontTx/>
              <a:buBlip>
                <a:blip r:embed="rId10"/>
              </a:buBlip>
              <a:defRPr sz="1600" kern="1200">
                <a:solidFill>
                  <a:schemeClr val="tx2"/>
                </a:solidFill>
                <a:latin typeface="Book Antiqua" pitchFamily="18" charset="0"/>
                <a:ea typeface="+mn-ea"/>
                <a:cs typeface="+mn-cs"/>
              </a:defRPr>
            </a:lvl4pPr>
            <a:lvl5pPr marL="2057400" indent="-228600" algn="l" rtl="0" eaLnBrk="0" fontAlgn="base" hangingPunct="0">
              <a:spcBef>
                <a:spcPct val="20000"/>
              </a:spcBef>
              <a:spcAft>
                <a:spcPct val="0"/>
              </a:spcAft>
              <a:buSzPct val="60000"/>
              <a:buFontTx/>
              <a:buBlip>
                <a:blip r:embed="rId11"/>
              </a:buBlip>
              <a:defRPr sz="1600" kern="1200">
                <a:solidFill>
                  <a:schemeClr val="tx2"/>
                </a:solidFill>
                <a:latin typeface="Book Antiqu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GB" b="1" dirty="0">
                <a:solidFill>
                  <a:srgbClr val="FF0000"/>
                </a:solidFill>
              </a:rPr>
              <a:t>Continuous disturbances </a:t>
            </a:r>
            <a:r>
              <a:rPr lang="en-GB" dirty="0"/>
              <a:t>are due to a steady power dissipations</a:t>
            </a:r>
          </a:p>
          <a:p>
            <a:pPr lvl="1">
              <a:defRPr/>
            </a:pPr>
            <a:r>
              <a:rPr lang="en-GB" dirty="0"/>
              <a:t>Point: ramp </a:t>
            </a:r>
            <a:r>
              <a:rPr lang="en-GB" b="1" dirty="0">
                <a:solidFill>
                  <a:srgbClr val="FF0000"/>
                </a:solidFill>
              </a:rPr>
              <a:t>splice</a:t>
            </a:r>
            <a:r>
              <a:rPr lang="en-GB" dirty="0"/>
              <a:t> with high resistance joint</a:t>
            </a:r>
          </a:p>
          <a:p>
            <a:pPr lvl="1">
              <a:defRPr/>
            </a:pPr>
            <a:r>
              <a:rPr lang="en-GB" dirty="0"/>
              <a:t>Distributed: </a:t>
            </a:r>
            <a:r>
              <a:rPr lang="en-GB" b="1" dirty="0" err="1">
                <a:solidFill>
                  <a:srgbClr val="FF0000"/>
                </a:solidFill>
              </a:rPr>
              <a:t>a.c</a:t>
            </a:r>
            <a:r>
              <a:rPr lang="en-GB" b="1" dirty="0">
                <a:solidFill>
                  <a:srgbClr val="FF0000"/>
                </a:solidFill>
              </a:rPr>
              <a:t>. losses </a:t>
            </a:r>
            <a:r>
              <a:rPr lang="en-GB" dirty="0"/>
              <a:t>in the conductor, </a:t>
            </a:r>
            <a:r>
              <a:rPr lang="en-GB" b="1" dirty="0">
                <a:solidFill>
                  <a:srgbClr val="FF0000"/>
                </a:solidFill>
              </a:rPr>
              <a:t>thermal leak </a:t>
            </a:r>
            <a:r>
              <a:rPr lang="en-GB" dirty="0"/>
              <a:t>of the </a:t>
            </a:r>
            <a:r>
              <a:rPr lang="en-GB" dirty="0" err="1"/>
              <a:t>cryo</a:t>
            </a:r>
            <a:r>
              <a:rPr lang="en-GB" dirty="0"/>
              <a:t>-system.</a:t>
            </a:r>
          </a:p>
          <a:p>
            <a:pPr>
              <a:defRPr/>
            </a:pPr>
            <a:r>
              <a:rPr lang="en-GB" dirty="0"/>
              <a:t>They are usually well understood disturbances.</a:t>
            </a:r>
          </a:p>
          <a:p>
            <a:pPr>
              <a:defRPr/>
            </a:pPr>
            <a:endParaRPr lang="en-GB" dirty="0"/>
          </a:p>
        </p:txBody>
      </p:sp>
      <p:sp>
        <p:nvSpPr>
          <p:cNvPr id="17437" name="Slide Number Placeholder 1">
            <a:extLst>
              <a:ext uri="{FF2B5EF4-FFF2-40B4-BE49-F238E27FC236}">
                <a16:creationId xmlns:a16="http://schemas.microsoft.com/office/drawing/2014/main" id="{A0326B35-6176-44BA-8BD2-E7F558A429E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77A5CB6F-9BB3-47B5-9737-7F7A1B293BB1}" type="slidenum">
              <a:rPr lang="en-US" altLang="en-US" sz="1000" smtClean="0">
                <a:solidFill>
                  <a:schemeClr val="accent1"/>
                </a:solidFill>
              </a:rPr>
              <a:pPr>
                <a:spcBef>
                  <a:spcPct val="0"/>
                </a:spcBef>
                <a:buSzTx/>
                <a:buFontTx/>
                <a:buNone/>
              </a:pPr>
              <a:t>8</a:t>
            </a:fld>
            <a:endParaRPr lang="en-US" altLang="en-US" sz="1000">
              <a:solidFill>
                <a:schemeClr val="accen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0A3BA3CC-78CA-464D-9D7B-5B68526945F9}"/>
              </a:ext>
            </a:extLst>
          </p:cNvPr>
          <p:cNvSpPr>
            <a:spLocks noGrp="1"/>
          </p:cNvSpPr>
          <p:nvPr>
            <p:ph type="title"/>
          </p:nvPr>
        </p:nvSpPr>
        <p:spPr/>
        <p:txBody>
          <a:bodyPr/>
          <a:lstStyle/>
          <a:p>
            <a:r>
              <a:rPr lang="en-GB" altLang="en-US"/>
              <a:t>Quench</a:t>
            </a:r>
            <a:br>
              <a:rPr lang="en-GB" altLang="en-US"/>
            </a:br>
            <a:r>
              <a:rPr lang="en-GB" altLang="en-US"/>
              <a:t>Disturbances</a:t>
            </a:r>
          </a:p>
        </p:txBody>
      </p:sp>
      <p:sp>
        <p:nvSpPr>
          <p:cNvPr id="18435" name="Date Placeholder 3">
            <a:extLst>
              <a:ext uri="{FF2B5EF4-FFF2-40B4-BE49-F238E27FC236}">
                <a16:creationId xmlns:a16="http://schemas.microsoft.com/office/drawing/2014/main" id="{8FF02EAE-8796-45EA-B97C-D8E39D61E63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US" altLang="en-US" sz="1000">
                <a:solidFill>
                  <a:schemeClr val="accent1"/>
                </a:solidFill>
              </a:rPr>
              <a:t>Superconducting Magnets, March 1-3, 2021</a:t>
            </a:r>
          </a:p>
        </p:txBody>
      </p:sp>
      <p:sp>
        <p:nvSpPr>
          <p:cNvPr id="18436" name="Footer Placeholder 4">
            <a:extLst>
              <a:ext uri="{FF2B5EF4-FFF2-40B4-BE49-F238E27FC236}">
                <a16:creationId xmlns:a16="http://schemas.microsoft.com/office/drawing/2014/main" id="{194500D8-38F9-4A71-977F-03766279A7B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fontAlgn="base">
              <a:spcBef>
                <a:spcPct val="0"/>
              </a:spcBef>
              <a:spcAft>
                <a:spcPct val="0"/>
              </a:spcAft>
              <a:buSzTx/>
              <a:buFontTx/>
              <a:buNone/>
            </a:pPr>
            <a:r>
              <a:rPr lang="en-GB" altLang="en-US" sz="1000">
                <a:solidFill>
                  <a:schemeClr val="accent1"/>
                </a:solidFill>
              </a:rPr>
              <a:t>Paolo Ferracin</a:t>
            </a:r>
            <a:endParaRPr lang="en-US" altLang="en-US" sz="1000">
              <a:solidFill>
                <a:schemeClr val="accent1"/>
              </a:solidFill>
            </a:endParaRPr>
          </a:p>
        </p:txBody>
      </p:sp>
      <p:graphicFrame>
        <p:nvGraphicFramePr>
          <p:cNvPr id="7" name="Group 83">
            <a:extLst>
              <a:ext uri="{FF2B5EF4-FFF2-40B4-BE49-F238E27FC236}">
                <a16:creationId xmlns:a16="http://schemas.microsoft.com/office/drawing/2014/main" id="{7D9950BA-BB8F-4AE1-92F2-B950CF208255}"/>
              </a:ext>
            </a:extLst>
          </p:cNvPr>
          <p:cNvGraphicFramePr>
            <a:graphicFrameLocks/>
          </p:cNvGraphicFramePr>
          <p:nvPr/>
        </p:nvGraphicFramePr>
        <p:xfrm>
          <a:off x="1328738" y="1219200"/>
          <a:ext cx="6065837" cy="1941513"/>
        </p:xfrm>
        <a:graphic>
          <a:graphicData uri="http://schemas.openxmlformats.org/drawingml/2006/table">
            <a:tbl>
              <a:tblPr/>
              <a:tblGrid>
                <a:gridCol w="1516062">
                  <a:extLst>
                    <a:ext uri="{9D8B030D-6E8A-4147-A177-3AD203B41FA5}">
                      <a16:colId xmlns:a16="http://schemas.microsoft.com/office/drawing/2014/main" val="20000"/>
                    </a:ext>
                  </a:extLst>
                </a:gridCol>
                <a:gridCol w="1516063">
                  <a:extLst>
                    <a:ext uri="{9D8B030D-6E8A-4147-A177-3AD203B41FA5}">
                      <a16:colId xmlns:a16="http://schemas.microsoft.com/office/drawing/2014/main" val="20001"/>
                    </a:ext>
                  </a:extLst>
                </a:gridCol>
                <a:gridCol w="1517650">
                  <a:extLst>
                    <a:ext uri="{9D8B030D-6E8A-4147-A177-3AD203B41FA5}">
                      <a16:colId xmlns:a16="http://schemas.microsoft.com/office/drawing/2014/main" val="20002"/>
                    </a:ext>
                  </a:extLst>
                </a:gridCol>
                <a:gridCol w="1516062">
                  <a:extLst>
                    <a:ext uri="{9D8B030D-6E8A-4147-A177-3AD203B41FA5}">
                      <a16:colId xmlns:a16="http://schemas.microsoft.com/office/drawing/2014/main" val="20003"/>
                    </a:ext>
                  </a:extLst>
                </a:gridCol>
              </a:tblGrid>
              <a:tr h="485775">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dirty="0">
                        <a:ln>
                          <a:noFill/>
                        </a:ln>
                        <a:solidFill>
                          <a:schemeClr val="tx1"/>
                        </a:solidFill>
                        <a:effectLst/>
                        <a:latin typeface="Book Antiqua"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rgbClr val="CC3300"/>
                          </a:solidFill>
                          <a:effectLst/>
                          <a:latin typeface="Book Antiqua" pitchFamily="18" charset="0"/>
                        </a:rPr>
                        <a:t>Space</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484188">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endParaRPr kumimoji="0" lang="en-US" sz="2000" b="0" i="0" u="none" strike="noStrike" cap="none" normalizeH="0" baseline="0">
                        <a:ln>
                          <a:noFill/>
                        </a:ln>
                        <a:solidFill>
                          <a:schemeClr val="tx1"/>
                        </a:solidFill>
                        <a:effectLst/>
                        <a:latin typeface="Book Antiqua" pitchFamily="18" charset="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Point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CC3300"/>
                          </a:solidFill>
                          <a:effectLst/>
                          <a:latin typeface="Book Antiqua" pitchFamily="18" charset="0"/>
                        </a:rPr>
                        <a:t>Distributed</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5775">
                <a:tc rowSpan="2">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Time</a:t>
                      </a: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Transient</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J/m</a:t>
                      </a:r>
                      <a:r>
                        <a:rPr kumimoji="0" lang="en-US" sz="2000" b="0" i="0" u="none" strike="noStrike" cap="none" normalizeH="0" baseline="3000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857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rgbClr val="3333CC"/>
                          </a:solidFill>
                          <a:effectLst/>
                          <a:latin typeface="Book Antiqua" pitchFamily="18" charset="0"/>
                        </a:rPr>
                        <a:t>Continuous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a:ln>
                            <a:noFill/>
                          </a:ln>
                          <a:solidFill>
                            <a:schemeClr val="tx1"/>
                          </a:solidFill>
                          <a:effectLst/>
                          <a:latin typeface="Book Antiqua" pitchFamily="18" charset="0"/>
                        </a:rPr>
                        <a:t>W</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65000"/>
                        <a:buFontTx/>
                        <a:buNone/>
                        <a:tabLst/>
                      </a:pPr>
                      <a:r>
                        <a:rPr kumimoji="0" lang="en-US" sz="2000" b="0" i="0" u="none" strike="noStrike" cap="none" normalizeH="0" baseline="0" dirty="0">
                          <a:ln>
                            <a:noFill/>
                          </a:ln>
                          <a:solidFill>
                            <a:schemeClr val="tx1"/>
                          </a:solidFill>
                          <a:effectLst/>
                          <a:latin typeface="Book Antiqua" pitchFamily="18" charset="0"/>
                        </a:rPr>
                        <a:t>W/m</a:t>
                      </a:r>
                      <a:r>
                        <a:rPr kumimoji="0" lang="en-US" sz="2000" b="0" i="0" u="none" strike="noStrike" cap="none" normalizeH="0" baseline="30000" dirty="0">
                          <a:ln>
                            <a:noFill/>
                          </a:ln>
                          <a:solidFill>
                            <a:schemeClr val="tx1"/>
                          </a:solidFill>
                          <a:effectLst/>
                          <a:latin typeface="Book Antiqua" pitchFamily="18" charset="0"/>
                        </a:rPr>
                        <a:t>3</a:t>
                      </a:r>
                    </a:p>
                  </a:txBody>
                  <a:tcP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8459" name="Content Placeholder 2">
            <a:extLst>
              <a:ext uri="{FF2B5EF4-FFF2-40B4-BE49-F238E27FC236}">
                <a16:creationId xmlns:a16="http://schemas.microsoft.com/office/drawing/2014/main" id="{A8B5A111-1E1F-4EA0-BCF4-C400EB07CFED}"/>
              </a:ext>
            </a:extLst>
          </p:cNvPr>
          <p:cNvSpPr txBox="1">
            <a:spLocks/>
          </p:cNvSpPr>
          <p:nvPr/>
        </p:nvSpPr>
        <p:spPr bwMode="auto">
          <a:xfrm>
            <a:off x="152400" y="3276600"/>
            <a:ext cx="8839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r>
              <a:rPr lang="en-GB" altLang="en-US" b="1">
                <a:solidFill>
                  <a:srgbClr val="FF0000"/>
                </a:solidFill>
              </a:rPr>
              <a:t>Transient disturbances</a:t>
            </a:r>
            <a:r>
              <a:rPr lang="en-GB" altLang="en-US"/>
              <a:t> are due to a sudden release of energy, either over a small volume (J) or over a large volume (J/m</a:t>
            </a:r>
            <a:r>
              <a:rPr lang="en-GB" altLang="en-US" baseline="30000"/>
              <a:t>3</a:t>
            </a:r>
            <a:r>
              <a:rPr lang="en-GB" altLang="en-US"/>
              <a:t>)</a:t>
            </a:r>
          </a:p>
          <a:p>
            <a:pPr lvl="1"/>
            <a:r>
              <a:rPr lang="en-GB" altLang="en-US" b="1">
                <a:solidFill>
                  <a:srgbClr val="FF0000"/>
                </a:solidFill>
              </a:rPr>
              <a:t>Flux jumps</a:t>
            </a:r>
            <a:r>
              <a:rPr lang="en-GB" altLang="en-US"/>
              <a:t>: dissipative redistribution of magnetic field within the superconductor</a:t>
            </a:r>
          </a:p>
          <a:p>
            <a:pPr lvl="2"/>
            <a:r>
              <a:rPr lang="en-GB" altLang="en-US"/>
              <a:t>It can be eliminated with small filaments.</a:t>
            </a:r>
          </a:p>
          <a:p>
            <a:pPr lvl="1"/>
            <a:r>
              <a:rPr lang="en-GB" altLang="en-US" b="1">
                <a:solidFill>
                  <a:srgbClr val="FF0000"/>
                </a:solidFill>
              </a:rPr>
              <a:t>Mechanical disturbances</a:t>
            </a:r>
            <a:r>
              <a:rPr lang="en-GB" altLang="en-US"/>
              <a:t>: wire frictional motion, epoxy cracking</a:t>
            </a:r>
          </a:p>
          <a:p>
            <a:pPr lvl="2"/>
            <a:r>
              <a:rPr lang="en-GB" altLang="en-US"/>
              <a:t>They are less predictable and difficult to avoid, since the are related to mechanical design, material properties, fabrication processes, etc.</a:t>
            </a:r>
          </a:p>
          <a:p>
            <a:endParaRPr lang="en-GB" altLang="en-US"/>
          </a:p>
        </p:txBody>
      </p:sp>
      <p:sp>
        <p:nvSpPr>
          <p:cNvPr id="18460" name="Slide Number Placeholder 1">
            <a:extLst>
              <a:ext uri="{FF2B5EF4-FFF2-40B4-BE49-F238E27FC236}">
                <a16:creationId xmlns:a16="http://schemas.microsoft.com/office/drawing/2014/main" id="{B1779D92-DF22-4C93-AB3F-7D9F0526EF6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SzPct val="60000"/>
              <a:buBlip>
                <a:blip r:embed="rId2"/>
              </a:buBlip>
              <a:defRPr sz="2400">
                <a:solidFill>
                  <a:schemeClr val="tx2"/>
                </a:solidFill>
                <a:latin typeface="Book Antiqua" panose="02040602050305030304" pitchFamily="18" charset="0"/>
              </a:defRPr>
            </a:lvl1pPr>
            <a:lvl2pPr marL="742950" indent="-285750">
              <a:spcBef>
                <a:spcPct val="20000"/>
              </a:spcBef>
              <a:buSzPct val="60000"/>
              <a:buBlip>
                <a:blip r:embed="rId3"/>
              </a:buBlip>
              <a:defRPr sz="2000">
                <a:solidFill>
                  <a:schemeClr val="tx2"/>
                </a:solidFill>
                <a:latin typeface="Book Antiqua" panose="02040602050305030304" pitchFamily="18" charset="0"/>
              </a:defRPr>
            </a:lvl2pPr>
            <a:lvl3pPr marL="1143000" indent="-228600">
              <a:spcBef>
                <a:spcPct val="20000"/>
              </a:spcBef>
              <a:buSzPct val="60000"/>
              <a:buBlip>
                <a:blip r:embed="rId4"/>
              </a:buBlip>
              <a:defRPr>
                <a:solidFill>
                  <a:schemeClr val="tx2"/>
                </a:solidFill>
                <a:latin typeface="Book Antiqua" panose="02040602050305030304" pitchFamily="18" charset="0"/>
              </a:defRPr>
            </a:lvl3pPr>
            <a:lvl4pPr marL="1600200" indent="-228600">
              <a:spcBef>
                <a:spcPct val="20000"/>
              </a:spcBef>
              <a:buSzPct val="60000"/>
              <a:buBlip>
                <a:blip r:embed="rId5"/>
              </a:buBlip>
              <a:defRPr sz="1600">
                <a:solidFill>
                  <a:schemeClr val="tx2"/>
                </a:solidFill>
                <a:latin typeface="Book Antiqua" panose="02040602050305030304" pitchFamily="18" charset="0"/>
              </a:defRPr>
            </a:lvl4pPr>
            <a:lvl5pPr marL="2057400" indent="-228600">
              <a:spcBef>
                <a:spcPct val="20000"/>
              </a:spcBef>
              <a:buSzPct val="60000"/>
              <a:buBlip>
                <a:blip r:embed="rId6"/>
              </a:buBlip>
              <a:defRPr sz="1600">
                <a:solidFill>
                  <a:schemeClr val="tx2"/>
                </a:solidFill>
                <a:latin typeface="Book Antiqua" panose="02040602050305030304" pitchFamily="18" charset="0"/>
              </a:defRPr>
            </a:lvl5pPr>
            <a:lvl6pPr marL="25146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6pPr>
            <a:lvl7pPr marL="29718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7pPr>
            <a:lvl8pPr marL="34290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8pPr>
            <a:lvl9pPr marL="3886200" indent="-228600" eaLnBrk="0" fontAlgn="base" hangingPunct="0">
              <a:spcBef>
                <a:spcPct val="20000"/>
              </a:spcBef>
              <a:spcAft>
                <a:spcPct val="0"/>
              </a:spcAft>
              <a:buSzPct val="60000"/>
              <a:buBlip>
                <a:blip r:embed="rId6"/>
              </a:buBlip>
              <a:defRPr sz="1600">
                <a:solidFill>
                  <a:schemeClr val="tx2"/>
                </a:solidFill>
                <a:latin typeface="Book Antiqua" panose="02040602050305030304" pitchFamily="18" charset="0"/>
              </a:defRPr>
            </a:lvl9pPr>
          </a:lstStyle>
          <a:p>
            <a:pPr>
              <a:spcBef>
                <a:spcPct val="0"/>
              </a:spcBef>
              <a:buSzTx/>
              <a:buFontTx/>
              <a:buNone/>
            </a:pPr>
            <a:fld id="{D826A8C3-9CD7-4099-B9D8-EE6B982DD291}" type="slidenum">
              <a:rPr lang="en-US" altLang="en-US" sz="1000" smtClean="0">
                <a:solidFill>
                  <a:schemeClr val="accent1"/>
                </a:solidFill>
              </a:rPr>
              <a:pPr>
                <a:spcBef>
                  <a:spcPct val="0"/>
                </a:spcBef>
                <a:buSzTx/>
                <a:buFontTx/>
                <a:buNone/>
              </a:pPr>
              <a:t>9</a:t>
            </a:fld>
            <a:endParaRPr lang="en-US" altLang="en-US" sz="1000">
              <a:solidFill>
                <a:schemeClr val="accent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41510</TotalTime>
  <Words>3374</Words>
  <Application>Microsoft Office PowerPoint</Application>
  <PresentationFormat>On-screen Show (4:3)</PresentationFormat>
  <Paragraphs>664</Paragraphs>
  <Slides>61</Slides>
  <Notes>3</Notes>
  <HiddenSlides>0</HiddenSlides>
  <MMClips>1</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70" baseType="lpstr">
      <vt:lpstr>ＭＳ Ｐゴシック</vt:lpstr>
      <vt:lpstr>Arial</vt:lpstr>
      <vt:lpstr>Book Antiqua</vt:lpstr>
      <vt:lpstr>Calibri</vt:lpstr>
      <vt:lpstr>Symbol</vt:lpstr>
      <vt:lpstr>Times New Roman</vt:lpstr>
      <vt:lpstr>Wingdings</vt:lpstr>
      <vt:lpstr>Office Theme</vt:lpstr>
      <vt:lpstr>Equation</vt:lpstr>
      <vt:lpstr>2021 Joint Universities Accelerator School   Superconducting Magnets Section IV  </vt:lpstr>
      <vt:lpstr>Outine</vt:lpstr>
      <vt:lpstr>References</vt:lpstr>
      <vt:lpstr>Quench Magnet ramp-up </vt:lpstr>
      <vt:lpstr>Quench Definitions</vt:lpstr>
      <vt:lpstr>Quench Definitions</vt:lpstr>
      <vt:lpstr>Quench Definitions</vt:lpstr>
      <vt:lpstr>Quench Disturbances</vt:lpstr>
      <vt:lpstr>Quench Disturbances</vt:lpstr>
      <vt:lpstr>Quench Disturbances</vt:lpstr>
      <vt:lpstr>Quench Heat balance</vt:lpstr>
      <vt:lpstr>Quench Distributed disturbances</vt:lpstr>
      <vt:lpstr>Temperature and energy margin</vt:lpstr>
      <vt:lpstr>Quench Point disturbances</vt:lpstr>
      <vt:lpstr>Quench Point disturbances</vt:lpstr>
      <vt:lpstr>Quench Point disturbances</vt:lpstr>
      <vt:lpstr>Outine</vt:lpstr>
      <vt:lpstr>Quench protection Propagation</vt:lpstr>
      <vt:lpstr>Quench protection</vt:lpstr>
      <vt:lpstr>Quench protection MIITS</vt:lpstr>
      <vt:lpstr>Quench protection</vt:lpstr>
      <vt:lpstr>Quench protection Quench heaters</vt:lpstr>
      <vt:lpstr>Quench protection</vt:lpstr>
      <vt:lpstr>Quench protection Quench heaters</vt:lpstr>
      <vt:lpstr>Quench protection</vt:lpstr>
      <vt:lpstr>Outine</vt:lpstr>
      <vt:lpstr>Training Introduction</vt:lpstr>
      <vt:lpstr>Training Conductor limited quenches</vt:lpstr>
      <vt:lpstr>Training Degraded performance</vt:lpstr>
      <vt:lpstr>Training Degraded performance</vt:lpstr>
      <vt:lpstr>Training</vt:lpstr>
      <vt:lpstr>Training</vt:lpstr>
      <vt:lpstr>Training Causes</vt:lpstr>
      <vt:lpstr>Training Frictional motion</vt:lpstr>
      <vt:lpstr>Training Frictional motion</vt:lpstr>
      <vt:lpstr>Training Frictional motion</vt:lpstr>
      <vt:lpstr>Training Epoxy failures</vt:lpstr>
      <vt:lpstr>Training</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MQXFS01 test First test of HiLumi Nb3Sn IR quadrupole </vt:lpstr>
      <vt:lpstr>Quench and protection Training of LHC sectors to 6.5 TeV</vt:lpstr>
      <vt:lpstr>Summary</vt:lpstr>
      <vt:lpstr>Summary</vt:lpstr>
    </vt:vector>
  </TitlesOfParts>
  <Company>Lawrence Berkeley National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PFerracin</dc:creator>
  <cp:lastModifiedBy>Paolo Ferracin</cp:lastModifiedBy>
  <cp:revision>501</cp:revision>
  <cp:lastPrinted>2014-07-28T08:41:01Z</cp:lastPrinted>
  <dcterms:created xsi:type="dcterms:W3CDTF">2009-03-14T19:19:23Z</dcterms:created>
  <dcterms:modified xsi:type="dcterms:W3CDTF">2021-02-28T21:02:21Z</dcterms:modified>
</cp:coreProperties>
</file>