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5"/>
  </p:sldMasterIdLst>
  <p:notesMasterIdLst>
    <p:notesMasterId r:id="rId43"/>
  </p:notesMasterIdLst>
  <p:handoutMasterIdLst>
    <p:handoutMasterId r:id="rId44"/>
  </p:handoutMasterIdLst>
  <p:sldIdLst>
    <p:sldId id="328" r:id="rId6"/>
    <p:sldId id="336" r:id="rId7"/>
    <p:sldId id="337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47" r:id="rId16"/>
    <p:sldId id="363" r:id="rId17"/>
    <p:sldId id="348" r:id="rId18"/>
    <p:sldId id="349" r:id="rId19"/>
    <p:sldId id="350" r:id="rId20"/>
    <p:sldId id="353" r:id="rId21"/>
    <p:sldId id="361" r:id="rId22"/>
    <p:sldId id="354" r:id="rId23"/>
    <p:sldId id="355" r:id="rId24"/>
    <p:sldId id="356" r:id="rId25"/>
    <p:sldId id="357" r:id="rId26"/>
    <p:sldId id="362" r:id="rId27"/>
    <p:sldId id="358" r:id="rId28"/>
    <p:sldId id="351" r:id="rId29"/>
    <p:sldId id="324" r:id="rId30"/>
    <p:sldId id="303" r:id="rId31"/>
    <p:sldId id="289" r:id="rId32"/>
    <p:sldId id="332" r:id="rId33"/>
    <p:sldId id="334" r:id="rId34"/>
    <p:sldId id="428" r:id="rId35"/>
    <p:sldId id="432" r:id="rId36"/>
    <p:sldId id="433" r:id="rId37"/>
    <p:sldId id="436" r:id="rId38"/>
    <p:sldId id="437" r:id="rId39"/>
    <p:sldId id="438" r:id="rId40"/>
    <p:sldId id="431" r:id="rId41"/>
    <p:sldId id="429" r:id="rId42"/>
  </p:sldIdLst>
  <p:sldSz cx="9144000" cy="5143500" type="screen16x9"/>
  <p:notesSz cx="7104063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1092"/>
    <a:srgbClr val="69BE28"/>
    <a:srgbClr val="3FA237"/>
    <a:srgbClr val="69BE8C"/>
    <a:srgbClr val="FF80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49" autoAdjust="0"/>
    <p:restoredTop sz="96147" autoAdjust="0"/>
  </p:normalViewPr>
  <p:slideViewPr>
    <p:cSldViewPr>
      <p:cViewPr varScale="1">
        <p:scale>
          <a:sx n="94" d="100"/>
          <a:sy n="94" d="100"/>
        </p:scale>
        <p:origin x="820" y="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7560"/>
    </p:cViewPr>
  </p:sorterViewPr>
  <p:notesViewPr>
    <p:cSldViewPr>
      <p:cViewPr varScale="1">
        <p:scale>
          <a:sx n="54" d="100"/>
          <a:sy n="54" d="100"/>
        </p:scale>
        <p:origin x="-1902" y="-90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em Kleeven" userId="6dcafb91-d2ee-436f-a021-9151bb8c1fe7" providerId="ADAL" clId="{30B7664D-8EB5-46FD-8E24-2F1362D5C174}"/>
    <pc:docChg chg="undo custSel addSld delSld modSld sldOrd modNotesMaster modHandout">
      <pc:chgData name="Willem Kleeven" userId="6dcafb91-d2ee-436f-a021-9151bb8c1fe7" providerId="ADAL" clId="{30B7664D-8EB5-46FD-8E24-2F1362D5C174}" dt="2020-03-10T11:08:40.545" v="181" actId="12"/>
      <pc:docMkLst>
        <pc:docMk/>
      </pc:docMkLst>
      <pc:sldChg chg="modNotes">
        <pc:chgData name="Willem Kleeven" userId="6dcafb91-d2ee-436f-a021-9151bb8c1fe7" providerId="ADAL" clId="{30B7664D-8EB5-46FD-8E24-2F1362D5C174}" dt="2020-03-09T12:25:48.476" v="100"/>
        <pc:sldMkLst>
          <pc:docMk/>
          <pc:sldMk cId="3946904574" sldId="328"/>
        </pc:sldMkLst>
      </pc:sldChg>
      <pc:sldChg chg="modSp">
        <pc:chgData name="Willem Kleeven" userId="6dcafb91-d2ee-436f-a021-9151bb8c1fe7" providerId="ADAL" clId="{30B7664D-8EB5-46FD-8E24-2F1362D5C174}" dt="2020-03-09T12:09:27.429" v="78" actId="122"/>
        <pc:sldMkLst>
          <pc:docMk/>
          <pc:sldMk cId="765512980" sldId="332"/>
        </pc:sldMkLst>
        <pc:spChg chg="mod">
          <ac:chgData name="Willem Kleeven" userId="6dcafb91-d2ee-436f-a021-9151bb8c1fe7" providerId="ADAL" clId="{30B7664D-8EB5-46FD-8E24-2F1362D5C174}" dt="2020-03-09T12:09:27.429" v="78" actId="122"/>
          <ac:spMkLst>
            <pc:docMk/>
            <pc:sldMk cId="765512980" sldId="332"/>
            <ac:spMk id="3" creationId="{00000000-0000-0000-0000-000000000000}"/>
          </ac:spMkLst>
        </pc:spChg>
      </pc:sldChg>
      <pc:sldChg chg="modSp">
        <pc:chgData name="Willem Kleeven" userId="6dcafb91-d2ee-436f-a021-9151bb8c1fe7" providerId="ADAL" clId="{30B7664D-8EB5-46FD-8E24-2F1362D5C174}" dt="2020-03-09T12:09:37.594" v="79" actId="122"/>
        <pc:sldMkLst>
          <pc:docMk/>
          <pc:sldMk cId="2032772218" sldId="334"/>
        </pc:sldMkLst>
        <pc:spChg chg="mod">
          <ac:chgData name="Willem Kleeven" userId="6dcafb91-d2ee-436f-a021-9151bb8c1fe7" providerId="ADAL" clId="{30B7664D-8EB5-46FD-8E24-2F1362D5C174}" dt="2020-03-09T12:09:37.594" v="79" actId="122"/>
          <ac:spMkLst>
            <pc:docMk/>
            <pc:sldMk cId="2032772218" sldId="334"/>
            <ac:spMk id="3" creationId="{00000000-0000-0000-0000-000000000000}"/>
          </ac:spMkLst>
        </pc:spChg>
      </pc:sldChg>
      <pc:sldChg chg="del">
        <pc:chgData name="Willem Kleeven" userId="6dcafb91-d2ee-436f-a021-9151bb8c1fe7" providerId="ADAL" clId="{30B7664D-8EB5-46FD-8E24-2F1362D5C174}" dt="2020-03-09T11:57:39.407" v="2" actId="2696"/>
        <pc:sldMkLst>
          <pc:docMk/>
          <pc:sldMk cId="93636340" sldId="336"/>
        </pc:sldMkLst>
      </pc:sldChg>
      <pc:sldChg chg="add">
        <pc:chgData name="Willem Kleeven" userId="6dcafb91-d2ee-436f-a021-9151bb8c1fe7" providerId="ADAL" clId="{30B7664D-8EB5-46FD-8E24-2F1362D5C174}" dt="2020-03-09T11:57:42.946" v="3"/>
        <pc:sldMkLst>
          <pc:docMk/>
          <pc:sldMk cId="1091377039" sldId="336"/>
        </pc:sldMkLst>
      </pc:sldChg>
      <pc:sldChg chg="del">
        <pc:chgData name="Willem Kleeven" userId="6dcafb91-d2ee-436f-a021-9151bb8c1fe7" providerId="ADAL" clId="{30B7664D-8EB5-46FD-8E24-2F1362D5C174}" dt="2020-03-09T11:57:39.407" v="1" actId="2696"/>
        <pc:sldMkLst>
          <pc:docMk/>
          <pc:sldMk cId="1306701976" sldId="337"/>
        </pc:sldMkLst>
      </pc:sldChg>
      <pc:sldChg chg="modSp add">
        <pc:chgData name="Willem Kleeven" userId="6dcafb91-d2ee-436f-a021-9151bb8c1fe7" providerId="ADAL" clId="{30B7664D-8EB5-46FD-8E24-2F1362D5C174}" dt="2020-03-09T12:04:10.026" v="44" actId="14100"/>
        <pc:sldMkLst>
          <pc:docMk/>
          <pc:sldMk cId="3162370841" sldId="337"/>
        </pc:sldMkLst>
        <pc:spChg chg="mod">
          <ac:chgData name="Willem Kleeven" userId="6dcafb91-d2ee-436f-a021-9151bb8c1fe7" providerId="ADAL" clId="{30B7664D-8EB5-46FD-8E24-2F1362D5C174}" dt="2020-03-09T12:04:10.026" v="44" actId="14100"/>
          <ac:spMkLst>
            <pc:docMk/>
            <pc:sldMk cId="3162370841" sldId="337"/>
            <ac:spMk id="6" creationId="{00000000-0000-0000-0000-000000000000}"/>
          </ac:spMkLst>
        </pc:spChg>
        <pc:picChg chg="mod">
          <ac:chgData name="Willem Kleeven" userId="6dcafb91-d2ee-436f-a021-9151bb8c1fe7" providerId="ADAL" clId="{30B7664D-8EB5-46FD-8E24-2F1362D5C174}" dt="2020-03-09T12:00:32.593" v="7" actId="1076"/>
          <ac:picMkLst>
            <pc:docMk/>
            <pc:sldMk cId="3162370841" sldId="337"/>
            <ac:picMk id="3" creationId="{00000000-0000-0000-0000-000000000000}"/>
          </ac:picMkLst>
        </pc:picChg>
      </pc:sldChg>
      <pc:sldChg chg="modSp">
        <pc:chgData name="Willem Kleeven" userId="6dcafb91-d2ee-436f-a021-9151bb8c1fe7" providerId="ADAL" clId="{30B7664D-8EB5-46FD-8E24-2F1362D5C174}" dt="2020-03-10T07:33:30.187" v="101" actId="20577"/>
        <pc:sldMkLst>
          <pc:docMk/>
          <pc:sldMk cId="2286771965" sldId="342"/>
        </pc:sldMkLst>
        <pc:spChg chg="mod">
          <ac:chgData name="Willem Kleeven" userId="6dcafb91-d2ee-436f-a021-9151bb8c1fe7" providerId="ADAL" clId="{30B7664D-8EB5-46FD-8E24-2F1362D5C174}" dt="2020-03-10T07:33:30.187" v="101" actId="20577"/>
          <ac:spMkLst>
            <pc:docMk/>
            <pc:sldMk cId="2286771965" sldId="342"/>
            <ac:spMk id="4" creationId="{00000000-0000-0000-0000-000000000000}"/>
          </ac:spMkLst>
        </pc:spChg>
      </pc:sldChg>
      <pc:sldChg chg="modSp">
        <pc:chgData name="Willem Kleeven" userId="6dcafb91-d2ee-436f-a021-9151bb8c1fe7" providerId="ADAL" clId="{30B7664D-8EB5-46FD-8E24-2F1362D5C174}" dt="2020-03-10T08:14:08.933" v="107" actId="20577"/>
        <pc:sldMkLst>
          <pc:docMk/>
          <pc:sldMk cId="4099649728" sldId="351"/>
        </pc:sldMkLst>
        <pc:spChg chg="mod">
          <ac:chgData name="Willem Kleeven" userId="6dcafb91-d2ee-436f-a021-9151bb8c1fe7" providerId="ADAL" clId="{30B7664D-8EB5-46FD-8E24-2F1362D5C174}" dt="2020-03-10T08:14:08.933" v="107" actId="20577"/>
          <ac:spMkLst>
            <pc:docMk/>
            <pc:sldMk cId="4099649728" sldId="351"/>
            <ac:spMk id="6" creationId="{00000000-0000-0000-0000-000000000000}"/>
          </ac:spMkLst>
        </pc:spChg>
      </pc:sldChg>
      <pc:sldChg chg="modSp">
        <pc:chgData name="Willem Kleeven" userId="6dcafb91-d2ee-436f-a021-9151bb8c1fe7" providerId="ADAL" clId="{30B7664D-8EB5-46FD-8E24-2F1362D5C174}" dt="2020-03-10T11:08:40.545" v="181" actId="12"/>
        <pc:sldMkLst>
          <pc:docMk/>
          <pc:sldMk cId="2694258750" sldId="355"/>
        </pc:sldMkLst>
        <pc:spChg chg="mod">
          <ac:chgData name="Willem Kleeven" userId="6dcafb91-d2ee-436f-a021-9151bb8c1fe7" providerId="ADAL" clId="{30B7664D-8EB5-46FD-8E24-2F1362D5C174}" dt="2020-03-10T11:08:40.545" v="181" actId="12"/>
          <ac:spMkLst>
            <pc:docMk/>
            <pc:sldMk cId="2694258750" sldId="355"/>
            <ac:spMk id="4" creationId="{00000000-0000-0000-0000-000000000000}"/>
          </ac:spMkLst>
        </pc:spChg>
      </pc:sldChg>
      <pc:sldChg chg="add del">
        <pc:chgData name="Willem Kleeven" userId="6dcafb91-d2ee-436f-a021-9151bb8c1fe7" providerId="ADAL" clId="{30B7664D-8EB5-46FD-8E24-2F1362D5C174}" dt="2020-03-09T12:05:35.054" v="51" actId="2696"/>
        <pc:sldMkLst>
          <pc:docMk/>
          <pc:sldMk cId="819516715" sldId="418"/>
        </pc:sldMkLst>
      </pc:sldChg>
      <pc:sldChg chg="add del">
        <pc:chgData name="Willem Kleeven" userId="6dcafb91-d2ee-436f-a021-9151bb8c1fe7" providerId="ADAL" clId="{30B7664D-8EB5-46FD-8E24-2F1362D5C174}" dt="2020-03-09T12:05:35.054" v="53" actId="2696"/>
        <pc:sldMkLst>
          <pc:docMk/>
          <pc:sldMk cId="4019767711" sldId="419"/>
        </pc:sldMkLst>
      </pc:sldChg>
      <pc:sldChg chg="add del">
        <pc:chgData name="Willem Kleeven" userId="6dcafb91-d2ee-436f-a021-9151bb8c1fe7" providerId="ADAL" clId="{30B7664D-8EB5-46FD-8E24-2F1362D5C174}" dt="2020-03-09T12:05:35.069" v="54" actId="2696"/>
        <pc:sldMkLst>
          <pc:docMk/>
          <pc:sldMk cId="1849508133" sldId="420"/>
        </pc:sldMkLst>
      </pc:sldChg>
      <pc:sldChg chg="add del">
        <pc:chgData name="Willem Kleeven" userId="6dcafb91-d2ee-436f-a021-9151bb8c1fe7" providerId="ADAL" clId="{30B7664D-8EB5-46FD-8E24-2F1362D5C174}" dt="2020-03-09T12:05:35.069" v="55" actId="2696"/>
        <pc:sldMkLst>
          <pc:docMk/>
          <pc:sldMk cId="957103502" sldId="422"/>
        </pc:sldMkLst>
      </pc:sldChg>
      <pc:sldChg chg="modSp add del modTransition">
        <pc:chgData name="Willem Kleeven" userId="6dcafb91-d2ee-436f-a021-9151bb8c1fe7" providerId="ADAL" clId="{30B7664D-8EB5-46FD-8E24-2F1362D5C174}" dt="2020-03-09T12:05:35.069" v="56" actId="2696"/>
        <pc:sldMkLst>
          <pc:docMk/>
          <pc:sldMk cId="1172479981" sldId="423"/>
        </pc:sldMkLst>
        <pc:spChg chg="mod">
          <ac:chgData name="Willem Kleeven" userId="6dcafb91-d2ee-436f-a021-9151bb8c1fe7" providerId="ADAL" clId="{30B7664D-8EB5-46FD-8E24-2F1362D5C174}" dt="2020-03-09T11:37:35.506" v="0"/>
          <ac:spMkLst>
            <pc:docMk/>
            <pc:sldMk cId="1172479981" sldId="423"/>
            <ac:spMk id="5" creationId="{00000000-0000-0000-0000-000000000000}"/>
          </ac:spMkLst>
        </pc:spChg>
      </pc:sldChg>
      <pc:sldChg chg="add del">
        <pc:chgData name="Willem Kleeven" userId="6dcafb91-d2ee-436f-a021-9151bb8c1fe7" providerId="ADAL" clId="{30B7664D-8EB5-46FD-8E24-2F1362D5C174}" dt="2020-03-09T12:05:35.069" v="57" actId="2696"/>
        <pc:sldMkLst>
          <pc:docMk/>
          <pc:sldMk cId="25339749" sldId="424"/>
        </pc:sldMkLst>
      </pc:sldChg>
      <pc:sldChg chg="modSp add del modTransition">
        <pc:chgData name="Willem Kleeven" userId="6dcafb91-d2ee-436f-a021-9151bb8c1fe7" providerId="ADAL" clId="{30B7664D-8EB5-46FD-8E24-2F1362D5C174}" dt="2020-03-09T12:05:35.085" v="58" actId="2696"/>
        <pc:sldMkLst>
          <pc:docMk/>
          <pc:sldMk cId="3868899387" sldId="426"/>
        </pc:sldMkLst>
        <pc:spChg chg="mod">
          <ac:chgData name="Willem Kleeven" userId="6dcafb91-d2ee-436f-a021-9151bb8c1fe7" providerId="ADAL" clId="{30B7664D-8EB5-46FD-8E24-2F1362D5C174}" dt="2020-03-09T11:37:35.506" v="0"/>
          <ac:spMkLst>
            <pc:docMk/>
            <pc:sldMk cId="3868899387" sldId="426"/>
            <ac:spMk id="5" creationId="{00000000-0000-0000-0000-000000000000}"/>
          </ac:spMkLst>
        </pc:spChg>
      </pc:sldChg>
      <pc:sldChg chg="modSp add">
        <pc:chgData name="Willem Kleeven" userId="6dcafb91-d2ee-436f-a021-9151bb8c1fe7" providerId="ADAL" clId="{30B7664D-8EB5-46FD-8E24-2F1362D5C174}" dt="2020-03-09T12:09:43.335" v="80" actId="122"/>
        <pc:sldMkLst>
          <pc:docMk/>
          <pc:sldMk cId="1469835485" sldId="428"/>
        </pc:sldMkLst>
        <pc:spChg chg="mod">
          <ac:chgData name="Willem Kleeven" userId="6dcafb91-d2ee-436f-a021-9151bb8c1fe7" providerId="ADAL" clId="{30B7664D-8EB5-46FD-8E24-2F1362D5C174}" dt="2020-03-09T12:09:43.335" v="80" actId="122"/>
          <ac:spMkLst>
            <pc:docMk/>
            <pc:sldMk cId="1469835485" sldId="428"/>
            <ac:spMk id="2" creationId="{00000000-0000-0000-0000-000000000000}"/>
          </ac:spMkLst>
        </pc:spChg>
      </pc:sldChg>
      <pc:sldChg chg="add del">
        <pc:chgData name="Willem Kleeven" userId="6dcafb91-d2ee-436f-a021-9151bb8c1fe7" providerId="ADAL" clId="{30B7664D-8EB5-46FD-8E24-2F1362D5C174}" dt="2020-03-09T12:06:39.389" v="59" actId="2696"/>
        <pc:sldMkLst>
          <pc:docMk/>
          <pc:sldMk cId="1739305403" sldId="428"/>
        </pc:sldMkLst>
      </pc:sldChg>
      <pc:sldChg chg="modSp add del modTransition">
        <pc:chgData name="Willem Kleeven" userId="6dcafb91-d2ee-436f-a021-9151bb8c1fe7" providerId="ADAL" clId="{30B7664D-8EB5-46FD-8E24-2F1362D5C174}" dt="2020-03-09T12:06:39.405" v="60" actId="2696"/>
        <pc:sldMkLst>
          <pc:docMk/>
          <pc:sldMk cId="1601312914" sldId="429"/>
        </pc:sldMkLst>
        <pc:spChg chg="mod">
          <ac:chgData name="Willem Kleeven" userId="6dcafb91-d2ee-436f-a021-9151bb8c1fe7" providerId="ADAL" clId="{30B7664D-8EB5-46FD-8E24-2F1362D5C174}" dt="2020-03-09T11:37:35.506" v="0"/>
          <ac:spMkLst>
            <pc:docMk/>
            <pc:sldMk cId="1601312914" sldId="429"/>
            <ac:spMk id="5" creationId="{00000000-0000-0000-0000-000000000000}"/>
          </ac:spMkLst>
        </pc:spChg>
      </pc:sldChg>
      <pc:sldChg chg="modSp add ord">
        <pc:chgData name="Willem Kleeven" userId="6dcafb91-d2ee-436f-a021-9151bb8c1fe7" providerId="ADAL" clId="{30B7664D-8EB5-46FD-8E24-2F1362D5C174}" dt="2020-03-10T08:29:10.846" v="109"/>
        <pc:sldMkLst>
          <pc:docMk/>
          <pc:sldMk cId="2330607841" sldId="429"/>
        </pc:sldMkLst>
        <pc:spChg chg="mod">
          <ac:chgData name="Willem Kleeven" userId="6dcafb91-d2ee-436f-a021-9151bb8c1fe7" providerId="ADAL" clId="{30B7664D-8EB5-46FD-8E24-2F1362D5C174}" dt="2020-03-09T12:09:54.007" v="81" actId="122"/>
          <ac:spMkLst>
            <pc:docMk/>
            <pc:sldMk cId="2330607841" sldId="429"/>
            <ac:spMk id="2" creationId="{00000000-0000-0000-0000-000000000000}"/>
          </ac:spMkLst>
        </pc:spChg>
      </pc:sldChg>
      <pc:sldChg chg="modSp add ord">
        <pc:chgData name="Willem Kleeven" userId="6dcafb91-d2ee-436f-a021-9151bb8c1fe7" providerId="ADAL" clId="{30B7664D-8EB5-46FD-8E24-2F1362D5C174}" dt="2020-03-10T08:28:31.955" v="108"/>
        <pc:sldMkLst>
          <pc:docMk/>
          <pc:sldMk cId="11220766" sldId="431"/>
        </pc:sldMkLst>
        <pc:spChg chg="mod">
          <ac:chgData name="Willem Kleeven" userId="6dcafb91-d2ee-436f-a021-9151bb8c1fe7" providerId="ADAL" clId="{30B7664D-8EB5-46FD-8E24-2F1362D5C174}" dt="2020-03-09T12:10:13.541" v="82" actId="122"/>
          <ac:spMkLst>
            <pc:docMk/>
            <pc:sldMk cId="11220766" sldId="431"/>
            <ac:spMk id="2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09T12:10:24.601" v="83" actId="1076"/>
          <ac:spMkLst>
            <pc:docMk/>
            <pc:sldMk cId="11220766" sldId="431"/>
            <ac:spMk id="6" creationId="{00000000-0000-0000-0000-000000000000}"/>
          </ac:spMkLst>
        </pc:spChg>
      </pc:sldChg>
      <pc:sldChg chg="add del">
        <pc:chgData name="Willem Kleeven" userId="6dcafb91-d2ee-436f-a021-9151bb8c1fe7" providerId="ADAL" clId="{30B7664D-8EB5-46FD-8E24-2F1362D5C174}" dt="2020-03-09T12:06:39.405" v="61" actId="2696"/>
        <pc:sldMkLst>
          <pc:docMk/>
          <pc:sldMk cId="4135034033" sldId="431"/>
        </pc:sldMkLst>
      </pc:sldChg>
      <pc:sldChg chg="modSp add">
        <pc:chgData name="Willem Kleeven" userId="6dcafb91-d2ee-436f-a021-9151bb8c1fe7" providerId="ADAL" clId="{30B7664D-8EB5-46FD-8E24-2F1362D5C174}" dt="2020-03-10T09:05:41.732" v="166" actId="1076"/>
        <pc:sldMkLst>
          <pc:docMk/>
          <pc:sldMk cId="3803491049" sldId="432"/>
        </pc:sldMkLst>
        <pc:spChg chg="mod">
          <ac:chgData name="Willem Kleeven" userId="6dcafb91-d2ee-436f-a021-9151bb8c1fe7" providerId="ADAL" clId="{30B7664D-8EB5-46FD-8E24-2F1362D5C174}" dt="2020-03-09T12:10:39.276" v="84" actId="122"/>
          <ac:spMkLst>
            <pc:docMk/>
            <pc:sldMk cId="3803491049" sldId="432"/>
            <ac:spMk id="2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5:41.732" v="166" actId="1076"/>
          <ac:spMkLst>
            <pc:docMk/>
            <pc:sldMk cId="3803491049" sldId="432"/>
            <ac:spMk id="6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5:20.619" v="163" actId="1035"/>
          <ac:spMkLst>
            <pc:docMk/>
            <pc:sldMk cId="3803491049" sldId="432"/>
            <ac:spMk id="10" creationId="{00000000-0000-0000-0000-000000000000}"/>
          </ac:spMkLst>
        </pc:spChg>
      </pc:sldChg>
      <pc:sldChg chg="add del">
        <pc:chgData name="Willem Kleeven" userId="6dcafb91-d2ee-436f-a021-9151bb8c1fe7" providerId="ADAL" clId="{30B7664D-8EB5-46FD-8E24-2F1362D5C174}" dt="2020-03-09T12:06:39.405" v="62" actId="2696"/>
        <pc:sldMkLst>
          <pc:docMk/>
          <pc:sldMk cId="3976329399" sldId="432"/>
        </pc:sldMkLst>
      </pc:sldChg>
      <pc:sldChg chg="add del">
        <pc:chgData name="Willem Kleeven" userId="6dcafb91-d2ee-436f-a021-9151bb8c1fe7" providerId="ADAL" clId="{30B7664D-8EB5-46FD-8E24-2F1362D5C174}" dt="2020-03-09T12:06:39.405" v="63" actId="2696"/>
        <pc:sldMkLst>
          <pc:docMk/>
          <pc:sldMk cId="3418619640" sldId="433"/>
        </pc:sldMkLst>
      </pc:sldChg>
      <pc:sldChg chg="modSp add">
        <pc:chgData name="Willem Kleeven" userId="6dcafb91-d2ee-436f-a021-9151bb8c1fe7" providerId="ADAL" clId="{30B7664D-8EB5-46FD-8E24-2F1362D5C174}" dt="2020-03-10T08:30:01.170" v="143" actId="1076"/>
        <pc:sldMkLst>
          <pc:docMk/>
          <pc:sldMk cId="3644380124" sldId="433"/>
        </pc:sldMkLst>
        <pc:spChg chg="mod">
          <ac:chgData name="Willem Kleeven" userId="6dcafb91-d2ee-436f-a021-9151bb8c1fe7" providerId="ADAL" clId="{30B7664D-8EB5-46FD-8E24-2F1362D5C174}" dt="2020-03-09T12:10:43.501" v="85" actId="122"/>
          <ac:spMkLst>
            <pc:docMk/>
            <pc:sldMk cId="3644380124" sldId="433"/>
            <ac:spMk id="2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8:30:01.170" v="143" actId="1076"/>
          <ac:spMkLst>
            <pc:docMk/>
            <pc:sldMk cId="3644380124" sldId="433"/>
            <ac:spMk id="6" creationId="{00000000-0000-0000-0000-000000000000}"/>
          </ac:spMkLst>
        </pc:spChg>
      </pc:sldChg>
      <pc:sldChg chg="delSp modSp add">
        <pc:chgData name="Willem Kleeven" userId="6dcafb91-d2ee-436f-a021-9151bb8c1fe7" providerId="ADAL" clId="{30B7664D-8EB5-46FD-8E24-2F1362D5C174}" dt="2020-03-10T09:00:28.438" v="157" actId="14100"/>
        <pc:sldMkLst>
          <pc:docMk/>
          <pc:sldMk cId="3442317037" sldId="436"/>
        </pc:sldMkLst>
        <pc:spChg chg="mod">
          <ac:chgData name="Willem Kleeven" userId="6dcafb91-d2ee-436f-a021-9151bb8c1fe7" providerId="ADAL" clId="{30B7664D-8EB5-46FD-8E24-2F1362D5C174}" dt="2020-03-09T12:11:02.557" v="86" actId="122"/>
          <ac:spMkLst>
            <pc:docMk/>
            <pc:sldMk cId="3442317037" sldId="436"/>
            <ac:spMk id="2" creationId="{00000000-0000-0000-0000-000000000000}"/>
          </ac:spMkLst>
        </pc:spChg>
        <pc:spChg chg="del">
          <ac:chgData name="Willem Kleeven" userId="6dcafb91-d2ee-436f-a021-9151bb8c1fe7" providerId="ADAL" clId="{30B7664D-8EB5-46FD-8E24-2F1362D5C174}" dt="2020-03-10T08:57:51.253" v="144" actId="478"/>
          <ac:spMkLst>
            <pc:docMk/>
            <pc:sldMk cId="3442317037" sldId="436"/>
            <ac:spMk id="4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0:28.438" v="157" actId="14100"/>
          <ac:spMkLst>
            <pc:docMk/>
            <pc:sldMk cId="3442317037" sldId="436"/>
            <ac:spMk id="17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8:59:47.156" v="154" actId="255"/>
          <ac:spMkLst>
            <pc:docMk/>
            <pc:sldMk cId="3442317037" sldId="436"/>
            <ac:spMk id="18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0:13.662" v="156" actId="14100"/>
          <ac:spMkLst>
            <pc:docMk/>
            <pc:sldMk cId="3442317037" sldId="436"/>
            <ac:spMk id="19" creationId="{00000000-0000-0000-0000-000000000000}"/>
          </ac:spMkLst>
        </pc:spChg>
      </pc:sldChg>
      <pc:sldChg chg="add del">
        <pc:chgData name="Willem Kleeven" userId="6dcafb91-d2ee-436f-a021-9151bb8c1fe7" providerId="ADAL" clId="{30B7664D-8EB5-46FD-8E24-2F1362D5C174}" dt="2020-03-09T12:06:39.405" v="64" actId="2696"/>
        <pc:sldMkLst>
          <pc:docMk/>
          <pc:sldMk cId="3893569512" sldId="436"/>
        </pc:sldMkLst>
      </pc:sldChg>
      <pc:sldChg chg="delSp modSp add">
        <pc:chgData name="Willem Kleeven" userId="6dcafb91-d2ee-436f-a021-9151bb8c1fe7" providerId="ADAL" clId="{30B7664D-8EB5-46FD-8E24-2F1362D5C174}" dt="2020-03-10T09:03:47.722" v="162" actId="1035"/>
        <pc:sldMkLst>
          <pc:docMk/>
          <pc:sldMk cId="2756461801" sldId="437"/>
        </pc:sldMkLst>
        <pc:spChg chg="mod">
          <ac:chgData name="Willem Kleeven" userId="6dcafb91-d2ee-436f-a021-9151bb8c1fe7" providerId="ADAL" clId="{30B7664D-8EB5-46FD-8E24-2F1362D5C174}" dt="2020-03-09T12:11:09.660" v="87" actId="122"/>
          <ac:spMkLst>
            <pc:docMk/>
            <pc:sldMk cId="2756461801" sldId="437"/>
            <ac:spMk id="2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3:47.722" v="162" actId="1035"/>
          <ac:spMkLst>
            <pc:docMk/>
            <pc:sldMk cId="2756461801" sldId="437"/>
            <ac:spMk id="3" creationId="{00000000-0000-0000-0000-000000000000}"/>
          </ac:spMkLst>
        </pc:spChg>
        <pc:spChg chg="del">
          <ac:chgData name="Willem Kleeven" userId="6dcafb91-d2ee-436f-a021-9151bb8c1fe7" providerId="ADAL" clId="{30B7664D-8EB5-46FD-8E24-2F1362D5C174}" dt="2020-03-10T09:02:43.757" v="158" actId="478"/>
          <ac:spMkLst>
            <pc:docMk/>
            <pc:sldMk cId="2756461801" sldId="437"/>
            <ac:spMk id="4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3:47.722" v="162" actId="1035"/>
          <ac:spMkLst>
            <pc:docMk/>
            <pc:sldMk cId="2756461801" sldId="437"/>
            <ac:spMk id="15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3:47.722" v="162" actId="1035"/>
          <ac:spMkLst>
            <pc:docMk/>
            <pc:sldMk cId="2756461801" sldId="437"/>
            <ac:spMk id="16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3:47.722" v="162" actId="1035"/>
          <ac:spMkLst>
            <pc:docMk/>
            <pc:sldMk cId="2756461801" sldId="437"/>
            <ac:spMk id="17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3:47.722" v="162" actId="1035"/>
          <ac:spMkLst>
            <pc:docMk/>
            <pc:sldMk cId="2756461801" sldId="437"/>
            <ac:spMk id="18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3:47.722" v="162" actId="1035"/>
          <ac:spMkLst>
            <pc:docMk/>
            <pc:sldMk cId="2756461801" sldId="437"/>
            <ac:spMk id="19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3:47.722" v="162" actId="1035"/>
          <ac:spMkLst>
            <pc:docMk/>
            <pc:sldMk cId="2756461801" sldId="437"/>
            <ac:spMk id="20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10T09:03:47.722" v="162" actId="1035"/>
          <ac:spMkLst>
            <pc:docMk/>
            <pc:sldMk cId="2756461801" sldId="437"/>
            <ac:spMk id="22" creationId="{00000000-0000-0000-0000-000000000000}"/>
          </ac:spMkLst>
        </pc:spChg>
        <pc:picChg chg="mod">
          <ac:chgData name="Willem Kleeven" userId="6dcafb91-d2ee-436f-a021-9151bb8c1fe7" providerId="ADAL" clId="{30B7664D-8EB5-46FD-8E24-2F1362D5C174}" dt="2020-03-10T09:03:47.722" v="162" actId="1035"/>
          <ac:picMkLst>
            <pc:docMk/>
            <pc:sldMk cId="2756461801" sldId="437"/>
            <ac:picMk id="7" creationId="{00000000-0000-0000-0000-000000000000}"/>
          </ac:picMkLst>
        </pc:picChg>
        <pc:picChg chg="mod">
          <ac:chgData name="Willem Kleeven" userId="6dcafb91-d2ee-436f-a021-9151bb8c1fe7" providerId="ADAL" clId="{30B7664D-8EB5-46FD-8E24-2F1362D5C174}" dt="2020-03-10T09:03:47.722" v="162" actId="1035"/>
          <ac:picMkLst>
            <pc:docMk/>
            <pc:sldMk cId="2756461801" sldId="437"/>
            <ac:picMk id="12" creationId="{00000000-0000-0000-0000-000000000000}"/>
          </ac:picMkLst>
        </pc:picChg>
        <pc:picChg chg="mod">
          <ac:chgData name="Willem Kleeven" userId="6dcafb91-d2ee-436f-a021-9151bb8c1fe7" providerId="ADAL" clId="{30B7664D-8EB5-46FD-8E24-2F1362D5C174}" dt="2020-03-10T09:03:47.722" v="162" actId="1035"/>
          <ac:picMkLst>
            <pc:docMk/>
            <pc:sldMk cId="2756461801" sldId="437"/>
            <ac:picMk id="13" creationId="{00000000-0000-0000-0000-000000000000}"/>
          </ac:picMkLst>
        </pc:picChg>
        <pc:picChg chg="mod">
          <ac:chgData name="Willem Kleeven" userId="6dcafb91-d2ee-436f-a021-9151bb8c1fe7" providerId="ADAL" clId="{30B7664D-8EB5-46FD-8E24-2F1362D5C174}" dt="2020-03-10T09:03:47.722" v="162" actId="1035"/>
          <ac:picMkLst>
            <pc:docMk/>
            <pc:sldMk cId="2756461801" sldId="437"/>
            <ac:picMk id="21" creationId="{00000000-0000-0000-0000-000000000000}"/>
          </ac:picMkLst>
        </pc:picChg>
        <pc:picChg chg="mod">
          <ac:chgData name="Willem Kleeven" userId="6dcafb91-d2ee-436f-a021-9151bb8c1fe7" providerId="ADAL" clId="{30B7664D-8EB5-46FD-8E24-2F1362D5C174}" dt="2020-03-10T09:03:47.722" v="162" actId="1035"/>
          <ac:picMkLst>
            <pc:docMk/>
            <pc:sldMk cId="2756461801" sldId="437"/>
            <ac:picMk id="25" creationId="{00000000-0000-0000-0000-000000000000}"/>
          </ac:picMkLst>
        </pc:picChg>
      </pc:sldChg>
      <pc:sldChg chg="add del">
        <pc:chgData name="Willem Kleeven" userId="6dcafb91-d2ee-436f-a021-9151bb8c1fe7" providerId="ADAL" clId="{30B7664D-8EB5-46FD-8E24-2F1362D5C174}" dt="2020-03-09T12:06:39.436" v="65" actId="2696"/>
        <pc:sldMkLst>
          <pc:docMk/>
          <pc:sldMk cId="3381192863" sldId="437"/>
        </pc:sldMkLst>
      </pc:sldChg>
      <pc:sldChg chg="modSp add">
        <pc:chgData name="Willem Kleeven" userId="6dcafb91-d2ee-436f-a021-9151bb8c1fe7" providerId="ADAL" clId="{30B7664D-8EB5-46FD-8E24-2F1362D5C174}" dt="2020-03-09T12:13:17.539" v="99" actId="6549"/>
        <pc:sldMkLst>
          <pc:docMk/>
          <pc:sldMk cId="2455258255" sldId="438"/>
        </pc:sldMkLst>
        <pc:spChg chg="mod">
          <ac:chgData name="Willem Kleeven" userId="6dcafb91-d2ee-436f-a021-9151bb8c1fe7" providerId="ADAL" clId="{30B7664D-8EB5-46FD-8E24-2F1362D5C174}" dt="2020-03-09T12:11:15.174" v="88" actId="122"/>
          <ac:spMkLst>
            <pc:docMk/>
            <pc:sldMk cId="2455258255" sldId="438"/>
            <ac:spMk id="2" creationId="{00000000-0000-0000-0000-000000000000}"/>
          </ac:spMkLst>
        </pc:spChg>
        <pc:spChg chg="mod">
          <ac:chgData name="Willem Kleeven" userId="6dcafb91-d2ee-436f-a021-9151bb8c1fe7" providerId="ADAL" clId="{30B7664D-8EB5-46FD-8E24-2F1362D5C174}" dt="2020-03-09T12:13:17.539" v="99" actId="6549"/>
          <ac:spMkLst>
            <pc:docMk/>
            <pc:sldMk cId="2455258255" sldId="438"/>
            <ac:spMk id="3" creationId="{00000000-0000-0000-0000-000000000000}"/>
          </ac:spMkLst>
        </pc:spChg>
      </pc:sldChg>
      <pc:sldChg chg="add del">
        <pc:chgData name="Willem Kleeven" userId="6dcafb91-d2ee-436f-a021-9151bb8c1fe7" providerId="ADAL" clId="{30B7664D-8EB5-46FD-8E24-2F1362D5C174}" dt="2020-03-09T12:06:39.458" v="66" actId="2696"/>
        <pc:sldMkLst>
          <pc:docMk/>
          <pc:sldMk cId="3974544358" sldId="438"/>
        </pc:sldMkLst>
      </pc:sldChg>
      <pc:sldMasterChg chg="delSldLayout">
        <pc:chgData name="Willem Kleeven" userId="6dcafb91-d2ee-436f-a021-9151bb8c1fe7" providerId="ADAL" clId="{30B7664D-8EB5-46FD-8E24-2F1362D5C174}" dt="2020-03-09T12:06:39.458" v="67" actId="2696"/>
        <pc:sldMasterMkLst>
          <pc:docMk/>
          <pc:sldMasterMk cId="0" sldId="2147483649"/>
        </pc:sldMasterMkLst>
        <pc:sldLayoutChg chg="del">
          <pc:chgData name="Willem Kleeven" userId="6dcafb91-d2ee-436f-a021-9151bb8c1fe7" providerId="ADAL" clId="{30B7664D-8EB5-46FD-8E24-2F1362D5C174}" dt="2020-03-09T12:05:35.054" v="52" actId="2696"/>
          <pc:sldLayoutMkLst>
            <pc:docMk/>
            <pc:sldMasterMk cId="0" sldId="2147483649"/>
            <pc:sldLayoutMk cId="4106853870" sldId="2147483998"/>
          </pc:sldLayoutMkLst>
        </pc:sldLayoutChg>
        <pc:sldLayoutChg chg="del">
          <pc:chgData name="Willem Kleeven" userId="6dcafb91-d2ee-436f-a021-9151bb8c1fe7" providerId="ADAL" clId="{30B7664D-8EB5-46FD-8E24-2F1362D5C174}" dt="2020-03-09T12:06:39.458" v="67" actId="2696"/>
          <pc:sldLayoutMkLst>
            <pc:docMk/>
            <pc:sldMasterMk cId="0" sldId="2147483649"/>
            <pc:sldLayoutMk cId="400723029" sldId="2147483999"/>
          </pc:sldLayoutMkLst>
        </pc:sldLayoutChg>
      </pc:sldMasterChg>
    </pc:docChg>
  </pc:docChgLst>
  <pc:docChgLst>
    <pc:chgData name="Willem Kleeven" userId="6dcafb91-d2ee-436f-a021-9151bb8c1fe7" providerId="ADAL" clId="{BD73C6D5-E5D7-4674-9DA3-68AB9A5A6347}"/>
    <pc:docChg chg="modSld">
      <pc:chgData name="Willem Kleeven" userId="6dcafb91-d2ee-436f-a021-9151bb8c1fe7" providerId="ADAL" clId="{BD73C6D5-E5D7-4674-9DA3-68AB9A5A6347}" dt="2021-03-08T09:52:17.114" v="1" actId="20577"/>
      <pc:docMkLst>
        <pc:docMk/>
      </pc:docMkLst>
      <pc:sldChg chg="modSp mod">
        <pc:chgData name="Willem Kleeven" userId="6dcafb91-d2ee-436f-a021-9151bb8c1fe7" providerId="ADAL" clId="{BD73C6D5-E5D7-4674-9DA3-68AB9A5A6347}" dt="2021-03-08T09:52:17.114" v="1" actId="20577"/>
        <pc:sldMkLst>
          <pc:docMk/>
          <pc:sldMk cId="3946904574" sldId="328"/>
        </pc:sldMkLst>
        <pc:spChg chg="mod">
          <ac:chgData name="Willem Kleeven" userId="6dcafb91-d2ee-436f-a021-9151bb8c1fe7" providerId="ADAL" clId="{BD73C6D5-E5D7-4674-9DA3-68AB9A5A6347}" dt="2021-03-08T09:52:17.114" v="1" actId="20577"/>
          <ac:spMkLst>
            <pc:docMk/>
            <pc:sldMk cId="3946904574" sldId="328"/>
            <ac:spMk id="555011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2" y="1"/>
            <a:ext cx="3078427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B3EEA09-6B95-47A7-8EA3-501F9206CF0D}" type="datetimeFigureOut">
              <a:rPr lang="fr-BE" smtClean="0"/>
              <a:t>08-03-21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B65CB4FF-1820-4A64-A7C1-0A7957628B44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73411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2" y="1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8350"/>
            <a:ext cx="6821487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1"/>
            <a:ext cx="568325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7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2" y="9721107"/>
            <a:ext cx="3078427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" charset="0"/>
                <a:ea typeface="ＭＳ Ｐゴシック" pitchFamily="28" charset="-128"/>
                <a:cs typeface="+mn-cs"/>
              </a:defRPr>
            </a:lvl1pPr>
          </a:lstStyle>
          <a:p>
            <a:pPr>
              <a:defRPr/>
            </a:pPr>
            <a:fld id="{41052A75-612B-4F58-AE91-2C2B771E9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437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6525" y="765175"/>
            <a:ext cx="6831013" cy="384175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750" y="4861200"/>
            <a:ext cx="5682572" cy="4606725"/>
          </a:xfrm>
          <a:noFill/>
          <a:ln/>
        </p:spPr>
        <p:txBody>
          <a:bodyPr/>
          <a:lstStyle/>
          <a:p>
            <a:pPr eaLnBrk="1" hangingPunct="1"/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idea grew in more detailed drawings and specifications, thanks to a fully dedicated team of</a:t>
            </a:r>
            <a:r>
              <a:rPr lang="en-US" baseline="0" dirty="0"/>
              <a:t> Physicists and engineers inside and outside IBA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48933B-D0D5-414F-89A3-81BEAD877E1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 for every guided tour, a small map is always welcome…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48933B-D0D5-414F-89A3-81BEAD877E1D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Niobium</a:t>
            </a:r>
            <a:r>
              <a:rPr lang="en-US" baseline="0" dirty="0"/>
              <a:t> </a:t>
            </a:r>
            <a:r>
              <a:rPr lang="en-US" baseline="0" dirty="0" err="1"/>
              <a:t>Titane</a:t>
            </a:r>
            <a:r>
              <a:rPr lang="en-US" baseline="0" dirty="0"/>
              <a:t> coils, suspended cold mass of 3 tons though 9 tension rods, energy stored of 10 </a:t>
            </a:r>
            <a:r>
              <a:rPr lang="en-US" baseline="0" dirty="0" err="1"/>
              <a:t>Mjoules</a:t>
            </a:r>
            <a:r>
              <a:rPr lang="en-US" baseline="0" dirty="0"/>
              <a:t>.</a:t>
            </a:r>
          </a:p>
          <a:p>
            <a:r>
              <a:rPr lang="en-US" baseline="0" dirty="0"/>
              <a:t>The coil is dry cooled </a:t>
            </a:r>
            <a:r>
              <a:rPr lang="en-US" baseline="0" dirty="0" err="1"/>
              <a:t>thankx</a:t>
            </a:r>
            <a:r>
              <a:rPr lang="en-US" baseline="0" dirty="0"/>
              <a:t> to 4 </a:t>
            </a:r>
            <a:r>
              <a:rPr lang="en-US" baseline="0" dirty="0" err="1"/>
              <a:t>cryo</a:t>
            </a:r>
            <a:r>
              <a:rPr lang="en-US" baseline="0" dirty="0"/>
              <a:t> coolers, with </a:t>
            </a:r>
            <a:r>
              <a:rPr lang="en-US" baseline="0" dirty="0" err="1"/>
              <a:t>cryo</a:t>
            </a:r>
            <a:r>
              <a:rPr lang="en-US" baseline="0" dirty="0"/>
              <a:t> compressors stored near by, for compactness, safety</a:t>
            </a:r>
          </a:p>
          <a:p>
            <a:endParaRPr lang="en-US" baseline="0" dirty="0"/>
          </a:p>
          <a:p>
            <a:r>
              <a:rPr lang="en-US" baseline="0" dirty="0"/>
              <a:t>The coil has been fabricated by ASG-</a:t>
            </a:r>
            <a:r>
              <a:rPr lang="en-US" baseline="0" dirty="0" err="1"/>
              <a:t>geneva</a:t>
            </a:r>
            <a:endParaRPr lang="en-US" baseline="0" dirty="0"/>
          </a:p>
          <a:p>
            <a:r>
              <a:rPr lang="en-US" baseline="0" dirty="0"/>
              <a:t>   </a:t>
            </a:r>
            <a:endParaRPr lang="en-US" dirty="0"/>
          </a:p>
          <a:p>
            <a:endParaRPr lang="en-US" dirty="0"/>
          </a:p>
          <a:p>
            <a:r>
              <a:rPr lang="en-US" dirty="0"/>
              <a:t>2 on top of each other </a:t>
            </a:r>
            <a:r>
              <a:rPr lang="en-US" dirty="0" err="1"/>
              <a:t>Cryocooler</a:t>
            </a:r>
            <a:r>
              <a:rPr lang="en-US" dirty="0"/>
              <a:t> configuration is to improve conduction</a:t>
            </a:r>
            <a:r>
              <a:rPr lang="en-US" baseline="0" dirty="0"/>
              <a:t> path from coil to cold head without affecting the flux return cross section.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48933B-D0D5-414F-89A3-81BEAD877E1D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That was a real tight fit. 1mm clearance between yoke and outer wall of cryostat.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48933B-D0D5-414F-89A3-81BEAD877E1D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A2551-BCBF-4B24-BF65-7017C377E146}" type="slidenum">
              <a:rPr lang="fr-BE" smtClean="0"/>
              <a:t>33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96045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A2551-BCBF-4B24-BF65-7017C377E146}" type="slidenum">
              <a:rPr lang="fr-BE" smtClean="0"/>
              <a:t>34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30051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b" latinLnBrk="0" hangingPunct="1"/>
            <a:r>
              <a:rPr lang="en-US" sz="1200" b="1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Ion  [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Z,q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	1,1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  [MeV] 	252.7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en-US" sz="1200" b="0" i="0" u="none" strike="noStrike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Bex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[T]	8.11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Rex  [m]	0.302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en-US" sz="1200" b="1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Magnet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  [A/mm2]	235.9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en-US" sz="1200" b="0" i="0" u="none" strike="noStrike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Bmax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[T]	12.4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 [MJ]	31.3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B(R=2m)  [G]	4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B(Z=2m)  [G]	13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b" latinLnBrk="0" hangingPunct="1"/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Weight [tons]	4</a:t>
            </a:r>
            <a:endParaRPr lang="fr-B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A2551-BCBF-4B24-BF65-7017C377E146}" type="slidenum">
              <a:rPr lang="fr-BE" smtClean="0"/>
              <a:t>35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28975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/>
              <a:t>We</a:t>
            </a:r>
            <a:r>
              <a:rPr lang="fr-BE" dirty="0"/>
              <a:t> </a:t>
            </a:r>
            <a:r>
              <a:rPr lang="fr-BE" dirty="0" err="1"/>
              <a:t>will</a:t>
            </a:r>
            <a:r>
              <a:rPr lang="fr-BE" dirty="0"/>
              <a:t> focus on (synchro-)cyclotrons</a:t>
            </a:r>
            <a:r>
              <a:rPr lang="fr-BE" baseline="0" dirty="0"/>
              <a:t> as </a:t>
            </a:r>
            <a:r>
              <a:rPr lang="fr-BE" baseline="0" dirty="0" err="1"/>
              <a:t>these</a:t>
            </a:r>
            <a:r>
              <a:rPr lang="fr-BE" baseline="0" dirty="0"/>
              <a:t> are </a:t>
            </a:r>
            <a:r>
              <a:rPr lang="fr-BE" baseline="0" dirty="0" err="1"/>
              <a:t>those</a:t>
            </a:r>
            <a:r>
              <a:rPr lang="fr-BE" baseline="0" dirty="0"/>
              <a:t> </a:t>
            </a:r>
            <a:r>
              <a:rPr lang="fr-BE" baseline="0" dirty="0" err="1"/>
              <a:t>who</a:t>
            </a:r>
            <a:r>
              <a:rPr lang="fr-BE" baseline="0" dirty="0"/>
              <a:t> use </a:t>
            </a:r>
            <a:r>
              <a:rPr lang="fr-BE" baseline="0" dirty="0" err="1"/>
              <a:t>superconductivity</a:t>
            </a:r>
            <a:r>
              <a:rPr lang="fr-BE" baseline="0" dirty="0"/>
              <a:t> the </a:t>
            </a:r>
            <a:r>
              <a:rPr lang="fr-BE" baseline="0" dirty="0" err="1"/>
              <a:t>most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A2551-BCBF-4B24-BF65-7017C377E146}" type="slidenum">
              <a:rPr lang="fr-BE" smtClean="0"/>
              <a:t>36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6379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3846136"/>
            <a:ext cx="6720134" cy="37624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/>
                <a:latin typeface="Arial Black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27504" y="4253765"/>
            <a:ext cx="6680799" cy="336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4300"/>
            <a:ext cx="89916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34861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28600" y="4800600"/>
            <a:ext cx="1905000" cy="342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C497F-C5EC-4AC2-9275-689F476F55A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5686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777" y="106939"/>
            <a:ext cx="7969812" cy="5250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87777" y="871538"/>
            <a:ext cx="7969812" cy="3693319"/>
          </a:xfrm>
        </p:spPr>
        <p:txBody>
          <a:bodyPr/>
          <a:lstStyle>
            <a:lvl1pPr marL="171450" indent="-17145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1pPr>
            <a:lvl2pPr marL="514350" indent="-17145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2pPr>
            <a:lvl3pPr marL="857250" indent="-17145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3pPr>
            <a:lvl4pPr marL="1200150" indent="-17145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4pPr>
            <a:lvl5pPr marL="1543050" indent="-171450">
              <a:buClr>
                <a:schemeClr val="accent3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31044" y="4638908"/>
            <a:ext cx="401444" cy="395867"/>
          </a:xfrm>
        </p:spPr>
        <p:txBody>
          <a:bodyPr/>
          <a:lstStyle/>
          <a:p>
            <a:fld id="{D34453A2-D363-469D-8CBC-0B7B5338D6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39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Slide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3846136"/>
            <a:ext cx="6720134" cy="37624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/>
                <a:latin typeface="Arial Black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27504" y="4253765"/>
            <a:ext cx="6680799" cy="336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85800"/>
            <a:ext cx="7992888" cy="3558158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189729"/>
            <a:ext cx="7920158" cy="33093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+mj-lt"/>
                <a:cs typeface="Arial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619472" y="483518"/>
            <a:ext cx="6400800" cy="336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3846136"/>
            <a:ext cx="6720134" cy="37624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/>
                <a:latin typeface="Arial Black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27504" y="4253765"/>
            <a:ext cx="6680799" cy="336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ternal_use_cover.png" descr="/Users/raymond/Desktop/IBA corrections/Internal_use_cov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2113" y="4040188"/>
            <a:ext cx="176371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ctrTitle"/>
          </p:nvPr>
        </p:nvSpPr>
        <p:spPr>
          <a:xfrm>
            <a:off x="621960" y="3846136"/>
            <a:ext cx="6720134" cy="37624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/>
                <a:latin typeface="Arial Black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27504" y="4253765"/>
            <a:ext cx="6680799" cy="336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590180" y="189729"/>
            <a:ext cx="7920158" cy="33093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619472" y="483518"/>
            <a:ext cx="6400800" cy="336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885800"/>
            <a:ext cx="3672408" cy="3558158"/>
          </a:xfrm>
          <a:prstGeom prst="rect">
            <a:avLst/>
          </a:prstGeom>
        </p:spPr>
        <p:txBody>
          <a:bodyPr/>
          <a:lstStyle>
            <a:lvl1pPr marL="628650" indent="-255588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499992" y="885800"/>
            <a:ext cx="4104456" cy="3558158"/>
          </a:xfrm>
          <a:prstGeom prst="rect">
            <a:avLst/>
          </a:prstGeom>
        </p:spPr>
        <p:txBody>
          <a:bodyPr/>
          <a:lstStyle>
            <a:lvl1pPr marL="628650" indent="-271463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0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ternal_use_cover.png" descr="/Users/raymond/Desktop/IBA corrections/Internal_use_cov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8700" y="4333875"/>
            <a:ext cx="1763713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90180" y="189729"/>
            <a:ext cx="7920158" cy="33093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619472" y="483518"/>
            <a:ext cx="6400800" cy="336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1560" y="885800"/>
            <a:ext cx="7992888" cy="3558158"/>
          </a:xfrm>
          <a:prstGeom prst="rect">
            <a:avLst/>
          </a:prstGeom>
        </p:spPr>
        <p:txBody>
          <a:bodyPr/>
          <a:lstStyle>
            <a:lvl1pPr marL="628650" indent="-271463"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latin typeface="+mj-lt"/>
              </a:defRPr>
            </a:lvl1pPr>
            <a:lvl2pPr marL="900113" indent="-285750"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latin typeface="+mj-lt"/>
              </a:defRPr>
            </a:lvl2pPr>
            <a:lvl3pPr marL="1079500" indent="-228600"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/>
            </a:lvl3pPr>
            <a:lvl4pPr marL="1339850" indent="-228600">
              <a:buClr>
                <a:srgbClr val="F0AB00"/>
              </a:buClr>
              <a:buSzPct val="60000"/>
              <a:buFont typeface="Courier New" pitchFamily="49" charset="0"/>
              <a:buChar char="o"/>
              <a:defRPr sz="1400"/>
            </a:lvl4pPr>
            <a:lvl5pPr marL="1473200" indent="0"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07950" y="0"/>
            <a:ext cx="8712200" cy="10604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fr-BE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charset="0"/>
              <a:ea typeface="ＭＳ Ｐゴシック" pitchFamily="28" charset="-128"/>
            </a:endParaRPr>
          </a:p>
        </p:txBody>
      </p:sp>
      <p:sp>
        <p:nvSpPr>
          <p:cNvPr id="7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39552" y="195486"/>
            <a:ext cx="8064896" cy="4056681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590180" y="4401060"/>
            <a:ext cx="7920158" cy="33093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400" b="1" cap="none" baseline="0">
                <a:solidFill>
                  <a:srgbClr val="69BE28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ctrTitle" hasCustomPrompt="1"/>
          </p:nvPr>
        </p:nvSpPr>
        <p:spPr>
          <a:xfrm>
            <a:off x="621960" y="3846136"/>
            <a:ext cx="6720134" cy="37624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ts val="2800"/>
              </a:lnSpc>
              <a:defRPr sz="2000" cap="none" baseline="0">
                <a:solidFill>
                  <a:srgbClr val="FFFFFF"/>
                </a:solidFill>
                <a:effectLst/>
                <a:latin typeface="Arial Black" pitchFamily="34" charset="0"/>
              </a:defRPr>
            </a:lvl1pPr>
          </a:lstStyle>
          <a:p>
            <a:r>
              <a:rPr lang="en-US" noProof="0" dirty="0"/>
              <a:t>Thank you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27504" y="4253765"/>
            <a:ext cx="6680799" cy="336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4"/>
          <p:cNvSpPr txBox="1">
            <a:spLocks/>
          </p:cNvSpPr>
          <p:nvPr/>
        </p:nvSpPr>
        <p:spPr>
          <a:xfrm>
            <a:off x="280988" y="4783138"/>
            <a:ext cx="1736725" cy="2095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2860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7432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2004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657600" algn="l" defTabSz="457200" rtl="0" eaLnBrk="1" latinLnBrk="0" hangingPunct="1">
              <a:defRPr sz="3600" kern="1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0" hangingPunct="0"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Protect, Enhance and Save Lives</a:t>
            </a:r>
          </a:p>
        </p:txBody>
      </p:sp>
      <p:sp>
        <p:nvSpPr>
          <p:cNvPr id="10" name="Espace réservé du numéro de diapositive 4"/>
          <p:cNvSpPr txBox="1">
            <a:spLocks/>
          </p:cNvSpPr>
          <p:nvPr/>
        </p:nvSpPr>
        <p:spPr>
          <a:xfrm>
            <a:off x="3938588" y="4776788"/>
            <a:ext cx="685800" cy="534987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BE" sz="800" dirty="0">
                <a:solidFill>
                  <a:srgbClr val="7F7F7F"/>
                </a:solidFill>
                <a:ea typeface="ヒラギノ角ゴ ProN W3" charset="-128"/>
                <a:sym typeface="Gill Sans" charset="0"/>
              </a:rPr>
              <a:t>- </a:t>
            </a:r>
            <a:fld id="{40CF147B-C16B-4254-8031-C80C05CBE3E1}" type="slidenum">
              <a:rPr lang="fr-BE" sz="800" smtClean="0">
                <a:solidFill>
                  <a:srgbClr val="7F7F7F"/>
                </a:solidFill>
                <a:ea typeface="ヒラギノ角ゴ ProN W3" charset="-128"/>
                <a:sym typeface="Gill Sans" charset="0"/>
              </a:rPr>
              <a:pPr algn="ctr" eaLnBrk="1" hangingPunct="1">
                <a:defRPr/>
              </a:pPr>
              <a:t>‹#›</a:t>
            </a:fld>
            <a:r>
              <a:rPr lang="fr-BE" sz="800" dirty="0">
                <a:solidFill>
                  <a:srgbClr val="7F7F7F"/>
                </a:solidFill>
                <a:ea typeface="ヒラギノ角ゴ ProN W3" charset="-128"/>
                <a:sym typeface="Gill Sans" charset="0"/>
              </a:rPr>
              <a:t> -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2" r:id="rId3"/>
    <p:sldLayoutId id="2147483989" r:id="rId4"/>
    <p:sldLayoutId id="2147483991" r:id="rId5"/>
    <p:sldLayoutId id="2147483983" r:id="rId6"/>
    <p:sldLayoutId id="2147483994" r:id="rId7"/>
    <p:sldLayoutId id="2147483995" r:id="rId8"/>
    <p:sldLayoutId id="2147483996" r:id="rId9"/>
    <p:sldLayoutId id="2147483997" r:id="rId10"/>
    <p:sldLayoutId id="2147483998" r:id="rId11"/>
  </p:sldLayoutIdLst>
  <p:hf hdr="0" ft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pitchFamily="2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p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1.png"/><Relationship Id="rId4" Type="http://schemas.openxmlformats.org/officeDocument/2006/relationships/image" Target="../media/image40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G8R27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5011" name="Text Box 3"/>
          <p:cNvSpPr txBox="1">
            <a:spLocks noChangeArrowheads="1"/>
          </p:cNvSpPr>
          <p:nvPr/>
        </p:nvSpPr>
        <p:spPr bwMode="auto">
          <a:xfrm>
            <a:off x="35496" y="2643758"/>
            <a:ext cx="9144000" cy="1354217"/>
          </a:xfrm>
          <a:prstGeom prst="rect">
            <a:avLst/>
          </a:prstGeom>
          <a:solidFill>
            <a:srgbClr val="69BE28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BE" sz="3600" dirty="0"/>
              <a:t>				</a:t>
            </a:r>
            <a:r>
              <a:rPr lang="fr-BE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PART III: </a:t>
            </a:r>
          </a:p>
          <a:p>
            <a:pPr algn="ctr">
              <a:spcBef>
                <a:spcPct val="50000"/>
              </a:spcBef>
              <a:defRPr/>
            </a:pPr>
            <a:r>
              <a:rPr lang="fr-BE" sz="2800" dirty="0" err="1">
                <a:solidFill>
                  <a:schemeClr val="bg1"/>
                </a:solidFill>
              </a:rPr>
              <a:t>Particle</a:t>
            </a:r>
            <a:r>
              <a:rPr lang="fr-BE" sz="2800" dirty="0">
                <a:solidFill>
                  <a:schemeClr val="bg1"/>
                </a:solidFill>
              </a:rPr>
              <a:t> </a:t>
            </a:r>
            <a:r>
              <a:rPr lang="fr-BE" sz="2800" dirty="0" err="1">
                <a:solidFill>
                  <a:schemeClr val="bg1"/>
                </a:solidFill>
              </a:rPr>
              <a:t>therapy</a:t>
            </a:r>
            <a:r>
              <a:rPr lang="fr-BE" sz="2800" dirty="0">
                <a:solidFill>
                  <a:schemeClr val="bg1"/>
                </a:solidFill>
              </a:rPr>
              <a:t> of cancer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Univers 45 Light" pitchFamily="34" charset="0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 bwMode="auto">
          <a:xfrm>
            <a:off x="251520" y="4785996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5172C9-E2C1-4D47-B919-FA6E5C22E111}" type="slidenum">
              <a:rPr kumimoji="0" lang="fr-FR" sz="1400" b="0" i="0" u="none" strike="noStrike" kern="1200" cap="none" spc="0" normalizeH="0" baseline="0" noProof="0" smtClean="0">
                <a:ln>
                  <a:noFill/>
                </a:ln>
                <a:solidFill>
                  <a:srgbClr val="3FA237"/>
                </a:solidFill>
                <a:effectLst/>
                <a:uLnTx/>
                <a:uFillTx/>
                <a:latin typeface="Arial" charset="0"/>
                <a:ea typeface="ＭＳ Ｐゴシック" pitchFamily="-18" charset="-128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3FA237"/>
              </a:solidFill>
              <a:effectLst/>
              <a:uLnTx/>
              <a:uFillTx/>
              <a:latin typeface="Arial" charset="0"/>
              <a:ea typeface="ＭＳ Ｐゴシック" pitchFamily="-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6904574"/>
      </p:ext>
    </p:extLst>
  </p:cSld>
  <p:clrMapOvr>
    <a:masterClrMapping/>
  </p:clrMapOvr>
  <p:transition advClick="0" advTm="5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 err="1"/>
              <a:t>Accelerators</a:t>
            </a:r>
            <a:r>
              <a:rPr lang="fr-BE" altLang="fr-FR" dirty="0"/>
              <a:t> for proton </a:t>
            </a:r>
            <a:r>
              <a:rPr lang="fr-BE" altLang="fr-FR" dirty="0" err="1"/>
              <a:t>therapy</a:t>
            </a:r>
            <a:r>
              <a:rPr lang="fr-BE" altLang="fr-FR" dirty="0"/>
              <a:t>: </a:t>
            </a:r>
            <a:r>
              <a:rPr lang="fr-BE" altLang="fr-FR" dirty="0" err="1"/>
              <a:t>two</a:t>
            </a:r>
            <a:r>
              <a:rPr lang="fr-BE" altLang="fr-FR" dirty="0"/>
              <a:t> alternatives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9512" y="814448"/>
            <a:ext cx="4100264" cy="391754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628650" indent="-255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001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solidFill>
                  <a:schemeClr val="tx1"/>
                </a:solidFill>
                <a:latin typeface="+mj-lt"/>
                <a:ea typeface="+mn-ea"/>
              </a:defRPr>
            </a:lvl2pPr>
            <a:lvl3pPr marL="10795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339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Courier New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473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>
                <a:solidFill>
                  <a:schemeClr val="tx1"/>
                </a:solidFill>
                <a:latin typeface="+mn-lt"/>
                <a:ea typeface="+mn-ea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fr-BE" altLang="fr-FR" b="1" kern="0" dirty="0"/>
              <a:t>Small synchrotron</a:t>
            </a:r>
            <a:endParaRPr lang="fr-BE" altLang="fr-FR" kern="0" dirty="0"/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FontTx/>
              <a:buChar char="+"/>
            </a:pPr>
            <a:r>
              <a:rPr lang="en-US" altLang="fr-FR" sz="2000" i="1" kern="0" dirty="0"/>
              <a:t>Advantages</a:t>
            </a:r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+"/>
            </a:pPr>
            <a:r>
              <a:rPr lang="en-US" altLang="fr-FR" sz="1600" kern="0" dirty="0"/>
              <a:t>Naturally variable energy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Font typeface="Symbol" pitchFamily="18" charset="2"/>
              <a:buChar char="-"/>
            </a:pPr>
            <a:r>
              <a:rPr lang="en-US" altLang="fr-FR" sz="2000" i="1" kern="0" dirty="0"/>
              <a:t>Disadvantages</a:t>
            </a:r>
            <a:endParaRPr lang="en-US" altLang="fr-FR" sz="2000" kern="0" dirty="0"/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fr-FR" sz="1600" kern="0" dirty="0"/>
              <a:t>Current limited if low energy injection</a:t>
            </a:r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fr-FR" sz="1600" kern="0" dirty="0"/>
              <a:t>Beam current stability &amp; low noise is difficult on small synchrotrons</a:t>
            </a:r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fr-FR" sz="1600" kern="0" dirty="0"/>
              <a:t>Fast and accurate beam current control difficult to achieve</a:t>
            </a:r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altLang="fr-FR" sz="1600" kern="0" dirty="0"/>
              <a:t>More complex with negative impact on availability</a:t>
            </a:r>
            <a:endParaRPr lang="en-GB" altLang="fr-FR" sz="1600" kern="0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644008" y="849651"/>
            <a:ext cx="4104456" cy="38823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p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fr-BE" altLang="fr-FR" sz="1800" kern="0" dirty="0">
                <a:latin typeface="+mj-lt"/>
              </a:rPr>
              <a:t>Compact cyclotron</a:t>
            </a:r>
            <a:endParaRPr lang="fr-BE" altLang="fr-FR" sz="1800" kern="0" dirty="0"/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FontTx/>
              <a:buChar char="+"/>
            </a:pPr>
            <a:r>
              <a:rPr lang="en-US" altLang="fr-FR" sz="2000" b="0" i="1" kern="0" dirty="0"/>
              <a:t>Advantages</a:t>
            </a:r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+"/>
            </a:pPr>
            <a:r>
              <a:rPr lang="en-US" altLang="fr-FR" sz="1600" kern="0" dirty="0"/>
              <a:t>No physical current limitation</a:t>
            </a:r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+"/>
            </a:pPr>
            <a:r>
              <a:rPr lang="en-US" altLang="fr-FR" sz="1600" kern="0" dirty="0"/>
              <a:t>Beam current stability &amp; noise specifications currently achieved on small cyclotrons</a:t>
            </a:r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+"/>
            </a:pPr>
            <a:r>
              <a:rPr lang="en-US" altLang="fr-FR" sz="1600" kern="0" dirty="0"/>
              <a:t>Fast and accurate beam current control over 1000/1 range easy to achieve</a:t>
            </a:r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+"/>
            </a:pPr>
            <a:r>
              <a:rPr lang="en-US" altLang="fr-FR" sz="1600" kern="0" dirty="0"/>
              <a:t>Low complexity, resulting in highest availability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Font typeface="Symbol" pitchFamily="18" charset="2"/>
              <a:buChar char="-"/>
            </a:pPr>
            <a:r>
              <a:rPr lang="en-US" altLang="fr-FR" sz="2000" b="0" i="1" kern="0" dirty="0"/>
              <a:t>Disadvantages</a:t>
            </a:r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  <a:buSzPct val="100000"/>
              <a:buFont typeface="Symbol" pitchFamily="18" charset="2"/>
              <a:buChar char="-"/>
            </a:pPr>
            <a:r>
              <a:rPr lang="en-US" altLang="fr-FR" sz="1600" kern="0" dirty="0"/>
              <a:t>Variable energy requires external Energy Selection System</a:t>
            </a:r>
            <a:endParaRPr lang="en-GB" altLang="fr-FR" sz="1600" kern="0" dirty="0"/>
          </a:p>
        </p:txBody>
      </p:sp>
    </p:spTree>
    <p:extLst>
      <p:ext uri="{BB962C8B-B14F-4D97-AF65-F5344CB8AC3E}">
        <p14:creationId xmlns:p14="http://schemas.microsoft.com/office/powerpoint/2010/main" val="1931164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fr-FR" dirty="0" err="1"/>
              <a:t>Typical</a:t>
            </a:r>
            <a:r>
              <a:rPr lang="fr-BE" altLang="fr-FR" dirty="0"/>
              <a:t> Proton </a:t>
            </a:r>
            <a:r>
              <a:rPr lang="fr-BE" altLang="fr-FR" dirty="0" err="1"/>
              <a:t>Therapy</a:t>
            </a:r>
            <a:r>
              <a:rPr lang="fr-BE" altLang="fr-FR" dirty="0"/>
              <a:t> Facility </a:t>
            </a:r>
            <a:r>
              <a:rPr lang="fr-BE" altLang="fr-FR" dirty="0" err="1"/>
              <a:t>Layout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915566"/>
            <a:ext cx="6430092" cy="410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513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fr-FR" dirty="0"/>
              <a:t>Main </a:t>
            </a:r>
            <a:r>
              <a:rPr lang="fr-BE" altLang="fr-FR" dirty="0" err="1"/>
              <a:t>Sub-systems</a:t>
            </a:r>
            <a:r>
              <a:rPr lang="fr-BE" altLang="fr-FR" dirty="0"/>
              <a:t> of a cyclotron </a:t>
            </a:r>
            <a:r>
              <a:rPr lang="fr-BE" altLang="fr-FR" dirty="0" err="1"/>
              <a:t>based</a:t>
            </a:r>
            <a:r>
              <a:rPr lang="fr-BE" altLang="fr-FR" dirty="0"/>
              <a:t> PT </a:t>
            </a:r>
            <a:r>
              <a:rPr lang="fr-BE" altLang="fr-FR" dirty="0" err="1"/>
              <a:t>facility</a:t>
            </a:r>
            <a:endParaRPr lang="fr-B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7504" y="885800"/>
            <a:ext cx="8784976" cy="3558158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230 MeV isochronous cyclotron</a:t>
            </a:r>
          </a:p>
          <a:p>
            <a:pPr>
              <a:lnSpc>
                <a:spcPct val="90000"/>
              </a:lnSpc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Energy Selection System (ESS)</a:t>
            </a:r>
          </a:p>
          <a:p>
            <a:pPr>
              <a:lnSpc>
                <a:spcPct val="90000"/>
              </a:lnSpc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Beam Transport and Switching System</a:t>
            </a:r>
          </a:p>
          <a:p>
            <a:pPr>
              <a:lnSpc>
                <a:spcPct val="90000"/>
              </a:lnSpc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 err="1"/>
              <a:t>Isocentric</a:t>
            </a:r>
            <a:r>
              <a:rPr lang="en-US" altLang="fr-FR" sz="2400" dirty="0"/>
              <a:t> Gantries (typically 3) and one Fixed Beam Line</a:t>
            </a:r>
          </a:p>
          <a:p>
            <a:pPr>
              <a:lnSpc>
                <a:spcPct val="90000"/>
              </a:lnSpc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Nozzles for matching the beam </a:t>
            </a:r>
            <a:r>
              <a:rPr lang="en-US" altLang="fr-FR" sz="2400" dirty="0" err="1"/>
              <a:t>wrt</a:t>
            </a:r>
            <a:r>
              <a:rPr lang="en-US" altLang="fr-FR" sz="2400" dirty="0"/>
              <a:t> the required treatment (scattering, wobbling or scanning, diagnostics)</a:t>
            </a:r>
          </a:p>
          <a:p>
            <a:pPr>
              <a:lnSpc>
                <a:spcPct val="90000"/>
              </a:lnSpc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Robotic Patient Positioners</a:t>
            </a:r>
          </a:p>
          <a:p>
            <a:pPr>
              <a:lnSpc>
                <a:spcPct val="90000"/>
              </a:lnSpc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Software Control and Safety System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92721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fr-FR" dirty="0"/>
              <a:t>The 230 </a:t>
            </a:r>
            <a:r>
              <a:rPr lang="fr-BE" altLang="fr-FR" dirty="0" err="1"/>
              <a:t>Mev</a:t>
            </a:r>
            <a:r>
              <a:rPr lang="fr-BE" altLang="fr-FR" dirty="0"/>
              <a:t> Cyclotron at MGH/NPTC in Boston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915566"/>
            <a:ext cx="5324191" cy="4117395"/>
          </a:xfrm>
          <a:prstGeom prst="rect">
            <a:avLst/>
          </a:prstGeom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300192" y="1563638"/>
            <a:ext cx="2057400" cy="21236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altLang="fr-FR" dirty="0"/>
              <a:t>Protons </a:t>
            </a:r>
            <a:r>
              <a:rPr lang="fr-BE" altLang="fr-FR" dirty="0" err="1"/>
              <a:t>only</a:t>
            </a:r>
            <a:endParaRPr lang="fr-BE" altLang="fr-FR" dirty="0"/>
          </a:p>
          <a:p>
            <a:pPr algn="ctr">
              <a:spcBef>
                <a:spcPct val="50000"/>
              </a:spcBef>
            </a:pPr>
            <a:r>
              <a:rPr lang="fr-BE" altLang="fr-FR" dirty="0" err="1"/>
              <a:t>Fixed</a:t>
            </a:r>
            <a:r>
              <a:rPr lang="fr-BE" altLang="fr-FR" dirty="0"/>
              <a:t> </a:t>
            </a:r>
            <a:r>
              <a:rPr lang="fr-BE" altLang="fr-FR" dirty="0" err="1"/>
              <a:t>energy</a:t>
            </a:r>
            <a:endParaRPr lang="fr-BE" altLang="fr-FR" dirty="0"/>
          </a:p>
          <a:p>
            <a:pPr algn="ctr">
              <a:spcBef>
                <a:spcPct val="50000"/>
              </a:spcBef>
            </a:pPr>
            <a:r>
              <a:rPr lang="fr-BE" altLang="fr-FR" dirty="0"/>
              <a:t>200 tons</a:t>
            </a:r>
          </a:p>
          <a:p>
            <a:pPr algn="ctr">
              <a:spcBef>
                <a:spcPct val="50000"/>
              </a:spcBef>
            </a:pPr>
            <a:r>
              <a:rPr lang="fr-BE" altLang="fr-FR" dirty="0">
                <a:sym typeface="Symbol" pitchFamily="18" charset="2"/>
              </a:rPr>
              <a:t> = </a:t>
            </a:r>
            <a:r>
              <a:rPr lang="fr-BE" altLang="fr-FR" dirty="0"/>
              <a:t>4.7 m</a:t>
            </a:r>
          </a:p>
        </p:txBody>
      </p:sp>
    </p:spTree>
    <p:extLst>
      <p:ext uri="{BB962C8B-B14F-4D97-AF65-F5344CB8AC3E}">
        <p14:creationId xmlns:p14="http://schemas.microsoft.com/office/powerpoint/2010/main" val="2957067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fr-FR" dirty="0"/>
              <a:t>The </a:t>
            </a:r>
            <a:r>
              <a:rPr lang="fr-BE" altLang="fr-FR" dirty="0" err="1"/>
              <a:t>Energy</a:t>
            </a:r>
            <a:r>
              <a:rPr lang="fr-BE" altLang="fr-FR" dirty="0"/>
              <a:t> </a:t>
            </a:r>
            <a:r>
              <a:rPr lang="fr-BE" altLang="fr-FR" dirty="0" err="1"/>
              <a:t>Selection</a:t>
            </a:r>
            <a:r>
              <a:rPr lang="fr-BE" altLang="fr-FR" dirty="0"/>
              <a:t> System</a:t>
            </a:r>
            <a:endParaRPr lang="fr-B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Graphite or Beryllium wedge is used for coarse energy definition</a:t>
            </a:r>
          </a:p>
          <a:p>
            <a:pPr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Emittance slits are used to define the emittance of the transmitted beam</a:t>
            </a:r>
          </a:p>
          <a:p>
            <a:pPr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Analyzing magnet system defines accurately the range at nozzle entrance</a:t>
            </a:r>
          </a:p>
          <a:p>
            <a:pPr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Laminated magnets and quads allow 10% energy change in 2 seconds</a:t>
            </a:r>
            <a:endParaRPr lang="en-GB" altLang="fr-FR" sz="2400" dirty="0"/>
          </a:p>
          <a:p>
            <a:pPr>
              <a:buSzPct val="100000"/>
              <a:buFont typeface="Wingdings" panose="05000000000000000000" pitchFamily="2" charset="2"/>
              <a:buChar char="§"/>
            </a:pP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27851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fr-FR" dirty="0"/>
              <a:t>The </a:t>
            </a:r>
            <a:r>
              <a:rPr lang="fr-BE" altLang="fr-FR" dirty="0" err="1"/>
              <a:t>carbon</a:t>
            </a:r>
            <a:r>
              <a:rPr lang="fr-BE" altLang="fr-FR" dirty="0"/>
              <a:t> </a:t>
            </a:r>
            <a:r>
              <a:rPr lang="fr-BE" altLang="fr-FR" dirty="0" err="1"/>
              <a:t>wedge</a:t>
            </a:r>
            <a:r>
              <a:rPr lang="fr-BE" altLang="fr-FR" dirty="0"/>
              <a:t> </a:t>
            </a:r>
            <a:r>
              <a:rPr lang="fr-BE" altLang="fr-FR" dirty="0" err="1"/>
              <a:t>degrader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933004"/>
            <a:ext cx="2842769" cy="36647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933004"/>
            <a:ext cx="2605872" cy="366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81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Univers 55" pitchFamily="34" charset="0"/>
              </a:rPr>
              <a:t>IBA PT subsystems : the beam transport lines.</a:t>
            </a:r>
            <a:br>
              <a:rPr lang="en-US" dirty="0">
                <a:solidFill>
                  <a:schemeClr val="bg1"/>
                </a:solidFill>
                <a:latin typeface="Univers 55" pitchFamily="34" charset="0"/>
              </a:rPr>
            </a:b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725" y="1535396"/>
            <a:ext cx="6822659" cy="2902385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15616" y="983948"/>
            <a:ext cx="69847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 eaLnBrk="1" hangingPunct="1"/>
            <a:r>
              <a:rPr lang="fr-BE" dirty="0">
                <a:latin typeface="Univers 45 Light" pitchFamily="34" charset="0"/>
              </a:rPr>
              <a:t>The </a:t>
            </a:r>
            <a:r>
              <a:rPr lang="fr-BE" dirty="0" err="1">
                <a:latin typeface="Univers 45 Light" pitchFamily="34" charset="0"/>
              </a:rPr>
              <a:t>energy</a:t>
            </a:r>
            <a:r>
              <a:rPr lang="fr-BE" dirty="0">
                <a:latin typeface="Univers 45 Light" pitchFamily="34" charset="0"/>
              </a:rPr>
              <a:t> </a:t>
            </a:r>
            <a:r>
              <a:rPr lang="fr-BE" dirty="0" err="1">
                <a:latin typeface="Univers 45 Light" pitchFamily="34" charset="0"/>
              </a:rPr>
              <a:t>selection</a:t>
            </a:r>
            <a:r>
              <a:rPr lang="fr-BE" dirty="0">
                <a:latin typeface="Univers 45 Light" pitchFamily="34" charset="0"/>
              </a:rPr>
              <a:t> system. WPE, Essen, 2010.</a:t>
            </a:r>
            <a:endParaRPr lang="en-US" dirty="0">
              <a:latin typeface="Univers 45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679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/>
              <a:t>The Beam Transport and </a:t>
            </a:r>
            <a:r>
              <a:rPr lang="fr-BE" altLang="fr-FR" dirty="0" err="1"/>
              <a:t>Switching</a:t>
            </a:r>
            <a:r>
              <a:rPr lang="fr-BE" altLang="fr-FR" dirty="0"/>
              <a:t> System</a:t>
            </a:r>
            <a:endParaRPr lang="fr-BE" dirty="0"/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838738"/>
            <a:ext cx="5652559" cy="3989191"/>
          </a:xfrm>
          <a:prstGeom prst="rect">
            <a:avLst/>
          </a:prstGeom>
        </p:spPr>
      </p:pic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19729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Univers 55" pitchFamily="34" charset="0"/>
              </a:rPr>
              <a:t>The </a:t>
            </a:r>
            <a:r>
              <a:rPr lang="en-US" dirty="0" err="1">
                <a:latin typeface="Univers 55" pitchFamily="34" charset="0"/>
              </a:rPr>
              <a:t>isocentric</a:t>
            </a:r>
            <a:r>
              <a:rPr lang="en-US" dirty="0">
                <a:latin typeface="Univers 55" pitchFamily="34" charset="0"/>
              </a:rPr>
              <a:t> gantry =&gt; about 10 m high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823565"/>
            <a:ext cx="4209290" cy="31683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815615"/>
            <a:ext cx="2611968" cy="3939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41622" y="4083918"/>
            <a:ext cx="288032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/>
              <a:t>Good </a:t>
            </a:r>
            <a:r>
              <a:rPr lang="fr-BE" sz="2000" dirty="0" err="1"/>
              <a:t>alignment</a:t>
            </a:r>
            <a:r>
              <a:rPr lang="fr-BE" sz="2000" dirty="0"/>
              <a:t> </a:t>
            </a:r>
            <a:r>
              <a:rPr lang="fr-BE" sz="2000" dirty="0" err="1"/>
              <a:t>is</a:t>
            </a:r>
            <a:r>
              <a:rPr lang="fr-BE" sz="2000" dirty="0"/>
              <a:t> of crucial importance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902623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fr-FR" dirty="0"/>
              <a:t>The </a:t>
            </a:r>
            <a:r>
              <a:rPr lang="fr-BE" altLang="fr-FR" dirty="0" err="1"/>
              <a:t>purpose</a:t>
            </a:r>
            <a:r>
              <a:rPr lang="fr-BE" altLang="fr-FR" dirty="0"/>
              <a:t> of the </a:t>
            </a:r>
            <a:r>
              <a:rPr lang="fr-BE" altLang="fr-FR" dirty="0" err="1"/>
              <a:t>nozzle</a:t>
            </a:r>
            <a:endParaRPr lang="fr-B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885800"/>
            <a:ext cx="8352928" cy="3558158"/>
          </a:xfrm>
        </p:spPr>
        <p:txBody>
          <a:bodyPr/>
          <a:lstStyle/>
          <a:p>
            <a:pPr>
              <a:spcAft>
                <a:spcPct val="15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to spread the proton beam to obtain a uniform dose distribution in a large volume</a:t>
            </a:r>
          </a:p>
          <a:p>
            <a:pPr lvl="1"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US" altLang="fr-FR" sz="2000" dirty="0"/>
              <a:t>Double scattering for small to moderate fields</a:t>
            </a:r>
          </a:p>
          <a:p>
            <a:pPr lvl="1"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US" altLang="fr-FR" sz="2000" dirty="0"/>
              <a:t>Wobbling for the largest and deepest fields</a:t>
            </a:r>
          </a:p>
          <a:p>
            <a:pPr lvl="1"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en-US" altLang="fr-FR" sz="2000" dirty="0"/>
              <a:t>Pencil Beam Scanning for the most precise conformal mapping</a:t>
            </a:r>
          </a:p>
          <a:p>
            <a:pPr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Modulate the proton energy (range in patient)</a:t>
            </a:r>
            <a:endParaRPr lang="en-US" altLang="fr-FR" sz="2400" b="1" dirty="0"/>
          </a:p>
          <a:p>
            <a:pPr>
              <a:spcAft>
                <a:spcPct val="15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to measure accurately the dose delivered to the patient</a:t>
            </a:r>
          </a:p>
          <a:p>
            <a:pPr>
              <a:spcAft>
                <a:spcPct val="15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Provide alignment of the patient with the proton field</a:t>
            </a:r>
            <a:endParaRPr lang="en-GB" altLang="fr-FR" sz="2400" dirty="0"/>
          </a:p>
          <a:p>
            <a:pPr>
              <a:buSzPct val="100000"/>
              <a:buFont typeface="Wingdings" panose="05000000000000000000" pitchFamily="2" charset="2"/>
              <a:buChar char="§"/>
            </a:pPr>
            <a:endParaRPr lang="fr-BE" sz="2000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9425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altLang="fr-FR" dirty="0"/>
              <a:t>The HOLY GRAIL of Radiation </a:t>
            </a:r>
            <a:r>
              <a:rPr lang="fr-BE" altLang="fr-FR" dirty="0" err="1"/>
              <a:t>Therapy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275606"/>
            <a:ext cx="2880320" cy="2675302"/>
          </a:xfrm>
          <a:prstGeom prst="rect">
            <a:avLst/>
          </a:prstGeom>
        </p:spPr>
      </p:pic>
      <p:grpSp>
        <p:nvGrpSpPr>
          <p:cNvPr id="42" name="Group 4"/>
          <p:cNvGrpSpPr>
            <a:grpSpLocks/>
          </p:cNvGrpSpPr>
          <p:nvPr/>
        </p:nvGrpSpPr>
        <p:grpSpPr bwMode="auto">
          <a:xfrm>
            <a:off x="552450" y="1584324"/>
            <a:ext cx="5838825" cy="784225"/>
            <a:chOff x="598" y="807"/>
            <a:chExt cx="3678" cy="494"/>
          </a:xfrm>
        </p:grpSpPr>
        <p:sp>
          <p:nvSpPr>
            <p:cNvPr id="43" name="Text Box 5"/>
            <p:cNvSpPr txBox="1">
              <a:spLocks noChangeArrowheads="1"/>
            </p:cNvSpPr>
            <p:nvPr/>
          </p:nvSpPr>
          <p:spPr bwMode="auto">
            <a:xfrm>
              <a:off x="598" y="807"/>
              <a:ext cx="1934" cy="3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1" hangingPunct="1">
                <a:lnSpc>
                  <a:spcPct val="87000"/>
                </a:lnSpc>
              </a:pPr>
              <a:r>
                <a:rPr lang="en-US" altLang="fr-FR" sz="2000" dirty="0">
                  <a:solidFill>
                    <a:srgbClr val="FF0000"/>
                  </a:solidFill>
                  <a:latin typeface="+mj-lt"/>
                </a:rPr>
                <a:t>Provide a lethal dose to the tumor</a:t>
              </a:r>
            </a:p>
          </p:txBody>
        </p:sp>
        <p:sp>
          <p:nvSpPr>
            <p:cNvPr id="44" name="Line 6"/>
            <p:cNvSpPr>
              <a:spLocks noChangeShapeType="1"/>
            </p:cNvSpPr>
            <p:nvPr/>
          </p:nvSpPr>
          <p:spPr bwMode="auto">
            <a:xfrm>
              <a:off x="2440" y="960"/>
              <a:ext cx="1836" cy="34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/>
            <a:lstStyle/>
            <a:p>
              <a:endParaRPr lang="fr-BE"/>
            </a:p>
          </p:txBody>
        </p:sp>
      </p:grpSp>
      <p:grpSp>
        <p:nvGrpSpPr>
          <p:cNvPr id="45" name="Group 7"/>
          <p:cNvGrpSpPr>
            <a:grpSpLocks/>
          </p:cNvGrpSpPr>
          <p:nvPr/>
        </p:nvGrpSpPr>
        <p:grpSpPr bwMode="auto">
          <a:xfrm>
            <a:off x="339725" y="1484313"/>
            <a:ext cx="6464300" cy="1844675"/>
            <a:chOff x="464" y="752"/>
            <a:chExt cx="4072" cy="1162"/>
          </a:xfrm>
        </p:grpSpPr>
        <p:sp>
          <p:nvSpPr>
            <p:cNvPr id="46" name="Rectangle 8"/>
            <p:cNvSpPr>
              <a:spLocks noChangeArrowheads="1"/>
            </p:cNvSpPr>
            <p:nvPr/>
          </p:nvSpPr>
          <p:spPr bwMode="auto">
            <a:xfrm>
              <a:off x="464" y="752"/>
              <a:ext cx="2394" cy="116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 anchor="ctr"/>
            <a:lstStyle/>
            <a:p>
              <a:endParaRPr lang="fr-BE"/>
            </a:p>
          </p:txBody>
        </p:sp>
        <p:grpSp>
          <p:nvGrpSpPr>
            <p:cNvPr id="47" name="Group 9"/>
            <p:cNvGrpSpPr>
              <a:grpSpLocks/>
            </p:cNvGrpSpPr>
            <p:nvPr/>
          </p:nvGrpSpPr>
          <p:grpSpPr bwMode="auto">
            <a:xfrm>
              <a:off x="626" y="1183"/>
              <a:ext cx="3910" cy="731"/>
              <a:chOff x="626" y="1183"/>
              <a:chExt cx="3910" cy="731"/>
            </a:xfrm>
          </p:grpSpPr>
          <p:sp>
            <p:nvSpPr>
              <p:cNvPr id="48" name="Line 10"/>
              <p:cNvSpPr>
                <a:spLocks noChangeShapeType="1"/>
              </p:cNvSpPr>
              <p:nvPr/>
            </p:nvSpPr>
            <p:spPr bwMode="auto">
              <a:xfrm flipV="1">
                <a:off x="2359" y="1544"/>
                <a:ext cx="2177" cy="52"/>
              </a:xfrm>
              <a:prstGeom prst="line">
                <a:avLst/>
              </a:prstGeom>
              <a:noFill/>
              <a:ln w="31750">
                <a:solidFill>
                  <a:srgbClr val="92D05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endParaRPr lang="fr-BE"/>
              </a:p>
            </p:txBody>
          </p:sp>
          <p:sp>
            <p:nvSpPr>
              <p:cNvPr id="49" name="Line 11"/>
              <p:cNvSpPr>
                <a:spLocks noChangeShapeType="1"/>
              </p:cNvSpPr>
              <p:nvPr/>
            </p:nvSpPr>
            <p:spPr bwMode="auto">
              <a:xfrm flipV="1">
                <a:off x="2359" y="1484"/>
                <a:ext cx="2015" cy="72"/>
              </a:xfrm>
              <a:prstGeom prst="line">
                <a:avLst/>
              </a:prstGeom>
              <a:noFill/>
              <a:ln w="31750">
                <a:solidFill>
                  <a:srgbClr val="92D05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endParaRPr lang="fr-BE"/>
              </a:p>
            </p:txBody>
          </p:sp>
          <p:sp>
            <p:nvSpPr>
              <p:cNvPr id="50" name="Line 12"/>
              <p:cNvSpPr>
                <a:spLocks noChangeShapeType="1"/>
              </p:cNvSpPr>
              <p:nvPr/>
            </p:nvSpPr>
            <p:spPr bwMode="auto">
              <a:xfrm flipV="1">
                <a:off x="2404" y="1362"/>
                <a:ext cx="1588" cy="194"/>
              </a:xfrm>
              <a:prstGeom prst="line">
                <a:avLst/>
              </a:prstGeom>
              <a:noFill/>
              <a:ln w="31750">
                <a:solidFill>
                  <a:srgbClr val="92D05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/>
              <a:lstStyle/>
              <a:p>
                <a:endParaRPr lang="fr-BE"/>
              </a:p>
            </p:txBody>
          </p:sp>
          <p:sp>
            <p:nvSpPr>
              <p:cNvPr id="51" name="Text Box 13"/>
              <p:cNvSpPr txBox="1">
                <a:spLocks noChangeArrowheads="1"/>
              </p:cNvSpPr>
              <p:nvPr/>
            </p:nvSpPr>
            <p:spPr bwMode="auto">
              <a:xfrm>
                <a:off x="626" y="1183"/>
                <a:ext cx="1934" cy="7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algn="ctr" eaLnBrk="1" hangingPunct="1">
                  <a:lnSpc>
                    <a:spcPct val="87000"/>
                  </a:lnSpc>
                </a:pPr>
                <a:r>
                  <a:rPr lang="fr-BE" altLang="fr-FR" sz="2000" dirty="0">
                    <a:solidFill>
                      <a:schemeClr val="tx2"/>
                    </a:solidFill>
                    <a:latin typeface="Arial5"/>
                  </a:rPr>
                  <a:t>and</a:t>
                </a:r>
              </a:p>
              <a:p>
                <a:pPr algn="ctr" eaLnBrk="1" hangingPunct="1">
                  <a:lnSpc>
                    <a:spcPct val="87000"/>
                  </a:lnSpc>
                </a:pPr>
                <a:r>
                  <a:rPr lang="en-US" altLang="fr-FR" sz="2000" dirty="0">
                    <a:solidFill>
                      <a:schemeClr val="accent2"/>
                    </a:solidFill>
                    <a:latin typeface="+mj-lt"/>
                  </a:rPr>
                  <a:t>Spare perfectly the surrounding healthy tissue</a:t>
                </a:r>
                <a:r>
                  <a:rPr lang="en-US" altLang="fr-FR" sz="2000" dirty="0">
                    <a:solidFill>
                      <a:srgbClr val="66FF66"/>
                    </a:solidFill>
                    <a:latin typeface="+mj-lt"/>
                  </a:rPr>
                  <a:t> </a:t>
                </a:r>
              </a:p>
            </p:txBody>
          </p:sp>
        </p:grpSp>
      </p:grpSp>
      <p:sp>
        <p:nvSpPr>
          <p:cNvPr id="52" name="Text Box 15"/>
          <p:cNvSpPr txBox="1">
            <a:spLocks noChangeArrowheads="1"/>
          </p:cNvSpPr>
          <p:nvPr/>
        </p:nvSpPr>
        <p:spPr bwMode="auto">
          <a:xfrm>
            <a:off x="914400" y="914400"/>
            <a:ext cx="2819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altLang="fr-FR" sz="2000" dirty="0" err="1"/>
              <a:t>Ideal</a:t>
            </a:r>
            <a:r>
              <a:rPr lang="fr-BE" altLang="fr-FR" sz="2000" dirty="0"/>
              <a:t> Situation</a:t>
            </a:r>
            <a:endParaRPr lang="en-GB" altLang="fr-FR" sz="2000" dirty="0"/>
          </a:p>
        </p:txBody>
      </p:sp>
      <p:sp>
        <p:nvSpPr>
          <p:cNvPr id="53" name="Text Box 16"/>
          <p:cNvSpPr txBox="1">
            <a:spLocks noChangeArrowheads="1"/>
          </p:cNvSpPr>
          <p:nvPr/>
        </p:nvSpPr>
        <p:spPr bwMode="auto">
          <a:xfrm>
            <a:off x="719386" y="3455990"/>
            <a:ext cx="2590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BE" altLang="fr-FR" sz="2000" dirty="0"/>
              <a:t>In Practice</a:t>
            </a:r>
            <a:endParaRPr lang="en-GB" altLang="fr-FR" sz="2000" dirty="0"/>
          </a:p>
        </p:txBody>
      </p:sp>
      <p:sp>
        <p:nvSpPr>
          <p:cNvPr id="54" name="Text Box 14"/>
          <p:cNvSpPr txBox="1">
            <a:spLocks noChangeArrowheads="1"/>
          </p:cNvSpPr>
          <p:nvPr/>
        </p:nvSpPr>
        <p:spPr bwMode="auto">
          <a:xfrm>
            <a:off x="222250" y="3993607"/>
            <a:ext cx="773412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rgbClr val="FF8000"/>
              </a:buClr>
              <a:buFont typeface="Wingdings" pitchFamily="2" charset="2"/>
              <a:buNone/>
            </a:pPr>
            <a:r>
              <a:rPr lang="en-US" altLang="fr-FR" sz="2000" dirty="0">
                <a:latin typeface="+mj-lt"/>
              </a:rPr>
              <a:t>Deposit the radiation dose more precisely in the target volume</a:t>
            </a:r>
          </a:p>
          <a:p>
            <a:pPr algn="ctr" eaLnBrk="1" hangingPunct="1">
              <a:spcBef>
                <a:spcPct val="20000"/>
              </a:spcBef>
              <a:buClr>
                <a:srgbClr val="FF8000"/>
              </a:buClr>
              <a:buFont typeface="Wingdings" pitchFamily="2" charset="2"/>
              <a:buNone/>
            </a:pPr>
            <a:r>
              <a:rPr lang="en-US" altLang="fr-FR" sz="2000" dirty="0">
                <a:latin typeface="+mj-lt"/>
              </a:rPr>
              <a:t>with less dose in the surrounding healthy tissues.</a:t>
            </a:r>
            <a:endParaRPr lang="en-GB" altLang="fr-FR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3770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IMPT: Pencil Beam Scanning principle 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915566"/>
            <a:ext cx="6408712" cy="379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283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patient friendly treatment room is important 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5" y="814448"/>
            <a:ext cx="2966032" cy="19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771" y="814448"/>
            <a:ext cx="2966109" cy="19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4332" y="2905715"/>
            <a:ext cx="2966033" cy="19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2074" y="2898200"/>
            <a:ext cx="2966033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406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/>
              <a:t>A Proton Therapy Facility is like a small Hospital</a:t>
            </a:r>
            <a:endParaRPr lang="fr-B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3558158"/>
          </a:xfrm>
        </p:spPr>
        <p:txBody>
          <a:bodyPr/>
          <a:lstStyle/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A proton therapy system is much more than only an accelerator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It is a complex, multi-room system, filling a hospital building.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The total investment is around 100 M€, of which 45 M€ for the equipment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Many people (doctors, therapists, physicists, nurses) work daily in a PT facility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altLang="fr-FR" sz="2400" dirty="0"/>
              <a:t>A PT facility can treat 1500 patients/year and generate revenues in the order of  </a:t>
            </a:r>
            <a:r>
              <a:rPr lang="en-US" sz="2400" dirty="0"/>
              <a:t>30 M€/year!</a:t>
            </a:r>
          </a:p>
          <a:p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602376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UPHS Particle Therapy Centre, Philadelphia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987574"/>
            <a:ext cx="6114291" cy="3600000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246836" y="3887168"/>
            <a:ext cx="4897164" cy="1246495"/>
          </a:xfrm>
          <a:prstGeom prst="rect">
            <a:avLst/>
          </a:prstGeom>
          <a:solidFill>
            <a:srgbClr val="EDE9D7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Tx/>
              <a:buChar char="•"/>
            </a:pPr>
            <a:r>
              <a:rPr lang="en-US" sz="1500" b="1" dirty="0">
                <a:latin typeface="Univers 45 Light" pitchFamily="34" charset="0"/>
              </a:rPr>
              <a:t>One of the largest Particle Therapy </a:t>
            </a:r>
            <a:r>
              <a:rPr lang="en-US" sz="1500" b="1" dirty="0" err="1">
                <a:latin typeface="Univers 45 Light" pitchFamily="34" charset="0"/>
              </a:rPr>
              <a:t>centre</a:t>
            </a:r>
            <a:r>
              <a:rPr lang="en-US" sz="1500" b="1" dirty="0">
                <a:latin typeface="Univers 45 Light" pitchFamily="34" charset="0"/>
              </a:rPr>
              <a:t> to date!</a:t>
            </a:r>
          </a:p>
          <a:p>
            <a:pPr eaLnBrk="1" hangingPunct="1">
              <a:buFontTx/>
              <a:buChar char="•"/>
            </a:pPr>
            <a:r>
              <a:rPr lang="en-US" sz="1500" b="1" dirty="0">
                <a:latin typeface="Univers 45 Light" pitchFamily="34" charset="0"/>
              </a:rPr>
              <a:t>4 Gantry Rooms</a:t>
            </a:r>
          </a:p>
          <a:p>
            <a:pPr eaLnBrk="1" hangingPunct="1">
              <a:buFontTx/>
              <a:buChar char="•"/>
            </a:pPr>
            <a:r>
              <a:rPr lang="en-US" sz="1500" b="1" dirty="0">
                <a:latin typeface="Univers 45 Light" pitchFamily="34" charset="0"/>
              </a:rPr>
              <a:t>1 Fixed Beam Room</a:t>
            </a:r>
          </a:p>
          <a:p>
            <a:pPr eaLnBrk="1" hangingPunct="1">
              <a:buFontTx/>
              <a:buChar char="•"/>
            </a:pPr>
            <a:r>
              <a:rPr lang="en-US" sz="1500" b="1" dirty="0">
                <a:latin typeface="Univers 45 Light" pitchFamily="34" charset="0"/>
              </a:rPr>
              <a:t>1 Experimental Room</a:t>
            </a:r>
          </a:p>
          <a:p>
            <a:pPr eaLnBrk="1" hangingPunct="1">
              <a:buFontTx/>
              <a:buChar char="•"/>
            </a:pPr>
            <a:r>
              <a:rPr lang="en-US" sz="1500" b="1" dirty="0">
                <a:latin typeface="Univers 45 Light" pitchFamily="34" charset="0"/>
              </a:rPr>
              <a:t> Beam since July 2008</a:t>
            </a:r>
          </a:p>
        </p:txBody>
      </p:sp>
    </p:spTree>
    <p:extLst>
      <p:ext uri="{BB962C8B-B14F-4D97-AF65-F5344CB8AC3E}">
        <p14:creationId xmlns:p14="http://schemas.microsoft.com/office/powerpoint/2010/main" val="720370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79512" y="224596"/>
            <a:ext cx="8424936" cy="474946"/>
          </a:xfrm>
        </p:spPr>
        <p:txBody>
          <a:bodyPr/>
          <a:lstStyle/>
          <a:p>
            <a:r>
              <a:rPr lang="en-GB" sz="2000" dirty="0"/>
              <a:t>The IBA Single Room Proton Therapy Solution: </a:t>
            </a:r>
            <a:r>
              <a:rPr lang="en-GB" sz="2000" dirty="0" err="1"/>
              <a:t>ProteusONE</a:t>
            </a:r>
            <a:r>
              <a:rPr lang="en-GB" sz="2000" baseline="30000" dirty="0">
                <a:sym typeface="Symbol"/>
              </a:rPr>
              <a:t></a:t>
            </a:r>
            <a:endParaRPr lang="en-GB" sz="2000" baseline="30000" dirty="0"/>
          </a:p>
        </p:txBody>
      </p:sp>
      <p:pic>
        <p:nvPicPr>
          <p:cNvPr id="7" name="Picture 1" descr="image004"/>
          <p:cNvPicPr>
            <a:picLocks noChangeAspect="1" noChangeArrowheads="1"/>
          </p:cNvPicPr>
          <p:nvPr/>
        </p:nvPicPr>
        <p:blipFill>
          <a:blip r:embed="rId2" cstate="print"/>
          <a:srcRect l="10690" r="12721"/>
          <a:stretch>
            <a:fillRect/>
          </a:stretch>
        </p:blipFill>
        <p:spPr bwMode="auto">
          <a:xfrm>
            <a:off x="251520" y="987574"/>
            <a:ext cx="4104456" cy="378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200852" y="2253276"/>
            <a:ext cx="2547612" cy="1470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" descr="image0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781288"/>
            <a:ext cx="2433078" cy="1328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D:\My Documents\PT R&amp;D\S²C²\Drawings\S2C2_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6676" y="771026"/>
            <a:ext cx="2448272" cy="1440684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>
            <a:endCxn id="10" idx="1"/>
          </p:cNvCxnSpPr>
          <p:nvPr/>
        </p:nvCxnSpPr>
        <p:spPr bwMode="auto">
          <a:xfrm flipV="1">
            <a:off x="2051720" y="1491368"/>
            <a:ext cx="2564956" cy="28777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3FA237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2" name="Straight Arrow Connector 11"/>
          <p:cNvCxnSpPr>
            <a:endCxn id="8" idx="1"/>
          </p:cNvCxnSpPr>
          <p:nvPr/>
        </p:nvCxnSpPr>
        <p:spPr bwMode="auto">
          <a:xfrm>
            <a:off x="2555776" y="2355726"/>
            <a:ext cx="3645076" cy="632851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3FA237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3" name="Straight Arrow Connector 12"/>
          <p:cNvCxnSpPr>
            <a:endCxn id="9" idx="1"/>
          </p:cNvCxnSpPr>
          <p:nvPr/>
        </p:nvCxnSpPr>
        <p:spPr bwMode="auto">
          <a:xfrm>
            <a:off x="2699792" y="3003798"/>
            <a:ext cx="2016224" cy="1441744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3FA237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092280" y="915566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Synchrocyclotron with superconducting coil: S2C2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20480" y="3003798"/>
            <a:ext cx="1979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New Compact Gantry for pencil beam scanning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164288" y="4238967"/>
            <a:ext cx="1979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Patient treatment room</a:t>
            </a:r>
          </a:p>
        </p:txBody>
      </p:sp>
      <p:sp>
        <p:nvSpPr>
          <p:cNvPr id="17" name="Subtitle 3"/>
          <p:cNvSpPr>
            <a:spLocks noGrp="1"/>
          </p:cNvSpPr>
          <p:nvPr>
            <p:ph type="subTitle" idx="10"/>
          </p:nvPr>
        </p:nvSpPr>
        <p:spPr>
          <a:xfrm>
            <a:off x="179512" y="483518"/>
            <a:ext cx="6400800" cy="336176"/>
          </a:xfrm>
        </p:spPr>
        <p:txBody>
          <a:bodyPr/>
          <a:lstStyle/>
          <a:p>
            <a:r>
              <a:rPr lang="en-GB" dirty="0"/>
              <a:t>High quality PBS cancer treatment: compact and affordable 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395536" y="1635253"/>
            <a:ext cx="1728192" cy="309673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-60000" flipV="1">
            <a:off x="680361" y="1087554"/>
            <a:ext cx="1512168" cy="38062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 rot="3576371">
            <a:off x="373025" y="317062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30.4 m</a:t>
            </a:r>
          </a:p>
        </p:txBody>
      </p:sp>
      <p:sp>
        <p:nvSpPr>
          <p:cNvPr id="19" name="TextBox 18"/>
          <p:cNvSpPr txBox="1"/>
          <p:nvPr/>
        </p:nvSpPr>
        <p:spPr>
          <a:xfrm rot="20663545">
            <a:off x="752370" y="774011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12.8 m</a:t>
            </a:r>
          </a:p>
        </p:txBody>
      </p:sp>
    </p:spTree>
    <p:extLst>
      <p:ext uri="{BB962C8B-B14F-4D97-AF65-F5344CB8AC3E}">
        <p14:creationId xmlns:p14="http://schemas.microsoft.com/office/powerpoint/2010/main" val="40996497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The new compact </a:t>
            </a:r>
            <a:r>
              <a:rPr lang="fr-BE" dirty="0" err="1"/>
              <a:t>gantry</a:t>
            </a:r>
            <a:r>
              <a:rPr lang="fr-BE" dirty="0"/>
              <a:t> for </a:t>
            </a:r>
            <a:r>
              <a:rPr lang="fr-BE" dirty="0" err="1"/>
              <a:t>pencil</a:t>
            </a:r>
            <a:r>
              <a:rPr lang="fr-BE" dirty="0"/>
              <a:t> </a:t>
            </a:r>
            <a:r>
              <a:rPr lang="fr-BE" dirty="0" err="1"/>
              <a:t>beam</a:t>
            </a:r>
            <a:r>
              <a:rPr lang="fr-BE" dirty="0"/>
              <a:t> scanning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fr-BE" dirty="0"/>
              <a:t>Design </a:t>
            </a:r>
            <a:r>
              <a:rPr lang="fr-BE" dirty="0" err="1"/>
              <a:t>aimed</a:t>
            </a:r>
            <a:r>
              <a:rPr lang="fr-BE" dirty="0"/>
              <a:t> </a:t>
            </a:r>
            <a:r>
              <a:rPr lang="fr-BE" dirty="0" err="1"/>
              <a:t>at</a:t>
            </a:r>
            <a:r>
              <a:rPr lang="fr-BE" dirty="0"/>
              <a:t> </a:t>
            </a:r>
            <a:r>
              <a:rPr lang="fr-BE" dirty="0" err="1"/>
              <a:t>reducing</a:t>
            </a:r>
            <a:r>
              <a:rPr lang="fr-BE" dirty="0"/>
              <a:t> </a:t>
            </a:r>
            <a:r>
              <a:rPr lang="fr-BE" dirty="0" err="1"/>
              <a:t>footprint</a:t>
            </a:r>
            <a:r>
              <a:rPr lang="fr-BE" dirty="0"/>
              <a:t> and </a:t>
            </a:r>
            <a:r>
              <a:rPr lang="fr-BE" dirty="0" err="1"/>
              <a:t>cost</a:t>
            </a:r>
            <a:endParaRPr lang="fr-B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921" y="882260"/>
            <a:ext cx="2952559" cy="1977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921" y="3248042"/>
            <a:ext cx="2952328" cy="1699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9512" y="1397728"/>
            <a:ext cx="5616624" cy="29241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0" tIns="0" rIns="0" bIns="0"/>
          <a:lstStyle/>
          <a:p>
            <a:pPr marL="642937" indent="-285750">
              <a:spcBef>
                <a:spcPct val="20000"/>
              </a:spcBef>
              <a:spcAft>
                <a:spcPts val="600"/>
              </a:spcAft>
              <a:buClr>
                <a:srgbClr val="F0AB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800" kern="0" dirty="0">
                <a:latin typeface="+mj-lt"/>
                <a:ea typeface="+mn-ea"/>
              </a:rPr>
              <a:t>Scanning magnets are placed upstream of the last bending magnet</a:t>
            </a:r>
          </a:p>
          <a:p>
            <a:pPr marL="642937" indent="-285750">
              <a:spcBef>
                <a:spcPct val="20000"/>
              </a:spcBef>
              <a:spcAft>
                <a:spcPts val="600"/>
              </a:spcAft>
              <a:buClr>
                <a:srgbClr val="F0AB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800" kern="0" dirty="0">
                <a:latin typeface="+mj-lt"/>
                <a:ea typeface="+mn-ea"/>
              </a:rPr>
              <a:t>ESS integrated in the 45 </a:t>
            </a:r>
            <a:r>
              <a:rPr lang="en-GB" sz="1800" kern="0" dirty="0" err="1">
                <a:latin typeface="+mj-lt"/>
                <a:ea typeface="+mn-ea"/>
              </a:rPr>
              <a:t>deg</a:t>
            </a:r>
            <a:r>
              <a:rPr lang="en-GB" sz="1800" kern="0" dirty="0">
                <a:latin typeface="+mj-lt"/>
                <a:ea typeface="+mn-ea"/>
              </a:rPr>
              <a:t> inclined part</a:t>
            </a:r>
          </a:p>
          <a:p>
            <a:pPr marL="642937" indent="-285750">
              <a:spcBef>
                <a:spcPct val="20000"/>
              </a:spcBef>
              <a:spcAft>
                <a:spcPts val="600"/>
              </a:spcAft>
              <a:buClr>
                <a:srgbClr val="F0AB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800" kern="0" dirty="0">
                <a:latin typeface="+mj-lt"/>
                <a:ea typeface="+mn-ea"/>
              </a:rPr>
              <a:t>Rotation angle 220°=&gt; more compact treatment room</a:t>
            </a:r>
          </a:p>
          <a:p>
            <a:pPr marL="642937" indent="-285750">
              <a:spcBef>
                <a:spcPct val="20000"/>
              </a:spcBef>
              <a:spcAft>
                <a:spcPts val="600"/>
              </a:spcAft>
              <a:buClr>
                <a:srgbClr val="F0AB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800" kern="0" dirty="0">
                <a:latin typeface="+mj-lt"/>
                <a:ea typeface="+mn-ea"/>
              </a:rPr>
              <a:t>Transport and installation in one part</a:t>
            </a:r>
          </a:p>
          <a:p>
            <a:pPr marL="642937" indent="-285750">
              <a:spcBef>
                <a:spcPct val="20000"/>
              </a:spcBef>
              <a:spcAft>
                <a:spcPts val="600"/>
              </a:spcAft>
              <a:buClr>
                <a:srgbClr val="F0AB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800" kern="0" dirty="0">
                <a:latin typeface="+mj-lt"/>
                <a:ea typeface="+mn-ea"/>
              </a:rPr>
              <a:t>The prototype is installed in Shreveport where patients are treated since September 2014</a:t>
            </a:r>
          </a:p>
        </p:txBody>
      </p:sp>
    </p:spTree>
    <p:extLst>
      <p:ext uri="{BB962C8B-B14F-4D97-AF65-F5344CB8AC3E}">
        <p14:creationId xmlns:p14="http://schemas.microsoft.com/office/powerpoint/2010/main" val="12578810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S2C2 overview</a:t>
            </a:r>
          </a:p>
        </p:txBody>
      </p:sp>
      <p:pic>
        <p:nvPicPr>
          <p:cNvPr id="1026" name="Picture 2" descr="D:\My Documents\PT R&amp;D\S²C²\Drawings\S2C2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15566"/>
            <a:ext cx="4391653" cy="2584266"/>
          </a:xfrm>
          <a:prstGeom prst="rect">
            <a:avLst/>
          </a:prstGeom>
          <a:noFill/>
        </p:spPr>
      </p:pic>
      <p:sp>
        <p:nvSpPr>
          <p:cNvPr id="5" name="Subtitle 3"/>
          <p:cNvSpPr>
            <a:spLocks noGrp="1"/>
          </p:cNvSpPr>
          <p:nvPr>
            <p:ph type="subTitle" idx="10"/>
          </p:nvPr>
        </p:nvSpPr>
        <p:spPr>
          <a:xfrm>
            <a:off x="619472" y="507382"/>
            <a:ext cx="6400800" cy="336176"/>
          </a:xfrm>
        </p:spPr>
        <p:txBody>
          <a:bodyPr/>
          <a:lstStyle/>
          <a:p>
            <a:r>
              <a:rPr lang="en-US" dirty="0"/>
              <a:t>General system layout and parameters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884" y="393026"/>
            <a:ext cx="3589564" cy="4341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3613432"/>
            <a:ext cx="4392488" cy="1190566"/>
          </a:xfrm>
          <a:prstGeom prst="rect">
            <a:avLst/>
          </a:prstGeom>
        </p:spPr>
        <p:txBody>
          <a:bodyPr lIns="0" tIns="0" rIns="0" bIns="0"/>
          <a:lstStyle/>
          <a:p>
            <a:pPr marL="628650" indent="-271463">
              <a:spcBef>
                <a:spcPct val="20000"/>
              </a:spcBef>
              <a:spcAft>
                <a:spcPts val="600"/>
              </a:spcAft>
              <a:buClr>
                <a:srgbClr val="F0AB00"/>
              </a:buClr>
              <a:buSzPct val="75000"/>
              <a:buFont typeface="Wingdings" pitchFamily="2" charset="2"/>
              <a:buChar char="l"/>
            </a:pPr>
            <a:r>
              <a:rPr lang="en-GB" sz="1400" kern="0" dirty="0">
                <a:latin typeface="+mj-lt"/>
                <a:ea typeface="+mn-ea"/>
              </a:rPr>
              <a:t>An invited talk on this project was presented at the 2013 cyclotron conference in Vancouver</a:t>
            </a:r>
          </a:p>
          <a:p>
            <a:pPr marL="628650" indent="-271463">
              <a:spcBef>
                <a:spcPct val="20000"/>
              </a:spcBef>
              <a:spcAft>
                <a:spcPts val="600"/>
              </a:spcAft>
              <a:buClr>
                <a:srgbClr val="F0AB00"/>
              </a:buClr>
              <a:buSzPct val="75000"/>
              <a:buFont typeface="Wingdings" pitchFamily="2" charset="2"/>
              <a:buChar char="l"/>
            </a:pPr>
            <a:r>
              <a:rPr lang="en-GB" sz="1400" kern="0" dirty="0">
                <a:latin typeface="+mj-lt"/>
                <a:ea typeface="+mn-ea"/>
              </a:rPr>
              <a:t>Several contributions can be found on the ECPM2012-website</a:t>
            </a:r>
          </a:p>
          <a:p>
            <a:pPr marL="628650" indent="-271463">
              <a:spcBef>
                <a:spcPct val="20000"/>
              </a:spcBef>
              <a:spcAft>
                <a:spcPts val="600"/>
              </a:spcAft>
              <a:buClr>
                <a:srgbClr val="F0AB00"/>
              </a:buClr>
              <a:buSzPct val="60000"/>
              <a:buFont typeface="Wingdings" pitchFamily="2" charset="2"/>
              <a:buChar char="§"/>
            </a:pPr>
            <a:endParaRPr lang="en-GB" sz="1600" kern="0" dirty="0">
              <a:latin typeface="+mj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567323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2C2_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421" y="771550"/>
            <a:ext cx="6027003" cy="4305002"/>
          </a:xfrm>
          <a:blipFill>
            <a:blip r:embed="rId4" cstate="print"/>
            <a:stretch>
              <a:fillRect l="-100000" t="-100000" r="-100000" b="-100000"/>
            </a:stretch>
          </a:blipFill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0180" y="123478"/>
            <a:ext cx="7920158" cy="330930"/>
          </a:xfrm>
        </p:spPr>
        <p:txBody>
          <a:bodyPr/>
          <a:lstStyle/>
          <a:p>
            <a:r>
              <a:rPr lang="en-US" dirty="0"/>
              <a:t>S2C2 overview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619472" y="411510"/>
            <a:ext cx="6400800" cy="336176"/>
          </a:xfrm>
        </p:spPr>
        <p:txBody>
          <a:bodyPr/>
          <a:lstStyle/>
          <a:p>
            <a:r>
              <a:rPr lang="en-US" dirty="0"/>
              <a:t>Main subsystems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84168" y="1784722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RF system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84168" y="4305002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Extracted beam 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84168" y="3800946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Yoke lifting system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84168" y="776610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Magnet return yoke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84168" y="1280666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Cryostat with coil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84168" y="2288778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Ion </a:t>
            </a:r>
            <a:r>
              <a:rPr lang="en-US" sz="1800" dirty="0" err="1"/>
              <a:t>source+central</a:t>
            </a:r>
            <a:r>
              <a:rPr lang="en-US" sz="1800" dirty="0"/>
              <a:t> region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84168" y="2792834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Extraction system</a:t>
            </a:r>
          </a:p>
        </p:txBody>
      </p:sp>
      <p:sp>
        <p:nvSpPr>
          <p:cNvPr id="16" name="Donut 15"/>
          <p:cNvSpPr/>
          <p:nvPr/>
        </p:nvSpPr>
        <p:spPr bwMode="auto">
          <a:xfrm>
            <a:off x="1363444" y="1440584"/>
            <a:ext cx="3024000" cy="3024000"/>
          </a:xfrm>
          <a:prstGeom prst="donut">
            <a:avLst>
              <a:gd name="adj" fmla="val 17900"/>
            </a:avLst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grpSp>
        <p:nvGrpSpPr>
          <p:cNvPr id="2" name="Group 25"/>
          <p:cNvGrpSpPr/>
          <p:nvPr/>
        </p:nvGrpSpPr>
        <p:grpSpPr>
          <a:xfrm>
            <a:off x="899592" y="776610"/>
            <a:ext cx="3949285" cy="3623568"/>
            <a:chOff x="899592" y="843558"/>
            <a:chExt cx="3949285" cy="3623568"/>
          </a:xfrm>
        </p:grpSpPr>
        <p:grpSp>
          <p:nvGrpSpPr>
            <p:cNvPr id="13" name="Group 19"/>
            <p:cNvGrpSpPr/>
            <p:nvPr/>
          </p:nvGrpSpPr>
          <p:grpSpPr>
            <a:xfrm>
              <a:off x="1899753" y="1578406"/>
              <a:ext cx="1944216" cy="2888720"/>
              <a:chOff x="1899753" y="1578406"/>
              <a:chExt cx="1944216" cy="2888720"/>
            </a:xfrm>
          </p:grpSpPr>
          <p:sp>
            <p:nvSpPr>
              <p:cNvPr id="17" name="Donut 16"/>
              <p:cNvSpPr/>
              <p:nvPr/>
            </p:nvSpPr>
            <p:spPr bwMode="auto">
              <a:xfrm>
                <a:off x="1899753" y="2043841"/>
                <a:ext cx="1944216" cy="1944000"/>
              </a:xfrm>
              <a:prstGeom prst="donut">
                <a:avLst>
                  <a:gd name="adj" fmla="val 18383"/>
                </a:avLst>
              </a:prstGeom>
              <a:solidFill>
                <a:srgbClr val="FFFF00">
                  <a:alpha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28" charset="-128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 rot="18242803">
                <a:off x="3266552" y="1758426"/>
                <a:ext cx="720080" cy="360040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28" charset="-128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 rot="18242803">
                <a:off x="1762335" y="3927066"/>
                <a:ext cx="720080" cy="360040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pitchFamily="28" charset="-128"/>
                </a:endParaRPr>
              </a:p>
            </p:txBody>
          </p:sp>
        </p:grpSp>
        <p:sp>
          <p:nvSpPr>
            <p:cNvPr id="21" name="Rectangle 20"/>
            <p:cNvSpPr/>
            <p:nvPr/>
          </p:nvSpPr>
          <p:spPr bwMode="auto">
            <a:xfrm rot="16200000">
              <a:off x="2267744" y="1419622"/>
              <a:ext cx="1224136" cy="72008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 rot="19818902">
              <a:off x="899592" y="3769626"/>
              <a:ext cx="1224136" cy="72008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 rot="12659087">
              <a:off x="3624741" y="3773956"/>
              <a:ext cx="1224136" cy="72008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 rot="1328492">
              <a:off x="2988081" y="3839898"/>
              <a:ext cx="402394" cy="251252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</p:grpSp>
      <p:sp>
        <p:nvSpPr>
          <p:cNvPr id="32" name="Rectangle 31"/>
          <p:cNvSpPr/>
          <p:nvPr/>
        </p:nvSpPr>
        <p:spPr bwMode="auto">
          <a:xfrm rot="-3600000">
            <a:off x="2380234" y="2202923"/>
            <a:ext cx="144016" cy="1008112"/>
          </a:xfrm>
          <a:prstGeom prst="rect">
            <a:avLst/>
          </a:prstGeom>
          <a:solidFill>
            <a:srgbClr val="FF8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sp>
        <p:nvSpPr>
          <p:cNvPr id="33" name="Freeform 32"/>
          <p:cNvSpPr/>
          <p:nvPr/>
        </p:nvSpPr>
        <p:spPr bwMode="auto">
          <a:xfrm>
            <a:off x="2162755" y="2453615"/>
            <a:ext cx="1216549" cy="1574359"/>
          </a:xfrm>
          <a:custGeom>
            <a:avLst/>
            <a:gdLst>
              <a:gd name="connsiteX0" fmla="*/ 373711 w 1216549"/>
              <a:gd name="connsiteY0" fmla="*/ 0 h 1574359"/>
              <a:gd name="connsiteX1" fmla="*/ 500932 w 1216549"/>
              <a:gd name="connsiteY1" fmla="*/ 159027 h 1574359"/>
              <a:gd name="connsiteX2" fmla="*/ 365760 w 1216549"/>
              <a:gd name="connsiteY2" fmla="*/ 310101 h 1574359"/>
              <a:gd name="connsiteX3" fmla="*/ 333955 w 1216549"/>
              <a:gd name="connsiteY3" fmla="*/ 596348 h 1574359"/>
              <a:gd name="connsiteX4" fmla="*/ 453224 w 1216549"/>
              <a:gd name="connsiteY4" fmla="*/ 818985 h 1574359"/>
              <a:gd name="connsiteX5" fmla="*/ 556591 w 1216549"/>
              <a:gd name="connsiteY5" fmla="*/ 874644 h 1574359"/>
              <a:gd name="connsiteX6" fmla="*/ 532737 w 1216549"/>
              <a:gd name="connsiteY6" fmla="*/ 1160891 h 1574359"/>
              <a:gd name="connsiteX7" fmla="*/ 1216549 w 1216549"/>
              <a:gd name="connsiteY7" fmla="*/ 1455089 h 1574359"/>
              <a:gd name="connsiteX8" fmla="*/ 1168842 w 1216549"/>
              <a:gd name="connsiteY8" fmla="*/ 1574359 h 1574359"/>
              <a:gd name="connsiteX9" fmla="*/ 389614 w 1216549"/>
              <a:gd name="connsiteY9" fmla="*/ 1248355 h 1574359"/>
              <a:gd name="connsiteX10" fmla="*/ 151075 w 1216549"/>
              <a:gd name="connsiteY10" fmla="*/ 1041621 h 1574359"/>
              <a:gd name="connsiteX11" fmla="*/ 23854 w 1216549"/>
              <a:gd name="connsiteY11" fmla="*/ 779228 h 1574359"/>
              <a:gd name="connsiteX12" fmla="*/ 0 w 1216549"/>
              <a:gd name="connsiteY12" fmla="*/ 659959 h 1574359"/>
              <a:gd name="connsiteX13" fmla="*/ 111318 w 1216549"/>
              <a:gd name="connsiteY13" fmla="*/ 644056 h 1574359"/>
              <a:gd name="connsiteX14" fmla="*/ 111318 w 1216549"/>
              <a:gd name="connsiteY14" fmla="*/ 365760 h 1574359"/>
              <a:gd name="connsiteX15" fmla="*/ 238539 w 1216549"/>
              <a:gd name="connsiteY15" fmla="*/ 103367 h 1574359"/>
              <a:gd name="connsiteX16" fmla="*/ 373711 w 1216549"/>
              <a:gd name="connsiteY16" fmla="*/ 0 h 1574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6549" h="1574359">
                <a:moveTo>
                  <a:pt x="373711" y="0"/>
                </a:moveTo>
                <a:lnTo>
                  <a:pt x="500932" y="159027"/>
                </a:lnTo>
                <a:lnTo>
                  <a:pt x="365760" y="310101"/>
                </a:lnTo>
                <a:lnTo>
                  <a:pt x="333955" y="596348"/>
                </a:lnTo>
                <a:lnTo>
                  <a:pt x="453224" y="818985"/>
                </a:lnTo>
                <a:lnTo>
                  <a:pt x="556591" y="874644"/>
                </a:lnTo>
                <a:lnTo>
                  <a:pt x="532737" y="1160891"/>
                </a:lnTo>
                <a:lnTo>
                  <a:pt x="1216549" y="1455089"/>
                </a:lnTo>
                <a:lnTo>
                  <a:pt x="1168842" y="1574359"/>
                </a:lnTo>
                <a:lnTo>
                  <a:pt x="389614" y="1248355"/>
                </a:lnTo>
                <a:lnTo>
                  <a:pt x="151075" y="1041621"/>
                </a:lnTo>
                <a:lnTo>
                  <a:pt x="23854" y="779228"/>
                </a:lnTo>
                <a:lnTo>
                  <a:pt x="0" y="659959"/>
                </a:lnTo>
                <a:lnTo>
                  <a:pt x="111318" y="644056"/>
                </a:lnTo>
                <a:lnTo>
                  <a:pt x="111318" y="365760"/>
                </a:lnTo>
                <a:lnTo>
                  <a:pt x="238539" y="103367"/>
                </a:lnTo>
                <a:lnTo>
                  <a:pt x="373711" y="0"/>
                </a:lnTo>
                <a:close/>
              </a:path>
            </a:pathLst>
          </a:custGeom>
          <a:solidFill>
            <a:srgbClr val="00B0F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grpSp>
        <p:nvGrpSpPr>
          <p:cNvPr id="14" name="Group 34"/>
          <p:cNvGrpSpPr/>
          <p:nvPr/>
        </p:nvGrpSpPr>
        <p:grpSpPr>
          <a:xfrm>
            <a:off x="2267744" y="2344884"/>
            <a:ext cx="2880320" cy="1240038"/>
            <a:chOff x="2267744" y="2411832"/>
            <a:chExt cx="2880320" cy="1240038"/>
          </a:xfrm>
        </p:grpSpPr>
        <p:sp>
          <p:nvSpPr>
            <p:cNvPr id="28" name="Rectangle 27"/>
            <p:cNvSpPr/>
            <p:nvPr/>
          </p:nvSpPr>
          <p:spPr bwMode="auto">
            <a:xfrm>
              <a:off x="3419872" y="2843431"/>
              <a:ext cx="1008112" cy="36004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4427984" y="2715766"/>
              <a:ext cx="360040" cy="93610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4788024" y="2715766"/>
              <a:ext cx="360040" cy="57606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  <p:sp>
          <p:nvSpPr>
            <p:cNvPr id="34" name="Pie 33"/>
            <p:cNvSpPr/>
            <p:nvPr/>
          </p:nvSpPr>
          <p:spPr bwMode="auto">
            <a:xfrm>
              <a:off x="2267744" y="2411832"/>
              <a:ext cx="1224136" cy="1224136"/>
            </a:xfrm>
            <a:prstGeom prst="pie">
              <a:avLst>
                <a:gd name="adj1" fmla="val 15741466"/>
                <a:gd name="adj2" fmla="val 5915094"/>
              </a:avLst>
            </a:pr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084168" y="3296890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Vacuum system</a:t>
            </a:r>
          </a:p>
        </p:txBody>
      </p:sp>
      <p:grpSp>
        <p:nvGrpSpPr>
          <p:cNvPr id="15" name="Group 38"/>
          <p:cNvGrpSpPr/>
          <p:nvPr/>
        </p:nvGrpSpPr>
        <p:grpSpPr>
          <a:xfrm>
            <a:off x="1979712" y="880422"/>
            <a:ext cx="690465" cy="1131368"/>
            <a:chOff x="1979712" y="947370"/>
            <a:chExt cx="690465" cy="1131368"/>
          </a:xfrm>
        </p:grpSpPr>
        <p:sp>
          <p:nvSpPr>
            <p:cNvPr id="37" name="Oval 36"/>
            <p:cNvSpPr/>
            <p:nvPr/>
          </p:nvSpPr>
          <p:spPr bwMode="auto">
            <a:xfrm>
              <a:off x="1979712" y="947370"/>
              <a:ext cx="648072" cy="648072"/>
            </a:xfrm>
            <a:prstGeom prst="ellipse">
              <a:avLst/>
            </a:prstGeom>
            <a:solidFill>
              <a:srgbClr val="92D05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 rot="20505292">
              <a:off x="2308678" y="1574682"/>
              <a:ext cx="361499" cy="504056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</p:grpSp>
      <p:grpSp>
        <p:nvGrpSpPr>
          <p:cNvPr id="20" name="Group 42"/>
          <p:cNvGrpSpPr/>
          <p:nvPr/>
        </p:nvGrpSpPr>
        <p:grpSpPr>
          <a:xfrm>
            <a:off x="1436525" y="1495843"/>
            <a:ext cx="3233800" cy="3383616"/>
            <a:chOff x="1436525" y="1562791"/>
            <a:chExt cx="3233800" cy="3383616"/>
          </a:xfrm>
        </p:grpSpPr>
        <p:sp>
          <p:nvSpPr>
            <p:cNvPr id="40" name="Chord 39"/>
            <p:cNvSpPr/>
            <p:nvPr/>
          </p:nvSpPr>
          <p:spPr bwMode="auto">
            <a:xfrm rot="20160000">
              <a:off x="3894409" y="2067231"/>
              <a:ext cx="775916" cy="648072"/>
            </a:xfrm>
            <a:prstGeom prst="chord">
              <a:avLst>
                <a:gd name="adj1" fmla="val 15749723"/>
                <a:gd name="adj2" fmla="val 5745477"/>
              </a:avLst>
            </a:prstGeom>
            <a:solidFill>
              <a:srgbClr val="C0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  <p:sp>
          <p:nvSpPr>
            <p:cNvPr id="41" name="Chord 40"/>
            <p:cNvSpPr/>
            <p:nvPr/>
          </p:nvSpPr>
          <p:spPr bwMode="auto">
            <a:xfrm rot="13500000">
              <a:off x="1372603" y="1626713"/>
              <a:ext cx="775916" cy="648072"/>
            </a:xfrm>
            <a:prstGeom prst="chord">
              <a:avLst>
                <a:gd name="adj1" fmla="val 15749723"/>
                <a:gd name="adj2" fmla="val 5745477"/>
              </a:avLst>
            </a:prstGeom>
            <a:solidFill>
              <a:srgbClr val="C0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  <p:sp>
          <p:nvSpPr>
            <p:cNvPr id="42" name="Chord 41"/>
            <p:cNvSpPr/>
            <p:nvPr/>
          </p:nvSpPr>
          <p:spPr bwMode="auto">
            <a:xfrm rot="6000000">
              <a:off x="2248955" y="4234413"/>
              <a:ext cx="775916" cy="648072"/>
            </a:xfrm>
            <a:prstGeom prst="chord">
              <a:avLst>
                <a:gd name="adj1" fmla="val 15749723"/>
                <a:gd name="adj2" fmla="val 5745477"/>
              </a:avLst>
            </a:prstGeom>
            <a:solidFill>
              <a:srgbClr val="C00000">
                <a:alpha val="5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28" charset="-128"/>
              </a:endParaRPr>
            </a:p>
          </p:txBody>
        </p:sp>
      </p:grpSp>
      <p:sp>
        <p:nvSpPr>
          <p:cNvPr id="44" name="Rectangle 43"/>
          <p:cNvSpPr/>
          <p:nvPr/>
        </p:nvSpPr>
        <p:spPr bwMode="auto">
          <a:xfrm rot="1320000">
            <a:off x="3957384" y="4086506"/>
            <a:ext cx="1584000" cy="864096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186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6" grpId="0" animBg="1"/>
      <p:bldP spid="16" grpId="1" animBg="1"/>
      <p:bldP spid="32" grpId="0" animBg="1"/>
      <p:bldP spid="32" grpId="1" animBg="1"/>
      <p:bldP spid="33" grpId="0" animBg="1"/>
      <p:bldP spid="33" grpId="1" animBg="1"/>
      <p:bldP spid="36" grpId="0"/>
      <p:bldP spid="36" grpId="1"/>
      <p:bldP spid="44" grpId="0" animBg="1"/>
      <p:bldP spid="44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/>
              <a:t>Superconducting</a:t>
            </a:r>
            <a:r>
              <a:rPr lang="fr-BE" dirty="0"/>
              <a:t> </a:t>
            </a:r>
            <a:r>
              <a:rPr lang="fr-BE" dirty="0" err="1"/>
              <a:t>coil</a:t>
            </a:r>
            <a:endParaRPr lang="fr-BE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fr-BE" dirty="0" err="1"/>
              <a:t>Designed</a:t>
            </a:r>
            <a:r>
              <a:rPr lang="fr-BE" dirty="0"/>
              <a:t> and </a:t>
            </a:r>
            <a:r>
              <a:rPr lang="fr-BE" dirty="0" err="1"/>
              <a:t>manufactured</a:t>
            </a:r>
            <a:r>
              <a:rPr lang="fr-BE" dirty="0"/>
              <a:t> by ASG (</a:t>
            </a:r>
            <a:r>
              <a:rPr lang="fr-BE" dirty="0" err="1"/>
              <a:t>Genua</a:t>
            </a:r>
            <a:r>
              <a:rPr lang="fr-BE" dirty="0"/>
              <a:t>, </a:t>
            </a:r>
            <a:r>
              <a:rPr lang="fr-BE" dirty="0" err="1"/>
              <a:t>Italy</a:t>
            </a:r>
            <a:r>
              <a:rPr lang="fr-BE" dirty="0"/>
              <a:t>)</a:t>
            </a:r>
          </a:p>
        </p:txBody>
      </p:sp>
      <p:pic>
        <p:nvPicPr>
          <p:cNvPr id="19" name="Picture 2" descr="D:\My documents\PT R&amp;D\S²C²\Drawings\110215 ScreenShot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6851" y="840188"/>
            <a:ext cx="5035636" cy="396381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7092280" y="4011908"/>
            <a:ext cx="13099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/>
              <a:t>Sumitomo</a:t>
            </a:r>
          </a:p>
          <a:p>
            <a:r>
              <a:rPr lang="fr-BE" sz="1600" dirty="0"/>
              <a:t>SRDK-415D</a:t>
            </a:r>
          </a:p>
          <a:p>
            <a:r>
              <a:rPr lang="fr-BE" sz="1600" dirty="0" err="1"/>
              <a:t>cryocoolers</a:t>
            </a:r>
            <a:endParaRPr lang="en-US" sz="1600" dirty="0"/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 bwMode="auto">
          <a:xfrm flipH="1" flipV="1">
            <a:off x="6516216" y="4011910"/>
            <a:ext cx="576064" cy="41549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12700" dist="12700" dir="5400000" algn="ctr" rotWithShape="0">
              <a:schemeClr val="bg1"/>
            </a:outerShdw>
          </a:effectLst>
        </p:spPr>
      </p:cxnSp>
      <p:cxnSp>
        <p:nvCxnSpPr>
          <p:cNvPr id="22" name="Straight Arrow Connector 21"/>
          <p:cNvCxnSpPr>
            <a:stCxn id="20" idx="1"/>
          </p:cNvCxnSpPr>
          <p:nvPr/>
        </p:nvCxnSpPr>
        <p:spPr bwMode="auto">
          <a:xfrm flipH="1" flipV="1">
            <a:off x="6516216" y="4299942"/>
            <a:ext cx="576064" cy="12746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12700" dist="12700" dir="5400000" algn="ctr" rotWithShape="0">
              <a:schemeClr val="bg1"/>
            </a:outerShdw>
          </a:effectLst>
        </p:spPr>
      </p:cxnSp>
      <p:sp>
        <p:nvSpPr>
          <p:cNvPr id="25" name="TextBox 24"/>
          <p:cNvSpPr txBox="1"/>
          <p:nvPr/>
        </p:nvSpPr>
        <p:spPr>
          <a:xfrm>
            <a:off x="7458820" y="3435846"/>
            <a:ext cx="1508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 err="1"/>
              <a:t>Beam</a:t>
            </a:r>
            <a:r>
              <a:rPr lang="fr-BE" sz="1600" dirty="0"/>
              <a:t> exit port</a:t>
            </a:r>
            <a:endParaRPr lang="en-US" sz="1600" dirty="0"/>
          </a:p>
        </p:txBody>
      </p:sp>
      <p:cxnSp>
        <p:nvCxnSpPr>
          <p:cNvPr id="26" name="Straight Arrow Connector 25"/>
          <p:cNvCxnSpPr>
            <a:stCxn id="25" idx="0"/>
          </p:cNvCxnSpPr>
          <p:nvPr/>
        </p:nvCxnSpPr>
        <p:spPr bwMode="auto">
          <a:xfrm flipH="1" flipV="1">
            <a:off x="7602836" y="3075806"/>
            <a:ext cx="610357" cy="36004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12700" dist="12700" dir="5400000" algn="ctr" rotWithShape="0">
              <a:schemeClr val="bg1"/>
            </a:outerShdw>
          </a:effectLst>
        </p:spPr>
      </p:cxnSp>
      <p:sp>
        <p:nvSpPr>
          <p:cNvPr id="27" name="TextBox 26"/>
          <p:cNvSpPr txBox="1"/>
          <p:nvPr/>
        </p:nvSpPr>
        <p:spPr>
          <a:xfrm>
            <a:off x="7530828" y="1779662"/>
            <a:ext cx="1577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/>
              <a:t>RF system port</a:t>
            </a:r>
            <a:endParaRPr lang="en-US" sz="1600" dirty="0"/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 bwMode="auto">
          <a:xfrm flipH="1">
            <a:off x="6738740" y="1948939"/>
            <a:ext cx="792088" cy="4067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12700" dist="12700" dir="5400000" algn="ctr" rotWithShape="0">
              <a:schemeClr val="bg1"/>
            </a:outerShdw>
          </a:effectLst>
        </p:spPr>
      </p:cxnSp>
      <p:sp>
        <p:nvSpPr>
          <p:cNvPr id="30" name="TextBox 29"/>
          <p:cNvSpPr txBox="1"/>
          <p:nvPr/>
        </p:nvSpPr>
        <p:spPr>
          <a:xfrm>
            <a:off x="6094090" y="865044"/>
            <a:ext cx="1587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/>
              <a:t>Vertical </a:t>
            </a:r>
            <a:r>
              <a:rPr lang="fr-BE" sz="1600" dirty="0" err="1"/>
              <a:t>tie</a:t>
            </a:r>
            <a:r>
              <a:rPr lang="fr-BE" sz="1600" dirty="0"/>
              <a:t> </a:t>
            </a:r>
            <a:r>
              <a:rPr lang="fr-BE" sz="1600" dirty="0" err="1"/>
              <a:t>rods</a:t>
            </a:r>
            <a:endParaRPr lang="fr-BE" sz="1600" dirty="0"/>
          </a:p>
        </p:txBody>
      </p:sp>
      <p:cxnSp>
        <p:nvCxnSpPr>
          <p:cNvPr id="31" name="Straight Arrow Connector 30"/>
          <p:cNvCxnSpPr/>
          <p:nvPr/>
        </p:nvCxnSpPr>
        <p:spPr bwMode="auto">
          <a:xfrm flipH="1">
            <a:off x="5459848" y="1131590"/>
            <a:ext cx="778258" cy="214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12700" dist="12700" dir="5400000" algn="ctr" rotWithShape="0">
              <a:schemeClr val="bg1"/>
            </a:outerShdw>
          </a:effectLst>
        </p:spPr>
      </p:cxnSp>
      <p:cxnSp>
        <p:nvCxnSpPr>
          <p:cNvPr id="32" name="Straight Arrow Connector 31"/>
          <p:cNvCxnSpPr/>
          <p:nvPr/>
        </p:nvCxnSpPr>
        <p:spPr bwMode="auto">
          <a:xfrm flipH="1">
            <a:off x="5518026" y="1131590"/>
            <a:ext cx="720080" cy="1296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12700" dist="12700" dir="5400000" algn="ctr" rotWithShape="0">
              <a:schemeClr val="bg1"/>
            </a:outerShdw>
          </a:effectLst>
        </p:spPr>
      </p:cxnSp>
      <p:cxnSp>
        <p:nvCxnSpPr>
          <p:cNvPr id="36" name="Straight Arrow Connector 35"/>
          <p:cNvCxnSpPr/>
          <p:nvPr/>
        </p:nvCxnSpPr>
        <p:spPr bwMode="auto">
          <a:xfrm>
            <a:off x="6238106" y="1131590"/>
            <a:ext cx="1080120" cy="7920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12700" dist="12700" dir="5400000" algn="ctr" rotWithShape="0">
              <a:schemeClr val="bg1"/>
            </a:outerShdw>
          </a:effectLst>
        </p:spPr>
      </p:cxn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843558"/>
            <a:ext cx="5004048" cy="3960440"/>
          </a:xfrm>
        </p:spPr>
        <p:txBody>
          <a:bodyPr/>
          <a:lstStyle/>
          <a:p>
            <a:pPr marL="176213" indent="182563"/>
            <a:r>
              <a:rPr lang="en-US" dirty="0" err="1"/>
              <a:t>NbTi</a:t>
            </a:r>
            <a:r>
              <a:rPr lang="en-US" dirty="0"/>
              <a:t> wire in channel coil.</a:t>
            </a:r>
          </a:p>
          <a:p>
            <a:pPr marL="176213" indent="182563"/>
            <a:r>
              <a:rPr lang="en-US" dirty="0"/>
              <a:t>Suspended cold mass: 3tons.</a:t>
            </a:r>
          </a:p>
          <a:p>
            <a:pPr marL="176213" indent="182563"/>
            <a:r>
              <a:rPr lang="en-US" dirty="0"/>
              <a:t>Nominal current: 650A (56 A/mm²).</a:t>
            </a:r>
          </a:p>
          <a:p>
            <a:pPr marL="176213" indent="182563"/>
            <a:r>
              <a:rPr lang="en-US" dirty="0"/>
              <a:t>Nominal ampere-turns: 4.3x10</a:t>
            </a:r>
            <a:r>
              <a:rPr lang="en-US" baseline="30000" dirty="0"/>
              <a:t>+6</a:t>
            </a:r>
            <a:r>
              <a:rPr lang="en-US" dirty="0"/>
              <a:t>At.</a:t>
            </a:r>
          </a:p>
          <a:p>
            <a:pPr marL="176213" indent="182563"/>
            <a:r>
              <a:rPr lang="en-US" dirty="0"/>
              <a:t>Conduction cooled by 4 SHI </a:t>
            </a:r>
            <a:r>
              <a:rPr lang="en-US" dirty="0" err="1"/>
              <a:t>cryocoolers</a:t>
            </a:r>
            <a:r>
              <a:rPr lang="en-US" dirty="0"/>
              <a:t>.</a:t>
            </a:r>
          </a:p>
          <a:p>
            <a:pPr marL="176213" indent="182563"/>
            <a:r>
              <a:rPr lang="en-US" dirty="0"/>
              <a:t>Overall weight: 4tons.</a:t>
            </a:r>
          </a:p>
          <a:p>
            <a:pPr marL="176213" indent="182563"/>
            <a:r>
              <a:rPr lang="en-US" dirty="0"/>
              <a:t>9 Inconel tension rods with strain gauges.</a:t>
            </a:r>
          </a:p>
          <a:p>
            <a:pPr marL="176213" indent="182563">
              <a:buNone/>
            </a:pPr>
            <a:r>
              <a:rPr lang="en-US" dirty="0"/>
              <a:t>(radial ø14mm; upper ø8mm; lower ø6mm)</a:t>
            </a:r>
          </a:p>
          <a:p>
            <a:pPr marL="176213" indent="182563"/>
            <a:endParaRPr lang="en-US" dirty="0"/>
          </a:p>
          <a:p>
            <a:pPr marL="176213" indent="182563"/>
            <a:r>
              <a:rPr lang="en-US" dirty="0"/>
              <a:t>Cryostat is the cyclotron vacuum chamber.</a:t>
            </a:r>
          </a:p>
        </p:txBody>
      </p:sp>
      <p:sp useBgFill="1">
        <p:nvSpPr>
          <p:cNvPr id="48" name="Rectangle 47"/>
          <p:cNvSpPr/>
          <p:nvPr/>
        </p:nvSpPr>
        <p:spPr bwMode="auto">
          <a:xfrm>
            <a:off x="8316416" y="4515966"/>
            <a:ext cx="648072" cy="504056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51920" y="771550"/>
            <a:ext cx="1391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600" dirty="0"/>
              <a:t>Radial </a:t>
            </a:r>
            <a:r>
              <a:rPr lang="fr-BE" sz="1600" dirty="0" err="1"/>
              <a:t>tie</a:t>
            </a:r>
            <a:r>
              <a:rPr lang="fr-BE" sz="1600" dirty="0"/>
              <a:t> </a:t>
            </a:r>
            <a:r>
              <a:rPr lang="fr-BE" sz="1600" dirty="0" err="1"/>
              <a:t>rod</a:t>
            </a:r>
            <a:endParaRPr lang="fr-BE" sz="1600" dirty="0"/>
          </a:p>
        </p:txBody>
      </p:sp>
      <p:cxnSp>
        <p:nvCxnSpPr>
          <p:cNvPr id="23" name="Straight Arrow Connector 22"/>
          <p:cNvCxnSpPr>
            <a:stCxn id="18" idx="2"/>
          </p:cNvCxnSpPr>
          <p:nvPr/>
        </p:nvCxnSpPr>
        <p:spPr bwMode="auto">
          <a:xfrm flipH="1">
            <a:off x="4283968" y="1110104"/>
            <a:ext cx="263816" cy="4535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12700" dist="12700" dir="5400000" algn="ctr" rotWithShape="0">
              <a:schemeClr val="bg1"/>
            </a:outerShdw>
          </a:effectLst>
        </p:spPr>
      </p:cxnSp>
    </p:spTree>
    <p:extLst>
      <p:ext uri="{BB962C8B-B14F-4D97-AF65-F5344CB8AC3E}">
        <p14:creationId xmlns:p14="http://schemas.microsoft.com/office/powerpoint/2010/main" val="7655129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/>
              <a:t>Superconducting</a:t>
            </a:r>
            <a:r>
              <a:rPr lang="fr-BE" dirty="0"/>
              <a:t> </a:t>
            </a:r>
            <a:r>
              <a:rPr lang="fr-BE" dirty="0" err="1"/>
              <a:t>coil</a:t>
            </a:r>
            <a:endParaRPr lang="fr-BE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fr-BE" dirty="0"/>
              <a:t>Installation of the cryostat in the </a:t>
            </a:r>
            <a:r>
              <a:rPr lang="fr-BE" dirty="0" err="1"/>
              <a:t>yoke</a:t>
            </a:r>
            <a:endParaRPr lang="fr-BE" dirty="0"/>
          </a:p>
        </p:txBody>
      </p:sp>
      <p:sp useBgFill="1">
        <p:nvSpPr>
          <p:cNvPr id="6" name="Rectangle 5"/>
          <p:cNvSpPr/>
          <p:nvPr/>
        </p:nvSpPr>
        <p:spPr bwMode="auto">
          <a:xfrm>
            <a:off x="3707904" y="4731990"/>
            <a:ext cx="3672408" cy="411510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sp useBgFill="1">
        <p:nvSpPr>
          <p:cNvPr id="7" name="Rectangle 6"/>
          <p:cNvSpPr/>
          <p:nvPr/>
        </p:nvSpPr>
        <p:spPr bwMode="auto">
          <a:xfrm>
            <a:off x="7884368" y="4587974"/>
            <a:ext cx="936104" cy="555526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sp useBgFill="1">
        <p:nvSpPr>
          <p:cNvPr id="8" name="Rectangle 7"/>
          <p:cNvSpPr/>
          <p:nvPr/>
        </p:nvSpPr>
        <p:spPr bwMode="auto">
          <a:xfrm rot="1877619">
            <a:off x="8040497" y="4484747"/>
            <a:ext cx="850592" cy="455951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sp useBgFill="1">
        <p:nvSpPr>
          <p:cNvPr id="13" name="Rectangle 12"/>
          <p:cNvSpPr/>
          <p:nvPr/>
        </p:nvSpPr>
        <p:spPr bwMode="auto">
          <a:xfrm>
            <a:off x="0" y="3939902"/>
            <a:ext cx="395536" cy="627534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sp useBgFill="1">
        <p:nvSpPr>
          <p:cNvPr id="16" name="Rectangle 15"/>
          <p:cNvSpPr/>
          <p:nvPr/>
        </p:nvSpPr>
        <p:spPr bwMode="auto">
          <a:xfrm>
            <a:off x="7956376" y="4371950"/>
            <a:ext cx="1187624" cy="771550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sp useBgFill="1">
        <p:nvSpPr>
          <p:cNvPr id="17" name="Rectangle 16"/>
          <p:cNvSpPr/>
          <p:nvPr/>
        </p:nvSpPr>
        <p:spPr bwMode="auto">
          <a:xfrm>
            <a:off x="5796136" y="4731990"/>
            <a:ext cx="1512168" cy="411510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sp useBgFill="1">
        <p:nvSpPr>
          <p:cNvPr id="18" name="Rectangle 17"/>
          <p:cNvSpPr/>
          <p:nvPr/>
        </p:nvSpPr>
        <p:spPr bwMode="auto">
          <a:xfrm>
            <a:off x="3851920" y="4752528"/>
            <a:ext cx="1512168" cy="411510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sp useBgFill="1">
        <p:nvSpPr>
          <p:cNvPr id="19" name="Rectangle 18"/>
          <p:cNvSpPr/>
          <p:nvPr/>
        </p:nvSpPr>
        <p:spPr bwMode="auto">
          <a:xfrm>
            <a:off x="0" y="3867894"/>
            <a:ext cx="323528" cy="1275606"/>
          </a:xfrm>
          <a:prstGeom prst="rect">
            <a:avLst/>
          </a:prstGeom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28" charset="-128"/>
            </a:endParaRPr>
          </a:p>
        </p:txBody>
      </p:sp>
      <p:pic>
        <p:nvPicPr>
          <p:cNvPr id="20" name="Content Placeholder 19" descr="IMG_74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843558"/>
            <a:ext cx="4608512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2" name="Picture 2" descr="M:\R&amp;D\All\R&amp;D TG\Projects\(DAY.101-DBF.101) S²C²P\52 Assembly\SUPERCONDUCTING COIL\120227 Installation SCC @ IBA\IMG_74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5488" y="843558"/>
            <a:ext cx="4608512" cy="3456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77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Photon-Proton dose distribution comparison</a:t>
            </a:r>
            <a:endParaRPr lang="fr-BE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005" y="987574"/>
            <a:ext cx="5287309" cy="3557588"/>
          </a:xfrm>
          <a:prstGeom prst="rect">
            <a:avLst/>
          </a:prstGeom>
        </p:spPr>
      </p:pic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Rectangle 2052"/>
          <p:cNvSpPr txBox="1">
            <a:spLocks noChangeArrowheads="1"/>
          </p:cNvSpPr>
          <p:nvPr/>
        </p:nvSpPr>
        <p:spPr>
          <a:xfrm>
            <a:off x="5333895" y="1742119"/>
            <a:ext cx="3702602" cy="321165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p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438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895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352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10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fr-BE" altLang="fr-FR" sz="1600" b="0" kern="0" dirty="0"/>
              <a:t>Position of the Bragg </a:t>
            </a:r>
            <a:r>
              <a:rPr lang="fr-BE" altLang="fr-FR" sz="1600" b="0" kern="0" dirty="0" err="1"/>
              <a:t>peak</a:t>
            </a:r>
            <a:r>
              <a:rPr lang="fr-BE" altLang="fr-FR" sz="1600" b="0" kern="0" dirty="0"/>
              <a:t> </a:t>
            </a:r>
            <a:r>
              <a:rPr lang="fr-BE" altLang="fr-FR" sz="1600" b="0" kern="0" dirty="0" err="1"/>
              <a:t>depends</a:t>
            </a:r>
            <a:r>
              <a:rPr lang="fr-BE" altLang="fr-FR" sz="1600" b="0" kern="0" dirty="0"/>
              <a:t> on </a:t>
            </a:r>
            <a:r>
              <a:rPr lang="fr-BE" altLang="fr-FR" sz="1600" b="0" kern="0" dirty="0" err="1"/>
              <a:t>beam</a:t>
            </a:r>
            <a:r>
              <a:rPr lang="fr-BE" altLang="fr-FR" sz="1600" b="0" kern="0" dirty="0"/>
              <a:t> </a:t>
            </a:r>
            <a:r>
              <a:rPr lang="fr-BE" altLang="fr-FR" sz="1600" b="0" kern="0" dirty="0" err="1"/>
              <a:t>energy</a:t>
            </a:r>
            <a:endParaRPr lang="fr-BE" altLang="fr-FR" sz="1600" b="0" kern="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fr-BE" altLang="fr-FR" sz="1600" b="0" kern="0" dirty="0" err="1"/>
              <a:t>Incomming</a:t>
            </a:r>
            <a:r>
              <a:rPr lang="fr-BE" altLang="fr-FR" sz="1600" b="0" kern="0" dirty="0"/>
              <a:t> </a:t>
            </a:r>
            <a:r>
              <a:rPr lang="fr-BE" altLang="fr-FR" sz="1600" b="0" kern="0" dirty="0" err="1"/>
              <a:t>energy</a:t>
            </a:r>
            <a:r>
              <a:rPr lang="fr-BE" altLang="fr-FR" sz="1600" b="0" kern="0" dirty="0"/>
              <a:t> modulation  </a:t>
            </a:r>
            <a:r>
              <a:rPr lang="fr-BE" altLang="fr-FR" sz="1600" b="0" kern="0" dirty="0">
                <a:sym typeface="Symbol" pitchFamily="18" charset="2"/>
              </a:rPr>
              <a:t> SOBP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fr-BE" altLang="fr-FR" sz="1600" b="0" kern="0" dirty="0"/>
              <a:t>No dose </a:t>
            </a:r>
            <a:r>
              <a:rPr lang="fr-BE" altLang="fr-FR" sz="1600" b="0" kern="0" dirty="0" err="1"/>
              <a:t>downsteam</a:t>
            </a:r>
            <a:r>
              <a:rPr lang="fr-BE" altLang="fr-FR" sz="1600" b="0" kern="0" dirty="0"/>
              <a:t> and </a:t>
            </a:r>
            <a:r>
              <a:rPr lang="fr-BE" altLang="fr-FR" sz="1600" b="0" kern="0" dirty="0" err="1"/>
              <a:t>low</a:t>
            </a:r>
            <a:r>
              <a:rPr lang="fr-BE" altLang="fr-FR" sz="1600" b="0" kern="0" dirty="0"/>
              <a:t> dose </a:t>
            </a:r>
            <a:r>
              <a:rPr lang="fr-BE" altLang="fr-FR" sz="1600" b="0" kern="0" dirty="0" err="1"/>
              <a:t>upstream</a:t>
            </a:r>
            <a:r>
              <a:rPr lang="fr-BE" altLang="fr-FR" sz="1600" b="0" kern="0" dirty="0"/>
              <a:t> of </a:t>
            </a:r>
            <a:r>
              <a:rPr lang="fr-BE" altLang="fr-FR" sz="1600" b="0" kern="0" dirty="0" err="1"/>
              <a:t>tumor</a:t>
            </a:r>
            <a:endParaRPr lang="fr-BE" altLang="fr-FR" sz="1600" b="0" kern="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Up to 50% reduced risk of radiation induced secondary cancer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1600" b="0" dirty="0">
                <a:solidFill>
                  <a:schemeClr val="tx1">
                    <a:lumMod val="75000"/>
                  </a:schemeClr>
                </a:solidFill>
              </a:rPr>
              <a:t>Drastically lower risk of adverse effects (treatment toxicity, side effects, growth abnormality) – better quality of life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GB" altLang="fr-FR" sz="1600" b="0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5333895" y="903253"/>
            <a:ext cx="3623280" cy="707886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2000" dirty="0"/>
              <a:t>The </a:t>
            </a:r>
            <a:r>
              <a:rPr lang="fr-BE" sz="2000" dirty="0" err="1"/>
              <a:t>spread</a:t>
            </a:r>
            <a:r>
              <a:rPr lang="fr-BE" sz="2000" dirty="0"/>
              <a:t> out Bragg </a:t>
            </a:r>
            <a:r>
              <a:rPr lang="fr-BE" sz="2000" dirty="0" err="1"/>
              <a:t>peak</a:t>
            </a:r>
            <a:r>
              <a:rPr lang="fr-BE" sz="2000" dirty="0"/>
              <a:t> (SOBP)</a:t>
            </a:r>
          </a:p>
        </p:txBody>
      </p:sp>
    </p:spTree>
    <p:extLst>
      <p:ext uri="{BB962C8B-B14F-4D97-AF65-F5344CB8AC3E}">
        <p14:creationId xmlns:p14="http://schemas.microsoft.com/office/powerpoint/2010/main" val="31623708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>
                <a:solidFill>
                  <a:srgbClr val="69BE28"/>
                </a:solidFill>
              </a:rPr>
              <a:t>Typical</a:t>
            </a:r>
            <a:r>
              <a:rPr lang="fr-BE" dirty="0">
                <a:solidFill>
                  <a:srgbClr val="69BE28"/>
                </a:solidFill>
              </a:rPr>
              <a:t> proton </a:t>
            </a:r>
            <a:r>
              <a:rPr lang="fr-BE" dirty="0" err="1">
                <a:solidFill>
                  <a:srgbClr val="69BE28"/>
                </a:solidFill>
              </a:rPr>
              <a:t>therapy</a:t>
            </a:r>
            <a:r>
              <a:rPr lang="fr-BE" dirty="0">
                <a:solidFill>
                  <a:srgbClr val="69BE28"/>
                </a:solidFill>
              </a:rPr>
              <a:t> </a:t>
            </a:r>
            <a:r>
              <a:rPr lang="fr-BE" dirty="0" err="1">
                <a:solidFill>
                  <a:srgbClr val="69BE28"/>
                </a:solidFill>
              </a:rPr>
              <a:t>systems</a:t>
            </a:r>
            <a:endParaRPr lang="fr-BE" dirty="0">
              <a:solidFill>
                <a:srgbClr val="69BE2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71" y="1028499"/>
            <a:ext cx="2813275" cy="19583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9712" y="1028499"/>
            <a:ext cx="2209360" cy="1514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5" t="2320" r="17864" b="4821"/>
          <a:stretch/>
        </p:blipFill>
        <p:spPr>
          <a:xfrm>
            <a:off x="5809707" y="1069461"/>
            <a:ext cx="2160055" cy="16437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275"/>
          <a:stretch/>
        </p:blipFill>
        <p:spPr>
          <a:xfrm>
            <a:off x="2929346" y="2883385"/>
            <a:ext cx="6113117" cy="215139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780686" y="4691768"/>
            <a:ext cx="1051081" cy="2901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BE" sz="1800" dirty="0" err="1">
                <a:solidFill>
                  <a:schemeClr val="tx1"/>
                </a:solidFill>
              </a:rPr>
              <a:t>Pronova</a:t>
            </a:r>
            <a:endParaRPr lang="fr-BE" sz="1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00723" y="738354"/>
            <a:ext cx="1051081" cy="2901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BE" sz="1800" dirty="0">
                <a:solidFill>
                  <a:schemeClr val="tx1"/>
                </a:solidFill>
              </a:rPr>
              <a:t>Mevion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03805" y="708971"/>
            <a:ext cx="1051081" cy="2901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BE" sz="1800" dirty="0">
                <a:solidFill>
                  <a:schemeClr val="tx1"/>
                </a:solidFill>
              </a:rPr>
              <a:t>IBA</a:t>
            </a:r>
          </a:p>
        </p:txBody>
      </p:sp>
    </p:spTree>
    <p:extLst>
      <p:ext uri="{BB962C8B-B14F-4D97-AF65-F5344CB8AC3E}">
        <p14:creationId xmlns:p14="http://schemas.microsoft.com/office/powerpoint/2010/main" val="14698354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5412" t="50391" r="59542" b="17282"/>
          <a:stretch/>
        </p:blipFill>
        <p:spPr>
          <a:xfrm>
            <a:off x="535781" y="871122"/>
            <a:ext cx="3471863" cy="24086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69BE28"/>
                </a:solidFill>
              </a:rPr>
              <a:t>Synchrotrons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4" descr="Résultat de recherche d'images pour &quot;cnao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157" y="893841"/>
            <a:ext cx="4433264" cy="2672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686418" y="3649326"/>
            <a:ext cx="23242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Hitachi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70-250 MeV protons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Slow cycle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7 m Diameter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69534" y="3651870"/>
            <a:ext cx="33522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“PIMMS” (CERN) design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Up to Carbon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25 m Diameter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Rep. rate: 5 Hz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Installed @CNAO, </a:t>
            </a:r>
            <a:r>
              <a:rPr lang="en-US" sz="1500" dirty="0" err="1"/>
              <a:t>Medaustron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0" y="4947293"/>
            <a:ext cx="3054041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825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http://www.protominternational.com/about/about-radiance-330/</a:t>
            </a:r>
          </a:p>
        </p:txBody>
      </p:sp>
      <p:sp>
        <p:nvSpPr>
          <p:cNvPr id="8" name="Rectangle 7"/>
          <p:cNvSpPr/>
          <p:nvPr/>
        </p:nvSpPr>
        <p:spPr>
          <a:xfrm>
            <a:off x="6951257" y="4928455"/>
            <a:ext cx="1721946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825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Rossi, EurPhysJPlus2011-126-78.pdf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4807" t="35758" r="58226" b="8673"/>
          <a:stretch/>
        </p:blipFill>
        <p:spPr>
          <a:xfrm>
            <a:off x="207168" y="2211584"/>
            <a:ext cx="1357893" cy="15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910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69BE28"/>
                </a:solidFill>
              </a:rPr>
              <a:t>Trend: more compact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122" name="Picture 2" descr="Résultat de recherche d'images pour &quot;protom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125" y="893841"/>
            <a:ext cx="3519369" cy="263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37539" y="3732499"/>
            <a:ext cx="36689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err="1"/>
              <a:t>Protom</a:t>
            </a:r>
            <a:endParaRPr lang="en-US" sz="1500" dirty="0"/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Up to 330 MeV protons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5 m Diameter, ~16 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Installed @MGH; recently first patient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0" y="4947293"/>
            <a:ext cx="3054041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sz="825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http://www.protominternational.com/about/about-radiance-330/</a:t>
            </a:r>
          </a:p>
        </p:txBody>
      </p:sp>
    </p:spTree>
    <p:extLst>
      <p:ext uri="{BB962C8B-B14F-4D97-AF65-F5344CB8AC3E}">
        <p14:creationId xmlns:p14="http://schemas.microsoft.com/office/powerpoint/2010/main" val="36443801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25095" t="33496" r="29494" b="11867"/>
          <a:stretch/>
        </p:blipFill>
        <p:spPr>
          <a:xfrm>
            <a:off x="7004334" y="1348364"/>
            <a:ext cx="995309" cy="7371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69BE28"/>
                </a:solidFill>
              </a:rPr>
              <a:t>Cyclotrons in PT – commercial models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79" y="1161687"/>
            <a:ext cx="1932904" cy="124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02926" y="759439"/>
            <a:ext cx="2333800" cy="230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Résultat de recherche d'images pour &quot;mevion s250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436" y="1636648"/>
            <a:ext cx="598841" cy="77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566220" y="1420586"/>
            <a:ext cx="7808323" cy="0"/>
          </a:xfrm>
          <a:prstGeom prst="line">
            <a:avLst/>
          </a:prstGeom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87778" y="2085491"/>
            <a:ext cx="7808323" cy="0"/>
          </a:xfrm>
          <a:prstGeom prst="line">
            <a:avLst/>
          </a:prstGeom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79611" y="3193003"/>
            <a:ext cx="2230484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IBA C230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230 MeV protons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4.3 m Diameter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CW beam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Normal conducting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Magnet: 200 kW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RF: 60 kW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sp>
        <p:nvSpPr>
          <p:cNvPr id="17" name="Rectangle 16"/>
          <p:cNvSpPr/>
          <p:nvPr/>
        </p:nvSpPr>
        <p:spPr>
          <a:xfrm>
            <a:off x="2351310" y="3184664"/>
            <a:ext cx="2498269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Varian-</a:t>
            </a:r>
            <a:r>
              <a:rPr lang="en-US" sz="1500" dirty="0" err="1"/>
              <a:t>Accel</a:t>
            </a:r>
            <a:r>
              <a:rPr lang="en-US" sz="1500" dirty="0"/>
              <a:t> </a:t>
            </a:r>
            <a:r>
              <a:rPr lang="en-US" sz="1500" dirty="0" err="1"/>
              <a:t>Probeam</a:t>
            </a:r>
            <a:endParaRPr lang="en-US" sz="1500" dirty="0"/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250MeV protons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3.1 m Diameter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CW beam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Superconducting (</a:t>
            </a:r>
            <a:r>
              <a:rPr lang="en-US" sz="1500" dirty="0" err="1"/>
              <a:t>NbTi</a:t>
            </a:r>
            <a:r>
              <a:rPr lang="en-US" sz="1500" dirty="0"/>
              <a:t>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Magnet: 40 kW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RF: 115 kW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849580" y="2931790"/>
            <a:ext cx="21175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err="1"/>
              <a:t>Mevion</a:t>
            </a:r>
            <a:r>
              <a:rPr lang="en-US" sz="1500" dirty="0"/>
              <a:t> SC250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250 MeV protons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~1.5 m Diameter (shield)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Superconducting (Nb</a:t>
            </a:r>
            <a:r>
              <a:rPr lang="en-US" sz="1500" baseline="-25000" dirty="0"/>
              <a:t>3</a:t>
            </a:r>
            <a:r>
              <a:rPr lang="en-US" sz="1500" dirty="0"/>
              <a:t>Sn)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sp>
        <p:nvSpPr>
          <p:cNvPr id="19" name="Rectangle 18"/>
          <p:cNvSpPr/>
          <p:nvPr/>
        </p:nvSpPr>
        <p:spPr>
          <a:xfrm>
            <a:off x="6923930" y="2931790"/>
            <a:ext cx="1896542" cy="17081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500" dirty="0"/>
              <a:t>IBA S2C2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MeV protons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2.2 m Diameter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Rep. rate: 1 kHz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Superconducting (</a:t>
            </a:r>
            <a:r>
              <a:rPr lang="en-US" sz="1500" dirty="0" err="1"/>
              <a:t>NbTi</a:t>
            </a:r>
            <a:r>
              <a:rPr lang="en-US" sz="1500" dirty="0"/>
              <a:t>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RF: 11 kW</a:t>
            </a:r>
          </a:p>
        </p:txBody>
      </p:sp>
      <p:sp>
        <p:nvSpPr>
          <p:cNvPr id="22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622313" y="7164167"/>
            <a:ext cx="8090046" cy="560823"/>
          </a:xfrm>
        </p:spPr>
        <p:txBody>
          <a:bodyPr/>
          <a:lstStyle/>
          <a:p>
            <a:pPr marL="0" indent="0">
              <a:buNone/>
            </a:pPr>
            <a:r>
              <a:rPr lang="fr-BE" sz="1350" dirty="0"/>
              <a:t>NB: </a:t>
            </a:r>
            <a:r>
              <a:rPr lang="fr-BE" sz="1350" dirty="0" err="1"/>
              <a:t>refer</a:t>
            </a:r>
            <a:r>
              <a:rPr lang="fr-BE" sz="1350" dirty="0"/>
              <a:t> </a:t>
            </a:r>
            <a:r>
              <a:rPr lang="fr-BE" sz="1350" dirty="0" err="1"/>
              <a:t>also</a:t>
            </a:r>
            <a:r>
              <a:rPr lang="fr-BE" sz="1350" dirty="0"/>
              <a:t> to P. </a:t>
            </a:r>
            <a:r>
              <a:rPr lang="fr-BE" sz="1350" dirty="0" err="1"/>
              <a:t>Verbruggen’s</a:t>
            </a:r>
            <a:r>
              <a:rPr lang="fr-BE" sz="1350" dirty="0"/>
              <a:t> talk at ECPM 2012 </a:t>
            </a:r>
            <a:r>
              <a:rPr lang="en-US" sz="1350" dirty="0"/>
              <a:t>”Development of the new IBA S2C2”</a:t>
            </a:r>
            <a:endParaRPr lang="fr-BE" sz="1350" dirty="0"/>
          </a:p>
          <a:p>
            <a:pPr marL="0" indent="0">
              <a:buNone/>
            </a:pPr>
            <a:r>
              <a:rPr lang="fr-BE" sz="1350" dirty="0"/>
              <a:t>       for </a:t>
            </a:r>
            <a:r>
              <a:rPr lang="fr-BE" sz="1350" dirty="0" err="1"/>
              <a:t>beam</a:t>
            </a:r>
            <a:r>
              <a:rPr lang="fr-BE" sz="1350" dirty="0"/>
              <a:t> </a:t>
            </a:r>
            <a:r>
              <a:rPr lang="fr-BE" sz="1350" dirty="0" err="1"/>
              <a:t>properties</a:t>
            </a:r>
            <a:r>
              <a:rPr lang="fr-BE" sz="1350" dirty="0"/>
              <a:t>, </a:t>
            </a:r>
            <a:r>
              <a:rPr lang="fr-BE" sz="1350" dirty="0" err="1"/>
              <a:t>refer</a:t>
            </a:r>
            <a:r>
              <a:rPr lang="fr-BE" sz="1350" dirty="0"/>
              <a:t> </a:t>
            </a:r>
            <a:r>
              <a:rPr lang="fr-BE" sz="1350" dirty="0" err="1"/>
              <a:t>also</a:t>
            </a:r>
            <a:r>
              <a:rPr lang="fr-BE" sz="1350" dirty="0"/>
              <a:t> to J. Van de </a:t>
            </a:r>
            <a:r>
              <a:rPr lang="fr-BE" sz="1350" dirty="0" err="1"/>
              <a:t>Walle’s</a:t>
            </a:r>
            <a:r>
              <a:rPr lang="fr-BE" sz="1350" dirty="0"/>
              <a:t> talk at « Cyclotrons 2016 » </a:t>
            </a:r>
            <a:r>
              <a:rPr lang="fr-BE" sz="1350" dirty="0" err="1"/>
              <a:t>conference</a:t>
            </a:r>
            <a:endParaRPr lang="fr-BE" sz="1350" dirty="0"/>
          </a:p>
        </p:txBody>
      </p:sp>
    </p:spTree>
    <p:extLst>
      <p:ext uri="{BB962C8B-B14F-4D97-AF65-F5344CB8AC3E}">
        <p14:creationId xmlns:p14="http://schemas.microsoft.com/office/powerpoint/2010/main" val="34423170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01"/>
          <a:stretch/>
        </p:blipFill>
        <p:spPr bwMode="auto">
          <a:xfrm>
            <a:off x="587778" y="1064228"/>
            <a:ext cx="1139917" cy="1827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>
                <a:solidFill>
                  <a:srgbClr val="69BE28"/>
                </a:solidFill>
              </a:rPr>
              <a:t>Proton cyclotrons - </a:t>
            </a:r>
            <a:r>
              <a:rPr lang="fr-BE" dirty="0" err="1">
                <a:solidFill>
                  <a:srgbClr val="69BE28"/>
                </a:solidFill>
              </a:rPr>
              <a:t>Ongoing</a:t>
            </a:r>
            <a:r>
              <a:rPr lang="fr-BE" dirty="0">
                <a:solidFill>
                  <a:srgbClr val="69BE28"/>
                </a:solidFill>
              </a:rPr>
              <a:t> </a:t>
            </a:r>
            <a:r>
              <a:rPr lang="fr-BE" dirty="0" err="1">
                <a:solidFill>
                  <a:srgbClr val="69BE28"/>
                </a:solidFill>
              </a:rPr>
              <a:t>developments</a:t>
            </a:r>
            <a:endParaRPr lang="fr-BE" dirty="0">
              <a:solidFill>
                <a:srgbClr val="69BE28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87777" y="699542"/>
            <a:ext cx="8707593" cy="436822"/>
          </a:xfrm>
        </p:spPr>
        <p:txBody>
          <a:bodyPr/>
          <a:lstStyle/>
          <a:p>
            <a:r>
              <a:rPr lang="fr-BE" dirty="0"/>
              <a:t>1. </a:t>
            </a:r>
            <a:r>
              <a:rPr lang="fr-BE" sz="2000" dirty="0" err="1"/>
              <a:t>Isochronous</a:t>
            </a:r>
            <a:r>
              <a:rPr lang="fr-BE" sz="2000" dirty="0"/>
              <a:t>: SHI, </a:t>
            </a:r>
            <a:r>
              <a:rPr lang="fr-BE" sz="2000" dirty="0" err="1"/>
              <a:t>Varian</a:t>
            </a:r>
            <a:r>
              <a:rPr lang="fr-BE" sz="2000" dirty="0"/>
              <a:t>/</a:t>
            </a:r>
            <a:r>
              <a:rPr lang="fr-BE" sz="2000" dirty="0" err="1"/>
              <a:t>Antaya</a:t>
            </a:r>
            <a:r>
              <a:rPr lang="fr-BE" sz="2000" dirty="0"/>
              <a:t>, </a:t>
            </a:r>
            <a:r>
              <a:rPr lang="fr-BE" sz="2000" dirty="0" err="1"/>
              <a:t>Pronova</a:t>
            </a:r>
            <a:r>
              <a:rPr lang="fr-BE" sz="2000" dirty="0"/>
              <a:t>/</a:t>
            </a:r>
            <a:r>
              <a:rPr lang="fr-BE" sz="2000" dirty="0" err="1"/>
              <a:t>Ionetix</a:t>
            </a:r>
            <a:r>
              <a:rPr lang="fr-BE" sz="2000" dirty="0"/>
              <a:t>, </a:t>
            </a:r>
            <a:r>
              <a:rPr lang="fr-BE" sz="2000" dirty="0" err="1"/>
              <a:t>Heifei</a:t>
            </a:r>
            <a:r>
              <a:rPr lang="fr-BE" sz="2000" dirty="0"/>
              <a:t>/JINR</a:t>
            </a:r>
          </a:p>
          <a:p>
            <a:endParaRPr lang="fr-BE" dirty="0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689" y="7168897"/>
            <a:ext cx="1893094" cy="1679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9357" y="1001778"/>
            <a:ext cx="1712222" cy="18468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51731" t="25146" r="14411" b="34186"/>
          <a:stretch/>
        </p:blipFill>
        <p:spPr>
          <a:xfrm>
            <a:off x="4544132" y="1127967"/>
            <a:ext cx="2342639" cy="1732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573051" y="2912434"/>
            <a:ext cx="260578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Varian/</a:t>
            </a:r>
            <a:r>
              <a:rPr lang="en-US" sz="1500" dirty="0" err="1"/>
              <a:t>Antaya</a:t>
            </a:r>
            <a:endParaRPr lang="en-US" sz="1500" dirty="0"/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230 MeV protons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2.2 m Diameter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CW beam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Superconducting (Nb</a:t>
            </a:r>
            <a:r>
              <a:rPr lang="en-US" sz="1500" baseline="-25000" dirty="0"/>
              <a:t>3</a:t>
            </a:r>
            <a:r>
              <a:rPr lang="en-US" sz="1500" dirty="0"/>
              <a:t>Sn)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30 tons+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5.5 T (</a:t>
            </a:r>
            <a:r>
              <a:rPr lang="en-US" sz="1500" dirty="0" err="1"/>
              <a:t>extr</a:t>
            </a:r>
            <a:r>
              <a:rPr lang="en-US" sz="1500" dirty="0"/>
              <a:t>.)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“Flutter” coils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sp>
        <p:nvSpPr>
          <p:cNvPr id="16" name="Rectangle 15"/>
          <p:cNvSpPr/>
          <p:nvPr/>
        </p:nvSpPr>
        <p:spPr>
          <a:xfrm>
            <a:off x="2389357" y="2966328"/>
            <a:ext cx="22304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err="1"/>
              <a:t>Pronova</a:t>
            </a:r>
            <a:r>
              <a:rPr lang="en-US" sz="1500" dirty="0"/>
              <a:t>/</a:t>
            </a:r>
            <a:r>
              <a:rPr lang="en-US" sz="1500" dirty="0" err="1"/>
              <a:t>Ionetix</a:t>
            </a:r>
            <a:endParaRPr lang="en-US" sz="1500" dirty="0"/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250 MeV protons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2.8 m Diameter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CW beam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Superconducting (Nb</a:t>
            </a:r>
            <a:r>
              <a:rPr lang="en-US" sz="1500" baseline="-25000" dirty="0"/>
              <a:t>3</a:t>
            </a:r>
            <a:r>
              <a:rPr lang="en-US" sz="1500" dirty="0"/>
              <a:t>Sn)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60 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3.7 T (</a:t>
            </a:r>
            <a:r>
              <a:rPr lang="en-US" sz="1500" dirty="0" err="1"/>
              <a:t>extr</a:t>
            </a:r>
            <a:r>
              <a:rPr lang="en-US" sz="1500" dirty="0"/>
              <a:t>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60872" y="2994130"/>
            <a:ext cx="21175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 err="1"/>
              <a:t>Heifei</a:t>
            </a:r>
            <a:r>
              <a:rPr lang="en-US" sz="1500" dirty="0"/>
              <a:t>/JINR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en-US" sz="1500" dirty="0"/>
              <a:t>200 MeV protons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en-US" sz="1500" dirty="0"/>
              <a:t>2.2 m Diameter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en-US" sz="1500" dirty="0"/>
              <a:t>CW beam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en-US" sz="1500" dirty="0"/>
              <a:t>Superconducting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en-US" sz="1500" dirty="0"/>
              <a:t>30 tons</a:t>
            </a:r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en-US" sz="1500" dirty="0"/>
              <a:t>3.6 T (</a:t>
            </a:r>
            <a:r>
              <a:rPr lang="en-US" sz="1500" dirty="0" err="1"/>
              <a:t>extr</a:t>
            </a:r>
            <a:r>
              <a:rPr lang="en-US" sz="1500" dirty="0"/>
              <a:t>.)</a:t>
            </a:r>
          </a:p>
          <a:p>
            <a:endParaRPr lang="en-US" sz="1500" dirty="0"/>
          </a:p>
        </p:txBody>
      </p:sp>
      <p:sp>
        <p:nvSpPr>
          <p:cNvPr id="18" name="TextBox 17"/>
          <p:cNvSpPr txBox="1"/>
          <p:nvPr/>
        </p:nvSpPr>
        <p:spPr>
          <a:xfrm>
            <a:off x="7855586" y="2817430"/>
            <a:ext cx="1728788" cy="221456"/>
          </a:xfrm>
          <a:prstGeom prst="rect">
            <a:avLst/>
          </a:prstGeom>
          <a:noFill/>
        </p:spPr>
        <p:txBody>
          <a:bodyPr vert="horz" wrap="none" lIns="68580" tIns="34290" rIns="68580" bIns="34290" rtlCol="0" anchor="ctr">
            <a:noAutofit/>
          </a:bodyPr>
          <a:lstStyle/>
          <a:p>
            <a:r>
              <a:rPr lang="fr-BE" sz="675" dirty="0" err="1"/>
              <a:t>Antaya</a:t>
            </a:r>
            <a:r>
              <a:rPr lang="fr-BE" sz="675" dirty="0"/>
              <a:t> – CAS 2015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22310" y="2798771"/>
            <a:ext cx="1728788" cy="221456"/>
          </a:xfrm>
          <a:prstGeom prst="rect">
            <a:avLst/>
          </a:prstGeom>
          <a:noFill/>
        </p:spPr>
        <p:txBody>
          <a:bodyPr vert="horz" wrap="none" lIns="68580" tIns="34290" rIns="68580" bIns="34290" rtlCol="0" anchor="ctr">
            <a:noAutofit/>
          </a:bodyPr>
          <a:lstStyle/>
          <a:p>
            <a:r>
              <a:rPr lang="fr-BE" sz="675" dirty="0" err="1"/>
              <a:t>Karamysheva</a:t>
            </a:r>
            <a:r>
              <a:rPr lang="fr-BE" sz="675" dirty="0"/>
              <a:t> - THP20 cyclotrons 2016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21985" y="2808280"/>
            <a:ext cx="1728788" cy="221456"/>
          </a:xfrm>
          <a:prstGeom prst="rect">
            <a:avLst/>
          </a:prstGeom>
          <a:noFill/>
        </p:spPr>
        <p:txBody>
          <a:bodyPr vert="horz" wrap="none" lIns="68580" tIns="34290" rIns="68580" bIns="34290" rtlCol="0" anchor="ctr">
            <a:noAutofit/>
          </a:bodyPr>
          <a:lstStyle>
            <a:defPPr>
              <a:defRPr lang="fr-FR"/>
            </a:defPPr>
            <a:lvl1pPr>
              <a:defRPr sz="900"/>
            </a:lvl1pPr>
          </a:lstStyle>
          <a:p>
            <a:r>
              <a:rPr lang="fr-BE" sz="675" dirty="0" err="1"/>
              <a:t>Derenchuck</a:t>
            </a:r>
            <a:r>
              <a:rPr lang="fr-BE" sz="675" dirty="0"/>
              <a:t> - </a:t>
            </a:r>
            <a:r>
              <a:rPr lang="en-US" sz="675" dirty="0"/>
              <a:t>NAPAC 2016 </a:t>
            </a:r>
            <a:endParaRPr lang="fr-BE" sz="675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/>
          <a:srcRect l="40745" t="21371" r="31040" b="16367"/>
          <a:stretch/>
        </p:blipFill>
        <p:spPr>
          <a:xfrm>
            <a:off x="7031187" y="1375914"/>
            <a:ext cx="1250161" cy="148281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436147" y="2919009"/>
            <a:ext cx="223048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/>
              <a:t>SHI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230 MeV protons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2.8 m Diameter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CW beam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Superconducting (</a:t>
            </a:r>
            <a:r>
              <a:rPr lang="en-US" sz="1500" dirty="0" err="1"/>
              <a:t>NbTi</a:t>
            </a:r>
            <a:r>
              <a:rPr lang="en-US" sz="1500" dirty="0"/>
              <a:t>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55 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4 T (</a:t>
            </a:r>
            <a:r>
              <a:rPr lang="en-US" sz="1500" dirty="0" err="1"/>
              <a:t>extr</a:t>
            </a:r>
            <a:r>
              <a:rPr lang="en-US" sz="1500" dirty="0"/>
              <a:t>.)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564618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>
                <a:solidFill>
                  <a:srgbClr val="69BE28"/>
                </a:solidFill>
              </a:rPr>
              <a:t>Proton cyclotrons - </a:t>
            </a:r>
            <a:r>
              <a:rPr lang="fr-BE" dirty="0" err="1">
                <a:solidFill>
                  <a:srgbClr val="69BE28"/>
                </a:solidFill>
              </a:rPr>
              <a:t>Ongoing</a:t>
            </a:r>
            <a:r>
              <a:rPr lang="fr-BE" dirty="0">
                <a:solidFill>
                  <a:srgbClr val="69BE28"/>
                </a:solidFill>
              </a:rPr>
              <a:t> </a:t>
            </a:r>
            <a:r>
              <a:rPr lang="fr-BE" dirty="0" err="1">
                <a:solidFill>
                  <a:srgbClr val="69BE28"/>
                </a:solidFill>
              </a:rPr>
              <a:t>developments</a:t>
            </a:r>
            <a:endParaRPr lang="fr-BE" dirty="0">
              <a:solidFill>
                <a:srgbClr val="69BE28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87777" y="871538"/>
            <a:ext cx="7969812" cy="545387"/>
          </a:xfrm>
        </p:spPr>
        <p:txBody>
          <a:bodyPr/>
          <a:lstStyle/>
          <a:p>
            <a:r>
              <a:rPr lang="fr-BE" dirty="0"/>
              <a:t>2. Synchrocyclotrons: MIT </a:t>
            </a:r>
            <a:r>
              <a:rPr lang="fr-BE" dirty="0" err="1"/>
              <a:t>ironless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1846" t="3115" r="26774" b="26297"/>
          <a:stretch/>
        </p:blipFill>
        <p:spPr>
          <a:xfrm>
            <a:off x="286238" y="1476608"/>
            <a:ext cx="2600325" cy="3162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7724" y="1547595"/>
            <a:ext cx="3049918" cy="295010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293699" y="1942808"/>
            <a:ext cx="248246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250 MeV protons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(2.4-)2.8 m Diameter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Pulsed beam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Superconducting (Nb</a:t>
            </a:r>
            <a:r>
              <a:rPr lang="en-US" sz="1500" baseline="-25000" dirty="0"/>
              <a:t>3</a:t>
            </a:r>
            <a:r>
              <a:rPr lang="en-US" sz="1500" dirty="0"/>
              <a:t>Sn)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4 tons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 T (</a:t>
            </a:r>
            <a:r>
              <a:rPr lang="en-US" sz="1500" dirty="0" err="1"/>
              <a:t>extr</a:t>
            </a:r>
            <a:r>
              <a:rPr lang="en-US" sz="1500" dirty="0"/>
              <a:t>.)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Cost?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1500" dirty="0"/>
              <a:t>Variable-energy possible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22169" y="4924047"/>
            <a:ext cx="1728788" cy="221456"/>
          </a:xfrm>
          <a:prstGeom prst="rect">
            <a:avLst/>
          </a:prstGeom>
          <a:noFill/>
        </p:spPr>
        <p:txBody>
          <a:bodyPr vert="horz" wrap="none" lIns="68580" tIns="34290" rIns="68580" bIns="34290" rtlCol="0" anchor="ctr">
            <a:noAutofit/>
          </a:bodyPr>
          <a:lstStyle/>
          <a:p>
            <a:r>
              <a:rPr lang="fr-BE" sz="675" dirty="0"/>
              <a:t>Minervini – </a:t>
            </a:r>
            <a:r>
              <a:rPr lang="fr-BE" sz="675" dirty="0" err="1"/>
              <a:t>Ciemat</a:t>
            </a:r>
            <a:r>
              <a:rPr lang="fr-BE" sz="675" dirty="0"/>
              <a:t> workshop 2016</a:t>
            </a:r>
          </a:p>
        </p:txBody>
      </p:sp>
    </p:spTree>
    <p:extLst>
      <p:ext uri="{BB962C8B-B14F-4D97-AF65-F5344CB8AC3E}">
        <p14:creationId xmlns:p14="http://schemas.microsoft.com/office/powerpoint/2010/main" val="24552582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69BE28"/>
                </a:solidFill>
              </a:rPr>
              <a:t>Accelerators in PT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1706" y="871538"/>
            <a:ext cx="7969812" cy="4082465"/>
          </a:xfrm>
        </p:spPr>
        <p:txBody>
          <a:bodyPr/>
          <a:lstStyle/>
          <a:p>
            <a:r>
              <a:rPr lang="en-US" sz="1650" dirty="0"/>
              <a:t>(rough) requirements</a:t>
            </a:r>
          </a:p>
          <a:p>
            <a:pPr lvl="1"/>
            <a:r>
              <a:rPr lang="en-US" sz="1500" dirty="0"/>
              <a:t>Max. energy: 230 (250 MeV) protons – 400 MeV/u carbon ions</a:t>
            </a:r>
          </a:p>
          <a:p>
            <a:pPr lvl="1"/>
            <a:r>
              <a:rPr lang="en-US" sz="1500" dirty="0"/>
              <a:t>Min energy: ~70 MeV protons</a:t>
            </a:r>
          </a:p>
          <a:p>
            <a:pPr lvl="1"/>
            <a:r>
              <a:rPr lang="en-US" sz="1500" dirty="0"/>
              <a:t>At least 2 </a:t>
            </a:r>
            <a:r>
              <a:rPr lang="en-US" sz="1500" dirty="0" err="1"/>
              <a:t>Gy</a:t>
            </a:r>
            <a:r>
              <a:rPr lang="en-US" sz="1500" dirty="0"/>
              <a:t>/l/min =&gt; a few </a:t>
            </a:r>
            <a:r>
              <a:rPr lang="en-US" sz="1500" dirty="0" err="1"/>
              <a:t>nA</a:t>
            </a:r>
            <a:r>
              <a:rPr lang="en-US" sz="1500" dirty="0"/>
              <a:t> average beam current at nozzle level</a:t>
            </a:r>
          </a:p>
          <a:p>
            <a:pPr lvl="1"/>
            <a:r>
              <a:rPr lang="en-US" sz="1500" dirty="0"/>
              <a:t>Fast beam intensity modulation</a:t>
            </a:r>
          </a:p>
          <a:p>
            <a:pPr lvl="1"/>
            <a:r>
              <a:rPr lang="en-US" sz="1500" dirty="0"/>
              <a:t>Minimum footprint</a:t>
            </a:r>
          </a:p>
          <a:p>
            <a:pPr lvl="1"/>
            <a:r>
              <a:rPr lang="en-US" sz="1500" dirty="0"/>
              <a:t>Minimum energy consumption</a:t>
            </a:r>
          </a:p>
          <a:p>
            <a:endParaRPr lang="en-US" sz="1500" dirty="0"/>
          </a:p>
          <a:p>
            <a:r>
              <a:rPr lang="en-US" sz="1650" dirty="0"/>
              <a:t>Currently available on the market</a:t>
            </a:r>
          </a:p>
          <a:p>
            <a:pPr lvl="1"/>
            <a:r>
              <a:rPr lang="en-US" sz="1500" dirty="0"/>
              <a:t>Synchrotrons</a:t>
            </a:r>
          </a:p>
          <a:p>
            <a:pPr lvl="2"/>
            <a:r>
              <a:rPr lang="en-US" sz="1350" dirty="0"/>
              <a:t>Beam accelerated on a single path, magnetic field is ramped</a:t>
            </a:r>
          </a:p>
          <a:p>
            <a:pPr marL="685800" lvl="2" indent="0">
              <a:buNone/>
            </a:pPr>
            <a:r>
              <a:rPr lang="en-US" sz="1350" dirty="0"/>
              <a:t>=&gt;Variable energy, pulsed beam, multiple-stage</a:t>
            </a:r>
          </a:p>
          <a:p>
            <a:pPr lvl="1"/>
            <a:r>
              <a:rPr lang="en-US" sz="1500" dirty="0"/>
              <a:t>Cyclotrons and synchro-cyclotrons</a:t>
            </a:r>
          </a:p>
          <a:p>
            <a:pPr lvl="2"/>
            <a:r>
              <a:rPr lang="en-US" sz="1350" dirty="0"/>
              <a:t>Acceleration on a spiral path, fixed magnetic field</a:t>
            </a:r>
          </a:p>
          <a:p>
            <a:pPr marL="685800" lvl="2" indent="0">
              <a:buNone/>
            </a:pPr>
            <a:r>
              <a:rPr lang="en-US" sz="1350" dirty="0"/>
              <a:t>=&gt; Usually fixed energy, CW or pulsed (high rep. rate), single stage</a:t>
            </a:r>
          </a:p>
          <a:p>
            <a:endParaRPr lang="en-US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453A2-D363-469D-8CBC-0B7B5338D609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7428" y="369463"/>
            <a:ext cx="5648756" cy="347699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18609" y="1958496"/>
            <a:ext cx="3517745" cy="1226507"/>
          </a:xfrm>
          <a:prstGeom prst="rect">
            <a:avLst/>
          </a:prstGeom>
        </p:spPr>
        <p:txBody>
          <a:bodyPr lIns="0"/>
          <a:lstStyle/>
          <a:p>
            <a:pPr marL="171450" indent="-171450">
              <a:lnSpc>
                <a:spcPct val="90000"/>
              </a:lnSpc>
              <a:spcBef>
                <a:spcPts val="750"/>
              </a:spcBef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US" sz="1650" dirty="0">
                <a:solidFill>
                  <a:schemeClr val="tx1">
                    <a:lumMod val="75000"/>
                  </a:schemeClr>
                </a:solidFill>
              </a:rPr>
              <a:t>Potential (far) future developments</a:t>
            </a:r>
            <a:r>
              <a:rPr lang="en-US" sz="1500" dirty="0">
                <a:solidFill>
                  <a:schemeClr val="tx1">
                    <a:lumMod val="75000"/>
                  </a:schemeClr>
                </a:solidFill>
              </a:rPr>
              <a:t>:</a:t>
            </a:r>
          </a:p>
          <a:p>
            <a:pPr marL="514350" lvl="1" indent="-171450">
              <a:lnSpc>
                <a:spcPct val="90000"/>
              </a:lnSpc>
              <a:spcBef>
                <a:spcPts val="375"/>
              </a:spcBef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chemeClr val="tx1">
                    <a:lumMod val="75000"/>
                  </a:schemeClr>
                </a:solidFill>
              </a:rPr>
              <a:t>Linacs</a:t>
            </a:r>
            <a:endParaRPr lang="en-US" sz="1800" dirty="0">
              <a:solidFill>
                <a:schemeClr val="tx1">
                  <a:lumMod val="75000"/>
                </a:schemeClr>
              </a:solidFill>
            </a:endParaRPr>
          </a:p>
          <a:p>
            <a:pPr marL="514350" lvl="1" indent="-171450">
              <a:lnSpc>
                <a:spcPct val="90000"/>
              </a:lnSpc>
              <a:spcBef>
                <a:spcPts val="375"/>
              </a:spcBef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tx1">
                    <a:lumMod val="75000"/>
                  </a:schemeClr>
                </a:solidFill>
              </a:rPr>
              <a:t>Wakefield accelerators</a:t>
            </a:r>
          </a:p>
          <a:p>
            <a:pPr marL="514350" lvl="1" indent="-171450">
              <a:lnSpc>
                <a:spcPct val="90000"/>
              </a:lnSpc>
              <a:spcBef>
                <a:spcPts val="375"/>
              </a:spcBef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chemeClr val="tx1">
                    <a:lumMod val="75000"/>
                  </a:schemeClr>
                </a:solidFill>
              </a:rPr>
              <a:t>Cyclinacs</a:t>
            </a:r>
            <a:endParaRPr lang="en-US" sz="1800" dirty="0">
              <a:solidFill>
                <a:schemeClr val="tx1">
                  <a:lumMod val="75000"/>
                </a:schemeClr>
              </a:solidFill>
            </a:endParaRPr>
          </a:p>
          <a:p>
            <a:pPr lvl="1">
              <a:lnSpc>
                <a:spcPct val="90000"/>
              </a:lnSpc>
              <a:spcBef>
                <a:spcPts val="375"/>
              </a:spcBef>
              <a:buClr>
                <a:schemeClr val="accent3"/>
              </a:buClr>
            </a:pPr>
            <a:r>
              <a:rPr lang="en-US" sz="1800" dirty="0">
                <a:solidFill>
                  <a:schemeClr val="tx1">
                    <a:lumMod val="75000"/>
                  </a:schemeClr>
                </a:solidFill>
              </a:rPr>
              <a:t>Trend: variable-energy</a:t>
            </a:r>
          </a:p>
        </p:txBody>
      </p:sp>
    </p:spTree>
    <p:extLst>
      <p:ext uri="{BB962C8B-B14F-4D97-AF65-F5344CB8AC3E}">
        <p14:creationId xmlns:p14="http://schemas.microsoft.com/office/powerpoint/2010/main" val="11220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253" y="2174583"/>
            <a:ext cx="3266177" cy="197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ounded Rectangle 13"/>
          <p:cNvSpPr/>
          <p:nvPr/>
        </p:nvSpPr>
        <p:spPr>
          <a:xfrm>
            <a:off x="71252" y="3393375"/>
            <a:ext cx="2867891" cy="1732313"/>
          </a:xfrm>
          <a:prstGeom prst="roundRect">
            <a:avLst>
              <a:gd name="adj" fmla="val 6384"/>
            </a:avLst>
          </a:prstGeom>
          <a:solidFill>
            <a:schemeClr val="bg1"/>
          </a:solidFill>
          <a:ln w="28575"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586" y="102394"/>
            <a:ext cx="7025640" cy="571500"/>
          </a:xfrm>
          <a:noFill/>
        </p:spPr>
        <p:txBody>
          <a:bodyPr>
            <a:normAutofit/>
          </a:bodyPr>
          <a:lstStyle/>
          <a:p>
            <a:pPr algn="ctr"/>
            <a:r>
              <a:rPr lang="fr-BE" dirty="0">
                <a:solidFill>
                  <a:srgbClr val="69BE28"/>
                </a:solidFill>
              </a:rPr>
              <a:t>Major components </a:t>
            </a:r>
            <a:r>
              <a:rPr lang="fr-BE" sz="1500" dirty="0">
                <a:solidFill>
                  <a:srgbClr val="69BE28"/>
                </a:solidFill>
              </a:rPr>
              <a:t>(IBA </a:t>
            </a:r>
            <a:r>
              <a:rPr lang="fr-BE" sz="1500" dirty="0" err="1">
                <a:solidFill>
                  <a:srgbClr val="69BE28"/>
                </a:solidFill>
              </a:rPr>
              <a:t>ProteusONE</a:t>
            </a:r>
            <a:r>
              <a:rPr lang="fr-BE" sz="1500" dirty="0">
                <a:solidFill>
                  <a:srgbClr val="69BE28"/>
                </a:solidFill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08059" y="6194743"/>
            <a:ext cx="535258" cy="525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34453A2-D363-469D-8CBC-0B7B5338D609}" type="slidenum">
              <a:rPr lang="en-US" smtClean="0"/>
              <a:pPr/>
              <a:t>37</a:t>
            </a:fld>
            <a:endParaRPr lang="fr-BE" dirty="0"/>
          </a:p>
        </p:txBody>
      </p:sp>
      <p:pic>
        <p:nvPicPr>
          <p:cNvPr id="10" name="Picture 2" descr="X:\S&amp;M Dept\Marketing\Images\ProteusONE IMAGES\Renderings P1 2013\ProteusOne_082013_LowRES\09_ProteusOne_Frontview_CBCTout_0degree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36400" y="3482440"/>
            <a:ext cx="1305791" cy="103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8832" y="4515593"/>
            <a:ext cx="295144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050"/>
              <a:t>Stereoscopic imaging and CBCT at isocentre: </a:t>
            </a:r>
          </a:p>
          <a:p>
            <a:r>
              <a:rPr lang="fr-BE" sz="1050"/>
              <a:t>accurate patient setup, </a:t>
            </a:r>
          </a:p>
          <a:p>
            <a:r>
              <a:rPr lang="fr-BE" sz="1050"/>
              <a:t>quality images for adaptive treatments</a:t>
            </a:r>
            <a:endParaRPr lang="fr-BE" sz="1050" dirty="0"/>
          </a:p>
        </p:txBody>
      </p:sp>
      <p:grpSp>
        <p:nvGrpSpPr>
          <p:cNvPr id="34" name="Group 33"/>
          <p:cNvGrpSpPr/>
          <p:nvPr/>
        </p:nvGrpSpPr>
        <p:grpSpPr>
          <a:xfrm>
            <a:off x="6043277" y="3272475"/>
            <a:ext cx="2380719" cy="1593813"/>
            <a:chOff x="7157232" y="4449703"/>
            <a:chExt cx="3174292" cy="2125084"/>
          </a:xfrm>
        </p:grpSpPr>
        <p:sp>
          <p:nvSpPr>
            <p:cNvPr id="17" name="Rounded Rectangle 16"/>
            <p:cNvSpPr/>
            <p:nvPr/>
          </p:nvSpPr>
          <p:spPr>
            <a:xfrm>
              <a:off x="7157232" y="4449703"/>
              <a:ext cx="3174292" cy="2094307"/>
            </a:xfrm>
            <a:prstGeom prst="roundRect">
              <a:avLst>
                <a:gd name="adj" fmla="val 6384"/>
              </a:avLst>
            </a:prstGeom>
            <a:solidFill>
              <a:schemeClr val="bg1"/>
            </a:solidFill>
            <a:ln w="28575"/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sz="1800"/>
            </a:p>
          </p:txBody>
        </p:sp>
        <p:pic>
          <p:nvPicPr>
            <p:cNvPr id="1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8943" y="4643253"/>
              <a:ext cx="2444506" cy="1377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334959" y="6020790"/>
              <a:ext cx="2979876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1050"/>
                <a:t>Efficient software integration, </a:t>
              </a:r>
            </a:p>
            <a:p>
              <a:r>
                <a:rPr lang="fr-BE" sz="1050"/>
                <a:t>enabling easy &amp; flexible workflows</a:t>
              </a:r>
              <a:endParaRPr lang="fr-BE" sz="105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020293" y="1373322"/>
            <a:ext cx="5210435" cy="1651699"/>
            <a:chOff x="4773699" y="996422"/>
            <a:chExt cx="6947246" cy="2202265"/>
          </a:xfrm>
        </p:grpSpPr>
        <p:sp>
          <p:nvSpPr>
            <p:cNvPr id="16" name="Rounded Rectangle 15"/>
            <p:cNvSpPr/>
            <p:nvPr/>
          </p:nvSpPr>
          <p:spPr>
            <a:xfrm>
              <a:off x="5793557" y="996422"/>
              <a:ext cx="5927388" cy="2202265"/>
            </a:xfrm>
            <a:prstGeom prst="roundRect">
              <a:avLst>
                <a:gd name="adj" fmla="val 6384"/>
              </a:avLst>
            </a:prstGeom>
            <a:solidFill>
              <a:schemeClr val="bg1"/>
            </a:solidFill>
            <a:ln w="28575"/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sz="1800"/>
            </a:p>
          </p:txBody>
        </p:sp>
        <p:pic>
          <p:nvPicPr>
            <p:cNvPr id="6" name="399b9402-57e6-4c09-93b2-ebae5be2cfe3" descr="CCD7362E-BCEA-4FF7-B989-6AB7F1164CA4@hsd1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883969" y="1062519"/>
              <a:ext cx="5746913" cy="2086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5883970" y="1149406"/>
              <a:ext cx="3770690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BE" sz="1050" dirty="0" err="1"/>
                <a:t>Intensity-modulated</a:t>
              </a:r>
              <a:r>
                <a:rPr lang="fr-BE" sz="1050" dirty="0"/>
                <a:t> proton </a:t>
              </a:r>
              <a:r>
                <a:rPr lang="fr-BE" sz="1050" dirty="0" err="1"/>
                <a:t>therapy</a:t>
              </a:r>
              <a:r>
                <a:rPr lang="fr-BE" sz="1050" dirty="0"/>
                <a:t> (IMPT) : </a:t>
              </a:r>
            </a:p>
            <a:p>
              <a:r>
                <a:rPr lang="fr-BE" sz="1050" dirty="0"/>
                <a:t>the </a:t>
              </a:r>
              <a:r>
                <a:rPr lang="fr-BE" sz="1050" dirty="0" err="1"/>
                <a:t>most</a:t>
              </a:r>
              <a:r>
                <a:rPr lang="fr-BE" sz="1050" dirty="0"/>
                <a:t> </a:t>
              </a:r>
              <a:r>
                <a:rPr lang="fr-BE" sz="1050" dirty="0" err="1"/>
                <a:t>precise</a:t>
              </a:r>
              <a:r>
                <a:rPr lang="fr-BE" sz="1050" dirty="0"/>
                <a:t> </a:t>
              </a:r>
              <a:r>
                <a:rPr lang="fr-BE" sz="1050" dirty="0" err="1"/>
                <a:t>form</a:t>
              </a:r>
              <a:r>
                <a:rPr lang="fr-BE" sz="1050" dirty="0"/>
                <a:t> of </a:t>
              </a:r>
              <a:r>
                <a:rPr lang="fr-BE" sz="1050" dirty="0" err="1"/>
                <a:t>treatments</a:t>
              </a:r>
              <a:endParaRPr lang="fr-BE" sz="1050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>
              <a:off x="4773699" y="2863019"/>
              <a:ext cx="1034079" cy="168918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Connector 20"/>
          <p:cNvCxnSpPr/>
          <p:nvPr/>
        </p:nvCxnSpPr>
        <p:spPr>
          <a:xfrm flipH="1">
            <a:off x="2939143" y="3159760"/>
            <a:ext cx="984199" cy="766192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75293" y="863403"/>
            <a:ext cx="3451680" cy="1732313"/>
            <a:chOff x="100390" y="1151203"/>
            <a:chExt cx="4602240" cy="2309751"/>
          </a:xfrm>
        </p:grpSpPr>
        <p:sp>
          <p:nvSpPr>
            <p:cNvPr id="15" name="Rounded Rectangle 14"/>
            <p:cNvSpPr/>
            <p:nvPr/>
          </p:nvSpPr>
          <p:spPr>
            <a:xfrm>
              <a:off x="100390" y="1151203"/>
              <a:ext cx="2442786" cy="2309751"/>
            </a:xfrm>
            <a:prstGeom prst="roundRect">
              <a:avLst>
                <a:gd name="adj" fmla="val 6384"/>
              </a:avLst>
            </a:prstGeom>
            <a:solidFill>
              <a:schemeClr val="bg1"/>
            </a:solidFill>
            <a:ln w="28575"/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 sz="1800"/>
            </a:p>
          </p:txBody>
        </p:sp>
        <p:pic>
          <p:nvPicPr>
            <p:cNvPr id="8" name="Picture 2" descr="M:\ESD\All\Project_Mgt\Particle_Therapy\SBF.101_Nice\6. Pictures\6.04 Rigging\Rigging S2C2\20140402_S2C2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82153" y="1880807"/>
              <a:ext cx="1721950" cy="14878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00391" y="1151203"/>
              <a:ext cx="257613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050" dirty="0"/>
                <a:t>Compact super-</a:t>
              </a:r>
              <a:r>
                <a:rPr lang="fr-BE" sz="1050" dirty="0" err="1"/>
                <a:t>conducting</a:t>
              </a:r>
              <a:r>
                <a:rPr lang="fr-BE" sz="1050" dirty="0"/>
                <a:t> </a:t>
              </a:r>
              <a:r>
                <a:rPr lang="fr-BE" sz="1050" dirty="0" err="1"/>
                <a:t>accelerator</a:t>
              </a:r>
              <a:r>
                <a:rPr lang="fr-BE" sz="1050" dirty="0"/>
                <a:t> for </a:t>
              </a:r>
              <a:r>
                <a:rPr lang="fr-BE" sz="1050" dirty="0" err="1"/>
                <a:t>producing</a:t>
              </a:r>
              <a:r>
                <a:rPr lang="fr-BE" sz="1050" dirty="0"/>
                <a:t> the </a:t>
              </a:r>
              <a:r>
                <a:rPr lang="fr-BE" sz="1050" dirty="0" err="1"/>
                <a:t>energetic</a:t>
              </a:r>
              <a:r>
                <a:rPr lang="fr-BE" sz="1050" dirty="0"/>
                <a:t> proton </a:t>
              </a:r>
              <a:r>
                <a:rPr lang="fr-BE" sz="1050" dirty="0" err="1"/>
                <a:t>beam</a:t>
              </a:r>
              <a:endParaRPr lang="fr-BE" sz="105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 flipV="1">
              <a:off x="2576042" y="2899443"/>
              <a:ext cx="2126588" cy="211893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/>
          <p:cNvCxnSpPr>
            <a:stCxn id="17" idx="1"/>
          </p:cNvCxnSpPr>
          <p:nvPr/>
        </p:nvCxnSpPr>
        <p:spPr>
          <a:xfrm flipH="1" flipV="1">
            <a:off x="4339231" y="3935185"/>
            <a:ext cx="1704047" cy="122654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2051535" y="741506"/>
            <a:ext cx="2589500" cy="1931082"/>
            <a:chOff x="2735379" y="988674"/>
            <a:chExt cx="3452667" cy="2574776"/>
          </a:xfrm>
        </p:grpSpPr>
        <p:grpSp>
          <p:nvGrpSpPr>
            <p:cNvPr id="4" name="Group 3"/>
            <p:cNvGrpSpPr/>
            <p:nvPr/>
          </p:nvGrpSpPr>
          <p:grpSpPr>
            <a:xfrm>
              <a:off x="2735379" y="988674"/>
              <a:ext cx="3452667" cy="2574776"/>
              <a:chOff x="10628601" y="1615636"/>
              <a:chExt cx="3452667" cy="2574776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10628601" y="1615636"/>
                <a:ext cx="3452667" cy="1658441"/>
              </a:xfrm>
              <a:prstGeom prst="roundRect">
                <a:avLst>
                  <a:gd name="adj" fmla="val 6384"/>
                </a:avLst>
              </a:prstGeom>
              <a:solidFill>
                <a:schemeClr val="bg1"/>
              </a:solidFill>
              <a:ln w="28575"/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BE" sz="180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0671318" y="1684675"/>
                <a:ext cx="3322454" cy="553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BE" sz="1050" dirty="0"/>
                  <a:t>A </a:t>
                </a:r>
                <a:r>
                  <a:rPr lang="fr-BE" sz="1050" dirty="0" err="1"/>
                  <a:t>rotating</a:t>
                </a:r>
                <a:r>
                  <a:rPr lang="fr-BE" sz="1050" dirty="0"/>
                  <a:t> </a:t>
                </a:r>
                <a:r>
                  <a:rPr lang="fr-BE" sz="1050" dirty="0" err="1"/>
                  <a:t>gantry</a:t>
                </a:r>
                <a:r>
                  <a:rPr lang="fr-BE" sz="1050" dirty="0"/>
                  <a:t> to set the </a:t>
                </a:r>
                <a:r>
                  <a:rPr lang="fr-BE" sz="1050" dirty="0" err="1"/>
                  <a:t>beam</a:t>
                </a:r>
                <a:r>
                  <a:rPr lang="fr-BE" sz="1050" dirty="0"/>
                  <a:t> at the right angle</a:t>
                </a: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13071618" y="3274077"/>
                <a:ext cx="200439" cy="916335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1018" y="1379428"/>
              <a:ext cx="1939192" cy="1120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060784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fr-FR" dirty="0"/>
              <a:t>Main requirements for a proton therapy system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915566"/>
            <a:ext cx="3960440" cy="3744416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buSzPct val="100000"/>
              <a:buFont typeface="Wingdings" pitchFamily="2" charset="2"/>
              <a:buAutoNum type="arabicPeriod"/>
            </a:pPr>
            <a:r>
              <a:rPr lang="en-US" altLang="fr-FR" sz="2000" b="1" dirty="0"/>
              <a:t>Ability to reach the tumor</a:t>
            </a:r>
          </a:p>
          <a:p>
            <a:pPr marL="652463" lvl="1" indent="-381000">
              <a:lnSpc>
                <a:spcPct val="90000"/>
              </a:lnSpc>
              <a:spcAft>
                <a:spcPct val="25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b="0" dirty="0"/>
              <a:t>Range in patient: up to 32 g/cm²</a:t>
            </a:r>
          </a:p>
          <a:p>
            <a:pPr marL="652463" lvl="1" indent="-381000">
              <a:lnSpc>
                <a:spcPct val="90000"/>
              </a:lnSpc>
              <a:spcAft>
                <a:spcPct val="25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b="0" dirty="0"/>
              <a:t>Range </a:t>
            </a:r>
            <a:r>
              <a:rPr lang="en-US" altLang="fr-FR" b="0" dirty="0" err="1"/>
              <a:t>modulation:up</a:t>
            </a:r>
            <a:r>
              <a:rPr lang="en-US" altLang="fr-FR" b="0" dirty="0"/>
              <a:t> to full range,  with steps of 0.5 g/cm²</a:t>
            </a:r>
          </a:p>
          <a:p>
            <a:pPr marL="652463" lvl="1" indent="-381000">
              <a:lnSpc>
                <a:spcPct val="90000"/>
              </a:lnSpc>
              <a:spcAft>
                <a:spcPct val="25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b="0" dirty="0"/>
              <a:t>Field size: up to 30 x 40 cm</a:t>
            </a:r>
            <a:endParaRPr lang="en-US" altLang="fr-FR" sz="1900" b="0" dirty="0"/>
          </a:p>
          <a:p>
            <a:pPr marL="381000" indent="-381000">
              <a:lnSpc>
                <a:spcPct val="90000"/>
              </a:lnSpc>
              <a:buSzPct val="100000"/>
              <a:buFont typeface="Wingdings" pitchFamily="2" charset="2"/>
              <a:buAutoNum type="arabicPeriod" startAt="2"/>
            </a:pPr>
            <a:r>
              <a:rPr lang="en-US" altLang="fr-FR" sz="2000" b="1" dirty="0"/>
              <a:t>Ability to reach the from any selected  direction</a:t>
            </a:r>
          </a:p>
          <a:p>
            <a:pPr marL="652463" lvl="1" indent="-381000">
              <a:lnSpc>
                <a:spcPct val="90000"/>
              </a:lnSpc>
              <a:spcAft>
                <a:spcPct val="25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b="0" dirty="0" err="1"/>
              <a:t>Isocentric</a:t>
            </a:r>
            <a:r>
              <a:rPr lang="en-US" altLang="fr-FR" b="0" dirty="0"/>
              <a:t> Gantry</a:t>
            </a:r>
          </a:p>
          <a:p>
            <a:pPr marL="652463" lvl="1" indent="-381000">
              <a:lnSpc>
                <a:spcPct val="90000"/>
              </a:lnSpc>
              <a:spcAft>
                <a:spcPct val="25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b="0" dirty="0"/>
              <a:t>Precise, robotic patient positioner</a:t>
            </a:r>
          </a:p>
          <a:p>
            <a:pPr marL="342900" indent="-342900">
              <a:lnSpc>
                <a:spcPct val="90000"/>
              </a:lnSpc>
              <a:spcAft>
                <a:spcPct val="25000"/>
              </a:spcAft>
              <a:buClr>
                <a:schemeClr val="accent4"/>
              </a:buClr>
              <a:buSzPct val="100000"/>
              <a:buFont typeface="+mj-lt"/>
              <a:buAutoNum type="arabicPeriod" startAt="3"/>
            </a:pPr>
            <a:r>
              <a:rPr lang="en-US" altLang="fr-FR" b="1" dirty="0"/>
              <a:t>Ability to verify and control the dose deposition using IC’s</a:t>
            </a:r>
            <a:endParaRPr lang="en-US" altLang="fr-FR" sz="2000" b="1" dirty="0"/>
          </a:p>
          <a:p>
            <a:pPr marL="381000" indent="-381000">
              <a:lnSpc>
                <a:spcPct val="90000"/>
              </a:lnSpc>
              <a:spcAft>
                <a:spcPct val="25000"/>
              </a:spcAft>
              <a:buSzPct val="100000"/>
              <a:buFont typeface="Wingdings" panose="05000000000000000000" pitchFamily="2" charset="2"/>
              <a:buChar char="§"/>
            </a:pPr>
            <a:endParaRPr lang="en-US" altLang="fr-FR" sz="1800" b="0" dirty="0"/>
          </a:p>
          <a:p>
            <a:pPr marL="381000" indent="-381000">
              <a:lnSpc>
                <a:spcPct val="90000"/>
              </a:lnSpc>
              <a:buFont typeface="Wingdings" pitchFamily="2" charset="2"/>
              <a:buNone/>
            </a:pPr>
            <a:endParaRPr lang="en-GB" altLang="fr-FR" sz="2000" b="0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283968" y="814448"/>
            <a:ext cx="4588783" cy="417646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p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81000" indent="-381000">
              <a:buSzPct val="100000"/>
              <a:buFont typeface="+mj-lt"/>
              <a:buAutoNum type="arabicPeriod" startAt="4"/>
            </a:pPr>
            <a:r>
              <a:rPr lang="en-US" altLang="fr-FR" sz="1800" kern="0" dirty="0">
                <a:latin typeface="+mj-lt"/>
              </a:rPr>
              <a:t>Ability to reach the tumor accurately</a:t>
            </a:r>
          </a:p>
          <a:p>
            <a:pPr lvl="1">
              <a:spcAft>
                <a:spcPct val="25000"/>
              </a:spcAft>
              <a:buSzPct val="100000"/>
            </a:pPr>
            <a:r>
              <a:rPr lang="en-US" altLang="fr-FR" sz="1800" b="0" kern="0" dirty="0">
                <a:latin typeface="+mj-lt"/>
              </a:rPr>
              <a:t>Penumbra: maximum 2 mm at skin</a:t>
            </a:r>
          </a:p>
          <a:p>
            <a:pPr lvl="1">
              <a:spcAft>
                <a:spcPct val="25000"/>
              </a:spcAft>
            </a:pPr>
            <a:r>
              <a:rPr lang="en-US" altLang="fr-FR" sz="1800" b="0" kern="0" dirty="0">
                <a:latin typeface="+mj-lt"/>
              </a:rPr>
              <a:t>Distal dose falloff: maximum 1 mm above  physical limit</a:t>
            </a:r>
          </a:p>
          <a:p>
            <a:pPr lvl="1">
              <a:spcAft>
                <a:spcPct val="25000"/>
              </a:spcAft>
            </a:pPr>
            <a:r>
              <a:rPr lang="en-US" altLang="fr-FR" sz="1800" b="0" kern="0" dirty="0">
                <a:latin typeface="+mj-lt"/>
              </a:rPr>
              <a:t>Patient positioner accuracy and reproducibility: 0.5 mm for small displacements</a:t>
            </a:r>
          </a:p>
          <a:p>
            <a:pPr lvl="1"/>
            <a:r>
              <a:rPr lang="en-US" altLang="fr-FR" sz="1800" b="0" kern="0" dirty="0">
                <a:latin typeface="+mj-lt"/>
              </a:rPr>
              <a:t>Gantry accuracy and reproducibility:      1 mm radius circle of confusion</a:t>
            </a:r>
          </a:p>
          <a:p>
            <a:pPr lvl="1"/>
            <a:r>
              <a:rPr lang="en-US" altLang="fr-FR" sz="1800" b="0" kern="0" dirty="0">
                <a:latin typeface="+mj-lt"/>
              </a:rPr>
              <a:t>Patient alignment methods: lasers, light fields, X-rays</a:t>
            </a:r>
          </a:p>
        </p:txBody>
      </p:sp>
    </p:spTree>
    <p:extLst>
      <p:ext uri="{BB962C8B-B14F-4D97-AF65-F5344CB8AC3E}">
        <p14:creationId xmlns:p14="http://schemas.microsoft.com/office/powerpoint/2010/main" val="2509544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fr-FR" dirty="0"/>
              <a:t>Accelerator parameters driving technology choice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843558"/>
            <a:ext cx="7772400" cy="3960440"/>
          </a:xfrm>
          <a:prstGeom prst="rect">
            <a:avLst/>
          </a:prstGeom>
        </p:spPr>
        <p:txBody>
          <a:bodyPr/>
          <a:lstStyle>
            <a:lvl1pPr marL="628650" indent="-255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Wingdings 2" pitchFamily="18" charset="2"/>
              <a:buChar char=""/>
              <a:defRPr sz="1800" b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9001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Wingdings 2" pitchFamily="18" charset="2"/>
              <a:buChar char=""/>
              <a:defRPr sz="1700">
                <a:solidFill>
                  <a:schemeClr val="tx1"/>
                </a:solidFill>
                <a:latin typeface="+mj-lt"/>
                <a:ea typeface="+mn-ea"/>
              </a:defRPr>
            </a:lvl2pPr>
            <a:lvl3pPr marL="10795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Wingdings 2" pitchFamily="18" charset="2"/>
              <a:buChar char="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3398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0AB00"/>
              </a:buClr>
              <a:buSzPct val="60000"/>
              <a:buFont typeface="Courier New" pitchFamily="49" charset="0"/>
              <a:buChar char="o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1473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None/>
              <a:defRPr sz="1300">
                <a:solidFill>
                  <a:schemeClr val="tx1"/>
                </a:solidFill>
                <a:latin typeface="+mn-lt"/>
                <a:ea typeface="+mn-ea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200" kern="0" dirty="0"/>
              <a:t>Energy: defines the range in the patient (230 MeV enough)</a:t>
            </a:r>
          </a:p>
          <a:p>
            <a:pPr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200" kern="0" dirty="0"/>
              <a:t>Energy definition: defines the range accuracy and the distal falloff</a:t>
            </a:r>
          </a:p>
          <a:p>
            <a:pPr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200" kern="0" dirty="0"/>
              <a:t>Beam current: defines the dose rate (10</a:t>
            </a:r>
            <a:r>
              <a:rPr lang="en-US" altLang="fr-FR" sz="2200" kern="0" baseline="30000" dirty="0"/>
              <a:t>11</a:t>
            </a:r>
            <a:r>
              <a:rPr lang="en-US" altLang="fr-FR" sz="2200" kern="0" dirty="0"/>
              <a:t> p/sec enough (10 </a:t>
            </a:r>
            <a:r>
              <a:rPr lang="en-US" altLang="fr-FR" sz="2200" kern="0" dirty="0" err="1"/>
              <a:t>nA</a:t>
            </a:r>
            <a:r>
              <a:rPr lang="en-US" altLang="fr-FR" sz="2200" kern="0" dirty="0"/>
              <a:t>))</a:t>
            </a:r>
          </a:p>
          <a:p>
            <a:pPr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200" kern="0" dirty="0"/>
              <a:t>Beam current stability and noise: defines ability to use wobbling and scanning</a:t>
            </a:r>
          </a:p>
          <a:p>
            <a:pPr>
              <a:spcAft>
                <a:spcPct val="2000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altLang="fr-FR" sz="2200" kern="0" dirty="0"/>
              <a:t>Accurate and fast beam intensity control: needed for conformal therapy</a:t>
            </a:r>
          </a:p>
          <a:p>
            <a:endParaRPr lang="en-GB" altLang="fr-FR" sz="2200" kern="0" dirty="0"/>
          </a:p>
        </p:txBody>
      </p:sp>
    </p:spTree>
    <p:extLst>
      <p:ext uri="{BB962C8B-B14F-4D97-AF65-F5344CB8AC3E}">
        <p14:creationId xmlns:p14="http://schemas.microsoft.com/office/powerpoint/2010/main" val="3561224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Cyclotrons for Proton &amp; Carbon therapy?</a:t>
            </a:r>
            <a:endParaRPr lang="fr-B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sz="2000" dirty="0"/>
              <a:t>In 1991, when IBA entered in PT, the consensus was that the best accelerator for PT was a synchrotron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sz="2000" dirty="0"/>
              <a:t>IBA introduced a very effective cyclotron design, and today the majority of PT centers use the cyclotron technology (Not only IBA but also Varian, Mevion, SHI)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r>
              <a:rPr lang="en-US" sz="2000" dirty="0"/>
              <a:t>Over the last 25 years, users came to appreciate the advantages of cyclotrons: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Simplicity &amp; reliability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Intense, continuous (non pulsed) beam current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Lowest cost and size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But, most importantly, the ability to modulate rapidly and accurately the proton beam current</a:t>
            </a:r>
            <a:endParaRPr lang="fr-BE" sz="1800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81238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Real oscilloscope measured signals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915566"/>
            <a:ext cx="4727382" cy="38164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1880" y="1203598"/>
            <a:ext cx="1728192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800" dirty="0" err="1"/>
              <a:t>sub</a:t>
            </a:r>
            <a:r>
              <a:rPr lang="fr-BE" sz="1800" dirty="0"/>
              <a:t>-msec </a:t>
            </a:r>
            <a:r>
              <a:rPr lang="fr-BE" sz="1800" dirty="0" err="1"/>
              <a:t>response</a:t>
            </a:r>
            <a:r>
              <a:rPr lang="fr-BE" sz="1800" dirty="0"/>
              <a:t> time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8144" y="1950714"/>
            <a:ext cx="258436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BE" dirty="0">
                <a:solidFill>
                  <a:srgbClr val="3333FF"/>
                </a:solidFill>
              </a:rPr>
              <a:t>Modulation signal</a:t>
            </a:r>
            <a:endParaRPr lang="en-US" dirty="0">
              <a:solidFill>
                <a:srgbClr val="3333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3807" y="2468470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 err="1">
                <a:solidFill>
                  <a:srgbClr val="C01092"/>
                </a:solidFill>
              </a:rPr>
              <a:t>Beam</a:t>
            </a:r>
            <a:r>
              <a:rPr lang="fr-BE" dirty="0">
                <a:solidFill>
                  <a:srgbClr val="C01092"/>
                </a:solidFill>
              </a:rPr>
              <a:t> </a:t>
            </a:r>
            <a:r>
              <a:rPr lang="fr-BE" dirty="0" err="1">
                <a:solidFill>
                  <a:srgbClr val="C01092"/>
                </a:solidFill>
              </a:rPr>
              <a:t>current</a:t>
            </a:r>
            <a:endParaRPr lang="en-US" dirty="0">
              <a:solidFill>
                <a:srgbClr val="C01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259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Why is fast current modulation important?</a:t>
            </a:r>
            <a:endParaRPr lang="fr-B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A big issue with scanned beam is the motion of the target during irradiation</a:t>
            </a:r>
          </a:p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If you cannot control accurately and rapidly the current ,or if the beam is </a:t>
            </a:r>
            <a:r>
              <a:rPr lang="en-US"/>
              <a:t>slowly pulsed, </a:t>
            </a:r>
            <a:r>
              <a:rPr lang="en-US" dirty="0"/>
              <a:t>your only choice is step-and-shoot (spot scanning)</a:t>
            </a:r>
          </a:p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Assuming a 10 mm (FWHM) beam spot size, a 50% overlap and a 20 Hz pulse rate, the maximum scanning speed will be 0.2 m/sec</a:t>
            </a:r>
          </a:p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With this speed, for a large size tumor, repainting many time each layer is not really an option</a:t>
            </a:r>
          </a:p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In contrast, with a cyclotron you can scan at 20 m/sec and rescan many times each layer</a:t>
            </a: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86771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Change of energy?</a:t>
            </a:r>
            <a:endParaRPr lang="fr-B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885800"/>
            <a:ext cx="8352928" cy="3558158"/>
          </a:xfrm>
        </p:spPr>
        <p:txBody>
          <a:bodyPr/>
          <a:lstStyle/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200" dirty="0"/>
              <a:t>Cyclotrons are simpler at fixed energy</a:t>
            </a:r>
          </a:p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200" dirty="0"/>
              <a:t>Energy change by graphite degrader at waist after cyclotron exit, followed by divergence slits and energy analyzer</a:t>
            </a:r>
          </a:p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200" dirty="0"/>
              <a:t>This very effectively decouples the accelerator from the patient</a:t>
            </a:r>
          </a:p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200" dirty="0"/>
              <a:t>Fragmentation products are effectively eliminated in slits and ESS</a:t>
            </a:r>
          </a:p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200" dirty="0"/>
              <a:t>Yes, neutrons are produced, but ESS is well shielded and the average beam currents are very low &gt; little activation</a:t>
            </a:r>
          </a:p>
          <a:p>
            <a:pPr>
              <a:lnSpc>
                <a:spcPct val="90000"/>
              </a:lnSpc>
              <a:buSzPct val="100000"/>
              <a:buFont typeface="Wingdings" panose="05000000000000000000" pitchFamily="2" charset="2"/>
              <a:buChar char="§"/>
            </a:pPr>
            <a:r>
              <a:rPr lang="en-US" sz="2200" dirty="0"/>
              <a:t>How fast? 5 mm step in energy in 100 msec. Respiration cycle is 2…4 seconds =&gt; 100 </a:t>
            </a:r>
            <a:r>
              <a:rPr lang="en-US" sz="2200" dirty="0" err="1"/>
              <a:t>msec</a:t>
            </a:r>
            <a:r>
              <a:rPr lang="en-US" sz="2200" dirty="0"/>
              <a:t> is fine</a:t>
            </a:r>
          </a:p>
          <a:p>
            <a:pPr>
              <a:buSzPct val="100000"/>
              <a:buFont typeface="Wingdings" panose="05000000000000000000" pitchFamily="2" charset="2"/>
              <a:buChar char="§"/>
            </a:pPr>
            <a:endParaRPr lang="fr-BE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79347182"/>
      </p:ext>
    </p:extLst>
  </p:cSld>
  <p:clrMapOvr>
    <a:masterClrMapping/>
  </p:clrMapOvr>
</p:sld>
</file>

<file path=ppt/theme/theme1.xml><?xml version="1.0" encoding="utf-8"?>
<a:theme xmlns:a="http://schemas.openxmlformats.org/drawingml/2006/main" name="AccApp13_S2C2_Presentation_EEP_V1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9DC92"/>
      </a:accent1>
      <a:accent2>
        <a:srgbClr val="69BE28"/>
      </a:accent2>
      <a:accent3>
        <a:srgbClr val="009FDA"/>
      </a:accent3>
      <a:accent4>
        <a:srgbClr val="F0AB00"/>
      </a:accent4>
      <a:accent5>
        <a:srgbClr val="E3E4E4"/>
      </a:accent5>
      <a:accent6>
        <a:srgbClr val="ABACAE"/>
      </a:accent6>
      <a:hlink>
        <a:srgbClr val="F0AB00"/>
      </a:hlink>
      <a:folHlink>
        <a:srgbClr val="F0AB00"/>
      </a:folHlink>
    </a:clrScheme>
    <a:fontScheme name="IBA Corporate Woma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28" charset="-128"/>
          </a:defRPr>
        </a:defPPr>
      </a:lstStyle>
    </a:lnDef>
  </a:objectDefaults>
  <a:extraClrSchemeLst>
    <a:extraClrScheme>
      <a:clrScheme name="IBA Corporate Woma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A Corporate Woma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A Corporate Woma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0AB00"/>
        </a:accent1>
        <a:accent2>
          <a:srgbClr val="009FDA"/>
        </a:accent2>
        <a:accent3>
          <a:srgbClr val="FFFFFF"/>
        </a:accent3>
        <a:accent4>
          <a:srgbClr val="000000"/>
        </a:accent4>
        <a:accent5>
          <a:srgbClr val="F6D2AA"/>
        </a:accent5>
        <a:accent6>
          <a:srgbClr val="0090C5"/>
        </a:accent6>
        <a:hlink>
          <a:srgbClr val="69BE28"/>
        </a:hlink>
        <a:folHlink>
          <a:srgbClr val="F0A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>
  <documentManagement>
    <Target_x0020_Audiences xmlns="c87027b3-d06a-4d08-be1c-28596161f1dc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720EB1E0BA5D4AA9481933757C3D6B" ma:contentTypeVersion="1" ma:contentTypeDescription="Create a new document." ma:contentTypeScope="" ma:versionID="de836383f2726ff40f3654324a5de5cd">
  <xsd:schema xmlns:xsd="http://www.w3.org/2001/XMLSchema" xmlns:p="http://schemas.microsoft.com/office/2006/metadata/properties" xmlns:ns2="c87027b3-d06a-4d08-be1c-28596161f1dc" targetNamespace="http://schemas.microsoft.com/office/2006/metadata/properties" ma:root="true" ma:fieldsID="ad071fc49166b2d7ea2749a3a731f480" ns2:_="">
    <xsd:import namespace="c87027b3-d06a-4d08-be1c-28596161f1dc"/>
    <xsd:element name="properties">
      <xsd:complexType>
        <xsd:sequence>
          <xsd:element name="documentManagement">
            <xsd:complexType>
              <xsd:all>
                <xsd:element ref="ns2:Target_x0020_Audience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c87027b3-d06a-4d08-be1c-28596161f1dc" elementFormDefault="qualified">
    <xsd:import namespace="http://schemas.microsoft.com/office/2006/documentManagement/types"/>
    <xsd:element name="Target_x0020_Audiences" ma:index="8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6A827BA-C0C2-48C2-B649-CB52281273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52DD3E-A757-4D13-BB47-9725D661E044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DF03AC8F-A6B1-4301-AFCC-3CCAED905AA4}">
  <ds:schemaRefs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c87027b3-d06a-4d08-be1c-28596161f1dc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EF31F7F7-E344-46E3-AE54-6882E59F8C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7027b3-d06a-4d08-be1c-28596161f1dc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AccApp13_S2C2_Presentation_EEP_V1</Template>
  <TotalTime>5256</TotalTime>
  <Words>2185</Words>
  <Application>Microsoft Office PowerPoint</Application>
  <PresentationFormat>On-screen Show (16:9)</PresentationFormat>
  <Paragraphs>339</Paragraphs>
  <Slides>37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Arial</vt:lpstr>
      <vt:lpstr>Arial Black</vt:lpstr>
      <vt:lpstr>Arial5</vt:lpstr>
      <vt:lpstr>Calibri</vt:lpstr>
      <vt:lpstr>Courier New</vt:lpstr>
      <vt:lpstr>Symbol</vt:lpstr>
      <vt:lpstr>Univers 45 Light</vt:lpstr>
      <vt:lpstr>Univers 55</vt:lpstr>
      <vt:lpstr>Wingdings</vt:lpstr>
      <vt:lpstr>Wingdings 2</vt:lpstr>
      <vt:lpstr>AccApp13_S2C2_Presentation_EEP_V1</vt:lpstr>
      <vt:lpstr>PowerPoint Presentation</vt:lpstr>
      <vt:lpstr>The HOLY GRAIL of Radiation Therapy</vt:lpstr>
      <vt:lpstr>Photon-Proton dose distribution comparison</vt:lpstr>
      <vt:lpstr>Main requirements for a proton therapy system</vt:lpstr>
      <vt:lpstr>Accelerator parameters driving technology choice</vt:lpstr>
      <vt:lpstr>Cyclotrons for Proton &amp; Carbon therapy?</vt:lpstr>
      <vt:lpstr>Real oscilloscope measured signals</vt:lpstr>
      <vt:lpstr>Why is fast current modulation important?</vt:lpstr>
      <vt:lpstr>Change of energy?</vt:lpstr>
      <vt:lpstr>Accelerators for proton therapy: two alternatives</vt:lpstr>
      <vt:lpstr>Typical Proton Therapy Facility Layout</vt:lpstr>
      <vt:lpstr>Main Sub-systems of a cyclotron based PT facility</vt:lpstr>
      <vt:lpstr>The 230 Mev Cyclotron at MGH/NPTC in Boston</vt:lpstr>
      <vt:lpstr>The Energy Selection System</vt:lpstr>
      <vt:lpstr>The carbon wedge degrader</vt:lpstr>
      <vt:lpstr>IBA PT subsystems : the beam transport lines. </vt:lpstr>
      <vt:lpstr>The Beam Transport and Switching System</vt:lpstr>
      <vt:lpstr>The isocentric gantry =&gt; about 10 m high</vt:lpstr>
      <vt:lpstr>The purpose of the nozzle</vt:lpstr>
      <vt:lpstr>IMPT: Pencil Beam Scanning principle </vt:lpstr>
      <vt:lpstr>A patient friendly treatment room is important </vt:lpstr>
      <vt:lpstr>A Proton Therapy Facility is like a small Hospital</vt:lpstr>
      <vt:lpstr>The UPHS Particle Therapy Centre, Philadelphia</vt:lpstr>
      <vt:lpstr>The IBA Single Room Proton Therapy Solution: ProteusONE</vt:lpstr>
      <vt:lpstr>The new compact gantry for pencil beam scanning</vt:lpstr>
      <vt:lpstr>S2C2 overview</vt:lpstr>
      <vt:lpstr>S2C2 overview</vt:lpstr>
      <vt:lpstr>Superconducting coil</vt:lpstr>
      <vt:lpstr>Superconducting coil</vt:lpstr>
      <vt:lpstr>Typical proton therapy systems</vt:lpstr>
      <vt:lpstr>Synchrotrons</vt:lpstr>
      <vt:lpstr>Trend: more compact</vt:lpstr>
      <vt:lpstr>Cyclotrons in PT – commercial models</vt:lpstr>
      <vt:lpstr>Proton cyclotrons - Ongoing developments</vt:lpstr>
      <vt:lpstr>Proton cyclotrons - Ongoing developments</vt:lpstr>
      <vt:lpstr>Accelerators in PT</vt:lpstr>
      <vt:lpstr>Major components (IBA ProteusONE)</vt:lpstr>
    </vt:vector>
  </TitlesOfParts>
  <Company>IBA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IBA Superconducting Synchrocyclotron (S2C2) – from Modeling to Reality</dc:title>
  <dc:creator>Windows User</dc:creator>
  <cp:lastModifiedBy>Willem Kleeven</cp:lastModifiedBy>
  <cp:revision>298</cp:revision>
  <cp:lastPrinted>2018-03-05T18:07:50Z</cp:lastPrinted>
  <dcterms:created xsi:type="dcterms:W3CDTF">2013-07-01T08:21:53Z</dcterms:created>
  <dcterms:modified xsi:type="dcterms:W3CDTF">2021-03-08T09:52:22Z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System Account</vt:lpwstr>
  </property>
  <property fmtid="{D5CDD505-2E9C-101B-9397-08002B2CF9AE}" pid="3" name="xd_Signature">
    <vt:lpwstr/>
  </property>
  <property fmtid="{D5CDD505-2E9C-101B-9397-08002B2CF9AE}" pid="4" name="TemplateUrl">
    <vt:lpwstr/>
  </property>
  <property fmtid="{D5CDD505-2E9C-101B-9397-08002B2CF9AE}" pid="5" name="xd_ProgID">
    <vt:lpwstr/>
  </property>
  <property fmtid="{D5CDD505-2E9C-101B-9397-08002B2CF9AE}" pid="6" name="display_urn:schemas-microsoft-com:office:office#Author">
    <vt:lpwstr>System Account</vt:lpwstr>
  </property>
  <property fmtid="{D5CDD505-2E9C-101B-9397-08002B2CF9AE}" pid="7" name="Target Audiences">
    <vt:lpwstr/>
  </property>
  <property fmtid="{D5CDD505-2E9C-101B-9397-08002B2CF9AE}" pid="8" name="ContentTypeId">
    <vt:lpwstr>0x0101008F720EB1E0BA5D4AA9481933757C3D6B</vt:lpwstr>
  </property>
  <property fmtid="{D5CDD505-2E9C-101B-9397-08002B2CF9AE}" pid="9" name="_AdHocReviewCycleID">
    <vt:i4>-1717527205</vt:i4>
  </property>
  <property fmtid="{D5CDD505-2E9C-101B-9397-08002B2CF9AE}" pid="10" name="_NewReviewCycle">
    <vt:lpwstr/>
  </property>
  <property fmtid="{D5CDD505-2E9C-101B-9397-08002B2CF9AE}" pid="11" name="_EmailSubject">
    <vt:lpwstr>Final version of AccApp13 presentation and paper</vt:lpwstr>
  </property>
  <property fmtid="{D5CDD505-2E9C-101B-9397-08002B2CF9AE}" pid="12" name="_AuthorEmail">
    <vt:lpwstr>Emma.Pearson@iba-group.com</vt:lpwstr>
  </property>
  <property fmtid="{D5CDD505-2E9C-101B-9397-08002B2CF9AE}" pid="13" name="_AuthorEmailDisplayName">
    <vt:lpwstr>Emma Pearson</vt:lpwstr>
  </property>
</Properties>
</file>