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9" r:id="rId2"/>
    <p:sldId id="283" r:id="rId3"/>
    <p:sldId id="284" r:id="rId4"/>
    <p:sldId id="285" r:id="rId5"/>
    <p:sldId id="293" r:id="rId6"/>
    <p:sldId id="294" r:id="rId7"/>
    <p:sldId id="297" r:id="rId8"/>
    <p:sldId id="298" r:id="rId9"/>
    <p:sldId id="287" r:id="rId10"/>
    <p:sldId id="291" r:id="rId11"/>
    <p:sldId id="264" r:id="rId12"/>
    <p:sldId id="265" r:id="rId13"/>
    <p:sldId id="266" r:id="rId14"/>
    <p:sldId id="281" r:id="rId15"/>
    <p:sldId id="267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3C76A-1368-4A3E-BB1F-25C54FB1F71E}" type="datetimeFigureOut">
              <a:rPr lang="en-US" smtClean="0"/>
              <a:t>2/15/2021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42C09-2DF9-41B6-B928-CCE3A5A3B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94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21088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44647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61959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81142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16913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15/02/2021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65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15/02/2021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836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15/02/2021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063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62574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15/02/2021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28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15/02/2021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161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15/02/2021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783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15/02/2021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237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15/02/2021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658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15/02/2021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7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15/02/2021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428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15/02/2021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284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B54D5-84CF-4092-A4E6-42CA9C414F72}" type="datetimeFigureOut">
              <a:rPr lang="en-GB" smtClean="0"/>
              <a:pPr/>
              <a:t>15/02/2021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534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jeremie.bauche@cern.ch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1.jpeg"/><Relationship Id="rId4" Type="http://schemas.openxmlformats.org/officeDocument/2006/relationships/hyperlink" Target="http://doc.cern.ch/archive/electronic/cern/others/PHO/photo-bul/bul-pho-2007-046_01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oc.cern.ch/archive/electronic/cern/others/PHO/photo-bul/bul-pho-2007-046_01.jpg" TargetMode="External"/><Relationship Id="rId2" Type="http://schemas.openxmlformats.org/officeDocument/2006/relationships/hyperlink" Target="https://indico.cern.ch/event/850755/timetabl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1.jpeg"/><Relationship Id="rId7" Type="http://schemas.openxmlformats.org/officeDocument/2006/relationships/image" Target="../media/image32.pn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5.jpeg"/><Relationship Id="rId7" Type="http://schemas.openxmlformats.org/officeDocument/2006/relationships/image" Target="../media/image4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.jpeg"/><Relationship Id="rId4" Type="http://schemas.openxmlformats.org/officeDocument/2006/relationships/hyperlink" Target="http://doc.cern.ch/archive/electronic/cern/others/PHO/photo-bul/bul-pho-2007-046_01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oc.cern.ch/archive/electronic/cern/others/PHO/photo-bul/bul-pho-2007-046_01.jp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0.jpg"/><Relationship Id="rId5" Type="http://schemas.openxmlformats.org/officeDocument/2006/relationships/image" Target="../media/image1.jpeg"/><Relationship Id="rId10" Type="http://schemas.openxmlformats.org/officeDocument/2006/relationships/image" Target="../media/image9.jpeg"/><Relationship Id="rId4" Type="http://schemas.openxmlformats.org/officeDocument/2006/relationships/hyperlink" Target="http://doc.cern.ch/archive/electronic/cern/others/PHO/photo-bul/bul-pho-2007-046_01.jpg" TargetMode="Externa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orma-db.web.cern.ch/" TargetMode="External"/><Relationship Id="rId3" Type="http://schemas.openxmlformats.org/officeDocument/2006/relationships/hyperlink" Target="http://doc.cern.ch/archive/electronic/cern/others/PHO/photo-bul/bul-pho-2007-046_01.jpg" TargetMode="External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2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.jpeg"/><Relationship Id="rId10" Type="http://schemas.openxmlformats.org/officeDocument/2006/relationships/image" Target="../media/image15.png"/><Relationship Id="rId4" Type="http://schemas.openxmlformats.org/officeDocument/2006/relationships/hyperlink" Target="http://doc.cern.ch/archive/electronic/cern/others/PHO/photo-bul/bul-pho-2007-046_01.jpg" TargetMode="External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http://doc.cern.ch/archive/electronic/cern/others/PHO/photo-bul/bul-pho-2007-046_01.jpg" TargetMode="External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0.png"/><Relationship Id="rId5" Type="http://schemas.openxmlformats.org/officeDocument/2006/relationships/image" Target="../media/image3.png"/><Relationship Id="rId10" Type="http://schemas.openxmlformats.org/officeDocument/2006/relationships/image" Target="../media/image19.png"/><Relationship Id="rId4" Type="http://schemas.openxmlformats.org/officeDocument/2006/relationships/image" Target="../media/image1.jpe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hyperlink" Target="http://doc.cern.ch/archive/electronic/cern/others/PHO/photo-bul/bul-pho-2007-046_01.jpg" TargetMode="External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24.JPG"/><Relationship Id="rId4" Type="http://schemas.openxmlformats.org/officeDocument/2006/relationships/image" Target="../media/image1.jpeg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hyperlink" Target="http://doc.cern.ch/archive/electronic/cern/others/PHO/photo-bul/bul-pho-2007-046_01.jpg" TargetMode="External"/><Relationship Id="rId7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Relationship Id="rId9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684320"/>
            <a:ext cx="125089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67544" y="2420888"/>
            <a:ext cx="8229600" cy="309634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4000" u="sng" dirty="0"/>
              <a:t>“Practical” Work @ CERN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4000" u="sng" dirty="0"/>
              <a:t>Normal Conducting Magnets</a:t>
            </a:r>
          </a:p>
          <a:p>
            <a:pPr marL="0" indent="0" algn="ctr">
              <a:buNone/>
            </a:pPr>
            <a:endParaRPr lang="fr-CH" sz="2900" dirty="0"/>
          </a:p>
          <a:p>
            <a:pPr marL="0" indent="0" algn="ctr">
              <a:buNone/>
            </a:pPr>
            <a:r>
              <a:rPr lang="fr-CH" sz="2900" dirty="0"/>
              <a:t>Part 1: </a:t>
            </a:r>
            <a:r>
              <a:rPr lang="en-GB" sz="2900" dirty="0"/>
              <a:t>Magnet Technology, Production and Testing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4000" u="sng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GB" u="sng" dirty="0"/>
          </a:p>
          <a:p>
            <a:pPr marL="0" indent="0" algn="ctr">
              <a:buNone/>
            </a:pPr>
            <a:r>
              <a:rPr lang="en-GB" sz="2400" i="1" dirty="0"/>
              <a:t>Thursday 4</a:t>
            </a:r>
            <a:r>
              <a:rPr lang="en-GB" sz="2400" i="1" baseline="30000" dirty="0"/>
              <a:t>th</a:t>
            </a:r>
            <a:r>
              <a:rPr lang="en-GB" sz="2400" i="1" dirty="0"/>
              <a:t> March &amp; Friday 5</a:t>
            </a:r>
            <a:r>
              <a:rPr lang="en-GB" sz="2400" i="1" baseline="30000" dirty="0"/>
              <a:t>th</a:t>
            </a:r>
            <a:r>
              <a:rPr lang="en-GB" sz="2400" i="1" dirty="0"/>
              <a:t> March 2021, 9:00 – 17:00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1"/>
            <a:ext cx="3312368" cy="1495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5816" y="587635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hlinkClick r:id="rId5"/>
              </a:rPr>
              <a:t>jeremie.bauche@cern.ch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882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910"/>
          <a:stretch/>
        </p:blipFill>
        <p:spPr>
          <a:xfrm>
            <a:off x="539552" y="1164942"/>
            <a:ext cx="8162201" cy="18064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39" b="29129"/>
          <a:stretch/>
        </p:blipFill>
        <p:spPr>
          <a:xfrm>
            <a:off x="539553" y="3429000"/>
            <a:ext cx="8162200" cy="2793430"/>
          </a:xfrm>
          <a:prstGeom prst="rect">
            <a:avLst/>
          </a:prstGeom>
        </p:spPr>
      </p:pic>
      <p:pic>
        <p:nvPicPr>
          <p:cNvPr id="5" name="Picture 4" descr="photo-bul/bul-pho-2007-046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\\cern.ch\dfs\Workspaces\n\NORMA\MI\MLS\Bauche\Connaissance\JUAS 2012\Logo JUAS.PN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72153" y="465591"/>
            <a:ext cx="8229600" cy="754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Projects – outside CERN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25172" y="1238168"/>
            <a:ext cx="379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b="1" i="1" dirty="0">
                <a:solidFill>
                  <a:srgbClr val="FFFF00"/>
                </a:solidFill>
              </a:rPr>
              <a:t>MEDAUSTRON, Austria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04495" y="5734615"/>
            <a:ext cx="379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b="1" i="1" dirty="0">
                <a:solidFill>
                  <a:srgbClr val="FFFF00"/>
                </a:solidFill>
              </a:rPr>
              <a:t>SESAME, Jordan</a:t>
            </a:r>
          </a:p>
        </p:txBody>
      </p:sp>
    </p:spTree>
    <p:extLst>
      <p:ext uri="{BB962C8B-B14F-4D97-AF65-F5344CB8AC3E}">
        <p14:creationId xmlns:p14="http://schemas.microsoft.com/office/powerpoint/2010/main" val="2600896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73852"/>
            <a:ext cx="8229600" cy="1143000"/>
          </a:xfrm>
        </p:spPr>
        <p:txBody>
          <a:bodyPr>
            <a:normAutofit/>
          </a:bodyPr>
          <a:lstStyle/>
          <a:p>
            <a:r>
              <a:rPr lang="de-CH" sz="3600" dirty="0"/>
              <a:t>Program and Organization of Practical days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496944" cy="4608512"/>
          </a:xfrm>
        </p:spPr>
        <p:txBody>
          <a:bodyPr>
            <a:normAutofit fontScale="92500" lnSpcReduction="20000"/>
          </a:bodyPr>
          <a:lstStyle/>
          <a:p>
            <a:r>
              <a:rPr lang="de-CH" dirty="0"/>
              <a:t>Up to 12 «active» participants/days («Full group»)</a:t>
            </a:r>
          </a:p>
          <a:p>
            <a:r>
              <a:rPr lang="de-CH" dirty="0"/>
              <a:t>«Abridged group» participants welcome to attend, but without active participation</a:t>
            </a:r>
          </a:p>
          <a:p>
            <a:r>
              <a:rPr lang="de-CH" dirty="0"/>
              <a:t>Two half-day sessions</a:t>
            </a:r>
          </a:p>
          <a:p>
            <a:pPr lvl="1"/>
            <a:r>
              <a:rPr lang="de-CH" dirty="0"/>
              <a:t>Magnet manufacture and testing </a:t>
            </a:r>
            <a:r>
              <a:rPr lang="de-CH" dirty="0">
                <a:sym typeface="Wingdings" panose="05000000000000000000" pitchFamily="2" charset="2"/>
              </a:rPr>
              <a:t> morning</a:t>
            </a:r>
            <a:endParaRPr lang="de-CH" dirty="0"/>
          </a:p>
          <a:p>
            <a:pPr lvl="1"/>
            <a:r>
              <a:rPr lang="de-CH" dirty="0"/>
              <a:t>Magnetic measuremements </a:t>
            </a:r>
            <a:r>
              <a:rPr lang="de-CH" dirty="0">
                <a:sym typeface="Wingdings" panose="05000000000000000000" pitchFamily="2" charset="2"/>
              </a:rPr>
              <a:t> afternoon</a:t>
            </a:r>
            <a:endParaRPr lang="de-CH" dirty="0"/>
          </a:p>
          <a:p>
            <a:r>
              <a:rPr lang="de-CH" dirty="0"/>
              <a:t>Practical applications in CERN laboratories, organized remotely with Zoom</a:t>
            </a:r>
          </a:p>
          <a:p>
            <a:r>
              <a:rPr lang="de-CH" dirty="0"/>
              <a:t>Try to preserve a maximum of interactivity</a:t>
            </a:r>
          </a:p>
          <a:p>
            <a:r>
              <a:rPr lang="de-CH" dirty="0"/>
              <a:t>Guided by CERN magnet experts</a:t>
            </a:r>
          </a:p>
          <a:p>
            <a:pPr lvl="1"/>
            <a:endParaRPr lang="en-GB" dirty="0"/>
          </a:p>
        </p:txBody>
      </p:sp>
      <p:pic>
        <p:nvPicPr>
          <p:cNvPr id="7" name="Picture 6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\\cern.ch\dfs\Workspaces\n\NORMA\MI\MLS\Bauche\Connaissance\JUAS 2012\Logo JUAS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Magnet Manufacture and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539256" cy="5112567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Introduction to magnet manufacture (~45 min)</a:t>
            </a:r>
          </a:p>
          <a:p>
            <a:pPr lvl="1"/>
            <a:r>
              <a:rPr lang="en-US" sz="2400" dirty="0"/>
              <a:t>Materials for magnets</a:t>
            </a:r>
          </a:p>
          <a:p>
            <a:pPr lvl="1"/>
            <a:r>
              <a:rPr lang="en-US" sz="2400" dirty="0"/>
              <a:t>Magnet components</a:t>
            </a:r>
          </a:p>
          <a:p>
            <a:pPr lvl="1"/>
            <a:r>
              <a:rPr lang="en-US" sz="2400" dirty="0"/>
              <a:t>Manufacturing technologies </a:t>
            </a:r>
          </a:p>
          <a:p>
            <a:pPr lvl="2"/>
            <a:r>
              <a:rPr lang="en-US" sz="2000" dirty="0"/>
              <a:t>Yoke manufacturing</a:t>
            </a:r>
          </a:p>
          <a:p>
            <a:pPr lvl="2"/>
            <a:r>
              <a:rPr lang="en-US" sz="2000" dirty="0"/>
              <a:t>Coil winding and impregnation</a:t>
            </a:r>
          </a:p>
          <a:p>
            <a:pPr lvl="1"/>
            <a:r>
              <a:rPr lang="en-US" sz="2400" dirty="0"/>
              <a:t>Testing and measurement techniques</a:t>
            </a:r>
          </a:p>
          <a:p>
            <a:r>
              <a:rPr lang="en-US" sz="2800" dirty="0"/>
              <a:t>Practical applications in magnet test facility (~2 h)</a:t>
            </a:r>
          </a:p>
          <a:p>
            <a:pPr lvl="1"/>
            <a:r>
              <a:rPr lang="en-US" sz="2400" dirty="0"/>
              <a:t>Tests and measurements on recently built magnets</a:t>
            </a:r>
          </a:p>
          <a:p>
            <a:pPr lvl="1"/>
            <a:r>
              <a:rPr lang="en-US" sz="2400" dirty="0"/>
              <a:t>Measurements on systems and apparatus using instruments and </a:t>
            </a:r>
            <a:r>
              <a:rPr lang="en-US" sz="2400" b="1" dirty="0"/>
              <a:t>formulae</a:t>
            </a:r>
            <a:r>
              <a:rPr lang="en-US" sz="2400" dirty="0"/>
              <a:t>* learned during the theoretical courses</a:t>
            </a:r>
          </a:p>
          <a:p>
            <a:pPr marL="457200" lvl="1" indent="0">
              <a:buNone/>
            </a:pPr>
            <a:endParaRPr lang="en-US" sz="900" dirty="0"/>
          </a:p>
          <a:p>
            <a:pPr marL="457200" lvl="1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*</a:t>
            </a:r>
            <a:r>
              <a:rPr lang="en-US" sz="1900" i="1" dirty="0">
                <a:sym typeface="Wingdings" panose="05000000000000000000" pitchFamily="2" charset="2"/>
              </a:rPr>
              <a:t>See JUAS 2020 </a:t>
            </a:r>
            <a:r>
              <a:rPr lang="en-US" sz="1900" i="1" dirty="0" err="1">
                <a:sym typeface="Wingdings" panose="05000000000000000000" pitchFamily="2" charset="2"/>
              </a:rPr>
              <a:t>Indico</a:t>
            </a:r>
            <a:r>
              <a:rPr lang="en-US" sz="1900" i="1" dirty="0">
                <a:sym typeface="Wingdings" panose="05000000000000000000" pitchFamily="2" charset="2"/>
              </a:rPr>
              <a:t> page (</a:t>
            </a:r>
            <a:r>
              <a:rPr lang="en-GB" sz="2000" dirty="0">
                <a:hlinkClick r:id="rId2"/>
              </a:rPr>
              <a:t>https://indico.cern.ch/event/850755/timetable/ </a:t>
            </a:r>
            <a:r>
              <a:rPr lang="en-GB" sz="2000" dirty="0"/>
              <a:t>)</a:t>
            </a:r>
            <a:r>
              <a:rPr lang="en-US" sz="1900" i="1" dirty="0">
                <a:sym typeface="Wingdings" panose="05000000000000000000" pitchFamily="2" charset="2"/>
              </a:rPr>
              <a:t>:</a:t>
            </a:r>
          </a:p>
          <a:p>
            <a:pPr lvl="1">
              <a:buFontTx/>
              <a:buChar char="-"/>
            </a:pPr>
            <a:r>
              <a:rPr lang="en-US" sz="1900" i="1" dirty="0">
                <a:sym typeface="Wingdings" panose="05000000000000000000" pitchFamily="2" charset="2"/>
              </a:rPr>
              <a:t>“Magnet analytical design formulae” 	 timetable 5 March</a:t>
            </a:r>
          </a:p>
          <a:p>
            <a:pPr lvl="1">
              <a:buFontTx/>
              <a:buChar char="-"/>
            </a:pPr>
            <a:r>
              <a:rPr lang="en-US" sz="1900" i="1" dirty="0">
                <a:sym typeface="Wingdings" panose="05000000000000000000" pitchFamily="2" charset="2"/>
              </a:rPr>
              <a:t>“Introduction to magnets” lecture	 timetable 2 March, 9:00</a:t>
            </a:r>
          </a:p>
          <a:p>
            <a:pPr lvl="1">
              <a:buFontTx/>
              <a:buChar char="-"/>
            </a:pPr>
            <a:endParaRPr lang="en-US" sz="2400" dirty="0"/>
          </a:p>
        </p:txBody>
      </p:sp>
      <p:pic>
        <p:nvPicPr>
          <p:cNvPr id="8" name="Picture 7" descr="photo-bul/bul-pho-2007-046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\\cern.ch\dfs\Workspaces\n\NORMA\MI\MLS\Bauche\Connaissance\JUAS 2012\Logo JUAS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de-CH" sz="3600" dirty="0"/>
              <a:t>Magnet Manufacture</a:t>
            </a:r>
            <a:endParaRPr lang="en-GB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7250028" y="3070678"/>
            <a:ext cx="1372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Coil winding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14477" y="6057095"/>
            <a:ext cx="1916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Magnet assembly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6226525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Magnet testing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8405" y="3437611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Yoke manufacturing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5758" y="6057095"/>
            <a:ext cx="3369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Coil impregnation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0" name="Picture 19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\\cern.ch\dfs\Workspaces\n\NORMA\MI\MLS\Bauche\Connaissance\JUAS 2012\Logo JUAS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64" r="21362" b="10272"/>
          <a:stretch/>
        </p:blipFill>
        <p:spPr>
          <a:xfrm>
            <a:off x="773336" y="1368836"/>
            <a:ext cx="4745501" cy="3773016"/>
          </a:xfrm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7" cstate="print"/>
          <a:srcRect b="11149"/>
          <a:stretch/>
        </p:blipFill>
        <p:spPr bwMode="auto">
          <a:xfrm>
            <a:off x="5808470" y="1368159"/>
            <a:ext cx="2490539" cy="249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8"/>
          <a:srcRect l="1" t="4407" r="41879" b="44233"/>
          <a:stretch/>
        </p:blipFill>
        <p:spPr>
          <a:xfrm>
            <a:off x="4757435" y="4180981"/>
            <a:ext cx="3545830" cy="2342781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1015822" y="5199157"/>
            <a:ext cx="3213229" cy="14158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sz="2000" dirty="0"/>
              <a:t>Materials, technologies, components, manufacturing processes, and assembly techniques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7597"/>
            <a:ext cx="8229600" cy="1143000"/>
          </a:xfrm>
        </p:spPr>
        <p:txBody>
          <a:bodyPr>
            <a:normAutofit/>
          </a:bodyPr>
          <a:lstStyle/>
          <a:p>
            <a:r>
              <a:rPr lang="de-CH" sz="3600" dirty="0"/>
              <a:t>Magnet Testing and Practical Applications</a:t>
            </a:r>
            <a:endParaRPr lang="en-GB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09051"/>
            <a:ext cx="4788024" cy="3591018"/>
          </a:xfrm>
          <a:prstGeom prst="rect">
            <a:avLst/>
          </a:prstGeom>
        </p:spPr>
      </p:pic>
      <p:pic>
        <p:nvPicPr>
          <p:cNvPr id="10" name="Picture 4" descr="\\cern.ch\dfs\Workspaces\n\NORMA\MI\MLS\Bauche\Atelier\Photos ateliers\Zone de tests\CIMG20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8327" r="46114" b="11190"/>
          <a:stretch/>
        </p:blipFill>
        <p:spPr bwMode="auto">
          <a:xfrm>
            <a:off x="2804495" y="4443069"/>
            <a:ext cx="2271561" cy="218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photo-bul/bul-pho-2007-046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\\cern.ch\dfs\Workspaces\n\NORMA\MI\MLS\Bauche\Connaissance\JUAS 2012\Logo JUAS.PN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0" t="12992" r="6601" b="30051"/>
          <a:stretch/>
        </p:blipFill>
        <p:spPr>
          <a:xfrm>
            <a:off x="4937786" y="3140968"/>
            <a:ext cx="3797696" cy="3491678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524324" y="1578655"/>
            <a:ext cx="3442235" cy="14158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2000" dirty="0"/>
              <a:t>Use of analytical formulae and measurements systems to calculate magnet parameters 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29984" y="5191585"/>
            <a:ext cx="1926747" cy="14158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sz="2000" dirty="0"/>
              <a:t>Testing magnets to assess their functionnality and reliability</a:t>
            </a:r>
          </a:p>
        </p:txBody>
      </p:sp>
    </p:spTree>
    <p:extLst>
      <p:ext uri="{BB962C8B-B14F-4D97-AF65-F5344CB8AC3E}">
        <p14:creationId xmlns:p14="http://schemas.microsoft.com/office/powerpoint/2010/main" val="10112488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\\cern.ch\dfs\Workspaces\n\NORMA\MI\MLS\Bauche\Connaissance\JUAS 2012\Logo JUAS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1" b="9637"/>
          <a:stretch/>
        </p:blipFill>
        <p:spPr>
          <a:xfrm>
            <a:off x="2267745" y="908720"/>
            <a:ext cx="4200128" cy="4961332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7481" y="908720"/>
            <a:ext cx="2240264" cy="15772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We are looking forward...</a:t>
            </a:r>
            <a:endParaRPr lang="en-GB" sz="2400" i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8135" y="2420888"/>
            <a:ext cx="2520280" cy="142058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>
                <a:latin typeface="+mj-lt"/>
              </a:rPr>
              <a:t>...to virtually welcome you at CERN</a:t>
            </a:r>
            <a:endParaRPr lang="en-GB" sz="2400" i="1" dirty="0">
              <a:latin typeface="+mj-lt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259632" y="5854796"/>
            <a:ext cx="6111320" cy="77031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solidFill>
                  <a:srgbClr val="FF0000"/>
                </a:solidFill>
                <a:latin typeface="+mj-lt"/>
              </a:rPr>
              <a:t>…i</a:t>
            </a:r>
            <a:r>
              <a:rPr lang="en-US" sz="3600" dirty="0">
                <a:solidFill>
                  <a:srgbClr val="00B050"/>
                </a:solidFill>
                <a:latin typeface="+mj-lt"/>
              </a:rPr>
              <a:t>n </a:t>
            </a:r>
            <a:r>
              <a:rPr lang="en-US" sz="3600" dirty="0">
                <a:solidFill>
                  <a:srgbClr val="00B0F0"/>
                </a:solidFill>
              </a:rPr>
              <a:t>a </a:t>
            </a:r>
            <a:r>
              <a:rPr lang="en-US" sz="4800" i="1" dirty="0">
                <a:solidFill>
                  <a:srgbClr val="7030A0"/>
                </a:solidFill>
                <a:latin typeface="Comic Sans MS" panose="030F0702030302020204" pitchFamily="66" charset="0"/>
              </a:rPr>
              <a:t>r</a:t>
            </a:r>
            <a:r>
              <a:rPr lang="en-US" sz="4800" i="1" dirty="0">
                <a:solidFill>
                  <a:srgbClr val="FFC000"/>
                </a:solidFill>
                <a:latin typeface="Comic Sans MS" panose="030F0702030302020204" pitchFamily="66" charset="0"/>
              </a:rPr>
              <a:t>e</a:t>
            </a:r>
            <a:r>
              <a:rPr lang="en-US" sz="4800" i="1" dirty="0">
                <a:solidFill>
                  <a:schemeClr val="bg2">
                    <a:lumMod val="50000"/>
                  </a:schemeClr>
                </a:solidFill>
                <a:latin typeface="Comic Sans MS" panose="030F0702030302020204" pitchFamily="66" charset="0"/>
              </a:rPr>
              <a:t>l</a:t>
            </a:r>
            <a:r>
              <a:rPr lang="en-US" sz="4800" i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a</a:t>
            </a:r>
            <a:r>
              <a:rPr lang="en-US" sz="4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x</a:t>
            </a:r>
            <a:r>
              <a:rPr lang="en-US" sz="4800" i="1" dirty="0">
                <a:solidFill>
                  <a:srgbClr val="00B050"/>
                </a:solidFill>
                <a:latin typeface="Comic Sans MS" panose="030F0702030302020204" pitchFamily="66" charset="0"/>
              </a:rPr>
              <a:t>e</a:t>
            </a:r>
            <a:r>
              <a:rPr lang="en-US" sz="4800" i="1" dirty="0">
                <a:solidFill>
                  <a:srgbClr val="7030A0"/>
                </a:solidFill>
                <a:latin typeface="Comic Sans MS" panose="030F0702030302020204" pitchFamily="66" charset="0"/>
              </a:rPr>
              <a:t>d</a:t>
            </a:r>
            <a:r>
              <a:rPr lang="en-US" dirty="0">
                <a:solidFill>
                  <a:srgbClr val="00B050"/>
                </a:solidFill>
                <a:latin typeface="+mj-lt"/>
              </a:rPr>
              <a:t> </a:t>
            </a:r>
            <a:r>
              <a:rPr lang="en-US" sz="3600" dirty="0">
                <a:solidFill>
                  <a:srgbClr val="0070C0"/>
                </a:solidFill>
                <a:latin typeface="+mj-lt"/>
              </a:rPr>
              <a:t>a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t</a:t>
            </a:r>
            <a:r>
              <a:rPr lang="en-US" sz="3600" dirty="0">
                <a:solidFill>
                  <a:srgbClr val="92D050"/>
                </a:solidFill>
                <a:latin typeface="+mj-lt"/>
              </a:rPr>
              <a:t>m</a:t>
            </a: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o</a:t>
            </a:r>
            <a:r>
              <a:rPr lang="en-US" sz="3600" dirty="0">
                <a:solidFill>
                  <a:srgbClr val="E1E53B"/>
                </a:solidFill>
                <a:latin typeface="+mj-lt"/>
              </a:rPr>
              <a:t>s</a:t>
            </a:r>
            <a:r>
              <a:rPr lang="en-US" sz="36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p</a:t>
            </a:r>
            <a:r>
              <a:rPr lang="en-US" sz="3600" dirty="0">
                <a:solidFill>
                  <a:srgbClr val="0070C0"/>
                </a:solidFill>
                <a:latin typeface="+mj-lt"/>
              </a:rPr>
              <a:t>h</a:t>
            </a:r>
            <a:r>
              <a:rPr lang="en-US" sz="3600" dirty="0">
                <a:solidFill>
                  <a:srgbClr val="FF0000"/>
                </a:solidFill>
                <a:latin typeface="+mj-lt"/>
              </a:rPr>
              <a:t>e</a:t>
            </a:r>
            <a:r>
              <a:rPr lang="en-US" sz="3600" dirty="0">
                <a:solidFill>
                  <a:srgbClr val="92D050"/>
                </a:solidFill>
                <a:latin typeface="+mj-lt"/>
              </a:rPr>
              <a:t>r</a:t>
            </a:r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e</a:t>
            </a:r>
            <a:r>
              <a:rPr lang="en-US" sz="4400" dirty="0">
                <a:solidFill>
                  <a:srgbClr val="7030A0"/>
                </a:solidFill>
                <a:latin typeface="+mj-lt"/>
              </a:rPr>
              <a:t>!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0" y="3547765"/>
            <a:ext cx="2267746" cy="2185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>
                <a:latin typeface="+mj-lt"/>
              </a:rPr>
              <a:t>… and unravel the mysteries of the magnets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itle 1"/>
          <p:cNvSpPr>
            <a:spLocks noGrp="1"/>
          </p:cNvSpPr>
          <p:nvPr>
            <p:ph type="title"/>
          </p:nvPr>
        </p:nvSpPr>
        <p:spPr>
          <a:xfrm>
            <a:off x="428150" y="79618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Outline</a:t>
            </a:r>
          </a:p>
        </p:txBody>
      </p:sp>
      <p:sp>
        <p:nvSpPr>
          <p:cNvPr id="132" name="Content Placeholder 2"/>
          <p:cNvSpPr txBox="1">
            <a:spLocks/>
          </p:cNvSpPr>
          <p:nvPr/>
        </p:nvSpPr>
        <p:spPr>
          <a:xfrm>
            <a:off x="611560" y="2564904"/>
            <a:ext cx="8434660" cy="25327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Normal Conducting Magnets at CERN</a:t>
            </a:r>
          </a:p>
          <a:p>
            <a:endParaRPr lang="en-GB" sz="2800" dirty="0">
              <a:sym typeface="Wingdings" panose="05000000000000000000" pitchFamily="2" charset="2"/>
            </a:endParaRPr>
          </a:p>
          <a:p>
            <a:pPr>
              <a:spcBef>
                <a:spcPts val="1800"/>
              </a:spcBef>
            </a:pPr>
            <a:r>
              <a:rPr lang="en-GB" sz="2800" dirty="0"/>
              <a:t>Program and Organization of  Magnet Practical Works</a:t>
            </a:r>
          </a:p>
          <a:p>
            <a:pPr lvl="1">
              <a:spcBef>
                <a:spcPts val="1800"/>
              </a:spcBef>
            </a:pPr>
            <a:r>
              <a:rPr lang="en-GB" sz="2400" dirty="0"/>
              <a:t>Magnet Technology, Production and Testing</a:t>
            </a:r>
          </a:p>
          <a:p>
            <a:pPr lvl="1">
              <a:spcBef>
                <a:spcPts val="1800"/>
              </a:spcBef>
            </a:pPr>
            <a:r>
              <a:rPr lang="en-GB" sz="2400" dirty="0"/>
              <a:t>Magnetic Measurements</a:t>
            </a:r>
          </a:p>
        </p:txBody>
      </p:sp>
      <p:pic>
        <p:nvPicPr>
          <p:cNvPr id="4" name="Picture 3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\\cern.ch\dfs\Workspaces\n\NORMA\MI\MLS\Bauche\Connaissance\JUAS 2012\Logo JUAS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4607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E81A65C-C586-40E6-BAC4-999A77540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5" y="873107"/>
            <a:ext cx="8334300" cy="5900138"/>
          </a:xfrm>
          <a:prstGeom prst="rect">
            <a:avLst/>
          </a:prstGeom>
        </p:spPr>
      </p:pic>
      <p:pic>
        <p:nvPicPr>
          <p:cNvPr id="4" name="Picture 3" descr="photo-bul/bul-pho-2007-046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\\cern.ch\dfs\Workspaces\n\NORMA\MI\MLS\Bauche\Connaissance\JUAS 2012\Logo JUAS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708750" y="873107"/>
            <a:ext cx="2093094" cy="1015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~100 staff members</a:t>
            </a:r>
          </a:p>
          <a:p>
            <a:r>
              <a:rPr lang="en-US" sz="1200" dirty="0"/>
              <a:t>~ 30 fellows</a:t>
            </a:r>
          </a:p>
          <a:p>
            <a:r>
              <a:rPr lang="en-US" sz="1200" dirty="0"/>
              <a:t>~ 20 students</a:t>
            </a:r>
          </a:p>
          <a:p>
            <a:r>
              <a:rPr lang="en-US" sz="1200" dirty="0"/>
              <a:t>~ 10 associates</a:t>
            </a:r>
          </a:p>
          <a:p>
            <a:r>
              <a:rPr lang="en-US" sz="1200" dirty="0"/>
              <a:t>~ 50 industrial contractors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91557" y="2060849"/>
            <a:ext cx="1061493" cy="3914699"/>
          </a:xfrm>
          <a:prstGeom prst="rect">
            <a:avLst/>
          </a:prstGeom>
          <a:gradFill>
            <a:gsLst>
              <a:gs pos="0">
                <a:srgbClr val="C00000">
                  <a:alpha val="0"/>
                </a:srgb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8260509" y="2067066"/>
            <a:ext cx="541336" cy="4670934"/>
          </a:xfrm>
          <a:prstGeom prst="rect">
            <a:avLst/>
          </a:prstGeom>
          <a:gradFill>
            <a:gsLst>
              <a:gs pos="0">
                <a:srgbClr val="C00000">
                  <a:alpha val="0"/>
                </a:srgb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280410" y="6091669"/>
            <a:ext cx="2746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Dealing with Normal Conducting Magnets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67545" y="2070192"/>
            <a:ext cx="1016512" cy="391470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152848" y="6091669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Dealing with Superconducting Magnets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690746" y="2060849"/>
            <a:ext cx="1040817" cy="391469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861958" y="2060849"/>
            <a:ext cx="1099204" cy="392404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5310698" y="2060849"/>
            <a:ext cx="1008111" cy="391469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6490020" y="2051507"/>
            <a:ext cx="1061493" cy="392404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7685667" y="2067066"/>
            <a:ext cx="574842" cy="467093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3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3" grpId="0" animBg="1"/>
      <p:bldP spid="14" grpId="0"/>
      <p:bldP spid="15" grpId="0" animBg="1"/>
      <p:bldP spid="17" grpId="0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877048" y="1263230"/>
            <a:ext cx="4067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About 20 km of beam lines in 16 different machines, all interconnected</a:t>
            </a:r>
          </a:p>
          <a:p>
            <a:endParaRPr lang="en-US" b="1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647700" y="532001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en-US" dirty="0"/>
              <a:t>CERN Normal Conducting Magnets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32" y="2099017"/>
            <a:ext cx="4500364" cy="3826356"/>
          </a:xfrm>
          <a:prstGeom prst="rect">
            <a:avLst/>
          </a:prstGeom>
        </p:spPr>
      </p:pic>
      <p:pic>
        <p:nvPicPr>
          <p:cNvPr id="6" name="Picture 5" descr="photo-bul/bul-pho-2007-046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\\cern.ch\dfs\Workspaces\n\NORMA\MI\MLS\Bauche\Connaissance\JUAS 2012\Logo JUAS.PN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tour-eiffel-paris-franc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964730" y="3015603"/>
            <a:ext cx="714167" cy="952222"/>
          </a:xfrm>
          <a:prstGeom prst="rect">
            <a:avLst/>
          </a:prstGeom>
        </p:spPr>
      </p:pic>
      <p:pic>
        <p:nvPicPr>
          <p:cNvPr id="15" name="Picture 14" descr="tour-eiffel-paris-franc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87361" y="3015603"/>
            <a:ext cx="714167" cy="952222"/>
          </a:xfrm>
          <a:prstGeom prst="rect">
            <a:avLst/>
          </a:prstGeom>
        </p:spPr>
      </p:pic>
      <p:pic>
        <p:nvPicPr>
          <p:cNvPr id="16" name="Picture 15" descr="tour-eiffel-paris-franc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09634" y="3015603"/>
            <a:ext cx="714167" cy="952222"/>
          </a:xfrm>
          <a:prstGeom prst="rect">
            <a:avLst/>
          </a:prstGeom>
        </p:spPr>
      </p:pic>
      <p:pic>
        <p:nvPicPr>
          <p:cNvPr id="17" name="Picture 16" descr="tour-eiffel-paris-franc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421018" y="3015603"/>
            <a:ext cx="714167" cy="952222"/>
          </a:xfrm>
          <a:prstGeom prst="rect">
            <a:avLst/>
          </a:prstGeom>
        </p:spPr>
      </p:pic>
      <p:pic>
        <p:nvPicPr>
          <p:cNvPr id="18" name="Picture 17" descr="tour-eiffel-paris-franc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236521" y="3015603"/>
            <a:ext cx="714167" cy="95222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873132" y="2001432"/>
            <a:ext cx="3868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~ 5000 installed magnets + ~ 2000 stored magnets </a:t>
            </a:r>
            <a:r>
              <a:rPr lang="en-US" b="1" dirty="0">
                <a:sym typeface="Wingdings" panose="05000000000000000000" pitchFamily="2" charset="2"/>
              </a:rPr>
              <a:t> </a:t>
            </a:r>
            <a:r>
              <a:rPr lang="en-US" b="1" dirty="0"/>
              <a:t>50 000 tons </a:t>
            </a:r>
          </a:p>
          <a:p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9333" y="1360604"/>
            <a:ext cx="3995442" cy="387852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873132" y="4196703"/>
            <a:ext cx="386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Large variety: ~ 500 different types</a:t>
            </a:r>
          </a:p>
          <a:p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0" t="15416" b="6232"/>
          <a:stretch/>
        </p:blipFill>
        <p:spPr>
          <a:xfrm>
            <a:off x="4959002" y="4602021"/>
            <a:ext cx="1485165" cy="158417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706" y="4602021"/>
            <a:ext cx="2112235" cy="158417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687569" y="6283738"/>
            <a:ext cx="2028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LINAC4 DTL PMQ, &lt; 1 kg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886808" y="6283738"/>
            <a:ext cx="2028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LEIR main dipole, 60 tons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1907704" y="3201761"/>
            <a:ext cx="4320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1899320" y="3128337"/>
            <a:ext cx="8384" cy="1468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2348136" y="3148828"/>
            <a:ext cx="8384" cy="1468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899320" y="2924398"/>
            <a:ext cx="555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 km</a:t>
            </a:r>
          </a:p>
        </p:txBody>
      </p:sp>
    </p:spTree>
    <p:extLst>
      <p:ext uri="{BB962C8B-B14F-4D97-AF65-F5344CB8AC3E}">
        <p14:creationId xmlns:p14="http://schemas.microsoft.com/office/powerpoint/2010/main" val="1217026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87524" y="2299645"/>
            <a:ext cx="85689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u="sng" dirty="0"/>
              <a:t>Operation:</a:t>
            </a:r>
            <a:r>
              <a:rPr lang="en-US" sz="2000" i="1" dirty="0"/>
              <a:t> </a:t>
            </a:r>
            <a:r>
              <a:rPr lang="en-US" sz="2000" dirty="0"/>
              <a:t>maintenance and consolidation of existing machines</a:t>
            </a:r>
          </a:p>
          <a:p>
            <a:pPr>
              <a:lnSpc>
                <a:spcPct val="150000"/>
              </a:lnSpc>
            </a:pPr>
            <a:r>
              <a:rPr lang="en-US" sz="2000" i="1" dirty="0">
                <a:sym typeface="Wingdings" panose="05000000000000000000" pitchFamily="2" charset="2"/>
              </a:rPr>
              <a:t>	 2 dedicated</a:t>
            </a:r>
            <a:r>
              <a:rPr lang="en-US" sz="2000" i="1" dirty="0"/>
              <a:t> workshops treating about 100 radioactive magnets/year</a:t>
            </a:r>
          </a:p>
          <a:p>
            <a:pPr>
              <a:lnSpc>
                <a:spcPct val="150000"/>
              </a:lnSpc>
            </a:pPr>
            <a:r>
              <a:rPr lang="en-US" sz="2000" i="1" dirty="0"/>
              <a:t>	</a:t>
            </a:r>
            <a:r>
              <a:rPr lang="en-US" sz="2000" i="1" dirty="0">
                <a:sym typeface="Wingdings" panose="05000000000000000000" pitchFamily="2" charset="2"/>
              </a:rPr>
              <a:t> maintenance of installed magnets in the accelerators</a:t>
            </a:r>
          </a:p>
          <a:p>
            <a:pPr>
              <a:lnSpc>
                <a:spcPct val="150000"/>
              </a:lnSpc>
            </a:pPr>
            <a:r>
              <a:rPr lang="en-US" sz="2000" i="1" dirty="0">
                <a:sym typeface="Wingdings" panose="05000000000000000000" pitchFamily="2" charset="2"/>
              </a:rPr>
              <a:t>	 </a:t>
            </a:r>
            <a:r>
              <a:rPr lang="en-US" sz="2000" i="1" dirty="0"/>
              <a:t>interventions during physics run to minimize beam downtime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u="sng" dirty="0"/>
              <a:t>Projects:</a:t>
            </a:r>
            <a:r>
              <a:rPr lang="en-US" sz="2000" i="1" dirty="0"/>
              <a:t> </a:t>
            </a:r>
            <a:r>
              <a:rPr lang="en-US" sz="2000" dirty="0"/>
              <a:t>upgrades and new beam lines</a:t>
            </a:r>
          </a:p>
          <a:p>
            <a:pPr>
              <a:lnSpc>
                <a:spcPct val="150000"/>
              </a:lnSpc>
            </a:pPr>
            <a:r>
              <a:rPr lang="en-US" sz="2000" i="1" dirty="0">
                <a:sym typeface="Wingdings" panose="05000000000000000000" pitchFamily="2" charset="2"/>
              </a:rPr>
              <a:t>	 2 dedicated workshops for prototyping, tests and measurements </a:t>
            </a:r>
          </a:p>
          <a:p>
            <a:pPr>
              <a:lnSpc>
                <a:spcPct val="150000"/>
              </a:lnSpc>
            </a:pPr>
            <a:r>
              <a:rPr lang="en-US" sz="2000" i="1" dirty="0">
                <a:sym typeface="Wingdings" panose="05000000000000000000" pitchFamily="2" charset="2"/>
              </a:rPr>
              <a:t>	 </a:t>
            </a:r>
            <a:r>
              <a:rPr lang="en-US" sz="2000" i="1" dirty="0"/>
              <a:t>modification or construction of new magnets for machine upgrades 	(LIU, HL-LHC) or new beam lines (LINAC 4, ELENA, HIE-ISOLDE, AWAKE…)</a:t>
            </a:r>
          </a:p>
          <a:p>
            <a:pPr>
              <a:lnSpc>
                <a:spcPct val="150000"/>
              </a:lnSpc>
            </a:pPr>
            <a:r>
              <a:rPr lang="en-US" sz="2000" i="1" dirty="0">
                <a:sym typeface="Wingdings" panose="05000000000000000000" pitchFamily="2" charset="2"/>
              </a:rPr>
              <a:t>	</a:t>
            </a:r>
            <a:endParaRPr lang="en-US" sz="2000" i="1" dirty="0"/>
          </a:p>
        </p:txBody>
      </p:sp>
      <p:pic>
        <p:nvPicPr>
          <p:cNvPr id="10" name="Picture 9" descr="photo-bul/bul-pho-2007-046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\\cern.ch\dfs\Workspaces\n\NORMA\MI\MLS\Bauche\Connaissance\JUAS 2012\Logo JUAS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-173980" y="1293952"/>
            <a:ext cx="9220200" cy="96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Design, procurement/manufacture, maintenance, consolidation,</a:t>
            </a:r>
            <a:r>
              <a:rPr kumimoji="0" lang="en-US" sz="2000" b="0" i="0" u="none" strike="noStrike" cap="none" normalizeH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and upgrades of the normal conducting magnets in the accelerators, transfer lines and experimental areas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677" y="5956098"/>
            <a:ext cx="1940475" cy="758587"/>
          </a:xfrm>
          <a:prstGeom prst="rect">
            <a:avLst/>
          </a:prstGeom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2779367" y="6129757"/>
            <a:ext cx="3266877" cy="4112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hlinkClick r:id="rId8"/>
              </a:rPr>
              <a:t>www.norma-db.web.cern.ch</a:t>
            </a:r>
            <a:endParaRPr lang="en-US" sz="2000" dirty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MCM Section</a:t>
            </a:r>
          </a:p>
        </p:txBody>
      </p:sp>
    </p:spTree>
    <p:extLst>
      <p:ext uri="{BB962C8B-B14F-4D97-AF65-F5344CB8AC3E}">
        <p14:creationId xmlns:p14="http://schemas.microsoft.com/office/powerpoint/2010/main" val="2116820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Workspaces\n\NORMA\USERS\Davide\In work\P7-Blg 8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582" y="1268760"/>
            <a:ext cx="8308032" cy="3700300"/>
          </a:xfrm>
          <a:prstGeom prst="rect">
            <a:avLst/>
          </a:prstGeom>
          <a:noFill/>
        </p:spPr>
      </p:pic>
      <p:pic>
        <p:nvPicPr>
          <p:cNvPr id="8" name="Picture 7" descr="photo-bul/bul-pho-2007-046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\\cern.ch\dfs\Workspaces\n\NORMA\MI\MLS\Bauche\Connaissance\JUAS 2012\Logo JUAS.PN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Operation and Maintenance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2" b="9032"/>
          <a:stretch/>
        </p:blipFill>
        <p:spPr>
          <a:xfrm>
            <a:off x="5229237" y="4237489"/>
            <a:ext cx="3623303" cy="23312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08"/>
          <a:stretch/>
        </p:blipFill>
        <p:spPr>
          <a:xfrm>
            <a:off x="5229238" y="1507997"/>
            <a:ext cx="3623303" cy="241563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802933" y="356256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b="1" i="1" dirty="0">
                <a:solidFill>
                  <a:srgbClr val="FFFF00"/>
                </a:solidFill>
              </a:rPr>
              <a:t>CERTIFICATION</a:t>
            </a: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01"/>
          <a:stretch/>
        </p:blipFill>
        <p:spPr bwMode="auto">
          <a:xfrm>
            <a:off x="818488" y="4237488"/>
            <a:ext cx="3512888" cy="234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206780" y="6199373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b="1" i="1" dirty="0">
                <a:solidFill>
                  <a:srgbClr val="FFFF00"/>
                </a:solidFill>
              </a:rPr>
              <a:t>MAGNET ASSEMBLY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96136" y="6199373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b="1" i="1" dirty="0">
                <a:solidFill>
                  <a:srgbClr val="FFFF00"/>
                </a:solidFill>
              </a:rPr>
              <a:t>REFURBISHMENT</a:t>
            </a:r>
          </a:p>
        </p:txBody>
      </p:sp>
    </p:spTree>
    <p:extLst>
      <p:ext uri="{BB962C8B-B14F-4D97-AF65-F5344CB8AC3E}">
        <p14:creationId xmlns:p14="http://schemas.microsoft.com/office/powerpoint/2010/main" val="175300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752267" y="3447314"/>
            <a:ext cx="2052228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i="1" u="sng" dirty="0"/>
              <a:t>Magnetic design	</a:t>
            </a:r>
          </a:p>
        </p:txBody>
      </p:sp>
      <p:pic>
        <p:nvPicPr>
          <p:cNvPr id="10" name="Picture 9" descr="photo-bul/bul-pho-2007-046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\\cern.ch\dfs\Workspaces\n\NORMA\MI\MLS\Bauche\Connaissance\JUAS 2012\Logo JUAS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Design and Procurement</a:t>
            </a:r>
          </a:p>
        </p:txBody>
      </p:sp>
      <p:pic>
        <p:nvPicPr>
          <p:cNvPr id="11" name="Picture 10" descr="\\cern.ch\dfs\Workspaces\n\NORMA\MI\MLS\Bauche\HIE-ISOLDE\Beam transfer lines\TDR\Pictures\Dipole 45 deg\B mod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78" y="1328951"/>
            <a:ext cx="2967028" cy="194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4" t="3099" r="13238" b="10248"/>
          <a:stretch/>
        </p:blipFill>
        <p:spPr bwMode="auto">
          <a:xfrm>
            <a:off x="3782718" y="1204002"/>
            <a:ext cx="2308365" cy="216024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32513" y="1323947"/>
            <a:ext cx="2387767" cy="34813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7113" y="4385237"/>
            <a:ext cx="3029882" cy="16786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66901" y="4293606"/>
            <a:ext cx="2930143" cy="207107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804422" y="3447314"/>
            <a:ext cx="2294114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i="1" u="sng" dirty="0"/>
              <a:t>Mechanical design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72200" y="4887352"/>
            <a:ext cx="26740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i="1" u="sng" dirty="0"/>
              <a:t>Specifications for   manufacture; </a:t>
            </a:r>
          </a:p>
          <a:p>
            <a:pPr algn="ctr">
              <a:lnSpc>
                <a:spcPct val="150000"/>
              </a:lnSpc>
            </a:pPr>
            <a:r>
              <a:rPr lang="en-US" sz="2000" i="1" u="sng" dirty="0"/>
              <a:t>follow-up in industry</a:t>
            </a:r>
          </a:p>
        </p:txBody>
      </p:sp>
    </p:spTree>
    <p:extLst>
      <p:ext uri="{BB962C8B-B14F-4D97-AF65-F5344CB8AC3E}">
        <p14:creationId xmlns:p14="http://schemas.microsoft.com/office/powerpoint/2010/main" val="1871908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hoto-bul/bul-pho-2007-046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\\cern.ch\dfs\Workspaces\n\NORMA\MI\MLS\Bauche\Connaissance\JUAS 2012\Logo JUAS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Manufacture and Tests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03" b="20469"/>
          <a:stretch/>
        </p:blipFill>
        <p:spPr>
          <a:xfrm>
            <a:off x="4701528" y="1128914"/>
            <a:ext cx="3847976" cy="24340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52" t="21651" r="23777" b="32324"/>
          <a:stretch/>
        </p:blipFill>
        <p:spPr>
          <a:xfrm>
            <a:off x="560523" y="1128914"/>
            <a:ext cx="3435414" cy="24516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5" r="2923" b="9709"/>
          <a:stretch/>
        </p:blipFill>
        <p:spPr>
          <a:xfrm>
            <a:off x="560522" y="3955145"/>
            <a:ext cx="3459421" cy="26509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7" b="3558"/>
          <a:stretch/>
        </p:blipFill>
        <p:spPr>
          <a:xfrm>
            <a:off x="4701528" y="3973399"/>
            <a:ext cx="3850355" cy="262395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297868" y="3432037"/>
            <a:ext cx="3001141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i="1" u="sng" dirty="0"/>
              <a:t>Tests and measurements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13951" y="3432037"/>
            <a:ext cx="17049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i="1" u="sng" dirty="0"/>
              <a:t>Manufacture</a:t>
            </a:r>
          </a:p>
        </p:txBody>
      </p:sp>
    </p:spTree>
    <p:extLst>
      <p:ext uri="{BB962C8B-B14F-4D97-AF65-F5344CB8AC3E}">
        <p14:creationId xmlns:p14="http://schemas.microsoft.com/office/powerpoint/2010/main" val="2226538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8" t="27229" r="5926"/>
          <a:stretch/>
        </p:blipFill>
        <p:spPr>
          <a:xfrm>
            <a:off x="468274" y="1196752"/>
            <a:ext cx="3993718" cy="2376263"/>
          </a:xfrm>
          <a:prstGeom prst="rect">
            <a:avLst/>
          </a:prstGeom>
        </p:spPr>
      </p:pic>
      <p:pic>
        <p:nvPicPr>
          <p:cNvPr id="5" name="Picture 4" descr="photo-bul/bul-pho-2007-046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\\cern.ch\dfs\Workspaces\n\NORMA\MI\MLS\Bauche\Connaissance\JUAS 2012\Logo JUAS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Projects – at CERN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3" t="18221" r="20366" b="21844"/>
          <a:stretch/>
        </p:blipFill>
        <p:spPr>
          <a:xfrm>
            <a:off x="4788023" y="1196752"/>
            <a:ext cx="3734345" cy="2376263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8" r="6065"/>
          <a:stretch/>
        </p:blipFill>
        <p:spPr bwMode="auto">
          <a:xfrm>
            <a:off x="468274" y="4010624"/>
            <a:ext cx="4814146" cy="186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68669" y="2934476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b="1" i="1" dirty="0">
                <a:solidFill>
                  <a:srgbClr val="FFFF00"/>
                </a:solidFill>
              </a:rPr>
              <a:t>ELENA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68316" y="2926460"/>
            <a:ext cx="1632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b="1" i="1" dirty="0">
                <a:solidFill>
                  <a:srgbClr val="FFFF00"/>
                </a:solidFill>
              </a:rPr>
              <a:t>LINAC 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49051" y="5301208"/>
            <a:ext cx="2724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b="1" i="1" dirty="0">
                <a:solidFill>
                  <a:srgbClr val="FFFF00"/>
                </a:solidFill>
              </a:rPr>
              <a:t>HIE-ISOLDE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t="8000" r="15351" b="8000"/>
          <a:stretch/>
        </p:blipFill>
        <p:spPr>
          <a:xfrm>
            <a:off x="5618373" y="4023658"/>
            <a:ext cx="2903995" cy="18536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53706" y="5301208"/>
            <a:ext cx="189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b="1" i="1" dirty="0">
                <a:solidFill>
                  <a:srgbClr val="FFFF00"/>
                </a:solidFill>
              </a:rPr>
              <a:t>AWAKE</a:t>
            </a:r>
          </a:p>
        </p:txBody>
      </p:sp>
    </p:spTree>
    <p:extLst>
      <p:ext uri="{BB962C8B-B14F-4D97-AF65-F5344CB8AC3E}">
        <p14:creationId xmlns:p14="http://schemas.microsoft.com/office/powerpoint/2010/main" val="121198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3615</TotalTime>
  <Words>560</Words>
  <Application>Microsoft Office PowerPoint</Application>
  <PresentationFormat>On-screen Show (4:3)</PresentationFormat>
  <Paragraphs>99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Comic Sans MS</vt:lpstr>
      <vt:lpstr>Times New Roman</vt:lpstr>
      <vt:lpstr>Office Theme</vt:lpstr>
      <vt:lpstr>PowerPoint Presentation</vt:lpstr>
      <vt:lpstr>Outline</vt:lpstr>
      <vt:lpstr>PowerPoint Presentation</vt:lpstr>
      <vt:lpstr>CERN Normal Conducting Magnets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Program and Organization of Practical days</vt:lpstr>
      <vt:lpstr>Magnet Manufacture and Testing</vt:lpstr>
      <vt:lpstr>Magnet Manufacture</vt:lpstr>
      <vt:lpstr>Magnet Testing and Practical Applications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Jeremie Bauche</dc:creator>
  <cp:lastModifiedBy>Jeremie Bauche</cp:lastModifiedBy>
  <cp:revision>153</cp:revision>
  <cp:lastPrinted>2016-02-15T10:20:18Z</cp:lastPrinted>
  <dcterms:created xsi:type="dcterms:W3CDTF">2014-02-08T08:05:58Z</dcterms:created>
  <dcterms:modified xsi:type="dcterms:W3CDTF">2021-02-15T08:45:27Z</dcterms:modified>
</cp:coreProperties>
</file>