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747" r:id="rId2"/>
    <p:sldId id="887" r:id="rId3"/>
    <p:sldId id="892" r:id="rId4"/>
    <p:sldId id="893" r:id="rId5"/>
    <p:sldId id="895" r:id="rId6"/>
    <p:sldId id="902" r:id="rId7"/>
    <p:sldId id="903" r:id="rId8"/>
    <p:sldId id="896" r:id="rId9"/>
    <p:sldId id="907" r:id="rId10"/>
    <p:sldId id="900" r:id="rId11"/>
    <p:sldId id="899" r:id="rId12"/>
    <p:sldId id="904" r:id="rId13"/>
    <p:sldId id="901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6567" autoAdjust="0"/>
  </p:normalViewPr>
  <p:slideViewPr>
    <p:cSldViewPr snapToGrid="0">
      <p:cViewPr varScale="1">
        <p:scale>
          <a:sx n="84" d="100"/>
          <a:sy n="84" d="100"/>
        </p:scale>
        <p:origin x="191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-3780" y="-102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A4EEC6-A69A-422B-85D6-ACE477CF05A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9509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E75C6-153C-4AC4-AA50-4D89AA6B5EED}" type="datetimeFigureOut">
              <a:rPr lang="en-GB" smtClean="0"/>
              <a:pPr/>
              <a:t>15/02/2021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847E59-4C29-4425-A5AC-EBD83668EE3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737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  <a:p>
            <a:endParaRPr lang="de-CH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052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3774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624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122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853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485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877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47E59-4C29-4425-A5AC-EBD83668EE33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296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03648" y="414908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name of lecturer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395536" y="2636912"/>
            <a:ext cx="8229600" cy="778098"/>
          </a:xfrm>
        </p:spPr>
        <p:txBody>
          <a:bodyPr>
            <a:noAutofit/>
          </a:bodyPr>
          <a:lstStyle>
            <a:lvl1pPr>
              <a:defRPr sz="4800"/>
            </a:lvl1pPr>
          </a:lstStyle>
          <a:p>
            <a:r>
              <a:rPr lang="en-US" dirty="0"/>
              <a:t>Click to add lecture title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 hasCustomPrompt="1"/>
          </p:nvPr>
        </p:nvSpPr>
        <p:spPr>
          <a:xfrm>
            <a:off x="1403350" y="549275"/>
            <a:ext cx="6264275" cy="1800225"/>
          </a:xfr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GB" sz="24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to add school title,</a:t>
            </a:r>
            <a:br>
              <a:rPr lang="en-US" dirty="0"/>
            </a:br>
            <a:r>
              <a:rPr lang="en-US" dirty="0"/>
              <a:t>location, country, date</a:t>
            </a:r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AD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EFAD5-6C67-4B9A-997E-612179DFF79A}" type="datetimeFigureOut">
              <a:rPr lang="en-GB" smtClean="0"/>
              <a:pPr/>
              <a:t>15/02/2021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55043-3956-433B-890A-B01B6522F1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23528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152636"/>
            <a:ext cx="8291264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91264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754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CD22B-672D-4487-8817-3BE497F95A8C}" type="datetime1">
              <a:rPr lang="en-GB" smtClean="0"/>
              <a:pPr/>
              <a:t>15/02/2021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184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88224" y="6492875"/>
            <a:ext cx="21602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DC52D-C5A6-49C9-85E5-49D4DB2BEE3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0" y="0"/>
            <a:ext cx="323528" cy="2597373"/>
          </a:xfrm>
          <a:prstGeom prst="rect">
            <a:avLst/>
          </a:prstGeom>
        </p:spPr>
        <p:txBody>
          <a:bodyPr vert="vert270" lIns="0" tIns="180000" rIns="0" bIns="18000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Practical Works at CERN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Magnetic Measurements</a:t>
            </a:r>
            <a:b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0" y="4260627"/>
            <a:ext cx="323528" cy="2597373"/>
          </a:xfrm>
          <a:prstGeom prst="rect">
            <a:avLst/>
          </a:prstGeom>
        </p:spPr>
        <p:txBody>
          <a:bodyPr vert="vert270" lIns="0" tIns="180000" rIns="0" bIns="180000"/>
          <a:lstStyle/>
          <a:p>
            <a:pPr lvl="0" algn="l">
              <a:spcBef>
                <a:spcPts val="0"/>
              </a:spcBef>
              <a:defRPr/>
            </a:pPr>
            <a:r>
              <a:rPr lang="de-CH" sz="1600" dirty="0">
                <a:solidFill>
                  <a:schemeClr val="bg1"/>
                </a:solidFill>
              </a:rPr>
              <a:t>JUAS 2021</a:t>
            </a:r>
          </a:p>
        </p:txBody>
      </p:sp>
      <p:pic>
        <p:nvPicPr>
          <p:cNvPr id="19458" name="Picture 2" descr="http://cas.web.cern.ch/cas/CERN-7x7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7200" y="152636"/>
            <a:ext cx="792088" cy="792088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063" y="152636"/>
            <a:ext cx="1152000" cy="720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>
    <p:fade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b="0" kern="1200">
          <a:solidFill>
            <a:srgbClr val="FFAD00"/>
          </a:solidFill>
          <a:effectLst>
            <a:outerShdw blurRad="38100" dist="38100" dir="2700000" algn="tl">
              <a:srgbClr val="000000">
                <a:alpha val="6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wmf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Lucio Fiscarelli</a:t>
            </a:r>
          </a:p>
          <a:p>
            <a:r>
              <a:rPr lang="de-CH" dirty="0"/>
              <a:t>Thomas Zickler </a:t>
            </a:r>
          </a:p>
          <a:p>
            <a:r>
              <a:rPr lang="de-CH" dirty="0"/>
              <a:t>CERN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699491"/>
            <a:ext cx="9144000" cy="2272145"/>
          </a:xfrm>
        </p:spPr>
        <p:txBody>
          <a:bodyPr/>
          <a:lstStyle/>
          <a:p>
            <a:r>
              <a:rPr lang="en-GB" sz="4000" dirty="0"/>
              <a:t>Virtual Practical Work on Magnets</a:t>
            </a:r>
            <a:br>
              <a:rPr lang="en-GB" sz="4000" dirty="0"/>
            </a:br>
            <a:r>
              <a:rPr lang="en-GB" sz="4000" dirty="0"/>
              <a:t>Part 2: Magnetic Measurements</a:t>
            </a:r>
            <a:br>
              <a:rPr lang="en-GB" sz="3600" dirty="0"/>
            </a:br>
            <a:r>
              <a:rPr lang="en-GB" sz="2400" dirty="0"/>
              <a:t>4</a:t>
            </a:r>
            <a:r>
              <a:rPr lang="en-GB" sz="2400" baseline="30000" dirty="0"/>
              <a:t>th</a:t>
            </a:r>
            <a:r>
              <a:rPr lang="en-GB" sz="2400" dirty="0"/>
              <a:t> – 5</a:t>
            </a:r>
            <a:r>
              <a:rPr lang="en-GB" sz="2400" baseline="30000" dirty="0"/>
              <a:t>th</a:t>
            </a:r>
            <a:r>
              <a:rPr lang="en-GB" sz="2400" dirty="0"/>
              <a:t> March 2021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>
              <a:defRPr/>
            </a:pPr>
            <a:r>
              <a:rPr lang="en-US" dirty="0"/>
              <a:t>Joint Universities Accelerator School</a:t>
            </a:r>
          </a:p>
          <a:p>
            <a:pPr lvl="0">
              <a:defRPr/>
            </a:pPr>
            <a:r>
              <a:rPr lang="en-US" dirty="0"/>
              <a:t>JUAS 2021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994" y="160262"/>
            <a:ext cx="8291264" cy="778098"/>
          </a:xfrm>
        </p:spPr>
        <p:txBody>
          <a:bodyPr>
            <a:normAutofit/>
          </a:bodyPr>
          <a:lstStyle/>
          <a:p>
            <a:r>
              <a:rPr lang="en-GB" dirty="0"/>
              <a:t>And learn…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68127" y="1203600"/>
            <a:ext cx="8441703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/>
              <a:t>… how to measure a real magnet (virtually) “hands-on”</a:t>
            </a:r>
          </a:p>
          <a:p>
            <a:pPr marL="0" indent="0">
              <a:buNone/>
            </a:pPr>
            <a:endParaRPr lang="en-GB" sz="2800" dirty="0"/>
          </a:p>
          <a:p>
            <a:endParaRPr lang="en-GB" sz="2400" dirty="0"/>
          </a:p>
        </p:txBody>
      </p:sp>
      <p:pic>
        <p:nvPicPr>
          <p:cNvPr id="11" name="Picture 10" descr="A picture containing person, indoor, building, standing&#10;&#10;Description automatically generated">
            <a:extLst>
              <a:ext uri="{FF2B5EF4-FFF2-40B4-BE49-F238E27FC236}">
                <a16:creationId xmlns:a16="http://schemas.microsoft.com/office/drawing/2014/main" id="{663E7873-F66C-46EB-B49E-1CD3A8C726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27" y="1737530"/>
            <a:ext cx="5181521" cy="3458102"/>
          </a:xfrm>
          <a:prstGeom prst="rect">
            <a:avLst/>
          </a:prstGeom>
        </p:spPr>
      </p:pic>
      <p:pic>
        <p:nvPicPr>
          <p:cNvPr id="9" name="Picture 8" descr="A person on the machine&#10;&#10;Description automatically generated">
            <a:extLst>
              <a:ext uri="{FF2B5EF4-FFF2-40B4-BE49-F238E27FC236}">
                <a16:creationId xmlns:a16="http://schemas.microsoft.com/office/drawing/2014/main" id="{9AFCB6A1-BD5C-46A6-970F-A411C5E3A3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192" y="3715657"/>
            <a:ext cx="4589806" cy="298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6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965" y="186578"/>
            <a:ext cx="8291264" cy="778098"/>
          </a:xfrm>
        </p:spPr>
        <p:txBody>
          <a:bodyPr>
            <a:normAutofit/>
          </a:bodyPr>
          <a:lstStyle/>
          <a:p>
            <a:r>
              <a:rPr lang="en-GB" dirty="0"/>
              <a:t>And learn…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68128" y="1203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/>
              <a:t>… how to analyse and interpret the results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endParaRPr lang="en-GB" sz="2800" dirty="0"/>
          </a:p>
          <a:p>
            <a:endParaRPr lang="en-GB" sz="2400" dirty="0"/>
          </a:p>
        </p:txBody>
      </p:sp>
      <p:pic>
        <p:nvPicPr>
          <p:cNvPr id="4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4749" y="1740380"/>
            <a:ext cx="3061308" cy="236175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65" y="1935493"/>
            <a:ext cx="4380041" cy="1971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8A2C120-17B0-4349-BF63-D0FCBCA12E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4934" y="4269288"/>
            <a:ext cx="4060938" cy="22409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F1FB7F-6D0C-40E3-9BCE-6B9FD2CD13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460" y="4341058"/>
            <a:ext cx="3490638" cy="2169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58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007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Additional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796" y="1700808"/>
            <a:ext cx="7784880" cy="4104456"/>
          </a:xfrm>
        </p:spPr>
        <p:txBody>
          <a:bodyPr>
            <a:noAutofit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lang="en-GB" sz="2000" dirty="0"/>
              <a:t>S. </a:t>
            </a:r>
            <a:r>
              <a:rPr lang="en-GB" sz="2000" dirty="0" err="1"/>
              <a:t>Russenschuck</a:t>
            </a:r>
            <a:r>
              <a:rPr lang="en-US" dirty="0"/>
              <a:t>, “</a:t>
            </a:r>
            <a:r>
              <a:rPr lang="en-GB" sz="2000" dirty="0"/>
              <a:t>Field Computation for Accelerator Magnets: Analytical and Numerical Methods for Electromagnetic Design and Optimization</a:t>
            </a:r>
            <a:r>
              <a:rPr lang="en-GB" sz="2000"/>
              <a:t>”, </a:t>
            </a:r>
            <a:r>
              <a:rPr lang="en-GB" b="0" i="0">
                <a:solidFill>
                  <a:srgbClr val="414245"/>
                </a:solidFill>
                <a:effectLst/>
                <a:latin typeface="Open Sans"/>
              </a:rPr>
              <a:t>Wiley, </a:t>
            </a:r>
            <a:r>
              <a:rPr lang="en-GB" b="0" i="0" dirty="0">
                <a:solidFill>
                  <a:srgbClr val="414245"/>
                </a:solidFill>
                <a:effectLst/>
                <a:latin typeface="Open Sans"/>
              </a:rPr>
              <a:t>2011</a:t>
            </a:r>
            <a:endParaRPr lang="en-GB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L . Bottura, K. N. </a:t>
            </a:r>
            <a:r>
              <a:rPr lang="en-US" sz="2000" dirty="0" err="1"/>
              <a:t>Henrichsen</a:t>
            </a:r>
            <a:r>
              <a:rPr lang="en-US" sz="2000" dirty="0"/>
              <a:t>, “Field Measurements”, Proceeding of CAS - CERN Accelerator School on Superconductivity and Cryogenics for Accelerators and Detectors, 2002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A.K. Jain, “Measurements of Field Quality Using Harmonic Coils”, US Particle Accelerator School (USPAS) on "Superconducting Accelerator Magnets“, 2001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M. Buzio, “Fabrication and calibration of search coils”, Proceedings of CAS - CERN Accelerator School on Magnets, 2009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L. </a:t>
            </a:r>
            <a:r>
              <a:rPr lang="en-GB" sz="2000" dirty="0"/>
              <a:t>Walckiers</a:t>
            </a:r>
            <a:r>
              <a:rPr lang="en-US" sz="2000" dirty="0"/>
              <a:t>, “Magnetic measurement with coils and wires”, Proceedings of CAS - CERN Accelerator School on Magnets, 2009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1022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496" y="2670366"/>
            <a:ext cx="8074152" cy="778098"/>
          </a:xfrm>
        </p:spPr>
        <p:txBody>
          <a:bodyPr>
            <a:noAutofit/>
          </a:bodyPr>
          <a:lstStyle/>
          <a:p>
            <a:r>
              <a:rPr lang="en-GB" sz="4400" dirty="0"/>
              <a:t>We are looking forward</a:t>
            </a:r>
            <a:br>
              <a:rPr lang="en-GB" sz="4400" dirty="0"/>
            </a:br>
            <a:r>
              <a:rPr lang="en-GB" sz="4400" dirty="0"/>
              <a:t>to meet you!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6504" y="4869180"/>
            <a:ext cx="6172200" cy="1988820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sz="1400" dirty="0">
                <a:latin typeface="Calibri" pitchFamily="34" charset="0"/>
                <a:cs typeface="Calibri" pitchFamily="34" charset="0"/>
              </a:rPr>
              <a:t>lucio.fiscarelli@cern.ch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sz="1400" dirty="0">
              <a:latin typeface="Calibri" pitchFamily="34" charset="0"/>
              <a:cs typeface="Calibri" pitchFamily="34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sz="1400" dirty="0">
              <a:latin typeface="Calibri" pitchFamily="34" charset="0"/>
              <a:cs typeface="Calibri" pitchFamily="34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sz="1400" dirty="0">
                <a:latin typeface="Calibri" pitchFamily="34" charset="0"/>
                <a:cs typeface="Calibri" pitchFamily="34" charset="0"/>
              </a:rPr>
              <a:t>Special thanks to my colleagues for providing the material and pictures</a:t>
            </a:r>
            <a:endParaRPr lang="en-US" sz="12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180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ADE91EA-4160-4696-BCE6-8D3249858C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365" y="3188402"/>
            <a:ext cx="8103110" cy="351696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r="88"/>
          <a:stretch/>
        </p:blipFill>
        <p:spPr>
          <a:xfrm>
            <a:off x="600365" y="1015792"/>
            <a:ext cx="4901860" cy="30830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200" dirty="0"/>
              <a:t>Virtual tour in one of our laboratory</a:t>
            </a:r>
            <a:endParaRPr lang="en-GB" sz="3200" dirty="0"/>
          </a:p>
        </p:txBody>
      </p:sp>
      <p:sp>
        <p:nvSpPr>
          <p:cNvPr id="15" name="Rectangle 14"/>
          <p:cNvSpPr/>
          <p:nvPr/>
        </p:nvSpPr>
        <p:spPr>
          <a:xfrm>
            <a:off x="-16829" y="1015792"/>
            <a:ext cx="51845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1">
              <a:spcBef>
                <a:spcPts val="0"/>
              </a:spcBef>
              <a:defRPr/>
            </a:pPr>
            <a:r>
              <a:rPr lang="en-US" sz="2000" dirty="0">
                <a:latin typeface="Calibri" pitchFamily="34" charset="0"/>
                <a:cs typeface="Calibri" pitchFamily="34" charset="0"/>
              </a:rPr>
              <a:t>New lab constructed in 2017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l="-557" b="29038"/>
          <a:stretch/>
        </p:blipFill>
        <p:spPr>
          <a:xfrm>
            <a:off x="5426765" y="1015792"/>
            <a:ext cx="3276709" cy="308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707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3500"/>
            <a:ext cx="8291264" cy="778098"/>
          </a:xfrm>
        </p:spPr>
        <p:txBody>
          <a:bodyPr>
            <a:normAutofit/>
          </a:bodyPr>
          <a:lstStyle/>
          <a:p>
            <a:r>
              <a:rPr lang="en-GB" sz="3200"/>
              <a:t>Unterstand the motivation for MM 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44202" y="1162003"/>
            <a:ext cx="8599798" cy="2890966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dirty="0"/>
              <a:t>Magnetic measurements (MM) are performed to: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dirty="0">
                <a:latin typeface="Calibri" pitchFamily="34" charset="0"/>
                <a:cs typeface="Calibri" pitchFamily="34" charset="0"/>
              </a:rPr>
              <a:t>Characterize soft (iron) and hard (permanent magnets) ferromagnetic materials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dirty="0"/>
              <a:t>Prove that the electro-magnetic design is correct 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US" dirty="0"/>
              <a:t>Monitor production quality and steer manufacturing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GB" dirty="0"/>
              <a:t>Collect information and data for operations: transfer function, field </a:t>
            </a:r>
            <a:r>
              <a:rPr lang="en-US" dirty="0"/>
              <a:t>uniformity, magnetic axis, </a:t>
            </a:r>
            <a:r>
              <a:rPr lang="en-GB" dirty="0"/>
              <a:t>dynamic effects (eddy currents) and cycling effects (hysteresis)</a:t>
            </a:r>
            <a:endParaRPr lang="en-US" dirty="0"/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GB" dirty="0"/>
              <a:t>Real-time field measurements for operations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en-GB" dirty="0"/>
              <a:t>Characterize magnets after repairs or for operations in different ranges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7340805" y="6100699"/>
            <a:ext cx="200189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Field homogeneity reconstructed from rotating coils measurements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3840306" y="6174136"/>
            <a:ext cx="257339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US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Rotating coil measurement on a model and the final magnet</a:t>
            </a:r>
            <a:endParaRPr lang="en-GB" sz="12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457199" y="6174138"/>
            <a:ext cx="27075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Characterization of the BH-curve on samples of magnetic steel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AB95BF-764C-42FF-8C0D-59308D768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900" y="4124165"/>
            <a:ext cx="2610249" cy="19824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0CF11D-3C9F-4C16-AEF2-EAD383351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00" y="4138265"/>
            <a:ext cx="896799" cy="842928"/>
          </a:xfrm>
          <a:prstGeom prst="rect">
            <a:avLst/>
          </a:prstGeom>
        </p:spPr>
      </p:pic>
      <p:pic>
        <p:nvPicPr>
          <p:cNvPr id="8" name="Picture 7" descr="A picture containing chair, room, table&#10;&#10;Description automatically generated">
            <a:extLst>
              <a:ext uri="{FF2B5EF4-FFF2-40B4-BE49-F238E27FC236}">
                <a16:creationId xmlns:a16="http://schemas.microsoft.com/office/drawing/2014/main" id="{CF29272E-DE53-4F84-A8C0-80AE60ACE65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r="20417"/>
          <a:stretch/>
        </p:blipFill>
        <p:spPr>
          <a:xfrm>
            <a:off x="3096790" y="4138266"/>
            <a:ext cx="1938218" cy="1950575"/>
          </a:xfrm>
          <a:prstGeom prst="rect">
            <a:avLst/>
          </a:prstGeom>
        </p:spPr>
      </p:pic>
      <p:pic>
        <p:nvPicPr>
          <p:cNvPr id="11" name="Picture 10" descr="A close up of a machine&#10;&#10;Description automatically generated">
            <a:extLst>
              <a:ext uri="{FF2B5EF4-FFF2-40B4-BE49-F238E27FC236}">
                <a16:creationId xmlns:a16="http://schemas.microsoft.com/office/drawing/2014/main" id="{6CF01909-C0B7-492C-941A-27028144426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00" t="14169" r="16630"/>
          <a:stretch/>
        </p:blipFill>
        <p:spPr>
          <a:xfrm>
            <a:off x="4844101" y="4138265"/>
            <a:ext cx="2018244" cy="19505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78C197F-95ED-4160-B5DC-B7FCC1D69D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2168" y="4022387"/>
            <a:ext cx="2776385" cy="2068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581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80" y="2337386"/>
            <a:ext cx="2353214" cy="1887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C0E58C4-5F8A-4405-A05C-D30CB469D2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541" r="22224"/>
          <a:stretch/>
        </p:blipFill>
        <p:spPr>
          <a:xfrm>
            <a:off x="6946902" y="2335042"/>
            <a:ext cx="1383918" cy="1887813"/>
          </a:xfrm>
          <a:prstGeom prst="rect">
            <a:avLst/>
          </a:prstGeom>
        </p:spPr>
      </p:pic>
      <p:pic>
        <p:nvPicPr>
          <p:cNvPr id="18" name="Picture 17" descr="A picture containing indoor, oven, microwave, sitting&#10;&#10;Description automatically generated">
            <a:extLst>
              <a:ext uri="{FF2B5EF4-FFF2-40B4-BE49-F238E27FC236}">
                <a16:creationId xmlns:a16="http://schemas.microsoft.com/office/drawing/2014/main" id="{B595BD41-F501-4276-80E0-8C32D3019A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026" y="2337386"/>
            <a:ext cx="2523144" cy="189235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7F749AE-D4A3-41C4-98FA-D56272777AD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469486"/>
            <a:ext cx="3302402" cy="21178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Explore different MM sensors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3848" y="1002432"/>
            <a:ext cx="8229600" cy="452596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sz="2000" dirty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No single instrument or method can cover all requirements</a:t>
            </a:r>
          </a:p>
          <a:p>
            <a:pPr marL="685800" lvl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Multiple instruments are complementary </a:t>
            </a:r>
          </a:p>
          <a:p>
            <a:pPr marL="685800" lvl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Overlaps provide estimation of absolute uncertainty and error correction</a:t>
            </a:r>
            <a:endParaRPr lang="en-US" sz="1800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70733" y="4207540"/>
            <a:ext cx="495143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400" dirty="0">
                <a:latin typeface="Calibri" pitchFamily="34" charset="0"/>
                <a:ea typeface="Calibri" pitchFamily="34" charset="0"/>
                <a:cs typeface="Calibri" pitchFamily="34" charset="0"/>
              </a:rPr>
              <a:t>Commercial </a:t>
            </a:r>
            <a:r>
              <a:rPr lang="en-GB" sz="1400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teslameters</a:t>
            </a:r>
            <a:r>
              <a:rPr lang="en-GB" sz="1400" dirty="0">
                <a:latin typeface="Calibri" pitchFamily="34" charset="0"/>
                <a:ea typeface="Calibri" pitchFamily="34" charset="0"/>
                <a:cs typeface="Calibri" pitchFamily="34" charset="0"/>
              </a:rPr>
              <a:t> based on Hall sensors and NMR</a:t>
            </a:r>
          </a:p>
        </p:txBody>
      </p:sp>
      <p:pic>
        <p:nvPicPr>
          <p:cNvPr id="21" name="Content Placeholder 4">
            <a:extLst>
              <a:ext uri="{FF2B5EF4-FFF2-40B4-BE49-F238E27FC236}">
                <a16:creationId xmlns:a16="http://schemas.microsoft.com/office/drawing/2014/main" id="{D483B2C5-042D-4C49-8333-239EFBEDA26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6250" y="4469487"/>
            <a:ext cx="3559106" cy="2117815"/>
          </a:xfrm>
          <a:prstGeom prst="rect">
            <a:avLst/>
          </a:prstGeom>
        </p:spPr>
      </p:pic>
      <p:pic>
        <p:nvPicPr>
          <p:cNvPr id="22" name="Content Placeholder 4">
            <a:extLst>
              <a:ext uri="{FF2B5EF4-FFF2-40B4-BE49-F238E27FC236}">
                <a16:creationId xmlns:a16="http://schemas.microsoft.com/office/drawing/2014/main" id="{625AD303-52D0-4661-ADFD-82566F48EDF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5325" y="5722457"/>
            <a:ext cx="1470992" cy="88714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8BA43D3-3F74-4240-ACA8-16818CAD2BE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5324" y="4464611"/>
            <a:ext cx="1470992" cy="980166"/>
          </a:xfrm>
          <a:prstGeom prst="rect">
            <a:avLst/>
          </a:prstGeom>
        </p:spPr>
      </p:pic>
      <p:sp>
        <p:nvSpPr>
          <p:cNvPr id="24" name="Text Box 2">
            <a:extLst>
              <a:ext uri="{FF2B5EF4-FFF2-40B4-BE49-F238E27FC236}">
                <a16:creationId xmlns:a16="http://schemas.microsoft.com/office/drawing/2014/main" id="{A1B72EFD-E436-4FE3-933D-DC4804E022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3184" y="6613994"/>
            <a:ext cx="551844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US" sz="1400" dirty="0">
                <a:latin typeface="Calibri" pitchFamily="34" charset="0"/>
                <a:ea typeface="Calibri" pitchFamily="34" charset="0"/>
                <a:cs typeface="Calibri" pitchFamily="34" charset="0"/>
              </a:rPr>
              <a:t>Rotating coils with various diameters, lengths, and coil arrangement</a:t>
            </a:r>
            <a:endParaRPr lang="en-GB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25" name="Text Box 2">
            <a:extLst>
              <a:ext uri="{FF2B5EF4-FFF2-40B4-BE49-F238E27FC236}">
                <a16:creationId xmlns:a16="http://schemas.microsoft.com/office/drawing/2014/main" id="{98112F25-410C-450D-A649-922B521D79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6587302"/>
            <a:ext cx="551844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US" sz="1400" dirty="0">
                <a:latin typeface="Calibri" pitchFamily="34" charset="0"/>
                <a:ea typeface="Calibri" pitchFamily="34" charset="0"/>
                <a:cs typeface="Calibri" pitchFamily="34" charset="0"/>
              </a:rPr>
              <a:t>Concentric induction coils</a:t>
            </a:r>
            <a:endParaRPr lang="en-GB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2050" name="Picture 2" descr="Image result for metrolab nmr probe">
            <a:extLst>
              <a:ext uri="{FF2B5EF4-FFF2-40B4-BE49-F238E27FC236}">
                <a16:creationId xmlns:a16="http://schemas.microsoft.com/office/drawing/2014/main" id="{B1F095B1-2C7A-4D73-BC99-A5DCB5AA13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2" t="24150" r="4167" b="21733"/>
          <a:stretch/>
        </p:blipFill>
        <p:spPr bwMode="auto">
          <a:xfrm rot="16200000">
            <a:off x="4942620" y="2889531"/>
            <a:ext cx="1872497" cy="763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 Box 2">
            <a:extLst>
              <a:ext uri="{FF2B5EF4-FFF2-40B4-BE49-F238E27FC236}">
                <a16:creationId xmlns:a16="http://schemas.microsoft.com/office/drawing/2014/main" id="{EC9F66A2-996B-4F3B-AE06-C23B75714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1375" y="4216446"/>
            <a:ext cx="551844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US" sz="1400" dirty="0">
                <a:latin typeface="Calibri" pitchFamily="34" charset="0"/>
                <a:ea typeface="Calibri" pitchFamily="34" charset="0"/>
                <a:cs typeface="Calibri" pitchFamily="34" charset="0"/>
              </a:rPr>
              <a:t>FMR marker</a:t>
            </a:r>
            <a:endParaRPr lang="en-GB" sz="1400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53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Discover the different MM techniques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4758811" y="3719882"/>
            <a:ext cx="2573397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Single stretched wire bench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576070" y="3693813"/>
            <a:ext cx="1762629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3D mapper</a:t>
            </a: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573725" y="6629207"/>
            <a:ext cx="307936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Induction coil magnetometer (“fluxmeter”)</a:t>
            </a: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4764024" y="6629207"/>
            <a:ext cx="2573397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Rotating coil magnetometer</a:t>
            </a:r>
          </a:p>
        </p:txBody>
      </p:sp>
      <p:pic>
        <p:nvPicPr>
          <p:cNvPr id="20" name="Content Placeholder 4">
            <a:extLst>
              <a:ext uri="{FF2B5EF4-FFF2-40B4-BE49-F238E27FC236}">
                <a16:creationId xmlns:a16="http://schemas.microsoft.com/office/drawing/2014/main" id="{43858935-8DFB-4538-BC58-B27665A245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725" y="1047085"/>
            <a:ext cx="3372110" cy="2597969"/>
          </a:xfrm>
        </p:spPr>
      </p:pic>
      <p:pic>
        <p:nvPicPr>
          <p:cNvPr id="23" name="Content Placeholder 4">
            <a:extLst>
              <a:ext uri="{FF2B5EF4-FFF2-40B4-BE49-F238E27FC236}">
                <a16:creationId xmlns:a16="http://schemas.microsoft.com/office/drawing/2014/main" id="{A580756D-07BB-49AB-B7B9-158E2364E5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1310" y="4120511"/>
            <a:ext cx="3714240" cy="2476161"/>
          </a:xfrm>
          <a:prstGeom prst="rect">
            <a:avLst/>
          </a:prstGeom>
        </p:spPr>
      </p:pic>
      <p:pic>
        <p:nvPicPr>
          <p:cNvPr id="12" name="Picture 11" descr="A picture containing building, sitting, table, small&#10;&#10;Description automatically generated">
            <a:extLst>
              <a:ext uri="{FF2B5EF4-FFF2-40B4-BE49-F238E27FC236}">
                <a16:creationId xmlns:a16="http://schemas.microsoft.com/office/drawing/2014/main" id="{B8999213-972E-499F-B0EF-91C3448BB30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170" y="1060063"/>
            <a:ext cx="3940926" cy="262728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6E400B5-1FBE-49CC-8004-312541E25F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954"/>
          <a:stretch/>
        </p:blipFill>
        <p:spPr>
          <a:xfrm>
            <a:off x="594805" y="4120510"/>
            <a:ext cx="3977195" cy="2476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457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Find out about latest developments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0" t="11986" r="1377" b="26345"/>
          <a:stretch/>
        </p:blipFill>
        <p:spPr>
          <a:xfrm>
            <a:off x="5178323" y="1019304"/>
            <a:ext cx="3185000" cy="1325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99" y="1106424"/>
            <a:ext cx="3911593" cy="2607729"/>
          </a:xfrm>
          <a:prstGeom prst="rect">
            <a:avLst/>
          </a:prstGeom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603502" y="3693813"/>
            <a:ext cx="349301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Photodetectors in the vibrating wire system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87255" y="6577857"/>
            <a:ext cx="349301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Multi-coil </a:t>
            </a:r>
            <a:r>
              <a:rPr lang="en-GB" sz="1200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fluxmeter</a:t>
            </a: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 for the ELENA curved dipoles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4865447" y="3711262"/>
            <a:ext cx="349301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Digital integrator modules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36BFEA-BB02-4A2E-8D39-4AD675E755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4480" y="2325134"/>
            <a:ext cx="2600920" cy="14671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5A10E1D-80D2-4AB6-AF6B-9A1646757E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7032" y="2500868"/>
            <a:ext cx="1026162" cy="90914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858BD93-27F2-40D5-A87F-EE3215D1068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026" r="11250"/>
          <a:stretch/>
        </p:blipFill>
        <p:spPr>
          <a:xfrm>
            <a:off x="4613176" y="3990204"/>
            <a:ext cx="4455886" cy="2582589"/>
          </a:xfrm>
          <a:prstGeom prst="rect">
            <a:avLst/>
          </a:prstGeom>
        </p:spPr>
      </p:pic>
      <p:sp>
        <p:nvSpPr>
          <p:cNvPr id="21" name="Text Box 2">
            <a:extLst>
              <a:ext uri="{FF2B5EF4-FFF2-40B4-BE49-F238E27FC236}">
                <a16:creationId xmlns:a16="http://schemas.microsoft.com/office/drawing/2014/main" id="{D494B115-257E-4335-B294-115A42F55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5447" y="6572793"/>
            <a:ext cx="349301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Rotating-coil scanner for HL-LHC magnets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55" y="3964032"/>
            <a:ext cx="3920737" cy="261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Find out about latest developments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396903" y="6628572"/>
            <a:ext cx="349301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Compass-laser probe for solenoids 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086358" y="6630409"/>
            <a:ext cx="349301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Translating </a:t>
            </a:r>
            <a:r>
              <a:rPr lang="en-GB" sz="1200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fluxmeter</a:t>
            </a: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 for FAIR dipoles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5265797" y="3603775"/>
            <a:ext cx="349301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Miniature rotating coil using PCB technology for CLIC</a:t>
            </a:r>
          </a:p>
        </p:txBody>
      </p:sp>
      <p:pic>
        <p:nvPicPr>
          <p:cNvPr id="13" name="Picture 12" descr="A large machine in a room&#10;&#10;Description automatically generated">
            <a:extLst>
              <a:ext uri="{FF2B5EF4-FFF2-40B4-BE49-F238E27FC236}">
                <a16:creationId xmlns:a16="http://schemas.microsoft.com/office/drawing/2014/main" id="{4CF209B8-7DB8-4CB0-8742-215549C1AA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14" y="3813799"/>
            <a:ext cx="4409256" cy="2764058"/>
          </a:xfrm>
          <a:prstGeom prst="rect">
            <a:avLst/>
          </a:prstGeom>
        </p:spPr>
      </p:pic>
      <p:pic>
        <p:nvPicPr>
          <p:cNvPr id="15" name="Picture 14" descr="A large machine in a room&#10;&#10;Description automatically generated">
            <a:extLst>
              <a:ext uri="{FF2B5EF4-FFF2-40B4-BE49-F238E27FC236}">
                <a16:creationId xmlns:a16="http://schemas.microsoft.com/office/drawing/2014/main" id="{A521A954-0713-472B-BE98-1F7461C7B5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797" y="931963"/>
            <a:ext cx="3493010" cy="2646455"/>
          </a:xfrm>
          <a:prstGeom prst="rect">
            <a:avLst/>
          </a:prstGeom>
        </p:spPr>
      </p:pic>
      <p:pic>
        <p:nvPicPr>
          <p:cNvPr id="21" name="Picture 6" descr="M:\I8-Bat.230\Bat.230\Documentation\Clic-Project\Photos canne\Canne et Accessoires 30-08-11\IMG_6516.JPG"/>
          <p:cNvPicPr>
            <a:picLocks noChangeAspect="1" noChangeArrowheads="1"/>
          </p:cNvPicPr>
          <p:nvPr/>
        </p:nvPicPr>
        <p:blipFill rotWithShape="1">
          <a:blip r:embed="rId5" cstate="print"/>
          <a:srcRect t="17028" r="13999"/>
          <a:stretch/>
        </p:blipFill>
        <p:spPr bwMode="auto">
          <a:xfrm>
            <a:off x="7657218" y="2558398"/>
            <a:ext cx="1409684" cy="1020020"/>
          </a:xfrm>
          <a:prstGeom prst="rect">
            <a:avLst/>
          </a:prstGeom>
          <a:noFill/>
        </p:spPr>
      </p:pic>
      <p:pic>
        <p:nvPicPr>
          <p:cNvPr id="22" name="Content Placeholder 4">
            <a:extLst>
              <a:ext uri="{FF2B5EF4-FFF2-40B4-BE49-F238E27FC236}">
                <a16:creationId xmlns:a16="http://schemas.microsoft.com/office/drawing/2014/main" id="{86DD83DE-3C86-4918-9B0B-32DC135B9D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78" b="26400"/>
          <a:stretch/>
        </p:blipFill>
        <p:spPr>
          <a:xfrm>
            <a:off x="5833093" y="3813799"/>
            <a:ext cx="2512386" cy="2772202"/>
          </a:xfr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3BA61FF-FB56-4162-84DC-0441B0C2BA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6345" y="964593"/>
            <a:ext cx="2483134" cy="261382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887394B-8328-40B9-BA28-13BA73A186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1795" y="970995"/>
            <a:ext cx="2118531" cy="2607423"/>
          </a:xfrm>
          <a:prstGeom prst="rect">
            <a:avLst/>
          </a:prstGeom>
        </p:spPr>
      </p:pic>
      <p:sp>
        <p:nvSpPr>
          <p:cNvPr id="25" name="Text Box 2">
            <a:extLst>
              <a:ext uri="{FF2B5EF4-FFF2-40B4-BE49-F238E27FC236}">
                <a16:creationId xmlns:a16="http://schemas.microsoft.com/office/drawing/2014/main" id="{3E30B552-E003-46BE-A5B9-CC90063224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320" y="3612277"/>
            <a:ext cx="349301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Large-diameter carbon fibre shaft for FAIR</a:t>
            </a:r>
          </a:p>
        </p:txBody>
      </p:sp>
    </p:spTree>
    <p:extLst>
      <p:ext uri="{BB962C8B-B14F-4D97-AF65-F5344CB8AC3E}">
        <p14:creationId xmlns:p14="http://schemas.microsoft.com/office/powerpoint/2010/main" val="120695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56" y="186587"/>
            <a:ext cx="8291264" cy="778098"/>
          </a:xfrm>
        </p:spPr>
        <p:txBody>
          <a:bodyPr>
            <a:normAutofit/>
          </a:bodyPr>
          <a:lstStyle/>
          <a:p>
            <a:r>
              <a:rPr lang="en-GB" dirty="0"/>
              <a:t>And learn…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68128" y="1203600"/>
            <a:ext cx="8975016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/>
              <a:t>… how the sensors work and how to chose the right one </a:t>
            </a:r>
          </a:p>
          <a:p>
            <a:endParaRPr lang="en-GB" sz="2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7C69407-A22A-469F-87DD-B90D4A31D1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1449" y="1890663"/>
            <a:ext cx="6326158" cy="22915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3DC11B6-0478-4058-AFA9-7D5EC6A22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256" y="4461294"/>
            <a:ext cx="3553930" cy="2157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36CE289-5CA2-4779-9B40-211B201D0F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2058" y="4461294"/>
            <a:ext cx="5014686" cy="2191699"/>
          </a:xfrm>
          <a:prstGeom prst="rect">
            <a:avLst/>
          </a:prstGeom>
        </p:spPr>
      </p:pic>
      <p:sp>
        <p:nvSpPr>
          <p:cNvPr id="15" name="Text Box 2">
            <a:extLst>
              <a:ext uri="{FF2B5EF4-FFF2-40B4-BE49-F238E27FC236}">
                <a16:creationId xmlns:a16="http://schemas.microsoft.com/office/drawing/2014/main" id="{01CCFAB7-BF81-4452-B478-7825751C0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4597" y="4172467"/>
            <a:ext cx="349301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600" dirty="0">
                <a:latin typeface="Calibri" pitchFamily="34" charset="0"/>
                <a:ea typeface="Calibri" pitchFamily="34" charset="0"/>
                <a:cs typeface="Calibri" pitchFamily="34" charset="0"/>
              </a:rPr>
              <a:t>NMR</a:t>
            </a:r>
          </a:p>
        </p:txBody>
      </p:sp>
      <p:sp>
        <p:nvSpPr>
          <p:cNvPr id="16" name="Text Box 2">
            <a:extLst>
              <a:ext uri="{FF2B5EF4-FFF2-40B4-BE49-F238E27FC236}">
                <a16:creationId xmlns:a16="http://schemas.microsoft.com/office/drawing/2014/main" id="{B6011397-6965-4187-9B84-74F984505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334" y="6622900"/>
            <a:ext cx="349301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600" dirty="0">
                <a:latin typeface="Calibri" pitchFamily="34" charset="0"/>
                <a:ea typeface="Calibri" pitchFamily="34" charset="0"/>
                <a:cs typeface="Calibri" pitchFamily="34" charset="0"/>
              </a:rPr>
              <a:t>Hall sensors</a:t>
            </a:r>
          </a:p>
        </p:txBody>
      </p:sp>
      <p:sp>
        <p:nvSpPr>
          <p:cNvPr id="17" name="Text Box 2">
            <a:extLst>
              <a:ext uri="{FF2B5EF4-FFF2-40B4-BE49-F238E27FC236}">
                <a16:creationId xmlns:a16="http://schemas.microsoft.com/office/drawing/2014/main" id="{98AE8A16-39AC-4D15-9A1A-01DD2780E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0134" y="6637947"/>
            <a:ext cx="349301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914400" algn="l"/>
              </a:tabLs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1">
              <a:spcBef>
                <a:spcPct val="0"/>
              </a:spcBef>
            </a:pPr>
            <a:r>
              <a:rPr lang="en-GB" sz="1600" dirty="0">
                <a:latin typeface="Calibri" pitchFamily="34" charset="0"/>
                <a:ea typeface="Calibri" pitchFamily="34" charset="0"/>
                <a:cs typeface="Calibri" pitchFamily="34" charset="0"/>
              </a:rPr>
              <a:t>Induction coils</a:t>
            </a:r>
          </a:p>
        </p:txBody>
      </p:sp>
    </p:spTree>
    <p:extLst>
      <p:ext uri="{BB962C8B-B14F-4D97-AF65-F5344CB8AC3E}">
        <p14:creationId xmlns:p14="http://schemas.microsoft.com/office/powerpoint/2010/main" val="3195332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56" y="186587"/>
            <a:ext cx="8291264" cy="778098"/>
          </a:xfrm>
        </p:spPr>
        <p:txBody>
          <a:bodyPr>
            <a:normAutofit/>
          </a:bodyPr>
          <a:lstStyle/>
          <a:p>
            <a:r>
              <a:rPr lang="en-GB" dirty="0"/>
              <a:t>And learn…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68128" y="12036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/>
              <a:t>… how a rotating-coil system works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endParaRPr lang="en-GB" sz="2800" dirty="0"/>
          </a:p>
          <a:p>
            <a:endParaRPr lang="en-GB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8646DE-AB97-47AB-A359-09F682A453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8003" y="1906536"/>
            <a:ext cx="3852517" cy="238558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C502CA-7673-446D-B07D-30D32E2298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2430" y="4531037"/>
            <a:ext cx="4681753" cy="2140376"/>
          </a:xfrm>
          <a:prstGeom prst="rect">
            <a:avLst/>
          </a:prstGeom>
        </p:spPr>
      </p:pic>
      <p:pic>
        <p:nvPicPr>
          <p:cNvPr id="8" name="Picture 2" descr="Screen shot 2012-11-05 at 3.27.25 PM.png">
            <a:extLst>
              <a:ext uri="{FF2B5EF4-FFF2-40B4-BE49-F238E27FC236}">
                <a16:creationId xmlns:a16="http://schemas.microsoft.com/office/drawing/2014/main" id="{B8ABD863-C8DF-40C6-B49A-23D808EEF33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t="8803" r="31220" b="5779"/>
          <a:stretch/>
        </p:blipFill>
        <p:spPr bwMode="auto">
          <a:xfrm>
            <a:off x="716234" y="4874607"/>
            <a:ext cx="3581787" cy="155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A81B13A-8043-4D06-A604-DC3A067FA2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6580" y="1886646"/>
            <a:ext cx="3237216" cy="284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515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41045</TotalTime>
  <Words>496</Words>
  <Application>Microsoft Office PowerPoint</Application>
  <PresentationFormat>On-screen Show (4:3)</PresentationFormat>
  <Paragraphs>84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Open Sans</vt:lpstr>
      <vt:lpstr>Wingdings</vt:lpstr>
      <vt:lpstr>Office Theme</vt:lpstr>
      <vt:lpstr>Virtual Practical Work on Magnets Part 2: Magnetic Measurements 4th – 5th March 2021</vt:lpstr>
      <vt:lpstr>Virtual tour in one of our laboratory</vt:lpstr>
      <vt:lpstr>Unterstand the motivation for MM </vt:lpstr>
      <vt:lpstr>Explore different MM sensors</vt:lpstr>
      <vt:lpstr>Discover the different MM techniques</vt:lpstr>
      <vt:lpstr>Find out about latest developments</vt:lpstr>
      <vt:lpstr>Find out about latest developments</vt:lpstr>
      <vt:lpstr>And learn…</vt:lpstr>
      <vt:lpstr>And learn…</vt:lpstr>
      <vt:lpstr>And learn…</vt:lpstr>
      <vt:lpstr>And learn…</vt:lpstr>
      <vt:lpstr>Additional references</vt:lpstr>
      <vt:lpstr>We are looking forward to meet you!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Thomas</dc:creator>
  <cp:lastModifiedBy>Lucio Fiscarelli</cp:lastModifiedBy>
  <cp:revision>1369</cp:revision>
  <cp:lastPrinted>2013-02-16T17:06:54Z</cp:lastPrinted>
  <dcterms:created xsi:type="dcterms:W3CDTF">2012-11-10T18:46:38Z</dcterms:created>
  <dcterms:modified xsi:type="dcterms:W3CDTF">2021-02-15T09:34:52Z</dcterms:modified>
</cp:coreProperties>
</file>