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comments/comment2.xml" ContentType="application/vnd.openxmlformats-officedocument.presentationml.comments+xml"/>
  <Override PartName="/ppt/notesSlides/notesSlide3.xml" ContentType="application/vnd.openxmlformats-officedocument.presentationml.notesSlide+xml"/>
  <Override PartName="/ppt/comments/comment3.xml" ContentType="application/vnd.openxmlformats-officedocument.presentationml.comments+xml"/>
  <Override PartName="/ppt/notesSlides/notesSlide4.xml" ContentType="application/vnd.openxmlformats-officedocument.presentationml.notesSlide+xml"/>
  <Override PartName="/ppt/comments/comment4.xml" ContentType="application/vnd.openxmlformats-officedocument.presentationml.comments+xml"/>
  <Override PartName="/ppt/notesSlides/notesSlide5.xml" ContentType="application/vnd.openxmlformats-officedocument.presentationml.notesSlide+xml"/>
  <Override PartName="/ppt/comments/comment5.xml" ContentType="application/vnd.openxmlformats-officedocument.presentationml.comments+xml"/>
  <Override PartName="/ppt/notesSlides/notesSlide6.xml" ContentType="application/vnd.openxmlformats-officedocument.presentationml.notesSlide+xml"/>
  <Override PartName="/ppt/comments/comment6.xml" ContentType="application/vnd.openxmlformats-officedocument.presentationml.comments+xml"/>
  <Override PartName="/ppt/notesSlides/notesSlide7.xml" ContentType="application/vnd.openxmlformats-officedocument.presentationml.notesSlide+xml"/>
  <Override PartName="/ppt/comments/comment7.xml" ContentType="application/vnd.openxmlformats-officedocument.presentationml.comments+xml"/>
  <Override PartName="/ppt/notesSlides/notesSlide8.xml" ContentType="application/vnd.openxmlformats-officedocument.presentationml.notesSlide+xml"/>
  <Override PartName="/ppt/comments/comment8.xml" ContentType="application/vnd.openxmlformats-officedocument.presentationml.comments+xml"/>
  <Override PartName="/ppt/notesSlides/notesSlide9.xml" ContentType="application/vnd.openxmlformats-officedocument.presentationml.notesSlide+xml"/>
  <Override PartName="/ppt/comments/comment9.xml" ContentType="application/vnd.openxmlformats-officedocument.presentationml.comments+xml"/>
  <Override PartName="/ppt/notesSlides/notesSlide10.xml" ContentType="application/vnd.openxmlformats-officedocument.presentationml.notesSlide+xml"/>
  <Override PartName="/ppt/comments/comment10.xml" ContentType="application/vnd.openxmlformats-officedocument.presentationml.comments+xml"/>
  <Override PartName="/ppt/notesSlides/notesSlide11.xml" ContentType="application/vnd.openxmlformats-officedocument.presentationml.notesSlide+xml"/>
  <Override PartName="/ppt/comments/comment11.xml" ContentType="application/vnd.openxmlformats-officedocument.presentationml.comments+xml"/>
  <Override PartName="/ppt/notesSlides/notesSlide12.xml" ContentType="application/vnd.openxmlformats-officedocument.presentationml.notesSlide+xml"/>
  <Override PartName="/ppt/comments/comment12.xml" ContentType="application/vnd.openxmlformats-officedocument.presentationml.comment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s/comment13.xml" ContentType="application/vnd.openxmlformats-officedocument.presentationml.comments+xml"/>
  <Override PartName="/ppt/notesSlides/notesSlide15.xml" ContentType="application/vnd.openxmlformats-officedocument.presentationml.notesSlide+xml"/>
  <Override PartName="/ppt/comments/comment14.xml" ContentType="application/vnd.openxmlformats-officedocument.presentationml.comments+xml"/>
  <Override PartName="/ppt/notesSlides/notesSlide16.xml" ContentType="application/vnd.openxmlformats-officedocument.presentationml.notesSlide+xml"/>
  <Override PartName="/ppt/comments/comment15.xml" ContentType="application/vnd.openxmlformats-officedocument.presentationml.comments+xml"/>
  <Override PartName="/ppt/notesSlides/notesSlide17.xml" ContentType="application/vnd.openxmlformats-officedocument.presentationml.notesSlide+xml"/>
  <Override PartName="/ppt/comments/comment16.xml" ContentType="application/vnd.openxmlformats-officedocument.presentationml.comments+xml"/>
  <Override PartName="/ppt/notesSlides/notesSlide18.xml" ContentType="application/vnd.openxmlformats-officedocument.presentationml.notesSlide+xml"/>
  <Override PartName="/ppt/comments/comment17.xml" ContentType="application/vnd.openxmlformats-officedocument.presentationml.comments+xml"/>
  <Override PartName="/ppt/notesSlides/notesSlide19.xml" ContentType="application/vnd.openxmlformats-officedocument.presentationml.notesSlide+xml"/>
  <Override PartName="/ppt/comments/comment18.xml" ContentType="application/vnd.openxmlformats-officedocument.presentationml.comments+xml"/>
  <Override PartName="/ppt/notesSlides/notesSlide20.xml" ContentType="application/vnd.openxmlformats-officedocument.presentationml.notesSlide+xml"/>
  <Override PartName="/ppt/comments/comment19.xml" ContentType="application/vnd.openxmlformats-officedocument.presentationml.comments+xml"/>
  <Override PartName="/ppt/notesSlides/notesSlide21.xml" ContentType="application/vnd.openxmlformats-officedocument.presentationml.notesSlide+xml"/>
  <Override PartName="/ppt/comments/comment20.xml" ContentType="application/vnd.openxmlformats-officedocument.presentationml.comments+xml"/>
  <Override PartName="/ppt/notesSlides/notesSlide22.xml" ContentType="application/vnd.openxmlformats-officedocument.presentationml.notesSlide+xml"/>
  <Override PartName="/ppt/comments/comment21.xml" ContentType="application/vnd.openxmlformats-officedocument.presentationml.comments+xml"/>
  <Override PartName="/ppt/notesSlides/notesSlide23.xml" ContentType="application/vnd.openxmlformats-officedocument.presentationml.notesSlide+xml"/>
  <Override PartName="/ppt/comments/comment2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256" r:id="rId2"/>
    <p:sldId id="258" r:id="rId3"/>
    <p:sldId id="424" r:id="rId4"/>
    <p:sldId id="434" r:id="rId5"/>
    <p:sldId id="402" r:id="rId6"/>
    <p:sldId id="403" r:id="rId7"/>
    <p:sldId id="425" r:id="rId8"/>
    <p:sldId id="426" r:id="rId9"/>
    <p:sldId id="427" r:id="rId10"/>
    <p:sldId id="428" r:id="rId11"/>
    <p:sldId id="429" r:id="rId12"/>
    <p:sldId id="430" r:id="rId13"/>
    <p:sldId id="553" r:id="rId14"/>
    <p:sldId id="533" r:id="rId15"/>
    <p:sldId id="431" r:id="rId16"/>
    <p:sldId id="345" r:id="rId17"/>
    <p:sldId id="341" r:id="rId18"/>
    <p:sldId id="342" r:id="rId19"/>
    <p:sldId id="343" r:id="rId20"/>
    <p:sldId id="344" r:id="rId21"/>
    <p:sldId id="346" r:id="rId22"/>
    <p:sldId id="340" r:id="rId23"/>
    <p:sldId id="554" r:id="rId24"/>
    <p:sldId id="327" r:id="rId25"/>
  </p:sldIdLst>
  <p:sldSz cx="9906000" cy="6858000" type="A4"/>
  <p:notesSz cx="6797675" cy="9928225"/>
  <p:defaultTextStyle>
    <a:defPPr>
      <a:defRPr lang="en-US"/>
    </a:defPPr>
    <a:lvl1pPr algn="l" rtl="0" eaLnBrk="0" fontAlgn="base" hangingPunct="0">
      <a:lnSpc>
        <a:spcPct val="90000"/>
      </a:lnSpc>
      <a:spcBef>
        <a:spcPct val="30000"/>
      </a:spcBef>
      <a:spcAft>
        <a:spcPct val="0"/>
      </a:spcAft>
      <a:buClr>
        <a:schemeClr val="hlink"/>
      </a:buClr>
      <a:buSzPct val="70000"/>
      <a:buFont typeface="Wingdings" pitchFamily="2" charset="2"/>
      <a:buChar char="u"/>
      <a:defRPr sz="2400" b="1" kern="1200">
        <a:solidFill>
          <a:srgbClr val="0000FF"/>
        </a:solidFill>
        <a:latin typeface="Arial" charset="0"/>
        <a:ea typeface="+mn-ea"/>
        <a:cs typeface="+mn-cs"/>
      </a:defRPr>
    </a:lvl1pPr>
    <a:lvl2pPr marL="457200" algn="l" rtl="0" eaLnBrk="0" fontAlgn="base" hangingPunct="0">
      <a:lnSpc>
        <a:spcPct val="90000"/>
      </a:lnSpc>
      <a:spcBef>
        <a:spcPct val="30000"/>
      </a:spcBef>
      <a:spcAft>
        <a:spcPct val="0"/>
      </a:spcAft>
      <a:buClr>
        <a:schemeClr val="hlink"/>
      </a:buClr>
      <a:buSzPct val="70000"/>
      <a:buFont typeface="Wingdings" pitchFamily="2" charset="2"/>
      <a:buChar char="u"/>
      <a:defRPr sz="2400" b="1" kern="1200">
        <a:solidFill>
          <a:srgbClr val="0000FF"/>
        </a:solidFill>
        <a:latin typeface="Arial" charset="0"/>
        <a:ea typeface="+mn-ea"/>
        <a:cs typeface="+mn-cs"/>
      </a:defRPr>
    </a:lvl2pPr>
    <a:lvl3pPr marL="914400" algn="l" rtl="0" eaLnBrk="0" fontAlgn="base" hangingPunct="0">
      <a:lnSpc>
        <a:spcPct val="90000"/>
      </a:lnSpc>
      <a:spcBef>
        <a:spcPct val="30000"/>
      </a:spcBef>
      <a:spcAft>
        <a:spcPct val="0"/>
      </a:spcAft>
      <a:buClr>
        <a:schemeClr val="hlink"/>
      </a:buClr>
      <a:buSzPct val="70000"/>
      <a:buFont typeface="Wingdings" pitchFamily="2" charset="2"/>
      <a:buChar char="u"/>
      <a:defRPr sz="2400" b="1" kern="1200">
        <a:solidFill>
          <a:srgbClr val="0000FF"/>
        </a:solidFill>
        <a:latin typeface="Arial" charset="0"/>
        <a:ea typeface="+mn-ea"/>
        <a:cs typeface="+mn-cs"/>
      </a:defRPr>
    </a:lvl3pPr>
    <a:lvl4pPr marL="1371600" algn="l" rtl="0" eaLnBrk="0" fontAlgn="base" hangingPunct="0">
      <a:lnSpc>
        <a:spcPct val="90000"/>
      </a:lnSpc>
      <a:spcBef>
        <a:spcPct val="30000"/>
      </a:spcBef>
      <a:spcAft>
        <a:spcPct val="0"/>
      </a:spcAft>
      <a:buClr>
        <a:schemeClr val="hlink"/>
      </a:buClr>
      <a:buSzPct val="70000"/>
      <a:buFont typeface="Wingdings" pitchFamily="2" charset="2"/>
      <a:buChar char="u"/>
      <a:defRPr sz="2400" b="1" kern="1200">
        <a:solidFill>
          <a:srgbClr val="0000FF"/>
        </a:solidFill>
        <a:latin typeface="Arial" charset="0"/>
        <a:ea typeface="+mn-ea"/>
        <a:cs typeface="+mn-cs"/>
      </a:defRPr>
    </a:lvl4pPr>
    <a:lvl5pPr marL="1828800" algn="l" rtl="0" eaLnBrk="0" fontAlgn="base" hangingPunct="0">
      <a:lnSpc>
        <a:spcPct val="90000"/>
      </a:lnSpc>
      <a:spcBef>
        <a:spcPct val="30000"/>
      </a:spcBef>
      <a:spcAft>
        <a:spcPct val="0"/>
      </a:spcAft>
      <a:buClr>
        <a:schemeClr val="hlink"/>
      </a:buClr>
      <a:buSzPct val="70000"/>
      <a:buFont typeface="Wingdings" pitchFamily="2" charset="2"/>
      <a:buChar char="u"/>
      <a:defRPr sz="2400" b="1" kern="1200">
        <a:solidFill>
          <a:srgbClr val="0000FF"/>
        </a:solidFill>
        <a:latin typeface="Arial" charset="0"/>
        <a:ea typeface="+mn-ea"/>
        <a:cs typeface="+mn-cs"/>
      </a:defRPr>
    </a:lvl5pPr>
    <a:lvl6pPr marL="2286000" algn="l" defTabSz="914400" rtl="0" eaLnBrk="1" latinLnBrk="0" hangingPunct="1">
      <a:defRPr sz="2400" b="1" kern="1200">
        <a:solidFill>
          <a:srgbClr val="0000FF"/>
        </a:solidFill>
        <a:latin typeface="Arial" charset="0"/>
        <a:ea typeface="+mn-ea"/>
        <a:cs typeface="+mn-cs"/>
      </a:defRPr>
    </a:lvl6pPr>
    <a:lvl7pPr marL="2743200" algn="l" defTabSz="914400" rtl="0" eaLnBrk="1" latinLnBrk="0" hangingPunct="1">
      <a:defRPr sz="2400" b="1" kern="1200">
        <a:solidFill>
          <a:srgbClr val="0000FF"/>
        </a:solidFill>
        <a:latin typeface="Arial" charset="0"/>
        <a:ea typeface="+mn-ea"/>
        <a:cs typeface="+mn-cs"/>
      </a:defRPr>
    </a:lvl7pPr>
    <a:lvl8pPr marL="3200400" algn="l" defTabSz="914400" rtl="0" eaLnBrk="1" latinLnBrk="0" hangingPunct="1">
      <a:defRPr sz="2400" b="1" kern="1200">
        <a:solidFill>
          <a:srgbClr val="0000FF"/>
        </a:solidFill>
        <a:latin typeface="Arial" charset="0"/>
        <a:ea typeface="+mn-ea"/>
        <a:cs typeface="+mn-cs"/>
      </a:defRPr>
    </a:lvl8pPr>
    <a:lvl9pPr marL="3657600" algn="l" defTabSz="914400" rtl="0" eaLnBrk="1" latinLnBrk="0" hangingPunct="1">
      <a:defRPr sz="2400" b="1" kern="1200">
        <a:solidFill>
          <a:srgbClr val="0000FF"/>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spers" initials="FC" lastIdx="29" clrIdx="0">
    <p:extLst>
      <p:ext uri="{19B8F6BF-5375-455C-9EA6-DF929625EA0E}">
        <p15:presenceInfo xmlns:p15="http://schemas.microsoft.com/office/powerpoint/2012/main" userId="Casper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A7011D"/>
    <a:srgbClr val="414141"/>
    <a:srgbClr val="00CC00"/>
    <a:srgbClr val="FF6600"/>
    <a:srgbClr val="FF9900"/>
    <a:srgbClr val="008000"/>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01" autoAdjust="0"/>
    <p:restoredTop sz="87883" autoAdjust="0"/>
  </p:normalViewPr>
  <p:slideViewPr>
    <p:cSldViewPr snapToGrid="0">
      <p:cViewPr varScale="1">
        <p:scale>
          <a:sx n="114" d="100"/>
          <a:sy n="114" d="100"/>
        </p:scale>
        <p:origin x="1784" y="184"/>
      </p:cViewPr>
      <p:guideLst>
        <p:guide orient="horz" pos="2160"/>
        <p:guide pos="312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12-01T16:28:55.374" idx="1">
    <p:pos x="10" y="10"/>
    <p:text>Welcome Ladies and gentlemen; we are trying to infect you (depite Covid) with the RF measurement virus. Unfortunately this requires a small amount of theoretical basics but we will try to make it as tasty as possible.What you see on the first slide here is a picture taken a few years ago from the same course (but CAS) in some lab ..somewhere.We ususally have teams of 3 or  4 people   working (playing?)on a pre-set experiment and trying to make all possible mistakes (thats the best way to learn)and the animators are drifting around int he room, available for questions and solving problems.</p:text>
    <p:extLst>
      <p:ext uri="{C676402C-5697-4E1C-873F-D02D1690AC5C}">
        <p15:threadingInfo xmlns:p15="http://schemas.microsoft.com/office/powerpoint/2012/main" timeZoneBias="-6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1" dt="2020-12-01T17:42:19.750" idx="15">
    <p:pos x="10" y="10"/>
    <p:text>The term VSWR also used as VSR is omnipresent in Rf engeenering.Itb comes historically from the method used more than 60 years ago to measure the impedance and the reflection coefficient of some DUT (device under test)Due to lack of other equipment the  "Measurement line"with amovable probe was applied and from the position of the minima with respect to some reference plane and the ration between maximum and minimum measure with a diode where the nonlinear response hat to be calibrated , one could obtain the required information.A really tedious and very time consuming method.We will do it ONCE  on a slotted waveguide in order to demonstrate that the phase velocity in a wavguide is &gt; c and the group velocity&lt;c.</p:text>
    <p:extLst>
      <p:ext uri="{C676402C-5697-4E1C-873F-D02D1690AC5C}">
        <p15:threadingInfo xmlns:p15="http://schemas.microsoft.com/office/powerpoint/2012/main" timeZoneBias="-6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1" dt="2020-12-01T17:48:09.892" idx="16">
    <p:pos x="10" y="10"/>
    <p:text>Scattering..how to visialize it...well look at the windows of the car..you can see tthrough and recognize what is inside but you also the an image of the surroundings..thus we have transmitted waves and reflected wave in the optical range..verymuch the same way what we get in the microwave range but there we have to make it visible with special instrumentation</p:text>
    <p:extLst>
      <p:ext uri="{C676402C-5697-4E1C-873F-D02D1690AC5C}">
        <p15:threadingInfo xmlns:p15="http://schemas.microsoft.com/office/powerpoint/2012/main" timeZoneBias="-60"/>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1" dt="2020-12-01T17:55:25.313" idx="18">
    <p:pos x="10" y="10"/>
    <p:text>Here we have already a more complicated DUT   some" two port" or 4 pole..why the hell introduce even some more names and create confusion?Well long as we are using coac lines we could say 2 -pole on each side where one 2-pole is a one-port BUT at some point the frequencies are so high that we would like to used waveguides which ahve no inner conductor..and then we need "ports".Thus the term "port"is a generalisation that also works for waveguides , even optical fibers and all of you who are using numerical computer codes for Rf circuit sumulation will meet very quickly the term "port"</p:text>
    <p:extLst>
      <p:ext uri="{C676402C-5697-4E1C-873F-D02D1690AC5C}">
        <p15:threadingInfo xmlns:p15="http://schemas.microsoft.com/office/powerpoint/2012/main" timeZoneBias="-60"/>
      </p:ext>
    </p:extLst>
  </p:cm>
</p:cmLst>
</file>

<file path=ppt/comments/comment13.xml><?xml version="1.0" encoding="utf-8"?>
<p:cmLst xmlns:a="http://schemas.openxmlformats.org/drawingml/2006/main" xmlns:r="http://schemas.openxmlformats.org/officeDocument/2006/relationships" xmlns:p="http://schemas.openxmlformats.org/presentationml/2006/main">
  <p:cm authorId="1" dt="2020-12-01T17:59:59.496" idx="19">
    <p:pos x="10" y="10"/>
    <p:text>This is the famous Smith Chart (invented by Mr Smith 1938 or so but a few years ago it turned out that it had been alredy invented in Japan 2 years before.Anyway it a conformal mapping from the compleximpedance plane by the fomula shown into the plane of complex reflection coefficient.And whenever you talk about Rf sooner or later this terms comes up and if you dont have glimpse what it is , you are lost.Thats why we discuss it here...</p:text>
    <p:extLst>
      <p:ext uri="{C676402C-5697-4E1C-873F-D02D1690AC5C}">
        <p15:threadingInfo xmlns:p15="http://schemas.microsoft.com/office/powerpoint/2012/main" timeZoneBias="-60"/>
      </p:ext>
    </p:extLst>
  </p:cm>
</p:cmLst>
</file>

<file path=ppt/comments/comment14.xml><?xml version="1.0" encoding="utf-8"?>
<p:cmLst xmlns:a="http://schemas.openxmlformats.org/drawingml/2006/main" xmlns:r="http://schemas.openxmlformats.org/officeDocument/2006/relationships" xmlns:p="http://schemas.openxmlformats.org/presentationml/2006/main">
  <p:cm authorId="1" dt="2020-12-01T18:07:12.236" idx="22">
    <p:pos x="10" y="10"/>
    <p:text>not many comments required..LOTS of nice toys waiting for you</p:text>
    <p:extLst>
      <p:ext uri="{C676402C-5697-4E1C-873F-D02D1690AC5C}">
        <p15:threadingInfo xmlns:p15="http://schemas.microsoft.com/office/powerpoint/2012/main" timeZoneBias="-60"/>
      </p:ext>
    </p:extLst>
  </p:cm>
</p:cmLst>
</file>

<file path=ppt/comments/comment15.xml><?xml version="1.0" encoding="utf-8"?>
<p:cmLst xmlns:a="http://schemas.openxmlformats.org/drawingml/2006/main" xmlns:r="http://schemas.openxmlformats.org/officeDocument/2006/relationships" xmlns:p="http://schemas.openxmlformats.org/presentationml/2006/main">
  <p:cm authorId="1" dt="2020-12-01T18:08:19.164" idx="23">
    <p:pos x="10" y="10"/>
    <p:text>no need to repeat what is written on the slide</p:text>
    <p:extLst>
      <p:ext uri="{C676402C-5697-4E1C-873F-D02D1690AC5C}">
        <p15:threadingInfo xmlns:p15="http://schemas.microsoft.com/office/powerpoint/2012/main" timeZoneBias="-60"/>
      </p:ext>
    </p:extLst>
  </p:cm>
</p:cmLst>
</file>

<file path=ppt/comments/comment16.xml><?xml version="1.0" encoding="utf-8"?>
<p:cmLst xmlns:a="http://schemas.openxmlformats.org/drawingml/2006/main" xmlns:r="http://schemas.openxmlformats.org/officeDocument/2006/relationships" xmlns:p="http://schemas.openxmlformats.org/presentationml/2006/main">
  <p:cm authorId="1" dt="2020-12-01T18:08:47.028" idx="24">
    <p:pos x="10" y="10"/>
    <p:text>saturating your protein computer with sort of complicated looking stuff..but dont worry ..its much easier than it appears on the first glance</p:text>
    <p:extLst>
      <p:ext uri="{C676402C-5697-4E1C-873F-D02D1690AC5C}">
        <p15:threadingInfo xmlns:p15="http://schemas.microsoft.com/office/powerpoint/2012/main" timeZoneBias="-60"/>
      </p:ext>
    </p:extLst>
  </p:cm>
</p:cmLst>
</file>

<file path=ppt/comments/comment17.xml><?xml version="1.0" encoding="utf-8"?>
<p:cmLst xmlns:a="http://schemas.openxmlformats.org/drawingml/2006/main" xmlns:r="http://schemas.openxmlformats.org/officeDocument/2006/relationships" xmlns:p="http://schemas.openxmlformats.org/presentationml/2006/main">
  <p:cm authorId="1" dt="2020-12-01T18:09:56.355" idx="25">
    <p:pos x="10" y="10"/>
    <p:text>once can spent weeks with this kind of fun..</p:text>
    <p:extLst>
      <p:ext uri="{C676402C-5697-4E1C-873F-D02D1690AC5C}">
        <p15:threadingInfo xmlns:p15="http://schemas.microsoft.com/office/powerpoint/2012/main" timeZoneBias="-60"/>
      </p:ext>
    </p:extLst>
  </p:cm>
</p:cmLst>
</file>

<file path=ppt/comments/comment18.xml><?xml version="1.0" encoding="utf-8"?>
<p:cmLst xmlns:a="http://schemas.openxmlformats.org/drawingml/2006/main" xmlns:r="http://schemas.openxmlformats.org/officeDocument/2006/relationships" xmlns:p="http://schemas.openxmlformats.org/presentationml/2006/main">
  <p:cm authorId="1" dt="2020-12-01T18:10:23.091" idx="26">
    <p:pos x="10" y="10"/>
    <p:text>and you can design your own experiment..</p:text>
    <p:extLst>
      <p:ext uri="{C676402C-5697-4E1C-873F-D02D1690AC5C}">
        <p15:threadingInfo xmlns:p15="http://schemas.microsoft.com/office/powerpoint/2012/main" timeZoneBias="-60"/>
      </p:ext>
    </p:extLst>
  </p:cm>
</p:cmLst>
</file>

<file path=ppt/comments/comment19.xml><?xml version="1.0" encoding="utf-8"?>
<p:cmLst xmlns:a="http://schemas.openxmlformats.org/drawingml/2006/main" xmlns:r="http://schemas.openxmlformats.org/officeDocument/2006/relationships" xmlns:p="http://schemas.openxmlformats.org/presentationml/2006/main">
  <p:cm authorId="1" dt="2020-12-01T18:10:54.387" idx="27">
    <p:pos x="10" y="10"/>
    <p:text>examples of toys..</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0-12-01T16:36:57.593" idx="2">
    <p:pos x="10" y="10"/>
    <p:text>..why not start with an overview one very important point is the good old superhet..why is disappearing more and more these days and replaced by DSP (digital signal processing) stuff;but for the basics understanding of the architecture of modern instruments like spectrum and networkanalyzers it is really essential;.........................................then we should have a closer look on the term and meaning of characteristic impedance , a very fundamental term relavant for the entire range of Rf engeneering;..................................another important term which you find all over the place is VSWR..its good to know where this comes from and why its still in use today, although its from the very early history............then  we get to the scattering parameters....................and finally to the Smith Chart which is a graphic reprentation of the reflection coeffienent in the complex plane and which uses basically two superimposed coordiante systems..the complex impedance and the complex reflection coefficient.</p:text>
    <p:extLst>
      <p:ext uri="{C676402C-5697-4E1C-873F-D02D1690AC5C}">
        <p15:threadingInfo xmlns:p15="http://schemas.microsoft.com/office/powerpoint/2012/main" timeZoneBias="-60"/>
      </p:ext>
    </p:extLst>
  </p:cm>
</p:cmLst>
</file>

<file path=ppt/comments/comment20.xml><?xml version="1.0" encoding="utf-8"?>
<p:cmLst xmlns:a="http://schemas.openxmlformats.org/drawingml/2006/main" xmlns:r="http://schemas.openxmlformats.org/officeDocument/2006/relationships" xmlns:p="http://schemas.openxmlformats.org/presentationml/2006/main">
  <p:cm authorId="1" dt="2020-12-01T18:11:15.491" idx="28">
    <p:pos x="10" y="10"/>
    <p:text>no comment required.</p:text>
    <p:extLst>
      <p:ext uri="{C676402C-5697-4E1C-873F-D02D1690AC5C}">
        <p15:threadingInfo xmlns:p15="http://schemas.microsoft.com/office/powerpoint/2012/main" timeZoneBias="-60"/>
      </p:ext>
    </p:extLst>
  </p:cm>
</p:cmLst>
</file>

<file path=ppt/comments/comment21.xml><?xml version="1.0" encoding="utf-8"?>
<p:cmLst xmlns:a="http://schemas.openxmlformats.org/drawingml/2006/main" xmlns:r="http://schemas.openxmlformats.org/officeDocument/2006/relationships" xmlns:p="http://schemas.openxmlformats.org/presentationml/2006/main">
  <p:cm authorId="1" dt="2020-12-01T18:11:15.491" idx="28">
    <p:pos x="10" y="10"/>
    <p:text>no comment required.</p:text>
    <p:extLst>
      <p:ext uri="{C676402C-5697-4E1C-873F-D02D1690AC5C}">
        <p15:threadingInfo xmlns:p15="http://schemas.microsoft.com/office/powerpoint/2012/main" timeZoneBias="-60"/>
      </p:ext>
    </p:extLst>
  </p:cm>
</p:cmLst>
</file>

<file path=ppt/comments/comment22.xml><?xml version="1.0" encoding="utf-8"?>
<p:cmLst xmlns:a="http://schemas.openxmlformats.org/drawingml/2006/main" xmlns:r="http://schemas.openxmlformats.org/officeDocument/2006/relationships" xmlns:p="http://schemas.openxmlformats.org/presentationml/2006/main">
  <p:cm authorId="1" dt="2020-12-01T18:11:27.251" idx="29">
    <p:pos x="10" y="10"/>
    <p:text>thats not really the end..not even the beginning of the end..but maybe the end of the beginning..</p:text>
    <p:extLst>
      <p:ext uri="{C676402C-5697-4E1C-873F-D02D1690AC5C}">
        <p15:threadingInfo xmlns:p15="http://schemas.microsoft.com/office/powerpoint/2012/main" timeZoneBias="-6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0-12-01T16:50:47.550" idx="4">
    <p:pos x="10" y="10"/>
    <p:text>and here we go right into the real world of particle accelerators..a cavity synbolized as pillbox in this case used for acceleration thus we have a power coupler to feed in the power from some amplifier which will be used to show a strong electric field to the charged particles..a beampipe (under vacuum of course) and sometimes a feedback loop to make it all somehwt easier to control;the main function of the cavity here is a transformer, which converts a few KiloVolt from the generator into MegaVolts seen by beam.</p:text>
    <p:extLst>
      <p:ext uri="{C676402C-5697-4E1C-873F-D02D1690AC5C}">
        <p15:threadingInfo xmlns:p15="http://schemas.microsoft.com/office/powerpoint/2012/main" timeZoneBias="-6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0-12-01T16:56:04.422" idx="5">
    <p:pos x="10" y="10"/>
    <p:text>Here we show the entire spectrum ef electromagenetic  waves staring around 50 hz (yes also high voltage lines have to be treated interms of wave mechanics if there length approached lamda/10 or more) and then we see highlighted the frequency range of practical relevance for charged particle accelerators..the numbers may be somewhat arguable..certain devices used in accelerator engennering start alrady around 1 Khz..and others e.g. for diagnostics work in the optical range or beyond..the essential point however is that when the LINEAR dimensions of some device exceed lamda/10 we have to give up low frequency appoximations and apply real Rf concepts</p:text>
    <p:extLst>
      <p:ext uri="{C676402C-5697-4E1C-873F-D02D1690AC5C}">
        <p15:threadingInfo xmlns:p15="http://schemas.microsoft.com/office/powerpoint/2012/main" timeZoneBias="-6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0-12-01T17:03:29.932" idx="6">
    <p:pos x="10" y="10"/>
    <p:text>You are all familiar with the oscilloscope..it permits observation of signals in the time domain and these days you can even capture very short single events easily; the practical upper frequency limit is now around 50 Ghz but one can find devides which even go beyond...</p:text>
    <p:extLst>
      <p:ext uri="{C676402C-5697-4E1C-873F-D02D1690AC5C}">
        <p15:threadingInfo xmlns:p15="http://schemas.microsoft.com/office/powerpoint/2012/main" timeZoneBias="-60"/>
      </p:ext>
    </p:extLst>
  </p:cm>
  <p:cm authorId="1" dt="2020-12-01T17:06:53.520" idx="7">
    <p:pos x="10" y="106"/>
    <p:text>as for the spectrum analyzer it was in the past an analog instrument with some sort of automatic tuning and filtering dials and displays signals in the frequency domain</p:text>
    <p:extLst>
      <p:ext uri="{C676402C-5697-4E1C-873F-D02D1690AC5C}">
        <p15:threadingInfo xmlns:p15="http://schemas.microsoft.com/office/powerpoint/2012/main" timeZoneBias="-60">
          <p15:parentCm authorId="1" idx="6"/>
        </p15:threadingInfo>
      </p:ext>
    </p:extLst>
  </p:cm>
  <p:cm authorId="1" dt="2020-12-01T17:14:22.463" idx="8">
    <p:pos x="10" y="202"/>
    <p:text>Both types of instruments are absoluty essential and since modern devides have maybe 20 visible knobs but say 5000 functions its very easy to get lost unless one has a clear view of basic concepts applied .</p:text>
    <p:extLst>
      <p:ext uri="{C676402C-5697-4E1C-873F-D02D1690AC5C}">
        <p15:threadingInfo xmlns:p15="http://schemas.microsoft.com/office/powerpoint/2012/main" timeZoneBias="-60">
          <p15:parentCm authorId="1" idx="6"/>
        </p15:threadingInfo>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0-12-01T17:14:33.288" idx="9">
    <p:pos x="10" y="10"/>
    <p:text>The dynamic signal analyzer...a very popular tool these days in many labs is a blend between a scope and a spectrumanalzyer</p:text>
    <p:extLst>
      <p:ext uri="{C676402C-5697-4E1C-873F-D02D1690AC5C}">
        <p15:threadingInfo xmlns:p15="http://schemas.microsoft.com/office/powerpoint/2012/main" timeZoneBias="-60"/>
      </p:ext>
    </p:extLst>
  </p:cm>
  <p:cm authorId="1" dt="2020-12-01T17:15:38.890" idx="10">
    <p:pos x="106" y="106"/>
    <p:text>Now comes an old fashioned instrument..the coaxial measurement line..which normally you can only find these days in some RF museum only; but it s very useful for undertanding the different technical terms and to visualize certain physics aspects which are otherwise only accessible via numerical simulations</p:text>
    <p:extLst>
      <p:ext uri="{C676402C-5697-4E1C-873F-D02D1690AC5C}">
        <p15:threadingInfo xmlns:p15="http://schemas.microsoft.com/office/powerpoint/2012/main" timeZoneBias="-60"/>
      </p:ext>
    </p:extLst>
  </p:cm>
  <p:cm authorId="1" dt="2020-12-01T17:21:19.740" idx="11">
    <p:pos x="106" y="202"/>
    <p:text>The Networkanalzyer( VNA) is the workhorse in any RF lab; it permits to characterize all sort of Rf elements in terms of input and output reflection coefficent vs frequency and in some cases also to carry out a nonlinear analysis.Note that there exist scalar and vector VNAs..thse days mostly vector VNAs are in use since they deliver complex data and not just real data.</p:text>
    <p:extLst>
      <p:ext uri="{C676402C-5697-4E1C-873F-D02D1690AC5C}">
        <p15:threadingInfo xmlns:p15="http://schemas.microsoft.com/office/powerpoint/2012/main" timeZoneBias="-60">
          <p15:parentCm authorId="1" idx="10"/>
        </p15:threadingInfo>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20-12-01T17:22:30.997" idx="12">
    <p:pos x="10" y="10"/>
    <p:text>This NON superhet is meant to show the functionality required to receive radio signals  but only the very particular (weak) radio station we want to get and NOT an adjacent one with has a signal which is 60 dB =1  Millions times stronger in power).It would be extremly challengingto buld such a narrowband and tunable Rf filter with the required selectivity .....thus next slide..</p:text>
    <p:extLst>
      <p:ext uri="{C676402C-5697-4E1C-873F-D02D1690AC5C}">
        <p15:threadingInfo xmlns:p15="http://schemas.microsoft.com/office/powerpoint/2012/main" timeZoneBias="-6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20-12-01T17:28:43.164" idx="13">
    <p:pos x="10" y="10"/>
    <p:text>The trick is the mixer with the symbol X which stands for multiplication; with such a rather simple passive device we can multiply two sine waves and obtain a sum and difference frequency...note the term LO=local oscillator is a little tunable oscillator in the radio receiver which is called local as its inside the receiver which provides the downmixing signal. And then one can use a fixed frequency filter with excellent properties at some intermediate frequency (often around 10.7 Mhz) to filter out all the unwanted radiostations and after some intermediate frequency amplfier (which has an amplitude control loop to normalize all signal to about the same level regardless if they are very strong or rather weak  and then after some demodulator (to obrain the desried audio signal) and some low frequency audio amplfier finally to the loudspeaker....and all thus from 10 Euro upwards..available..</p:text>
    <p:extLst>
      <p:ext uri="{C676402C-5697-4E1C-873F-D02D1690AC5C}">
        <p15:threadingInfo xmlns:p15="http://schemas.microsoft.com/office/powerpoint/2012/main" timeZoneBias="-6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20-12-01T17:37:48.817" idx="14">
    <p:pos x="10" y="10"/>
    <p:text>At some point we need cables to connect our instyruments and devices.And those (coaxial) cable typicallhave a characteristic impedance of 50 Ohm(definition on the slide) ; why this number was chosen is a long story but has something to do with minimal losses and practical implementation.In shor": for a single travelling wave in this cable the ratio of "voltage"and "current "is 50 Ohm.</p:text>
    <p:extLst>
      <p:ext uri="{C676402C-5697-4E1C-873F-D02D1690AC5C}">
        <p15:threadingInfo xmlns:p15="http://schemas.microsoft.com/office/powerpoint/2012/main" timeZoneBias="-6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49575" cy="495300"/>
          </a:xfrm>
          <a:prstGeom prst="rect">
            <a:avLst/>
          </a:prstGeom>
          <a:noFill/>
          <a:ln w="9525">
            <a:noFill/>
            <a:miter lim="800000"/>
            <a:headEnd/>
            <a:tailEnd/>
          </a:ln>
        </p:spPr>
        <p:txBody>
          <a:bodyPr vert="horz" wrap="square" lIns="97817" tIns="48913" rIns="97817" bIns="48913" numCol="1" anchor="t" anchorCtr="0" compatLnSpc="1">
            <a:prstTxWarp prst="textNoShape">
              <a:avLst/>
            </a:prstTxWarp>
          </a:bodyPr>
          <a:lstStyle>
            <a:lvl1pPr defTabSz="979488">
              <a:lnSpc>
                <a:spcPct val="100000"/>
              </a:lnSpc>
              <a:spcBef>
                <a:spcPct val="0"/>
              </a:spcBef>
              <a:buClrTx/>
              <a:buSzTx/>
              <a:buFontTx/>
              <a:buNone/>
              <a:defRPr sz="1400">
                <a:solidFill>
                  <a:schemeClr val="tx1"/>
                </a:solidFill>
              </a:defRPr>
            </a:lvl1pPr>
          </a:lstStyle>
          <a:p>
            <a:pPr>
              <a:defRPr/>
            </a:pPr>
            <a:endParaRPr lang="en-US"/>
          </a:p>
        </p:txBody>
      </p:sp>
      <p:sp>
        <p:nvSpPr>
          <p:cNvPr id="38915" name="Rectangle 3"/>
          <p:cNvSpPr>
            <a:spLocks noGrp="1" noChangeArrowheads="1"/>
          </p:cNvSpPr>
          <p:nvPr>
            <p:ph type="dt" sz="quarter" idx="1"/>
          </p:nvPr>
        </p:nvSpPr>
        <p:spPr bwMode="auto">
          <a:xfrm>
            <a:off x="3848100" y="0"/>
            <a:ext cx="2949575" cy="495300"/>
          </a:xfrm>
          <a:prstGeom prst="rect">
            <a:avLst/>
          </a:prstGeom>
          <a:noFill/>
          <a:ln w="9525">
            <a:noFill/>
            <a:miter lim="800000"/>
            <a:headEnd/>
            <a:tailEnd/>
          </a:ln>
        </p:spPr>
        <p:txBody>
          <a:bodyPr vert="horz" wrap="square" lIns="97817" tIns="48913" rIns="97817" bIns="48913" numCol="1" anchor="t" anchorCtr="0" compatLnSpc="1">
            <a:prstTxWarp prst="textNoShape">
              <a:avLst/>
            </a:prstTxWarp>
          </a:bodyPr>
          <a:lstStyle>
            <a:lvl1pPr algn="r" defTabSz="979488">
              <a:lnSpc>
                <a:spcPct val="100000"/>
              </a:lnSpc>
              <a:spcBef>
                <a:spcPct val="0"/>
              </a:spcBef>
              <a:buClrTx/>
              <a:buSzTx/>
              <a:buFontTx/>
              <a:buNone/>
              <a:defRPr sz="1400">
                <a:solidFill>
                  <a:schemeClr val="tx1"/>
                </a:solidFill>
              </a:defRPr>
            </a:lvl1pPr>
          </a:lstStyle>
          <a:p>
            <a:pPr>
              <a:defRPr/>
            </a:pPr>
            <a:endParaRPr lang="en-US"/>
          </a:p>
        </p:txBody>
      </p:sp>
      <p:sp>
        <p:nvSpPr>
          <p:cNvPr id="38916" name="Rectangle 4"/>
          <p:cNvSpPr>
            <a:spLocks noGrp="1" noChangeArrowheads="1"/>
          </p:cNvSpPr>
          <p:nvPr>
            <p:ph type="ftr" sz="quarter" idx="2"/>
          </p:nvPr>
        </p:nvSpPr>
        <p:spPr bwMode="auto">
          <a:xfrm>
            <a:off x="0" y="9432925"/>
            <a:ext cx="2949575" cy="495300"/>
          </a:xfrm>
          <a:prstGeom prst="rect">
            <a:avLst/>
          </a:prstGeom>
          <a:noFill/>
          <a:ln w="9525">
            <a:noFill/>
            <a:miter lim="800000"/>
            <a:headEnd/>
            <a:tailEnd/>
          </a:ln>
        </p:spPr>
        <p:txBody>
          <a:bodyPr vert="horz" wrap="square" lIns="97817" tIns="48913" rIns="97817" bIns="48913" numCol="1" anchor="b" anchorCtr="0" compatLnSpc="1">
            <a:prstTxWarp prst="textNoShape">
              <a:avLst/>
            </a:prstTxWarp>
          </a:bodyPr>
          <a:lstStyle>
            <a:lvl1pPr defTabSz="979488">
              <a:lnSpc>
                <a:spcPct val="100000"/>
              </a:lnSpc>
              <a:spcBef>
                <a:spcPct val="0"/>
              </a:spcBef>
              <a:buClrTx/>
              <a:buSzTx/>
              <a:buFontTx/>
              <a:buNone/>
              <a:defRPr sz="1400">
                <a:solidFill>
                  <a:schemeClr val="tx1"/>
                </a:solidFill>
              </a:defRPr>
            </a:lvl1pPr>
          </a:lstStyle>
          <a:p>
            <a:pPr>
              <a:defRPr/>
            </a:pPr>
            <a:endParaRPr lang="en-US"/>
          </a:p>
        </p:txBody>
      </p:sp>
      <p:sp>
        <p:nvSpPr>
          <p:cNvPr id="38917" name="Rectangle 5"/>
          <p:cNvSpPr>
            <a:spLocks noGrp="1" noChangeArrowheads="1"/>
          </p:cNvSpPr>
          <p:nvPr>
            <p:ph type="sldNum" sz="quarter" idx="3"/>
          </p:nvPr>
        </p:nvSpPr>
        <p:spPr bwMode="auto">
          <a:xfrm>
            <a:off x="3848100" y="9432925"/>
            <a:ext cx="2949575" cy="495300"/>
          </a:xfrm>
          <a:prstGeom prst="rect">
            <a:avLst/>
          </a:prstGeom>
          <a:noFill/>
          <a:ln w="9525">
            <a:noFill/>
            <a:miter lim="800000"/>
            <a:headEnd/>
            <a:tailEnd/>
          </a:ln>
        </p:spPr>
        <p:txBody>
          <a:bodyPr vert="horz" wrap="square" lIns="97817" tIns="48913" rIns="97817" bIns="48913" numCol="1" anchor="b" anchorCtr="0" compatLnSpc="1">
            <a:prstTxWarp prst="textNoShape">
              <a:avLst/>
            </a:prstTxWarp>
          </a:bodyPr>
          <a:lstStyle>
            <a:lvl1pPr algn="r" defTabSz="979488">
              <a:lnSpc>
                <a:spcPct val="100000"/>
              </a:lnSpc>
              <a:spcBef>
                <a:spcPct val="0"/>
              </a:spcBef>
              <a:buClrTx/>
              <a:buSzTx/>
              <a:buFontTx/>
              <a:buNone/>
              <a:defRPr sz="1400">
                <a:solidFill>
                  <a:schemeClr val="tx1"/>
                </a:solidFill>
              </a:defRPr>
            </a:lvl1pPr>
          </a:lstStyle>
          <a:p>
            <a:pPr>
              <a:defRPr/>
            </a:pPr>
            <a:fld id="{0D65156E-88E8-41E3-B4EE-E69DC3A4FD3D}" type="slidenum">
              <a:rPr lang="en-US"/>
              <a:pPr>
                <a:defRPr/>
              </a:pPr>
              <a:t>‹#›</a:t>
            </a:fld>
            <a:endParaRPr lang="en-US" dirty="0"/>
          </a:p>
        </p:txBody>
      </p:sp>
    </p:spTree>
    <p:extLst>
      <p:ext uri="{BB962C8B-B14F-4D97-AF65-F5344CB8AC3E}">
        <p14:creationId xmlns:p14="http://schemas.microsoft.com/office/powerpoint/2010/main" val="17590707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9774320"/>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bwMode="auto">
          <a:xfrm>
            <a:off x="709613" y="744538"/>
            <a:ext cx="5378450" cy="37226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Rectangle 3"/>
          <p:cNvSpPr>
            <a:spLocks noGrp="1" noChangeArrowheads="1"/>
          </p:cNvSpPr>
          <p:nvPr>
            <p:ph type="body" idx="1"/>
          </p:nvPr>
        </p:nvSpPr>
        <p:spPr bwMode="auto">
          <a:xfrm>
            <a:off x="679450" y="4716463"/>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Welcome Ladies and gentlemen; we are trying to infect you (despite </a:t>
            </a:r>
            <a:r>
              <a:rPr lang="en-GB" sz="1800" dirty="0" err="1">
                <a:effectLst/>
                <a:latin typeface="Segoe UI" panose="020B0502040204020203" pitchFamily="34" charset="0"/>
              </a:rPr>
              <a:t>Covid</a:t>
            </a:r>
            <a:r>
              <a:rPr lang="en-GB" sz="1800" dirty="0">
                <a:effectLst/>
                <a:latin typeface="Segoe UI" panose="020B0502040204020203" pitchFamily="34" charset="0"/>
              </a:rPr>
              <a:t>) with the RF measurement virus. Unfortunately, this requires a small amount of theoretical basics but we will try to make it as tasty as possible. What you see on the first slide here is a picture taken a few years ago from the same course (but CAS) in some lab ..somewhere. We usually have teams of 3 or 4 people working (playing?) on a pre-set experiment and trying to make all possible mistakes (that’s the best way to learn)and the animators are drifting around int he room, available for questions and solving problems.</a:t>
            </a:r>
            <a:endParaRPr lang="en-GB" sz="1800" dirty="0">
              <a:effectLst/>
              <a:latin typeface="Arial" panose="020B0604020202020204" pitchFamily="34" charset="0"/>
            </a:endParaRPr>
          </a:p>
          <a:p>
            <a:endParaRPr lang="en-US" altLang="en-US" dirty="0"/>
          </a:p>
        </p:txBody>
      </p:sp>
    </p:spTree>
    <p:extLst>
      <p:ext uri="{BB962C8B-B14F-4D97-AF65-F5344CB8AC3E}">
        <p14:creationId xmlns:p14="http://schemas.microsoft.com/office/powerpoint/2010/main" val="31206022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79488" y="1241425"/>
            <a:ext cx="4838700" cy="3349625"/>
          </a:xfrm>
          <a:prstGeom prst="rect">
            <a:avLst/>
          </a:prstGeom>
          <a:noFill/>
          <a:ln w="12700">
            <a:solidFill>
              <a:prstClr val="black"/>
            </a:solidFill>
          </a:ln>
        </p:spPr>
      </p:sp>
      <p:sp>
        <p:nvSpPr>
          <p:cNvPr id="3" name="Notes Placeholder 2"/>
          <p:cNvSpPr>
            <a:spLocks noGrp="1"/>
          </p:cNvSpPr>
          <p:nvPr>
            <p:ph type="body" idx="1"/>
          </p:nvPr>
        </p:nvSpPr>
        <p:spPr>
          <a:xfrm>
            <a:off x="679450" y="4778375"/>
            <a:ext cx="5438775" cy="3908425"/>
          </a:xfrm>
          <a:prstGeom prst="rect">
            <a:avLst/>
          </a:prstGeom>
        </p:spPr>
        <p:txBody>
          <a:bodyPr/>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The term VSWR also used as VSR is omnipresent in Rf engineering. It comes historically from the method used more than 60 years ago to measure the impedance and the reflection coefficient of some DUT (device under test)Due to lack of other equipment the "Measurement line“ with a movable probe was applied and from the position of the minima with respect to some reference plane and the ration between maximum and minimum measure with a diode where the nonlinear response hat to be calibrated , one could obtain the required information .A really tedious and very time consuming method. We will do it ONCE on a slotted waveguide in order to demonstrate that the phase velocity in a waveguide is &gt; c and the group velocity&lt;c.</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23042463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79488" y="1241425"/>
            <a:ext cx="4838700" cy="3349625"/>
          </a:xfrm>
          <a:prstGeom prst="rect">
            <a:avLst/>
          </a:prstGeom>
          <a:noFill/>
          <a:ln w="12700">
            <a:solidFill>
              <a:prstClr val="black"/>
            </a:solidFill>
          </a:ln>
        </p:spPr>
      </p:sp>
      <p:sp>
        <p:nvSpPr>
          <p:cNvPr id="3" name="Notes Placeholder 2"/>
          <p:cNvSpPr>
            <a:spLocks noGrp="1"/>
          </p:cNvSpPr>
          <p:nvPr>
            <p:ph type="body" idx="1"/>
          </p:nvPr>
        </p:nvSpPr>
        <p:spPr>
          <a:xfrm>
            <a:off x="679450" y="4778375"/>
            <a:ext cx="5438775" cy="3908425"/>
          </a:xfrm>
          <a:prstGeom prst="rect">
            <a:avLst/>
          </a:prstGeom>
        </p:spPr>
        <p:txBody>
          <a:bodyPr/>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err="1">
                <a:effectLst/>
                <a:latin typeface="Segoe UI" panose="020B0502040204020203" pitchFamily="34" charset="0"/>
              </a:rPr>
              <a:t>Scattering..how</a:t>
            </a:r>
            <a:r>
              <a:rPr lang="en-GB" sz="1800" dirty="0">
                <a:effectLst/>
                <a:latin typeface="Segoe UI" panose="020B0502040204020203" pitchFamily="34" charset="0"/>
              </a:rPr>
              <a:t> to visualize it...well look at the windows of the </a:t>
            </a:r>
            <a:r>
              <a:rPr lang="en-GB" sz="1800" dirty="0" err="1">
                <a:effectLst/>
                <a:latin typeface="Segoe UI" panose="020B0502040204020203" pitchFamily="34" charset="0"/>
              </a:rPr>
              <a:t>car..you</a:t>
            </a:r>
            <a:r>
              <a:rPr lang="en-GB" sz="1800" dirty="0">
                <a:effectLst/>
                <a:latin typeface="Segoe UI" panose="020B0502040204020203" pitchFamily="34" charset="0"/>
              </a:rPr>
              <a:t> can see through and recognize what is inside but you also the an image of the surroundings. Thus we have transmitted waves and reflected wave in the optical </a:t>
            </a:r>
            <a:r>
              <a:rPr lang="en-GB" sz="1800" dirty="0" err="1">
                <a:effectLst/>
                <a:latin typeface="Segoe UI" panose="020B0502040204020203" pitchFamily="34" charset="0"/>
              </a:rPr>
              <a:t>range..very</a:t>
            </a:r>
            <a:r>
              <a:rPr lang="en-GB" sz="1800" dirty="0">
                <a:effectLst/>
                <a:latin typeface="Segoe UI" panose="020B0502040204020203" pitchFamily="34" charset="0"/>
              </a:rPr>
              <a:t> much the same way what we get in the microwave range but there we have to make it visible with special instrumentation</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8534173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79488" y="1241425"/>
            <a:ext cx="4838700" cy="3349625"/>
          </a:xfrm>
          <a:prstGeom prst="rect">
            <a:avLst/>
          </a:prstGeom>
          <a:noFill/>
          <a:ln w="12700">
            <a:solidFill>
              <a:prstClr val="black"/>
            </a:solidFill>
          </a:ln>
        </p:spPr>
      </p:sp>
      <p:sp>
        <p:nvSpPr>
          <p:cNvPr id="3" name="Notes Placeholder 2"/>
          <p:cNvSpPr>
            <a:spLocks noGrp="1"/>
          </p:cNvSpPr>
          <p:nvPr>
            <p:ph type="body" idx="1"/>
          </p:nvPr>
        </p:nvSpPr>
        <p:spPr>
          <a:xfrm>
            <a:off x="679450" y="4778375"/>
            <a:ext cx="5438775" cy="3908425"/>
          </a:xfrm>
          <a:prstGeom prst="rect">
            <a:avLst/>
          </a:prstGeom>
        </p:spPr>
        <p:txBody>
          <a:bodyPr/>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4000" dirty="0">
                <a:effectLst/>
                <a:latin typeface="Segoe UI" panose="020B0502040204020203" pitchFamily="34" charset="0"/>
              </a:rPr>
              <a:t>Here we have already a more complicated DUT some" two port" or 4 </a:t>
            </a:r>
            <a:r>
              <a:rPr lang="en-GB" sz="4000" dirty="0" err="1">
                <a:effectLst/>
                <a:latin typeface="Segoe UI" panose="020B0502040204020203" pitchFamily="34" charset="0"/>
              </a:rPr>
              <a:t>pole..why</a:t>
            </a:r>
            <a:r>
              <a:rPr lang="en-GB" sz="4000" dirty="0">
                <a:effectLst/>
                <a:latin typeface="Segoe UI" panose="020B0502040204020203" pitchFamily="34" charset="0"/>
              </a:rPr>
              <a:t> the hell introduce even some more names and create confusion? Well long as we are using coax lines we could say 2 -pole on each side where one 2-pole is a one-port BUT at some point the frequencies are so high that we would like to used waveguides which have no inner conductor..and then we need "ports". Thus the term "port“ is a generalisation that also works for waveguides , even optical fibres and all of you who are using numerical computer codes for RF circuit simulation will meet very quickly the term "port"</a:t>
            </a:r>
            <a:endParaRPr lang="en-GB" sz="40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18645609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79488" y="1241425"/>
            <a:ext cx="4838700" cy="3349625"/>
          </a:xfrm>
          <a:prstGeom prst="rect">
            <a:avLst/>
          </a:prstGeom>
          <a:noFill/>
          <a:ln w="12700">
            <a:solidFill>
              <a:prstClr val="black"/>
            </a:solidFill>
          </a:ln>
        </p:spPr>
      </p:sp>
      <p:sp>
        <p:nvSpPr>
          <p:cNvPr id="3" name="Notes Placeholder 2"/>
          <p:cNvSpPr>
            <a:spLocks noGrp="1"/>
          </p:cNvSpPr>
          <p:nvPr>
            <p:ph type="body" idx="1"/>
          </p:nvPr>
        </p:nvSpPr>
        <p:spPr>
          <a:xfrm>
            <a:off x="679450" y="4778375"/>
            <a:ext cx="5438775" cy="3908425"/>
          </a:xfrm>
          <a:prstGeom prst="rect">
            <a:avLst/>
          </a:prstGeom>
        </p:spPr>
        <p:txBody>
          <a:bodyPr/>
          <a:lstStyle/>
          <a:p>
            <a:r>
              <a:rPr lang="en-US" dirty="0"/>
              <a:t>This is the real vector networkanalzyer..maybe 30 buttons and 5000 functions  but don’t worry</a:t>
            </a:r>
            <a:endParaRPr lang="en-GB" dirty="0"/>
          </a:p>
        </p:txBody>
      </p:sp>
    </p:spTree>
    <p:extLst>
      <p:ext uri="{BB962C8B-B14F-4D97-AF65-F5344CB8AC3E}">
        <p14:creationId xmlns:p14="http://schemas.microsoft.com/office/powerpoint/2010/main" val="13617629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79488" y="1241425"/>
            <a:ext cx="4838700" cy="3349625"/>
          </a:xfrm>
          <a:prstGeom prst="rect">
            <a:avLst/>
          </a:prstGeom>
          <a:noFill/>
          <a:ln w="12700">
            <a:solidFill>
              <a:prstClr val="black"/>
            </a:solidFill>
          </a:ln>
        </p:spPr>
      </p:sp>
      <p:sp>
        <p:nvSpPr>
          <p:cNvPr id="3" name="Notes Placeholder 2"/>
          <p:cNvSpPr>
            <a:spLocks noGrp="1"/>
          </p:cNvSpPr>
          <p:nvPr>
            <p:ph type="body" idx="1"/>
          </p:nvPr>
        </p:nvSpPr>
        <p:spPr>
          <a:xfrm>
            <a:off x="679450" y="4778375"/>
            <a:ext cx="5438775" cy="3908425"/>
          </a:xfrm>
          <a:prstGeom prst="rect">
            <a:avLst/>
          </a:prstGeom>
        </p:spPr>
        <p:txBody>
          <a:bodyPr/>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This is the famous Smith Chart (invented by Mr Smith 1938 or so but a few years ago it turned out that it had been already invented in Japan 2 years earlier. Anyway it a conformal mapping from the complex impedance plane by the formula shown into the plane of complex reflection coefficient. And whenever you talk about Rf sooner or later this terms comes up and if you don’t have glimpse what it is , you are lost. That’s why we discuss it here...</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24649625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bwMode="auto">
          <a:xfrm>
            <a:off x="709613" y="744538"/>
            <a:ext cx="5378450" cy="37226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Rectangle 3"/>
          <p:cNvSpPr>
            <a:spLocks noGrp="1" noChangeArrowheads="1"/>
          </p:cNvSpPr>
          <p:nvPr>
            <p:ph type="body" idx="1"/>
          </p:nvPr>
        </p:nvSpPr>
        <p:spPr bwMode="auto">
          <a:xfrm>
            <a:off x="679450" y="4716463"/>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not many comments </a:t>
            </a:r>
            <a:r>
              <a:rPr lang="en-GB" sz="1800" dirty="0" err="1">
                <a:effectLst/>
                <a:latin typeface="Segoe UI" panose="020B0502040204020203" pitchFamily="34" charset="0"/>
              </a:rPr>
              <a:t>required..LOTS</a:t>
            </a:r>
            <a:r>
              <a:rPr lang="en-GB" sz="1800" dirty="0">
                <a:effectLst/>
                <a:latin typeface="Segoe UI" panose="020B0502040204020203" pitchFamily="34" charset="0"/>
              </a:rPr>
              <a:t> of nice toys waiting for you</a:t>
            </a:r>
            <a:endParaRPr lang="en-GB" sz="1800" dirty="0">
              <a:effectLst/>
              <a:latin typeface="Arial" panose="020B0604020202020204" pitchFamily="34" charset="0"/>
            </a:endParaRPr>
          </a:p>
          <a:p>
            <a:endParaRPr lang="en-US" altLang="en-US" dirty="0"/>
          </a:p>
        </p:txBody>
      </p:sp>
    </p:spTree>
    <p:extLst>
      <p:ext uri="{BB962C8B-B14F-4D97-AF65-F5344CB8AC3E}">
        <p14:creationId xmlns:p14="http://schemas.microsoft.com/office/powerpoint/2010/main" val="37421659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bwMode="auto">
          <a:xfrm>
            <a:off x="709613" y="744538"/>
            <a:ext cx="5378450" cy="37226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Rectangle 3"/>
          <p:cNvSpPr>
            <a:spLocks noGrp="1" noChangeArrowheads="1"/>
          </p:cNvSpPr>
          <p:nvPr>
            <p:ph type="body" idx="1"/>
          </p:nvPr>
        </p:nvSpPr>
        <p:spPr bwMode="auto">
          <a:xfrm>
            <a:off x="679450" y="4716463"/>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no need to repeat what is written on the slide</a:t>
            </a:r>
            <a:endParaRPr lang="en-GB" sz="1800" dirty="0">
              <a:effectLst/>
              <a:latin typeface="Arial" panose="020B0604020202020204" pitchFamily="34" charset="0"/>
            </a:endParaRPr>
          </a:p>
          <a:p>
            <a:endParaRPr lang="en-US" altLang="en-US" dirty="0"/>
          </a:p>
        </p:txBody>
      </p:sp>
    </p:spTree>
    <p:extLst>
      <p:ext uri="{BB962C8B-B14F-4D97-AF65-F5344CB8AC3E}">
        <p14:creationId xmlns:p14="http://schemas.microsoft.com/office/powerpoint/2010/main" val="27972023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bwMode="auto">
          <a:xfrm>
            <a:off x="709613" y="744538"/>
            <a:ext cx="5378450" cy="37226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Rectangle 3"/>
          <p:cNvSpPr>
            <a:spLocks noGrp="1" noChangeArrowheads="1"/>
          </p:cNvSpPr>
          <p:nvPr>
            <p:ph type="body" idx="1"/>
          </p:nvPr>
        </p:nvSpPr>
        <p:spPr bwMode="auto">
          <a:xfrm>
            <a:off x="679450" y="4716463"/>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saturating your protein computer with sort of complicated looking </a:t>
            </a:r>
            <a:r>
              <a:rPr lang="en-GB" sz="1800" dirty="0" err="1">
                <a:effectLst/>
                <a:latin typeface="Segoe UI" panose="020B0502040204020203" pitchFamily="34" charset="0"/>
              </a:rPr>
              <a:t>stuff..but</a:t>
            </a:r>
            <a:r>
              <a:rPr lang="en-GB" sz="1800" dirty="0">
                <a:effectLst/>
                <a:latin typeface="Segoe UI" panose="020B0502040204020203" pitchFamily="34" charset="0"/>
              </a:rPr>
              <a:t> </a:t>
            </a:r>
            <a:r>
              <a:rPr lang="en-GB" sz="1800" dirty="0" err="1">
                <a:effectLst/>
                <a:latin typeface="Segoe UI" panose="020B0502040204020203" pitchFamily="34" charset="0"/>
              </a:rPr>
              <a:t>dont</a:t>
            </a:r>
            <a:r>
              <a:rPr lang="en-GB" sz="1800" dirty="0">
                <a:effectLst/>
                <a:latin typeface="Segoe UI" panose="020B0502040204020203" pitchFamily="34" charset="0"/>
              </a:rPr>
              <a:t> worry ..its much easier than it appears on the first glance</a:t>
            </a:r>
            <a:endParaRPr lang="en-GB" sz="1800" dirty="0">
              <a:effectLst/>
              <a:latin typeface="Arial" panose="020B0604020202020204" pitchFamily="34" charset="0"/>
            </a:endParaRPr>
          </a:p>
          <a:p>
            <a:endParaRPr lang="en-US" altLang="en-US" dirty="0"/>
          </a:p>
        </p:txBody>
      </p:sp>
    </p:spTree>
    <p:extLst>
      <p:ext uri="{BB962C8B-B14F-4D97-AF65-F5344CB8AC3E}">
        <p14:creationId xmlns:p14="http://schemas.microsoft.com/office/powerpoint/2010/main" val="1129380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bwMode="auto">
          <a:xfrm>
            <a:off x="709613" y="744538"/>
            <a:ext cx="5378450" cy="37226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Rectangle 3"/>
          <p:cNvSpPr>
            <a:spLocks noGrp="1" noChangeArrowheads="1"/>
          </p:cNvSpPr>
          <p:nvPr>
            <p:ph type="body" idx="1"/>
          </p:nvPr>
        </p:nvSpPr>
        <p:spPr bwMode="auto">
          <a:xfrm>
            <a:off x="679450" y="4716463"/>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once can spent weeks with this kind of fun..</a:t>
            </a:r>
            <a:endParaRPr lang="en-GB" sz="1800" dirty="0">
              <a:effectLst/>
              <a:latin typeface="Arial" panose="020B0604020202020204" pitchFamily="34" charset="0"/>
            </a:endParaRPr>
          </a:p>
          <a:p>
            <a:endParaRPr lang="en-US" altLang="en-US" dirty="0"/>
          </a:p>
        </p:txBody>
      </p:sp>
    </p:spTree>
    <p:extLst>
      <p:ext uri="{BB962C8B-B14F-4D97-AF65-F5344CB8AC3E}">
        <p14:creationId xmlns:p14="http://schemas.microsoft.com/office/powerpoint/2010/main" val="40629721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bwMode="auto">
          <a:xfrm>
            <a:off x="709613" y="744538"/>
            <a:ext cx="5378450" cy="37226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Rectangle 3"/>
          <p:cNvSpPr>
            <a:spLocks noGrp="1" noChangeArrowheads="1"/>
          </p:cNvSpPr>
          <p:nvPr>
            <p:ph type="body" idx="1"/>
          </p:nvPr>
        </p:nvSpPr>
        <p:spPr bwMode="auto">
          <a:xfrm>
            <a:off x="679450" y="4716463"/>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and you can design your own </a:t>
            </a:r>
            <a:r>
              <a:rPr lang="en-GB" sz="1800" dirty="0" err="1">
                <a:effectLst/>
                <a:latin typeface="Segoe UI" panose="020B0502040204020203" pitchFamily="34" charset="0"/>
              </a:rPr>
              <a:t>experiment..with</a:t>
            </a:r>
            <a:r>
              <a:rPr lang="en-GB" sz="1800" dirty="0">
                <a:effectLst/>
                <a:latin typeface="Segoe UI" panose="020B0502040204020203" pitchFamily="34" charset="0"/>
              </a:rPr>
              <a:t> the  hardware available   an even practise using a solder iron  in case you are not yet familiar with it.</a:t>
            </a:r>
            <a:endParaRPr lang="en-GB" sz="1800" dirty="0">
              <a:effectLst/>
              <a:latin typeface="Arial" panose="020B0604020202020204" pitchFamily="34" charset="0"/>
            </a:endParaRPr>
          </a:p>
          <a:p>
            <a:endParaRPr lang="en-US" altLang="en-US" dirty="0"/>
          </a:p>
        </p:txBody>
      </p:sp>
    </p:spTree>
    <p:extLst>
      <p:ext uri="{BB962C8B-B14F-4D97-AF65-F5344CB8AC3E}">
        <p14:creationId xmlns:p14="http://schemas.microsoft.com/office/powerpoint/2010/main" val="2206286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bwMode="auto">
          <a:xfrm>
            <a:off x="769938" y="782638"/>
            <a:ext cx="5324475" cy="36861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Rectangle 3"/>
          <p:cNvSpPr>
            <a:spLocks noGrp="1" noChangeArrowheads="1"/>
          </p:cNvSpPr>
          <p:nvPr>
            <p:ph type="body" idx="1"/>
          </p:nvPr>
        </p:nvSpPr>
        <p:spPr bwMode="auto">
          <a:xfrm>
            <a:off x="939800" y="4705350"/>
            <a:ext cx="4989513" cy="44656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67" tIns="48033" rIns="96067" bIns="48033"/>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..why not start with an overview one very important point is the good old </a:t>
            </a:r>
            <a:r>
              <a:rPr lang="en-GB" sz="1800" dirty="0" err="1">
                <a:effectLst/>
                <a:latin typeface="Segoe UI" panose="020B0502040204020203" pitchFamily="34" charset="0"/>
              </a:rPr>
              <a:t>superhet</a:t>
            </a:r>
            <a:r>
              <a:rPr lang="en-GB" sz="1800" dirty="0">
                <a:effectLst/>
                <a:latin typeface="Segoe UI" panose="020B0502040204020203" pitchFamily="34" charset="0"/>
              </a:rPr>
              <a:t>..why is disappearing more and more these days and replaced by DSP (digital signal processing) stuff; but for the basics understanding of the architecture of modern instruments like spectrum and network-</a:t>
            </a:r>
            <a:r>
              <a:rPr lang="en-GB" sz="1800" dirty="0" err="1">
                <a:effectLst/>
                <a:latin typeface="Segoe UI" panose="020B0502040204020203" pitchFamily="34" charset="0"/>
              </a:rPr>
              <a:t>analyzers</a:t>
            </a:r>
            <a:r>
              <a:rPr lang="en-GB" sz="1800" dirty="0">
                <a:effectLst/>
                <a:latin typeface="Segoe UI" panose="020B0502040204020203" pitchFamily="34" charset="0"/>
              </a:rPr>
              <a:t> it is really essential; then we should have a closer look on the term and meaning of characteristic impedance , a very fundamental term relevant for the entire range of Rf engineering. another important term which you find all over the place is VSWR. Its good to know where this comes from and why its still in use today, although its from the very early history............then we get to the scattering parameters....................and finally to the Smith Chart which is a graphic representation of the reflection coefficient in the complex plane and which uses basically two superimposed coordinate systems. The complex impedance and the complex reflection coefficient</a:t>
            </a:r>
            <a:endParaRPr lang="en-GB" sz="1800" dirty="0">
              <a:effectLst/>
              <a:latin typeface="Arial" panose="020B0604020202020204" pitchFamily="34" charset="0"/>
            </a:endParaRPr>
          </a:p>
          <a:p>
            <a:endParaRPr lang="en-GB" altLang="en-US" dirty="0"/>
          </a:p>
        </p:txBody>
      </p:sp>
    </p:spTree>
    <p:extLst>
      <p:ext uri="{BB962C8B-B14F-4D97-AF65-F5344CB8AC3E}">
        <p14:creationId xmlns:p14="http://schemas.microsoft.com/office/powerpoint/2010/main" val="3985037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bwMode="auto">
          <a:xfrm>
            <a:off x="709613" y="744538"/>
            <a:ext cx="5378450" cy="37226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Rectangle 3"/>
          <p:cNvSpPr>
            <a:spLocks noGrp="1" noChangeArrowheads="1"/>
          </p:cNvSpPr>
          <p:nvPr>
            <p:ph type="body" idx="1"/>
          </p:nvPr>
        </p:nvSpPr>
        <p:spPr bwMode="auto">
          <a:xfrm>
            <a:off x="679450" y="4716463"/>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Interesting test objects and a traffic radar</a:t>
            </a:r>
          </a:p>
        </p:txBody>
      </p:sp>
    </p:spTree>
    <p:extLst>
      <p:ext uri="{BB962C8B-B14F-4D97-AF65-F5344CB8AC3E}">
        <p14:creationId xmlns:p14="http://schemas.microsoft.com/office/powerpoint/2010/main" val="32214833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bwMode="auto">
          <a:xfrm>
            <a:off x="709613" y="744538"/>
            <a:ext cx="5378450" cy="37226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Rectangle 3"/>
          <p:cNvSpPr>
            <a:spLocks noGrp="1" noChangeArrowheads="1"/>
          </p:cNvSpPr>
          <p:nvPr>
            <p:ph type="body" idx="1"/>
          </p:nvPr>
        </p:nvSpPr>
        <p:spPr bwMode="auto">
          <a:xfrm>
            <a:off x="679450" y="4716463"/>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Hard work all over the place</a:t>
            </a:r>
          </a:p>
        </p:txBody>
      </p:sp>
    </p:spTree>
    <p:extLst>
      <p:ext uri="{BB962C8B-B14F-4D97-AF65-F5344CB8AC3E}">
        <p14:creationId xmlns:p14="http://schemas.microsoft.com/office/powerpoint/2010/main" val="31365318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bwMode="auto">
          <a:xfrm>
            <a:off x="709613" y="744538"/>
            <a:ext cx="5378450" cy="37226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Rectangle 3"/>
          <p:cNvSpPr>
            <a:spLocks noGrp="1" noChangeArrowheads="1"/>
          </p:cNvSpPr>
          <p:nvPr>
            <p:ph type="body" idx="1"/>
          </p:nvPr>
        </p:nvSpPr>
        <p:spPr bwMode="auto">
          <a:xfrm>
            <a:off x="679450" y="4716463"/>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Hard work all over the place</a:t>
            </a:r>
          </a:p>
        </p:txBody>
      </p:sp>
    </p:spTree>
    <p:extLst>
      <p:ext uri="{BB962C8B-B14F-4D97-AF65-F5344CB8AC3E}">
        <p14:creationId xmlns:p14="http://schemas.microsoft.com/office/powerpoint/2010/main" val="5846214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bwMode="auto">
          <a:xfrm>
            <a:off x="709613" y="744538"/>
            <a:ext cx="5378450" cy="37226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Rectangle 3"/>
          <p:cNvSpPr>
            <a:spLocks noGrp="1" noChangeArrowheads="1"/>
          </p:cNvSpPr>
          <p:nvPr>
            <p:ph type="body" idx="1"/>
          </p:nvPr>
        </p:nvSpPr>
        <p:spPr bwMode="auto">
          <a:xfrm>
            <a:off x="679450" y="4716463"/>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Jumping into the real world..</a:t>
            </a:r>
          </a:p>
        </p:txBody>
      </p:sp>
    </p:spTree>
    <p:extLst>
      <p:ext uri="{BB962C8B-B14F-4D97-AF65-F5344CB8AC3E}">
        <p14:creationId xmlns:p14="http://schemas.microsoft.com/office/powerpoint/2010/main" val="39031247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79488" y="1241425"/>
            <a:ext cx="4838700" cy="3349625"/>
          </a:xfrm>
          <a:prstGeom prst="rect">
            <a:avLst/>
          </a:prstGeom>
          <a:noFill/>
          <a:ln w="12700">
            <a:solidFill>
              <a:prstClr val="black"/>
            </a:solidFill>
          </a:ln>
        </p:spPr>
      </p:sp>
      <p:sp>
        <p:nvSpPr>
          <p:cNvPr id="3" name="Notes Placeholder 2"/>
          <p:cNvSpPr>
            <a:spLocks noGrp="1"/>
          </p:cNvSpPr>
          <p:nvPr>
            <p:ph type="body" idx="1"/>
          </p:nvPr>
        </p:nvSpPr>
        <p:spPr>
          <a:xfrm>
            <a:off x="679450" y="4778375"/>
            <a:ext cx="5438775" cy="3908425"/>
          </a:xfrm>
          <a:prstGeom prst="rect">
            <a:avLst/>
          </a:prstGeom>
        </p:spPr>
        <p:txBody>
          <a:bodyPr/>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Here we go right into the real world of particle accelerators. A cavity symbolized as pillbox in this case used for acceleration thus we have a power coupler to feed in the power from some amplifier which will be used to show a strong electric field to the charged particles. A beampipe (under vacuum of course) and sometimes a feedback loop to make it all somewhat easier to control; the main function of the cavity here is a transformer, which converts a few Kilo-Volt from the generator into Mega-Volts seen by beam.</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2810106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79488" y="1241425"/>
            <a:ext cx="4838700" cy="3349625"/>
          </a:xfrm>
          <a:prstGeom prst="rect">
            <a:avLst/>
          </a:prstGeom>
          <a:noFill/>
          <a:ln w="12700">
            <a:solidFill>
              <a:prstClr val="black"/>
            </a:solidFill>
          </a:ln>
        </p:spPr>
      </p:sp>
      <p:sp>
        <p:nvSpPr>
          <p:cNvPr id="3" name="Notes Placeholder 2"/>
          <p:cNvSpPr>
            <a:spLocks noGrp="1"/>
          </p:cNvSpPr>
          <p:nvPr>
            <p:ph type="body" idx="1"/>
          </p:nvPr>
        </p:nvSpPr>
        <p:spPr>
          <a:xfrm>
            <a:off x="679450" y="4778375"/>
            <a:ext cx="5438775" cy="3908425"/>
          </a:xfrm>
          <a:prstGeom prst="rect">
            <a:avLst/>
          </a:prstGeom>
        </p:spPr>
        <p:txBody>
          <a:bodyPr/>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Here we show the entire spectrum of electromagnetic waves staring around 50 Hz (yes also high voltage lines have to be treated in terms of wave mechanics if there length approaches </a:t>
            </a:r>
            <a:r>
              <a:rPr lang="el-GR" sz="1800" dirty="0">
                <a:effectLst/>
                <a:latin typeface="Cambria" panose="02040503050406030204" pitchFamily="18" charset="0"/>
                <a:ea typeface="Cambria" panose="02040503050406030204" pitchFamily="18" charset="0"/>
              </a:rPr>
              <a:t>λ</a:t>
            </a:r>
            <a:r>
              <a:rPr lang="en-GB" sz="1800" dirty="0">
                <a:effectLst/>
                <a:latin typeface="Segoe UI" panose="020B0502040204020203" pitchFamily="34" charset="0"/>
              </a:rPr>
              <a:t>/10 or more) and then we see highlighted the frequency range of practical relevance for charged particle accelerators. The numbers may be somewhat arguable. Certain devices used in accelerator engineering start already around 1 </a:t>
            </a:r>
            <a:r>
              <a:rPr lang="en-GB" sz="1800" dirty="0" err="1">
                <a:effectLst/>
                <a:latin typeface="Segoe UI" panose="020B0502040204020203" pitchFamily="34" charset="0"/>
              </a:rPr>
              <a:t>kHz..and</a:t>
            </a:r>
            <a:r>
              <a:rPr lang="en-GB" sz="1800" dirty="0">
                <a:effectLst/>
                <a:latin typeface="Segoe UI" panose="020B0502040204020203" pitchFamily="34" charset="0"/>
              </a:rPr>
              <a:t> others e.g. for diagnostics work in the optical range or beyond. The essential point however is that when the LINEAR dimensions of some device exceed </a:t>
            </a:r>
            <a:r>
              <a:rPr lang="el-GR" sz="1800" dirty="0">
                <a:effectLst/>
                <a:latin typeface="Cambria" panose="02040503050406030204" pitchFamily="18" charset="0"/>
                <a:ea typeface="Cambria" panose="02040503050406030204" pitchFamily="18" charset="0"/>
              </a:rPr>
              <a:t>λ</a:t>
            </a:r>
            <a:r>
              <a:rPr lang="en-GB" sz="1800" dirty="0">
                <a:effectLst/>
                <a:latin typeface="Segoe UI" panose="020B0502040204020203" pitchFamily="34" charset="0"/>
              </a:rPr>
              <a:t>/10 we have to give up low frequency approximations and apply real Rf concepts</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3535344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79488" y="1241425"/>
            <a:ext cx="4838700" cy="3349625"/>
          </a:xfrm>
          <a:prstGeom prst="rect">
            <a:avLst/>
          </a:prstGeom>
          <a:noFill/>
          <a:ln w="12700">
            <a:solidFill>
              <a:prstClr val="black"/>
            </a:solidFill>
          </a:ln>
        </p:spPr>
      </p:sp>
      <p:sp>
        <p:nvSpPr>
          <p:cNvPr id="3" name="Notes Placeholder 2"/>
          <p:cNvSpPr>
            <a:spLocks noGrp="1"/>
          </p:cNvSpPr>
          <p:nvPr>
            <p:ph type="body" idx="1"/>
          </p:nvPr>
        </p:nvSpPr>
        <p:spPr>
          <a:xfrm>
            <a:off x="679450" y="4778375"/>
            <a:ext cx="5438775" cy="3908425"/>
          </a:xfrm>
          <a:prstGeom prst="rect">
            <a:avLst/>
          </a:prstGeom>
        </p:spPr>
        <p:txBody>
          <a:bodyPr/>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You are all familiar with the oscilloscope. It permits observation of signals in the time domain and these days you can even capture very short single events easily; the practical upper frequency limit is now around 50 GHz but one can find devices which even go beyond...</a:t>
            </a:r>
            <a:endParaRPr lang="en-GB" sz="1800" dirty="0">
              <a:effectLst/>
              <a:latin typeface="Arial" panose="020B0604020202020204" pitchFamily="34" charset="0"/>
            </a:endParaRPr>
          </a:p>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as for the spectrum analyser it was in the past an analog instrument with some sort of automatic tuning and filtering dials and displays signals in the frequency domain</a:t>
            </a:r>
            <a:endParaRPr lang="en-GB" sz="1800" dirty="0">
              <a:effectLst/>
              <a:latin typeface="Arial" panose="020B0604020202020204" pitchFamily="34" charset="0"/>
            </a:endParaRPr>
          </a:p>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Both types of instruments are absolutely essential and since modern devices have maybe 20 visible knobs but say 5000 functions its very easy to get lost unless one has a clear view of basic concepts applied .</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5292638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79488" y="1241425"/>
            <a:ext cx="4838700" cy="3349625"/>
          </a:xfrm>
          <a:prstGeom prst="rect">
            <a:avLst/>
          </a:prstGeom>
          <a:noFill/>
          <a:ln w="12700">
            <a:solidFill>
              <a:prstClr val="black"/>
            </a:solidFill>
          </a:ln>
        </p:spPr>
      </p:sp>
      <p:sp>
        <p:nvSpPr>
          <p:cNvPr id="3" name="Notes Placeholder 2"/>
          <p:cNvSpPr>
            <a:spLocks noGrp="1"/>
          </p:cNvSpPr>
          <p:nvPr>
            <p:ph type="body" idx="1"/>
          </p:nvPr>
        </p:nvSpPr>
        <p:spPr>
          <a:xfrm>
            <a:off x="679450" y="4778375"/>
            <a:ext cx="5438775" cy="3908425"/>
          </a:xfrm>
          <a:prstGeom prst="rect">
            <a:avLst/>
          </a:prstGeom>
        </p:spPr>
        <p:txBody>
          <a:bodyPr/>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The dynamic signal analyser...a very popular tool these days in many labs is a blend between a scope and a spectrumanalzyer</a:t>
            </a:r>
            <a:endParaRPr lang="en-GB" sz="1800" dirty="0">
              <a:effectLst/>
              <a:latin typeface="Arial" panose="020B0604020202020204" pitchFamily="34" charset="0"/>
            </a:endParaRPr>
          </a:p>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Now comes an old fashioned </a:t>
            </a:r>
            <a:r>
              <a:rPr lang="en-GB" sz="1800" dirty="0" err="1">
                <a:effectLst/>
                <a:latin typeface="Segoe UI" panose="020B0502040204020203" pitchFamily="34" charset="0"/>
              </a:rPr>
              <a:t>instrument..the</a:t>
            </a:r>
            <a:r>
              <a:rPr lang="en-GB" sz="1800" dirty="0">
                <a:effectLst/>
                <a:latin typeface="Segoe UI" panose="020B0502040204020203" pitchFamily="34" charset="0"/>
              </a:rPr>
              <a:t> coaxial measurement </a:t>
            </a:r>
            <a:r>
              <a:rPr lang="en-GB" sz="1800" dirty="0" err="1">
                <a:effectLst/>
                <a:latin typeface="Segoe UI" panose="020B0502040204020203" pitchFamily="34" charset="0"/>
              </a:rPr>
              <a:t>line..which</a:t>
            </a:r>
            <a:r>
              <a:rPr lang="en-GB" sz="1800" dirty="0">
                <a:effectLst/>
                <a:latin typeface="Segoe UI" panose="020B0502040204020203" pitchFamily="34" charset="0"/>
              </a:rPr>
              <a:t> normally you can only find these days in some RF museum only; but it s very useful for understanding the different technical terms and to visualize certain physics aspects which are otherwise only accessible via numerical simulations</a:t>
            </a:r>
            <a:endParaRPr lang="en-GB" sz="1800" dirty="0">
              <a:effectLst/>
              <a:latin typeface="Arial" panose="020B0604020202020204" pitchFamily="34" charset="0"/>
            </a:endParaRPr>
          </a:p>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The </a:t>
            </a:r>
            <a:r>
              <a:rPr lang="en-GB" sz="1800" dirty="0" err="1">
                <a:effectLst/>
                <a:latin typeface="Segoe UI" panose="020B0502040204020203" pitchFamily="34" charset="0"/>
              </a:rPr>
              <a:t>Networkanalzyer</a:t>
            </a:r>
            <a:r>
              <a:rPr lang="en-GB" sz="1800" dirty="0">
                <a:effectLst/>
                <a:latin typeface="Segoe UI" panose="020B0502040204020203" pitchFamily="34" charset="0"/>
              </a:rPr>
              <a:t>  (VNA) is the workhorse in any RF lab; it permits to characterize all sort of Rf elements in terms of input and output reflection coefficient vs frequency and in some cases also to carry out a nonlinear analysis. Note that there exist scalar and vector </a:t>
            </a:r>
            <a:r>
              <a:rPr lang="en-GB" sz="1800" dirty="0" err="1">
                <a:effectLst/>
                <a:latin typeface="Segoe UI" panose="020B0502040204020203" pitchFamily="34" charset="0"/>
              </a:rPr>
              <a:t>VNAs..these</a:t>
            </a:r>
            <a:r>
              <a:rPr lang="en-GB" sz="1800" dirty="0">
                <a:effectLst/>
                <a:latin typeface="Segoe UI" panose="020B0502040204020203" pitchFamily="34" charset="0"/>
              </a:rPr>
              <a:t> days mostly vector VNAs are in use since they deliver complex data and not just real data.</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519545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79488" y="1241425"/>
            <a:ext cx="4838700" cy="3349625"/>
          </a:xfrm>
          <a:prstGeom prst="rect">
            <a:avLst/>
          </a:prstGeom>
          <a:noFill/>
          <a:ln w="12700">
            <a:solidFill>
              <a:prstClr val="black"/>
            </a:solidFill>
          </a:ln>
        </p:spPr>
      </p:sp>
      <p:sp>
        <p:nvSpPr>
          <p:cNvPr id="3" name="Notes Placeholder 2"/>
          <p:cNvSpPr>
            <a:spLocks noGrp="1"/>
          </p:cNvSpPr>
          <p:nvPr>
            <p:ph type="body" idx="1"/>
          </p:nvPr>
        </p:nvSpPr>
        <p:spPr>
          <a:xfrm>
            <a:off x="679450" y="4778375"/>
            <a:ext cx="5438775" cy="3908425"/>
          </a:xfrm>
          <a:prstGeom prst="rect">
            <a:avLst/>
          </a:prstGeom>
        </p:spPr>
        <p:txBody>
          <a:bodyPr/>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This NON </a:t>
            </a:r>
            <a:r>
              <a:rPr lang="en-GB" sz="1800" dirty="0" err="1">
                <a:effectLst/>
                <a:latin typeface="Segoe UI" panose="020B0502040204020203" pitchFamily="34" charset="0"/>
              </a:rPr>
              <a:t>superhet</a:t>
            </a:r>
            <a:r>
              <a:rPr lang="en-GB" sz="1800" dirty="0">
                <a:effectLst/>
                <a:latin typeface="Segoe UI" panose="020B0502040204020203" pitchFamily="34" charset="0"/>
              </a:rPr>
              <a:t> is meant to show the functionality required to receive radio signals but only the very particular (weak) radio station we want to get and NOT an adjacent one with has a signal which is 60 dB =1 Millions times stronger in power).It would be extremely challenging to build such a narrowband and tuneable Rf filter with the required selectivity .....thus next slide..</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31006374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79488" y="1241425"/>
            <a:ext cx="4838700" cy="3349625"/>
          </a:xfrm>
          <a:prstGeom prst="rect">
            <a:avLst/>
          </a:prstGeom>
          <a:noFill/>
          <a:ln w="12700">
            <a:solidFill>
              <a:prstClr val="black"/>
            </a:solidFill>
          </a:ln>
        </p:spPr>
      </p:sp>
      <p:sp>
        <p:nvSpPr>
          <p:cNvPr id="3" name="Notes Placeholder 2"/>
          <p:cNvSpPr>
            <a:spLocks noGrp="1"/>
          </p:cNvSpPr>
          <p:nvPr>
            <p:ph type="body" idx="1"/>
          </p:nvPr>
        </p:nvSpPr>
        <p:spPr>
          <a:xfrm>
            <a:off x="679450" y="4778375"/>
            <a:ext cx="5438775" cy="3908425"/>
          </a:xfrm>
          <a:prstGeom prst="rect">
            <a:avLst/>
          </a:prstGeom>
        </p:spPr>
        <p:txBody>
          <a:bodyPr/>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The trick is the mixer with the symbol X which stands for multiplication; with such a rather simple passive device we can multiply two sine waves and obtain a sum and difference frequency...note the term LO=local oscillator is a little </a:t>
            </a:r>
            <a:r>
              <a:rPr lang="en-GB" sz="1800" dirty="0" err="1">
                <a:effectLst/>
                <a:latin typeface="Segoe UI" panose="020B0502040204020203" pitchFamily="34" charset="0"/>
              </a:rPr>
              <a:t>tunable</a:t>
            </a:r>
            <a:r>
              <a:rPr lang="en-GB" sz="1800" dirty="0">
                <a:effectLst/>
                <a:latin typeface="Segoe UI" panose="020B0502040204020203" pitchFamily="34" charset="0"/>
              </a:rPr>
              <a:t> oscillator in the radio receiver which is called local as its inside the receiver which provides the downmixing signal. And then one can use a fixed frequency filter with excellent properties at some intermediate frequency (often around 10.7 MHz) to filter out all the unwanted radio-stations and after some intermediate frequency amplifier (which has an amplitude control loop to normalize all signal to about the same level regardless if they are very strong or rather weak and then after some demodulator (to obtain the desired audio signal) and some low frequency audio amplifier finally to the loudspeaker....and all thus from 10 Euro </a:t>
            </a:r>
            <a:r>
              <a:rPr lang="en-GB" sz="1800" dirty="0" err="1">
                <a:effectLst/>
                <a:latin typeface="Segoe UI" panose="020B0502040204020203" pitchFamily="34" charset="0"/>
              </a:rPr>
              <a:t>upwards..available</a:t>
            </a:r>
            <a:r>
              <a:rPr lang="en-GB" sz="1800" dirty="0">
                <a:effectLst/>
                <a:latin typeface="Segoe UI" panose="020B0502040204020203" pitchFamily="34" charset="0"/>
              </a:rPr>
              <a:t>..</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33883814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79488" y="1241425"/>
            <a:ext cx="4838700" cy="3349625"/>
          </a:xfrm>
          <a:prstGeom prst="rect">
            <a:avLst/>
          </a:prstGeom>
          <a:noFill/>
          <a:ln w="12700">
            <a:solidFill>
              <a:prstClr val="black"/>
            </a:solidFill>
          </a:ln>
        </p:spPr>
      </p:sp>
      <p:sp>
        <p:nvSpPr>
          <p:cNvPr id="3" name="Notes Placeholder 2"/>
          <p:cNvSpPr>
            <a:spLocks noGrp="1"/>
          </p:cNvSpPr>
          <p:nvPr>
            <p:ph type="body" idx="1"/>
          </p:nvPr>
        </p:nvSpPr>
        <p:spPr>
          <a:xfrm>
            <a:off x="679450" y="4778375"/>
            <a:ext cx="5438775" cy="3908425"/>
          </a:xfrm>
          <a:prstGeom prst="rect">
            <a:avLst/>
          </a:prstGeom>
        </p:spPr>
        <p:txBody>
          <a:bodyPr/>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At some point we need cables to connect our instruments and devices. And those (coaxial) cable typically have a characteristic impedance of 50 Ohm (definition on the slide) ; why this number was chosen is a long story but has something to do with minimal losses and practical implementation. In short: for a single travelling wave in this cable the ratio of "voltage“ and "current "is 50 Ohm.</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11296827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 y="2362200"/>
            <a:ext cx="11557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Rectangle 5"/>
          <p:cNvSpPr>
            <a:spLocks noGrp="1" noChangeArrowheads="1"/>
          </p:cNvSpPr>
          <p:nvPr>
            <p:ph type="ctrTitle"/>
          </p:nvPr>
        </p:nvSpPr>
        <p:spPr>
          <a:xfrm>
            <a:off x="1816100" y="2286000"/>
            <a:ext cx="7759700" cy="1143000"/>
          </a:xfrm>
        </p:spPr>
        <p:txBody>
          <a:bodyPr/>
          <a:lstStyle>
            <a:lvl1pPr>
              <a:defRPr/>
            </a:lvl1pPr>
          </a:lstStyle>
          <a:p>
            <a:r>
              <a:rPr lang="en-US"/>
              <a:t>Click to edit Master title style</a:t>
            </a:r>
          </a:p>
        </p:txBody>
      </p:sp>
      <p:sp>
        <p:nvSpPr>
          <p:cNvPr id="4102" name="Rectangle 6"/>
          <p:cNvSpPr>
            <a:spLocks noGrp="1" noChangeArrowheads="1"/>
          </p:cNvSpPr>
          <p:nvPr>
            <p:ph type="subTitle" idx="1"/>
          </p:nvPr>
        </p:nvSpPr>
        <p:spPr>
          <a:xfrm>
            <a:off x="2228850" y="3886200"/>
            <a:ext cx="6934200" cy="1752600"/>
          </a:xfrm>
        </p:spPr>
        <p:txBody>
          <a:bodyPr/>
          <a:lstStyle>
            <a:lvl1pPr marL="0" indent="0" algn="ctr">
              <a:buFont typeface="Wingdings" pitchFamily="2" charset="2"/>
              <a:buNone/>
              <a:defRPr/>
            </a:lvl1pPr>
          </a:lstStyle>
          <a:p>
            <a:r>
              <a:rPr lang="en-US"/>
              <a:t>Click to edit Master subtitle style</a:t>
            </a:r>
          </a:p>
        </p:txBody>
      </p:sp>
      <p:sp>
        <p:nvSpPr>
          <p:cNvPr id="5" name="Rectangle 2"/>
          <p:cNvSpPr>
            <a:spLocks noGrp="1" noChangeArrowheads="1"/>
          </p:cNvSpPr>
          <p:nvPr>
            <p:ph type="dt" sz="half" idx="10"/>
          </p:nvPr>
        </p:nvSpPr>
        <p:spPr bwMode="auto">
          <a:xfrm>
            <a:off x="742950" y="6248400"/>
            <a:ext cx="2063750" cy="457200"/>
          </a:xfrm>
          <a:prstGeom prst="rect">
            <a:avLst/>
          </a:prstGeom>
          <a:ln>
            <a:miter lim="800000"/>
            <a:headEnd/>
            <a:tailEnd/>
          </a:ln>
        </p:spPr>
        <p:txBody>
          <a:bodyPr vert="horz" wrap="none" lIns="92075" tIns="46038" rIns="92075" bIns="46038" numCol="1" anchor="ctr" anchorCtr="0" compatLnSpc="1">
            <a:prstTxWarp prst="textNoShape">
              <a:avLst/>
            </a:prstTxWarp>
          </a:bodyPr>
          <a:lstStyle>
            <a:lvl1pPr marL="0" indent="0">
              <a:lnSpc>
                <a:spcPct val="100000"/>
              </a:lnSpc>
              <a:spcBef>
                <a:spcPct val="0"/>
              </a:spcBef>
              <a:buClrTx/>
              <a:buSzTx/>
              <a:buFontTx/>
              <a:buNone/>
              <a:defRPr sz="1400" b="0">
                <a:solidFill>
                  <a:schemeClr val="tx1"/>
                </a:solidFill>
                <a:latin typeface="Times New Roman" pitchFamily="18" charset="0"/>
              </a:defRPr>
            </a:lvl1pPr>
          </a:lstStyle>
          <a:p>
            <a:pPr>
              <a:defRPr/>
            </a:pPr>
            <a:endParaRPr lang="en-US"/>
          </a:p>
        </p:txBody>
      </p:sp>
      <p:sp>
        <p:nvSpPr>
          <p:cNvPr id="6" name="Rectangle 3"/>
          <p:cNvSpPr>
            <a:spLocks noGrp="1" noChangeArrowheads="1"/>
          </p:cNvSpPr>
          <p:nvPr>
            <p:ph type="ftr" sz="quarter" idx="11"/>
          </p:nvPr>
        </p:nvSpPr>
        <p:spPr bwMode="auto">
          <a:xfrm>
            <a:off x="3384550" y="6248400"/>
            <a:ext cx="3136900" cy="457200"/>
          </a:xfrm>
          <a:prstGeom prst="rect">
            <a:avLst/>
          </a:prstGeom>
          <a:ln>
            <a:miter lim="800000"/>
            <a:headEnd/>
            <a:tailEnd/>
          </a:ln>
        </p:spPr>
        <p:txBody>
          <a:bodyPr vert="horz" wrap="none" lIns="92075" tIns="46038" rIns="92075" bIns="46038" numCol="1" anchor="ctr" anchorCtr="0" compatLnSpc="1">
            <a:prstTxWarp prst="textNoShape">
              <a:avLst/>
            </a:prstTxWarp>
          </a:bodyPr>
          <a:lstStyle>
            <a:lvl1pPr algn="ctr" eaLnBrk="0" hangingPunct="0">
              <a:lnSpc>
                <a:spcPct val="100000"/>
              </a:lnSpc>
              <a:spcBef>
                <a:spcPct val="0"/>
              </a:spcBef>
              <a:buClrTx/>
              <a:buSzTx/>
              <a:buFontTx/>
              <a:buNone/>
              <a:defRPr sz="1400" b="0" i="0" smtClean="0">
                <a:solidFill>
                  <a:schemeClr val="tx1"/>
                </a:solidFill>
                <a:latin typeface="Times New Roman" pitchFamily="18" charset="0"/>
              </a:defRPr>
            </a:lvl1pPr>
          </a:lstStyle>
          <a:p>
            <a:pPr>
              <a:defRPr/>
            </a:pPr>
            <a:endParaRPr lang="en-US"/>
          </a:p>
        </p:txBody>
      </p:sp>
      <p:sp>
        <p:nvSpPr>
          <p:cNvPr id="7" name="Rectangle 23"/>
          <p:cNvSpPr>
            <a:spLocks noGrp="1" noChangeArrowheads="1"/>
          </p:cNvSpPr>
          <p:nvPr>
            <p:ph type="sldNum" sz="quarter" idx="12"/>
          </p:nvPr>
        </p:nvSpPr>
        <p:spPr>
          <a:xfrm>
            <a:off x="7842250" y="6400800"/>
            <a:ext cx="2063750" cy="457200"/>
          </a:xfrm>
        </p:spPr>
        <p:txBody>
          <a:bodyPr/>
          <a:lstStyle>
            <a:lvl1pPr>
              <a:defRPr/>
            </a:lvl1pPr>
          </a:lstStyle>
          <a:p>
            <a:pPr>
              <a:defRPr/>
            </a:pPr>
            <a:fld id="{6F6E1167-9F12-444A-B29B-D58B27C34D2B}" type="slidenum">
              <a:rPr lang="en-US"/>
              <a:pPr>
                <a:defRPr/>
              </a:pPr>
              <a:t>‹#›</a:t>
            </a:fld>
            <a:endParaRPr lang="en-US" dirty="0"/>
          </a:p>
        </p:txBody>
      </p:sp>
    </p:spTree>
    <p:extLst>
      <p:ext uri="{BB962C8B-B14F-4D97-AF65-F5344CB8AC3E}">
        <p14:creationId xmlns:p14="http://schemas.microsoft.com/office/powerpoint/2010/main" val="14015197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1"/>
          <p:cNvSpPr>
            <a:spLocks noGrp="1" noChangeArrowheads="1"/>
          </p:cNvSpPr>
          <p:nvPr>
            <p:ph type="sldNum" sz="quarter" idx="10"/>
          </p:nvPr>
        </p:nvSpPr>
        <p:spPr/>
        <p:txBody>
          <a:bodyPr/>
          <a:lstStyle>
            <a:lvl1pPr>
              <a:defRPr/>
            </a:lvl1pPr>
          </a:lstStyle>
          <a:p>
            <a:pPr>
              <a:defRPr/>
            </a:pPr>
            <a:fld id="{082A5303-6DF6-4328-919C-B186669E12B0}" type="slidenum">
              <a:rPr lang="en-US"/>
              <a:pPr>
                <a:defRPr/>
              </a:pPr>
              <a:t>‹#›</a:t>
            </a:fld>
            <a:endParaRPr lang="en-US" dirty="0"/>
          </a:p>
        </p:txBody>
      </p:sp>
    </p:spTree>
    <p:extLst>
      <p:ext uri="{BB962C8B-B14F-4D97-AF65-F5344CB8AC3E}">
        <p14:creationId xmlns:p14="http://schemas.microsoft.com/office/powerpoint/2010/main" val="2700482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2925" y="533400"/>
            <a:ext cx="1939925" cy="5562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73150" y="533400"/>
            <a:ext cx="5667375" cy="5562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1"/>
          <p:cNvSpPr>
            <a:spLocks noGrp="1" noChangeArrowheads="1"/>
          </p:cNvSpPr>
          <p:nvPr>
            <p:ph type="sldNum" sz="quarter" idx="10"/>
          </p:nvPr>
        </p:nvSpPr>
        <p:spPr/>
        <p:txBody>
          <a:bodyPr/>
          <a:lstStyle>
            <a:lvl1pPr>
              <a:defRPr/>
            </a:lvl1pPr>
          </a:lstStyle>
          <a:p>
            <a:pPr>
              <a:defRPr/>
            </a:pPr>
            <a:fld id="{297C7974-4096-49FA-90B7-9B8784AFF723}" type="slidenum">
              <a:rPr lang="en-US"/>
              <a:pPr>
                <a:defRPr/>
              </a:pPr>
              <a:t>‹#›</a:t>
            </a:fld>
            <a:endParaRPr lang="en-US" dirty="0"/>
          </a:p>
        </p:txBody>
      </p:sp>
    </p:spTree>
    <p:extLst>
      <p:ext uri="{BB962C8B-B14F-4D97-AF65-F5344CB8AC3E}">
        <p14:creationId xmlns:p14="http://schemas.microsoft.com/office/powerpoint/2010/main" val="15314872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073150" y="533400"/>
            <a:ext cx="7759700" cy="1066800"/>
          </a:xfrm>
        </p:spPr>
        <p:txBody>
          <a:bodyPr/>
          <a:lstStyle/>
          <a:p>
            <a:r>
              <a:rPr lang="en-US"/>
              <a:t>Click to edit Master title style</a:t>
            </a:r>
          </a:p>
        </p:txBody>
      </p:sp>
      <p:sp>
        <p:nvSpPr>
          <p:cNvPr id="3" name="Text Placeholder 2"/>
          <p:cNvSpPr>
            <a:spLocks noGrp="1"/>
          </p:cNvSpPr>
          <p:nvPr>
            <p:ph type="body" sz="half" idx="1"/>
          </p:nvPr>
        </p:nvSpPr>
        <p:spPr>
          <a:xfrm>
            <a:off x="1073150" y="1981200"/>
            <a:ext cx="77597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73150" y="4114800"/>
            <a:ext cx="77597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1"/>
          <p:cNvSpPr>
            <a:spLocks noGrp="1" noChangeArrowheads="1"/>
          </p:cNvSpPr>
          <p:nvPr>
            <p:ph type="sldNum" sz="quarter" idx="10"/>
          </p:nvPr>
        </p:nvSpPr>
        <p:spPr/>
        <p:txBody>
          <a:bodyPr/>
          <a:lstStyle>
            <a:lvl1pPr>
              <a:defRPr/>
            </a:lvl1pPr>
          </a:lstStyle>
          <a:p>
            <a:pPr>
              <a:defRPr/>
            </a:pPr>
            <a:fld id="{5C8CFCBC-2138-4703-B1B0-30C053828600}" type="slidenum">
              <a:rPr lang="en-US"/>
              <a:pPr>
                <a:defRPr/>
              </a:pPr>
              <a:t>‹#›</a:t>
            </a:fld>
            <a:endParaRPr lang="en-US" dirty="0"/>
          </a:p>
        </p:txBody>
      </p:sp>
    </p:spTree>
    <p:extLst>
      <p:ext uri="{BB962C8B-B14F-4D97-AF65-F5344CB8AC3E}">
        <p14:creationId xmlns:p14="http://schemas.microsoft.com/office/powerpoint/2010/main" val="39276552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73150" y="533400"/>
            <a:ext cx="7759700" cy="1066800"/>
          </a:xfrm>
        </p:spPr>
        <p:txBody>
          <a:bodyPr/>
          <a:lstStyle/>
          <a:p>
            <a:r>
              <a:rPr lang="en-US"/>
              <a:t>Click to edit Master title style</a:t>
            </a:r>
          </a:p>
        </p:txBody>
      </p:sp>
      <p:sp>
        <p:nvSpPr>
          <p:cNvPr id="3" name="Content Placeholder 2"/>
          <p:cNvSpPr>
            <a:spLocks noGrp="1"/>
          </p:cNvSpPr>
          <p:nvPr>
            <p:ph sz="half" idx="1"/>
          </p:nvPr>
        </p:nvSpPr>
        <p:spPr>
          <a:xfrm>
            <a:off x="1073150" y="1981200"/>
            <a:ext cx="380365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5029200" y="1981200"/>
            <a:ext cx="380365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5029200" y="4114800"/>
            <a:ext cx="380365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31"/>
          <p:cNvSpPr>
            <a:spLocks noGrp="1" noChangeArrowheads="1"/>
          </p:cNvSpPr>
          <p:nvPr>
            <p:ph type="sldNum" sz="quarter" idx="10"/>
          </p:nvPr>
        </p:nvSpPr>
        <p:spPr/>
        <p:txBody>
          <a:bodyPr/>
          <a:lstStyle>
            <a:lvl1pPr>
              <a:defRPr/>
            </a:lvl1pPr>
          </a:lstStyle>
          <a:p>
            <a:pPr>
              <a:defRPr/>
            </a:pPr>
            <a:fld id="{94067F49-B5CE-42A2-B8CF-E44DC032135E}" type="slidenum">
              <a:rPr lang="en-US"/>
              <a:pPr>
                <a:defRPr/>
              </a:pPr>
              <a:t>‹#›</a:t>
            </a:fld>
            <a:endParaRPr lang="en-US" dirty="0"/>
          </a:p>
        </p:txBody>
      </p:sp>
    </p:spTree>
    <p:extLst>
      <p:ext uri="{BB962C8B-B14F-4D97-AF65-F5344CB8AC3E}">
        <p14:creationId xmlns:p14="http://schemas.microsoft.com/office/powerpoint/2010/main" val="35880566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0" y="163513"/>
            <a:ext cx="9906000" cy="703262"/>
          </a:xfrm>
        </p:spPr>
        <p:txBody>
          <a:bodyPr/>
          <a:lstStyle/>
          <a:p>
            <a:r>
              <a:rPr lang="en-US"/>
              <a:t>Click to edit Master title style</a:t>
            </a:r>
          </a:p>
        </p:txBody>
      </p:sp>
      <p:sp>
        <p:nvSpPr>
          <p:cNvPr id="3" name="Content Placeholder 2"/>
          <p:cNvSpPr>
            <a:spLocks noGrp="1"/>
          </p:cNvSpPr>
          <p:nvPr>
            <p:ph sz="quarter" idx="1"/>
          </p:nvPr>
        </p:nvSpPr>
        <p:spPr>
          <a:xfrm>
            <a:off x="1073150" y="1090613"/>
            <a:ext cx="3803650" cy="2425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5029200" y="1090613"/>
            <a:ext cx="3803650" cy="2425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1073150" y="3668713"/>
            <a:ext cx="3803650" cy="24272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5029200" y="3668713"/>
            <a:ext cx="3803650" cy="24272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1"/>
          <p:cNvSpPr>
            <a:spLocks noGrp="1" noChangeArrowheads="1"/>
          </p:cNvSpPr>
          <p:nvPr>
            <p:ph type="sldNum" sz="quarter" idx="10"/>
          </p:nvPr>
        </p:nvSpPr>
        <p:spPr/>
        <p:txBody>
          <a:bodyPr/>
          <a:lstStyle>
            <a:lvl1pPr>
              <a:defRPr/>
            </a:lvl1pPr>
          </a:lstStyle>
          <a:p>
            <a:pPr>
              <a:defRPr/>
            </a:pPr>
            <a:fld id="{4107A12C-174C-4056-B6F4-8D848F357F8F}" type="slidenum">
              <a:rPr lang="en-US"/>
              <a:pPr>
                <a:defRPr/>
              </a:pPr>
              <a:t>‹#›</a:t>
            </a:fld>
            <a:endParaRPr lang="en-US" dirty="0"/>
          </a:p>
        </p:txBody>
      </p:sp>
    </p:spTree>
    <p:extLst>
      <p:ext uri="{BB962C8B-B14F-4D97-AF65-F5344CB8AC3E}">
        <p14:creationId xmlns:p14="http://schemas.microsoft.com/office/powerpoint/2010/main" val="32392813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63513"/>
            <a:ext cx="9906000" cy="703262"/>
          </a:xfrm>
        </p:spPr>
        <p:txBody>
          <a:bodyPr/>
          <a:lstStyle/>
          <a:p>
            <a:r>
              <a:rPr lang="en-US"/>
              <a:t>Click to edit Master title style</a:t>
            </a:r>
          </a:p>
        </p:txBody>
      </p:sp>
      <p:sp>
        <p:nvSpPr>
          <p:cNvPr id="3" name="Text Placeholder 2"/>
          <p:cNvSpPr>
            <a:spLocks noGrp="1"/>
          </p:cNvSpPr>
          <p:nvPr>
            <p:ph type="body" sz="half" idx="1"/>
          </p:nvPr>
        </p:nvSpPr>
        <p:spPr>
          <a:xfrm>
            <a:off x="1073150" y="1090613"/>
            <a:ext cx="3803650" cy="50053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5029200" y="1090613"/>
            <a:ext cx="3803650" cy="2425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5029200" y="3668713"/>
            <a:ext cx="3803650" cy="24272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31"/>
          <p:cNvSpPr>
            <a:spLocks noGrp="1" noChangeArrowheads="1"/>
          </p:cNvSpPr>
          <p:nvPr>
            <p:ph type="sldNum" sz="quarter" idx="10"/>
          </p:nvPr>
        </p:nvSpPr>
        <p:spPr/>
        <p:txBody>
          <a:bodyPr/>
          <a:lstStyle>
            <a:lvl1pPr>
              <a:defRPr/>
            </a:lvl1pPr>
          </a:lstStyle>
          <a:p>
            <a:pPr>
              <a:defRPr/>
            </a:pPr>
            <a:fld id="{9D73553A-61C9-42A3-A690-3DD79037E568}" type="slidenum">
              <a:rPr lang="en-US"/>
              <a:pPr>
                <a:defRPr/>
              </a:pPr>
              <a:t>‹#›</a:t>
            </a:fld>
            <a:endParaRPr lang="en-US" dirty="0"/>
          </a:p>
        </p:txBody>
      </p:sp>
    </p:spTree>
    <p:extLst>
      <p:ext uri="{BB962C8B-B14F-4D97-AF65-F5344CB8AC3E}">
        <p14:creationId xmlns:p14="http://schemas.microsoft.com/office/powerpoint/2010/main" val="11608836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1"/>
          <p:cNvSpPr>
            <a:spLocks noGrp="1" noChangeArrowheads="1"/>
          </p:cNvSpPr>
          <p:nvPr>
            <p:ph type="sldNum" sz="quarter" idx="10"/>
          </p:nvPr>
        </p:nvSpPr>
        <p:spPr/>
        <p:txBody>
          <a:bodyPr/>
          <a:lstStyle>
            <a:lvl1pPr>
              <a:defRPr/>
            </a:lvl1pPr>
          </a:lstStyle>
          <a:p>
            <a:pPr>
              <a:defRPr/>
            </a:pPr>
            <a:fld id="{BE2C7819-3D70-4D1F-A60E-AF4CA6F1C0AC}" type="slidenum">
              <a:rPr lang="en-US"/>
              <a:pPr>
                <a:defRPr/>
              </a:pPr>
              <a:t>‹#›</a:t>
            </a:fld>
            <a:endParaRPr lang="en-US" dirty="0"/>
          </a:p>
        </p:txBody>
      </p:sp>
    </p:spTree>
    <p:extLst>
      <p:ext uri="{BB962C8B-B14F-4D97-AF65-F5344CB8AC3E}">
        <p14:creationId xmlns:p14="http://schemas.microsoft.com/office/powerpoint/2010/main" val="40184623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0000" y="216000"/>
            <a:ext cx="9000000" cy="720000"/>
          </a:xfrm>
        </p:spPr>
        <p:txBody>
          <a:bodyPr tIns="46037" bIns="46037"/>
          <a:lstStyle>
            <a:lvl1pPr>
              <a:defRPr>
                <a:solidFill>
                  <a:srgbClr val="FF0000"/>
                </a:solidFill>
              </a:defRPr>
            </a:lvl1pPr>
          </a:lstStyle>
          <a:p>
            <a:r>
              <a:rPr lang="en-US" dirty="0"/>
              <a:t>Click to edit Master title style</a:t>
            </a:r>
          </a:p>
        </p:txBody>
      </p:sp>
      <p:sp>
        <p:nvSpPr>
          <p:cNvPr id="4" name="Content Placeholder 3"/>
          <p:cNvSpPr>
            <a:spLocks noGrp="1"/>
          </p:cNvSpPr>
          <p:nvPr>
            <p:ph sz="half" idx="2"/>
          </p:nvPr>
        </p:nvSpPr>
        <p:spPr>
          <a:xfrm>
            <a:off x="450000" y="1224000"/>
            <a:ext cx="9000000" cy="51651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1"/>
          <p:cNvSpPr>
            <a:spLocks noGrp="1" noChangeArrowheads="1"/>
          </p:cNvSpPr>
          <p:nvPr>
            <p:ph type="sldNum" sz="quarter" idx="10"/>
          </p:nvPr>
        </p:nvSpPr>
        <p:spPr>
          <a:xfrm>
            <a:off x="8913814" y="6550027"/>
            <a:ext cx="992187" cy="307975"/>
          </a:xfrm>
          <a:prstGeom prst="rect">
            <a:avLst/>
          </a:prstGeom>
          <a:ln/>
        </p:spPr>
        <p:txBody>
          <a:bodyPr/>
          <a:lstStyle>
            <a:lvl1pPr>
              <a:buNone/>
              <a:defRPr/>
            </a:lvl1pPr>
          </a:lstStyle>
          <a:p>
            <a:pPr>
              <a:defRPr/>
            </a:pPr>
            <a:fld id="{3EB2F31B-7DAB-4379-B83A-54DC933EB4A6}" type="slidenum">
              <a:rPr lang="en-US" smtClean="0"/>
              <a:pPr>
                <a:defRPr/>
              </a:pPr>
              <a:t>‹#›</a:t>
            </a:fld>
            <a:endParaRPr lang="en-US"/>
          </a:p>
        </p:txBody>
      </p:sp>
    </p:spTree>
    <p:extLst>
      <p:ext uri="{BB962C8B-B14F-4D97-AF65-F5344CB8AC3E}">
        <p14:creationId xmlns:p14="http://schemas.microsoft.com/office/powerpoint/2010/main" val="22022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31"/>
          <p:cNvSpPr>
            <a:spLocks noGrp="1" noChangeArrowheads="1"/>
          </p:cNvSpPr>
          <p:nvPr>
            <p:ph type="sldNum" sz="quarter" idx="10"/>
          </p:nvPr>
        </p:nvSpPr>
        <p:spPr/>
        <p:txBody>
          <a:bodyPr/>
          <a:lstStyle>
            <a:lvl1pPr>
              <a:defRPr/>
            </a:lvl1pPr>
          </a:lstStyle>
          <a:p>
            <a:pPr>
              <a:defRPr/>
            </a:pPr>
            <a:fld id="{A3DBEE9E-B4C2-42C6-AA59-41F18AA543C9}" type="slidenum">
              <a:rPr lang="en-US"/>
              <a:pPr>
                <a:defRPr/>
              </a:pPr>
              <a:t>‹#›</a:t>
            </a:fld>
            <a:endParaRPr lang="en-US" dirty="0"/>
          </a:p>
        </p:txBody>
      </p:sp>
    </p:spTree>
    <p:extLst>
      <p:ext uri="{BB962C8B-B14F-4D97-AF65-F5344CB8AC3E}">
        <p14:creationId xmlns:p14="http://schemas.microsoft.com/office/powerpoint/2010/main" val="16567576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1"/>
          <p:cNvSpPr>
            <a:spLocks noGrp="1" noChangeArrowheads="1"/>
          </p:cNvSpPr>
          <p:nvPr>
            <p:ph type="sldNum" sz="quarter" idx="10"/>
          </p:nvPr>
        </p:nvSpPr>
        <p:spPr/>
        <p:txBody>
          <a:bodyPr/>
          <a:lstStyle>
            <a:lvl1pPr>
              <a:defRPr/>
            </a:lvl1pPr>
          </a:lstStyle>
          <a:p>
            <a:pPr>
              <a:defRPr/>
            </a:pPr>
            <a:fld id="{F5DBD6DC-EF4C-4AF1-BB71-EB344094427F}" type="slidenum">
              <a:rPr lang="en-US"/>
              <a:pPr>
                <a:defRPr/>
              </a:pPr>
              <a:t>‹#›</a:t>
            </a:fld>
            <a:endParaRPr lang="en-US" dirty="0"/>
          </a:p>
        </p:txBody>
      </p:sp>
    </p:spTree>
    <p:extLst>
      <p:ext uri="{BB962C8B-B14F-4D97-AF65-F5344CB8AC3E}">
        <p14:creationId xmlns:p14="http://schemas.microsoft.com/office/powerpoint/2010/main" val="2949043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73150" y="1981200"/>
            <a:ext cx="38036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29200" y="1981200"/>
            <a:ext cx="38036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1"/>
          <p:cNvSpPr>
            <a:spLocks noGrp="1" noChangeArrowheads="1"/>
          </p:cNvSpPr>
          <p:nvPr>
            <p:ph type="sldNum" sz="quarter" idx="10"/>
          </p:nvPr>
        </p:nvSpPr>
        <p:spPr/>
        <p:txBody>
          <a:bodyPr/>
          <a:lstStyle>
            <a:lvl1pPr>
              <a:defRPr/>
            </a:lvl1pPr>
          </a:lstStyle>
          <a:p>
            <a:pPr>
              <a:defRPr/>
            </a:pPr>
            <a:fld id="{72254982-D3DC-4F3F-AB27-C6FC0AB851B7}" type="slidenum">
              <a:rPr lang="en-US"/>
              <a:pPr>
                <a:defRPr/>
              </a:pPr>
              <a:t>‹#›</a:t>
            </a:fld>
            <a:endParaRPr lang="en-US" dirty="0"/>
          </a:p>
        </p:txBody>
      </p:sp>
    </p:spTree>
    <p:extLst>
      <p:ext uri="{BB962C8B-B14F-4D97-AF65-F5344CB8AC3E}">
        <p14:creationId xmlns:p14="http://schemas.microsoft.com/office/powerpoint/2010/main" val="2255604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1"/>
          <p:cNvSpPr>
            <a:spLocks noGrp="1" noChangeArrowheads="1"/>
          </p:cNvSpPr>
          <p:nvPr>
            <p:ph type="sldNum" sz="quarter" idx="10"/>
          </p:nvPr>
        </p:nvSpPr>
        <p:spPr/>
        <p:txBody>
          <a:bodyPr/>
          <a:lstStyle>
            <a:lvl1pPr>
              <a:defRPr/>
            </a:lvl1pPr>
          </a:lstStyle>
          <a:p>
            <a:pPr>
              <a:defRPr/>
            </a:pPr>
            <a:fld id="{9F01E272-34FD-48D6-9FAF-C16B9A675BB2}" type="slidenum">
              <a:rPr lang="en-US"/>
              <a:pPr>
                <a:defRPr/>
              </a:pPr>
              <a:t>‹#›</a:t>
            </a:fld>
            <a:endParaRPr lang="en-US" dirty="0"/>
          </a:p>
        </p:txBody>
      </p:sp>
    </p:spTree>
    <p:extLst>
      <p:ext uri="{BB962C8B-B14F-4D97-AF65-F5344CB8AC3E}">
        <p14:creationId xmlns:p14="http://schemas.microsoft.com/office/powerpoint/2010/main" val="2003265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1"/>
          <p:cNvSpPr>
            <a:spLocks noGrp="1" noChangeArrowheads="1"/>
          </p:cNvSpPr>
          <p:nvPr>
            <p:ph type="sldNum" sz="quarter" idx="10"/>
          </p:nvPr>
        </p:nvSpPr>
        <p:spPr/>
        <p:txBody>
          <a:bodyPr/>
          <a:lstStyle>
            <a:lvl1pPr>
              <a:defRPr/>
            </a:lvl1pPr>
          </a:lstStyle>
          <a:p>
            <a:pPr>
              <a:defRPr/>
            </a:pPr>
            <a:fld id="{C654BE2B-C6B3-4C04-AC15-A8EDF353345C}" type="slidenum">
              <a:rPr lang="en-US"/>
              <a:pPr>
                <a:defRPr/>
              </a:pPr>
              <a:t>‹#›</a:t>
            </a:fld>
            <a:endParaRPr lang="en-US" dirty="0"/>
          </a:p>
        </p:txBody>
      </p:sp>
    </p:spTree>
    <p:extLst>
      <p:ext uri="{BB962C8B-B14F-4D97-AF65-F5344CB8AC3E}">
        <p14:creationId xmlns:p14="http://schemas.microsoft.com/office/powerpoint/2010/main" val="129775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31"/>
          <p:cNvSpPr>
            <a:spLocks noGrp="1" noChangeArrowheads="1"/>
          </p:cNvSpPr>
          <p:nvPr>
            <p:ph type="sldNum" sz="quarter" idx="10"/>
          </p:nvPr>
        </p:nvSpPr>
        <p:spPr/>
        <p:txBody>
          <a:bodyPr/>
          <a:lstStyle>
            <a:lvl1pPr>
              <a:defRPr/>
            </a:lvl1pPr>
          </a:lstStyle>
          <a:p>
            <a:pPr>
              <a:defRPr/>
            </a:pPr>
            <a:fld id="{5C835376-739B-453C-B43C-A3DA28BE1709}" type="slidenum">
              <a:rPr lang="en-US"/>
              <a:pPr>
                <a:defRPr/>
              </a:pPr>
              <a:t>‹#›</a:t>
            </a:fld>
            <a:endParaRPr lang="en-US" dirty="0"/>
          </a:p>
        </p:txBody>
      </p:sp>
    </p:spTree>
    <p:extLst>
      <p:ext uri="{BB962C8B-B14F-4D97-AF65-F5344CB8AC3E}">
        <p14:creationId xmlns:p14="http://schemas.microsoft.com/office/powerpoint/2010/main" val="1818473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1"/>
          <p:cNvSpPr>
            <a:spLocks noGrp="1" noChangeArrowheads="1"/>
          </p:cNvSpPr>
          <p:nvPr>
            <p:ph type="sldNum" sz="quarter" idx="10"/>
          </p:nvPr>
        </p:nvSpPr>
        <p:spPr/>
        <p:txBody>
          <a:bodyPr/>
          <a:lstStyle>
            <a:lvl1pPr>
              <a:defRPr/>
            </a:lvl1pPr>
          </a:lstStyle>
          <a:p>
            <a:pPr>
              <a:defRPr/>
            </a:pPr>
            <a:fld id="{75EC2191-1991-4765-A5D4-4CF9CBDFF218}" type="slidenum">
              <a:rPr lang="en-US"/>
              <a:pPr>
                <a:defRPr/>
              </a:pPr>
              <a:t>‹#›</a:t>
            </a:fld>
            <a:endParaRPr lang="en-US" dirty="0"/>
          </a:p>
        </p:txBody>
      </p:sp>
    </p:spTree>
    <p:extLst>
      <p:ext uri="{BB962C8B-B14F-4D97-AF65-F5344CB8AC3E}">
        <p14:creationId xmlns:p14="http://schemas.microsoft.com/office/powerpoint/2010/main" val="1763957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1"/>
          <p:cNvSpPr>
            <a:spLocks noGrp="1" noChangeArrowheads="1"/>
          </p:cNvSpPr>
          <p:nvPr>
            <p:ph type="sldNum" sz="quarter" idx="10"/>
          </p:nvPr>
        </p:nvSpPr>
        <p:spPr/>
        <p:txBody>
          <a:bodyPr/>
          <a:lstStyle>
            <a:lvl1pPr>
              <a:defRPr/>
            </a:lvl1pPr>
          </a:lstStyle>
          <a:p>
            <a:pPr>
              <a:defRPr/>
            </a:pPr>
            <a:fld id="{8A7554F8-5429-4B24-A416-B04A0548C2DE}" type="slidenum">
              <a:rPr lang="en-US"/>
              <a:pPr>
                <a:defRPr/>
              </a:pPr>
              <a:t>‹#›</a:t>
            </a:fld>
            <a:endParaRPr lang="en-US" dirty="0"/>
          </a:p>
        </p:txBody>
      </p:sp>
    </p:spTree>
    <p:extLst>
      <p:ext uri="{BB962C8B-B14F-4D97-AF65-F5344CB8AC3E}">
        <p14:creationId xmlns:p14="http://schemas.microsoft.com/office/powerpoint/2010/main" val="3624858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2"/>
          <p:cNvPicPr>
            <a:picLocks noChangeAspect="1" noChangeArrowheads="1"/>
          </p:cNvPicPr>
          <p:nvPr userDrawn="1"/>
        </p:nvPicPr>
        <p:blipFill>
          <a:blip r:embed="rId19">
            <a:lum bright="72000" contrast="-84000"/>
            <a:extLst>
              <a:ext uri="{28A0092B-C50C-407E-A947-70E740481C1C}">
                <a14:useLocalDpi xmlns:a14="http://schemas.microsoft.com/office/drawing/2010/main" val="0"/>
              </a:ext>
            </a:extLst>
          </a:blip>
          <a:srcRect l="9013" t="2626" r="1595" b="4924"/>
          <a:stretch>
            <a:fillRect/>
          </a:stretch>
        </p:blipFill>
        <p:spPr bwMode="auto">
          <a:xfrm>
            <a:off x="160338" y="912813"/>
            <a:ext cx="9525000" cy="536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29" name="Rectangle 5"/>
          <p:cNvSpPr>
            <a:spLocks noGrp="1" noChangeArrowheads="1"/>
          </p:cNvSpPr>
          <p:nvPr>
            <p:ph type="title"/>
          </p:nvPr>
        </p:nvSpPr>
        <p:spPr bwMode="auto">
          <a:xfrm>
            <a:off x="0" y="163513"/>
            <a:ext cx="9906000" cy="70326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Slide Title</a:t>
            </a:r>
          </a:p>
        </p:txBody>
      </p:sp>
      <p:sp>
        <p:nvSpPr>
          <p:cNvPr id="1030" name="Rectangle 6"/>
          <p:cNvSpPr>
            <a:spLocks noGrp="1" noChangeArrowheads="1"/>
          </p:cNvSpPr>
          <p:nvPr>
            <p:ph type="body" idx="1"/>
          </p:nvPr>
        </p:nvSpPr>
        <p:spPr bwMode="auto">
          <a:xfrm>
            <a:off x="1073150" y="1090613"/>
            <a:ext cx="7759700" cy="5005387"/>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sp>
        <p:nvSpPr>
          <p:cNvPr id="1055" name="Rectangle 31"/>
          <p:cNvSpPr>
            <a:spLocks noGrp="1" noChangeArrowheads="1"/>
          </p:cNvSpPr>
          <p:nvPr>
            <p:ph type="sldNum" sz="quarter" idx="4"/>
          </p:nvPr>
        </p:nvSpPr>
        <p:spPr bwMode="auto">
          <a:xfrm>
            <a:off x="8913813" y="6550025"/>
            <a:ext cx="992187" cy="307975"/>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eaLnBrk="0" hangingPunct="0">
              <a:lnSpc>
                <a:spcPct val="100000"/>
              </a:lnSpc>
              <a:spcBef>
                <a:spcPct val="0"/>
              </a:spcBef>
              <a:buClrTx/>
              <a:buSzTx/>
              <a:buFontTx/>
              <a:buNone/>
              <a:defRPr sz="1400" b="0" i="0">
                <a:solidFill>
                  <a:schemeClr val="tx1"/>
                </a:solidFill>
                <a:latin typeface="Times New Roman" pitchFamily="18" charset="0"/>
              </a:defRPr>
            </a:lvl1pPr>
          </a:lstStyle>
          <a:p>
            <a:pPr>
              <a:defRPr/>
            </a:pPr>
            <a:fld id="{0E08764F-037B-40DA-B734-9270491841A4}" type="slidenum">
              <a:rPr lang="en-US"/>
              <a:pPr>
                <a:defRPr/>
              </a:pPr>
              <a:t>‹#›</a:t>
            </a:fld>
            <a:endParaRPr lang="en-US" dirty="0"/>
          </a:p>
        </p:txBody>
      </p:sp>
      <p:sp>
        <p:nvSpPr>
          <p:cNvPr id="2" name="Rectangle 32"/>
          <p:cNvSpPr>
            <a:spLocks noChangeArrowheads="1"/>
          </p:cNvSpPr>
          <p:nvPr/>
        </p:nvSpPr>
        <p:spPr bwMode="auto">
          <a:xfrm>
            <a:off x="3424238" y="6515100"/>
            <a:ext cx="38576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marL="457200" indent="-4572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nSpc>
                <a:spcPct val="100000"/>
              </a:lnSpc>
              <a:spcBef>
                <a:spcPct val="0"/>
              </a:spcBef>
              <a:buClrTx/>
              <a:buSzTx/>
              <a:buFontTx/>
              <a:buNone/>
            </a:pPr>
            <a:r>
              <a:rPr lang="en-GB" altLang="en-US" sz="1400" b="0">
                <a:solidFill>
                  <a:schemeClr val="tx1"/>
                </a:solidFill>
              </a:rPr>
              <a:t>RF Basic Concepts, Caspers, Kowina</a:t>
            </a:r>
          </a:p>
        </p:txBody>
      </p:sp>
      <p:sp>
        <p:nvSpPr>
          <p:cNvPr id="1031" name="Text Box 10"/>
          <p:cNvSpPr txBox="1">
            <a:spLocks noChangeArrowheads="1"/>
          </p:cNvSpPr>
          <p:nvPr userDrawn="1"/>
        </p:nvSpPr>
        <p:spPr bwMode="auto">
          <a:xfrm>
            <a:off x="63500" y="6530975"/>
            <a:ext cx="29194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2075" tIns="46038" rIns="92075" bIns="46038">
            <a:spAutoFit/>
          </a:bodyPr>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nSpc>
                <a:spcPct val="100000"/>
              </a:lnSpc>
              <a:spcBef>
                <a:spcPct val="0"/>
              </a:spcBef>
              <a:buClrTx/>
              <a:buSzTx/>
              <a:buFontTx/>
              <a:buNone/>
              <a:defRPr/>
            </a:pPr>
            <a:r>
              <a:rPr lang="en-GB" sz="1400" b="0" i="1">
                <a:solidFill>
                  <a:schemeClr val="tx1"/>
                </a:solidFill>
              </a:rPr>
              <a:t>CAS, </a:t>
            </a:r>
            <a:r>
              <a:rPr lang="pl-PL" sz="1400" b="0" i="1">
                <a:solidFill>
                  <a:schemeClr val="tx1"/>
                </a:solidFill>
              </a:rPr>
              <a:t>CHIOS</a:t>
            </a:r>
            <a:r>
              <a:rPr lang="en-GB" sz="1400" b="0" i="1">
                <a:solidFill>
                  <a:schemeClr val="tx1"/>
                </a:solidFill>
              </a:rPr>
              <a:t>, September 20</a:t>
            </a:r>
            <a:r>
              <a:rPr lang="pl-PL" sz="1400" b="0" i="1">
                <a:solidFill>
                  <a:schemeClr val="tx1"/>
                </a:solidFill>
              </a:rPr>
              <a:t>11</a:t>
            </a:r>
            <a:endParaRPr lang="en-GB" sz="1400" b="0" i="1">
              <a:solidFill>
                <a:schemeClr val="tx1"/>
              </a:solidFill>
            </a:endParaRPr>
          </a:p>
        </p:txBody>
      </p:sp>
    </p:spTree>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 id="2147483854" r:id="rId12"/>
    <p:sldLayoutId id="2147483855" r:id="rId13"/>
    <p:sldLayoutId id="2147483856" r:id="rId14"/>
    <p:sldLayoutId id="2147483857" r:id="rId15"/>
    <p:sldLayoutId id="2147483858" r:id="rId16"/>
    <p:sldLayoutId id="2147483859" r:id="rId17"/>
  </p:sldLayoutIdLst>
  <p:hf hdr="0" ftr="0" dt="0"/>
  <p:txStyles>
    <p:titleStyle>
      <a:lvl1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9pPr>
    </p:titleStyle>
    <p:bodyStyle>
      <a:lvl1pPr marL="571500" indent="-571500" algn="l" rtl="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effectLst>
            <a:outerShdw blurRad="38100" dist="38100" dir="2700000" algn="tl">
              <a:srgbClr val="C0C0C0"/>
            </a:outerShdw>
          </a:effectLst>
          <a:latin typeface="+mn-lt"/>
          <a:ea typeface="+mn-ea"/>
          <a:cs typeface="+mn-cs"/>
        </a:defRPr>
      </a:lvl1pPr>
      <a:lvl2pPr marL="1047750" indent="-285750" algn="l" rtl="0" eaLnBrk="0" fontAlgn="base" hangingPunct="0">
        <a:lnSpc>
          <a:spcPct val="90000"/>
        </a:lnSpc>
        <a:spcBef>
          <a:spcPct val="30000"/>
        </a:spcBef>
        <a:spcAft>
          <a:spcPct val="0"/>
        </a:spcAft>
        <a:buClr>
          <a:schemeClr val="hlink"/>
        </a:buClr>
        <a:buSzPct val="70000"/>
        <a:buFont typeface="Wingdings" pitchFamily="2" charset="2"/>
        <a:buChar char="n"/>
        <a:defRPr b="1">
          <a:solidFill>
            <a:schemeClr val="tx1"/>
          </a:solidFill>
          <a:latin typeface="+mn-lt"/>
        </a:defRPr>
      </a:lvl2pPr>
      <a:lvl3pPr marL="1562100" indent="-2286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924050" indent="-17145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defRPr>
      </a:lvl4pPr>
      <a:lvl5pPr marL="2286000" indent="-171450" algn="l" rtl="0" eaLnBrk="0" fontAlgn="base" hangingPunct="0">
        <a:lnSpc>
          <a:spcPct val="90000"/>
        </a:lnSpc>
        <a:spcBef>
          <a:spcPct val="30000"/>
        </a:spcBef>
        <a:spcAft>
          <a:spcPct val="0"/>
        </a:spcAft>
        <a:defRPr sz="1400" b="1">
          <a:solidFill>
            <a:srgbClr val="0000FF"/>
          </a:solidFill>
          <a:latin typeface="+mn-lt"/>
        </a:defRPr>
      </a:lvl5pPr>
      <a:lvl6pPr marL="2743200" indent="-171450" algn="l" rtl="0" eaLnBrk="0" fontAlgn="base" hangingPunct="0">
        <a:lnSpc>
          <a:spcPct val="90000"/>
        </a:lnSpc>
        <a:spcBef>
          <a:spcPct val="30000"/>
        </a:spcBef>
        <a:spcAft>
          <a:spcPct val="0"/>
        </a:spcAft>
        <a:defRPr sz="1400" b="1">
          <a:solidFill>
            <a:srgbClr val="0000FF"/>
          </a:solidFill>
          <a:latin typeface="+mn-lt"/>
        </a:defRPr>
      </a:lvl6pPr>
      <a:lvl7pPr marL="3200400" indent="-171450" algn="l" rtl="0" eaLnBrk="0" fontAlgn="base" hangingPunct="0">
        <a:lnSpc>
          <a:spcPct val="90000"/>
        </a:lnSpc>
        <a:spcBef>
          <a:spcPct val="30000"/>
        </a:spcBef>
        <a:spcAft>
          <a:spcPct val="0"/>
        </a:spcAft>
        <a:defRPr sz="1400" b="1">
          <a:solidFill>
            <a:srgbClr val="0000FF"/>
          </a:solidFill>
          <a:latin typeface="+mn-lt"/>
        </a:defRPr>
      </a:lvl7pPr>
      <a:lvl8pPr marL="3657600" indent="-171450" algn="l" rtl="0" eaLnBrk="0" fontAlgn="base" hangingPunct="0">
        <a:lnSpc>
          <a:spcPct val="90000"/>
        </a:lnSpc>
        <a:spcBef>
          <a:spcPct val="30000"/>
        </a:spcBef>
        <a:spcAft>
          <a:spcPct val="0"/>
        </a:spcAft>
        <a:defRPr sz="1400" b="1">
          <a:solidFill>
            <a:srgbClr val="0000FF"/>
          </a:solidFill>
          <a:latin typeface="+mn-lt"/>
        </a:defRPr>
      </a:lvl8pPr>
      <a:lvl9pPr marL="4114800" indent="-171450"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comments" Target="../comments/comment10.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comments" Target="../comments/commen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comments" Target="../comments/comment12.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6.png"/><Relationship Id="rId7" Type="http://schemas.openxmlformats.org/officeDocument/2006/relationships/image" Target="../media/image22.png"/><Relationship Id="rId2" Type="http://schemas.openxmlformats.org/officeDocument/2006/relationships/image" Target="../media/image14.png"/><Relationship Id="rId1" Type="http://schemas.openxmlformats.org/officeDocument/2006/relationships/slideLayout" Target="../slideLayouts/slideLayout17.xml"/><Relationship Id="rId6" Type="http://schemas.openxmlformats.org/officeDocument/2006/relationships/image" Target="../media/image21.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comments" Target="../comments/commen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comments" Target="../comments/comment14.xml"/></Relationships>
</file>

<file path=ppt/slides/_rels/slide17.xml.rels><?xml version="1.0" encoding="UTF-8" standalone="yes"?>
<Relationships xmlns="http://schemas.openxmlformats.org/package/2006/relationships"><Relationship Id="rId3" Type="http://schemas.openxmlformats.org/officeDocument/2006/relationships/comments" Target="../comments/comment15.xm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comments" Target="../comments/comment16.xml"/><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comments" Target="../comments/comment17.xml"/><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comments" Target="../comments/comment18.xml"/><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comments" Target="../comments/comment19.xml"/><Relationship Id="rId5" Type="http://schemas.openxmlformats.org/officeDocument/2006/relationships/image" Target="../media/image29.jpeg"/><Relationship Id="rId4" Type="http://schemas.openxmlformats.org/officeDocument/2006/relationships/image" Target="../media/image28.jpeg"/></Relationships>
</file>

<file path=ppt/slides/_rels/slide22.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comments" Target="../comments/comment20.xml"/><Relationship Id="rId2" Type="http://schemas.openxmlformats.org/officeDocument/2006/relationships/notesSlide" Target="../notesSlides/notesSlide21.xml"/><Relationship Id="rId1" Type="http://schemas.openxmlformats.org/officeDocument/2006/relationships/slideLayout" Target="../slideLayouts/slideLayout14.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comments" Target="../comments/comment21.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3.xml"/><Relationship Id="rId1" Type="http://schemas.openxmlformats.org/officeDocument/2006/relationships/slideLayout" Target="../slideLayouts/slideLayout16.xml"/><Relationship Id="rId4" Type="http://schemas.openxmlformats.org/officeDocument/2006/relationships/comments" Target="../comments/comment22.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comments" Target="../comments/comment4.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7.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comments" Target="../comments/comment8.xml"/><Relationship Id="rId3" Type="http://schemas.openxmlformats.org/officeDocument/2006/relationships/image" Target="../media/image9.png"/><Relationship Id="rId7"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comments" Target="../comments/comment9.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7.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434" name="Picture 6" descr="CAS09byAndy_030"/>
          <p:cNvPicPr>
            <a:picLocks noChangeAspect="1" noChangeArrowheads="1"/>
          </p:cNvPicPr>
          <p:nvPr/>
        </p:nvPicPr>
        <p:blipFill>
          <a:blip r:embed="rId3">
            <a:lum bright="24000" contrast="-24000"/>
            <a:extLst>
              <a:ext uri="{28A0092B-C50C-407E-A947-70E740481C1C}">
                <a14:useLocalDpi xmlns:a14="http://schemas.microsoft.com/office/drawing/2010/main" val="0"/>
              </a:ext>
            </a:extLst>
          </a:blip>
          <a:srcRect l="14224"/>
          <a:stretch>
            <a:fillRect/>
          </a:stretch>
        </p:blipFill>
        <p:spPr bwMode="auto">
          <a:xfrm>
            <a:off x="1481138" y="877888"/>
            <a:ext cx="6632575" cy="5141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title"/>
          </p:nvPr>
        </p:nvSpPr>
        <p:spPr>
          <a:xfrm>
            <a:off x="428625" y="931863"/>
            <a:ext cx="8253413" cy="1574800"/>
          </a:xfrm>
          <a:effectLst>
            <a:outerShdw dist="107763" dir="2700000" algn="ctr" rotWithShape="0">
              <a:srgbClr val="808080">
                <a:alpha val="50000"/>
              </a:srgbClr>
            </a:outerShdw>
          </a:effectLst>
        </p:spPr>
        <p:txBody>
          <a:bodyPr/>
          <a:lstStyle/>
          <a:p>
            <a:pPr>
              <a:defRPr/>
            </a:pPr>
            <a:r>
              <a:rPr lang="en-US" sz="4400" dirty="0">
                <a:solidFill>
                  <a:srgbClr val="FF6600"/>
                </a:solidFill>
              </a:rPr>
              <a:t> </a:t>
            </a:r>
            <a:r>
              <a:rPr lang="en-US" sz="3200" dirty="0">
                <a:solidFill>
                  <a:srgbClr val="C00000"/>
                </a:solidFill>
              </a:rPr>
              <a:t>JUAS 2021</a:t>
            </a:r>
            <a:br>
              <a:rPr lang="en-US" sz="3200" dirty="0">
                <a:solidFill>
                  <a:srgbClr val="C00000"/>
                </a:solidFill>
              </a:rPr>
            </a:br>
            <a:r>
              <a:rPr lang="en-US" sz="3200" dirty="0">
                <a:solidFill>
                  <a:srgbClr val="C00000"/>
                </a:solidFill>
              </a:rPr>
              <a:t> RF lab introduction</a:t>
            </a:r>
          </a:p>
        </p:txBody>
      </p:sp>
      <p:sp>
        <p:nvSpPr>
          <p:cNvPr id="18436" name="Rectangle 72"/>
          <p:cNvSpPr>
            <a:spLocks noChangeArrowheads="1"/>
          </p:cNvSpPr>
          <p:nvPr/>
        </p:nvSpPr>
        <p:spPr bwMode="auto">
          <a:xfrm>
            <a:off x="1481138" y="5827713"/>
            <a:ext cx="6632575" cy="871537"/>
          </a:xfrm>
          <a:prstGeom prst="rect">
            <a:avLst/>
          </a:prstGeom>
          <a:noFill/>
          <a:ln>
            <a:noFill/>
          </a:ln>
          <a:effectLst>
            <a:outerShdw dist="17961" dir="2700000" algn="ctr" rotWithShape="0">
              <a:srgbClr val="FF99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marL="685800" indent="-6858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ctr">
              <a:spcBef>
                <a:spcPct val="0"/>
              </a:spcBef>
              <a:buClrTx/>
              <a:buSzTx/>
              <a:buFont typeface="Wingdings" pitchFamily="2" charset="2"/>
              <a:buNone/>
            </a:pPr>
            <a:r>
              <a:rPr lang="en-US" altLang="en-US" sz="1800" dirty="0">
                <a:solidFill>
                  <a:srgbClr val="0000CC"/>
                </a:solidFill>
              </a:rPr>
              <a:t> </a:t>
            </a:r>
            <a:r>
              <a:rPr lang="en-US" altLang="en-US" sz="1800" dirty="0" err="1">
                <a:solidFill>
                  <a:srgbClr val="0000CC"/>
                </a:solidFill>
              </a:rPr>
              <a:t>M.Bozzolan</a:t>
            </a:r>
            <a:r>
              <a:rPr lang="en-US" altLang="en-US" sz="1800" dirty="0">
                <a:solidFill>
                  <a:srgbClr val="0000CC"/>
                </a:solidFill>
              </a:rPr>
              <a:t>; </a:t>
            </a:r>
            <a:r>
              <a:rPr lang="en-US" altLang="en-US" sz="1800" dirty="0" err="1">
                <a:solidFill>
                  <a:srgbClr val="0000CC"/>
                </a:solidFill>
              </a:rPr>
              <a:t>F.Caspers</a:t>
            </a:r>
            <a:r>
              <a:rPr lang="en-US" altLang="en-US" sz="1800" dirty="0">
                <a:solidFill>
                  <a:srgbClr val="0000CC"/>
                </a:solidFill>
              </a:rPr>
              <a:t>; </a:t>
            </a:r>
            <a:r>
              <a:rPr lang="en-US" altLang="en-US" sz="1800" dirty="0" err="1">
                <a:solidFill>
                  <a:srgbClr val="0000CC"/>
                </a:solidFill>
              </a:rPr>
              <a:t>M.Wendt</a:t>
            </a:r>
            <a:endParaRPr lang="pl-PL" altLang="en-US" sz="1800" dirty="0">
              <a:solidFill>
                <a:srgbClr val="0000CC"/>
              </a:solidFill>
            </a:endParaRPr>
          </a:p>
        </p:txBody>
      </p:sp>
      <p:sp>
        <p:nvSpPr>
          <p:cNvPr id="2" name="Slide Number Placeholder 1">
            <a:extLst>
              <a:ext uri="{FF2B5EF4-FFF2-40B4-BE49-F238E27FC236}">
                <a16:creationId xmlns:a16="http://schemas.microsoft.com/office/drawing/2014/main" id="{4D8BDC30-C6C9-40D1-86B6-9C328136644C}"/>
              </a:ext>
            </a:extLst>
          </p:cNvPr>
          <p:cNvSpPr>
            <a:spLocks noGrp="1"/>
          </p:cNvSpPr>
          <p:nvPr>
            <p:ph type="sldNum" sz="quarter" idx="10"/>
          </p:nvPr>
        </p:nvSpPr>
        <p:spPr/>
        <p:txBody>
          <a:bodyPr/>
          <a:lstStyle/>
          <a:p>
            <a:pPr>
              <a:defRPr/>
            </a:pPr>
            <a:fld id="{A3DBEE9E-B4C2-42C6-AA59-41F18AA543C9}" type="slidenum">
              <a:rPr lang="en-US" smtClean="0"/>
              <a:pPr>
                <a:defRPr/>
              </a:pPr>
              <a:t>1</a:t>
            </a:fld>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2">
            <a:extLst>
              <a:ext uri="{FF2B5EF4-FFF2-40B4-BE49-F238E27FC236}">
                <a16:creationId xmlns:a16="http://schemas.microsoft.com/office/drawing/2014/main" id="{22F4E52D-7BB6-B54F-8FDF-A4DCDC8A4D37}"/>
              </a:ext>
            </a:extLst>
          </p:cNvPr>
          <p:cNvGrpSpPr>
            <a:grpSpLocks/>
          </p:cNvGrpSpPr>
          <p:nvPr/>
        </p:nvGrpSpPr>
        <p:grpSpPr bwMode="auto">
          <a:xfrm>
            <a:off x="711928" y="3738952"/>
            <a:ext cx="4760630" cy="2591564"/>
            <a:chOff x="1810512" y="3725039"/>
            <a:chExt cx="3749040" cy="2088878"/>
          </a:xfrm>
        </p:grpSpPr>
        <p:pic>
          <p:nvPicPr>
            <p:cNvPr id="3" name="Picture 2">
              <a:extLst>
                <a:ext uri="{FF2B5EF4-FFF2-40B4-BE49-F238E27FC236}">
                  <a16:creationId xmlns:a16="http://schemas.microsoft.com/office/drawing/2014/main" id="{D4F7AC32-9F75-344A-91EB-EE57CF5FE45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33656" b="19350"/>
            <a:stretch/>
          </p:blipFill>
          <p:spPr bwMode="auto">
            <a:xfrm>
              <a:off x="1810512" y="3725039"/>
              <a:ext cx="3749040" cy="2088878"/>
            </a:xfrm>
            <a:prstGeom prst="rect">
              <a:avLst/>
            </a:prstGeom>
            <a:solidFill>
              <a:schemeClr val="bg1"/>
            </a:solidFill>
            <a:ln>
              <a:noFill/>
            </a:ln>
            <a:extLst>
              <a:ext uri="{91240B29-F687-4f45-9708-019B960494DF}">
                <a14:hiddenLine xmlns:a14="http://schemas.microsoft.com/office/drawing/2010/main" xmlns="" w="9525" algn="ctr">
                  <a:solidFill>
                    <a:srgbClr val="000000"/>
                  </a:solidFill>
                  <a:miter lim="800000"/>
                  <a:headEnd/>
                  <a:tailEnd/>
                </a14:hiddenLine>
              </a:ext>
            </a:extLst>
          </p:spPr>
        </p:pic>
        <p:sp>
          <p:nvSpPr>
            <p:cNvPr id="4" name="Rectangle 12">
              <a:extLst>
                <a:ext uri="{FF2B5EF4-FFF2-40B4-BE49-F238E27FC236}">
                  <a16:creationId xmlns:a16="http://schemas.microsoft.com/office/drawing/2014/main" id="{C4EEE94B-BC0D-274A-8762-BFA86B8E27A6}"/>
                </a:ext>
              </a:extLst>
            </p:cNvPr>
            <p:cNvSpPr>
              <a:spLocks noChangeArrowheads="1"/>
            </p:cNvSpPr>
            <p:nvPr/>
          </p:nvSpPr>
          <p:spPr bwMode="auto">
            <a:xfrm>
              <a:off x="3236976" y="3776472"/>
              <a:ext cx="768096" cy="146304"/>
            </a:xfrm>
            <a:prstGeom prst="rect">
              <a:avLst/>
            </a:prstGeom>
            <a:solidFill>
              <a:schemeClr val="bg1"/>
            </a:solidFill>
            <a:ln>
              <a:noFill/>
            </a:ln>
            <a:extLst>
              <a:ext uri="{91240B29-F687-4f45-9708-019B960494DF}">
                <a14:hiddenLine xmlns:a14="http://schemas.microsoft.com/office/drawing/2010/main" xmlns="" w="9525" algn="ctr">
                  <a:solidFill>
                    <a:srgbClr val="000000"/>
                  </a:solidFill>
                  <a:round/>
                  <a:headEnd/>
                  <a:tailEnd/>
                </a14:hiddenLine>
              </a:ext>
            </a:extLst>
          </p:spPr>
          <p:txBody>
            <a:bodyPr lIns="92075" tIns="46038" rIns="92075" bIns="46038"/>
            <a:lstStyle/>
            <a:p>
              <a:pPr marL="571500" indent="-571500"/>
              <a:endParaRPr lang="en-GB" b="0"/>
            </a:p>
          </p:txBody>
        </p:sp>
        <p:sp>
          <p:nvSpPr>
            <p:cNvPr id="5" name="Rectangle 16">
              <a:extLst>
                <a:ext uri="{FF2B5EF4-FFF2-40B4-BE49-F238E27FC236}">
                  <a16:creationId xmlns:a16="http://schemas.microsoft.com/office/drawing/2014/main" id="{16399A6F-2E37-4E49-B5AD-7EC24A321547}"/>
                </a:ext>
              </a:extLst>
            </p:cNvPr>
            <p:cNvSpPr>
              <a:spLocks noChangeArrowheads="1"/>
            </p:cNvSpPr>
            <p:nvPr/>
          </p:nvSpPr>
          <p:spPr bwMode="auto">
            <a:xfrm>
              <a:off x="1938528" y="4535424"/>
              <a:ext cx="694944" cy="630936"/>
            </a:xfrm>
            <a:prstGeom prst="rect">
              <a:avLst/>
            </a:prstGeom>
            <a:solidFill>
              <a:schemeClr val="bg1"/>
            </a:solidFill>
            <a:ln w="9525" algn="ctr">
              <a:solidFill>
                <a:schemeClr val="tx1"/>
              </a:solidFill>
              <a:round/>
              <a:headEnd/>
              <a:tailEnd/>
            </a:ln>
          </p:spPr>
          <p:txBody>
            <a:bodyPr lIns="92075" tIns="46038" rIns="92075" bIns="46038"/>
            <a:lstStyle/>
            <a:p>
              <a:pPr marL="571500" indent="-571500" algn="ctr">
                <a:buFont typeface="Wingdings" pitchFamily="2" charset="2"/>
                <a:buNone/>
              </a:pPr>
              <a:r>
                <a:rPr lang="en-US" sz="800">
                  <a:solidFill>
                    <a:schemeClr val="tx1"/>
                  </a:solidFill>
                </a:rPr>
                <a:t>RF source</a:t>
              </a:r>
            </a:p>
            <a:p>
              <a:pPr marL="571500" indent="-571500" algn="ctr">
                <a:buFont typeface="Wingdings" pitchFamily="2" charset="2"/>
                <a:buNone/>
              </a:pPr>
              <a:r>
                <a:rPr lang="en-US" sz="800">
                  <a:solidFill>
                    <a:schemeClr val="tx1"/>
                  </a:solidFill>
                </a:rPr>
                <a:t>f=const.</a:t>
              </a:r>
              <a:endParaRPr lang="en-GB" sz="800">
                <a:solidFill>
                  <a:schemeClr val="tx1"/>
                </a:solidFill>
              </a:endParaRPr>
            </a:p>
          </p:txBody>
        </p:sp>
        <p:sp>
          <p:nvSpPr>
            <p:cNvPr id="6" name="Rectangle 17">
              <a:extLst>
                <a:ext uri="{FF2B5EF4-FFF2-40B4-BE49-F238E27FC236}">
                  <a16:creationId xmlns:a16="http://schemas.microsoft.com/office/drawing/2014/main" id="{EBADCEDE-F1CC-1F44-A3EB-2D6E3544F72A}"/>
                </a:ext>
              </a:extLst>
            </p:cNvPr>
            <p:cNvSpPr>
              <a:spLocks noChangeArrowheads="1"/>
            </p:cNvSpPr>
            <p:nvPr/>
          </p:nvSpPr>
          <p:spPr bwMode="auto">
            <a:xfrm>
              <a:off x="3803904" y="4133088"/>
              <a:ext cx="475488" cy="210312"/>
            </a:xfrm>
            <a:prstGeom prst="rect">
              <a:avLst/>
            </a:prstGeom>
            <a:solidFill>
              <a:schemeClr val="bg1"/>
            </a:solidFill>
            <a:ln>
              <a:noFill/>
            </a:ln>
            <a:extLst>
              <a:ext uri="{91240B29-F687-4f45-9708-019B960494DF}">
                <a14:hiddenLine xmlns:a14="http://schemas.microsoft.com/office/drawing/2010/main" xmlns="" w="9525" algn="ctr">
                  <a:solidFill>
                    <a:srgbClr val="000000"/>
                  </a:solidFill>
                  <a:round/>
                  <a:headEnd/>
                  <a:tailEnd/>
                </a14:hiddenLine>
              </a:ext>
            </a:extLst>
          </p:spPr>
          <p:txBody>
            <a:bodyPr lIns="92075" tIns="46038" rIns="92075" bIns="46038"/>
            <a:lstStyle/>
            <a:p>
              <a:pPr marL="571500" indent="-571500"/>
              <a:endParaRPr lang="en-GB" b="0"/>
            </a:p>
          </p:txBody>
        </p:sp>
        <p:grpSp>
          <p:nvGrpSpPr>
            <p:cNvPr id="7" name="Group 21">
              <a:extLst>
                <a:ext uri="{FF2B5EF4-FFF2-40B4-BE49-F238E27FC236}">
                  <a16:creationId xmlns:a16="http://schemas.microsoft.com/office/drawing/2014/main" id="{D7C3BF86-6913-FF47-B8B7-07900AF148C7}"/>
                </a:ext>
              </a:extLst>
            </p:cNvPr>
            <p:cNvGrpSpPr>
              <a:grpSpLocks/>
            </p:cNvGrpSpPr>
            <p:nvPr/>
          </p:nvGrpSpPr>
          <p:grpSpPr bwMode="auto">
            <a:xfrm rot="16200000" flipV="1">
              <a:off x="3954495" y="4060349"/>
              <a:ext cx="142017" cy="379942"/>
              <a:chOff x="7098507" y="3686969"/>
              <a:chExt cx="183356" cy="490538"/>
            </a:xfrm>
          </p:grpSpPr>
          <p:sp>
            <p:nvSpPr>
              <p:cNvPr id="8" name="Isosceles Triangle 22">
                <a:extLst>
                  <a:ext uri="{FF2B5EF4-FFF2-40B4-BE49-F238E27FC236}">
                    <a16:creationId xmlns:a16="http://schemas.microsoft.com/office/drawing/2014/main" id="{9517968A-4B99-8648-BE97-A3212741247E}"/>
                  </a:ext>
                </a:extLst>
              </p:cNvPr>
              <p:cNvSpPr>
                <a:spLocks noChangeArrowheads="1"/>
              </p:cNvSpPr>
              <p:nvPr/>
            </p:nvSpPr>
            <p:spPr bwMode="auto">
              <a:xfrm>
                <a:off x="7117080" y="3858610"/>
                <a:ext cx="152400" cy="131380"/>
              </a:xfrm>
              <a:prstGeom prst="triangle">
                <a:avLst>
                  <a:gd name="adj" fmla="val 50000"/>
                </a:avLst>
              </a:prstGeom>
              <a:solidFill>
                <a:schemeClr val="bg1"/>
              </a:solidFill>
              <a:ln w="12700" algn="ctr">
                <a:solidFill>
                  <a:schemeClr val="tx1"/>
                </a:solidFill>
                <a:round/>
                <a:headEnd/>
                <a:tailEnd/>
              </a:ln>
            </p:spPr>
            <p:txBody>
              <a:bodyPr lIns="92075" tIns="46038" rIns="92075" bIns="46038"/>
              <a:lstStyle/>
              <a:p>
                <a:pPr marL="571500" indent="-571500"/>
                <a:endParaRPr lang="en-GB" b="0"/>
              </a:p>
            </p:txBody>
          </p:sp>
          <p:cxnSp>
            <p:nvCxnSpPr>
              <p:cNvPr id="9" name="Straight Connector 23">
                <a:extLst>
                  <a:ext uri="{FF2B5EF4-FFF2-40B4-BE49-F238E27FC236}">
                    <a16:creationId xmlns:a16="http://schemas.microsoft.com/office/drawing/2014/main" id="{56986FA2-03F8-854D-9CEC-2312D2DAB1A9}"/>
                  </a:ext>
                </a:extLst>
              </p:cNvPr>
              <p:cNvCxnSpPr>
                <a:cxnSpLocks noChangeShapeType="1"/>
              </p:cNvCxnSpPr>
              <p:nvPr/>
            </p:nvCxnSpPr>
            <p:spPr bwMode="auto">
              <a:xfrm flipV="1">
                <a:off x="7098507" y="3852863"/>
                <a:ext cx="183356" cy="1"/>
              </a:xfrm>
              <a:prstGeom prst="line">
                <a:avLst/>
              </a:prstGeom>
              <a:noFill/>
              <a:ln w="12700" algn="ctr">
                <a:solidFill>
                  <a:schemeClr val="tx1"/>
                </a:solidFill>
                <a:round/>
                <a:headEnd/>
                <a:tailEnd/>
              </a:ln>
              <a:extLst>
                <a:ext uri="{909E8E84-426E-40dd-AFC4-6F175D3DCCD1}">
                  <a14:hiddenFill xmlns:a14="http://schemas.microsoft.com/office/drawing/2010/main" xmlns="">
                    <a:noFill/>
                  </a14:hiddenFill>
                </a:ext>
              </a:extLst>
            </p:spPr>
          </p:cxnSp>
          <p:cxnSp>
            <p:nvCxnSpPr>
              <p:cNvPr id="10" name="Straight Connector 24">
                <a:extLst>
                  <a:ext uri="{FF2B5EF4-FFF2-40B4-BE49-F238E27FC236}">
                    <a16:creationId xmlns:a16="http://schemas.microsoft.com/office/drawing/2014/main" id="{6D2F5FC6-9812-BD40-91CC-36D95304E8B2}"/>
                  </a:ext>
                </a:extLst>
              </p:cNvPr>
              <p:cNvCxnSpPr>
                <a:cxnSpLocks noChangeShapeType="1"/>
              </p:cNvCxnSpPr>
              <p:nvPr/>
            </p:nvCxnSpPr>
            <p:spPr bwMode="auto">
              <a:xfrm rot="5400000">
                <a:off x="6948487" y="3931444"/>
                <a:ext cx="490538" cy="1588"/>
              </a:xfrm>
              <a:prstGeom prst="line">
                <a:avLst/>
              </a:prstGeom>
              <a:noFill/>
              <a:ln w="12700" algn="ctr">
                <a:solidFill>
                  <a:schemeClr val="tx1"/>
                </a:solidFill>
                <a:round/>
                <a:headEnd/>
                <a:tailEnd/>
              </a:ln>
              <a:extLst>
                <a:ext uri="{909E8E84-426E-40dd-AFC4-6F175D3DCCD1}">
                  <a14:hiddenFill xmlns:a14="http://schemas.microsoft.com/office/drawing/2010/main" xmlns="">
                    <a:noFill/>
                  </a14:hiddenFill>
                </a:ext>
              </a:extLst>
            </p:spPr>
          </p:cxnSp>
        </p:grpSp>
      </p:grpSp>
      <p:grpSp>
        <p:nvGrpSpPr>
          <p:cNvPr id="11" name="Group 10">
            <a:extLst>
              <a:ext uri="{FF2B5EF4-FFF2-40B4-BE49-F238E27FC236}">
                <a16:creationId xmlns:a16="http://schemas.microsoft.com/office/drawing/2014/main" id="{229E78D7-C2A9-BB4B-8571-DDB5325914FD}"/>
              </a:ext>
            </a:extLst>
          </p:cNvPr>
          <p:cNvGrpSpPr/>
          <p:nvPr/>
        </p:nvGrpSpPr>
        <p:grpSpPr>
          <a:xfrm>
            <a:off x="6435577" y="4087789"/>
            <a:ext cx="2276423" cy="1893889"/>
            <a:chOff x="6435577" y="4087789"/>
            <a:chExt cx="2276423" cy="1893889"/>
          </a:xfrm>
        </p:grpSpPr>
        <p:pic>
          <p:nvPicPr>
            <p:cNvPr id="12" name="Picture 4">
              <a:extLst>
                <a:ext uri="{FF2B5EF4-FFF2-40B4-BE49-F238E27FC236}">
                  <a16:creationId xmlns:a16="http://schemas.microsoft.com/office/drawing/2014/main" id="{0D4DEF81-6BEB-7F47-ACEE-EDE235E09E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7832" t="17520" r="6958" b="44704"/>
            <a:stretch>
              <a:fillRect/>
            </a:stretch>
          </p:blipFill>
          <p:spPr bwMode="auto">
            <a:xfrm>
              <a:off x="6435577" y="4087791"/>
              <a:ext cx="1804987" cy="1893887"/>
            </a:xfrm>
            <a:prstGeom prst="rect">
              <a:avLst/>
            </a:prstGeom>
            <a:solidFill>
              <a:schemeClr val="bg1"/>
            </a:solidFill>
            <a:ln>
              <a:noFill/>
            </a:ln>
            <a:extLst>
              <a:ext uri="{91240B29-F687-4f45-9708-019B960494DF}">
                <a14:hiddenLine xmlns:a14="http://schemas.microsoft.com/office/drawing/2010/main" xmlns="" w="9525" algn="ctr">
                  <a:solidFill>
                    <a:srgbClr val="000000"/>
                  </a:solidFill>
                  <a:miter lim="800000"/>
                  <a:headEnd/>
                  <a:tailEnd/>
                </a14:hiddenLine>
              </a:ext>
            </a:extLst>
          </p:spPr>
        </p:pic>
        <p:sp>
          <p:nvSpPr>
            <p:cNvPr id="13" name="Rectangle 12">
              <a:extLst>
                <a:ext uri="{FF2B5EF4-FFF2-40B4-BE49-F238E27FC236}">
                  <a16:creationId xmlns:a16="http://schemas.microsoft.com/office/drawing/2014/main" id="{288A7BFC-1593-9E48-A91E-241B8EDC7EF5}"/>
                </a:ext>
              </a:extLst>
            </p:cNvPr>
            <p:cNvSpPr/>
            <p:nvPr/>
          </p:nvSpPr>
          <p:spPr bwMode="auto">
            <a:xfrm>
              <a:off x="7812000" y="4087789"/>
              <a:ext cx="900000" cy="532800"/>
            </a:xfrm>
            <a:prstGeom prst="rect">
              <a:avLst/>
            </a:prstGeom>
            <a:solidFill>
              <a:schemeClr val="bg1"/>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grpSp>
          <p:nvGrpSpPr>
            <p:cNvPr id="14" name="Group 27">
              <a:extLst>
                <a:ext uri="{FF2B5EF4-FFF2-40B4-BE49-F238E27FC236}">
                  <a16:creationId xmlns:a16="http://schemas.microsoft.com/office/drawing/2014/main" id="{690C3975-C79E-7A42-BE22-532DCED96795}"/>
                </a:ext>
              </a:extLst>
            </p:cNvPr>
            <p:cNvGrpSpPr>
              <a:grpSpLocks/>
            </p:cNvGrpSpPr>
            <p:nvPr/>
          </p:nvGrpSpPr>
          <p:grpSpPr bwMode="auto">
            <a:xfrm rot="16200000" flipV="1">
              <a:off x="8089751" y="3939890"/>
              <a:ext cx="301625" cy="871537"/>
              <a:chOff x="7099316" y="3686969"/>
              <a:chExt cx="183377" cy="490538"/>
            </a:xfrm>
            <a:noFill/>
          </p:grpSpPr>
          <p:sp>
            <p:nvSpPr>
              <p:cNvPr id="15" name="Isosceles Triangle 28">
                <a:extLst>
                  <a:ext uri="{FF2B5EF4-FFF2-40B4-BE49-F238E27FC236}">
                    <a16:creationId xmlns:a16="http://schemas.microsoft.com/office/drawing/2014/main" id="{78848B45-F005-2B44-ACC1-4B4EC4ED7C35}"/>
                  </a:ext>
                </a:extLst>
              </p:cNvPr>
              <p:cNvSpPr>
                <a:spLocks noChangeArrowheads="1"/>
              </p:cNvSpPr>
              <p:nvPr/>
            </p:nvSpPr>
            <p:spPr bwMode="auto">
              <a:xfrm>
                <a:off x="7117895" y="3858611"/>
                <a:ext cx="152418" cy="131380"/>
              </a:xfrm>
              <a:prstGeom prst="triangle">
                <a:avLst>
                  <a:gd name="adj" fmla="val 50000"/>
                </a:avLst>
              </a:prstGeom>
              <a:grpFill/>
              <a:ln w="12700" algn="ctr">
                <a:solidFill>
                  <a:schemeClr val="tx1"/>
                </a:solidFill>
                <a:round/>
                <a:headEnd/>
                <a:tailEnd/>
              </a:ln>
            </p:spPr>
            <p:txBody>
              <a:bodyPr lIns="92075" tIns="46038" rIns="92075" bIns="46038"/>
              <a:lstStyle/>
              <a:p>
                <a:pPr marL="571500" indent="-571500"/>
                <a:endParaRPr lang="en-GB" b="0"/>
              </a:p>
            </p:txBody>
          </p:sp>
          <p:cxnSp>
            <p:nvCxnSpPr>
              <p:cNvPr id="16" name="Straight Connector 29">
                <a:extLst>
                  <a:ext uri="{FF2B5EF4-FFF2-40B4-BE49-F238E27FC236}">
                    <a16:creationId xmlns:a16="http://schemas.microsoft.com/office/drawing/2014/main" id="{899F1005-C1C6-0E4C-B40A-6E35750CC603}"/>
                  </a:ext>
                </a:extLst>
              </p:cNvPr>
              <p:cNvCxnSpPr>
                <a:cxnSpLocks noChangeShapeType="1"/>
              </p:cNvCxnSpPr>
              <p:nvPr/>
            </p:nvCxnSpPr>
            <p:spPr bwMode="auto">
              <a:xfrm flipV="1">
                <a:off x="7099316" y="3852863"/>
                <a:ext cx="183377" cy="1"/>
              </a:xfrm>
              <a:prstGeom prst="line">
                <a:avLst/>
              </a:prstGeom>
              <a:grpFill/>
              <a:ln w="12700" algn="ctr">
                <a:solidFill>
                  <a:schemeClr val="tx1"/>
                </a:solidFill>
                <a:round/>
                <a:headEnd/>
                <a:tailEnd/>
              </a:ln>
              <a:extLst>
                <a:ext uri="{909E8E84-426E-40dd-AFC4-6F175D3DCCD1}">
                  <a14:hiddenFill xmlns:a14="http://schemas.microsoft.com/office/drawing/2010/main" xmlns="">
                    <a:noFill/>
                  </a14:hiddenFill>
                </a:ext>
              </a:extLst>
            </p:spPr>
          </p:cxnSp>
          <p:cxnSp>
            <p:nvCxnSpPr>
              <p:cNvPr id="17" name="Straight Connector 30">
                <a:extLst>
                  <a:ext uri="{FF2B5EF4-FFF2-40B4-BE49-F238E27FC236}">
                    <a16:creationId xmlns:a16="http://schemas.microsoft.com/office/drawing/2014/main" id="{F33A7AEB-2523-C64D-B1D4-9B00D7BE2DCA}"/>
                  </a:ext>
                </a:extLst>
              </p:cNvPr>
              <p:cNvCxnSpPr>
                <a:cxnSpLocks noChangeShapeType="1"/>
              </p:cNvCxnSpPr>
              <p:nvPr/>
            </p:nvCxnSpPr>
            <p:spPr bwMode="auto">
              <a:xfrm rot="5400000">
                <a:off x="6948487" y="3931444"/>
                <a:ext cx="490538" cy="1588"/>
              </a:xfrm>
              <a:prstGeom prst="line">
                <a:avLst/>
              </a:prstGeom>
              <a:grpFill/>
              <a:ln w="12700" algn="ctr">
                <a:solidFill>
                  <a:schemeClr val="tx1"/>
                </a:solidFill>
                <a:round/>
                <a:headEnd/>
                <a:tailEnd/>
              </a:ln>
              <a:extLst>
                <a:ext uri="{909E8E84-426E-40dd-AFC4-6F175D3DCCD1}">
                  <a14:hiddenFill xmlns:a14="http://schemas.microsoft.com/office/drawing/2010/main" xmlns="">
                    <a:noFill/>
                  </a14:hiddenFill>
                </a:ext>
              </a:extLst>
            </p:spPr>
          </p:cxnSp>
        </p:grpSp>
      </p:grpSp>
      <p:sp>
        <p:nvSpPr>
          <p:cNvPr id="18" name="Content Placeholder 2">
            <a:extLst>
              <a:ext uri="{FF2B5EF4-FFF2-40B4-BE49-F238E27FC236}">
                <a16:creationId xmlns:a16="http://schemas.microsoft.com/office/drawing/2014/main" id="{1F51E2B9-53AE-8748-BC1F-54E9FE05FECB}"/>
              </a:ext>
            </a:extLst>
          </p:cNvPr>
          <p:cNvSpPr txBox="1">
            <a:spLocks/>
          </p:cNvSpPr>
          <p:nvPr/>
        </p:nvSpPr>
        <p:spPr>
          <a:xfrm>
            <a:off x="449999" y="1019902"/>
            <a:ext cx="9172971" cy="2719050"/>
          </a:xfrm>
          <a:prstGeom prst="rect">
            <a:avLst/>
          </a:prstGeom>
        </p:spPr>
        <p:txBody>
          <a:bodyPr/>
          <a:lstStyle>
            <a:lvl1pPr marL="571500" indent="-571500" algn="l" rtl="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effectLst>
                  <a:outerShdw blurRad="38100" dist="38100" dir="2700000" algn="tl">
                    <a:srgbClr val="C0C0C0"/>
                  </a:outerShdw>
                </a:effectLst>
                <a:latin typeface="+mn-lt"/>
                <a:ea typeface="+mn-ea"/>
                <a:cs typeface="+mn-cs"/>
              </a:defRPr>
            </a:lvl1pPr>
            <a:lvl2pPr marL="1047750" indent="-285750" algn="l" rtl="0" eaLnBrk="0" fontAlgn="base" hangingPunct="0">
              <a:lnSpc>
                <a:spcPct val="90000"/>
              </a:lnSpc>
              <a:spcBef>
                <a:spcPct val="30000"/>
              </a:spcBef>
              <a:spcAft>
                <a:spcPct val="0"/>
              </a:spcAft>
              <a:buClr>
                <a:schemeClr val="hlink"/>
              </a:buClr>
              <a:buSzPct val="70000"/>
              <a:buFont typeface="Wingdings" pitchFamily="2" charset="2"/>
              <a:buChar char="n"/>
              <a:defRPr b="1">
                <a:solidFill>
                  <a:schemeClr val="tx1"/>
                </a:solidFill>
                <a:latin typeface="+mn-lt"/>
              </a:defRPr>
            </a:lvl2pPr>
            <a:lvl3pPr marL="1562100" indent="-2286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924050" indent="-17145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defRPr>
            </a:lvl4pPr>
            <a:lvl5pPr marL="2286000" indent="-171450" algn="l" rtl="0" eaLnBrk="0" fontAlgn="base" hangingPunct="0">
              <a:lnSpc>
                <a:spcPct val="90000"/>
              </a:lnSpc>
              <a:spcBef>
                <a:spcPct val="30000"/>
              </a:spcBef>
              <a:spcAft>
                <a:spcPct val="0"/>
              </a:spcAft>
              <a:defRPr sz="1400" b="1">
                <a:solidFill>
                  <a:srgbClr val="0000FF"/>
                </a:solidFill>
                <a:latin typeface="+mn-lt"/>
              </a:defRPr>
            </a:lvl5pPr>
            <a:lvl6pPr marL="2743200" indent="-171450" algn="l" rtl="0" eaLnBrk="0" fontAlgn="base" hangingPunct="0">
              <a:lnSpc>
                <a:spcPct val="90000"/>
              </a:lnSpc>
              <a:spcBef>
                <a:spcPct val="30000"/>
              </a:spcBef>
              <a:spcAft>
                <a:spcPct val="0"/>
              </a:spcAft>
              <a:defRPr sz="1400" b="1">
                <a:solidFill>
                  <a:srgbClr val="0000FF"/>
                </a:solidFill>
                <a:latin typeface="+mn-lt"/>
              </a:defRPr>
            </a:lvl6pPr>
            <a:lvl7pPr marL="3200400" indent="-171450" algn="l" rtl="0" eaLnBrk="0" fontAlgn="base" hangingPunct="0">
              <a:lnSpc>
                <a:spcPct val="90000"/>
              </a:lnSpc>
              <a:spcBef>
                <a:spcPct val="30000"/>
              </a:spcBef>
              <a:spcAft>
                <a:spcPct val="0"/>
              </a:spcAft>
              <a:defRPr sz="1400" b="1">
                <a:solidFill>
                  <a:srgbClr val="0000FF"/>
                </a:solidFill>
                <a:latin typeface="+mn-lt"/>
              </a:defRPr>
            </a:lvl7pPr>
            <a:lvl8pPr marL="3657600" indent="-171450" algn="l" rtl="0" eaLnBrk="0" fontAlgn="base" hangingPunct="0">
              <a:lnSpc>
                <a:spcPct val="90000"/>
              </a:lnSpc>
              <a:spcBef>
                <a:spcPct val="30000"/>
              </a:spcBef>
              <a:spcAft>
                <a:spcPct val="0"/>
              </a:spcAft>
              <a:defRPr sz="1400" b="1">
                <a:solidFill>
                  <a:srgbClr val="0000FF"/>
                </a:solidFill>
                <a:latin typeface="+mn-lt"/>
              </a:defRPr>
            </a:lvl8pPr>
            <a:lvl9pPr marL="4114800" indent="-171450" algn="l" rtl="0" eaLnBrk="0" fontAlgn="base" hangingPunct="0">
              <a:lnSpc>
                <a:spcPct val="90000"/>
              </a:lnSpc>
              <a:spcBef>
                <a:spcPct val="30000"/>
              </a:spcBef>
              <a:spcAft>
                <a:spcPct val="0"/>
              </a:spcAft>
              <a:defRPr sz="1400" b="1">
                <a:solidFill>
                  <a:srgbClr val="0000FF"/>
                </a:solidFill>
                <a:latin typeface="+mn-lt"/>
              </a:defRPr>
            </a:lvl9pPr>
          </a:lstStyle>
          <a:p>
            <a:r>
              <a:rPr lang="en-US" kern="0"/>
              <a:t>On a transmission-line (single frequency, CW):</a:t>
            </a:r>
          </a:p>
          <a:p>
            <a:pPr lvl="1"/>
            <a:r>
              <a:rPr lang="en-US" sz="1800" kern="0"/>
              <a:t>Superposition of </a:t>
            </a:r>
            <a:r>
              <a:rPr lang="en-US" sz="1800" kern="0">
                <a:solidFill>
                  <a:srgbClr val="008000"/>
                </a:solidFill>
              </a:rPr>
              <a:t>forward </a:t>
            </a:r>
            <a:r>
              <a:rPr lang="en-US" sz="1800" i="1" kern="0">
                <a:solidFill>
                  <a:srgbClr val="008000"/>
                </a:solidFill>
              </a:rPr>
              <a:t>a </a:t>
            </a:r>
            <a:r>
              <a:rPr lang="en-US" sz="1800" kern="0">
                <a:solidFill>
                  <a:srgbClr val="008000"/>
                </a:solidFill>
              </a:rPr>
              <a:t>(</a:t>
            </a:r>
            <a:r>
              <a:rPr lang="en-US" sz="1800" i="1" kern="0">
                <a:solidFill>
                  <a:srgbClr val="008000"/>
                </a:solidFill>
              </a:rPr>
              <a:t>E</a:t>
            </a:r>
            <a:r>
              <a:rPr lang="en-US" sz="1800" i="1" kern="0" baseline="30000">
                <a:solidFill>
                  <a:srgbClr val="008000"/>
                </a:solidFill>
              </a:rPr>
              <a:t>inc</a:t>
            </a:r>
            <a:r>
              <a:rPr lang="en-US" sz="1800" kern="0">
                <a:solidFill>
                  <a:srgbClr val="008000"/>
                </a:solidFill>
              </a:rPr>
              <a:t>) </a:t>
            </a:r>
            <a:r>
              <a:rPr lang="en-US" sz="1800" kern="0"/>
              <a:t>and </a:t>
            </a:r>
            <a:r>
              <a:rPr lang="en-US" sz="1800" kern="0">
                <a:solidFill>
                  <a:srgbClr val="008000"/>
                </a:solidFill>
              </a:rPr>
              <a:t>backward </a:t>
            </a:r>
            <a:r>
              <a:rPr lang="en-US" sz="1800" i="1" kern="0">
                <a:solidFill>
                  <a:srgbClr val="008000"/>
                </a:solidFill>
              </a:rPr>
              <a:t>b</a:t>
            </a:r>
            <a:r>
              <a:rPr lang="en-US" sz="1800" kern="0">
                <a:solidFill>
                  <a:srgbClr val="008000"/>
                </a:solidFill>
              </a:rPr>
              <a:t> (</a:t>
            </a:r>
            <a:r>
              <a:rPr lang="en-US" sz="1800" i="1" kern="0">
                <a:solidFill>
                  <a:srgbClr val="008000"/>
                </a:solidFill>
              </a:rPr>
              <a:t>E</a:t>
            </a:r>
            <a:r>
              <a:rPr lang="en-US" sz="1800" i="1" kern="0" baseline="30000">
                <a:solidFill>
                  <a:srgbClr val="008000"/>
                </a:solidFill>
              </a:rPr>
              <a:t>refl</a:t>
            </a:r>
            <a:r>
              <a:rPr lang="en-US" sz="1800" kern="0">
                <a:solidFill>
                  <a:srgbClr val="008000"/>
                </a:solidFill>
              </a:rPr>
              <a:t>) traveling waves</a:t>
            </a:r>
            <a:br>
              <a:rPr lang="en-US" sz="1800" kern="0"/>
            </a:br>
            <a:r>
              <a:rPr lang="en-US" sz="1800" kern="0"/>
              <a:t>⟹   </a:t>
            </a:r>
            <a:r>
              <a:rPr lang="en-US" sz="1800" kern="0">
                <a:solidFill>
                  <a:srgbClr val="008000"/>
                </a:solidFill>
              </a:rPr>
              <a:t>standing waves</a:t>
            </a:r>
          </a:p>
          <a:p>
            <a:r>
              <a:rPr lang="en-US" kern="0"/>
              <a:t>Slotted coaxial air-line is used as standing wave detector</a:t>
            </a:r>
          </a:p>
          <a:p>
            <a:pPr lvl="1"/>
            <a:r>
              <a:rPr lang="en-US" sz="1800" kern="0"/>
              <a:t>Probes the radial </a:t>
            </a:r>
            <a:r>
              <a:rPr lang="en-US" sz="1800" kern="0">
                <a:solidFill>
                  <a:srgbClr val="008000"/>
                </a:solidFill>
              </a:rPr>
              <a:t>electric field </a:t>
            </a:r>
            <a:r>
              <a:rPr lang="en-US" sz="1800" kern="0"/>
              <a:t>along the slotted line.</a:t>
            </a:r>
          </a:p>
          <a:p>
            <a:pPr lvl="1"/>
            <a:r>
              <a:rPr lang="en-US" sz="1800" kern="0"/>
              <a:t>Measurement of E-field </a:t>
            </a:r>
            <a:r>
              <a:rPr lang="en-US" sz="1800" kern="0">
                <a:solidFill>
                  <a:srgbClr val="008000"/>
                </a:solidFill>
              </a:rPr>
              <a:t>minima's </a:t>
            </a:r>
            <a:r>
              <a:rPr lang="en-US" sz="1800" i="1" kern="0">
                <a:solidFill>
                  <a:srgbClr val="008000"/>
                </a:solidFill>
              </a:rPr>
              <a:t>E</a:t>
            </a:r>
            <a:r>
              <a:rPr lang="en-US" sz="1800" i="1" kern="0" baseline="-25000">
                <a:solidFill>
                  <a:srgbClr val="008000"/>
                </a:solidFill>
              </a:rPr>
              <a:t>min</a:t>
            </a:r>
            <a:r>
              <a:rPr lang="en-US" sz="1800" kern="0">
                <a:solidFill>
                  <a:srgbClr val="008000"/>
                </a:solidFill>
              </a:rPr>
              <a:t> </a:t>
            </a:r>
            <a:r>
              <a:rPr lang="en-US" sz="1800" kern="0"/>
              <a:t>and </a:t>
            </a:r>
            <a:r>
              <a:rPr lang="en-US" sz="1800" kern="0">
                <a:solidFill>
                  <a:srgbClr val="008000"/>
                </a:solidFill>
              </a:rPr>
              <a:t>maxima's </a:t>
            </a:r>
            <a:r>
              <a:rPr lang="en-US" sz="1800" i="1" kern="0">
                <a:solidFill>
                  <a:srgbClr val="008000"/>
                </a:solidFill>
              </a:rPr>
              <a:t>E</a:t>
            </a:r>
            <a:r>
              <a:rPr lang="en-US" sz="1800" i="1" kern="0" baseline="-25000">
                <a:solidFill>
                  <a:srgbClr val="008000"/>
                </a:solidFill>
              </a:rPr>
              <a:t>max</a:t>
            </a:r>
            <a:r>
              <a:rPr lang="en-US" sz="1800" kern="0"/>
              <a:t> with a diode detector, thus detect |</a:t>
            </a:r>
            <a:r>
              <a:rPr lang="en-US" sz="1800" i="1" kern="0"/>
              <a:t>V</a:t>
            </a:r>
            <a:r>
              <a:rPr lang="en-US" sz="1800" i="1" kern="0" baseline="-25000"/>
              <a:t>min</a:t>
            </a:r>
            <a:r>
              <a:rPr lang="en-US" sz="1800" kern="0"/>
              <a:t>| and |</a:t>
            </a:r>
            <a:r>
              <a:rPr lang="en-US" sz="1800" i="1" kern="0"/>
              <a:t>V</a:t>
            </a:r>
            <a:r>
              <a:rPr lang="en-US" sz="1800" i="1" kern="0" baseline="-25000"/>
              <a:t>max</a:t>
            </a:r>
            <a:r>
              <a:rPr lang="en-US" sz="1800" kern="0"/>
              <a:t>| along the line.</a:t>
            </a:r>
          </a:p>
          <a:p>
            <a:pPr lvl="1"/>
            <a:r>
              <a:rPr lang="en-US" sz="1800" kern="0"/>
              <a:t>Evaluate the </a:t>
            </a:r>
            <a:r>
              <a:rPr lang="en-US" sz="1800" kern="0">
                <a:solidFill>
                  <a:srgbClr val="008000"/>
                </a:solidFill>
              </a:rPr>
              <a:t>reflection coefficient Γ </a:t>
            </a:r>
            <a:br>
              <a:rPr lang="en-US" sz="1800" kern="0"/>
            </a:br>
            <a:r>
              <a:rPr lang="en-US" sz="1800" kern="0"/>
              <a:t>of a </a:t>
            </a:r>
            <a:r>
              <a:rPr lang="en-US" sz="1800" kern="0">
                <a:solidFill>
                  <a:srgbClr val="008000"/>
                </a:solidFill>
              </a:rPr>
              <a:t>DUT of unknown</a:t>
            </a:r>
            <a:r>
              <a:rPr lang="en-US" sz="1800" i="1" kern="0">
                <a:solidFill>
                  <a:srgbClr val="008000"/>
                </a:solidFill>
              </a:rPr>
              <a:t> Z</a:t>
            </a:r>
            <a:r>
              <a:rPr lang="en-US" sz="1800" i="1" kern="0" baseline="-25000">
                <a:solidFill>
                  <a:srgbClr val="008000"/>
                </a:solidFill>
              </a:rPr>
              <a:t>L</a:t>
            </a:r>
            <a:r>
              <a:rPr lang="en-US" sz="1800" i="1" kern="0"/>
              <a:t> </a:t>
            </a:r>
            <a:r>
              <a:rPr lang="en-US" sz="1800" kern="0"/>
              <a:t>at the end of the line</a:t>
            </a:r>
            <a:endParaRPr lang="en-US" sz="1800" kern="0" dirty="0"/>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A1454567-3480-044F-ABF8-82F71CC8B9A4}"/>
                  </a:ext>
                </a:extLst>
              </p:cNvPr>
              <p:cNvSpPr txBox="1"/>
              <p:nvPr/>
            </p:nvSpPr>
            <p:spPr>
              <a:xfrm>
                <a:off x="6656625" y="3392423"/>
                <a:ext cx="2709909" cy="736868"/>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r>
                        <a:rPr lang="en-US" i="1" smtClean="0">
                          <a:solidFill>
                            <a:schemeClr val="tx1"/>
                          </a:solidFill>
                          <a:latin typeface="Cambria Math" charset="0"/>
                          <a:ea typeface="Cambria Math" charset="0"/>
                          <a:cs typeface="Cambria Math" charset="0"/>
                        </a:rPr>
                        <m:t>𝚪</m:t>
                      </m:r>
                      <m:r>
                        <a:rPr lang="en-US" b="1" i="1" smtClean="0">
                          <a:solidFill>
                            <a:schemeClr val="tx1"/>
                          </a:solidFill>
                          <a:latin typeface="Cambria Math" charset="0"/>
                          <a:ea typeface="Cambria Math" charset="0"/>
                          <a:cs typeface="Cambria Math" charset="0"/>
                        </a:rPr>
                        <m:t>=</m:t>
                      </m:r>
                      <m:f>
                        <m:fPr>
                          <m:ctrlPr>
                            <a:rPr lang="mr-IN" b="1" i="1" smtClean="0">
                              <a:solidFill>
                                <a:schemeClr val="tx1"/>
                              </a:solidFill>
                              <a:latin typeface="Cambria Math" panose="02040503050406030204" pitchFamily="18" charset="0"/>
                              <a:ea typeface="Cambria Math" charset="0"/>
                              <a:cs typeface="Cambria Math" charset="0"/>
                            </a:rPr>
                          </m:ctrlPr>
                        </m:fPr>
                        <m:num>
                          <m:sSup>
                            <m:sSupPr>
                              <m:ctrlPr>
                                <a:rPr lang="mr-IN" b="1" i="1" smtClean="0">
                                  <a:solidFill>
                                    <a:schemeClr val="tx1"/>
                                  </a:solidFill>
                                  <a:latin typeface="Cambria Math" panose="02040503050406030204" pitchFamily="18" charset="0"/>
                                  <a:ea typeface="Cambria Math" charset="0"/>
                                  <a:cs typeface="Cambria Math" charset="0"/>
                                </a:rPr>
                              </m:ctrlPr>
                            </m:sSupPr>
                            <m:e>
                              <m:r>
                                <a:rPr lang="en-US" b="1" i="1" smtClean="0">
                                  <a:solidFill>
                                    <a:schemeClr val="tx1"/>
                                  </a:solidFill>
                                  <a:latin typeface="Cambria Math" charset="0"/>
                                  <a:ea typeface="Cambria Math" charset="0"/>
                                  <a:cs typeface="Cambria Math" charset="0"/>
                                </a:rPr>
                                <m:t>𝑬</m:t>
                              </m:r>
                            </m:e>
                            <m:sup>
                              <m:r>
                                <a:rPr lang="en-US" b="1" i="0" smtClean="0">
                                  <a:solidFill>
                                    <a:schemeClr val="tx1"/>
                                  </a:solidFill>
                                  <a:latin typeface="Cambria Math" charset="0"/>
                                  <a:ea typeface="Cambria Math" charset="0"/>
                                  <a:cs typeface="Cambria Math" charset="0"/>
                                </a:rPr>
                                <m:t>𝐫𝐞𝐟𝐥</m:t>
                              </m:r>
                            </m:sup>
                          </m:sSup>
                        </m:num>
                        <m:den>
                          <m:sSup>
                            <m:sSupPr>
                              <m:ctrlPr>
                                <a:rPr lang="en-US" b="1" i="1" smtClean="0">
                                  <a:solidFill>
                                    <a:schemeClr val="tx1"/>
                                  </a:solidFill>
                                  <a:latin typeface="Cambria Math" panose="02040503050406030204" pitchFamily="18" charset="0"/>
                                  <a:ea typeface="Cambria Math" charset="0"/>
                                  <a:cs typeface="Cambria Math" charset="0"/>
                                </a:rPr>
                              </m:ctrlPr>
                            </m:sSupPr>
                            <m:e>
                              <m:r>
                                <a:rPr lang="en-US" b="1" i="1" smtClean="0">
                                  <a:solidFill>
                                    <a:schemeClr val="tx1"/>
                                  </a:solidFill>
                                  <a:latin typeface="Cambria Math" charset="0"/>
                                  <a:ea typeface="Cambria Math" charset="0"/>
                                  <a:cs typeface="Cambria Math" charset="0"/>
                                </a:rPr>
                                <m:t>𝑬</m:t>
                              </m:r>
                            </m:e>
                            <m:sup>
                              <m:r>
                                <a:rPr lang="en-US" b="1" i="0" smtClean="0">
                                  <a:solidFill>
                                    <a:schemeClr val="tx1"/>
                                  </a:solidFill>
                                  <a:latin typeface="Cambria Math" charset="0"/>
                                  <a:ea typeface="Cambria Math" charset="0"/>
                                  <a:cs typeface="Cambria Math" charset="0"/>
                                </a:rPr>
                                <m:t>𝐢𝐧𝐜</m:t>
                              </m:r>
                            </m:sup>
                          </m:sSup>
                        </m:den>
                      </m:f>
                      <m:r>
                        <a:rPr lang="en-US" b="1" i="1" smtClean="0">
                          <a:solidFill>
                            <a:schemeClr val="tx1"/>
                          </a:solidFill>
                          <a:latin typeface="Cambria Math" charset="0"/>
                          <a:ea typeface="Cambria Math" charset="0"/>
                          <a:cs typeface="Cambria Math" charset="0"/>
                        </a:rPr>
                        <m:t>=</m:t>
                      </m:r>
                      <m:f>
                        <m:fPr>
                          <m:ctrlPr>
                            <a:rPr lang="mr-IN" b="1" i="1" smtClean="0">
                              <a:solidFill>
                                <a:schemeClr val="tx1"/>
                              </a:solidFill>
                              <a:latin typeface="Cambria Math" panose="02040503050406030204" pitchFamily="18" charset="0"/>
                              <a:ea typeface="Cambria Math" charset="0"/>
                              <a:cs typeface="Cambria Math" charset="0"/>
                            </a:rPr>
                          </m:ctrlPr>
                        </m:fPr>
                        <m:num>
                          <m:sSub>
                            <m:sSubPr>
                              <m:ctrlPr>
                                <a:rPr lang="en-US" b="1" i="1" smtClean="0">
                                  <a:solidFill>
                                    <a:schemeClr val="tx1"/>
                                  </a:solidFill>
                                  <a:latin typeface="Cambria Math" panose="02040503050406030204" pitchFamily="18" charset="0"/>
                                  <a:ea typeface="Cambria Math" charset="0"/>
                                  <a:cs typeface="Cambria Math" charset="0"/>
                                </a:rPr>
                              </m:ctrlPr>
                            </m:sSubPr>
                            <m:e>
                              <m:r>
                                <a:rPr lang="en-US" b="1" i="1" smtClean="0">
                                  <a:solidFill>
                                    <a:schemeClr val="tx1"/>
                                  </a:solidFill>
                                  <a:latin typeface="Cambria Math" charset="0"/>
                                  <a:ea typeface="Cambria Math" charset="0"/>
                                  <a:cs typeface="Cambria Math" charset="0"/>
                                </a:rPr>
                                <m:t>𝒁</m:t>
                              </m:r>
                            </m:e>
                            <m:sub>
                              <m:r>
                                <a:rPr lang="en-US" b="1" i="1" smtClean="0">
                                  <a:solidFill>
                                    <a:schemeClr val="tx1"/>
                                  </a:solidFill>
                                  <a:latin typeface="Cambria Math" charset="0"/>
                                  <a:ea typeface="Cambria Math" charset="0"/>
                                  <a:cs typeface="Cambria Math" charset="0"/>
                                </a:rPr>
                                <m:t>𝑳</m:t>
                              </m:r>
                            </m:sub>
                          </m:sSub>
                          <m:r>
                            <a:rPr lang="en-US" b="1" i="1" smtClean="0">
                              <a:solidFill>
                                <a:schemeClr val="tx1"/>
                              </a:solidFill>
                              <a:latin typeface="Cambria Math" charset="0"/>
                              <a:ea typeface="Cambria Math" charset="0"/>
                              <a:cs typeface="Cambria Math" charset="0"/>
                            </a:rPr>
                            <m:t>−</m:t>
                          </m:r>
                          <m:sSub>
                            <m:sSubPr>
                              <m:ctrlPr>
                                <a:rPr lang="en-US" b="1" i="1" smtClean="0">
                                  <a:solidFill>
                                    <a:schemeClr val="tx1"/>
                                  </a:solidFill>
                                  <a:latin typeface="Cambria Math" panose="02040503050406030204" pitchFamily="18" charset="0"/>
                                  <a:ea typeface="Cambria Math" charset="0"/>
                                  <a:cs typeface="Cambria Math" charset="0"/>
                                </a:rPr>
                              </m:ctrlPr>
                            </m:sSubPr>
                            <m:e>
                              <m:r>
                                <a:rPr lang="en-US" b="1" i="1" smtClean="0">
                                  <a:solidFill>
                                    <a:schemeClr val="tx1"/>
                                  </a:solidFill>
                                  <a:latin typeface="Cambria Math" charset="0"/>
                                  <a:ea typeface="Cambria Math" charset="0"/>
                                  <a:cs typeface="Cambria Math" charset="0"/>
                                </a:rPr>
                                <m:t>𝒁</m:t>
                              </m:r>
                            </m:e>
                            <m:sub>
                              <m:r>
                                <a:rPr lang="en-US" b="1" i="1" smtClean="0">
                                  <a:solidFill>
                                    <a:schemeClr val="tx1"/>
                                  </a:solidFill>
                                  <a:latin typeface="Cambria Math" charset="0"/>
                                  <a:ea typeface="Cambria Math" charset="0"/>
                                  <a:cs typeface="Cambria Math" charset="0"/>
                                </a:rPr>
                                <m:t>𝟎</m:t>
                              </m:r>
                            </m:sub>
                          </m:sSub>
                        </m:num>
                        <m:den>
                          <m:sSub>
                            <m:sSubPr>
                              <m:ctrlPr>
                                <a:rPr lang="en-US" i="1">
                                  <a:solidFill>
                                    <a:schemeClr val="tx1"/>
                                  </a:solidFill>
                                  <a:latin typeface="Cambria Math" panose="02040503050406030204" pitchFamily="18" charset="0"/>
                                  <a:ea typeface="Cambria Math" charset="0"/>
                                  <a:cs typeface="Cambria Math" charset="0"/>
                                </a:rPr>
                              </m:ctrlPr>
                            </m:sSubPr>
                            <m:e>
                              <m:r>
                                <a:rPr lang="en-US" i="1">
                                  <a:solidFill>
                                    <a:schemeClr val="tx1"/>
                                  </a:solidFill>
                                  <a:latin typeface="Cambria Math" charset="0"/>
                                  <a:ea typeface="Cambria Math" charset="0"/>
                                  <a:cs typeface="Cambria Math" charset="0"/>
                                </a:rPr>
                                <m:t>𝒁</m:t>
                              </m:r>
                            </m:e>
                            <m:sub>
                              <m:r>
                                <a:rPr lang="en-US" i="1">
                                  <a:solidFill>
                                    <a:schemeClr val="tx1"/>
                                  </a:solidFill>
                                  <a:latin typeface="Cambria Math" charset="0"/>
                                  <a:ea typeface="Cambria Math" charset="0"/>
                                  <a:cs typeface="Cambria Math" charset="0"/>
                                </a:rPr>
                                <m:t>𝑳</m:t>
                              </m:r>
                            </m:sub>
                          </m:sSub>
                          <m:r>
                            <a:rPr lang="en-US" b="1" i="1" smtClean="0">
                              <a:solidFill>
                                <a:schemeClr val="tx1"/>
                              </a:solidFill>
                              <a:latin typeface="Cambria Math" charset="0"/>
                              <a:ea typeface="Cambria Math" charset="0"/>
                              <a:cs typeface="Cambria Math" charset="0"/>
                            </a:rPr>
                            <m:t>+</m:t>
                          </m:r>
                          <m:sSub>
                            <m:sSubPr>
                              <m:ctrlPr>
                                <a:rPr lang="en-US" i="1">
                                  <a:solidFill>
                                    <a:schemeClr val="tx1"/>
                                  </a:solidFill>
                                  <a:latin typeface="Cambria Math" panose="02040503050406030204" pitchFamily="18" charset="0"/>
                                  <a:ea typeface="Cambria Math" charset="0"/>
                                  <a:cs typeface="Cambria Math" charset="0"/>
                                </a:rPr>
                              </m:ctrlPr>
                            </m:sSubPr>
                            <m:e>
                              <m:r>
                                <a:rPr lang="en-US" i="1">
                                  <a:solidFill>
                                    <a:schemeClr val="tx1"/>
                                  </a:solidFill>
                                  <a:latin typeface="Cambria Math" charset="0"/>
                                  <a:ea typeface="Cambria Math" charset="0"/>
                                  <a:cs typeface="Cambria Math" charset="0"/>
                                </a:rPr>
                                <m:t>𝒁</m:t>
                              </m:r>
                            </m:e>
                            <m:sub>
                              <m:r>
                                <a:rPr lang="en-US" i="1">
                                  <a:solidFill>
                                    <a:schemeClr val="tx1"/>
                                  </a:solidFill>
                                  <a:latin typeface="Cambria Math" charset="0"/>
                                  <a:ea typeface="Cambria Math" charset="0"/>
                                  <a:cs typeface="Cambria Math" charset="0"/>
                                </a:rPr>
                                <m:t>𝟎</m:t>
                              </m:r>
                            </m:sub>
                          </m:sSub>
                        </m:den>
                      </m:f>
                    </m:oMath>
                  </m:oMathPara>
                </a14:m>
                <a:endParaRPr lang="en-US" dirty="0"/>
              </a:p>
            </p:txBody>
          </p:sp>
        </mc:Choice>
        <mc:Fallback xmlns="">
          <p:sp>
            <p:nvSpPr>
              <p:cNvPr id="19" name="TextBox 18">
                <a:extLst>
                  <a:ext uri="{FF2B5EF4-FFF2-40B4-BE49-F238E27FC236}">
                    <a16:creationId xmlns:a16="http://schemas.microsoft.com/office/drawing/2014/main" id="{A1454567-3480-044F-ABF8-82F71CC8B9A4}"/>
                  </a:ext>
                </a:extLst>
              </p:cNvPr>
              <p:cNvSpPr txBox="1">
                <a:spLocks noRot="1" noChangeAspect="1" noMove="1" noResize="1" noEditPoints="1" noAdjustHandles="1" noChangeArrowheads="1" noChangeShapeType="1" noTextEdit="1"/>
              </p:cNvSpPr>
              <p:nvPr/>
            </p:nvSpPr>
            <p:spPr>
              <a:xfrm>
                <a:off x="6656625" y="3392423"/>
                <a:ext cx="2709909" cy="736868"/>
              </a:xfrm>
              <a:prstGeom prst="rect">
                <a:avLst/>
              </a:prstGeom>
              <a:blipFill>
                <a:blip r:embed="rId4"/>
                <a:stretch>
                  <a:fillRect l="-1395" t="-5085" b="-11864"/>
                </a:stretch>
              </a:blipFill>
            </p:spPr>
            <p:txBody>
              <a:bodyPr/>
              <a:lstStyle/>
              <a:p>
                <a:r>
                  <a:rPr lang="en-US">
                    <a:noFill/>
                  </a:rPr>
                  <a:t> </a:t>
                </a:r>
              </a:p>
            </p:txBody>
          </p:sp>
        </mc:Fallback>
      </mc:AlternateContent>
      <p:sp>
        <p:nvSpPr>
          <p:cNvPr id="20" name="Title 1">
            <a:extLst>
              <a:ext uri="{FF2B5EF4-FFF2-40B4-BE49-F238E27FC236}">
                <a16:creationId xmlns:a16="http://schemas.microsoft.com/office/drawing/2014/main" id="{A4C42AD6-93C7-E54A-AE5B-1541C886748D}"/>
              </a:ext>
            </a:extLst>
          </p:cNvPr>
          <p:cNvSpPr txBox="1">
            <a:spLocks/>
          </p:cNvSpPr>
          <p:nvPr/>
        </p:nvSpPr>
        <p:spPr>
          <a:xfrm>
            <a:off x="450000" y="216000"/>
            <a:ext cx="9000000" cy="720000"/>
          </a:xfrm>
          <a:prstGeom prst="rect">
            <a:avLst/>
          </a:prstGeom>
        </p:spPr>
        <p:txBody>
          <a:bodyPr/>
          <a:lstStyle>
            <a:lvl1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9pPr>
          </a:lstStyle>
          <a:p>
            <a:pPr>
              <a:buClrTx/>
              <a:buSzTx/>
              <a:buFontTx/>
              <a:buNone/>
            </a:pPr>
            <a:r>
              <a:rPr lang="en-US" kern="0" dirty="0">
                <a:solidFill>
                  <a:srgbClr val="FF0000"/>
                </a:solidFill>
              </a:rPr>
              <a:t>Voltage Standing Wave Ratio VSWR</a:t>
            </a:r>
          </a:p>
        </p:txBody>
      </p:sp>
      <p:sp>
        <p:nvSpPr>
          <p:cNvPr id="21" name="Slide Number Placeholder 20">
            <a:extLst>
              <a:ext uri="{FF2B5EF4-FFF2-40B4-BE49-F238E27FC236}">
                <a16:creationId xmlns:a16="http://schemas.microsoft.com/office/drawing/2014/main" id="{88C00199-0BC3-426D-8C5B-8D31B8657585}"/>
              </a:ext>
            </a:extLst>
          </p:cNvPr>
          <p:cNvSpPr>
            <a:spLocks noGrp="1"/>
          </p:cNvSpPr>
          <p:nvPr>
            <p:ph type="sldNum" sz="quarter" idx="10"/>
          </p:nvPr>
        </p:nvSpPr>
        <p:spPr/>
        <p:txBody>
          <a:bodyPr/>
          <a:lstStyle/>
          <a:p>
            <a:pPr>
              <a:defRPr/>
            </a:pPr>
            <a:fld id="{5C835376-739B-453C-B43C-A3DA28BE1709}" type="slidenum">
              <a:rPr lang="en-US" smtClean="0"/>
              <a:pPr>
                <a:defRPr/>
              </a:pPr>
              <a:t>10</a:t>
            </a:fld>
            <a:endParaRPr lang="en-US" dirty="0"/>
          </a:p>
        </p:txBody>
      </p:sp>
    </p:spTree>
    <p:extLst>
      <p:ext uri="{BB962C8B-B14F-4D97-AF65-F5344CB8AC3E}">
        <p14:creationId xmlns:p14="http://schemas.microsoft.com/office/powerpoint/2010/main" val="9766384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9A928-6C61-6D43-B5DF-4D4B4E70F6D3}"/>
              </a:ext>
            </a:extLst>
          </p:cNvPr>
          <p:cNvSpPr txBox="1">
            <a:spLocks/>
          </p:cNvSpPr>
          <p:nvPr/>
        </p:nvSpPr>
        <p:spPr>
          <a:xfrm>
            <a:off x="449999" y="380267"/>
            <a:ext cx="9000000" cy="720000"/>
          </a:xfrm>
          <a:prstGeom prst="rect">
            <a:avLst/>
          </a:prstGeom>
        </p:spPr>
        <p:txBody>
          <a:bodyPr/>
          <a:lstStyle>
            <a:lvl1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9pPr>
          </a:lstStyle>
          <a:p>
            <a:pPr>
              <a:buClrTx/>
              <a:buSzTx/>
              <a:buFontTx/>
              <a:buNone/>
            </a:pPr>
            <a:r>
              <a:rPr lang="en-US" kern="0" dirty="0">
                <a:solidFill>
                  <a:srgbClr val="FF0000"/>
                </a:solidFill>
              </a:rPr>
              <a:t>S-Parameters </a:t>
            </a:r>
            <a:r>
              <a:rPr lang="mr-IN" kern="0" dirty="0">
                <a:solidFill>
                  <a:srgbClr val="FF0000"/>
                </a:solidFill>
              </a:rPr>
              <a:t>–</a:t>
            </a:r>
            <a:r>
              <a:rPr lang="en-US" kern="0" dirty="0">
                <a:solidFill>
                  <a:srgbClr val="FF0000"/>
                </a:solidFill>
              </a:rPr>
              <a:t> Introduction</a:t>
            </a:r>
          </a:p>
        </p:txBody>
      </p:sp>
      <p:sp>
        <p:nvSpPr>
          <p:cNvPr id="3" name="Content Placeholder 2">
            <a:extLst>
              <a:ext uri="{FF2B5EF4-FFF2-40B4-BE49-F238E27FC236}">
                <a16:creationId xmlns:a16="http://schemas.microsoft.com/office/drawing/2014/main" id="{2681BA2C-A8B0-9A4E-864F-44AB510410F4}"/>
              </a:ext>
            </a:extLst>
          </p:cNvPr>
          <p:cNvSpPr txBox="1">
            <a:spLocks/>
          </p:cNvSpPr>
          <p:nvPr/>
        </p:nvSpPr>
        <p:spPr>
          <a:xfrm>
            <a:off x="216939" y="1111963"/>
            <a:ext cx="5268630" cy="5140876"/>
          </a:xfrm>
          <a:prstGeom prst="rect">
            <a:avLst/>
          </a:prstGeom>
        </p:spPr>
        <p:txBody>
          <a:bodyPr>
            <a:normAutofit lnSpcReduction="10000"/>
          </a:bodyPr>
          <a:lstStyle>
            <a:lvl1pPr marL="571500" indent="-571500" algn="l" rtl="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effectLst>
                  <a:outerShdw blurRad="38100" dist="38100" dir="2700000" algn="tl">
                    <a:srgbClr val="C0C0C0"/>
                  </a:outerShdw>
                </a:effectLst>
                <a:latin typeface="+mn-lt"/>
                <a:ea typeface="+mn-ea"/>
                <a:cs typeface="+mn-cs"/>
              </a:defRPr>
            </a:lvl1pPr>
            <a:lvl2pPr marL="1047750" indent="-285750" algn="l" rtl="0" eaLnBrk="0" fontAlgn="base" hangingPunct="0">
              <a:lnSpc>
                <a:spcPct val="90000"/>
              </a:lnSpc>
              <a:spcBef>
                <a:spcPct val="30000"/>
              </a:spcBef>
              <a:spcAft>
                <a:spcPct val="0"/>
              </a:spcAft>
              <a:buClr>
                <a:schemeClr val="hlink"/>
              </a:buClr>
              <a:buSzPct val="70000"/>
              <a:buFont typeface="Wingdings" pitchFamily="2" charset="2"/>
              <a:buChar char="n"/>
              <a:defRPr b="1">
                <a:solidFill>
                  <a:schemeClr val="tx1"/>
                </a:solidFill>
                <a:latin typeface="+mn-lt"/>
              </a:defRPr>
            </a:lvl2pPr>
            <a:lvl3pPr marL="1562100" indent="-2286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924050" indent="-17145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defRPr>
            </a:lvl4pPr>
            <a:lvl5pPr marL="2286000" indent="-171450" algn="l" rtl="0" eaLnBrk="0" fontAlgn="base" hangingPunct="0">
              <a:lnSpc>
                <a:spcPct val="90000"/>
              </a:lnSpc>
              <a:spcBef>
                <a:spcPct val="30000"/>
              </a:spcBef>
              <a:spcAft>
                <a:spcPct val="0"/>
              </a:spcAft>
              <a:defRPr sz="1400" b="1">
                <a:solidFill>
                  <a:srgbClr val="0000FF"/>
                </a:solidFill>
                <a:latin typeface="+mn-lt"/>
              </a:defRPr>
            </a:lvl5pPr>
            <a:lvl6pPr marL="2743200" indent="-171450" algn="l" rtl="0" eaLnBrk="0" fontAlgn="base" hangingPunct="0">
              <a:lnSpc>
                <a:spcPct val="90000"/>
              </a:lnSpc>
              <a:spcBef>
                <a:spcPct val="30000"/>
              </a:spcBef>
              <a:spcAft>
                <a:spcPct val="0"/>
              </a:spcAft>
              <a:defRPr sz="1400" b="1">
                <a:solidFill>
                  <a:srgbClr val="0000FF"/>
                </a:solidFill>
                <a:latin typeface="+mn-lt"/>
              </a:defRPr>
            </a:lvl6pPr>
            <a:lvl7pPr marL="3200400" indent="-171450" algn="l" rtl="0" eaLnBrk="0" fontAlgn="base" hangingPunct="0">
              <a:lnSpc>
                <a:spcPct val="90000"/>
              </a:lnSpc>
              <a:spcBef>
                <a:spcPct val="30000"/>
              </a:spcBef>
              <a:spcAft>
                <a:spcPct val="0"/>
              </a:spcAft>
              <a:defRPr sz="1400" b="1">
                <a:solidFill>
                  <a:srgbClr val="0000FF"/>
                </a:solidFill>
                <a:latin typeface="+mn-lt"/>
              </a:defRPr>
            </a:lvl7pPr>
            <a:lvl8pPr marL="3657600" indent="-171450" algn="l" rtl="0" eaLnBrk="0" fontAlgn="base" hangingPunct="0">
              <a:lnSpc>
                <a:spcPct val="90000"/>
              </a:lnSpc>
              <a:spcBef>
                <a:spcPct val="30000"/>
              </a:spcBef>
              <a:spcAft>
                <a:spcPct val="0"/>
              </a:spcAft>
              <a:defRPr sz="1400" b="1">
                <a:solidFill>
                  <a:srgbClr val="0000FF"/>
                </a:solidFill>
                <a:latin typeface="+mn-lt"/>
              </a:defRPr>
            </a:lvl8pPr>
            <a:lvl9pPr marL="4114800" indent="-171450" algn="l" rtl="0" eaLnBrk="0" fontAlgn="base" hangingPunct="0">
              <a:lnSpc>
                <a:spcPct val="90000"/>
              </a:lnSpc>
              <a:spcBef>
                <a:spcPct val="30000"/>
              </a:spcBef>
              <a:spcAft>
                <a:spcPct val="0"/>
              </a:spcAft>
              <a:defRPr sz="1400" b="1">
                <a:solidFill>
                  <a:srgbClr val="0000FF"/>
                </a:solidFill>
                <a:latin typeface="+mn-lt"/>
              </a:defRPr>
            </a:lvl9pPr>
          </a:lstStyle>
          <a:p>
            <a:r>
              <a:rPr lang="en-US" kern="0"/>
              <a:t>Light falling on a car window:</a:t>
            </a:r>
          </a:p>
          <a:p>
            <a:pPr lvl="1"/>
            <a:r>
              <a:rPr lang="en-US" sz="1800" kern="0"/>
              <a:t>Some parts of the incident light is reflected (you see the mirror image)</a:t>
            </a:r>
          </a:p>
          <a:p>
            <a:pPr lvl="1"/>
            <a:r>
              <a:rPr lang="en-US" sz="1800" kern="0"/>
              <a:t>Another part of the light is transmitted through the window</a:t>
            </a:r>
            <a:br>
              <a:rPr lang="en-US" sz="1800" kern="0"/>
            </a:br>
            <a:r>
              <a:rPr lang="en-US" sz="1800" kern="0"/>
              <a:t>(you can still see inside the car)</a:t>
            </a:r>
          </a:p>
          <a:p>
            <a:r>
              <a:rPr lang="en-US" kern="0"/>
              <a:t>Optical reflection and transmission coefficients of the window glass define the ratio of reflected and transmitted light</a:t>
            </a:r>
          </a:p>
          <a:p>
            <a:r>
              <a:rPr lang="en-US" kern="0"/>
              <a:t>Similar:</a:t>
            </a:r>
            <a:br>
              <a:rPr lang="en-US" kern="0"/>
            </a:br>
            <a:r>
              <a:rPr lang="en-US" kern="0">
                <a:solidFill>
                  <a:srgbClr val="008000"/>
                </a:solidFill>
              </a:rPr>
              <a:t>Scattering (S-) parameters </a:t>
            </a:r>
            <a:r>
              <a:rPr lang="en-US" kern="0"/>
              <a:t>of an </a:t>
            </a:r>
            <a:r>
              <a:rPr lang="en-US" i="1" kern="0"/>
              <a:t>n</a:t>
            </a:r>
            <a:r>
              <a:rPr lang="en-US" kern="0"/>
              <a:t>-port electrical network (DUT) characterize reflected and transmitted (power) waves</a:t>
            </a:r>
            <a:endParaRPr lang="en-US" kern="0" dirty="0"/>
          </a:p>
        </p:txBody>
      </p:sp>
      <p:pic>
        <p:nvPicPr>
          <p:cNvPr id="4" name="Picture 13" descr="IMG_1651">
            <a:extLst>
              <a:ext uri="{FF2B5EF4-FFF2-40B4-BE49-F238E27FC236}">
                <a16:creationId xmlns:a16="http://schemas.microsoft.com/office/drawing/2014/main" id="{361463B2-6606-D747-98C9-563AAD49FF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5569" y="1765100"/>
            <a:ext cx="4109574" cy="30826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F01412FF-21C0-471F-93FA-BA2924B377BE}"/>
              </a:ext>
            </a:extLst>
          </p:cNvPr>
          <p:cNvSpPr>
            <a:spLocks noGrp="1"/>
          </p:cNvSpPr>
          <p:nvPr>
            <p:ph type="sldNum" sz="quarter" idx="10"/>
          </p:nvPr>
        </p:nvSpPr>
        <p:spPr/>
        <p:txBody>
          <a:bodyPr/>
          <a:lstStyle/>
          <a:p>
            <a:pPr>
              <a:defRPr/>
            </a:pPr>
            <a:fld id="{5C835376-739B-453C-B43C-A3DA28BE1709}" type="slidenum">
              <a:rPr lang="en-US" smtClean="0"/>
              <a:pPr>
                <a:defRPr/>
              </a:pPr>
              <a:t>11</a:t>
            </a:fld>
            <a:endParaRPr lang="en-US" dirty="0"/>
          </a:p>
        </p:txBody>
      </p:sp>
    </p:spTree>
    <p:extLst>
      <p:ext uri="{BB962C8B-B14F-4D97-AF65-F5344CB8AC3E}">
        <p14:creationId xmlns:p14="http://schemas.microsoft.com/office/powerpoint/2010/main" val="20561648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1">
            <a:extLst>
              <a:ext uri="{FF2B5EF4-FFF2-40B4-BE49-F238E27FC236}">
                <a16:creationId xmlns:a16="http://schemas.microsoft.com/office/drawing/2014/main" id="{03CCD21A-0E70-2F4F-9B71-B424AA830519}"/>
              </a:ext>
            </a:extLst>
          </p:cNvPr>
          <p:cNvSpPr txBox="1">
            <a:spLocks/>
          </p:cNvSpPr>
          <p:nvPr/>
        </p:nvSpPr>
        <p:spPr>
          <a:xfrm>
            <a:off x="449999" y="380267"/>
            <a:ext cx="9000000" cy="720000"/>
          </a:xfrm>
          <a:prstGeom prst="rect">
            <a:avLst/>
          </a:prstGeom>
        </p:spPr>
        <p:txBody>
          <a:bodyPr/>
          <a:lstStyle>
            <a:lvl1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9pPr>
          </a:lstStyle>
          <a:p>
            <a:pPr>
              <a:buClrTx/>
              <a:buSzTx/>
              <a:buFontTx/>
              <a:buNone/>
            </a:pPr>
            <a:r>
              <a:rPr lang="en-US" kern="0" dirty="0">
                <a:solidFill>
                  <a:srgbClr val="FF0000"/>
                </a:solidFill>
              </a:rPr>
              <a:t>How to measure S-Parameters?</a:t>
            </a:r>
          </a:p>
        </p:txBody>
      </p:sp>
      <p:sp>
        <p:nvSpPr>
          <p:cNvPr id="47" name="Content Placeholder 2">
            <a:extLst>
              <a:ext uri="{FF2B5EF4-FFF2-40B4-BE49-F238E27FC236}">
                <a16:creationId xmlns:a16="http://schemas.microsoft.com/office/drawing/2014/main" id="{3CBAA688-2B26-A649-9F94-D274E4EC046F}"/>
              </a:ext>
            </a:extLst>
          </p:cNvPr>
          <p:cNvSpPr txBox="1">
            <a:spLocks/>
          </p:cNvSpPr>
          <p:nvPr/>
        </p:nvSpPr>
        <p:spPr>
          <a:xfrm>
            <a:off x="450000" y="2770188"/>
            <a:ext cx="8999999" cy="3659641"/>
          </a:xfrm>
          <a:prstGeom prst="rect">
            <a:avLst/>
          </a:prstGeom>
        </p:spPr>
        <p:txBody>
          <a:bodyPr>
            <a:normAutofit fontScale="92500" lnSpcReduction="10000"/>
          </a:bodyPr>
          <a:lstStyle>
            <a:lvl1pPr marL="571500" indent="-571500" algn="l" rtl="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effectLst>
                  <a:outerShdw blurRad="38100" dist="38100" dir="2700000" algn="tl">
                    <a:srgbClr val="C0C0C0"/>
                  </a:outerShdw>
                </a:effectLst>
                <a:latin typeface="+mn-lt"/>
                <a:ea typeface="+mn-ea"/>
                <a:cs typeface="+mn-cs"/>
              </a:defRPr>
            </a:lvl1pPr>
            <a:lvl2pPr marL="1047750" indent="-285750" algn="l" rtl="0" eaLnBrk="0" fontAlgn="base" hangingPunct="0">
              <a:lnSpc>
                <a:spcPct val="90000"/>
              </a:lnSpc>
              <a:spcBef>
                <a:spcPct val="30000"/>
              </a:spcBef>
              <a:spcAft>
                <a:spcPct val="0"/>
              </a:spcAft>
              <a:buClr>
                <a:schemeClr val="hlink"/>
              </a:buClr>
              <a:buSzPct val="70000"/>
              <a:buFont typeface="Wingdings" pitchFamily="2" charset="2"/>
              <a:buChar char="n"/>
              <a:defRPr b="1">
                <a:solidFill>
                  <a:schemeClr val="tx1"/>
                </a:solidFill>
                <a:latin typeface="+mn-lt"/>
              </a:defRPr>
            </a:lvl2pPr>
            <a:lvl3pPr marL="1562100" indent="-2286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924050" indent="-17145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defRPr>
            </a:lvl4pPr>
            <a:lvl5pPr marL="2286000" indent="-171450" algn="l" rtl="0" eaLnBrk="0" fontAlgn="base" hangingPunct="0">
              <a:lnSpc>
                <a:spcPct val="90000"/>
              </a:lnSpc>
              <a:spcBef>
                <a:spcPct val="30000"/>
              </a:spcBef>
              <a:spcAft>
                <a:spcPct val="0"/>
              </a:spcAft>
              <a:defRPr sz="1400" b="1">
                <a:solidFill>
                  <a:srgbClr val="0000FF"/>
                </a:solidFill>
                <a:latin typeface="+mn-lt"/>
              </a:defRPr>
            </a:lvl5pPr>
            <a:lvl6pPr marL="2743200" indent="-171450" algn="l" rtl="0" eaLnBrk="0" fontAlgn="base" hangingPunct="0">
              <a:lnSpc>
                <a:spcPct val="90000"/>
              </a:lnSpc>
              <a:spcBef>
                <a:spcPct val="30000"/>
              </a:spcBef>
              <a:spcAft>
                <a:spcPct val="0"/>
              </a:spcAft>
              <a:defRPr sz="1400" b="1">
                <a:solidFill>
                  <a:srgbClr val="0000FF"/>
                </a:solidFill>
                <a:latin typeface="+mn-lt"/>
              </a:defRPr>
            </a:lvl6pPr>
            <a:lvl7pPr marL="3200400" indent="-171450" algn="l" rtl="0" eaLnBrk="0" fontAlgn="base" hangingPunct="0">
              <a:lnSpc>
                <a:spcPct val="90000"/>
              </a:lnSpc>
              <a:spcBef>
                <a:spcPct val="30000"/>
              </a:spcBef>
              <a:spcAft>
                <a:spcPct val="0"/>
              </a:spcAft>
              <a:defRPr sz="1400" b="1">
                <a:solidFill>
                  <a:srgbClr val="0000FF"/>
                </a:solidFill>
                <a:latin typeface="+mn-lt"/>
              </a:defRPr>
            </a:lvl7pPr>
            <a:lvl8pPr marL="3657600" indent="-171450" algn="l" rtl="0" eaLnBrk="0" fontAlgn="base" hangingPunct="0">
              <a:lnSpc>
                <a:spcPct val="90000"/>
              </a:lnSpc>
              <a:spcBef>
                <a:spcPct val="30000"/>
              </a:spcBef>
              <a:spcAft>
                <a:spcPct val="0"/>
              </a:spcAft>
              <a:defRPr sz="1400" b="1">
                <a:solidFill>
                  <a:srgbClr val="0000FF"/>
                </a:solidFill>
                <a:latin typeface="+mn-lt"/>
              </a:defRPr>
            </a:lvl8pPr>
            <a:lvl9pPr marL="4114800" indent="-171450" algn="l" rtl="0" eaLnBrk="0" fontAlgn="base" hangingPunct="0">
              <a:lnSpc>
                <a:spcPct val="90000"/>
              </a:lnSpc>
              <a:spcBef>
                <a:spcPct val="30000"/>
              </a:spcBef>
              <a:spcAft>
                <a:spcPct val="0"/>
              </a:spcAft>
              <a:defRPr sz="1400" b="1">
                <a:solidFill>
                  <a:srgbClr val="0000FF"/>
                </a:solidFill>
                <a:latin typeface="+mn-lt"/>
              </a:defRPr>
            </a:lvl9pPr>
          </a:lstStyle>
          <a:p>
            <a:r>
              <a:rPr lang="en-US" kern="0"/>
              <a:t>Performed in the frequency domain</a:t>
            </a:r>
          </a:p>
          <a:p>
            <a:pPr lvl="1"/>
            <a:r>
              <a:rPr lang="en-US" sz="1800" kern="0"/>
              <a:t>Single or swept frequency generator, stand-alone or as part of a VNA or SA</a:t>
            </a:r>
          </a:p>
          <a:p>
            <a:pPr lvl="1"/>
            <a:r>
              <a:rPr lang="en-US" sz="1800" kern="0"/>
              <a:t>Requires a </a:t>
            </a:r>
            <a:r>
              <a:rPr lang="en-US" sz="1800" kern="0">
                <a:solidFill>
                  <a:srgbClr val="FF0000"/>
                </a:solidFill>
              </a:rPr>
              <a:t>directional coupler </a:t>
            </a:r>
            <a:r>
              <a:rPr lang="en-US" sz="1800" kern="0"/>
              <a:t>and RF detector(s) or receiver(s)</a:t>
            </a:r>
          </a:p>
          <a:p>
            <a:r>
              <a:rPr lang="en-US" kern="0"/>
              <a:t>Evaluate </a:t>
            </a:r>
            <a:r>
              <a:rPr lang="en-US" i="1" kern="0"/>
              <a:t>S</a:t>
            </a:r>
            <a:r>
              <a:rPr lang="en-US" i="1" kern="0" baseline="-25000"/>
              <a:t>11</a:t>
            </a:r>
            <a:r>
              <a:rPr lang="en-US" kern="0"/>
              <a:t> and </a:t>
            </a:r>
            <a:r>
              <a:rPr lang="en-US" i="1" kern="0"/>
              <a:t>S</a:t>
            </a:r>
            <a:r>
              <a:rPr lang="en-US" i="1" kern="0" baseline="-25000"/>
              <a:t>21</a:t>
            </a:r>
            <a:r>
              <a:rPr lang="en-US" kern="0"/>
              <a:t> of a 2-port DUT</a:t>
            </a:r>
          </a:p>
          <a:p>
            <a:pPr lvl="1"/>
            <a:r>
              <a:rPr lang="en-US" sz="1800" kern="0"/>
              <a:t>Ensure </a:t>
            </a:r>
            <a:r>
              <a:rPr lang="en-US" sz="1800" i="1" kern="0"/>
              <a:t>a</a:t>
            </a:r>
            <a:r>
              <a:rPr lang="en-US" sz="1800" i="1" kern="0" baseline="-25000"/>
              <a:t>2</a:t>
            </a:r>
            <a:r>
              <a:rPr lang="en-US" sz="1800" i="1" kern="0"/>
              <a:t>=0</a:t>
            </a:r>
            <a:r>
              <a:rPr lang="en-US" sz="1800" kern="0"/>
              <a:t>, i.e. the detector at port 2 offers a well matched impedance</a:t>
            </a:r>
          </a:p>
          <a:p>
            <a:pPr lvl="1"/>
            <a:r>
              <a:rPr lang="en-US" sz="1800" kern="0"/>
              <a:t>Measure incident wave a1 and reflected wave b1 </a:t>
            </a:r>
            <a:br>
              <a:rPr lang="en-US" sz="1800" kern="0"/>
            </a:br>
            <a:r>
              <a:rPr lang="en-US" sz="1800" kern="0"/>
              <a:t>at the directional coupler ports and compute </a:t>
            </a:r>
            <a:br>
              <a:rPr lang="en-US" sz="1800" kern="0"/>
            </a:br>
            <a:r>
              <a:rPr lang="en-US" sz="1800" kern="0"/>
              <a:t>for each frequency</a:t>
            </a:r>
          </a:p>
          <a:p>
            <a:pPr lvl="1"/>
            <a:r>
              <a:rPr lang="en-US" sz="1800" kern="0"/>
              <a:t>Measure transmitted wave </a:t>
            </a:r>
            <a:r>
              <a:rPr lang="en-US" sz="1800" i="1" kern="0"/>
              <a:t>b</a:t>
            </a:r>
            <a:r>
              <a:rPr lang="en-US" sz="1800" i="1" kern="0" baseline="-25000"/>
              <a:t>2</a:t>
            </a:r>
            <a:r>
              <a:rPr lang="en-US" sz="1800" kern="0"/>
              <a:t> at DUT port 2 </a:t>
            </a:r>
            <a:br>
              <a:rPr lang="en-US" sz="1800" kern="0"/>
            </a:br>
            <a:r>
              <a:rPr lang="en-US" sz="1800" kern="0"/>
              <a:t>and compute</a:t>
            </a:r>
          </a:p>
          <a:p>
            <a:r>
              <a:rPr lang="en-US" kern="0"/>
              <a:t>Evaluate </a:t>
            </a:r>
            <a:r>
              <a:rPr lang="en-US" i="1" kern="0"/>
              <a:t>S</a:t>
            </a:r>
            <a:r>
              <a:rPr lang="en-US" i="1" kern="0" baseline="-25000"/>
              <a:t>22</a:t>
            </a:r>
            <a:r>
              <a:rPr lang="en-US" kern="0"/>
              <a:t> and </a:t>
            </a:r>
            <a:r>
              <a:rPr lang="en-US" i="1" kern="0"/>
              <a:t>S</a:t>
            </a:r>
            <a:r>
              <a:rPr lang="en-US" i="1" kern="0" baseline="-25000"/>
              <a:t>12</a:t>
            </a:r>
            <a:r>
              <a:rPr lang="en-US" kern="0"/>
              <a:t> of the 2-port DUT</a:t>
            </a:r>
          </a:p>
          <a:p>
            <a:pPr lvl="1"/>
            <a:r>
              <a:rPr lang="en-US" sz="1800" kern="0"/>
              <a:t>Perform the same methodology as above by exchanging the measurement equipment on the DUT ports</a:t>
            </a:r>
          </a:p>
          <a:p>
            <a:endParaRPr lang="en-US" kern="0" dirty="0">
              <a:solidFill>
                <a:srgbClr val="FF0000"/>
              </a:solidFill>
            </a:endParaRPr>
          </a:p>
        </p:txBody>
      </p:sp>
      <p:grpSp>
        <p:nvGrpSpPr>
          <p:cNvPr id="48" name="Group 39">
            <a:extLst>
              <a:ext uri="{FF2B5EF4-FFF2-40B4-BE49-F238E27FC236}">
                <a16:creationId xmlns:a16="http://schemas.microsoft.com/office/drawing/2014/main" id="{0F9DEC98-9150-0A4A-923A-380C82D32D2B}"/>
              </a:ext>
            </a:extLst>
          </p:cNvPr>
          <p:cNvGrpSpPr>
            <a:grpSpLocks/>
          </p:cNvGrpSpPr>
          <p:nvPr/>
        </p:nvGrpSpPr>
        <p:grpSpPr bwMode="auto">
          <a:xfrm>
            <a:off x="2326822" y="-2084343"/>
            <a:ext cx="1733550" cy="4330656"/>
            <a:chOff x="6067518" y="-141688"/>
            <a:chExt cx="1599911" cy="4329640"/>
          </a:xfrm>
        </p:grpSpPr>
        <p:grpSp>
          <p:nvGrpSpPr>
            <p:cNvPr id="49" name="Group 57">
              <a:extLst>
                <a:ext uri="{FF2B5EF4-FFF2-40B4-BE49-F238E27FC236}">
                  <a16:creationId xmlns:a16="http://schemas.microsoft.com/office/drawing/2014/main" id="{48BAFC79-9362-1D46-9148-3175E1F20FC0}"/>
                </a:ext>
              </a:extLst>
            </p:cNvPr>
            <p:cNvGrpSpPr>
              <a:grpSpLocks/>
            </p:cNvGrpSpPr>
            <p:nvPr/>
          </p:nvGrpSpPr>
          <p:grpSpPr bwMode="auto">
            <a:xfrm>
              <a:off x="6067518" y="3578695"/>
              <a:ext cx="1599911" cy="49124"/>
              <a:chOff x="5222191" y="4032395"/>
              <a:chExt cx="2821981" cy="91610"/>
            </a:xfrm>
          </p:grpSpPr>
          <p:cxnSp>
            <p:nvCxnSpPr>
              <p:cNvPr id="63" name="Straight Connector 49">
                <a:extLst>
                  <a:ext uri="{FF2B5EF4-FFF2-40B4-BE49-F238E27FC236}">
                    <a16:creationId xmlns:a16="http://schemas.microsoft.com/office/drawing/2014/main" id="{83DA1A8F-ED02-3749-986A-A512BFF6EA9C}"/>
                  </a:ext>
                </a:extLst>
              </p:cNvPr>
              <p:cNvCxnSpPr>
                <a:cxnSpLocks noChangeShapeType="1"/>
              </p:cNvCxnSpPr>
              <p:nvPr/>
            </p:nvCxnSpPr>
            <p:spPr bwMode="auto">
              <a:xfrm>
                <a:off x="5257055" y="4122418"/>
                <a:ext cx="2734056" cy="1587"/>
              </a:xfrm>
              <a:prstGeom prst="line">
                <a:avLst/>
              </a:prstGeom>
              <a:noFill/>
              <a:ln w="19050" algn="ctr">
                <a:solidFill>
                  <a:schemeClr val="tx1"/>
                </a:solidFill>
                <a:round/>
                <a:headEnd/>
                <a:tailEnd/>
              </a:ln>
              <a:extLst>
                <a:ext uri="{909E8E84-426E-40dd-AFC4-6F175D3DCCD1}">
                  <a14:hiddenFill xmlns:a14="http://schemas.microsoft.com/office/drawing/2010/main" xmlns="">
                    <a:noFill/>
                  </a14:hiddenFill>
                </a:ext>
              </a:extLst>
            </p:spPr>
          </p:cxnSp>
          <p:cxnSp>
            <p:nvCxnSpPr>
              <p:cNvPr id="64" name="Straight Connector 49">
                <a:extLst>
                  <a:ext uri="{FF2B5EF4-FFF2-40B4-BE49-F238E27FC236}">
                    <a16:creationId xmlns:a16="http://schemas.microsoft.com/office/drawing/2014/main" id="{2F83858F-BA97-0F43-A4D3-97E4634AEEBC}"/>
                  </a:ext>
                </a:extLst>
              </p:cNvPr>
              <p:cNvCxnSpPr>
                <a:cxnSpLocks noChangeShapeType="1"/>
              </p:cNvCxnSpPr>
              <p:nvPr/>
            </p:nvCxnSpPr>
            <p:spPr bwMode="auto">
              <a:xfrm>
                <a:off x="5248655" y="4033796"/>
                <a:ext cx="2734056" cy="1587"/>
              </a:xfrm>
              <a:prstGeom prst="line">
                <a:avLst/>
              </a:prstGeom>
              <a:noFill/>
              <a:ln w="19050" algn="ctr">
                <a:solidFill>
                  <a:schemeClr val="tx1"/>
                </a:solidFill>
                <a:round/>
                <a:headEnd/>
                <a:tailEnd/>
              </a:ln>
              <a:extLst>
                <a:ext uri="{909E8E84-426E-40dd-AFC4-6F175D3DCCD1}">
                  <a14:hiddenFill xmlns:a14="http://schemas.microsoft.com/office/drawing/2010/main" xmlns="">
                    <a:noFill/>
                  </a14:hiddenFill>
                </a:ext>
              </a:extLst>
            </p:spPr>
          </p:cxnSp>
          <p:sp>
            <p:nvSpPr>
              <p:cNvPr id="65" name="Oval 10">
                <a:extLst>
                  <a:ext uri="{FF2B5EF4-FFF2-40B4-BE49-F238E27FC236}">
                    <a16:creationId xmlns:a16="http://schemas.microsoft.com/office/drawing/2014/main" id="{995F22D7-789D-1349-A875-48F4FD928B18}"/>
                  </a:ext>
                </a:extLst>
              </p:cNvPr>
              <p:cNvSpPr>
                <a:spLocks noChangeArrowheads="1"/>
              </p:cNvSpPr>
              <p:nvPr/>
            </p:nvSpPr>
            <p:spPr bwMode="auto">
              <a:xfrm>
                <a:off x="5222191" y="4040900"/>
                <a:ext cx="80112" cy="82873"/>
              </a:xfrm>
              <a:prstGeom prst="ellipse">
                <a:avLst/>
              </a:prstGeom>
              <a:solidFill>
                <a:srgbClr val="FFFFFF"/>
              </a:solidFill>
              <a:ln w="15875">
                <a:solidFill>
                  <a:srgbClr val="000000"/>
                </a:solidFill>
                <a:round/>
                <a:headEnd/>
                <a:tailEnd/>
              </a:ln>
            </p:spPr>
            <p:txBody>
              <a:bodyPr/>
              <a:lstStyle/>
              <a:p>
                <a:pPr>
                  <a:defRPr/>
                </a:pPr>
                <a:endParaRPr lang="en-GB" b="0" dirty="0">
                  <a:latin typeface="+mn-lt"/>
                </a:endParaRPr>
              </a:p>
            </p:txBody>
          </p:sp>
          <p:sp>
            <p:nvSpPr>
              <p:cNvPr id="66" name="Oval 10">
                <a:extLst>
                  <a:ext uri="{FF2B5EF4-FFF2-40B4-BE49-F238E27FC236}">
                    <a16:creationId xmlns:a16="http://schemas.microsoft.com/office/drawing/2014/main" id="{0C14B80B-E8EB-DA4D-ADAB-84DA47597244}"/>
                  </a:ext>
                </a:extLst>
              </p:cNvPr>
              <p:cNvSpPr>
                <a:spLocks noChangeArrowheads="1"/>
              </p:cNvSpPr>
              <p:nvPr/>
            </p:nvSpPr>
            <p:spPr bwMode="auto">
              <a:xfrm>
                <a:off x="7964062" y="4032022"/>
                <a:ext cx="80110" cy="82873"/>
              </a:xfrm>
              <a:prstGeom prst="ellipse">
                <a:avLst/>
              </a:prstGeom>
              <a:solidFill>
                <a:srgbClr val="FFFFFF"/>
              </a:solidFill>
              <a:ln w="15875">
                <a:solidFill>
                  <a:srgbClr val="000000"/>
                </a:solidFill>
                <a:round/>
                <a:headEnd/>
                <a:tailEnd/>
              </a:ln>
            </p:spPr>
            <p:txBody>
              <a:bodyPr/>
              <a:lstStyle/>
              <a:p>
                <a:pPr>
                  <a:defRPr/>
                </a:pPr>
                <a:endParaRPr lang="en-GB" b="0">
                  <a:latin typeface="+mn-lt"/>
                </a:endParaRPr>
              </a:p>
            </p:txBody>
          </p:sp>
        </p:grpSp>
        <p:grpSp>
          <p:nvGrpSpPr>
            <p:cNvPr id="50" name="Group 58">
              <a:extLst>
                <a:ext uri="{FF2B5EF4-FFF2-40B4-BE49-F238E27FC236}">
                  <a16:creationId xmlns:a16="http://schemas.microsoft.com/office/drawing/2014/main" id="{3CF507D1-52A9-2B49-9D8B-12D23082F542}"/>
                </a:ext>
              </a:extLst>
            </p:cNvPr>
            <p:cNvGrpSpPr>
              <a:grpSpLocks/>
            </p:cNvGrpSpPr>
            <p:nvPr/>
          </p:nvGrpSpPr>
          <p:grpSpPr bwMode="auto">
            <a:xfrm>
              <a:off x="6081807" y="3998047"/>
              <a:ext cx="1585622" cy="48815"/>
              <a:chOff x="5247394" y="4041403"/>
              <a:chExt cx="2796778" cy="92635"/>
            </a:xfrm>
          </p:grpSpPr>
          <p:cxnSp>
            <p:nvCxnSpPr>
              <p:cNvPr id="59" name="Straight Connector 59">
                <a:extLst>
                  <a:ext uri="{FF2B5EF4-FFF2-40B4-BE49-F238E27FC236}">
                    <a16:creationId xmlns:a16="http://schemas.microsoft.com/office/drawing/2014/main" id="{89FF81D6-04C9-A246-93A5-C7B921DE1F40}"/>
                  </a:ext>
                </a:extLst>
              </p:cNvPr>
              <p:cNvCxnSpPr>
                <a:cxnSpLocks noChangeShapeType="1"/>
              </p:cNvCxnSpPr>
              <p:nvPr/>
            </p:nvCxnSpPr>
            <p:spPr bwMode="auto">
              <a:xfrm>
                <a:off x="5282260" y="4042073"/>
                <a:ext cx="2734056" cy="1588"/>
              </a:xfrm>
              <a:prstGeom prst="line">
                <a:avLst/>
              </a:prstGeom>
              <a:noFill/>
              <a:ln w="19050" algn="ctr">
                <a:solidFill>
                  <a:schemeClr val="tx1"/>
                </a:solidFill>
                <a:round/>
                <a:headEnd/>
                <a:tailEnd/>
              </a:ln>
              <a:extLst>
                <a:ext uri="{909E8E84-426E-40dd-AFC4-6F175D3DCCD1}">
                  <a14:hiddenFill xmlns:a14="http://schemas.microsoft.com/office/drawing/2010/main" xmlns="">
                    <a:noFill/>
                  </a14:hiddenFill>
                </a:ext>
              </a:extLst>
            </p:spPr>
          </p:cxnSp>
          <p:sp>
            <p:nvSpPr>
              <p:cNvPr id="60" name="Oval 10">
                <a:extLst>
                  <a:ext uri="{FF2B5EF4-FFF2-40B4-BE49-F238E27FC236}">
                    <a16:creationId xmlns:a16="http://schemas.microsoft.com/office/drawing/2014/main" id="{49A371CE-830A-0C40-83B4-43878F81F22A}"/>
                  </a:ext>
                </a:extLst>
              </p:cNvPr>
              <p:cNvSpPr>
                <a:spLocks noChangeArrowheads="1"/>
              </p:cNvSpPr>
              <p:nvPr/>
            </p:nvSpPr>
            <p:spPr bwMode="auto">
              <a:xfrm>
                <a:off x="5248032" y="4040360"/>
                <a:ext cx="80112" cy="84333"/>
              </a:xfrm>
              <a:prstGeom prst="ellipse">
                <a:avLst/>
              </a:prstGeom>
              <a:solidFill>
                <a:srgbClr val="FFFFFF"/>
              </a:solidFill>
              <a:ln w="15875">
                <a:solidFill>
                  <a:srgbClr val="000000"/>
                </a:solidFill>
                <a:round/>
                <a:headEnd/>
                <a:tailEnd/>
              </a:ln>
            </p:spPr>
            <p:txBody>
              <a:bodyPr/>
              <a:lstStyle/>
              <a:p>
                <a:pPr>
                  <a:defRPr/>
                </a:pPr>
                <a:endParaRPr lang="en-GB" b="0" dirty="0">
                  <a:latin typeface="+mn-lt"/>
                </a:endParaRPr>
              </a:p>
            </p:txBody>
          </p:sp>
          <p:sp>
            <p:nvSpPr>
              <p:cNvPr id="61" name="Oval 10">
                <a:extLst>
                  <a:ext uri="{FF2B5EF4-FFF2-40B4-BE49-F238E27FC236}">
                    <a16:creationId xmlns:a16="http://schemas.microsoft.com/office/drawing/2014/main" id="{779E4219-F797-A841-B527-27B8FB7D53B1}"/>
                  </a:ext>
                </a:extLst>
              </p:cNvPr>
              <p:cNvSpPr>
                <a:spLocks noChangeArrowheads="1"/>
              </p:cNvSpPr>
              <p:nvPr/>
            </p:nvSpPr>
            <p:spPr bwMode="auto">
              <a:xfrm>
                <a:off x="7964062" y="4040360"/>
                <a:ext cx="80110" cy="81320"/>
              </a:xfrm>
              <a:prstGeom prst="ellipse">
                <a:avLst/>
              </a:prstGeom>
              <a:solidFill>
                <a:srgbClr val="FFFFFF"/>
              </a:solidFill>
              <a:ln w="15875">
                <a:solidFill>
                  <a:srgbClr val="000000"/>
                </a:solidFill>
                <a:round/>
                <a:headEnd/>
                <a:tailEnd/>
              </a:ln>
            </p:spPr>
            <p:txBody>
              <a:bodyPr/>
              <a:lstStyle/>
              <a:p>
                <a:pPr>
                  <a:defRPr/>
                </a:pPr>
                <a:endParaRPr lang="en-GB" b="0">
                  <a:latin typeface="+mn-lt"/>
                </a:endParaRPr>
              </a:p>
            </p:txBody>
          </p:sp>
          <p:cxnSp>
            <p:nvCxnSpPr>
              <p:cNvPr id="62" name="Straight Connector 59">
                <a:extLst>
                  <a:ext uri="{FF2B5EF4-FFF2-40B4-BE49-F238E27FC236}">
                    <a16:creationId xmlns:a16="http://schemas.microsoft.com/office/drawing/2014/main" id="{AC34956C-463A-F943-B0CD-55249A89CD89}"/>
                  </a:ext>
                </a:extLst>
              </p:cNvPr>
              <p:cNvCxnSpPr>
                <a:cxnSpLocks noChangeShapeType="1"/>
              </p:cNvCxnSpPr>
              <p:nvPr/>
            </p:nvCxnSpPr>
            <p:spPr bwMode="auto">
              <a:xfrm>
                <a:off x="5282260" y="4132450"/>
                <a:ext cx="2734056" cy="1588"/>
              </a:xfrm>
              <a:prstGeom prst="line">
                <a:avLst/>
              </a:prstGeom>
              <a:noFill/>
              <a:ln w="19050" algn="ctr">
                <a:solidFill>
                  <a:schemeClr val="tx1"/>
                </a:solidFill>
                <a:round/>
                <a:headEnd/>
                <a:tailEnd/>
              </a:ln>
              <a:extLst>
                <a:ext uri="{909E8E84-426E-40dd-AFC4-6F175D3DCCD1}">
                  <a14:hiddenFill xmlns:a14="http://schemas.microsoft.com/office/drawing/2010/main" xmlns="">
                    <a:noFill/>
                  </a14:hiddenFill>
                </a:ext>
              </a:extLst>
            </p:spPr>
          </p:cxnSp>
        </p:grpSp>
        <p:sp>
          <p:nvSpPr>
            <p:cNvPr id="51" name="Rectangle 26">
              <a:extLst>
                <a:ext uri="{FF2B5EF4-FFF2-40B4-BE49-F238E27FC236}">
                  <a16:creationId xmlns:a16="http://schemas.microsoft.com/office/drawing/2014/main" id="{9157CB46-DB16-0F43-B864-7DD437CC0A03}"/>
                </a:ext>
              </a:extLst>
            </p:cNvPr>
            <p:cNvSpPr>
              <a:spLocks noChangeArrowheads="1"/>
            </p:cNvSpPr>
            <p:nvPr/>
          </p:nvSpPr>
          <p:spPr bwMode="auto">
            <a:xfrm>
              <a:off x="6237578" y="3373755"/>
              <a:ext cx="1219155" cy="814197"/>
            </a:xfrm>
            <a:prstGeom prst="rect">
              <a:avLst/>
            </a:prstGeom>
            <a:solidFill>
              <a:schemeClr val="bg1"/>
            </a:solidFill>
            <a:ln w="25400" algn="ctr">
              <a:solidFill>
                <a:schemeClr val="tx1"/>
              </a:solidFill>
              <a:round/>
              <a:headEnd/>
              <a:tailEnd/>
            </a:ln>
          </p:spPr>
          <p:txBody>
            <a:bodyPr lIns="92075" tIns="46038" rIns="92075" bIns="46038"/>
            <a:lstStyle/>
            <a:p>
              <a:pPr marL="571500" indent="-571500"/>
              <a:endParaRPr lang="en-GB" b="0"/>
            </a:p>
          </p:txBody>
        </p:sp>
        <p:cxnSp>
          <p:nvCxnSpPr>
            <p:cNvPr id="52" name="Straight Arrow Connector 28">
              <a:extLst>
                <a:ext uri="{FF2B5EF4-FFF2-40B4-BE49-F238E27FC236}">
                  <a16:creationId xmlns:a16="http://schemas.microsoft.com/office/drawing/2014/main" id="{C4AB4D62-BB31-EA48-A58F-65AC9199D973}"/>
                </a:ext>
              </a:extLst>
            </p:cNvPr>
            <p:cNvCxnSpPr>
              <a:cxnSpLocks noChangeShapeType="1"/>
            </p:cNvCxnSpPr>
            <p:nvPr/>
          </p:nvCxnSpPr>
          <p:spPr bwMode="auto">
            <a:xfrm>
              <a:off x="6383444" y="3598040"/>
              <a:ext cx="917517" cy="846"/>
            </a:xfrm>
            <a:prstGeom prst="straightConnector1">
              <a:avLst/>
            </a:prstGeom>
            <a:noFill/>
            <a:ln w="25400" algn="ctr">
              <a:solidFill>
                <a:srgbClr val="0000FF"/>
              </a:solidFill>
              <a:round/>
              <a:headEnd type="arrow" w="med" len="med"/>
              <a:tailEnd type="arrow" w="med" len="med"/>
            </a:ln>
            <a:extLst>
              <a:ext uri="{909E8E84-426E-40dd-AFC4-6F175D3DCCD1}">
                <a14:hiddenFill xmlns:a14="http://schemas.microsoft.com/office/drawing/2010/main" xmlns="">
                  <a:noFill/>
                </a14:hiddenFill>
              </a:ext>
            </a:extLst>
          </p:spPr>
        </p:cxnSp>
        <p:grpSp>
          <p:nvGrpSpPr>
            <p:cNvPr id="53" name="Group 35">
              <a:extLst>
                <a:ext uri="{FF2B5EF4-FFF2-40B4-BE49-F238E27FC236}">
                  <a16:creationId xmlns:a16="http://schemas.microsoft.com/office/drawing/2014/main" id="{DAB3EA09-3061-0A4E-B2F6-EFA7D35FDFF3}"/>
                </a:ext>
              </a:extLst>
            </p:cNvPr>
            <p:cNvGrpSpPr>
              <a:grpSpLocks/>
            </p:cNvGrpSpPr>
            <p:nvPr/>
          </p:nvGrpSpPr>
          <p:grpSpPr bwMode="auto">
            <a:xfrm>
              <a:off x="6271170" y="-141688"/>
              <a:ext cx="510061" cy="4155056"/>
              <a:chOff x="6271170" y="-141688"/>
              <a:chExt cx="510061" cy="4155056"/>
            </a:xfrm>
          </p:grpSpPr>
          <p:sp>
            <p:nvSpPr>
              <p:cNvPr id="57" name="Arc 56">
                <a:extLst>
                  <a:ext uri="{FF2B5EF4-FFF2-40B4-BE49-F238E27FC236}">
                    <a16:creationId xmlns:a16="http://schemas.microsoft.com/office/drawing/2014/main" id="{E4456B93-3FEF-5D4A-97B9-A24B1142A7C6}"/>
                  </a:ext>
                </a:extLst>
              </p:cNvPr>
              <p:cNvSpPr/>
              <p:nvPr/>
            </p:nvSpPr>
            <p:spPr bwMode="auto">
              <a:xfrm>
                <a:off x="6271170" y="3597540"/>
                <a:ext cx="441001" cy="415828"/>
              </a:xfrm>
              <a:prstGeom prst="arc">
                <a:avLst>
                  <a:gd name="adj1" fmla="val 16200000"/>
                  <a:gd name="adj2" fmla="val 240012"/>
                </a:avLst>
              </a:prstGeom>
              <a:solidFill>
                <a:schemeClr val="bg1"/>
              </a:solidFill>
              <a:ln w="25400" cap="flat" cmpd="sng" algn="ctr">
                <a:solidFill>
                  <a:srgbClr val="0000FF"/>
                </a:solidFill>
                <a:prstDash val="solid"/>
                <a:round/>
                <a:headEnd type="none" w="med" len="med"/>
                <a:tailEnd type="none" w="med" len="med"/>
              </a:ln>
              <a:effectLst/>
            </p:spPr>
            <p:txBody>
              <a:bodyPr anchor="ctr"/>
              <a:lstStyle/>
              <a:p>
                <a:pPr algn="ctr">
                  <a:defRPr/>
                </a:pPr>
                <a:endParaRPr lang="en-GB" b="0"/>
              </a:p>
            </p:txBody>
          </p:sp>
          <p:cxnSp>
            <p:nvCxnSpPr>
              <p:cNvPr id="58" name="Straight Arrow Connector 32">
                <a:extLst>
                  <a:ext uri="{FF2B5EF4-FFF2-40B4-BE49-F238E27FC236}">
                    <a16:creationId xmlns:a16="http://schemas.microsoft.com/office/drawing/2014/main" id="{4F361C7F-F8B5-CF4A-B1C8-C8913B961627}"/>
                  </a:ext>
                </a:extLst>
              </p:cNvPr>
              <p:cNvCxnSpPr>
                <a:cxnSpLocks noChangeShapeType="1"/>
                <a:stCxn id="67" idx="2"/>
              </p:cNvCxnSpPr>
              <p:nvPr/>
            </p:nvCxnSpPr>
            <p:spPr bwMode="auto">
              <a:xfrm rot="16200000" flipH="1">
                <a:off x="6711379" y="-72737"/>
                <a:ext cx="138803" cy="901"/>
              </a:xfrm>
              <a:prstGeom prst="straightConnector1">
                <a:avLst/>
              </a:prstGeom>
              <a:noFill/>
              <a:ln w="25400" algn="ctr">
                <a:solidFill>
                  <a:srgbClr val="0000FF"/>
                </a:solidFill>
                <a:round/>
                <a:headEnd/>
                <a:tailEnd type="arrow" w="med" len="med"/>
              </a:ln>
              <a:extLst>
                <a:ext uri="{909E8E84-426E-40dd-AFC4-6F175D3DCCD1}">
                  <a14:hiddenFill xmlns:a14="http://schemas.microsoft.com/office/drawing/2010/main" xmlns="">
                    <a:noFill/>
                  </a14:hiddenFill>
                </a:ext>
              </a:extLst>
            </p:spPr>
          </p:cxnSp>
        </p:grpSp>
        <p:grpSp>
          <p:nvGrpSpPr>
            <p:cNvPr id="54" name="Group 36">
              <a:extLst>
                <a:ext uri="{FF2B5EF4-FFF2-40B4-BE49-F238E27FC236}">
                  <a16:creationId xmlns:a16="http://schemas.microsoft.com/office/drawing/2014/main" id="{8EA002A9-B856-B64B-9AC5-D9F4B584BD3F}"/>
                </a:ext>
              </a:extLst>
            </p:cNvPr>
            <p:cNvGrpSpPr>
              <a:grpSpLocks/>
            </p:cNvGrpSpPr>
            <p:nvPr/>
          </p:nvGrpSpPr>
          <p:grpSpPr bwMode="auto">
            <a:xfrm flipH="1">
              <a:off x="6958312" y="-141688"/>
              <a:ext cx="442466" cy="4155056"/>
              <a:chOff x="6272329" y="-141688"/>
              <a:chExt cx="442466" cy="4155056"/>
            </a:xfrm>
          </p:grpSpPr>
          <p:sp>
            <p:nvSpPr>
              <p:cNvPr id="55" name="Arc 54">
                <a:extLst>
                  <a:ext uri="{FF2B5EF4-FFF2-40B4-BE49-F238E27FC236}">
                    <a16:creationId xmlns:a16="http://schemas.microsoft.com/office/drawing/2014/main" id="{0B5AC056-2712-0241-BF12-066A8F4122D1}"/>
                  </a:ext>
                </a:extLst>
              </p:cNvPr>
              <p:cNvSpPr/>
              <p:nvPr/>
            </p:nvSpPr>
            <p:spPr bwMode="auto">
              <a:xfrm>
                <a:off x="6272329" y="3597540"/>
                <a:ext cx="442466" cy="415828"/>
              </a:xfrm>
              <a:prstGeom prst="arc">
                <a:avLst>
                  <a:gd name="adj1" fmla="val 16200000"/>
                  <a:gd name="adj2" fmla="val 240012"/>
                </a:avLst>
              </a:prstGeom>
              <a:solidFill>
                <a:schemeClr val="bg1"/>
              </a:solidFill>
              <a:ln w="25400" cap="flat" cmpd="sng" algn="ctr">
                <a:solidFill>
                  <a:srgbClr val="0000FF"/>
                </a:solidFill>
                <a:prstDash val="solid"/>
                <a:round/>
                <a:headEnd type="none" w="med" len="med"/>
                <a:tailEnd type="none" w="med" len="med"/>
              </a:ln>
              <a:effectLst/>
            </p:spPr>
            <p:txBody>
              <a:bodyPr anchor="ctr"/>
              <a:lstStyle/>
              <a:p>
                <a:pPr algn="ctr">
                  <a:defRPr/>
                </a:pPr>
                <a:endParaRPr lang="en-GB" b="0"/>
              </a:p>
            </p:txBody>
          </p:sp>
          <p:cxnSp>
            <p:nvCxnSpPr>
              <p:cNvPr id="56" name="Straight Arrow Connector 32">
                <a:extLst>
                  <a:ext uri="{FF2B5EF4-FFF2-40B4-BE49-F238E27FC236}">
                    <a16:creationId xmlns:a16="http://schemas.microsoft.com/office/drawing/2014/main" id="{EFC13316-3BB1-1241-ADE9-11DDC2B72384}"/>
                  </a:ext>
                </a:extLst>
              </p:cNvPr>
              <p:cNvCxnSpPr>
                <a:cxnSpLocks noChangeShapeType="1"/>
              </p:cNvCxnSpPr>
              <p:nvPr/>
            </p:nvCxnSpPr>
            <p:spPr bwMode="auto">
              <a:xfrm rot="16200000" flipH="1">
                <a:off x="6577425" y="-72737"/>
                <a:ext cx="138803" cy="901"/>
              </a:xfrm>
              <a:prstGeom prst="straightConnector1">
                <a:avLst/>
              </a:prstGeom>
              <a:noFill/>
              <a:ln w="25400" algn="ctr">
                <a:solidFill>
                  <a:srgbClr val="0000FF"/>
                </a:solidFill>
                <a:round/>
                <a:headEnd/>
                <a:tailEnd type="arrow" w="med" len="med"/>
              </a:ln>
              <a:extLst>
                <a:ext uri="{909E8E84-426E-40dd-AFC4-6F175D3DCCD1}">
                  <a14:hiddenFill xmlns:a14="http://schemas.microsoft.com/office/drawing/2010/main" xmlns="">
                    <a:noFill/>
                  </a14:hiddenFill>
                </a:ext>
              </a:extLst>
            </p:spPr>
          </p:cxnSp>
        </p:grpSp>
      </p:grpSp>
      <p:grpSp>
        <p:nvGrpSpPr>
          <p:cNvPr id="67" name="Group 57">
            <a:extLst>
              <a:ext uri="{FF2B5EF4-FFF2-40B4-BE49-F238E27FC236}">
                <a16:creationId xmlns:a16="http://schemas.microsoft.com/office/drawing/2014/main" id="{582B0B79-244C-8740-9976-2CCE1ACD89BC}"/>
              </a:ext>
            </a:extLst>
          </p:cNvPr>
          <p:cNvGrpSpPr>
            <a:grpSpLocks/>
          </p:cNvGrpSpPr>
          <p:nvPr/>
        </p:nvGrpSpPr>
        <p:grpSpPr bwMode="auto">
          <a:xfrm>
            <a:off x="4552497" y="1635125"/>
            <a:ext cx="1716088" cy="49213"/>
            <a:chOff x="5247394" y="4032395"/>
            <a:chExt cx="2796778" cy="90287"/>
          </a:xfrm>
        </p:grpSpPr>
        <p:cxnSp>
          <p:nvCxnSpPr>
            <p:cNvPr id="68" name="Straight Connector 49">
              <a:extLst>
                <a:ext uri="{FF2B5EF4-FFF2-40B4-BE49-F238E27FC236}">
                  <a16:creationId xmlns:a16="http://schemas.microsoft.com/office/drawing/2014/main" id="{9EC18EB5-269B-2B43-B7F1-3C2A898417BD}"/>
                </a:ext>
              </a:extLst>
            </p:cNvPr>
            <p:cNvCxnSpPr>
              <a:cxnSpLocks noChangeShapeType="1"/>
            </p:cNvCxnSpPr>
            <p:nvPr/>
          </p:nvCxnSpPr>
          <p:spPr bwMode="auto">
            <a:xfrm flipV="1">
              <a:off x="5265456" y="4032417"/>
              <a:ext cx="2738219" cy="10282"/>
            </a:xfrm>
            <a:prstGeom prst="line">
              <a:avLst/>
            </a:prstGeom>
            <a:noFill/>
            <a:ln w="19050" algn="ctr">
              <a:solidFill>
                <a:schemeClr val="tx1"/>
              </a:solidFill>
              <a:round/>
              <a:headEnd/>
              <a:tailEnd/>
            </a:ln>
            <a:extLst>
              <a:ext uri="{909E8E84-426E-40dd-AFC4-6F175D3DCCD1}">
                <a14:hiddenFill xmlns:a14="http://schemas.microsoft.com/office/drawing/2010/main" xmlns="">
                  <a:noFill/>
                </a14:hiddenFill>
              </a:ext>
            </a:extLst>
          </p:spPr>
        </p:cxnSp>
        <p:sp>
          <p:nvSpPr>
            <p:cNvPr id="69" name="Oval 10">
              <a:extLst>
                <a:ext uri="{FF2B5EF4-FFF2-40B4-BE49-F238E27FC236}">
                  <a16:creationId xmlns:a16="http://schemas.microsoft.com/office/drawing/2014/main" id="{7FF3034F-4C5E-634C-9734-380C7A99F1BF}"/>
                </a:ext>
              </a:extLst>
            </p:cNvPr>
            <p:cNvSpPr>
              <a:spLocks noChangeArrowheads="1"/>
            </p:cNvSpPr>
            <p:nvPr/>
          </p:nvSpPr>
          <p:spPr bwMode="auto">
            <a:xfrm>
              <a:off x="5247394" y="4038220"/>
              <a:ext cx="80204" cy="81549"/>
            </a:xfrm>
            <a:prstGeom prst="ellipse">
              <a:avLst/>
            </a:prstGeom>
            <a:solidFill>
              <a:srgbClr val="FFFFFF"/>
            </a:solidFill>
            <a:ln w="15875">
              <a:solidFill>
                <a:srgbClr val="000000"/>
              </a:solidFill>
              <a:round/>
              <a:headEnd/>
              <a:tailEnd/>
            </a:ln>
          </p:spPr>
          <p:txBody>
            <a:bodyPr/>
            <a:lstStyle/>
            <a:p>
              <a:pPr>
                <a:defRPr/>
              </a:pPr>
              <a:endParaRPr lang="en-GB" b="0" dirty="0">
                <a:latin typeface="+mn-lt"/>
              </a:endParaRPr>
            </a:p>
          </p:txBody>
        </p:sp>
        <p:sp>
          <p:nvSpPr>
            <p:cNvPr id="70" name="Oval 10">
              <a:extLst>
                <a:ext uri="{FF2B5EF4-FFF2-40B4-BE49-F238E27FC236}">
                  <a16:creationId xmlns:a16="http://schemas.microsoft.com/office/drawing/2014/main" id="{AD8A5D91-4D12-8E46-A9ED-9EFD5BC5A4F4}"/>
                </a:ext>
              </a:extLst>
            </p:cNvPr>
            <p:cNvSpPr>
              <a:spLocks noChangeArrowheads="1"/>
            </p:cNvSpPr>
            <p:nvPr/>
          </p:nvSpPr>
          <p:spPr bwMode="auto">
            <a:xfrm>
              <a:off x="7963968" y="4032395"/>
              <a:ext cx="80204" cy="81549"/>
            </a:xfrm>
            <a:prstGeom prst="ellipse">
              <a:avLst/>
            </a:prstGeom>
            <a:solidFill>
              <a:srgbClr val="FFFFFF"/>
            </a:solidFill>
            <a:ln w="15875">
              <a:solidFill>
                <a:srgbClr val="000000"/>
              </a:solidFill>
              <a:round/>
              <a:headEnd/>
              <a:tailEnd/>
            </a:ln>
          </p:spPr>
          <p:txBody>
            <a:bodyPr/>
            <a:lstStyle/>
            <a:p>
              <a:pPr>
                <a:defRPr/>
              </a:pPr>
              <a:endParaRPr lang="en-GB" b="0">
                <a:latin typeface="+mn-lt"/>
              </a:endParaRPr>
            </a:p>
          </p:txBody>
        </p:sp>
        <p:cxnSp>
          <p:nvCxnSpPr>
            <p:cNvPr id="71" name="Straight Connector 49">
              <a:extLst>
                <a:ext uri="{FF2B5EF4-FFF2-40B4-BE49-F238E27FC236}">
                  <a16:creationId xmlns:a16="http://schemas.microsoft.com/office/drawing/2014/main" id="{A37D5F92-E94F-DA45-870F-87517EEB9C81}"/>
                </a:ext>
              </a:extLst>
            </p:cNvPr>
            <p:cNvCxnSpPr>
              <a:cxnSpLocks noChangeShapeType="1"/>
            </p:cNvCxnSpPr>
            <p:nvPr/>
          </p:nvCxnSpPr>
          <p:spPr bwMode="auto">
            <a:xfrm flipV="1">
              <a:off x="5273857" y="4114496"/>
              <a:ext cx="2729817" cy="8186"/>
            </a:xfrm>
            <a:prstGeom prst="line">
              <a:avLst/>
            </a:prstGeom>
            <a:noFill/>
            <a:ln w="19050" algn="ctr">
              <a:solidFill>
                <a:schemeClr val="tx1"/>
              </a:solidFill>
              <a:round/>
              <a:headEnd/>
              <a:tailEnd/>
            </a:ln>
            <a:extLst>
              <a:ext uri="{909E8E84-426E-40dd-AFC4-6F175D3DCCD1}">
                <a14:hiddenFill xmlns:a14="http://schemas.microsoft.com/office/drawing/2010/main" xmlns="">
                  <a:noFill/>
                </a14:hiddenFill>
              </a:ext>
            </a:extLst>
          </p:spPr>
        </p:cxnSp>
      </p:grpSp>
      <p:sp>
        <p:nvSpPr>
          <p:cNvPr id="72" name="Rectangle 26">
            <a:extLst>
              <a:ext uri="{FF2B5EF4-FFF2-40B4-BE49-F238E27FC236}">
                <a16:creationId xmlns:a16="http://schemas.microsoft.com/office/drawing/2014/main" id="{CB15BEE0-BD55-E742-B4AA-7A319E7B435A}"/>
              </a:ext>
            </a:extLst>
          </p:cNvPr>
          <p:cNvSpPr>
            <a:spLocks noChangeArrowheads="1"/>
          </p:cNvSpPr>
          <p:nvPr/>
        </p:nvSpPr>
        <p:spPr bwMode="auto">
          <a:xfrm>
            <a:off x="4720772" y="1250950"/>
            <a:ext cx="1320800" cy="814388"/>
          </a:xfrm>
          <a:prstGeom prst="rect">
            <a:avLst/>
          </a:prstGeom>
          <a:solidFill>
            <a:schemeClr val="bg1"/>
          </a:solidFill>
          <a:ln w="25400" algn="ctr">
            <a:solidFill>
              <a:schemeClr val="tx1"/>
            </a:solidFill>
            <a:round/>
            <a:headEnd/>
            <a:tailEnd/>
          </a:ln>
        </p:spPr>
        <p:txBody>
          <a:bodyPr lIns="92075" tIns="46038" rIns="92075" bIns="46038"/>
          <a:lstStyle/>
          <a:p>
            <a:pPr marL="571500" indent="-571500" algn="ctr">
              <a:buFont typeface="Wingdings" pitchFamily="2" charset="2"/>
              <a:buNone/>
            </a:pPr>
            <a:r>
              <a:rPr lang="en-US">
                <a:solidFill>
                  <a:schemeClr val="tx1"/>
                </a:solidFill>
              </a:rPr>
              <a:t>DUT</a:t>
            </a:r>
          </a:p>
          <a:p>
            <a:pPr marL="571500" indent="-571500" algn="ctr">
              <a:buFont typeface="Wingdings" pitchFamily="2" charset="2"/>
              <a:buNone/>
            </a:pPr>
            <a:r>
              <a:rPr lang="en-US" sz="1600" b="0">
                <a:solidFill>
                  <a:schemeClr val="tx1"/>
                </a:solidFill>
              </a:rPr>
              <a:t>2-port</a:t>
            </a:r>
            <a:endParaRPr lang="en-GB" sz="1600" b="0">
              <a:solidFill>
                <a:schemeClr val="tx1"/>
              </a:solidFill>
            </a:endParaRPr>
          </a:p>
        </p:txBody>
      </p:sp>
      <p:cxnSp>
        <p:nvCxnSpPr>
          <p:cNvPr id="73" name="Straight Connector 76">
            <a:extLst>
              <a:ext uri="{FF2B5EF4-FFF2-40B4-BE49-F238E27FC236}">
                <a16:creationId xmlns:a16="http://schemas.microsoft.com/office/drawing/2014/main" id="{E0C653C3-AC7E-F343-A5EB-8774278F41CA}"/>
              </a:ext>
            </a:extLst>
          </p:cNvPr>
          <p:cNvCxnSpPr>
            <a:cxnSpLocks noChangeShapeType="1"/>
          </p:cNvCxnSpPr>
          <p:nvPr/>
        </p:nvCxnSpPr>
        <p:spPr bwMode="auto">
          <a:xfrm rot="16200000" flipH="1">
            <a:off x="4301672" y="1389063"/>
            <a:ext cx="1588" cy="500062"/>
          </a:xfrm>
          <a:prstGeom prst="line">
            <a:avLst/>
          </a:prstGeom>
          <a:noFill/>
          <a:ln w="19050" algn="ctr">
            <a:solidFill>
              <a:schemeClr val="tx1"/>
            </a:solidFill>
            <a:round/>
            <a:headEnd/>
            <a:tailEnd/>
          </a:ln>
          <a:extLst>
            <a:ext uri="{909E8E84-426E-40dd-AFC4-6F175D3DCCD1}">
              <a14:hiddenFill xmlns:a14="http://schemas.microsoft.com/office/drawing/2010/main" xmlns="">
                <a:noFill/>
              </a14:hiddenFill>
            </a:ext>
          </a:extLst>
        </p:spPr>
      </p:cxnSp>
      <p:grpSp>
        <p:nvGrpSpPr>
          <p:cNvPr id="74" name="Group 100">
            <a:extLst>
              <a:ext uri="{FF2B5EF4-FFF2-40B4-BE49-F238E27FC236}">
                <a16:creationId xmlns:a16="http://schemas.microsoft.com/office/drawing/2014/main" id="{68420505-1FA8-224D-B5EE-4201071C51CF}"/>
              </a:ext>
            </a:extLst>
          </p:cNvPr>
          <p:cNvGrpSpPr>
            <a:grpSpLocks/>
          </p:cNvGrpSpPr>
          <p:nvPr/>
        </p:nvGrpSpPr>
        <p:grpSpPr bwMode="auto">
          <a:xfrm>
            <a:off x="1040947" y="1800225"/>
            <a:ext cx="406400" cy="374650"/>
            <a:chOff x="983615" y="5643245"/>
            <a:chExt cx="374650" cy="374650"/>
          </a:xfrm>
        </p:grpSpPr>
        <p:sp>
          <p:nvSpPr>
            <p:cNvPr id="75" name="Oval 74">
              <a:extLst>
                <a:ext uri="{FF2B5EF4-FFF2-40B4-BE49-F238E27FC236}">
                  <a16:creationId xmlns:a16="http://schemas.microsoft.com/office/drawing/2014/main" id="{AC9CDDDF-F705-8A4B-ACB3-8EE4DE5B3D26}"/>
                </a:ext>
              </a:extLst>
            </p:cNvPr>
            <p:cNvSpPr/>
            <p:nvPr/>
          </p:nvSpPr>
          <p:spPr bwMode="auto">
            <a:xfrm>
              <a:off x="983615" y="5643245"/>
              <a:ext cx="374650" cy="374650"/>
            </a:xfrm>
            <a:prstGeom prst="ellipse">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b="0" dirty="0">
                <a:effectLst>
                  <a:outerShdw blurRad="38100" dist="38100" dir="2700000" algn="tl">
                    <a:srgbClr val="000000">
                      <a:alpha val="43137"/>
                    </a:srgbClr>
                  </a:outerShdw>
                </a:effectLst>
              </a:endParaRPr>
            </a:p>
          </p:txBody>
        </p:sp>
        <p:sp>
          <p:nvSpPr>
            <p:cNvPr id="76" name="Freeform 70">
              <a:extLst>
                <a:ext uri="{FF2B5EF4-FFF2-40B4-BE49-F238E27FC236}">
                  <a16:creationId xmlns:a16="http://schemas.microsoft.com/office/drawing/2014/main" id="{3DE2C543-33BF-CE4A-B941-847F3C07CFD7}"/>
                </a:ext>
              </a:extLst>
            </p:cNvPr>
            <p:cNvSpPr>
              <a:spLocks noChangeArrowheads="1"/>
            </p:cNvSpPr>
            <p:nvPr/>
          </p:nvSpPr>
          <p:spPr bwMode="auto">
            <a:xfrm rot="-4098066">
              <a:off x="1099503" y="5730558"/>
              <a:ext cx="141287" cy="223837"/>
            </a:xfrm>
            <a:custGeom>
              <a:avLst/>
              <a:gdLst>
                <a:gd name="T0" fmla="*/ 0 w 148347"/>
                <a:gd name="T1" fmla="*/ 1513224 h 188978"/>
                <a:gd name="T2" fmla="*/ 35883 w 148347"/>
                <a:gd name="T3" fmla="*/ 3410505 h 188978"/>
                <a:gd name="T4" fmla="*/ 2345 w 148347"/>
                <a:gd name="T5" fmla="*/ 21976929 h 188978"/>
                <a:gd name="T6" fmla="*/ 31295 w 148347"/>
                <a:gd name="T7" fmla="*/ 25032288 h 188978"/>
                <a:gd name="T8" fmla="*/ 0 60000 65536"/>
                <a:gd name="T9" fmla="*/ 0 60000 65536"/>
                <a:gd name="T10" fmla="*/ 0 60000 65536"/>
                <a:gd name="T11" fmla="*/ 0 60000 65536"/>
                <a:gd name="T12" fmla="*/ 0 w 148347"/>
                <a:gd name="T13" fmla="*/ 0 h 188978"/>
                <a:gd name="T14" fmla="*/ 148347 w 148347"/>
                <a:gd name="T15" fmla="*/ 188978 h 188978"/>
              </a:gdLst>
              <a:ahLst/>
              <a:cxnLst>
                <a:cxn ang="T8">
                  <a:pos x="T0" y="T1"/>
                </a:cxn>
                <a:cxn ang="T9">
                  <a:pos x="T2" y="T3"/>
                </a:cxn>
                <a:cxn ang="T10">
                  <a:pos x="T4" y="T5"/>
                </a:cxn>
                <a:cxn ang="T11">
                  <a:pos x="T6" y="T7"/>
                </a:cxn>
              </a:cxnLst>
              <a:rect l="T12" t="T13" r="T14" b="T15"/>
              <a:pathLst>
                <a:path w="148347" h="188978">
                  <a:moveTo>
                    <a:pt x="0" y="11179"/>
                  </a:moveTo>
                  <a:cubicBezTo>
                    <a:pt x="114437" y="12588"/>
                    <a:pt x="145151" y="0"/>
                    <a:pt x="146749" y="25196"/>
                  </a:cubicBezTo>
                  <a:cubicBezTo>
                    <a:pt x="148347" y="50392"/>
                    <a:pt x="12716" y="135734"/>
                    <a:pt x="9589" y="162356"/>
                  </a:cubicBezTo>
                  <a:cubicBezTo>
                    <a:pt x="6462" y="188978"/>
                    <a:pt x="109275" y="184918"/>
                    <a:pt x="127989" y="184928"/>
                  </a:cubicBezTo>
                </a:path>
              </a:pathLst>
            </a:custGeom>
            <a:noFill/>
            <a:ln w="12700" algn="ctr">
              <a:solidFill>
                <a:schemeClr val="tx1"/>
              </a:solidFill>
              <a:round/>
              <a:headEnd/>
              <a:tailEnd type="none" w="lg" len="lg"/>
            </a:ln>
            <a:extLst>
              <a:ext uri="{909E8E84-426E-40dd-AFC4-6F175D3DCCD1}">
                <a14:hiddenFill xmlns:a14="http://schemas.microsoft.com/office/drawing/2010/main" xmlns="">
                  <a:solidFill>
                    <a:srgbClr val="FFFFFF"/>
                  </a:solidFill>
                </a14:hiddenFill>
              </a:ext>
            </a:extLst>
          </p:spPr>
          <p:txBody>
            <a:bodyPr anchor="ctr"/>
            <a:lstStyle/>
            <a:p>
              <a:endParaRPr lang="en-US"/>
            </a:p>
          </p:txBody>
        </p:sp>
      </p:grpSp>
      <p:sp>
        <p:nvSpPr>
          <p:cNvPr id="77" name="Rectangle 95">
            <a:extLst>
              <a:ext uri="{FF2B5EF4-FFF2-40B4-BE49-F238E27FC236}">
                <a16:creationId xmlns:a16="http://schemas.microsoft.com/office/drawing/2014/main" id="{6D733534-AFB3-6D48-AB72-AFCABD4D0E82}"/>
              </a:ext>
            </a:extLst>
          </p:cNvPr>
          <p:cNvSpPr>
            <a:spLocks noChangeArrowheads="1"/>
          </p:cNvSpPr>
          <p:nvPr/>
        </p:nvSpPr>
        <p:spPr bwMode="auto">
          <a:xfrm>
            <a:off x="1664835" y="1584325"/>
            <a:ext cx="406400" cy="160338"/>
          </a:xfrm>
          <a:prstGeom prst="rect">
            <a:avLst/>
          </a:prstGeom>
          <a:solidFill>
            <a:schemeClr val="bg1"/>
          </a:solidFill>
          <a:ln w="19050" algn="ctr">
            <a:solidFill>
              <a:schemeClr val="tx1"/>
            </a:solidFill>
            <a:round/>
            <a:headEnd/>
            <a:tailEnd/>
          </a:ln>
        </p:spPr>
        <p:txBody>
          <a:bodyPr lIns="92075" tIns="46038" rIns="92075" bIns="46038"/>
          <a:lstStyle/>
          <a:p>
            <a:pPr marL="571500" indent="-571500"/>
            <a:endParaRPr lang="en-GB" b="0"/>
          </a:p>
        </p:txBody>
      </p:sp>
      <p:cxnSp>
        <p:nvCxnSpPr>
          <p:cNvPr id="78" name="Shape 97">
            <a:extLst>
              <a:ext uri="{FF2B5EF4-FFF2-40B4-BE49-F238E27FC236}">
                <a16:creationId xmlns:a16="http://schemas.microsoft.com/office/drawing/2014/main" id="{6055511C-01C0-AF47-8B6A-8E43413B00F8}"/>
              </a:ext>
            </a:extLst>
          </p:cNvPr>
          <p:cNvCxnSpPr>
            <a:cxnSpLocks noChangeShapeType="1"/>
          </p:cNvCxnSpPr>
          <p:nvPr/>
        </p:nvCxnSpPr>
        <p:spPr bwMode="auto">
          <a:xfrm rot="16200000">
            <a:off x="1382260" y="1527175"/>
            <a:ext cx="134937" cy="411163"/>
          </a:xfrm>
          <a:prstGeom prst="bentConnector2">
            <a:avLst/>
          </a:prstGeom>
          <a:noFill/>
          <a:ln w="19050" algn="ctr">
            <a:solidFill>
              <a:schemeClr val="tx1"/>
            </a:solidFill>
            <a:round/>
            <a:headEnd/>
            <a:tailEnd/>
          </a:ln>
          <a:extLst>
            <a:ext uri="{909E8E84-426E-40dd-AFC4-6F175D3DCCD1}">
              <a14:hiddenFill xmlns:a14="http://schemas.microsoft.com/office/drawing/2010/main" xmlns="">
                <a:noFill/>
              </a14:hiddenFill>
            </a:ext>
          </a:extLst>
        </p:spPr>
      </p:cxnSp>
      <p:cxnSp>
        <p:nvCxnSpPr>
          <p:cNvPr id="79" name="Straight Connector 99">
            <a:extLst>
              <a:ext uri="{FF2B5EF4-FFF2-40B4-BE49-F238E27FC236}">
                <a16:creationId xmlns:a16="http://schemas.microsoft.com/office/drawing/2014/main" id="{D74BCA1F-E95A-2F4F-9E11-0FE896980DF1}"/>
              </a:ext>
            </a:extLst>
          </p:cNvPr>
          <p:cNvCxnSpPr>
            <a:cxnSpLocks noChangeShapeType="1"/>
          </p:cNvCxnSpPr>
          <p:nvPr/>
        </p:nvCxnSpPr>
        <p:spPr bwMode="auto">
          <a:xfrm flipV="1">
            <a:off x="2069647" y="1663700"/>
            <a:ext cx="309563" cy="1588"/>
          </a:xfrm>
          <a:prstGeom prst="line">
            <a:avLst/>
          </a:prstGeom>
          <a:noFill/>
          <a:ln w="19050" algn="ctr">
            <a:solidFill>
              <a:schemeClr val="tx1"/>
            </a:solidFill>
            <a:round/>
            <a:headEnd/>
            <a:tailEnd/>
          </a:ln>
          <a:extLst>
            <a:ext uri="{909E8E84-426E-40dd-AFC4-6F175D3DCCD1}">
              <a14:hiddenFill xmlns:a14="http://schemas.microsoft.com/office/drawing/2010/main" xmlns="">
                <a:noFill/>
              </a14:hiddenFill>
            </a:ext>
          </a:extLst>
        </p:spPr>
      </p:cxnSp>
      <p:cxnSp>
        <p:nvCxnSpPr>
          <p:cNvPr id="80" name="Straight Connector 113">
            <a:extLst>
              <a:ext uri="{FF2B5EF4-FFF2-40B4-BE49-F238E27FC236}">
                <a16:creationId xmlns:a16="http://schemas.microsoft.com/office/drawing/2014/main" id="{1A15A812-0939-DA40-8B50-E8DC1C5F4232}"/>
              </a:ext>
            </a:extLst>
          </p:cNvPr>
          <p:cNvCxnSpPr>
            <a:cxnSpLocks noChangeShapeType="1"/>
          </p:cNvCxnSpPr>
          <p:nvPr/>
        </p:nvCxnSpPr>
        <p:spPr bwMode="auto">
          <a:xfrm rot="5400000">
            <a:off x="1166359" y="2255838"/>
            <a:ext cx="157163" cy="1588"/>
          </a:xfrm>
          <a:prstGeom prst="line">
            <a:avLst/>
          </a:prstGeom>
          <a:noFill/>
          <a:ln w="19050" algn="ctr">
            <a:solidFill>
              <a:schemeClr val="tx1"/>
            </a:solidFill>
            <a:round/>
            <a:headEnd/>
            <a:tailEnd/>
          </a:ln>
          <a:extLst>
            <a:ext uri="{909E8E84-426E-40dd-AFC4-6F175D3DCCD1}">
              <a14:hiddenFill xmlns:a14="http://schemas.microsoft.com/office/drawing/2010/main" xmlns="">
                <a:noFill/>
              </a14:hiddenFill>
            </a:ext>
          </a:extLst>
        </p:spPr>
      </p:cxnSp>
      <p:cxnSp>
        <p:nvCxnSpPr>
          <p:cNvPr id="81" name="Straight Connector 114">
            <a:extLst>
              <a:ext uri="{FF2B5EF4-FFF2-40B4-BE49-F238E27FC236}">
                <a16:creationId xmlns:a16="http://schemas.microsoft.com/office/drawing/2014/main" id="{3E535D7B-FF70-AC4C-BEAF-FEBC75223E4B}"/>
              </a:ext>
            </a:extLst>
          </p:cNvPr>
          <p:cNvCxnSpPr>
            <a:cxnSpLocks noChangeShapeType="1"/>
          </p:cNvCxnSpPr>
          <p:nvPr/>
        </p:nvCxnSpPr>
        <p:spPr bwMode="auto">
          <a:xfrm>
            <a:off x="1155247" y="2338388"/>
            <a:ext cx="174625" cy="1587"/>
          </a:xfrm>
          <a:prstGeom prst="line">
            <a:avLst/>
          </a:prstGeom>
          <a:noFill/>
          <a:ln w="38100" algn="ctr">
            <a:solidFill>
              <a:schemeClr val="tx1"/>
            </a:solidFill>
            <a:round/>
            <a:headEnd/>
            <a:tailEnd/>
          </a:ln>
          <a:extLst>
            <a:ext uri="{909E8E84-426E-40dd-AFC4-6F175D3DCCD1}">
              <a14:hiddenFill xmlns:a14="http://schemas.microsoft.com/office/drawing/2010/main" xmlns="">
                <a:noFill/>
              </a14:hiddenFill>
            </a:ext>
          </a:extLst>
        </p:spPr>
      </p:cxnSp>
      <p:cxnSp>
        <p:nvCxnSpPr>
          <p:cNvPr id="82" name="Straight Connector 117">
            <a:extLst>
              <a:ext uri="{FF2B5EF4-FFF2-40B4-BE49-F238E27FC236}">
                <a16:creationId xmlns:a16="http://schemas.microsoft.com/office/drawing/2014/main" id="{60BD8A28-0902-6644-A0D2-801CF7383E83}"/>
              </a:ext>
            </a:extLst>
          </p:cNvPr>
          <p:cNvCxnSpPr>
            <a:cxnSpLocks noChangeShapeType="1"/>
          </p:cNvCxnSpPr>
          <p:nvPr/>
        </p:nvCxnSpPr>
        <p:spPr bwMode="auto">
          <a:xfrm rot="16200000" flipH="1">
            <a:off x="4301672" y="1435101"/>
            <a:ext cx="1587" cy="500062"/>
          </a:xfrm>
          <a:prstGeom prst="line">
            <a:avLst/>
          </a:prstGeom>
          <a:noFill/>
          <a:ln w="19050" algn="ctr">
            <a:solidFill>
              <a:schemeClr val="tx1"/>
            </a:solidFill>
            <a:round/>
            <a:headEnd/>
            <a:tailEnd/>
          </a:ln>
          <a:extLst>
            <a:ext uri="{909E8E84-426E-40dd-AFC4-6F175D3DCCD1}">
              <a14:hiddenFill xmlns:a14="http://schemas.microsoft.com/office/drawing/2010/main" xmlns="">
                <a:noFill/>
              </a14:hiddenFill>
            </a:ext>
          </a:extLst>
        </p:spPr>
      </p:cxnSp>
      <p:cxnSp>
        <p:nvCxnSpPr>
          <p:cNvPr id="83" name="Straight Connector 124">
            <a:extLst>
              <a:ext uri="{FF2B5EF4-FFF2-40B4-BE49-F238E27FC236}">
                <a16:creationId xmlns:a16="http://schemas.microsoft.com/office/drawing/2014/main" id="{821DB213-F22D-AF4D-A926-3523194AA4DD}"/>
              </a:ext>
            </a:extLst>
          </p:cNvPr>
          <p:cNvCxnSpPr>
            <a:cxnSpLocks noChangeShapeType="1"/>
          </p:cNvCxnSpPr>
          <p:nvPr/>
        </p:nvCxnSpPr>
        <p:spPr bwMode="auto">
          <a:xfrm rot="5400000">
            <a:off x="7385390" y="2212182"/>
            <a:ext cx="157163" cy="0"/>
          </a:xfrm>
          <a:prstGeom prst="line">
            <a:avLst/>
          </a:prstGeom>
          <a:noFill/>
          <a:ln w="19050" algn="ctr">
            <a:solidFill>
              <a:schemeClr val="tx1"/>
            </a:solidFill>
            <a:round/>
            <a:headEnd/>
            <a:tailEnd/>
          </a:ln>
          <a:extLst>
            <a:ext uri="{909E8E84-426E-40dd-AFC4-6F175D3DCCD1}">
              <a14:hiddenFill xmlns:a14="http://schemas.microsoft.com/office/drawing/2010/main" xmlns="">
                <a:noFill/>
              </a14:hiddenFill>
            </a:ext>
          </a:extLst>
        </p:spPr>
      </p:cxnSp>
      <p:grpSp>
        <p:nvGrpSpPr>
          <p:cNvPr id="84" name="Group 132">
            <a:extLst>
              <a:ext uri="{FF2B5EF4-FFF2-40B4-BE49-F238E27FC236}">
                <a16:creationId xmlns:a16="http://schemas.microsoft.com/office/drawing/2014/main" id="{75305584-A224-A347-B594-BD73709CA1C2}"/>
              </a:ext>
            </a:extLst>
          </p:cNvPr>
          <p:cNvGrpSpPr>
            <a:grpSpLocks/>
          </p:cNvGrpSpPr>
          <p:nvPr/>
        </p:nvGrpSpPr>
        <p:grpSpPr bwMode="auto">
          <a:xfrm flipV="1">
            <a:off x="7357610" y="1635125"/>
            <a:ext cx="200025" cy="554038"/>
            <a:chOff x="7098507" y="3686969"/>
            <a:chExt cx="183356" cy="490538"/>
          </a:xfrm>
        </p:grpSpPr>
        <p:sp>
          <p:nvSpPr>
            <p:cNvPr id="85" name="Isosceles Triangle 121">
              <a:extLst>
                <a:ext uri="{FF2B5EF4-FFF2-40B4-BE49-F238E27FC236}">
                  <a16:creationId xmlns:a16="http://schemas.microsoft.com/office/drawing/2014/main" id="{50A7CAEC-0B63-074A-84C9-51B23656FD10}"/>
                </a:ext>
              </a:extLst>
            </p:cNvPr>
            <p:cNvSpPr>
              <a:spLocks noChangeArrowheads="1"/>
            </p:cNvSpPr>
            <p:nvPr/>
          </p:nvSpPr>
          <p:spPr bwMode="auto">
            <a:xfrm>
              <a:off x="7117080" y="3858610"/>
              <a:ext cx="152400" cy="131380"/>
            </a:xfrm>
            <a:prstGeom prst="triangle">
              <a:avLst>
                <a:gd name="adj" fmla="val 50000"/>
              </a:avLst>
            </a:prstGeom>
            <a:solidFill>
              <a:schemeClr val="bg1"/>
            </a:solidFill>
            <a:ln w="19050" algn="ctr">
              <a:solidFill>
                <a:schemeClr val="tx1"/>
              </a:solidFill>
              <a:round/>
              <a:headEnd/>
              <a:tailEnd/>
            </a:ln>
          </p:spPr>
          <p:txBody>
            <a:bodyPr rot="10800000" lIns="92075" tIns="46038" rIns="92075" bIns="46038"/>
            <a:lstStyle/>
            <a:p>
              <a:pPr marL="571500" indent="-571500"/>
              <a:endParaRPr lang="en-GB" b="0"/>
            </a:p>
          </p:txBody>
        </p:sp>
        <p:cxnSp>
          <p:nvCxnSpPr>
            <p:cNvPr id="86" name="Straight Connector 127">
              <a:extLst>
                <a:ext uri="{FF2B5EF4-FFF2-40B4-BE49-F238E27FC236}">
                  <a16:creationId xmlns:a16="http://schemas.microsoft.com/office/drawing/2014/main" id="{0852BA4B-F6FB-EE4B-A8CF-EB107B02A15D}"/>
                </a:ext>
              </a:extLst>
            </p:cNvPr>
            <p:cNvCxnSpPr>
              <a:cxnSpLocks noChangeShapeType="1"/>
            </p:cNvCxnSpPr>
            <p:nvPr/>
          </p:nvCxnSpPr>
          <p:spPr bwMode="auto">
            <a:xfrm flipV="1">
              <a:off x="7098507" y="3852863"/>
              <a:ext cx="183356" cy="1"/>
            </a:xfrm>
            <a:prstGeom prst="line">
              <a:avLst/>
            </a:prstGeom>
            <a:noFill/>
            <a:ln w="19050" algn="ctr">
              <a:solidFill>
                <a:schemeClr val="tx1"/>
              </a:solidFill>
              <a:round/>
              <a:headEnd/>
              <a:tailEnd/>
            </a:ln>
            <a:extLst>
              <a:ext uri="{909E8E84-426E-40dd-AFC4-6F175D3DCCD1}">
                <a14:hiddenFill xmlns:a14="http://schemas.microsoft.com/office/drawing/2010/main" xmlns="">
                  <a:noFill/>
                </a14:hiddenFill>
              </a:ext>
            </a:extLst>
          </p:spPr>
        </p:cxnSp>
        <p:cxnSp>
          <p:nvCxnSpPr>
            <p:cNvPr id="87" name="Straight Connector 131">
              <a:extLst>
                <a:ext uri="{FF2B5EF4-FFF2-40B4-BE49-F238E27FC236}">
                  <a16:creationId xmlns:a16="http://schemas.microsoft.com/office/drawing/2014/main" id="{C5EEC302-0D37-524C-9759-A1EBCF0D712D}"/>
                </a:ext>
              </a:extLst>
            </p:cNvPr>
            <p:cNvCxnSpPr>
              <a:cxnSpLocks noChangeShapeType="1"/>
            </p:cNvCxnSpPr>
            <p:nvPr/>
          </p:nvCxnSpPr>
          <p:spPr bwMode="auto">
            <a:xfrm rot="5400000">
              <a:off x="6948487" y="3931444"/>
              <a:ext cx="490538" cy="1588"/>
            </a:xfrm>
            <a:prstGeom prst="line">
              <a:avLst/>
            </a:prstGeom>
            <a:noFill/>
            <a:ln w="19050" algn="ctr">
              <a:solidFill>
                <a:schemeClr val="tx1"/>
              </a:solidFill>
              <a:round/>
              <a:headEnd/>
              <a:tailEnd/>
            </a:ln>
            <a:extLst>
              <a:ext uri="{909E8E84-426E-40dd-AFC4-6F175D3DCCD1}">
                <a14:hiddenFill xmlns:a14="http://schemas.microsoft.com/office/drawing/2010/main" xmlns="">
                  <a:noFill/>
                </a14:hiddenFill>
              </a:ext>
            </a:extLst>
          </p:spPr>
        </p:cxnSp>
      </p:grpSp>
      <p:grpSp>
        <p:nvGrpSpPr>
          <p:cNvPr id="88" name="Group 136">
            <a:extLst>
              <a:ext uri="{FF2B5EF4-FFF2-40B4-BE49-F238E27FC236}">
                <a16:creationId xmlns:a16="http://schemas.microsoft.com/office/drawing/2014/main" id="{9BC2B962-D156-DC4D-AF3D-48956F1E8B83}"/>
              </a:ext>
            </a:extLst>
          </p:cNvPr>
          <p:cNvGrpSpPr>
            <a:grpSpLocks/>
          </p:cNvGrpSpPr>
          <p:nvPr/>
        </p:nvGrpSpPr>
        <p:grpSpPr bwMode="auto">
          <a:xfrm flipV="1">
            <a:off x="3979410" y="2054225"/>
            <a:ext cx="155575" cy="381000"/>
            <a:chOff x="7098507" y="3686969"/>
            <a:chExt cx="183356" cy="490538"/>
          </a:xfrm>
        </p:grpSpPr>
        <p:sp>
          <p:nvSpPr>
            <p:cNvPr id="89" name="Isosceles Triangle 137">
              <a:extLst>
                <a:ext uri="{FF2B5EF4-FFF2-40B4-BE49-F238E27FC236}">
                  <a16:creationId xmlns:a16="http://schemas.microsoft.com/office/drawing/2014/main" id="{A58F3FF7-05C9-A847-A49E-EA65DEE0D4E8}"/>
                </a:ext>
              </a:extLst>
            </p:cNvPr>
            <p:cNvSpPr>
              <a:spLocks noChangeArrowheads="1"/>
            </p:cNvSpPr>
            <p:nvPr/>
          </p:nvSpPr>
          <p:spPr bwMode="auto">
            <a:xfrm>
              <a:off x="7117080" y="3858610"/>
              <a:ext cx="152400" cy="131380"/>
            </a:xfrm>
            <a:prstGeom prst="triangle">
              <a:avLst>
                <a:gd name="adj" fmla="val 50000"/>
              </a:avLst>
            </a:prstGeom>
            <a:solidFill>
              <a:schemeClr val="bg1"/>
            </a:solidFill>
            <a:ln w="12700" algn="ctr">
              <a:solidFill>
                <a:schemeClr val="tx1"/>
              </a:solidFill>
              <a:round/>
              <a:headEnd/>
              <a:tailEnd/>
            </a:ln>
          </p:spPr>
          <p:txBody>
            <a:bodyPr lIns="92075" tIns="46038" rIns="92075" bIns="46038"/>
            <a:lstStyle/>
            <a:p>
              <a:pPr marL="571500" indent="-571500"/>
              <a:endParaRPr lang="en-GB" b="0"/>
            </a:p>
          </p:txBody>
        </p:sp>
        <p:cxnSp>
          <p:nvCxnSpPr>
            <p:cNvPr id="90" name="Straight Connector 138">
              <a:extLst>
                <a:ext uri="{FF2B5EF4-FFF2-40B4-BE49-F238E27FC236}">
                  <a16:creationId xmlns:a16="http://schemas.microsoft.com/office/drawing/2014/main" id="{D2D353B0-A27A-5745-81FD-EEF4CA3B169D}"/>
                </a:ext>
              </a:extLst>
            </p:cNvPr>
            <p:cNvCxnSpPr>
              <a:cxnSpLocks noChangeShapeType="1"/>
            </p:cNvCxnSpPr>
            <p:nvPr/>
          </p:nvCxnSpPr>
          <p:spPr bwMode="auto">
            <a:xfrm flipV="1">
              <a:off x="7098507" y="3852863"/>
              <a:ext cx="183356" cy="1"/>
            </a:xfrm>
            <a:prstGeom prst="line">
              <a:avLst/>
            </a:prstGeom>
            <a:noFill/>
            <a:ln w="12700" algn="ctr">
              <a:solidFill>
                <a:schemeClr val="tx1"/>
              </a:solidFill>
              <a:round/>
              <a:headEnd/>
              <a:tailEnd/>
            </a:ln>
            <a:extLst>
              <a:ext uri="{909E8E84-426E-40dd-AFC4-6F175D3DCCD1}">
                <a14:hiddenFill xmlns:a14="http://schemas.microsoft.com/office/drawing/2010/main" xmlns="">
                  <a:noFill/>
                </a14:hiddenFill>
              </a:ext>
            </a:extLst>
          </p:spPr>
        </p:cxnSp>
        <p:cxnSp>
          <p:nvCxnSpPr>
            <p:cNvPr id="91" name="Straight Connector 139">
              <a:extLst>
                <a:ext uri="{FF2B5EF4-FFF2-40B4-BE49-F238E27FC236}">
                  <a16:creationId xmlns:a16="http://schemas.microsoft.com/office/drawing/2014/main" id="{D48D05A7-D1E1-6447-81A6-5B863FA0379F}"/>
                </a:ext>
              </a:extLst>
            </p:cNvPr>
            <p:cNvCxnSpPr>
              <a:cxnSpLocks noChangeShapeType="1"/>
            </p:cNvCxnSpPr>
            <p:nvPr/>
          </p:nvCxnSpPr>
          <p:spPr bwMode="auto">
            <a:xfrm rot="5400000">
              <a:off x="6948487" y="3931444"/>
              <a:ext cx="490538" cy="1588"/>
            </a:xfrm>
            <a:prstGeom prst="line">
              <a:avLst/>
            </a:prstGeom>
            <a:noFill/>
            <a:ln w="12700" algn="ctr">
              <a:solidFill>
                <a:schemeClr val="tx1"/>
              </a:solidFill>
              <a:round/>
              <a:headEnd/>
              <a:tailEnd/>
            </a:ln>
            <a:extLst>
              <a:ext uri="{909E8E84-426E-40dd-AFC4-6F175D3DCCD1}">
                <a14:hiddenFill xmlns:a14="http://schemas.microsoft.com/office/drawing/2010/main" xmlns="">
                  <a:noFill/>
                </a14:hiddenFill>
              </a:ext>
            </a:extLst>
          </p:spPr>
        </p:cxnSp>
      </p:grpSp>
      <p:grpSp>
        <p:nvGrpSpPr>
          <p:cNvPr id="92" name="Group 140">
            <a:extLst>
              <a:ext uri="{FF2B5EF4-FFF2-40B4-BE49-F238E27FC236}">
                <a16:creationId xmlns:a16="http://schemas.microsoft.com/office/drawing/2014/main" id="{43DA51C2-4874-1249-99DE-8AA07724B861}"/>
              </a:ext>
            </a:extLst>
          </p:cNvPr>
          <p:cNvGrpSpPr>
            <a:grpSpLocks/>
          </p:cNvGrpSpPr>
          <p:nvPr/>
        </p:nvGrpSpPr>
        <p:grpSpPr bwMode="auto">
          <a:xfrm flipV="1">
            <a:off x="2283960" y="2071688"/>
            <a:ext cx="153987" cy="381000"/>
            <a:chOff x="7098507" y="3686969"/>
            <a:chExt cx="183356" cy="490538"/>
          </a:xfrm>
        </p:grpSpPr>
        <p:sp>
          <p:nvSpPr>
            <p:cNvPr id="93" name="Isosceles Triangle 141">
              <a:extLst>
                <a:ext uri="{FF2B5EF4-FFF2-40B4-BE49-F238E27FC236}">
                  <a16:creationId xmlns:a16="http://schemas.microsoft.com/office/drawing/2014/main" id="{DBB3F121-C8F7-0746-B76C-9D2B55E2D9B7}"/>
                </a:ext>
              </a:extLst>
            </p:cNvPr>
            <p:cNvSpPr>
              <a:spLocks noChangeArrowheads="1"/>
            </p:cNvSpPr>
            <p:nvPr/>
          </p:nvSpPr>
          <p:spPr bwMode="auto">
            <a:xfrm>
              <a:off x="7117080" y="3858610"/>
              <a:ext cx="152400" cy="131380"/>
            </a:xfrm>
            <a:prstGeom prst="triangle">
              <a:avLst>
                <a:gd name="adj" fmla="val 50000"/>
              </a:avLst>
            </a:prstGeom>
            <a:solidFill>
              <a:schemeClr val="bg1"/>
            </a:solidFill>
            <a:ln w="12700" algn="ctr">
              <a:solidFill>
                <a:schemeClr val="tx1"/>
              </a:solidFill>
              <a:round/>
              <a:headEnd/>
              <a:tailEnd/>
            </a:ln>
          </p:spPr>
          <p:txBody>
            <a:bodyPr rot="10800000" lIns="92075" tIns="46038" rIns="92075" bIns="46038"/>
            <a:lstStyle/>
            <a:p>
              <a:pPr marL="571500" indent="-571500"/>
              <a:endParaRPr lang="en-GB" b="0"/>
            </a:p>
          </p:txBody>
        </p:sp>
        <p:cxnSp>
          <p:nvCxnSpPr>
            <p:cNvPr id="94" name="Straight Connector 142">
              <a:extLst>
                <a:ext uri="{FF2B5EF4-FFF2-40B4-BE49-F238E27FC236}">
                  <a16:creationId xmlns:a16="http://schemas.microsoft.com/office/drawing/2014/main" id="{0F3482BD-08D1-9D4B-9690-D310E0BE1349}"/>
                </a:ext>
              </a:extLst>
            </p:cNvPr>
            <p:cNvCxnSpPr>
              <a:cxnSpLocks noChangeShapeType="1"/>
            </p:cNvCxnSpPr>
            <p:nvPr/>
          </p:nvCxnSpPr>
          <p:spPr bwMode="auto">
            <a:xfrm flipV="1">
              <a:off x="7098507" y="3852863"/>
              <a:ext cx="183356" cy="1"/>
            </a:xfrm>
            <a:prstGeom prst="line">
              <a:avLst/>
            </a:prstGeom>
            <a:noFill/>
            <a:ln w="12700" algn="ctr">
              <a:solidFill>
                <a:schemeClr val="tx1"/>
              </a:solidFill>
              <a:round/>
              <a:headEnd/>
              <a:tailEnd/>
            </a:ln>
            <a:extLst>
              <a:ext uri="{909E8E84-426E-40dd-AFC4-6F175D3DCCD1}">
                <a14:hiddenFill xmlns:a14="http://schemas.microsoft.com/office/drawing/2010/main" xmlns="">
                  <a:noFill/>
                </a14:hiddenFill>
              </a:ext>
            </a:extLst>
          </p:spPr>
        </p:cxnSp>
        <p:cxnSp>
          <p:nvCxnSpPr>
            <p:cNvPr id="95" name="Straight Connector 143">
              <a:extLst>
                <a:ext uri="{FF2B5EF4-FFF2-40B4-BE49-F238E27FC236}">
                  <a16:creationId xmlns:a16="http://schemas.microsoft.com/office/drawing/2014/main" id="{B6C077C6-21E9-D141-8D64-69E093E31742}"/>
                </a:ext>
              </a:extLst>
            </p:cNvPr>
            <p:cNvCxnSpPr>
              <a:cxnSpLocks noChangeShapeType="1"/>
            </p:cNvCxnSpPr>
            <p:nvPr/>
          </p:nvCxnSpPr>
          <p:spPr bwMode="auto">
            <a:xfrm rot="5400000">
              <a:off x="6948487" y="3931444"/>
              <a:ext cx="490538" cy="1588"/>
            </a:xfrm>
            <a:prstGeom prst="line">
              <a:avLst/>
            </a:prstGeom>
            <a:noFill/>
            <a:ln w="12700" algn="ctr">
              <a:solidFill>
                <a:schemeClr val="tx1"/>
              </a:solidFill>
              <a:round/>
              <a:headEnd/>
              <a:tailEnd/>
            </a:ln>
            <a:extLst>
              <a:ext uri="{909E8E84-426E-40dd-AFC4-6F175D3DCCD1}">
                <a14:hiddenFill xmlns:a14="http://schemas.microsoft.com/office/drawing/2010/main" xmlns="">
                  <a:noFill/>
                </a14:hiddenFill>
              </a:ext>
            </a:extLst>
          </p:spPr>
        </p:cxnSp>
      </p:grpSp>
      <p:sp>
        <p:nvSpPr>
          <p:cNvPr id="96" name="TextBox 147">
            <a:extLst>
              <a:ext uri="{FF2B5EF4-FFF2-40B4-BE49-F238E27FC236}">
                <a16:creationId xmlns:a16="http://schemas.microsoft.com/office/drawing/2014/main" id="{9B203750-A609-1E4B-AE86-23CFA771B00C}"/>
              </a:ext>
            </a:extLst>
          </p:cNvPr>
          <p:cNvSpPr txBox="1">
            <a:spLocks noChangeArrowheads="1"/>
          </p:cNvSpPr>
          <p:nvPr/>
        </p:nvSpPr>
        <p:spPr bwMode="auto">
          <a:xfrm>
            <a:off x="6209847" y="1227592"/>
            <a:ext cx="2716212" cy="314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0"/>
              </a:spcBef>
              <a:buFont typeface="Wingdings" pitchFamily="2" charset="2"/>
              <a:buNone/>
            </a:pPr>
            <a:r>
              <a:rPr lang="en-US" sz="1600" b="0" dirty="0"/>
              <a:t>DUT = Device Under Test</a:t>
            </a:r>
          </a:p>
        </p:txBody>
      </p:sp>
      <p:sp>
        <p:nvSpPr>
          <p:cNvPr id="97" name="TextBox 148">
            <a:extLst>
              <a:ext uri="{FF2B5EF4-FFF2-40B4-BE49-F238E27FC236}">
                <a16:creationId xmlns:a16="http://schemas.microsoft.com/office/drawing/2014/main" id="{CBBAAD8D-011D-A14D-B850-2F121A985D40}"/>
              </a:ext>
            </a:extLst>
          </p:cNvPr>
          <p:cNvSpPr txBox="1">
            <a:spLocks noChangeArrowheads="1"/>
          </p:cNvSpPr>
          <p:nvPr/>
        </p:nvSpPr>
        <p:spPr bwMode="auto">
          <a:xfrm>
            <a:off x="2858635" y="1412875"/>
            <a:ext cx="561975" cy="231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0"/>
              </a:spcBef>
              <a:buFont typeface="Wingdings" pitchFamily="2" charset="2"/>
              <a:buNone/>
            </a:pPr>
            <a:r>
              <a:rPr lang="en-US" sz="1000" b="0"/>
              <a:t>4-port</a:t>
            </a:r>
          </a:p>
        </p:txBody>
      </p:sp>
      <p:sp>
        <p:nvSpPr>
          <p:cNvPr id="98" name="TextBox 149">
            <a:extLst>
              <a:ext uri="{FF2B5EF4-FFF2-40B4-BE49-F238E27FC236}">
                <a16:creationId xmlns:a16="http://schemas.microsoft.com/office/drawing/2014/main" id="{55DC7DDB-05D7-B84E-81BA-278A3AD645EA}"/>
              </a:ext>
            </a:extLst>
          </p:cNvPr>
          <p:cNvSpPr txBox="1">
            <a:spLocks noChangeArrowheads="1"/>
          </p:cNvSpPr>
          <p:nvPr/>
        </p:nvSpPr>
        <p:spPr bwMode="auto">
          <a:xfrm>
            <a:off x="2522085" y="2025650"/>
            <a:ext cx="1416050" cy="231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0"/>
              </a:spcBef>
              <a:buFont typeface="Wingdings" pitchFamily="2" charset="2"/>
              <a:buNone/>
            </a:pPr>
            <a:r>
              <a:rPr lang="en-US" sz="1000" b="0"/>
              <a:t>Directional Coupler</a:t>
            </a:r>
          </a:p>
        </p:txBody>
      </p:sp>
      <p:sp>
        <p:nvSpPr>
          <p:cNvPr id="99" name="TextBox 150">
            <a:extLst>
              <a:ext uri="{FF2B5EF4-FFF2-40B4-BE49-F238E27FC236}">
                <a16:creationId xmlns:a16="http://schemas.microsoft.com/office/drawing/2014/main" id="{E230D0B0-12C5-3741-8A5D-9CBF4D98D86F}"/>
              </a:ext>
            </a:extLst>
          </p:cNvPr>
          <p:cNvSpPr txBox="1">
            <a:spLocks noChangeArrowheads="1"/>
          </p:cNvSpPr>
          <p:nvPr/>
        </p:nvSpPr>
        <p:spPr bwMode="auto">
          <a:xfrm>
            <a:off x="1531485" y="1322388"/>
            <a:ext cx="726481" cy="2585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0"/>
              </a:spcBef>
              <a:buFont typeface="Wingdings" pitchFamily="2" charset="2"/>
              <a:buNone/>
            </a:pPr>
            <a:r>
              <a:rPr lang="en-US" sz="1200" b="0" i="1" dirty="0">
                <a:solidFill>
                  <a:schemeClr val="tx1"/>
                </a:solidFill>
              </a:rPr>
              <a:t>Z</a:t>
            </a:r>
            <a:r>
              <a:rPr lang="en-US" sz="1200" b="0" i="1" baseline="-25000" dirty="0">
                <a:solidFill>
                  <a:schemeClr val="tx1"/>
                </a:solidFill>
              </a:rPr>
              <a:t>S</a:t>
            </a:r>
            <a:r>
              <a:rPr lang="en-US" sz="1200" b="0" dirty="0">
                <a:solidFill>
                  <a:schemeClr val="tx1"/>
                </a:solidFill>
              </a:rPr>
              <a:t>=50</a:t>
            </a:r>
            <a:r>
              <a:rPr lang="en-US" sz="1200" b="0" dirty="0">
                <a:solidFill>
                  <a:schemeClr val="tx1"/>
                </a:solidFill>
                <a:sym typeface="Symbol" pitchFamily="18" charset="2"/>
              </a:rPr>
              <a:t></a:t>
            </a:r>
            <a:endParaRPr lang="en-US" sz="1200" b="0" dirty="0">
              <a:solidFill>
                <a:schemeClr val="tx1"/>
              </a:solidFill>
            </a:endParaRPr>
          </a:p>
        </p:txBody>
      </p:sp>
      <p:sp>
        <p:nvSpPr>
          <p:cNvPr id="100" name="TextBox 154">
            <a:extLst>
              <a:ext uri="{FF2B5EF4-FFF2-40B4-BE49-F238E27FC236}">
                <a16:creationId xmlns:a16="http://schemas.microsoft.com/office/drawing/2014/main" id="{7905381A-1DCF-0442-9AD1-275391DDDCFE}"/>
              </a:ext>
            </a:extLst>
          </p:cNvPr>
          <p:cNvSpPr txBox="1">
            <a:spLocks noChangeArrowheads="1"/>
          </p:cNvSpPr>
          <p:nvPr/>
        </p:nvSpPr>
        <p:spPr bwMode="auto">
          <a:xfrm>
            <a:off x="1410487" y="2152476"/>
            <a:ext cx="889987" cy="4801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spcBef>
                <a:spcPct val="0"/>
              </a:spcBef>
              <a:buFont typeface="Wingdings" pitchFamily="2" charset="2"/>
              <a:buNone/>
            </a:pPr>
            <a:r>
              <a:rPr lang="en-US" sz="1400" dirty="0"/>
              <a:t>detector</a:t>
            </a:r>
          </a:p>
          <a:p>
            <a:pPr algn="r">
              <a:spcBef>
                <a:spcPct val="0"/>
              </a:spcBef>
              <a:buFont typeface="Wingdings" pitchFamily="2" charset="2"/>
              <a:buNone/>
            </a:pPr>
            <a:r>
              <a:rPr lang="en-US" sz="1400" dirty="0"/>
              <a:t>∝ </a:t>
            </a:r>
            <a:r>
              <a:rPr lang="en-US" sz="1400" i="1" dirty="0"/>
              <a:t>a</a:t>
            </a:r>
            <a:r>
              <a:rPr lang="en-US" sz="1400" i="1" baseline="-25000" dirty="0"/>
              <a:t>1</a:t>
            </a:r>
          </a:p>
        </p:txBody>
      </p:sp>
      <p:sp>
        <p:nvSpPr>
          <p:cNvPr id="101" name="Line 73">
            <a:extLst>
              <a:ext uri="{FF2B5EF4-FFF2-40B4-BE49-F238E27FC236}">
                <a16:creationId xmlns:a16="http://schemas.microsoft.com/office/drawing/2014/main" id="{2AB42C36-C87F-184C-B108-33DE5A441933}"/>
              </a:ext>
            </a:extLst>
          </p:cNvPr>
          <p:cNvSpPr>
            <a:spLocks noChangeShapeType="1"/>
          </p:cNvSpPr>
          <p:nvPr/>
        </p:nvSpPr>
        <p:spPr bwMode="auto">
          <a:xfrm>
            <a:off x="6240010" y="1651000"/>
            <a:ext cx="1236662" cy="0"/>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2075" tIns="46038" rIns="92075" bIns="46038"/>
          <a:lstStyle/>
          <a:p>
            <a:endParaRPr lang="en-US"/>
          </a:p>
        </p:txBody>
      </p:sp>
      <mc:AlternateContent xmlns:mc="http://schemas.openxmlformats.org/markup-compatibility/2006" xmlns:a14="http://schemas.microsoft.com/office/drawing/2010/main">
        <mc:Choice Requires="a14">
          <p:sp>
            <p:nvSpPr>
              <p:cNvPr id="102" name="TextBox 101">
                <a:extLst>
                  <a:ext uri="{FF2B5EF4-FFF2-40B4-BE49-F238E27FC236}">
                    <a16:creationId xmlns:a16="http://schemas.microsoft.com/office/drawing/2014/main" id="{9ED33A09-F674-8E45-93D3-8819000E5490}"/>
                  </a:ext>
                </a:extLst>
              </p:cNvPr>
              <p:cNvSpPr txBox="1"/>
              <p:nvPr/>
            </p:nvSpPr>
            <p:spPr>
              <a:xfrm>
                <a:off x="6985009" y="4360111"/>
                <a:ext cx="1464568" cy="617990"/>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sSub>
                        <m:sSubPr>
                          <m:ctrlPr>
                            <a:rPr lang="en-US" sz="1800" i="1">
                              <a:solidFill>
                                <a:schemeClr val="tx1"/>
                              </a:solidFill>
                              <a:latin typeface="Cambria Math" panose="02040503050406030204" pitchFamily="18" charset="0"/>
                            </a:rPr>
                          </m:ctrlPr>
                        </m:sSubPr>
                        <m:e>
                          <m:r>
                            <a:rPr lang="en-US" sz="1800" i="1">
                              <a:solidFill>
                                <a:schemeClr val="tx1"/>
                              </a:solidFill>
                              <a:latin typeface="Cambria Math" charset="0"/>
                            </a:rPr>
                            <m:t>𝑺</m:t>
                          </m:r>
                        </m:e>
                        <m:sub>
                          <m:r>
                            <a:rPr lang="en-US" sz="1800" i="1">
                              <a:solidFill>
                                <a:schemeClr val="tx1"/>
                              </a:solidFill>
                              <a:latin typeface="Cambria Math" charset="0"/>
                            </a:rPr>
                            <m:t>𝟏𝟏</m:t>
                          </m:r>
                        </m:sub>
                      </m:sSub>
                      <m:r>
                        <a:rPr lang="en-US" sz="1800" i="1">
                          <a:solidFill>
                            <a:schemeClr val="tx1"/>
                          </a:solidFill>
                          <a:latin typeface="Cambria Math" charset="0"/>
                        </a:rPr>
                        <m:t>=</m:t>
                      </m:r>
                      <m:sSub>
                        <m:sSubPr>
                          <m:ctrlPr>
                            <a:rPr lang="en-US" sz="1800" i="1">
                              <a:solidFill>
                                <a:schemeClr val="tx1"/>
                              </a:solidFill>
                              <a:latin typeface="Cambria Math" panose="02040503050406030204" pitchFamily="18" charset="0"/>
                            </a:rPr>
                          </m:ctrlPr>
                        </m:sSubPr>
                        <m:e>
                          <m:d>
                            <m:dPr>
                              <m:begChr m:val=""/>
                              <m:endChr m:val="|"/>
                              <m:ctrlPr>
                                <a:rPr lang="hr-HR" sz="1800" i="1">
                                  <a:solidFill>
                                    <a:schemeClr val="tx1"/>
                                  </a:solidFill>
                                  <a:latin typeface="Cambria Math" panose="02040503050406030204" pitchFamily="18" charset="0"/>
                                </a:rPr>
                              </m:ctrlPr>
                            </m:dPr>
                            <m:e>
                              <m:f>
                                <m:fPr>
                                  <m:ctrlPr>
                                    <a:rPr lang="mr-IN" sz="1800" i="1">
                                      <a:solidFill>
                                        <a:schemeClr val="tx1"/>
                                      </a:solidFill>
                                      <a:latin typeface="Cambria Math" panose="02040503050406030204" pitchFamily="18" charset="0"/>
                                    </a:rPr>
                                  </m:ctrlPr>
                                </m:fPr>
                                <m:num>
                                  <m:sSub>
                                    <m:sSubPr>
                                      <m:ctrlPr>
                                        <a:rPr lang="en-US" sz="1800" i="1">
                                          <a:solidFill>
                                            <a:schemeClr val="tx1"/>
                                          </a:solidFill>
                                          <a:latin typeface="Cambria Math" panose="02040503050406030204" pitchFamily="18" charset="0"/>
                                        </a:rPr>
                                      </m:ctrlPr>
                                    </m:sSubPr>
                                    <m:e>
                                      <m:r>
                                        <a:rPr lang="en-US" sz="1800" i="1">
                                          <a:solidFill>
                                            <a:schemeClr val="tx1"/>
                                          </a:solidFill>
                                          <a:latin typeface="Cambria Math" charset="0"/>
                                        </a:rPr>
                                        <m:t>𝒃</m:t>
                                      </m:r>
                                    </m:e>
                                    <m:sub>
                                      <m:r>
                                        <a:rPr lang="en-US" sz="1800" i="1">
                                          <a:solidFill>
                                            <a:schemeClr val="tx1"/>
                                          </a:solidFill>
                                          <a:latin typeface="Cambria Math" charset="0"/>
                                        </a:rPr>
                                        <m:t>𝟏</m:t>
                                      </m:r>
                                    </m:sub>
                                  </m:sSub>
                                </m:num>
                                <m:den>
                                  <m:sSub>
                                    <m:sSubPr>
                                      <m:ctrlPr>
                                        <a:rPr lang="en-US" sz="1800" i="1">
                                          <a:solidFill>
                                            <a:schemeClr val="tx1"/>
                                          </a:solidFill>
                                          <a:latin typeface="Cambria Math" panose="02040503050406030204" pitchFamily="18" charset="0"/>
                                        </a:rPr>
                                      </m:ctrlPr>
                                    </m:sSubPr>
                                    <m:e>
                                      <m:r>
                                        <a:rPr lang="en-US" sz="1800" i="1">
                                          <a:solidFill>
                                            <a:schemeClr val="tx1"/>
                                          </a:solidFill>
                                          <a:latin typeface="Cambria Math" charset="0"/>
                                        </a:rPr>
                                        <m:t>𝒂</m:t>
                                      </m:r>
                                    </m:e>
                                    <m:sub>
                                      <m:r>
                                        <a:rPr lang="en-US" sz="1800" i="1">
                                          <a:solidFill>
                                            <a:schemeClr val="tx1"/>
                                          </a:solidFill>
                                          <a:latin typeface="Cambria Math" charset="0"/>
                                        </a:rPr>
                                        <m:t>𝟏</m:t>
                                      </m:r>
                                    </m:sub>
                                  </m:sSub>
                                </m:den>
                              </m:f>
                            </m:e>
                          </m:d>
                        </m:e>
                        <m:sub>
                          <m:sSub>
                            <m:sSubPr>
                              <m:ctrlPr>
                                <a:rPr lang="en-US" sz="1800" i="1">
                                  <a:solidFill>
                                    <a:schemeClr val="tx1"/>
                                  </a:solidFill>
                                  <a:latin typeface="Cambria Math" panose="02040503050406030204" pitchFamily="18" charset="0"/>
                                </a:rPr>
                              </m:ctrlPr>
                            </m:sSubPr>
                            <m:e>
                              <m:r>
                                <a:rPr lang="en-US" sz="1800" i="1">
                                  <a:solidFill>
                                    <a:schemeClr val="tx1"/>
                                  </a:solidFill>
                                  <a:latin typeface="Cambria Math" charset="0"/>
                                </a:rPr>
                                <m:t>𝒂</m:t>
                              </m:r>
                            </m:e>
                            <m:sub>
                              <m:r>
                                <a:rPr lang="en-US" sz="1800" i="1">
                                  <a:solidFill>
                                    <a:schemeClr val="tx1"/>
                                  </a:solidFill>
                                  <a:latin typeface="Cambria Math" charset="0"/>
                                </a:rPr>
                                <m:t>𝟐</m:t>
                              </m:r>
                            </m:sub>
                          </m:sSub>
                          <m:r>
                            <a:rPr lang="en-US" sz="1800" i="1">
                              <a:solidFill>
                                <a:schemeClr val="tx1"/>
                              </a:solidFill>
                              <a:latin typeface="Cambria Math" charset="0"/>
                            </a:rPr>
                            <m:t>=</m:t>
                          </m:r>
                          <m:r>
                            <a:rPr lang="en-US" sz="1800" i="1">
                              <a:solidFill>
                                <a:schemeClr val="tx1"/>
                              </a:solidFill>
                              <a:latin typeface="Cambria Math" charset="0"/>
                            </a:rPr>
                            <m:t>𝟎</m:t>
                          </m:r>
                        </m:sub>
                      </m:sSub>
                    </m:oMath>
                  </m:oMathPara>
                </a14:m>
                <a:endParaRPr lang="en-US" sz="1800" dirty="0"/>
              </a:p>
            </p:txBody>
          </p:sp>
        </mc:Choice>
        <mc:Fallback xmlns="">
          <p:sp>
            <p:nvSpPr>
              <p:cNvPr id="102" name="TextBox 101">
                <a:extLst>
                  <a:ext uri="{FF2B5EF4-FFF2-40B4-BE49-F238E27FC236}">
                    <a16:creationId xmlns:a16="http://schemas.microsoft.com/office/drawing/2014/main" id="{9ED33A09-F674-8E45-93D3-8819000E5490}"/>
                  </a:ext>
                </a:extLst>
              </p:cNvPr>
              <p:cNvSpPr txBox="1">
                <a:spLocks noRot="1" noChangeAspect="1" noMove="1" noResize="1" noEditPoints="1" noAdjustHandles="1" noChangeArrowheads="1" noChangeShapeType="1" noTextEdit="1"/>
              </p:cNvSpPr>
              <p:nvPr/>
            </p:nvSpPr>
            <p:spPr>
              <a:xfrm>
                <a:off x="6985009" y="4360111"/>
                <a:ext cx="1464568" cy="617990"/>
              </a:xfrm>
              <a:prstGeom prst="rect">
                <a:avLst/>
              </a:prstGeom>
              <a:blipFill>
                <a:blip r:embed="rId3"/>
                <a:stretch>
                  <a:fillRect l="-14655" t="-228000" r="-41379" b="-304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3" name="TextBox 102">
                <a:extLst>
                  <a:ext uri="{FF2B5EF4-FFF2-40B4-BE49-F238E27FC236}">
                    <a16:creationId xmlns:a16="http://schemas.microsoft.com/office/drawing/2014/main" id="{61C76295-1FF9-BB40-8B77-F1BEF33D541E}"/>
                  </a:ext>
                </a:extLst>
              </p:cNvPr>
              <p:cNvSpPr txBox="1"/>
              <p:nvPr/>
            </p:nvSpPr>
            <p:spPr>
              <a:xfrm>
                <a:off x="6959361" y="5004069"/>
                <a:ext cx="1515864" cy="617990"/>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sSub>
                        <m:sSubPr>
                          <m:ctrlPr>
                            <a:rPr lang="en-US" sz="1800" i="1" smtClean="0">
                              <a:solidFill>
                                <a:schemeClr val="tx1"/>
                              </a:solidFill>
                              <a:latin typeface="Cambria Math" panose="02040503050406030204" pitchFamily="18" charset="0"/>
                            </a:rPr>
                          </m:ctrlPr>
                        </m:sSubPr>
                        <m:e>
                          <m:r>
                            <a:rPr lang="en-US" sz="1800" i="1">
                              <a:solidFill>
                                <a:schemeClr val="tx1"/>
                              </a:solidFill>
                              <a:latin typeface="Cambria Math" charset="0"/>
                            </a:rPr>
                            <m:t>𝑺</m:t>
                          </m:r>
                        </m:e>
                        <m:sub>
                          <m:r>
                            <a:rPr lang="en-US" sz="1800" b="1" i="1" smtClean="0">
                              <a:solidFill>
                                <a:schemeClr val="tx1"/>
                              </a:solidFill>
                              <a:latin typeface="Cambria Math" charset="0"/>
                            </a:rPr>
                            <m:t>𝟐</m:t>
                          </m:r>
                          <m:r>
                            <a:rPr lang="en-US" sz="1800" i="1">
                              <a:solidFill>
                                <a:schemeClr val="tx1"/>
                              </a:solidFill>
                              <a:latin typeface="Cambria Math" charset="0"/>
                            </a:rPr>
                            <m:t>𝟏</m:t>
                          </m:r>
                        </m:sub>
                      </m:sSub>
                      <m:r>
                        <a:rPr lang="en-US" sz="1800" i="1">
                          <a:solidFill>
                            <a:schemeClr val="tx1"/>
                          </a:solidFill>
                          <a:latin typeface="Cambria Math" charset="0"/>
                        </a:rPr>
                        <m:t>=</m:t>
                      </m:r>
                      <m:sSub>
                        <m:sSubPr>
                          <m:ctrlPr>
                            <a:rPr lang="en-US" sz="1800" i="1">
                              <a:solidFill>
                                <a:schemeClr val="tx1"/>
                              </a:solidFill>
                              <a:latin typeface="Cambria Math" panose="02040503050406030204" pitchFamily="18" charset="0"/>
                            </a:rPr>
                          </m:ctrlPr>
                        </m:sSubPr>
                        <m:e>
                          <m:d>
                            <m:dPr>
                              <m:begChr m:val=""/>
                              <m:endChr m:val="|"/>
                              <m:ctrlPr>
                                <a:rPr lang="hr-HR" sz="1800" i="1">
                                  <a:solidFill>
                                    <a:schemeClr val="tx1"/>
                                  </a:solidFill>
                                  <a:latin typeface="Cambria Math" panose="02040503050406030204" pitchFamily="18" charset="0"/>
                                </a:rPr>
                              </m:ctrlPr>
                            </m:dPr>
                            <m:e>
                              <m:f>
                                <m:fPr>
                                  <m:ctrlPr>
                                    <a:rPr lang="mr-IN" sz="1800" i="1">
                                      <a:solidFill>
                                        <a:schemeClr val="tx1"/>
                                      </a:solidFill>
                                      <a:latin typeface="Cambria Math" panose="02040503050406030204" pitchFamily="18" charset="0"/>
                                    </a:rPr>
                                  </m:ctrlPr>
                                </m:fPr>
                                <m:num>
                                  <m:sSub>
                                    <m:sSubPr>
                                      <m:ctrlPr>
                                        <a:rPr lang="en-US" sz="1800" i="1">
                                          <a:solidFill>
                                            <a:schemeClr val="tx1"/>
                                          </a:solidFill>
                                          <a:latin typeface="Cambria Math" panose="02040503050406030204" pitchFamily="18" charset="0"/>
                                        </a:rPr>
                                      </m:ctrlPr>
                                    </m:sSubPr>
                                    <m:e>
                                      <m:r>
                                        <a:rPr lang="en-US" sz="1800" i="1">
                                          <a:solidFill>
                                            <a:schemeClr val="tx1"/>
                                          </a:solidFill>
                                          <a:latin typeface="Cambria Math" charset="0"/>
                                        </a:rPr>
                                        <m:t>𝒃</m:t>
                                      </m:r>
                                    </m:e>
                                    <m:sub>
                                      <m:r>
                                        <a:rPr lang="en-US" sz="1800" b="1" i="1" smtClean="0">
                                          <a:solidFill>
                                            <a:schemeClr val="tx1"/>
                                          </a:solidFill>
                                          <a:latin typeface="Cambria Math" charset="0"/>
                                        </a:rPr>
                                        <m:t>𝟐</m:t>
                                      </m:r>
                                    </m:sub>
                                  </m:sSub>
                                </m:num>
                                <m:den>
                                  <m:sSub>
                                    <m:sSubPr>
                                      <m:ctrlPr>
                                        <a:rPr lang="en-US" sz="1800" i="1">
                                          <a:solidFill>
                                            <a:schemeClr val="tx1"/>
                                          </a:solidFill>
                                          <a:latin typeface="Cambria Math" panose="02040503050406030204" pitchFamily="18" charset="0"/>
                                        </a:rPr>
                                      </m:ctrlPr>
                                    </m:sSubPr>
                                    <m:e>
                                      <m:r>
                                        <a:rPr lang="en-US" sz="1800" i="1">
                                          <a:solidFill>
                                            <a:schemeClr val="tx1"/>
                                          </a:solidFill>
                                          <a:latin typeface="Cambria Math" charset="0"/>
                                        </a:rPr>
                                        <m:t>𝒂</m:t>
                                      </m:r>
                                    </m:e>
                                    <m:sub>
                                      <m:r>
                                        <a:rPr lang="en-US" sz="1800" i="1">
                                          <a:solidFill>
                                            <a:schemeClr val="tx1"/>
                                          </a:solidFill>
                                          <a:latin typeface="Cambria Math" charset="0"/>
                                        </a:rPr>
                                        <m:t>𝟏</m:t>
                                      </m:r>
                                    </m:sub>
                                  </m:sSub>
                                </m:den>
                              </m:f>
                            </m:e>
                          </m:d>
                        </m:e>
                        <m:sub>
                          <m:sSub>
                            <m:sSubPr>
                              <m:ctrlPr>
                                <a:rPr lang="en-US" sz="1800" i="1">
                                  <a:solidFill>
                                    <a:schemeClr val="tx1"/>
                                  </a:solidFill>
                                  <a:latin typeface="Cambria Math" panose="02040503050406030204" pitchFamily="18" charset="0"/>
                                </a:rPr>
                              </m:ctrlPr>
                            </m:sSubPr>
                            <m:e>
                              <m:r>
                                <a:rPr lang="en-US" sz="1800" i="1">
                                  <a:solidFill>
                                    <a:schemeClr val="tx1"/>
                                  </a:solidFill>
                                  <a:latin typeface="Cambria Math" charset="0"/>
                                </a:rPr>
                                <m:t>𝒂</m:t>
                              </m:r>
                            </m:e>
                            <m:sub>
                              <m:r>
                                <a:rPr lang="en-US" sz="1800" i="1">
                                  <a:solidFill>
                                    <a:schemeClr val="tx1"/>
                                  </a:solidFill>
                                  <a:latin typeface="Cambria Math" charset="0"/>
                                </a:rPr>
                                <m:t>𝟐</m:t>
                              </m:r>
                            </m:sub>
                          </m:sSub>
                          <m:r>
                            <a:rPr lang="en-US" sz="1800" i="1">
                              <a:solidFill>
                                <a:schemeClr val="tx1"/>
                              </a:solidFill>
                              <a:latin typeface="Cambria Math" charset="0"/>
                            </a:rPr>
                            <m:t>=</m:t>
                          </m:r>
                          <m:r>
                            <a:rPr lang="en-US" sz="1800" i="1">
                              <a:solidFill>
                                <a:schemeClr val="tx1"/>
                              </a:solidFill>
                              <a:latin typeface="Cambria Math" charset="0"/>
                            </a:rPr>
                            <m:t>𝟎</m:t>
                          </m:r>
                        </m:sub>
                      </m:sSub>
                    </m:oMath>
                  </m:oMathPara>
                </a14:m>
                <a:endParaRPr lang="en-US" sz="1800" dirty="0"/>
              </a:p>
            </p:txBody>
          </p:sp>
        </mc:Choice>
        <mc:Fallback xmlns="">
          <p:sp>
            <p:nvSpPr>
              <p:cNvPr id="103" name="TextBox 102">
                <a:extLst>
                  <a:ext uri="{FF2B5EF4-FFF2-40B4-BE49-F238E27FC236}">
                    <a16:creationId xmlns:a16="http://schemas.microsoft.com/office/drawing/2014/main" id="{61C76295-1FF9-BB40-8B77-F1BEF33D541E}"/>
                  </a:ext>
                </a:extLst>
              </p:cNvPr>
              <p:cNvSpPr txBox="1">
                <a:spLocks noRot="1" noChangeAspect="1" noMove="1" noResize="1" noEditPoints="1" noAdjustHandles="1" noChangeArrowheads="1" noChangeShapeType="1" noTextEdit="1"/>
              </p:cNvSpPr>
              <p:nvPr/>
            </p:nvSpPr>
            <p:spPr>
              <a:xfrm>
                <a:off x="6959361" y="5004069"/>
                <a:ext cx="1515864" cy="617990"/>
              </a:xfrm>
              <a:prstGeom prst="rect">
                <a:avLst/>
              </a:prstGeom>
              <a:blipFill>
                <a:blip r:embed="rId4"/>
                <a:stretch>
                  <a:fillRect l="-12500" t="-228000" r="-38333" b="-304000"/>
                </a:stretch>
              </a:blipFill>
            </p:spPr>
            <p:txBody>
              <a:bodyPr/>
              <a:lstStyle/>
              <a:p>
                <a:r>
                  <a:rPr lang="en-US">
                    <a:noFill/>
                  </a:rPr>
                  <a:t> </a:t>
                </a:r>
              </a:p>
            </p:txBody>
          </p:sp>
        </mc:Fallback>
      </mc:AlternateContent>
      <p:sp>
        <p:nvSpPr>
          <p:cNvPr id="104" name="TextBox 154">
            <a:extLst>
              <a:ext uri="{FF2B5EF4-FFF2-40B4-BE49-F238E27FC236}">
                <a16:creationId xmlns:a16="http://schemas.microsoft.com/office/drawing/2014/main" id="{F420FE65-E17F-6B4E-A00F-505DB4E9D262}"/>
              </a:ext>
            </a:extLst>
          </p:cNvPr>
          <p:cNvSpPr txBox="1">
            <a:spLocks noChangeArrowheads="1"/>
          </p:cNvSpPr>
          <p:nvPr/>
        </p:nvSpPr>
        <p:spPr bwMode="auto">
          <a:xfrm>
            <a:off x="4140234" y="2152651"/>
            <a:ext cx="889987" cy="4801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0"/>
              </a:spcBef>
              <a:buFont typeface="Wingdings" pitchFamily="2" charset="2"/>
              <a:buNone/>
            </a:pPr>
            <a:r>
              <a:rPr lang="en-US" sz="1400" dirty="0"/>
              <a:t>detector</a:t>
            </a:r>
          </a:p>
          <a:p>
            <a:pPr>
              <a:spcBef>
                <a:spcPct val="0"/>
              </a:spcBef>
              <a:buFont typeface="Wingdings" pitchFamily="2" charset="2"/>
              <a:buNone/>
            </a:pPr>
            <a:r>
              <a:rPr lang="en-US" sz="1400" dirty="0"/>
              <a:t>∝ </a:t>
            </a:r>
            <a:r>
              <a:rPr lang="en-US" sz="1400" i="1" dirty="0"/>
              <a:t>b</a:t>
            </a:r>
            <a:r>
              <a:rPr lang="en-US" sz="1400" i="1" baseline="-25000" dirty="0"/>
              <a:t>1</a:t>
            </a:r>
          </a:p>
        </p:txBody>
      </p:sp>
      <p:sp>
        <p:nvSpPr>
          <p:cNvPr id="105" name="Pentagon 104">
            <a:extLst>
              <a:ext uri="{FF2B5EF4-FFF2-40B4-BE49-F238E27FC236}">
                <a16:creationId xmlns:a16="http://schemas.microsoft.com/office/drawing/2014/main" id="{4D2249E1-48FB-0D4F-8557-7A4AEADE5887}"/>
              </a:ext>
            </a:extLst>
          </p:cNvPr>
          <p:cNvSpPr/>
          <p:nvPr/>
        </p:nvSpPr>
        <p:spPr bwMode="auto">
          <a:xfrm rot="5400000">
            <a:off x="3951420" y="2483709"/>
            <a:ext cx="216264" cy="116303"/>
          </a:xfrm>
          <a:prstGeom prst="homePlate">
            <a:avLst/>
          </a:prstGeom>
          <a:noFill/>
          <a:ln w="1905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106" name="Pentagon 105">
            <a:extLst>
              <a:ext uri="{FF2B5EF4-FFF2-40B4-BE49-F238E27FC236}">
                <a16:creationId xmlns:a16="http://schemas.microsoft.com/office/drawing/2014/main" id="{F6BC9BD9-49F2-6942-BF4F-3A51215E17FB}"/>
              </a:ext>
            </a:extLst>
          </p:cNvPr>
          <p:cNvSpPr/>
          <p:nvPr/>
        </p:nvSpPr>
        <p:spPr bwMode="auto">
          <a:xfrm rot="5400000">
            <a:off x="2252820" y="2511225"/>
            <a:ext cx="216264" cy="116303"/>
          </a:xfrm>
          <a:prstGeom prst="homePlate">
            <a:avLst/>
          </a:prstGeom>
          <a:noFill/>
          <a:ln w="1905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107" name="TextBox 154">
            <a:extLst>
              <a:ext uri="{FF2B5EF4-FFF2-40B4-BE49-F238E27FC236}">
                <a16:creationId xmlns:a16="http://schemas.microsoft.com/office/drawing/2014/main" id="{59871BFC-2AE3-3A4C-9E19-05D348C24BB3}"/>
              </a:ext>
            </a:extLst>
          </p:cNvPr>
          <p:cNvSpPr txBox="1">
            <a:spLocks noChangeArrowheads="1"/>
          </p:cNvSpPr>
          <p:nvPr/>
        </p:nvSpPr>
        <p:spPr bwMode="auto">
          <a:xfrm>
            <a:off x="7624638" y="1901471"/>
            <a:ext cx="889987" cy="4801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0"/>
              </a:spcBef>
              <a:buFont typeface="Wingdings" pitchFamily="2" charset="2"/>
              <a:buNone/>
            </a:pPr>
            <a:r>
              <a:rPr lang="en-US" sz="1400" dirty="0"/>
              <a:t>detector</a:t>
            </a:r>
          </a:p>
          <a:p>
            <a:pPr>
              <a:spcBef>
                <a:spcPct val="0"/>
              </a:spcBef>
              <a:buFont typeface="Wingdings" pitchFamily="2" charset="2"/>
              <a:buNone/>
            </a:pPr>
            <a:r>
              <a:rPr lang="en-US" sz="1400" dirty="0"/>
              <a:t>∝ </a:t>
            </a:r>
            <a:r>
              <a:rPr lang="en-US" sz="1400" i="1" dirty="0"/>
              <a:t>b</a:t>
            </a:r>
            <a:r>
              <a:rPr lang="en-US" sz="1400" i="1" baseline="-25000" dirty="0"/>
              <a:t>2</a:t>
            </a:r>
          </a:p>
        </p:txBody>
      </p:sp>
      <p:sp>
        <p:nvSpPr>
          <p:cNvPr id="108" name="Pentagon 107">
            <a:extLst>
              <a:ext uri="{FF2B5EF4-FFF2-40B4-BE49-F238E27FC236}">
                <a16:creationId xmlns:a16="http://schemas.microsoft.com/office/drawing/2014/main" id="{5362642B-039A-3A45-ABCF-77F8182F2CCA}"/>
              </a:ext>
            </a:extLst>
          </p:cNvPr>
          <p:cNvSpPr/>
          <p:nvPr/>
        </p:nvSpPr>
        <p:spPr bwMode="auto">
          <a:xfrm rot="5400000">
            <a:off x="7355312" y="2349984"/>
            <a:ext cx="216264" cy="116303"/>
          </a:xfrm>
          <a:prstGeom prst="homePlate">
            <a:avLst/>
          </a:prstGeom>
          <a:noFill/>
          <a:ln w="1905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2" name="Slide Number Placeholder 1">
            <a:extLst>
              <a:ext uri="{FF2B5EF4-FFF2-40B4-BE49-F238E27FC236}">
                <a16:creationId xmlns:a16="http://schemas.microsoft.com/office/drawing/2014/main" id="{537CF086-D522-453A-993A-AF19CA4B59BE}"/>
              </a:ext>
            </a:extLst>
          </p:cNvPr>
          <p:cNvSpPr>
            <a:spLocks noGrp="1"/>
          </p:cNvSpPr>
          <p:nvPr>
            <p:ph type="sldNum" sz="quarter" idx="10"/>
          </p:nvPr>
        </p:nvSpPr>
        <p:spPr/>
        <p:txBody>
          <a:bodyPr/>
          <a:lstStyle/>
          <a:p>
            <a:pPr>
              <a:defRPr/>
            </a:pPr>
            <a:fld id="{5C835376-739B-453C-B43C-A3DA28BE1709}" type="slidenum">
              <a:rPr lang="en-US" smtClean="0"/>
              <a:pPr>
                <a:defRPr/>
              </a:pPr>
              <a:t>12</a:t>
            </a:fld>
            <a:endParaRPr lang="en-US" dirty="0"/>
          </a:p>
        </p:txBody>
      </p:sp>
    </p:spTree>
    <p:extLst>
      <p:ext uri="{BB962C8B-B14F-4D97-AF65-F5344CB8AC3E}">
        <p14:creationId xmlns:p14="http://schemas.microsoft.com/office/powerpoint/2010/main" val="22921277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3BB73-F046-D541-9D77-D15E48220F61}"/>
              </a:ext>
            </a:extLst>
          </p:cNvPr>
          <p:cNvSpPr>
            <a:spLocks noGrp="1"/>
          </p:cNvSpPr>
          <p:nvPr>
            <p:ph type="title"/>
          </p:nvPr>
        </p:nvSpPr>
        <p:spPr/>
        <p:txBody>
          <a:bodyPr/>
          <a:lstStyle/>
          <a:p>
            <a:r>
              <a:rPr lang="en-US" dirty="0"/>
              <a:t>The Vector Network Analyzer (VNA)</a:t>
            </a:r>
          </a:p>
        </p:txBody>
      </p:sp>
      <p:sp>
        <p:nvSpPr>
          <p:cNvPr id="3" name="Content Placeholder 2">
            <a:extLst>
              <a:ext uri="{FF2B5EF4-FFF2-40B4-BE49-F238E27FC236}">
                <a16:creationId xmlns:a16="http://schemas.microsoft.com/office/drawing/2014/main" id="{69E42A9F-EAA8-7349-BC60-87142F8187A6}"/>
              </a:ext>
            </a:extLst>
          </p:cNvPr>
          <p:cNvSpPr>
            <a:spLocks noGrp="1"/>
          </p:cNvSpPr>
          <p:nvPr>
            <p:ph sz="half" idx="2"/>
          </p:nvPr>
        </p:nvSpPr>
        <p:spPr>
          <a:xfrm>
            <a:off x="6137908" y="4371686"/>
            <a:ext cx="2548791" cy="1203721"/>
          </a:xfrm>
        </p:spPr>
        <p:txBody>
          <a:bodyPr/>
          <a:lstStyle/>
          <a:p>
            <a:r>
              <a:rPr lang="en-US"/>
              <a:t>2-port VNA</a:t>
            </a:r>
          </a:p>
          <a:p>
            <a:pPr lvl="1"/>
            <a:r>
              <a:rPr lang="en-US"/>
              <a:t>Simplified </a:t>
            </a:r>
            <a:br>
              <a:rPr lang="en-US"/>
            </a:br>
            <a:r>
              <a:rPr lang="en-US"/>
              <a:t>block schematic</a:t>
            </a:r>
          </a:p>
        </p:txBody>
      </p:sp>
      <p:sp>
        <p:nvSpPr>
          <p:cNvPr id="4" name="Slide Number Placeholder 3">
            <a:extLst>
              <a:ext uri="{FF2B5EF4-FFF2-40B4-BE49-F238E27FC236}">
                <a16:creationId xmlns:a16="http://schemas.microsoft.com/office/drawing/2014/main" id="{3D49ECE2-E2C5-464C-BA7F-10D70396B3AC}"/>
              </a:ext>
            </a:extLst>
          </p:cNvPr>
          <p:cNvSpPr>
            <a:spLocks noGrp="1"/>
          </p:cNvSpPr>
          <p:nvPr>
            <p:ph type="sldNum" sz="quarter" idx="10"/>
          </p:nvPr>
        </p:nvSpPr>
        <p:spPr>
          <a:xfrm>
            <a:off x="8892616" y="6516885"/>
            <a:ext cx="806152" cy="250230"/>
          </a:xfrm>
        </p:spPr>
        <p:txBody>
          <a:bodyPr/>
          <a:lstStyle/>
          <a:p>
            <a:pPr eaLnBrk="0" fontAlgn="base" hangingPunct="0">
              <a:lnSpc>
                <a:spcPct val="90000"/>
              </a:lnSpc>
              <a:spcBef>
                <a:spcPct val="30000"/>
              </a:spcBef>
              <a:spcAft>
                <a:spcPct val="0"/>
              </a:spcAft>
              <a:buClr>
                <a:srgbClr val="FC0128"/>
              </a:buClr>
              <a:buSzPct val="70000"/>
              <a:defRPr/>
            </a:pPr>
            <a:fld id="{3EB2F31B-7DAB-4379-B83A-54DC933EB4A6}" type="slidenum">
              <a:rPr lang="en-US" b="1">
                <a:solidFill>
                  <a:srgbClr val="000000">
                    <a:tint val="75000"/>
                  </a:srgbClr>
                </a:solidFill>
                <a:latin typeface="Arial" charset="0"/>
              </a:rPr>
              <a:pPr eaLnBrk="0" fontAlgn="base" hangingPunct="0">
                <a:lnSpc>
                  <a:spcPct val="90000"/>
                </a:lnSpc>
                <a:spcBef>
                  <a:spcPct val="30000"/>
                </a:spcBef>
                <a:spcAft>
                  <a:spcPct val="0"/>
                </a:spcAft>
                <a:buClr>
                  <a:srgbClr val="FC0128"/>
                </a:buClr>
                <a:buSzPct val="70000"/>
                <a:defRPr/>
              </a:pPr>
              <a:t>13</a:t>
            </a:fld>
            <a:endParaRPr lang="en-US" b="1" dirty="0">
              <a:solidFill>
                <a:srgbClr val="000000">
                  <a:tint val="75000"/>
                </a:srgbClr>
              </a:solidFill>
              <a:latin typeface="Arial" charset="0"/>
            </a:endParaRPr>
          </a:p>
        </p:txBody>
      </p:sp>
      <p:sp>
        <p:nvSpPr>
          <p:cNvPr id="5" name="Oval 4">
            <a:extLst>
              <a:ext uri="{FF2B5EF4-FFF2-40B4-BE49-F238E27FC236}">
                <a16:creationId xmlns:a16="http://schemas.microsoft.com/office/drawing/2014/main" id="{AE24894E-EAD6-8543-82B3-7F79AA02F450}"/>
              </a:ext>
            </a:extLst>
          </p:cNvPr>
          <p:cNvSpPr/>
          <p:nvPr/>
        </p:nvSpPr>
        <p:spPr bwMode="auto">
          <a:xfrm>
            <a:off x="1720362" y="2928166"/>
            <a:ext cx="585000" cy="585000"/>
          </a:xfrm>
          <a:prstGeom prst="ellipse">
            <a:avLst/>
          </a:prstGeom>
          <a:solidFill>
            <a:srgbClr val="00B0F0"/>
          </a:solidFill>
          <a:ln w="25400" cap="flat" cmpd="sng" algn="ctr">
            <a:solidFill>
              <a:schemeClr val="tx1"/>
            </a:solidFill>
            <a:prstDash val="solid"/>
            <a:round/>
            <a:headEnd type="none" w="med" len="med"/>
            <a:tailEnd type="none" w="med" len="med"/>
          </a:ln>
          <a:effectLst/>
        </p:spPr>
        <p:txBody>
          <a:bodyPr vert="horz" wrap="square" lIns="74811" tIns="37406" rIns="74811" bIns="37406" numCol="1" rtlCol="0" anchor="t" anchorCtr="0" compatLnSpc="1">
            <a:prstTxWarp prst="textNoShape">
              <a:avLst/>
            </a:prstTxWarp>
          </a:bodyPr>
          <a:lstStyle/>
          <a:p>
            <a:pPr marL="309563" indent="-309563">
              <a:buClr>
                <a:srgbClr val="FC0128"/>
              </a:buClr>
              <a:buFont typeface="Wingdings" pitchFamily="2" charset="2"/>
              <a:buAutoNum type="arabicPeriod"/>
            </a:pPr>
            <a:endParaRPr lang="en-US" sz="1625" i="1"/>
          </a:p>
        </p:txBody>
      </p:sp>
      <p:cxnSp>
        <p:nvCxnSpPr>
          <p:cNvPr id="6" name="Straight Connector 5">
            <a:extLst>
              <a:ext uri="{FF2B5EF4-FFF2-40B4-BE49-F238E27FC236}">
                <a16:creationId xmlns:a16="http://schemas.microsoft.com/office/drawing/2014/main" id="{B4778127-D58D-914E-9571-E05AE7883E09}"/>
              </a:ext>
            </a:extLst>
          </p:cNvPr>
          <p:cNvCxnSpPr>
            <a:stCxn id="5" idx="1"/>
            <a:endCxn id="5" idx="5"/>
          </p:cNvCxnSpPr>
          <p:nvPr/>
        </p:nvCxnSpPr>
        <p:spPr bwMode="auto">
          <a:xfrm>
            <a:off x="1806033" y="3013838"/>
            <a:ext cx="413657" cy="413657"/>
          </a:xfrm>
          <a:prstGeom prst="line">
            <a:avLst/>
          </a:prstGeom>
          <a:noFill/>
          <a:ln w="25400" cap="flat" cmpd="sng" algn="ctr">
            <a:solidFill>
              <a:schemeClr val="tx1"/>
            </a:solidFill>
            <a:prstDash val="solid"/>
            <a:round/>
            <a:headEnd type="none" w="med" len="med"/>
            <a:tailEnd type="none" w="med" len="med"/>
          </a:ln>
          <a:effectLst/>
        </p:spPr>
      </p:cxnSp>
      <p:cxnSp>
        <p:nvCxnSpPr>
          <p:cNvPr id="7" name="Straight Connector 6">
            <a:extLst>
              <a:ext uri="{FF2B5EF4-FFF2-40B4-BE49-F238E27FC236}">
                <a16:creationId xmlns:a16="http://schemas.microsoft.com/office/drawing/2014/main" id="{338710E9-AC21-314F-B89B-FE039167AD61}"/>
              </a:ext>
            </a:extLst>
          </p:cNvPr>
          <p:cNvCxnSpPr>
            <a:stCxn id="5" idx="3"/>
            <a:endCxn id="5" idx="7"/>
          </p:cNvCxnSpPr>
          <p:nvPr/>
        </p:nvCxnSpPr>
        <p:spPr bwMode="auto">
          <a:xfrm flipV="1">
            <a:off x="1806033" y="3013838"/>
            <a:ext cx="413657" cy="413657"/>
          </a:xfrm>
          <a:prstGeom prst="line">
            <a:avLst/>
          </a:prstGeom>
          <a:noFill/>
          <a:ln w="25400" cap="flat" cmpd="sng" algn="ctr">
            <a:solidFill>
              <a:schemeClr val="tx1"/>
            </a:solidFill>
            <a:prstDash val="solid"/>
            <a:round/>
            <a:headEnd type="none" w="med" len="med"/>
            <a:tailEnd type="none" w="med" len="med"/>
          </a:ln>
          <a:effectLst/>
        </p:spPr>
      </p:cxnSp>
      <p:sp>
        <p:nvSpPr>
          <p:cNvPr id="10" name="Oval 9">
            <a:extLst>
              <a:ext uri="{FF2B5EF4-FFF2-40B4-BE49-F238E27FC236}">
                <a16:creationId xmlns:a16="http://schemas.microsoft.com/office/drawing/2014/main" id="{30649F82-9F49-D248-A84C-90E02F49CBFF}"/>
              </a:ext>
            </a:extLst>
          </p:cNvPr>
          <p:cNvSpPr/>
          <p:nvPr/>
        </p:nvSpPr>
        <p:spPr bwMode="auto">
          <a:xfrm>
            <a:off x="2862004" y="1569001"/>
            <a:ext cx="585000" cy="585000"/>
          </a:xfrm>
          <a:prstGeom prst="ellipse">
            <a:avLst/>
          </a:prstGeom>
          <a:solidFill>
            <a:srgbClr val="00B0F0"/>
          </a:solidFill>
          <a:ln w="25400" cap="flat" cmpd="sng" algn="ctr">
            <a:solidFill>
              <a:schemeClr val="tx1"/>
            </a:solidFill>
            <a:prstDash val="solid"/>
            <a:round/>
            <a:headEnd type="none" w="med" len="med"/>
            <a:tailEnd type="none" w="med" len="med"/>
          </a:ln>
          <a:effectLst/>
        </p:spPr>
        <p:txBody>
          <a:bodyPr vert="horz" wrap="square" lIns="74811" tIns="37406" rIns="74811" bIns="37406" numCol="1" rtlCol="0" anchor="t" anchorCtr="0" compatLnSpc="1">
            <a:prstTxWarp prst="textNoShape">
              <a:avLst/>
            </a:prstTxWarp>
          </a:bodyPr>
          <a:lstStyle/>
          <a:p>
            <a:pPr marL="309563" indent="-309563">
              <a:buClr>
                <a:srgbClr val="FC0128"/>
              </a:buClr>
              <a:buFont typeface="Wingdings" pitchFamily="2" charset="2"/>
              <a:buAutoNum type="arabicPeriod"/>
            </a:pPr>
            <a:endParaRPr lang="en-US" sz="1625" i="1"/>
          </a:p>
        </p:txBody>
      </p:sp>
      <p:sp>
        <p:nvSpPr>
          <p:cNvPr id="11" name="Arc 10">
            <a:extLst>
              <a:ext uri="{FF2B5EF4-FFF2-40B4-BE49-F238E27FC236}">
                <a16:creationId xmlns:a16="http://schemas.microsoft.com/office/drawing/2014/main" id="{0E8CCFAC-1255-F641-A582-91CCE09C4D7C}"/>
              </a:ext>
            </a:extLst>
          </p:cNvPr>
          <p:cNvSpPr/>
          <p:nvPr/>
        </p:nvSpPr>
        <p:spPr bwMode="auto">
          <a:xfrm>
            <a:off x="3016419" y="1743336"/>
            <a:ext cx="117449" cy="289029"/>
          </a:xfrm>
          <a:prstGeom prst="arc">
            <a:avLst>
              <a:gd name="adj1" fmla="val 2003013"/>
              <a:gd name="adj2" fmla="val 8580098"/>
            </a:avLst>
          </a:prstGeom>
          <a:noFill/>
          <a:ln w="25400" cap="flat" cmpd="sng" algn="ctr">
            <a:solidFill>
              <a:schemeClr val="tx1"/>
            </a:solidFill>
            <a:prstDash val="solid"/>
            <a:round/>
            <a:headEnd type="none" w="med" len="med"/>
            <a:tailEnd type="none" w="lg" len="lg"/>
          </a:ln>
          <a:effectLst/>
        </p:spPr>
        <p:txBody>
          <a:bodyPr rtlCol="0" anchor="ctr"/>
          <a:lstStyle/>
          <a:p>
            <a:pPr algn="ctr" eaLnBrk="0" fontAlgn="base" hangingPunct="0">
              <a:lnSpc>
                <a:spcPct val="90000"/>
              </a:lnSpc>
              <a:spcBef>
                <a:spcPct val="30000"/>
              </a:spcBef>
              <a:spcAft>
                <a:spcPct val="0"/>
              </a:spcAft>
              <a:buClr>
                <a:srgbClr val="FC0128"/>
              </a:buClr>
              <a:buSzPct val="70000"/>
              <a:buFont typeface="Wingdings" pitchFamily="2" charset="2"/>
              <a:buChar char="u"/>
            </a:pPr>
            <a:endParaRPr lang="en-US" sz="1950"/>
          </a:p>
        </p:txBody>
      </p:sp>
      <p:sp>
        <p:nvSpPr>
          <p:cNvPr id="12" name="Arc 11">
            <a:extLst>
              <a:ext uri="{FF2B5EF4-FFF2-40B4-BE49-F238E27FC236}">
                <a16:creationId xmlns:a16="http://schemas.microsoft.com/office/drawing/2014/main" id="{9E8270E2-8659-FD40-BFF2-743964DFB899}"/>
              </a:ext>
            </a:extLst>
          </p:cNvPr>
          <p:cNvSpPr/>
          <p:nvPr/>
        </p:nvSpPr>
        <p:spPr bwMode="auto">
          <a:xfrm rot="10800000">
            <a:off x="3154506" y="1693626"/>
            <a:ext cx="136649" cy="291505"/>
          </a:xfrm>
          <a:prstGeom prst="arc">
            <a:avLst>
              <a:gd name="adj1" fmla="val 2064007"/>
              <a:gd name="adj2" fmla="val 8663158"/>
            </a:avLst>
          </a:prstGeom>
          <a:noFill/>
          <a:ln w="25400" cap="flat" cmpd="sng" algn="ctr">
            <a:solidFill>
              <a:schemeClr val="tx1"/>
            </a:solidFill>
            <a:prstDash val="solid"/>
            <a:round/>
            <a:headEnd type="none" w="med" len="med"/>
            <a:tailEnd type="none" w="lg" len="lg"/>
          </a:ln>
          <a:effectLst/>
        </p:spPr>
        <p:txBody>
          <a:bodyPr rtlCol="0" anchor="ctr"/>
          <a:lstStyle/>
          <a:p>
            <a:pPr algn="ctr" eaLnBrk="0" fontAlgn="base" hangingPunct="0">
              <a:lnSpc>
                <a:spcPct val="90000"/>
              </a:lnSpc>
              <a:spcBef>
                <a:spcPct val="30000"/>
              </a:spcBef>
              <a:spcAft>
                <a:spcPct val="0"/>
              </a:spcAft>
              <a:buClr>
                <a:srgbClr val="FC0128"/>
              </a:buClr>
              <a:buSzPct val="70000"/>
              <a:buFont typeface="Wingdings" pitchFamily="2" charset="2"/>
              <a:buChar char="u"/>
            </a:pPr>
            <a:endParaRPr lang="en-US" sz="1950"/>
          </a:p>
        </p:txBody>
      </p:sp>
      <p:cxnSp>
        <p:nvCxnSpPr>
          <p:cNvPr id="13" name="Straight Connector 12">
            <a:extLst>
              <a:ext uri="{FF2B5EF4-FFF2-40B4-BE49-F238E27FC236}">
                <a16:creationId xmlns:a16="http://schemas.microsoft.com/office/drawing/2014/main" id="{DCB0BC8B-8FD5-064F-96BB-D7993B52EBFE}"/>
              </a:ext>
            </a:extLst>
          </p:cNvPr>
          <p:cNvCxnSpPr/>
          <p:nvPr/>
        </p:nvCxnSpPr>
        <p:spPr bwMode="auto">
          <a:xfrm>
            <a:off x="2923711" y="1865266"/>
            <a:ext cx="438750" cy="0"/>
          </a:xfrm>
          <a:prstGeom prst="line">
            <a:avLst/>
          </a:prstGeom>
          <a:noFill/>
          <a:ln w="12700" cap="flat" cmpd="sng" algn="ctr">
            <a:solidFill>
              <a:schemeClr val="tx1"/>
            </a:solidFill>
            <a:prstDash val="sysDash"/>
            <a:round/>
            <a:headEnd type="none" w="med" len="med"/>
            <a:tailEnd type="none" w="med" len="med"/>
          </a:ln>
          <a:effectLst/>
        </p:spPr>
      </p:cxnSp>
      <p:cxnSp>
        <p:nvCxnSpPr>
          <p:cNvPr id="15" name="Straight Connector 14">
            <a:extLst>
              <a:ext uri="{FF2B5EF4-FFF2-40B4-BE49-F238E27FC236}">
                <a16:creationId xmlns:a16="http://schemas.microsoft.com/office/drawing/2014/main" id="{E343D62C-4CB5-1B4E-80C0-5B47C3E19CDF}"/>
              </a:ext>
            </a:extLst>
          </p:cNvPr>
          <p:cNvCxnSpPr/>
          <p:nvPr/>
        </p:nvCxnSpPr>
        <p:spPr bwMode="auto">
          <a:xfrm flipH="1">
            <a:off x="3131869" y="1794834"/>
            <a:ext cx="25904" cy="130399"/>
          </a:xfrm>
          <a:prstGeom prst="line">
            <a:avLst/>
          </a:prstGeom>
          <a:noFill/>
          <a:ln w="25400" cap="flat" cmpd="sng" algn="ctr">
            <a:solidFill>
              <a:schemeClr val="tx1"/>
            </a:solidFill>
            <a:prstDash val="solid"/>
            <a:round/>
            <a:headEnd type="none" w="med" len="med"/>
            <a:tailEnd type="none" w="med" len="med"/>
          </a:ln>
          <a:effectLst/>
        </p:spPr>
      </p:cxnSp>
      <p:cxnSp>
        <p:nvCxnSpPr>
          <p:cNvPr id="16" name="Straight Connector 15">
            <a:extLst>
              <a:ext uri="{FF2B5EF4-FFF2-40B4-BE49-F238E27FC236}">
                <a16:creationId xmlns:a16="http://schemas.microsoft.com/office/drawing/2014/main" id="{578EAA3F-8990-7148-B8DC-053886D3D882}"/>
              </a:ext>
            </a:extLst>
          </p:cNvPr>
          <p:cNvCxnSpPr/>
          <p:nvPr/>
        </p:nvCxnSpPr>
        <p:spPr bwMode="auto">
          <a:xfrm>
            <a:off x="3287601" y="1792983"/>
            <a:ext cx="10095" cy="72283"/>
          </a:xfrm>
          <a:prstGeom prst="line">
            <a:avLst/>
          </a:prstGeom>
          <a:noFill/>
          <a:ln w="25400" cap="flat" cmpd="sng" algn="ctr">
            <a:solidFill>
              <a:schemeClr val="tx1"/>
            </a:solidFill>
            <a:prstDash val="solid"/>
            <a:round/>
            <a:headEnd type="none" w="med" len="med"/>
            <a:tailEnd type="none" w="med" len="med"/>
          </a:ln>
          <a:effectLst/>
        </p:spPr>
      </p:cxnSp>
      <p:cxnSp>
        <p:nvCxnSpPr>
          <p:cNvPr id="17" name="Straight Connector 16">
            <a:extLst>
              <a:ext uri="{FF2B5EF4-FFF2-40B4-BE49-F238E27FC236}">
                <a16:creationId xmlns:a16="http://schemas.microsoft.com/office/drawing/2014/main" id="{9EE74F07-1ECD-D84E-9DA3-907965CD8752}"/>
              </a:ext>
            </a:extLst>
          </p:cNvPr>
          <p:cNvCxnSpPr/>
          <p:nvPr/>
        </p:nvCxnSpPr>
        <p:spPr bwMode="auto">
          <a:xfrm>
            <a:off x="2999882" y="1860032"/>
            <a:ext cx="18314" cy="76047"/>
          </a:xfrm>
          <a:prstGeom prst="line">
            <a:avLst/>
          </a:prstGeom>
          <a:noFill/>
          <a:ln w="25400" cap="flat" cmpd="sng" algn="ctr">
            <a:solidFill>
              <a:schemeClr val="tx1"/>
            </a:solidFill>
            <a:prstDash val="solid"/>
            <a:round/>
            <a:headEnd type="none" w="med" len="med"/>
            <a:tailEnd type="none" w="med" len="med"/>
          </a:ln>
          <a:effectLst/>
        </p:spPr>
      </p:cxnSp>
      <p:sp>
        <p:nvSpPr>
          <p:cNvPr id="18" name="Oval 17">
            <a:extLst>
              <a:ext uri="{FF2B5EF4-FFF2-40B4-BE49-F238E27FC236}">
                <a16:creationId xmlns:a16="http://schemas.microsoft.com/office/drawing/2014/main" id="{9075187D-C8DD-F844-9DBB-551B02EC43D1}"/>
              </a:ext>
            </a:extLst>
          </p:cNvPr>
          <p:cNvSpPr/>
          <p:nvPr/>
        </p:nvSpPr>
        <p:spPr bwMode="auto">
          <a:xfrm>
            <a:off x="3125254" y="2446501"/>
            <a:ext cx="58500" cy="58500"/>
          </a:xfrm>
          <a:prstGeom prst="ellipse">
            <a:avLst/>
          </a:prstGeom>
          <a:noFill/>
          <a:ln w="25400" cap="flat" cmpd="sng" algn="ctr">
            <a:solidFill>
              <a:schemeClr val="tx1"/>
            </a:solidFill>
            <a:prstDash val="solid"/>
            <a:round/>
            <a:headEnd type="none" w="med" len="med"/>
            <a:tailEnd type="none" w="med" len="med"/>
          </a:ln>
          <a:effectLst/>
        </p:spPr>
        <p:txBody>
          <a:bodyPr vert="horz" wrap="square" lIns="74811" tIns="37406" rIns="74811" bIns="37406" numCol="1" rtlCol="0" anchor="t" anchorCtr="0" compatLnSpc="1">
            <a:prstTxWarp prst="textNoShape">
              <a:avLst/>
            </a:prstTxWarp>
          </a:bodyPr>
          <a:lstStyle/>
          <a:p>
            <a:pPr marL="309563" indent="-309563">
              <a:buClr>
                <a:srgbClr val="FC0128"/>
              </a:buClr>
              <a:buFont typeface="Wingdings" pitchFamily="2" charset="2"/>
              <a:buAutoNum type="arabicPeriod"/>
            </a:pPr>
            <a:endParaRPr lang="en-US" sz="1625" i="1"/>
          </a:p>
        </p:txBody>
      </p:sp>
      <p:cxnSp>
        <p:nvCxnSpPr>
          <p:cNvPr id="20" name="Straight Connector 19">
            <a:extLst>
              <a:ext uri="{FF2B5EF4-FFF2-40B4-BE49-F238E27FC236}">
                <a16:creationId xmlns:a16="http://schemas.microsoft.com/office/drawing/2014/main" id="{BDF26580-A028-6A4A-8C32-0BAD1429A744}"/>
              </a:ext>
            </a:extLst>
          </p:cNvPr>
          <p:cNvCxnSpPr>
            <a:cxnSpLocks/>
          </p:cNvCxnSpPr>
          <p:nvPr/>
        </p:nvCxnSpPr>
        <p:spPr bwMode="auto">
          <a:xfrm>
            <a:off x="3154504" y="2154001"/>
            <a:ext cx="0" cy="292500"/>
          </a:xfrm>
          <a:prstGeom prst="line">
            <a:avLst/>
          </a:prstGeom>
          <a:noFill/>
          <a:ln w="25400" cap="flat" cmpd="sng" algn="ctr">
            <a:solidFill>
              <a:schemeClr val="tx1"/>
            </a:solidFill>
            <a:prstDash val="solid"/>
            <a:round/>
            <a:headEnd type="none" w="med" len="med"/>
            <a:tailEnd type="triangle" w="med" len="med"/>
          </a:ln>
          <a:effectLst/>
        </p:spPr>
      </p:cxnSp>
      <p:sp>
        <p:nvSpPr>
          <p:cNvPr id="24" name="Oval 23">
            <a:extLst>
              <a:ext uri="{FF2B5EF4-FFF2-40B4-BE49-F238E27FC236}">
                <a16:creationId xmlns:a16="http://schemas.microsoft.com/office/drawing/2014/main" id="{92C27CDD-47FE-3C44-A4E0-2735481BA029}"/>
              </a:ext>
            </a:extLst>
          </p:cNvPr>
          <p:cNvSpPr/>
          <p:nvPr/>
        </p:nvSpPr>
        <p:spPr bwMode="auto">
          <a:xfrm>
            <a:off x="2929305" y="2627335"/>
            <a:ext cx="58500" cy="58500"/>
          </a:xfrm>
          <a:prstGeom prst="ellipse">
            <a:avLst/>
          </a:prstGeom>
          <a:noFill/>
          <a:ln w="25400" cap="flat" cmpd="sng" algn="ctr">
            <a:solidFill>
              <a:schemeClr val="tx1"/>
            </a:solidFill>
            <a:prstDash val="solid"/>
            <a:round/>
            <a:headEnd type="none" w="med" len="med"/>
            <a:tailEnd type="none" w="med" len="med"/>
          </a:ln>
          <a:effectLst/>
        </p:spPr>
        <p:txBody>
          <a:bodyPr vert="horz" wrap="square" lIns="74811" tIns="37406" rIns="74811" bIns="37406" numCol="1" rtlCol="0" anchor="t" anchorCtr="0" compatLnSpc="1">
            <a:prstTxWarp prst="textNoShape">
              <a:avLst/>
            </a:prstTxWarp>
          </a:bodyPr>
          <a:lstStyle/>
          <a:p>
            <a:pPr marL="309563" indent="-309563">
              <a:buClr>
                <a:srgbClr val="FC0128"/>
              </a:buClr>
              <a:buFont typeface="Wingdings" pitchFamily="2" charset="2"/>
              <a:buAutoNum type="arabicPeriod"/>
            </a:pPr>
            <a:endParaRPr lang="en-US" sz="1625" i="1"/>
          </a:p>
        </p:txBody>
      </p:sp>
      <p:cxnSp>
        <p:nvCxnSpPr>
          <p:cNvPr id="25" name="Straight Connector 24">
            <a:extLst>
              <a:ext uri="{FF2B5EF4-FFF2-40B4-BE49-F238E27FC236}">
                <a16:creationId xmlns:a16="http://schemas.microsoft.com/office/drawing/2014/main" id="{FAE24479-9C00-1142-B697-30744FB8AF2F}"/>
              </a:ext>
            </a:extLst>
          </p:cNvPr>
          <p:cNvCxnSpPr>
            <a:cxnSpLocks/>
          </p:cNvCxnSpPr>
          <p:nvPr/>
        </p:nvCxnSpPr>
        <p:spPr bwMode="auto">
          <a:xfrm flipH="1">
            <a:off x="2977210" y="2497243"/>
            <a:ext cx="146250" cy="146250"/>
          </a:xfrm>
          <a:prstGeom prst="line">
            <a:avLst/>
          </a:prstGeom>
          <a:noFill/>
          <a:ln w="25400" cap="flat" cmpd="sng" algn="ctr">
            <a:solidFill>
              <a:schemeClr val="tx1"/>
            </a:solidFill>
            <a:prstDash val="solid"/>
            <a:round/>
            <a:headEnd type="none" w="med" len="med"/>
            <a:tailEnd type="none" w="med" len="med"/>
          </a:ln>
          <a:effectLst/>
        </p:spPr>
      </p:cxnSp>
      <p:sp>
        <p:nvSpPr>
          <p:cNvPr id="28" name="Oval 27">
            <a:extLst>
              <a:ext uri="{FF2B5EF4-FFF2-40B4-BE49-F238E27FC236}">
                <a16:creationId xmlns:a16="http://schemas.microsoft.com/office/drawing/2014/main" id="{6F2163D6-CEFC-F94E-9B40-23FBC87CD01E}"/>
              </a:ext>
            </a:extLst>
          </p:cNvPr>
          <p:cNvSpPr/>
          <p:nvPr/>
        </p:nvSpPr>
        <p:spPr bwMode="auto">
          <a:xfrm>
            <a:off x="3319409" y="2625644"/>
            <a:ext cx="58500" cy="58500"/>
          </a:xfrm>
          <a:prstGeom prst="ellipse">
            <a:avLst/>
          </a:prstGeom>
          <a:noFill/>
          <a:ln w="25400" cap="flat" cmpd="sng" algn="ctr">
            <a:solidFill>
              <a:schemeClr val="tx1"/>
            </a:solidFill>
            <a:prstDash val="solid"/>
            <a:round/>
            <a:headEnd type="none" w="med" len="med"/>
            <a:tailEnd type="none" w="med" len="med"/>
          </a:ln>
          <a:effectLst/>
        </p:spPr>
        <p:txBody>
          <a:bodyPr vert="horz" wrap="square" lIns="74811" tIns="37406" rIns="74811" bIns="37406" numCol="1" rtlCol="0" anchor="t" anchorCtr="0" compatLnSpc="1">
            <a:prstTxWarp prst="textNoShape">
              <a:avLst/>
            </a:prstTxWarp>
          </a:bodyPr>
          <a:lstStyle/>
          <a:p>
            <a:pPr marL="309563" indent="-309563">
              <a:buClr>
                <a:srgbClr val="FC0128"/>
              </a:buClr>
              <a:buFont typeface="Wingdings" pitchFamily="2" charset="2"/>
              <a:buAutoNum type="arabicPeriod"/>
            </a:pPr>
            <a:endParaRPr lang="en-US" sz="1625" i="1"/>
          </a:p>
        </p:txBody>
      </p:sp>
      <p:sp>
        <p:nvSpPr>
          <p:cNvPr id="29" name="Oval 28">
            <a:extLst>
              <a:ext uri="{FF2B5EF4-FFF2-40B4-BE49-F238E27FC236}">
                <a16:creationId xmlns:a16="http://schemas.microsoft.com/office/drawing/2014/main" id="{A0A5DDDA-6097-7240-B357-3924C3C62D0E}"/>
              </a:ext>
            </a:extLst>
          </p:cNvPr>
          <p:cNvSpPr/>
          <p:nvPr/>
        </p:nvSpPr>
        <p:spPr bwMode="auto">
          <a:xfrm>
            <a:off x="3123460" y="2806477"/>
            <a:ext cx="58500" cy="58500"/>
          </a:xfrm>
          <a:prstGeom prst="ellipse">
            <a:avLst/>
          </a:prstGeom>
          <a:noFill/>
          <a:ln w="25400" cap="flat" cmpd="sng" algn="ctr">
            <a:solidFill>
              <a:schemeClr val="tx1"/>
            </a:solidFill>
            <a:prstDash val="solid"/>
            <a:round/>
            <a:headEnd type="none" w="med" len="med"/>
            <a:tailEnd type="none" w="med" len="med"/>
          </a:ln>
          <a:effectLst/>
        </p:spPr>
        <p:txBody>
          <a:bodyPr vert="horz" wrap="square" lIns="74811" tIns="37406" rIns="74811" bIns="37406" numCol="1" rtlCol="0" anchor="t" anchorCtr="0" compatLnSpc="1">
            <a:prstTxWarp prst="textNoShape">
              <a:avLst/>
            </a:prstTxWarp>
          </a:bodyPr>
          <a:lstStyle/>
          <a:p>
            <a:pPr marL="309563" indent="-309563">
              <a:buClr>
                <a:srgbClr val="FC0128"/>
              </a:buClr>
              <a:buFont typeface="Wingdings" pitchFamily="2" charset="2"/>
              <a:buAutoNum type="arabicPeriod"/>
            </a:pPr>
            <a:endParaRPr lang="en-US" sz="1625" i="1"/>
          </a:p>
        </p:txBody>
      </p:sp>
      <p:cxnSp>
        <p:nvCxnSpPr>
          <p:cNvPr id="30" name="Straight Connector 29">
            <a:extLst>
              <a:ext uri="{FF2B5EF4-FFF2-40B4-BE49-F238E27FC236}">
                <a16:creationId xmlns:a16="http://schemas.microsoft.com/office/drawing/2014/main" id="{09B3BD2F-26B0-C249-8BC1-B949A2EE0777}"/>
              </a:ext>
            </a:extLst>
          </p:cNvPr>
          <p:cNvCxnSpPr>
            <a:cxnSpLocks/>
          </p:cNvCxnSpPr>
          <p:nvPr/>
        </p:nvCxnSpPr>
        <p:spPr bwMode="auto">
          <a:xfrm flipH="1">
            <a:off x="3171364" y="2676385"/>
            <a:ext cx="146250" cy="146250"/>
          </a:xfrm>
          <a:prstGeom prst="line">
            <a:avLst/>
          </a:prstGeom>
          <a:noFill/>
          <a:ln w="25400" cap="flat" cmpd="sng" algn="ctr">
            <a:solidFill>
              <a:schemeClr val="tx1"/>
            </a:solidFill>
            <a:prstDash val="solid"/>
            <a:round/>
            <a:headEnd type="none" w="med" len="med"/>
            <a:tailEnd type="none" w="med" len="med"/>
          </a:ln>
          <a:effectLst/>
        </p:spPr>
      </p:cxnSp>
      <p:cxnSp>
        <p:nvCxnSpPr>
          <p:cNvPr id="38" name="Straight Connector 37">
            <a:extLst>
              <a:ext uri="{FF2B5EF4-FFF2-40B4-BE49-F238E27FC236}">
                <a16:creationId xmlns:a16="http://schemas.microsoft.com/office/drawing/2014/main" id="{3C779C88-40A0-6A4C-8303-2287B46DB777}"/>
              </a:ext>
            </a:extLst>
          </p:cNvPr>
          <p:cNvCxnSpPr>
            <a:cxnSpLocks/>
          </p:cNvCxnSpPr>
          <p:nvPr/>
        </p:nvCxnSpPr>
        <p:spPr bwMode="auto">
          <a:xfrm>
            <a:off x="3152710" y="2864978"/>
            <a:ext cx="0" cy="147780"/>
          </a:xfrm>
          <a:prstGeom prst="line">
            <a:avLst/>
          </a:prstGeom>
          <a:noFill/>
          <a:ln w="25400" cap="flat" cmpd="sng" algn="ctr">
            <a:solidFill>
              <a:schemeClr val="tx1"/>
            </a:solidFill>
            <a:prstDash val="solid"/>
            <a:round/>
            <a:headEnd type="none" w="med" len="med"/>
            <a:tailEnd type="triangle" w="med" len="med"/>
          </a:ln>
          <a:effectLst/>
        </p:spPr>
      </p:cxnSp>
      <p:sp>
        <p:nvSpPr>
          <p:cNvPr id="40" name="Oval 39">
            <a:extLst>
              <a:ext uri="{FF2B5EF4-FFF2-40B4-BE49-F238E27FC236}">
                <a16:creationId xmlns:a16="http://schemas.microsoft.com/office/drawing/2014/main" id="{F65885A7-BF4A-414A-922C-34ABF0DAE32A}"/>
              </a:ext>
            </a:extLst>
          </p:cNvPr>
          <p:cNvSpPr/>
          <p:nvPr/>
        </p:nvSpPr>
        <p:spPr bwMode="auto">
          <a:xfrm>
            <a:off x="2862004" y="3513166"/>
            <a:ext cx="585000" cy="585000"/>
          </a:xfrm>
          <a:prstGeom prst="ellipse">
            <a:avLst/>
          </a:prstGeom>
          <a:solidFill>
            <a:srgbClr val="00B0F0"/>
          </a:solidFill>
          <a:ln w="25400" cap="flat" cmpd="sng" algn="ctr">
            <a:solidFill>
              <a:schemeClr val="tx1"/>
            </a:solidFill>
            <a:prstDash val="solid"/>
            <a:round/>
            <a:headEnd type="none" w="med" len="med"/>
            <a:tailEnd type="none" w="med" len="med"/>
          </a:ln>
          <a:effectLst/>
        </p:spPr>
        <p:txBody>
          <a:bodyPr vert="horz" wrap="square" lIns="74811" tIns="37406" rIns="74811" bIns="37406" numCol="1" rtlCol="0" anchor="t" anchorCtr="0" compatLnSpc="1">
            <a:prstTxWarp prst="textNoShape">
              <a:avLst/>
            </a:prstTxWarp>
          </a:bodyPr>
          <a:lstStyle/>
          <a:p>
            <a:pPr marL="309563" indent="-309563">
              <a:buClr>
                <a:srgbClr val="FC0128"/>
              </a:buClr>
              <a:buFont typeface="Wingdings" pitchFamily="2" charset="2"/>
              <a:buAutoNum type="arabicPeriod"/>
            </a:pPr>
            <a:endParaRPr lang="en-US" sz="1625" i="1"/>
          </a:p>
        </p:txBody>
      </p:sp>
      <p:sp>
        <p:nvSpPr>
          <p:cNvPr id="41" name="Arc 40">
            <a:extLst>
              <a:ext uri="{FF2B5EF4-FFF2-40B4-BE49-F238E27FC236}">
                <a16:creationId xmlns:a16="http://schemas.microsoft.com/office/drawing/2014/main" id="{2986FDAE-B814-374B-9B6B-BE3580CE66EA}"/>
              </a:ext>
            </a:extLst>
          </p:cNvPr>
          <p:cNvSpPr/>
          <p:nvPr/>
        </p:nvSpPr>
        <p:spPr bwMode="auto">
          <a:xfrm>
            <a:off x="3016419" y="3687501"/>
            <a:ext cx="117449" cy="289029"/>
          </a:xfrm>
          <a:prstGeom prst="arc">
            <a:avLst>
              <a:gd name="adj1" fmla="val 2003013"/>
              <a:gd name="adj2" fmla="val 8580098"/>
            </a:avLst>
          </a:prstGeom>
          <a:noFill/>
          <a:ln w="25400" cap="flat" cmpd="sng" algn="ctr">
            <a:solidFill>
              <a:schemeClr val="tx1"/>
            </a:solidFill>
            <a:prstDash val="solid"/>
            <a:round/>
            <a:headEnd type="none" w="med" len="med"/>
            <a:tailEnd type="none" w="lg" len="lg"/>
          </a:ln>
          <a:effectLst/>
        </p:spPr>
        <p:txBody>
          <a:bodyPr rtlCol="0" anchor="ctr"/>
          <a:lstStyle/>
          <a:p>
            <a:pPr algn="ctr" eaLnBrk="0" fontAlgn="base" hangingPunct="0">
              <a:lnSpc>
                <a:spcPct val="90000"/>
              </a:lnSpc>
              <a:spcBef>
                <a:spcPct val="30000"/>
              </a:spcBef>
              <a:spcAft>
                <a:spcPct val="0"/>
              </a:spcAft>
              <a:buClr>
                <a:srgbClr val="FC0128"/>
              </a:buClr>
              <a:buSzPct val="70000"/>
              <a:buFont typeface="Wingdings" pitchFamily="2" charset="2"/>
              <a:buChar char="u"/>
            </a:pPr>
            <a:endParaRPr lang="en-US" sz="1950"/>
          </a:p>
        </p:txBody>
      </p:sp>
      <p:sp>
        <p:nvSpPr>
          <p:cNvPr id="42" name="Arc 41">
            <a:extLst>
              <a:ext uri="{FF2B5EF4-FFF2-40B4-BE49-F238E27FC236}">
                <a16:creationId xmlns:a16="http://schemas.microsoft.com/office/drawing/2014/main" id="{88DE041E-6357-0B40-9D3A-F9CFA5F636C4}"/>
              </a:ext>
            </a:extLst>
          </p:cNvPr>
          <p:cNvSpPr/>
          <p:nvPr/>
        </p:nvSpPr>
        <p:spPr bwMode="auto">
          <a:xfrm rot="10800000">
            <a:off x="3154506" y="3637791"/>
            <a:ext cx="136649" cy="291505"/>
          </a:xfrm>
          <a:prstGeom prst="arc">
            <a:avLst>
              <a:gd name="adj1" fmla="val 2064007"/>
              <a:gd name="adj2" fmla="val 8663158"/>
            </a:avLst>
          </a:prstGeom>
          <a:noFill/>
          <a:ln w="25400" cap="flat" cmpd="sng" algn="ctr">
            <a:solidFill>
              <a:schemeClr val="tx1"/>
            </a:solidFill>
            <a:prstDash val="solid"/>
            <a:round/>
            <a:headEnd type="none" w="med" len="med"/>
            <a:tailEnd type="none" w="lg" len="lg"/>
          </a:ln>
          <a:effectLst/>
        </p:spPr>
        <p:txBody>
          <a:bodyPr rtlCol="0" anchor="ctr"/>
          <a:lstStyle/>
          <a:p>
            <a:pPr algn="ctr" eaLnBrk="0" fontAlgn="base" hangingPunct="0">
              <a:lnSpc>
                <a:spcPct val="90000"/>
              </a:lnSpc>
              <a:spcBef>
                <a:spcPct val="30000"/>
              </a:spcBef>
              <a:spcAft>
                <a:spcPct val="0"/>
              </a:spcAft>
              <a:buClr>
                <a:srgbClr val="FC0128"/>
              </a:buClr>
              <a:buSzPct val="70000"/>
              <a:buFont typeface="Wingdings" pitchFamily="2" charset="2"/>
              <a:buChar char="u"/>
            </a:pPr>
            <a:endParaRPr lang="en-US" sz="1950"/>
          </a:p>
        </p:txBody>
      </p:sp>
      <p:cxnSp>
        <p:nvCxnSpPr>
          <p:cNvPr id="43" name="Straight Connector 42">
            <a:extLst>
              <a:ext uri="{FF2B5EF4-FFF2-40B4-BE49-F238E27FC236}">
                <a16:creationId xmlns:a16="http://schemas.microsoft.com/office/drawing/2014/main" id="{8A062B6E-0A70-0E4B-83A4-66DEED651084}"/>
              </a:ext>
            </a:extLst>
          </p:cNvPr>
          <p:cNvCxnSpPr/>
          <p:nvPr/>
        </p:nvCxnSpPr>
        <p:spPr bwMode="auto">
          <a:xfrm>
            <a:off x="2923711" y="3809430"/>
            <a:ext cx="438750" cy="0"/>
          </a:xfrm>
          <a:prstGeom prst="line">
            <a:avLst/>
          </a:prstGeom>
          <a:noFill/>
          <a:ln w="12700" cap="flat" cmpd="sng" algn="ctr">
            <a:solidFill>
              <a:schemeClr val="tx1"/>
            </a:solidFill>
            <a:prstDash val="sysDash"/>
            <a:round/>
            <a:headEnd type="none" w="med" len="med"/>
            <a:tailEnd type="none" w="med" len="med"/>
          </a:ln>
          <a:effectLst/>
        </p:spPr>
      </p:cxnSp>
      <p:cxnSp>
        <p:nvCxnSpPr>
          <p:cNvPr id="44" name="Straight Connector 43">
            <a:extLst>
              <a:ext uri="{FF2B5EF4-FFF2-40B4-BE49-F238E27FC236}">
                <a16:creationId xmlns:a16="http://schemas.microsoft.com/office/drawing/2014/main" id="{91A5A862-F933-8344-8FAC-8D28C2B6406E}"/>
              </a:ext>
            </a:extLst>
          </p:cNvPr>
          <p:cNvCxnSpPr/>
          <p:nvPr/>
        </p:nvCxnSpPr>
        <p:spPr bwMode="auto">
          <a:xfrm flipH="1">
            <a:off x="3131869" y="3738998"/>
            <a:ext cx="25904" cy="130399"/>
          </a:xfrm>
          <a:prstGeom prst="line">
            <a:avLst/>
          </a:prstGeom>
          <a:noFill/>
          <a:ln w="25400" cap="flat" cmpd="sng" algn="ctr">
            <a:solidFill>
              <a:schemeClr val="tx1"/>
            </a:solidFill>
            <a:prstDash val="solid"/>
            <a:round/>
            <a:headEnd type="none" w="med" len="med"/>
            <a:tailEnd type="none" w="med" len="med"/>
          </a:ln>
          <a:effectLst/>
        </p:spPr>
      </p:cxnSp>
      <p:cxnSp>
        <p:nvCxnSpPr>
          <p:cNvPr id="45" name="Straight Connector 44">
            <a:extLst>
              <a:ext uri="{FF2B5EF4-FFF2-40B4-BE49-F238E27FC236}">
                <a16:creationId xmlns:a16="http://schemas.microsoft.com/office/drawing/2014/main" id="{93F2B48A-5A62-BB48-8112-8ABF6A703E12}"/>
              </a:ext>
            </a:extLst>
          </p:cNvPr>
          <p:cNvCxnSpPr/>
          <p:nvPr/>
        </p:nvCxnSpPr>
        <p:spPr bwMode="auto">
          <a:xfrm>
            <a:off x="3287601" y="3737147"/>
            <a:ext cx="10095" cy="72283"/>
          </a:xfrm>
          <a:prstGeom prst="line">
            <a:avLst/>
          </a:prstGeom>
          <a:noFill/>
          <a:ln w="25400" cap="flat" cmpd="sng" algn="ctr">
            <a:solidFill>
              <a:schemeClr val="tx1"/>
            </a:solidFill>
            <a:prstDash val="solid"/>
            <a:round/>
            <a:headEnd type="none" w="med" len="med"/>
            <a:tailEnd type="none" w="med" len="med"/>
          </a:ln>
          <a:effectLst/>
        </p:spPr>
      </p:cxnSp>
      <p:cxnSp>
        <p:nvCxnSpPr>
          <p:cNvPr id="46" name="Straight Connector 45">
            <a:extLst>
              <a:ext uri="{FF2B5EF4-FFF2-40B4-BE49-F238E27FC236}">
                <a16:creationId xmlns:a16="http://schemas.microsoft.com/office/drawing/2014/main" id="{71F80E69-8873-024A-A612-A948134BA4BB}"/>
              </a:ext>
            </a:extLst>
          </p:cNvPr>
          <p:cNvCxnSpPr/>
          <p:nvPr/>
        </p:nvCxnSpPr>
        <p:spPr bwMode="auto">
          <a:xfrm>
            <a:off x="2999882" y="3804196"/>
            <a:ext cx="18314" cy="76047"/>
          </a:xfrm>
          <a:prstGeom prst="line">
            <a:avLst/>
          </a:prstGeom>
          <a:noFill/>
          <a:ln w="25400" cap="flat" cmpd="sng" algn="ctr">
            <a:solidFill>
              <a:schemeClr val="tx1"/>
            </a:solidFill>
            <a:prstDash val="solid"/>
            <a:round/>
            <a:headEnd type="none" w="med" len="med"/>
            <a:tailEnd type="none" w="med" len="med"/>
          </a:ln>
          <a:effectLst/>
        </p:spPr>
      </p:cxnSp>
      <p:sp>
        <p:nvSpPr>
          <p:cNvPr id="47" name="Rounded Rectangle 46">
            <a:extLst>
              <a:ext uri="{FF2B5EF4-FFF2-40B4-BE49-F238E27FC236}">
                <a16:creationId xmlns:a16="http://schemas.microsoft.com/office/drawing/2014/main" id="{E5953AE8-770C-084B-B19F-571C8E4BD2A0}"/>
              </a:ext>
            </a:extLst>
          </p:cNvPr>
          <p:cNvSpPr/>
          <p:nvPr/>
        </p:nvSpPr>
        <p:spPr bwMode="auto">
          <a:xfrm>
            <a:off x="2713960" y="5215291"/>
            <a:ext cx="877500" cy="585000"/>
          </a:xfrm>
          <a:prstGeom prst="roundRect">
            <a:avLst/>
          </a:prstGeom>
          <a:solidFill>
            <a:srgbClr val="FF0000"/>
          </a:solidFill>
          <a:ln w="25400" cap="flat" cmpd="sng" algn="ctr">
            <a:solidFill>
              <a:schemeClr val="tx1"/>
            </a:solidFill>
            <a:prstDash val="solid"/>
            <a:round/>
            <a:headEnd type="none" w="med" len="med"/>
            <a:tailEnd type="none" w="med" len="med"/>
          </a:ln>
          <a:effectLst/>
        </p:spPr>
        <p:txBody>
          <a:bodyPr vert="horz" wrap="square" lIns="0" tIns="37406" rIns="0" bIns="37406" numCol="1" rtlCol="0" anchor="ctr" anchorCtr="1" compatLnSpc="1">
            <a:prstTxWarp prst="textNoShape">
              <a:avLst/>
            </a:prstTxWarp>
          </a:bodyPr>
          <a:lstStyle/>
          <a:p>
            <a:pPr algn="just" eaLnBrk="0" fontAlgn="base" hangingPunct="0">
              <a:lnSpc>
                <a:spcPct val="90000"/>
              </a:lnSpc>
              <a:spcBef>
                <a:spcPct val="30000"/>
              </a:spcBef>
              <a:spcAft>
                <a:spcPct val="0"/>
              </a:spcAft>
              <a:buClr>
                <a:srgbClr val="FC0128"/>
              </a:buClr>
              <a:buSzPct val="70000"/>
            </a:pPr>
            <a:r>
              <a:rPr lang="en-US" sz="1950">
                <a:solidFill>
                  <a:srgbClr val="FFFFFF"/>
                </a:solidFill>
              </a:rPr>
              <a:t>DUT</a:t>
            </a:r>
          </a:p>
        </p:txBody>
      </p:sp>
      <p:sp>
        <p:nvSpPr>
          <p:cNvPr id="48" name="Oval 47">
            <a:extLst>
              <a:ext uri="{FF2B5EF4-FFF2-40B4-BE49-F238E27FC236}">
                <a16:creationId xmlns:a16="http://schemas.microsoft.com/office/drawing/2014/main" id="{6D425FF3-8A5C-414C-8FA9-6B2AFC1FD775}"/>
              </a:ext>
            </a:extLst>
          </p:cNvPr>
          <p:cNvSpPr/>
          <p:nvPr/>
        </p:nvSpPr>
        <p:spPr bwMode="auto">
          <a:xfrm>
            <a:off x="1720362" y="4098166"/>
            <a:ext cx="585000" cy="585000"/>
          </a:xfrm>
          <a:prstGeom prst="ellipse">
            <a:avLst/>
          </a:prstGeom>
          <a:solidFill>
            <a:srgbClr val="00B0F0"/>
          </a:solidFill>
          <a:ln w="25400" cap="flat" cmpd="sng" algn="ctr">
            <a:solidFill>
              <a:schemeClr val="tx1"/>
            </a:solidFill>
            <a:prstDash val="solid"/>
            <a:round/>
            <a:headEnd type="none" w="med" len="med"/>
            <a:tailEnd type="none" w="med" len="med"/>
          </a:ln>
          <a:effectLst/>
        </p:spPr>
        <p:txBody>
          <a:bodyPr vert="horz" wrap="square" lIns="74811" tIns="37406" rIns="74811" bIns="37406" numCol="1" rtlCol="0" anchor="t" anchorCtr="0" compatLnSpc="1">
            <a:prstTxWarp prst="textNoShape">
              <a:avLst/>
            </a:prstTxWarp>
          </a:bodyPr>
          <a:lstStyle/>
          <a:p>
            <a:pPr marL="309563" indent="-309563">
              <a:buClr>
                <a:srgbClr val="FC0128"/>
              </a:buClr>
              <a:buFont typeface="Wingdings" pitchFamily="2" charset="2"/>
              <a:buAutoNum type="arabicPeriod"/>
            </a:pPr>
            <a:endParaRPr lang="en-US" sz="1625" i="1"/>
          </a:p>
        </p:txBody>
      </p:sp>
      <p:cxnSp>
        <p:nvCxnSpPr>
          <p:cNvPr id="49" name="Straight Connector 48">
            <a:extLst>
              <a:ext uri="{FF2B5EF4-FFF2-40B4-BE49-F238E27FC236}">
                <a16:creationId xmlns:a16="http://schemas.microsoft.com/office/drawing/2014/main" id="{DD17F9C7-C864-0B40-8772-47DD665B220E}"/>
              </a:ext>
            </a:extLst>
          </p:cNvPr>
          <p:cNvCxnSpPr>
            <a:stCxn id="48" idx="1"/>
            <a:endCxn id="48" idx="5"/>
          </p:cNvCxnSpPr>
          <p:nvPr/>
        </p:nvCxnSpPr>
        <p:spPr bwMode="auto">
          <a:xfrm>
            <a:off x="1806033" y="4183838"/>
            <a:ext cx="413657" cy="413657"/>
          </a:xfrm>
          <a:prstGeom prst="line">
            <a:avLst/>
          </a:prstGeom>
          <a:noFill/>
          <a:ln w="25400" cap="flat" cmpd="sng" algn="ctr">
            <a:solidFill>
              <a:schemeClr val="tx1"/>
            </a:solidFill>
            <a:prstDash val="solid"/>
            <a:round/>
            <a:headEnd type="none" w="med" len="med"/>
            <a:tailEnd type="none" w="med" len="med"/>
          </a:ln>
          <a:effectLst/>
        </p:spPr>
      </p:cxnSp>
      <p:cxnSp>
        <p:nvCxnSpPr>
          <p:cNvPr id="50" name="Straight Connector 49">
            <a:extLst>
              <a:ext uri="{FF2B5EF4-FFF2-40B4-BE49-F238E27FC236}">
                <a16:creationId xmlns:a16="http://schemas.microsoft.com/office/drawing/2014/main" id="{45FD69D9-8F09-7E41-8665-1C1A382DD57A}"/>
              </a:ext>
            </a:extLst>
          </p:cNvPr>
          <p:cNvCxnSpPr>
            <a:stCxn id="48" idx="3"/>
            <a:endCxn id="48" idx="7"/>
          </p:cNvCxnSpPr>
          <p:nvPr/>
        </p:nvCxnSpPr>
        <p:spPr bwMode="auto">
          <a:xfrm flipV="1">
            <a:off x="1806033" y="4183838"/>
            <a:ext cx="413657" cy="413657"/>
          </a:xfrm>
          <a:prstGeom prst="line">
            <a:avLst/>
          </a:prstGeom>
          <a:noFill/>
          <a:ln w="25400" cap="flat" cmpd="sng" algn="ctr">
            <a:solidFill>
              <a:schemeClr val="tx1"/>
            </a:solidFill>
            <a:prstDash val="solid"/>
            <a:round/>
            <a:headEnd type="none" w="med" len="med"/>
            <a:tailEnd type="none" w="med" len="med"/>
          </a:ln>
          <a:effectLst/>
        </p:spPr>
      </p:cxnSp>
      <p:sp>
        <p:nvSpPr>
          <p:cNvPr id="51" name="Oval 50">
            <a:extLst>
              <a:ext uri="{FF2B5EF4-FFF2-40B4-BE49-F238E27FC236}">
                <a16:creationId xmlns:a16="http://schemas.microsoft.com/office/drawing/2014/main" id="{CB41F345-85D5-D946-8377-AC288DE36982}"/>
              </a:ext>
            </a:extLst>
          </p:cNvPr>
          <p:cNvSpPr/>
          <p:nvPr/>
        </p:nvSpPr>
        <p:spPr bwMode="auto">
          <a:xfrm>
            <a:off x="4001853" y="2928166"/>
            <a:ext cx="585000" cy="585000"/>
          </a:xfrm>
          <a:prstGeom prst="ellipse">
            <a:avLst/>
          </a:prstGeom>
          <a:solidFill>
            <a:srgbClr val="00B0F0"/>
          </a:solidFill>
          <a:ln w="25400" cap="flat" cmpd="sng" algn="ctr">
            <a:solidFill>
              <a:schemeClr val="tx1"/>
            </a:solidFill>
            <a:prstDash val="solid"/>
            <a:round/>
            <a:headEnd type="none" w="med" len="med"/>
            <a:tailEnd type="none" w="med" len="med"/>
          </a:ln>
          <a:effectLst/>
        </p:spPr>
        <p:txBody>
          <a:bodyPr vert="horz" wrap="square" lIns="74811" tIns="37406" rIns="74811" bIns="37406" numCol="1" rtlCol="0" anchor="t" anchorCtr="0" compatLnSpc="1">
            <a:prstTxWarp prst="textNoShape">
              <a:avLst/>
            </a:prstTxWarp>
          </a:bodyPr>
          <a:lstStyle/>
          <a:p>
            <a:pPr marL="309563" indent="-309563">
              <a:buClr>
                <a:srgbClr val="FC0128"/>
              </a:buClr>
              <a:buFont typeface="Wingdings" pitchFamily="2" charset="2"/>
              <a:buAutoNum type="arabicPeriod"/>
            </a:pPr>
            <a:endParaRPr lang="en-US" sz="1625" i="1"/>
          </a:p>
        </p:txBody>
      </p:sp>
      <p:cxnSp>
        <p:nvCxnSpPr>
          <p:cNvPr id="52" name="Straight Connector 51">
            <a:extLst>
              <a:ext uri="{FF2B5EF4-FFF2-40B4-BE49-F238E27FC236}">
                <a16:creationId xmlns:a16="http://schemas.microsoft.com/office/drawing/2014/main" id="{385977AE-2178-BC40-87F7-C8D79C6F02F3}"/>
              </a:ext>
            </a:extLst>
          </p:cNvPr>
          <p:cNvCxnSpPr>
            <a:stCxn id="51" idx="1"/>
            <a:endCxn id="51" idx="5"/>
          </p:cNvCxnSpPr>
          <p:nvPr/>
        </p:nvCxnSpPr>
        <p:spPr bwMode="auto">
          <a:xfrm>
            <a:off x="4087525" y="3013838"/>
            <a:ext cx="413657" cy="413657"/>
          </a:xfrm>
          <a:prstGeom prst="line">
            <a:avLst/>
          </a:prstGeom>
          <a:noFill/>
          <a:ln w="25400" cap="flat" cmpd="sng" algn="ctr">
            <a:solidFill>
              <a:schemeClr val="tx1"/>
            </a:solidFill>
            <a:prstDash val="solid"/>
            <a:round/>
            <a:headEnd type="none" w="med" len="med"/>
            <a:tailEnd type="none" w="med" len="med"/>
          </a:ln>
          <a:effectLst/>
        </p:spPr>
      </p:cxnSp>
      <p:cxnSp>
        <p:nvCxnSpPr>
          <p:cNvPr id="53" name="Straight Connector 52">
            <a:extLst>
              <a:ext uri="{FF2B5EF4-FFF2-40B4-BE49-F238E27FC236}">
                <a16:creationId xmlns:a16="http://schemas.microsoft.com/office/drawing/2014/main" id="{8F56CB31-A96F-7841-88C4-632EAB41156B}"/>
              </a:ext>
            </a:extLst>
          </p:cNvPr>
          <p:cNvCxnSpPr>
            <a:stCxn id="51" idx="3"/>
            <a:endCxn id="51" idx="7"/>
          </p:cNvCxnSpPr>
          <p:nvPr/>
        </p:nvCxnSpPr>
        <p:spPr bwMode="auto">
          <a:xfrm flipV="1">
            <a:off x="4087525" y="3013838"/>
            <a:ext cx="413657" cy="413657"/>
          </a:xfrm>
          <a:prstGeom prst="line">
            <a:avLst/>
          </a:prstGeom>
          <a:noFill/>
          <a:ln w="25400" cap="flat" cmpd="sng" algn="ctr">
            <a:solidFill>
              <a:schemeClr val="tx1"/>
            </a:solidFill>
            <a:prstDash val="solid"/>
            <a:round/>
            <a:headEnd type="none" w="med" len="med"/>
            <a:tailEnd type="none" w="med" len="med"/>
          </a:ln>
          <a:effectLst/>
        </p:spPr>
      </p:cxnSp>
      <p:sp>
        <p:nvSpPr>
          <p:cNvPr id="54" name="Oval 53">
            <a:extLst>
              <a:ext uri="{FF2B5EF4-FFF2-40B4-BE49-F238E27FC236}">
                <a16:creationId xmlns:a16="http://schemas.microsoft.com/office/drawing/2014/main" id="{56E70F06-89F1-714A-A3A5-122331BCCF41}"/>
              </a:ext>
            </a:extLst>
          </p:cNvPr>
          <p:cNvSpPr/>
          <p:nvPr/>
        </p:nvSpPr>
        <p:spPr bwMode="auto">
          <a:xfrm>
            <a:off x="4001853" y="4098166"/>
            <a:ext cx="585000" cy="585000"/>
          </a:xfrm>
          <a:prstGeom prst="ellipse">
            <a:avLst/>
          </a:prstGeom>
          <a:solidFill>
            <a:srgbClr val="00B0F0"/>
          </a:solidFill>
          <a:ln w="25400" cap="flat" cmpd="sng" algn="ctr">
            <a:solidFill>
              <a:schemeClr val="tx1"/>
            </a:solidFill>
            <a:prstDash val="solid"/>
            <a:round/>
            <a:headEnd type="none" w="med" len="med"/>
            <a:tailEnd type="none" w="med" len="med"/>
          </a:ln>
          <a:effectLst/>
        </p:spPr>
        <p:txBody>
          <a:bodyPr vert="horz" wrap="square" lIns="74811" tIns="37406" rIns="74811" bIns="37406" numCol="1" rtlCol="0" anchor="t" anchorCtr="0" compatLnSpc="1">
            <a:prstTxWarp prst="textNoShape">
              <a:avLst/>
            </a:prstTxWarp>
          </a:bodyPr>
          <a:lstStyle/>
          <a:p>
            <a:pPr marL="309563" indent="-309563">
              <a:buClr>
                <a:srgbClr val="FC0128"/>
              </a:buClr>
              <a:buFont typeface="Wingdings" pitchFamily="2" charset="2"/>
              <a:buAutoNum type="arabicPeriod"/>
            </a:pPr>
            <a:endParaRPr lang="en-US" sz="1625" i="1"/>
          </a:p>
        </p:txBody>
      </p:sp>
      <p:cxnSp>
        <p:nvCxnSpPr>
          <p:cNvPr id="55" name="Straight Connector 54">
            <a:extLst>
              <a:ext uri="{FF2B5EF4-FFF2-40B4-BE49-F238E27FC236}">
                <a16:creationId xmlns:a16="http://schemas.microsoft.com/office/drawing/2014/main" id="{30B84246-DADE-634C-9018-28C295078FFB}"/>
              </a:ext>
            </a:extLst>
          </p:cNvPr>
          <p:cNvCxnSpPr>
            <a:stCxn id="54" idx="1"/>
            <a:endCxn id="54" idx="5"/>
          </p:cNvCxnSpPr>
          <p:nvPr/>
        </p:nvCxnSpPr>
        <p:spPr bwMode="auto">
          <a:xfrm>
            <a:off x="4087525" y="4183838"/>
            <a:ext cx="413657" cy="413657"/>
          </a:xfrm>
          <a:prstGeom prst="line">
            <a:avLst/>
          </a:prstGeom>
          <a:noFill/>
          <a:ln w="25400" cap="flat" cmpd="sng" algn="ctr">
            <a:solidFill>
              <a:schemeClr val="tx1"/>
            </a:solidFill>
            <a:prstDash val="solid"/>
            <a:round/>
            <a:headEnd type="none" w="med" len="med"/>
            <a:tailEnd type="none" w="med" len="med"/>
          </a:ln>
          <a:effectLst/>
        </p:spPr>
      </p:cxnSp>
      <p:cxnSp>
        <p:nvCxnSpPr>
          <p:cNvPr id="56" name="Straight Connector 55">
            <a:extLst>
              <a:ext uri="{FF2B5EF4-FFF2-40B4-BE49-F238E27FC236}">
                <a16:creationId xmlns:a16="http://schemas.microsoft.com/office/drawing/2014/main" id="{7C7F90F2-294D-F847-BA70-14FB10BD47D5}"/>
              </a:ext>
            </a:extLst>
          </p:cNvPr>
          <p:cNvCxnSpPr>
            <a:stCxn id="54" idx="3"/>
            <a:endCxn id="54" idx="7"/>
          </p:cNvCxnSpPr>
          <p:nvPr/>
        </p:nvCxnSpPr>
        <p:spPr bwMode="auto">
          <a:xfrm flipV="1">
            <a:off x="4087525" y="4183838"/>
            <a:ext cx="413657" cy="413657"/>
          </a:xfrm>
          <a:prstGeom prst="line">
            <a:avLst/>
          </a:prstGeom>
          <a:noFill/>
          <a:ln w="25400" cap="flat" cmpd="sng" algn="ctr">
            <a:solidFill>
              <a:schemeClr val="tx1"/>
            </a:solidFill>
            <a:prstDash val="solid"/>
            <a:round/>
            <a:headEnd type="none" w="med" len="med"/>
            <a:tailEnd type="none" w="med" len="med"/>
          </a:ln>
          <a:effectLst/>
        </p:spPr>
      </p:cxnSp>
      <p:cxnSp>
        <p:nvCxnSpPr>
          <p:cNvPr id="59" name="Straight Connector 58">
            <a:extLst>
              <a:ext uri="{FF2B5EF4-FFF2-40B4-BE49-F238E27FC236}">
                <a16:creationId xmlns:a16="http://schemas.microsoft.com/office/drawing/2014/main" id="{30CADABA-B7EE-A845-8895-333717D664CC}"/>
              </a:ext>
            </a:extLst>
          </p:cNvPr>
          <p:cNvCxnSpPr>
            <a:cxnSpLocks/>
            <a:endCxn id="48" idx="0"/>
          </p:cNvCxnSpPr>
          <p:nvPr/>
        </p:nvCxnSpPr>
        <p:spPr bwMode="auto">
          <a:xfrm flipH="1">
            <a:off x="2012861" y="3516931"/>
            <a:ext cx="1422" cy="581236"/>
          </a:xfrm>
          <a:prstGeom prst="line">
            <a:avLst/>
          </a:prstGeom>
          <a:noFill/>
          <a:ln w="25400" cap="flat" cmpd="sng" algn="ctr">
            <a:solidFill>
              <a:schemeClr val="tx1"/>
            </a:solidFill>
            <a:prstDash val="solid"/>
            <a:round/>
            <a:headEnd type="triangle" w="med" len="med"/>
            <a:tailEnd type="triangle" w="med" len="med"/>
          </a:ln>
          <a:effectLst/>
        </p:spPr>
      </p:cxnSp>
      <p:cxnSp>
        <p:nvCxnSpPr>
          <p:cNvPr id="61" name="Straight Connector 60">
            <a:extLst>
              <a:ext uri="{FF2B5EF4-FFF2-40B4-BE49-F238E27FC236}">
                <a16:creationId xmlns:a16="http://schemas.microsoft.com/office/drawing/2014/main" id="{E6FF2B08-2E0B-4B46-A40B-5D103A3E3E54}"/>
              </a:ext>
            </a:extLst>
          </p:cNvPr>
          <p:cNvCxnSpPr>
            <a:cxnSpLocks/>
          </p:cNvCxnSpPr>
          <p:nvPr/>
        </p:nvCxnSpPr>
        <p:spPr bwMode="auto">
          <a:xfrm flipH="1">
            <a:off x="4294353" y="3518813"/>
            <a:ext cx="1422" cy="581236"/>
          </a:xfrm>
          <a:prstGeom prst="line">
            <a:avLst/>
          </a:prstGeom>
          <a:noFill/>
          <a:ln w="25400" cap="flat" cmpd="sng" algn="ctr">
            <a:solidFill>
              <a:schemeClr val="tx1"/>
            </a:solidFill>
            <a:prstDash val="solid"/>
            <a:round/>
            <a:headEnd type="triangle" w="med" len="med"/>
            <a:tailEnd type="triangle" w="med" len="med"/>
          </a:ln>
          <a:effectLst/>
        </p:spPr>
      </p:cxnSp>
      <p:cxnSp>
        <p:nvCxnSpPr>
          <p:cNvPr id="62" name="Straight Connector 61">
            <a:extLst>
              <a:ext uri="{FF2B5EF4-FFF2-40B4-BE49-F238E27FC236}">
                <a16:creationId xmlns:a16="http://schemas.microsoft.com/office/drawing/2014/main" id="{2786C48B-60CD-C34E-BD14-2411ADC332EC}"/>
              </a:ext>
            </a:extLst>
          </p:cNvPr>
          <p:cNvCxnSpPr>
            <a:cxnSpLocks/>
          </p:cNvCxnSpPr>
          <p:nvPr/>
        </p:nvCxnSpPr>
        <p:spPr bwMode="auto">
          <a:xfrm flipH="1">
            <a:off x="2012863" y="3804196"/>
            <a:ext cx="849143" cy="0"/>
          </a:xfrm>
          <a:prstGeom prst="line">
            <a:avLst/>
          </a:prstGeom>
          <a:noFill/>
          <a:ln w="25400" cap="flat" cmpd="sng" algn="ctr">
            <a:solidFill>
              <a:schemeClr val="tx1"/>
            </a:solidFill>
            <a:prstDash val="solid"/>
            <a:round/>
            <a:headEnd type="none" w="med" len="med"/>
            <a:tailEnd type="none" w="med" len="med"/>
          </a:ln>
          <a:effectLst/>
        </p:spPr>
      </p:cxnSp>
      <p:cxnSp>
        <p:nvCxnSpPr>
          <p:cNvPr id="65" name="Straight Connector 64">
            <a:extLst>
              <a:ext uri="{FF2B5EF4-FFF2-40B4-BE49-F238E27FC236}">
                <a16:creationId xmlns:a16="http://schemas.microsoft.com/office/drawing/2014/main" id="{30E04C6B-3EB9-FC46-A46F-8A174A3E9622}"/>
              </a:ext>
            </a:extLst>
          </p:cNvPr>
          <p:cNvCxnSpPr>
            <a:cxnSpLocks/>
          </p:cNvCxnSpPr>
          <p:nvPr/>
        </p:nvCxnSpPr>
        <p:spPr bwMode="auto">
          <a:xfrm flipH="1">
            <a:off x="3447006" y="3809430"/>
            <a:ext cx="849143" cy="0"/>
          </a:xfrm>
          <a:prstGeom prst="line">
            <a:avLst/>
          </a:prstGeom>
          <a:noFill/>
          <a:ln w="25400" cap="flat" cmpd="sng" algn="ctr">
            <a:solidFill>
              <a:schemeClr val="tx1"/>
            </a:solidFill>
            <a:prstDash val="solid"/>
            <a:round/>
            <a:headEnd type="none" w="med" len="med"/>
            <a:tailEnd type="none" w="med" len="med"/>
          </a:ln>
          <a:effectLst/>
        </p:spPr>
      </p:cxnSp>
      <p:cxnSp>
        <p:nvCxnSpPr>
          <p:cNvPr id="66" name="Straight Connector 65">
            <a:extLst>
              <a:ext uri="{FF2B5EF4-FFF2-40B4-BE49-F238E27FC236}">
                <a16:creationId xmlns:a16="http://schemas.microsoft.com/office/drawing/2014/main" id="{49850F57-A31F-4A43-A094-82F56232B4E8}"/>
              </a:ext>
            </a:extLst>
          </p:cNvPr>
          <p:cNvCxnSpPr>
            <a:cxnSpLocks/>
          </p:cNvCxnSpPr>
          <p:nvPr/>
        </p:nvCxnSpPr>
        <p:spPr bwMode="auto">
          <a:xfrm flipH="1">
            <a:off x="1323563" y="2654894"/>
            <a:ext cx="1608750" cy="0"/>
          </a:xfrm>
          <a:prstGeom prst="line">
            <a:avLst/>
          </a:prstGeom>
          <a:noFill/>
          <a:ln w="25400" cap="flat" cmpd="sng" algn="ctr">
            <a:solidFill>
              <a:schemeClr val="tx1"/>
            </a:solidFill>
            <a:prstDash val="solid"/>
            <a:round/>
            <a:headEnd type="none" w="med" len="med"/>
            <a:tailEnd type="none" w="med" len="med"/>
          </a:ln>
          <a:effectLst/>
        </p:spPr>
      </p:cxnSp>
      <p:cxnSp>
        <p:nvCxnSpPr>
          <p:cNvPr id="68" name="Straight Connector 67">
            <a:extLst>
              <a:ext uri="{FF2B5EF4-FFF2-40B4-BE49-F238E27FC236}">
                <a16:creationId xmlns:a16="http://schemas.microsoft.com/office/drawing/2014/main" id="{C857EC84-8CC0-9D43-BF31-36C9130417D0}"/>
              </a:ext>
            </a:extLst>
          </p:cNvPr>
          <p:cNvCxnSpPr>
            <a:cxnSpLocks/>
          </p:cNvCxnSpPr>
          <p:nvPr/>
        </p:nvCxnSpPr>
        <p:spPr bwMode="auto">
          <a:xfrm flipH="1">
            <a:off x="3377909" y="2643493"/>
            <a:ext cx="1608750" cy="0"/>
          </a:xfrm>
          <a:prstGeom prst="line">
            <a:avLst/>
          </a:prstGeom>
          <a:noFill/>
          <a:ln w="25400" cap="flat" cmpd="sng" algn="ctr">
            <a:solidFill>
              <a:schemeClr val="tx1"/>
            </a:solidFill>
            <a:prstDash val="solid"/>
            <a:round/>
            <a:headEnd type="none" w="med" len="med"/>
            <a:tailEnd type="none" w="med" len="med"/>
          </a:ln>
          <a:effectLst/>
        </p:spPr>
      </p:cxnSp>
      <p:cxnSp>
        <p:nvCxnSpPr>
          <p:cNvPr id="69" name="Straight Connector 68">
            <a:extLst>
              <a:ext uri="{FF2B5EF4-FFF2-40B4-BE49-F238E27FC236}">
                <a16:creationId xmlns:a16="http://schemas.microsoft.com/office/drawing/2014/main" id="{F4A77239-A6DA-3947-9857-1390A4C6FE83}"/>
              </a:ext>
            </a:extLst>
          </p:cNvPr>
          <p:cNvCxnSpPr>
            <a:cxnSpLocks/>
          </p:cNvCxnSpPr>
          <p:nvPr/>
        </p:nvCxnSpPr>
        <p:spPr bwMode="auto">
          <a:xfrm flipV="1">
            <a:off x="1323563" y="2654894"/>
            <a:ext cx="0" cy="2340000"/>
          </a:xfrm>
          <a:prstGeom prst="line">
            <a:avLst/>
          </a:prstGeom>
          <a:noFill/>
          <a:ln w="25400" cap="flat" cmpd="sng" algn="ctr">
            <a:solidFill>
              <a:schemeClr val="tx1"/>
            </a:solidFill>
            <a:prstDash val="solid"/>
            <a:round/>
            <a:headEnd type="none" w="med" len="med"/>
            <a:tailEnd type="none" w="med" len="med"/>
          </a:ln>
          <a:effectLst/>
        </p:spPr>
      </p:cxnSp>
      <p:cxnSp>
        <p:nvCxnSpPr>
          <p:cNvPr id="71" name="Straight Connector 70">
            <a:extLst>
              <a:ext uri="{FF2B5EF4-FFF2-40B4-BE49-F238E27FC236}">
                <a16:creationId xmlns:a16="http://schemas.microsoft.com/office/drawing/2014/main" id="{D4976644-7E5A-B042-B9C1-B5516AC78E8E}"/>
              </a:ext>
            </a:extLst>
          </p:cNvPr>
          <p:cNvCxnSpPr>
            <a:cxnSpLocks/>
          </p:cNvCxnSpPr>
          <p:nvPr/>
        </p:nvCxnSpPr>
        <p:spPr bwMode="auto">
          <a:xfrm flipV="1">
            <a:off x="4986659" y="2635666"/>
            <a:ext cx="0" cy="2340000"/>
          </a:xfrm>
          <a:prstGeom prst="line">
            <a:avLst/>
          </a:prstGeom>
          <a:noFill/>
          <a:ln w="25400" cap="flat" cmpd="sng" algn="ctr">
            <a:solidFill>
              <a:schemeClr val="tx1"/>
            </a:solidFill>
            <a:prstDash val="solid"/>
            <a:round/>
            <a:headEnd type="none" w="med" len="med"/>
            <a:tailEnd type="none" w="med" len="med"/>
          </a:ln>
          <a:effectLst/>
        </p:spPr>
      </p:cxnSp>
      <p:cxnSp>
        <p:nvCxnSpPr>
          <p:cNvPr id="72" name="Straight Connector 71">
            <a:extLst>
              <a:ext uri="{FF2B5EF4-FFF2-40B4-BE49-F238E27FC236}">
                <a16:creationId xmlns:a16="http://schemas.microsoft.com/office/drawing/2014/main" id="{48F3AE18-769B-6543-AB7D-2AE628C2207C}"/>
              </a:ext>
            </a:extLst>
          </p:cNvPr>
          <p:cNvCxnSpPr>
            <a:cxnSpLocks/>
          </p:cNvCxnSpPr>
          <p:nvPr/>
        </p:nvCxnSpPr>
        <p:spPr bwMode="auto">
          <a:xfrm flipV="1">
            <a:off x="1428961" y="2793382"/>
            <a:ext cx="0" cy="438750"/>
          </a:xfrm>
          <a:prstGeom prst="line">
            <a:avLst/>
          </a:prstGeom>
          <a:noFill/>
          <a:ln w="63500" cap="flat" cmpd="sng" algn="ctr">
            <a:solidFill>
              <a:schemeClr val="tx1"/>
            </a:solidFill>
            <a:prstDash val="solid"/>
            <a:round/>
            <a:headEnd type="none" w="med" len="med"/>
            <a:tailEnd type="none" w="med" len="med"/>
          </a:ln>
          <a:effectLst/>
        </p:spPr>
      </p:cxnSp>
      <p:cxnSp>
        <p:nvCxnSpPr>
          <p:cNvPr id="75" name="Straight Connector 74">
            <a:extLst>
              <a:ext uri="{FF2B5EF4-FFF2-40B4-BE49-F238E27FC236}">
                <a16:creationId xmlns:a16="http://schemas.microsoft.com/office/drawing/2014/main" id="{7EC61919-821D-A24D-80AD-0C7322BF0E49}"/>
              </a:ext>
            </a:extLst>
          </p:cNvPr>
          <p:cNvCxnSpPr>
            <a:cxnSpLocks/>
          </p:cNvCxnSpPr>
          <p:nvPr/>
        </p:nvCxnSpPr>
        <p:spPr bwMode="auto">
          <a:xfrm>
            <a:off x="1421037" y="3224739"/>
            <a:ext cx="299325" cy="0"/>
          </a:xfrm>
          <a:prstGeom prst="line">
            <a:avLst/>
          </a:prstGeom>
          <a:noFill/>
          <a:ln w="25400" cap="flat" cmpd="sng" algn="ctr">
            <a:solidFill>
              <a:schemeClr val="tx1"/>
            </a:solidFill>
            <a:prstDash val="solid"/>
            <a:round/>
            <a:headEnd type="none" w="med" len="med"/>
            <a:tailEnd type="triangle" w="med" len="med"/>
          </a:ln>
          <a:effectLst/>
        </p:spPr>
      </p:cxnSp>
      <p:cxnSp>
        <p:nvCxnSpPr>
          <p:cNvPr id="77" name="Straight Connector 76">
            <a:extLst>
              <a:ext uri="{FF2B5EF4-FFF2-40B4-BE49-F238E27FC236}">
                <a16:creationId xmlns:a16="http://schemas.microsoft.com/office/drawing/2014/main" id="{E5BE42CD-3E55-7A45-A487-528BE21BE963}"/>
              </a:ext>
            </a:extLst>
          </p:cNvPr>
          <p:cNvCxnSpPr>
            <a:cxnSpLocks/>
          </p:cNvCxnSpPr>
          <p:nvPr/>
        </p:nvCxnSpPr>
        <p:spPr bwMode="auto">
          <a:xfrm>
            <a:off x="2305362" y="3232132"/>
            <a:ext cx="299325" cy="0"/>
          </a:xfrm>
          <a:prstGeom prst="line">
            <a:avLst/>
          </a:prstGeom>
          <a:noFill/>
          <a:ln w="25400" cap="flat" cmpd="sng" algn="ctr">
            <a:solidFill>
              <a:schemeClr val="tx1"/>
            </a:solidFill>
            <a:prstDash val="solid"/>
            <a:round/>
            <a:headEnd type="none" w="med" len="med"/>
            <a:tailEnd type="triangle" w="med" len="med"/>
          </a:ln>
          <a:effectLst/>
        </p:spPr>
      </p:cxnSp>
      <p:cxnSp>
        <p:nvCxnSpPr>
          <p:cNvPr id="78" name="Straight Connector 77">
            <a:extLst>
              <a:ext uri="{FF2B5EF4-FFF2-40B4-BE49-F238E27FC236}">
                <a16:creationId xmlns:a16="http://schemas.microsoft.com/office/drawing/2014/main" id="{ADED6D0E-0D78-DF40-B968-FE8780BD32FA}"/>
              </a:ext>
            </a:extLst>
          </p:cNvPr>
          <p:cNvCxnSpPr>
            <a:cxnSpLocks/>
          </p:cNvCxnSpPr>
          <p:nvPr/>
        </p:nvCxnSpPr>
        <p:spPr bwMode="auto">
          <a:xfrm>
            <a:off x="2305362" y="4387832"/>
            <a:ext cx="299325" cy="0"/>
          </a:xfrm>
          <a:prstGeom prst="line">
            <a:avLst/>
          </a:prstGeom>
          <a:noFill/>
          <a:ln w="25400" cap="flat" cmpd="sng" algn="ctr">
            <a:solidFill>
              <a:schemeClr val="tx1"/>
            </a:solidFill>
            <a:prstDash val="solid"/>
            <a:round/>
            <a:headEnd type="none" w="med" len="med"/>
            <a:tailEnd type="triangle" w="med" len="med"/>
          </a:ln>
          <a:effectLst/>
        </p:spPr>
      </p:cxnSp>
      <p:cxnSp>
        <p:nvCxnSpPr>
          <p:cNvPr id="79" name="Straight Connector 78">
            <a:extLst>
              <a:ext uri="{FF2B5EF4-FFF2-40B4-BE49-F238E27FC236}">
                <a16:creationId xmlns:a16="http://schemas.microsoft.com/office/drawing/2014/main" id="{4114DAA6-6510-BD42-801D-69453709DA7B}"/>
              </a:ext>
            </a:extLst>
          </p:cNvPr>
          <p:cNvCxnSpPr>
            <a:cxnSpLocks/>
          </p:cNvCxnSpPr>
          <p:nvPr/>
        </p:nvCxnSpPr>
        <p:spPr bwMode="auto">
          <a:xfrm>
            <a:off x="1428961" y="4385599"/>
            <a:ext cx="299325" cy="0"/>
          </a:xfrm>
          <a:prstGeom prst="line">
            <a:avLst/>
          </a:prstGeom>
          <a:noFill/>
          <a:ln w="25400" cap="flat" cmpd="sng" algn="ctr">
            <a:solidFill>
              <a:schemeClr val="tx1"/>
            </a:solidFill>
            <a:prstDash val="solid"/>
            <a:round/>
            <a:headEnd type="none" w="med" len="med"/>
            <a:tailEnd type="triangle" w="med" len="med"/>
          </a:ln>
          <a:effectLst/>
        </p:spPr>
      </p:cxnSp>
      <p:cxnSp>
        <p:nvCxnSpPr>
          <p:cNvPr id="80" name="Straight Connector 79">
            <a:extLst>
              <a:ext uri="{FF2B5EF4-FFF2-40B4-BE49-F238E27FC236}">
                <a16:creationId xmlns:a16="http://schemas.microsoft.com/office/drawing/2014/main" id="{F8C323AF-96F0-5440-B634-A79BCDD273DB}"/>
              </a:ext>
            </a:extLst>
          </p:cNvPr>
          <p:cNvCxnSpPr>
            <a:cxnSpLocks/>
          </p:cNvCxnSpPr>
          <p:nvPr/>
        </p:nvCxnSpPr>
        <p:spPr bwMode="auto">
          <a:xfrm flipV="1">
            <a:off x="1428961" y="4375176"/>
            <a:ext cx="0" cy="438750"/>
          </a:xfrm>
          <a:prstGeom prst="line">
            <a:avLst/>
          </a:prstGeom>
          <a:noFill/>
          <a:ln w="63500" cap="flat" cmpd="sng" algn="ctr">
            <a:solidFill>
              <a:schemeClr val="tx1"/>
            </a:solidFill>
            <a:prstDash val="solid"/>
            <a:round/>
            <a:headEnd type="none" w="med" len="med"/>
            <a:tailEnd type="none" w="med" len="med"/>
          </a:ln>
          <a:effectLst/>
        </p:spPr>
      </p:cxnSp>
      <p:sp>
        <p:nvSpPr>
          <p:cNvPr id="81" name="Oval 80">
            <a:extLst>
              <a:ext uri="{FF2B5EF4-FFF2-40B4-BE49-F238E27FC236}">
                <a16:creationId xmlns:a16="http://schemas.microsoft.com/office/drawing/2014/main" id="{3F7CBF75-0AED-2B43-87D1-0F95AA05AAE0}"/>
              </a:ext>
            </a:extLst>
          </p:cNvPr>
          <p:cNvSpPr/>
          <p:nvPr/>
        </p:nvSpPr>
        <p:spPr bwMode="auto">
          <a:xfrm>
            <a:off x="1294313" y="4997243"/>
            <a:ext cx="58500" cy="58500"/>
          </a:xfrm>
          <a:prstGeom prst="ellipse">
            <a:avLst/>
          </a:prstGeom>
          <a:noFill/>
          <a:ln w="25400" cap="flat" cmpd="sng" algn="ctr">
            <a:solidFill>
              <a:schemeClr val="tx1"/>
            </a:solidFill>
            <a:prstDash val="solid"/>
            <a:round/>
            <a:headEnd type="none" w="med" len="med"/>
            <a:tailEnd type="none" w="med" len="med"/>
          </a:ln>
          <a:effectLst/>
        </p:spPr>
        <p:txBody>
          <a:bodyPr vert="horz" wrap="square" lIns="74811" tIns="37406" rIns="74811" bIns="37406" numCol="1" rtlCol="0" anchor="t" anchorCtr="0" compatLnSpc="1">
            <a:prstTxWarp prst="textNoShape">
              <a:avLst/>
            </a:prstTxWarp>
          </a:bodyPr>
          <a:lstStyle/>
          <a:p>
            <a:pPr marL="309563" indent="-309563">
              <a:buClr>
                <a:srgbClr val="FC0128"/>
              </a:buClr>
              <a:buFont typeface="Wingdings" pitchFamily="2" charset="2"/>
              <a:buAutoNum type="arabicPeriod"/>
            </a:pPr>
            <a:endParaRPr lang="en-US" sz="1625" i="1"/>
          </a:p>
        </p:txBody>
      </p:sp>
      <p:cxnSp>
        <p:nvCxnSpPr>
          <p:cNvPr id="82" name="Straight Connector 81">
            <a:extLst>
              <a:ext uri="{FF2B5EF4-FFF2-40B4-BE49-F238E27FC236}">
                <a16:creationId xmlns:a16="http://schemas.microsoft.com/office/drawing/2014/main" id="{34E88930-2925-EB40-8545-F685C352BB75}"/>
              </a:ext>
            </a:extLst>
          </p:cNvPr>
          <p:cNvCxnSpPr>
            <a:cxnSpLocks/>
          </p:cNvCxnSpPr>
          <p:nvPr/>
        </p:nvCxnSpPr>
        <p:spPr bwMode="auto">
          <a:xfrm>
            <a:off x="3694604" y="3224739"/>
            <a:ext cx="299325" cy="0"/>
          </a:xfrm>
          <a:prstGeom prst="line">
            <a:avLst/>
          </a:prstGeom>
          <a:noFill/>
          <a:ln w="25400" cap="flat" cmpd="sng" algn="ctr">
            <a:solidFill>
              <a:schemeClr val="tx1"/>
            </a:solidFill>
            <a:prstDash val="solid"/>
            <a:round/>
            <a:headEnd type="triangle" w="med" len="med"/>
            <a:tailEnd type="none" w="med" len="med"/>
          </a:ln>
          <a:effectLst/>
        </p:spPr>
      </p:cxnSp>
      <p:cxnSp>
        <p:nvCxnSpPr>
          <p:cNvPr id="83" name="Straight Connector 82">
            <a:extLst>
              <a:ext uri="{FF2B5EF4-FFF2-40B4-BE49-F238E27FC236}">
                <a16:creationId xmlns:a16="http://schemas.microsoft.com/office/drawing/2014/main" id="{6F65F02A-26F1-1B47-8896-5CD1582D1382}"/>
              </a:ext>
            </a:extLst>
          </p:cNvPr>
          <p:cNvCxnSpPr>
            <a:cxnSpLocks/>
          </p:cNvCxnSpPr>
          <p:nvPr/>
        </p:nvCxnSpPr>
        <p:spPr bwMode="auto">
          <a:xfrm>
            <a:off x="4578929" y="3232132"/>
            <a:ext cx="299325" cy="0"/>
          </a:xfrm>
          <a:prstGeom prst="line">
            <a:avLst/>
          </a:prstGeom>
          <a:noFill/>
          <a:ln w="25400" cap="flat" cmpd="sng" algn="ctr">
            <a:solidFill>
              <a:schemeClr val="tx1"/>
            </a:solidFill>
            <a:prstDash val="solid"/>
            <a:round/>
            <a:headEnd type="triangle" w="med" len="med"/>
            <a:tailEnd type="none" w="med" len="med"/>
          </a:ln>
          <a:effectLst/>
        </p:spPr>
      </p:cxnSp>
      <p:cxnSp>
        <p:nvCxnSpPr>
          <p:cNvPr id="84" name="Straight Connector 83">
            <a:extLst>
              <a:ext uri="{FF2B5EF4-FFF2-40B4-BE49-F238E27FC236}">
                <a16:creationId xmlns:a16="http://schemas.microsoft.com/office/drawing/2014/main" id="{17612D2F-A818-B449-8B69-0C4E3B8F74B6}"/>
              </a:ext>
            </a:extLst>
          </p:cNvPr>
          <p:cNvCxnSpPr>
            <a:cxnSpLocks/>
          </p:cNvCxnSpPr>
          <p:nvPr/>
        </p:nvCxnSpPr>
        <p:spPr bwMode="auto">
          <a:xfrm>
            <a:off x="4578929" y="4387832"/>
            <a:ext cx="299325" cy="0"/>
          </a:xfrm>
          <a:prstGeom prst="line">
            <a:avLst/>
          </a:prstGeom>
          <a:noFill/>
          <a:ln w="25400" cap="flat" cmpd="sng" algn="ctr">
            <a:solidFill>
              <a:schemeClr val="tx1"/>
            </a:solidFill>
            <a:prstDash val="solid"/>
            <a:round/>
            <a:headEnd type="triangle" w="med" len="med"/>
            <a:tailEnd type="none" w="med" len="med"/>
          </a:ln>
          <a:effectLst/>
        </p:spPr>
      </p:cxnSp>
      <p:cxnSp>
        <p:nvCxnSpPr>
          <p:cNvPr id="85" name="Straight Connector 84">
            <a:extLst>
              <a:ext uri="{FF2B5EF4-FFF2-40B4-BE49-F238E27FC236}">
                <a16:creationId xmlns:a16="http://schemas.microsoft.com/office/drawing/2014/main" id="{7E285CCB-E6A4-5B4E-AE75-1F1AD8898216}"/>
              </a:ext>
            </a:extLst>
          </p:cNvPr>
          <p:cNvCxnSpPr>
            <a:cxnSpLocks/>
          </p:cNvCxnSpPr>
          <p:nvPr/>
        </p:nvCxnSpPr>
        <p:spPr bwMode="auto">
          <a:xfrm>
            <a:off x="3702528" y="4385599"/>
            <a:ext cx="299325" cy="0"/>
          </a:xfrm>
          <a:prstGeom prst="line">
            <a:avLst/>
          </a:prstGeom>
          <a:noFill/>
          <a:ln w="25400" cap="flat" cmpd="sng" algn="ctr">
            <a:solidFill>
              <a:schemeClr val="tx1"/>
            </a:solidFill>
            <a:prstDash val="solid"/>
            <a:round/>
            <a:headEnd type="triangle" w="med" len="med"/>
            <a:tailEnd type="none" w="med" len="med"/>
          </a:ln>
          <a:effectLst/>
        </p:spPr>
      </p:cxnSp>
      <p:cxnSp>
        <p:nvCxnSpPr>
          <p:cNvPr id="86" name="Straight Connector 85">
            <a:extLst>
              <a:ext uri="{FF2B5EF4-FFF2-40B4-BE49-F238E27FC236}">
                <a16:creationId xmlns:a16="http://schemas.microsoft.com/office/drawing/2014/main" id="{1FCA5623-637D-A24B-BB64-03F64FAD0F85}"/>
              </a:ext>
            </a:extLst>
          </p:cNvPr>
          <p:cNvCxnSpPr>
            <a:cxnSpLocks/>
          </p:cNvCxnSpPr>
          <p:nvPr/>
        </p:nvCxnSpPr>
        <p:spPr bwMode="auto">
          <a:xfrm flipV="1">
            <a:off x="4878254" y="2806477"/>
            <a:ext cx="0" cy="438750"/>
          </a:xfrm>
          <a:prstGeom prst="line">
            <a:avLst/>
          </a:prstGeom>
          <a:noFill/>
          <a:ln w="63500" cap="flat" cmpd="sng" algn="ctr">
            <a:solidFill>
              <a:schemeClr val="tx1"/>
            </a:solidFill>
            <a:prstDash val="solid"/>
            <a:round/>
            <a:headEnd type="none" w="med" len="med"/>
            <a:tailEnd type="none" w="med" len="med"/>
          </a:ln>
          <a:effectLst/>
        </p:spPr>
      </p:cxnSp>
      <p:cxnSp>
        <p:nvCxnSpPr>
          <p:cNvPr id="87" name="Straight Connector 86">
            <a:extLst>
              <a:ext uri="{FF2B5EF4-FFF2-40B4-BE49-F238E27FC236}">
                <a16:creationId xmlns:a16="http://schemas.microsoft.com/office/drawing/2014/main" id="{6FF6746A-A347-BE42-BE46-D7E8C97DD0A7}"/>
              </a:ext>
            </a:extLst>
          </p:cNvPr>
          <p:cNvCxnSpPr>
            <a:cxnSpLocks/>
          </p:cNvCxnSpPr>
          <p:nvPr/>
        </p:nvCxnSpPr>
        <p:spPr bwMode="auto">
          <a:xfrm flipV="1">
            <a:off x="4878254" y="4378119"/>
            <a:ext cx="0" cy="438750"/>
          </a:xfrm>
          <a:prstGeom prst="line">
            <a:avLst/>
          </a:prstGeom>
          <a:noFill/>
          <a:ln w="63500" cap="flat" cmpd="sng" algn="ctr">
            <a:solidFill>
              <a:schemeClr val="tx1"/>
            </a:solidFill>
            <a:prstDash val="solid"/>
            <a:round/>
            <a:headEnd type="none" w="med" len="med"/>
            <a:tailEnd type="none" w="med" len="med"/>
          </a:ln>
          <a:effectLst/>
        </p:spPr>
      </p:cxnSp>
      <p:sp>
        <p:nvSpPr>
          <p:cNvPr id="88" name="Oval 87">
            <a:extLst>
              <a:ext uri="{FF2B5EF4-FFF2-40B4-BE49-F238E27FC236}">
                <a16:creationId xmlns:a16="http://schemas.microsoft.com/office/drawing/2014/main" id="{4CFF7B12-CDC8-DC49-B0AC-8E0FD174A694}"/>
              </a:ext>
            </a:extLst>
          </p:cNvPr>
          <p:cNvSpPr/>
          <p:nvPr/>
        </p:nvSpPr>
        <p:spPr bwMode="auto">
          <a:xfrm>
            <a:off x="4957409" y="4975666"/>
            <a:ext cx="58500" cy="58500"/>
          </a:xfrm>
          <a:prstGeom prst="ellipse">
            <a:avLst/>
          </a:prstGeom>
          <a:noFill/>
          <a:ln w="25400" cap="flat" cmpd="sng" algn="ctr">
            <a:solidFill>
              <a:schemeClr val="tx1"/>
            </a:solidFill>
            <a:prstDash val="solid"/>
            <a:round/>
            <a:headEnd type="none" w="med" len="med"/>
            <a:tailEnd type="none" w="med" len="med"/>
          </a:ln>
          <a:effectLst/>
        </p:spPr>
        <p:txBody>
          <a:bodyPr vert="horz" wrap="square" lIns="74811" tIns="37406" rIns="74811" bIns="37406" numCol="1" rtlCol="0" anchor="t" anchorCtr="0" compatLnSpc="1">
            <a:prstTxWarp prst="textNoShape">
              <a:avLst/>
            </a:prstTxWarp>
          </a:bodyPr>
          <a:lstStyle/>
          <a:p>
            <a:pPr marL="309563" indent="-309563">
              <a:buClr>
                <a:srgbClr val="FC0128"/>
              </a:buClr>
              <a:buFont typeface="Wingdings" pitchFamily="2" charset="2"/>
              <a:buAutoNum type="arabicPeriod"/>
            </a:pPr>
            <a:endParaRPr lang="en-US" sz="1625" i="1"/>
          </a:p>
        </p:txBody>
      </p:sp>
      <p:sp>
        <p:nvSpPr>
          <p:cNvPr id="89" name="Arc 88">
            <a:extLst>
              <a:ext uri="{FF2B5EF4-FFF2-40B4-BE49-F238E27FC236}">
                <a16:creationId xmlns:a16="http://schemas.microsoft.com/office/drawing/2014/main" id="{EDFADBF1-0E38-9F49-BDC2-DA00207A46CB}"/>
              </a:ext>
            </a:extLst>
          </p:cNvPr>
          <p:cNvSpPr/>
          <p:nvPr/>
        </p:nvSpPr>
        <p:spPr bwMode="auto">
          <a:xfrm>
            <a:off x="1323562" y="4597496"/>
            <a:ext cx="2763963" cy="919783"/>
          </a:xfrm>
          <a:prstGeom prst="arc">
            <a:avLst>
              <a:gd name="adj1" fmla="val 5366431"/>
              <a:gd name="adj2" fmla="val 10800000"/>
            </a:avLst>
          </a:prstGeom>
          <a:noFill/>
          <a:ln w="25400" cap="flat" cmpd="sng" algn="ctr">
            <a:solidFill>
              <a:schemeClr val="tx1"/>
            </a:solidFill>
            <a:prstDash val="solid"/>
            <a:round/>
            <a:headEnd type="none" w="med" len="med"/>
            <a:tailEnd type="none" w="med" len="med"/>
          </a:ln>
          <a:effectLst/>
        </p:spPr>
        <p:txBody>
          <a:bodyPr vert="horz" wrap="square" lIns="74811" tIns="37406" rIns="74811" bIns="37406" numCol="1" rtlCol="0" anchor="t" anchorCtr="0" compatLnSpc="1">
            <a:prstTxWarp prst="textNoShape">
              <a:avLst/>
            </a:prstTxWarp>
          </a:bodyPr>
          <a:lstStyle/>
          <a:p>
            <a:pPr marL="309563" indent="-309563">
              <a:buClr>
                <a:srgbClr val="FC0128"/>
              </a:buClr>
              <a:buFont typeface="Wingdings" pitchFamily="2" charset="2"/>
              <a:buAutoNum type="arabicPeriod"/>
            </a:pPr>
            <a:endParaRPr lang="en-US" sz="1625" i="1"/>
          </a:p>
        </p:txBody>
      </p:sp>
      <p:sp>
        <p:nvSpPr>
          <p:cNvPr id="90" name="Arc 89">
            <a:extLst>
              <a:ext uri="{FF2B5EF4-FFF2-40B4-BE49-F238E27FC236}">
                <a16:creationId xmlns:a16="http://schemas.microsoft.com/office/drawing/2014/main" id="{E22A6A09-972B-CC45-A596-68F5EC78F75A}"/>
              </a:ext>
            </a:extLst>
          </p:cNvPr>
          <p:cNvSpPr/>
          <p:nvPr/>
        </p:nvSpPr>
        <p:spPr bwMode="auto">
          <a:xfrm>
            <a:off x="2222037" y="4552699"/>
            <a:ext cx="2763963" cy="964580"/>
          </a:xfrm>
          <a:prstGeom prst="arc">
            <a:avLst>
              <a:gd name="adj1" fmla="val 14878"/>
              <a:gd name="adj2" fmla="val 5498233"/>
            </a:avLst>
          </a:prstGeom>
          <a:noFill/>
          <a:ln w="25400" cap="flat" cmpd="sng" algn="ctr">
            <a:solidFill>
              <a:schemeClr val="tx1"/>
            </a:solidFill>
            <a:prstDash val="solid"/>
            <a:round/>
            <a:headEnd type="none" w="med" len="med"/>
            <a:tailEnd type="none" w="med" len="med"/>
          </a:ln>
          <a:effectLst/>
        </p:spPr>
        <p:txBody>
          <a:bodyPr vert="horz" wrap="square" lIns="74811" tIns="37406" rIns="74811" bIns="37406" numCol="1" rtlCol="0" anchor="t" anchorCtr="0" compatLnSpc="1">
            <a:prstTxWarp prst="textNoShape">
              <a:avLst/>
            </a:prstTxWarp>
          </a:bodyPr>
          <a:lstStyle/>
          <a:p>
            <a:pPr marL="309563" indent="-309563">
              <a:buClr>
                <a:srgbClr val="FC0128"/>
              </a:buClr>
              <a:buFont typeface="Wingdings" pitchFamily="2" charset="2"/>
              <a:buAutoNum type="arabicPeriod"/>
            </a:pPr>
            <a:endParaRPr lang="en-US" sz="1625" i="1"/>
          </a:p>
        </p:txBody>
      </p:sp>
      <p:sp>
        <p:nvSpPr>
          <p:cNvPr id="91" name="Rounded Rectangle 90">
            <a:extLst>
              <a:ext uri="{FF2B5EF4-FFF2-40B4-BE49-F238E27FC236}">
                <a16:creationId xmlns:a16="http://schemas.microsoft.com/office/drawing/2014/main" id="{455BDB2B-0AD7-B04E-983B-BDE5E79D927C}"/>
              </a:ext>
            </a:extLst>
          </p:cNvPr>
          <p:cNvSpPr/>
          <p:nvPr/>
        </p:nvSpPr>
        <p:spPr bwMode="auto">
          <a:xfrm>
            <a:off x="4363122" y="1554648"/>
            <a:ext cx="877500" cy="585000"/>
          </a:xfrm>
          <a:prstGeom prst="roundRect">
            <a:avLst/>
          </a:prstGeom>
          <a:solidFill>
            <a:srgbClr val="D883FF"/>
          </a:solidFill>
          <a:ln w="25400" cap="flat" cmpd="sng" algn="ctr">
            <a:solidFill>
              <a:schemeClr val="tx1"/>
            </a:solidFill>
            <a:prstDash val="solid"/>
            <a:round/>
            <a:headEnd type="none" w="med" len="med"/>
            <a:tailEnd type="none" w="med" len="med"/>
          </a:ln>
          <a:effectLst/>
        </p:spPr>
        <p:txBody>
          <a:bodyPr vert="horz" wrap="square" lIns="74811" tIns="37406" rIns="74811" bIns="37406" numCol="1" rtlCol="0" anchor="t" anchorCtr="0" compatLnSpc="1">
            <a:prstTxWarp prst="textNoShape">
              <a:avLst/>
            </a:prstTxWarp>
          </a:bodyPr>
          <a:lstStyle/>
          <a:p>
            <a:pPr marL="309563" indent="-309563">
              <a:buClr>
                <a:srgbClr val="FC0128"/>
              </a:buClr>
              <a:buFont typeface="Wingdings" pitchFamily="2" charset="2"/>
              <a:buAutoNum type="arabicPeriod"/>
            </a:pPr>
            <a:endParaRPr lang="en-US" sz="1625" i="1"/>
          </a:p>
        </p:txBody>
      </p:sp>
      <p:sp>
        <p:nvSpPr>
          <p:cNvPr id="92" name="Triangle 91">
            <a:extLst>
              <a:ext uri="{FF2B5EF4-FFF2-40B4-BE49-F238E27FC236}">
                <a16:creationId xmlns:a16="http://schemas.microsoft.com/office/drawing/2014/main" id="{E9105116-F38B-CC4C-9D55-F75A235DA751}"/>
              </a:ext>
            </a:extLst>
          </p:cNvPr>
          <p:cNvSpPr/>
          <p:nvPr/>
        </p:nvSpPr>
        <p:spPr bwMode="auto">
          <a:xfrm rot="5400000">
            <a:off x="5610001" y="1554648"/>
            <a:ext cx="585000" cy="585000"/>
          </a:xfrm>
          <a:prstGeom prst="triangle">
            <a:avLst/>
          </a:prstGeom>
          <a:solidFill>
            <a:srgbClr val="D883FF"/>
          </a:solidFill>
          <a:ln w="25400" cap="flat" cmpd="sng" algn="ctr">
            <a:solidFill>
              <a:schemeClr val="tx1"/>
            </a:solidFill>
            <a:prstDash val="solid"/>
            <a:round/>
            <a:headEnd type="none" w="med" len="med"/>
            <a:tailEnd type="none" w="med" len="med"/>
          </a:ln>
          <a:effectLst/>
        </p:spPr>
        <p:txBody>
          <a:bodyPr vert="horz" wrap="square" lIns="74811" tIns="37406" rIns="74811" bIns="37406" numCol="1" rtlCol="0" anchor="t" anchorCtr="0" compatLnSpc="1">
            <a:prstTxWarp prst="textNoShape">
              <a:avLst/>
            </a:prstTxWarp>
          </a:bodyPr>
          <a:lstStyle/>
          <a:p>
            <a:pPr marL="309563" indent="-309563">
              <a:buClr>
                <a:srgbClr val="FC0128"/>
              </a:buClr>
              <a:buFont typeface="Wingdings" pitchFamily="2" charset="2"/>
              <a:buAutoNum type="arabicPeriod"/>
            </a:pPr>
            <a:endParaRPr lang="en-US" sz="1625" i="1"/>
          </a:p>
        </p:txBody>
      </p:sp>
      <p:cxnSp>
        <p:nvCxnSpPr>
          <p:cNvPr id="93" name="Straight Connector 92">
            <a:extLst>
              <a:ext uri="{FF2B5EF4-FFF2-40B4-BE49-F238E27FC236}">
                <a16:creationId xmlns:a16="http://schemas.microsoft.com/office/drawing/2014/main" id="{D34CBE92-8537-A84D-981E-F1AA9E7939DD}"/>
              </a:ext>
            </a:extLst>
          </p:cNvPr>
          <p:cNvCxnSpPr/>
          <p:nvPr/>
        </p:nvCxnSpPr>
        <p:spPr bwMode="auto">
          <a:xfrm>
            <a:off x="4732654" y="1640321"/>
            <a:ext cx="146250" cy="1203"/>
          </a:xfrm>
          <a:prstGeom prst="line">
            <a:avLst/>
          </a:prstGeom>
          <a:noFill/>
          <a:ln w="25400" cap="flat" cmpd="sng" algn="ctr">
            <a:solidFill>
              <a:schemeClr val="tx1"/>
            </a:solidFill>
            <a:prstDash val="solid"/>
            <a:round/>
            <a:headEnd type="none" w="med" len="med"/>
            <a:tailEnd type="none" w="med" len="med"/>
          </a:ln>
          <a:effectLst/>
        </p:spPr>
      </p:cxnSp>
      <p:cxnSp>
        <p:nvCxnSpPr>
          <p:cNvPr id="94" name="Straight Connector 93">
            <a:extLst>
              <a:ext uri="{FF2B5EF4-FFF2-40B4-BE49-F238E27FC236}">
                <a16:creationId xmlns:a16="http://schemas.microsoft.com/office/drawing/2014/main" id="{4F113089-6160-3C43-B9F4-DD6B1443CD68}"/>
              </a:ext>
            </a:extLst>
          </p:cNvPr>
          <p:cNvCxnSpPr/>
          <p:nvPr/>
        </p:nvCxnSpPr>
        <p:spPr bwMode="auto">
          <a:xfrm>
            <a:off x="4489059" y="2000275"/>
            <a:ext cx="175500" cy="1203"/>
          </a:xfrm>
          <a:prstGeom prst="line">
            <a:avLst/>
          </a:prstGeom>
          <a:noFill/>
          <a:ln w="25400" cap="flat" cmpd="sng" algn="ctr">
            <a:solidFill>
              <a:schemeClr val="tx1"/>
            </a:solidFill>
            <a:prstDash val="solid"/>
            <a:round/>
            <a:headEnd type="none" w="med" len="med"/>
            <a:tailEnd type="none" w="med" len="med"/>
          </a:ln>
          <a:effectLst/>
        </p:spPr>
      </p:cxnSp>
      <p:cxnSp>
        <p:nvCxnSpPr>
          <p:cNvPr id="95" name="Straight Connector 94">
            <a:extLst>
              <a:ext uri="{FF2B5EF4-FFF2-40B4-BE49-F238E27FC236}">
                <a16:creationId xmlns:a16="http://schemas.microsoft.com/office/drawing/2014/main" id="{56C7E3D5-F181-C846-B673-52FE6DC1C281}"/>
              </a:ext>
            </a:extLst>
          </p:cNvPr>
          <p:cNvCxnSpPr/>
          <p:nvPr/>
        </p:nvCxnSpPr>
        <p:spPr bwMode="auto">
          <a:xfrm>
            <a:off x="4944553" y="2001651"/>
            <a:ext cx="175500" cy="1203"/>
          </a:xfrm>
          <a:prstGeom prst="line">
            <a:avLst/>
          </a:prstGeom>
          <a:noFill/>
          <a:ln w="25400" cap="flat" cmpd="sng" algn="ctr">
            <a:solidFill>
              <a:schemeClr val="tx1"/>
            </a:solidFill>
            <a:prstDash val="solid"/>
            <a:round/>
            <a:headEnd type="none" w="med" len="med"/>
            <a:tailEnd type="none" w="med" len="med"/>
          </a:ln>
          <a:effectLst/>
        </p:spPr>
      </p:cxnSp>
      <p:cxnSp>
        <p:nvCxnSpPr>
          <p:cNvPr id="96" name="Straight Connector 95">
            <a:extLst>
              <a:ext uri="{FF2B5EF4-FFF2-40B4-BE49-F238E27FC236}">
                <a16:creationId xmlns:a16="http://schemas.microsoft.com/office/drawing/2014/main" id="{E3D69929-F17B-BB4A-A423-82175516696D}"/>
              </a:ext>
            </a:extLst>
          </p:cNvPr>
          <p:cNvCxnSpPr/>
          <p:nvPr/>
        </p:nvCxnSpPr>
        <p:spPr bwMode="auto">
          <a:xfrm flipV="1">
            <a:off x="4664558" y="1640319"/>
            <a:ext cx="73125" cy="365625"/>
          </a:xfrm>
          <a:prstGeom prst="line">
            <a:avLst/>
          </a:prstGeom>
          <a:noFill/>
          <a:ln w="25400" cap="flat" cmpd="sng" algn="ctr">
            <a:solidFill>
              <a:schemeClr val="tx1"/>
            </a:solidFill>
            <a:prstDash val="solid"/>
            <a:round/>
            <a:headEnd type="none" w="med" len="med"/>
            <a:tailEnd type="none" w="med" len="med"/>
          </a:ln>
          <a:effectLst/>
        </p:spPr>
      </p:cxnSp>
      <p:cxnSp>
        <p:nvCxnSpPr>
          <p:cNvPr id="97" name="Straight Connector 96">
            <a:extLst>
              <a:ext uri="{FF2B5EF4-FFF2-40B4-BE49-F238E27FC236}">
                <a16:creationId xmlns:a16="http://schemas.microsoft.com/office/drawing/2014/main" id="{337AF4A8-009B-EB40-843E-FEDD72EDD9E7}"/>
              </a:ext>
            </a:extLst>
          </p:cNvPr>
          <p:cNvCxnSpPr/>
          <p:nvPr/>
        </p:nvCxnSpPr>
        <p:spPr bwMode="auto">
          <a:xfrm flipH="1" flipV="1">
            <a:off x="4873874" y="1640319"/>
            <a:ext cx="73125" cy="365625"/>
          </a:xfrm>
          <a:prstGeom prst="line">
            <a:avLst/>
          </a:prstGeom>
          <a:noFill/>
          <a:ln w="25400" cap="flat" cmpd="sng" algn="ctr">
            <a:solidFill>
              <a:schemeClr val="tx1"/>
            </a:solidFill>
            <a:prstDash val="solid"/>
            <a:round/>
            <a:headEnd type="none" w="med" len="med"/>
            <a:tailEnd type="none" w="med" len="med"/>
          </a:ln>
          <a:effectLst/>
        </p:spPr>
      </p:cxnSp>
      <p:cxnSp>
        <p:nvCxnSpPr>
          <p:cNvPr id="98" name="Straight Connector 97">
            <a:extLst>
              <a:ext uri="{FF2B5EF4-FFF2-40B4-BE49-F238E27FC236}">
                <a16:creationId xmlns:a16="http://schemas.microsoft.com/office/drawing/2014/main" id="{4514FD9E-58FE-C149-968F-92110A695D47}"/>
              </a:ext>
            </a:extLst>
          </p:cNvPr>
          <p:cNvCxnSpPr>
            <a:stCxn id="91" idx="3"/>
            <a:endCxn id="92" idx="3"/>
          </p:cNvCxnSpPr>
          <p:nvPr/>
        </p:nvCxnSpPr>
        <p:spPr bwMode="auto">
          <a:xfrm>
            <a:off x="5240622" y="1847148"/>
            <a:ext cx="369379" cy="0"/>
          </a:xfrm>
          <a:prstGeom prst="line">
            <a:avLst/>
          </a:prstGeom>
          <a:noFill/>
          <a:ln w="25400" cap="flat" cmpd="sng" algn="ctr">
            <a:solidFill>
              <a:schemeClr val="tx1"/>
            </a:solidFill>
            <a:prstDash val="solid"/>
            <a:round/>
            <a:headEnd type="none" w="med" len="med"/>
            <a:tailEnd type="triangle" w="med" len="med"/>
          </a:ln>
          <a:effectLst/>
        </p:spPr>
      </p:cxnSp>
      <p:sp>
        <p:nvSpPr>
          <p:cNvPr id="99" name="Rounded Rectangle 98">
            <a:extLst>
              <a:ext uri="{FF2B5EF4-FFF2-40B4-BE49-F238E27FC236}">
                <a16:creationId xmlns:a16="http://schemas.microsoft.com/office/drawing/2014/main" id="{032997A8-95C6-CC45-A27A-65E9222F5B8F}"/>
              </a:ext>
            </a:extLst>
          </p:cNvPr>
          <p:cNvSpPr/>
          <p:nvPr/>
        </p:nvSpPr>
        <p:spPr bwMode="auto">
          <a:xfrm>
            <a:off x="7811258" y="1548398"/>
            <a:ext cx="585000" cy="585000"/>
          </a:xfrm>
          <a:prstGeom prst="roundRect">
            <a:avLst/>
          </a:prstGeom>
          <a:solidFill>
            <a:srgbClr val="D883FF"/>
          </a:solidFill>
          <a:ln w="25400" cap="flat" cmpd="sng" algn="ctr">
            <a:solidFill>
              <a:schemeClr val="tx1"/>
            </a:solidFill>
            <a:prstDash val="solid"/>
            <a:round/>
            <a:headEnd type="none" w="med" len="med"/>
            <a:tailEnd type="none" w="med" len="med"/>
          </a:ln>
          <a:effectLst/>
        </p:spPr>
        <p:txBody>
          <a:bodyPr vert="horz" wrap="square" lIns="0" tIns="37406" rIns="0" bIns="37406" numCol="1" rtlCol="0" anchor="ctr" anchorCtr="1" compatLnSpc="1">
            <a:prstTxWarp prst="textNoShape">
              <a:avLst/>
            </a:prstTxWarp>
          </a:bodyPr>
          <a:lstStyle/>
          <a:p>
            <a:pPr algn="ctr" eaLnBrk="0" fontAlgn="base" hangingPunct="0">
              <a:lnSpc>
                <a:spcPct val="90000"/>
              </a:lnSpc>
              <a:spcBef>
                <a:spcPct val="30000"/>
              </a:spcBef>
              <a:spcAft>
                <a:spcPct val="0"/>
              </a:spcAft>
              <a:buClr>
                <a:srgbClr val="FC0128"/>
              </a:buClr>
              <a:buSzPct val="70000"/>
            </a:pPr>
            <a:r>
              <a:rPr lang="en-US" sz="1950">
                <a:solidFill>
                  <a:srgbClr val="000000"/>
                </a:solidFill>
              </a:rPr>
              <a:t>A/D</a:t>
            </a:r>
          </a:p>
        </p:txBody>
      </p:sp>
      <p:cxnSp>
        <p:nvCxnSpPr>
          <p:cNvPr id="100" name="Straight Connector 99">
            <a:extLst>
              <a:ext uri="{FF2B5EF4-FFF2-40B4-BE49-F238E27FC236}">
                <a16:creationId xmlns:a16="http://schemas.microsoft.com/office/drawing/2014/main" id="{BEDC4733-9FEA-FD4E-8C00-B308D3E2830E}"/>
              </a:ext>
            </a:extLst>
          </p:cNvPr>
          <p:cNvCxnSpPr/>
          <p:nvPr/>
        </p:nvCxnSpPr>
        <p:spPr bwMode="auto">
          <a:xfrm>
            <a:off x="6184296" y="1847148"/>
            <a:ext cx="369379" cy="0"/>
          </a:xfrm>
          <a:prstGeom prst="line">
            <a:avLst/>
          </a:prstGeom>
          <a:noFill/>
          <a:ln w="25400" cap="flat" cmpd="sng" algn="ctr">
            <a:solidFill>
              <a:schemeClr val="tx1"/>
            </a:solidFill>
            <a:prstDash val="solid"/>
            <a:round/>
            <a:headEnd type="none" w="med" len="med"/>
            <a:tailEnd type="triangle" w="med" len="med"/>
          </a:ln>
          <a:effectLst/>
        </p:spPr>
      </p:cxnSp>
      <p:cxnSp>
        <p:nvCxnSpPr>
          <p:cNvPr id="101" name="Straight Connector 100">
            <a:extLst>
              <a:ext uri="{FF2B5EF4-FFF2-40B4-BE49-F238E27FC236}">
                <a16:creationId xmlns:a16="http://schemas.microsoft.com/office/drawing/2014/main" id="{778AF5B6-9BD1-B447-8B15-3E27EEB3FBCA}"/>
              </a:ext>
            </a:extLst>
          </p:cNvPr>
          <p:cNvCxnSpPr>
            <a:cxnSpLocks/>
          </p:cNvCxnSpPr>
          <p:nvPr/>
        </p:nvCxnSpPr>
        <p:spPr bwMode="auto">
          <a:xfrm>
            <a:off x="3993743" y="1847148"/>
            <a:ext cx="369379" cy="0"/>
          </a:xfrm>
          <a:prstGeom prst="line">
            <a:avLst/>
          </a:prstGeom>
          <a:noFill/>
          <a:ln w="25400" cap="flat" cmpd="sng" algn="ctr">
            <a:solidFill>
              <a:schemeClr val="tx1"/>
            </a:solidFill>
            <a:prstDash val="solid"/>
            <a:round/>
            <a:headEnd type="none" w="med" len="med"/>
            <a:tailEnd type="triangle" w="med" len="med"/>
          </a:ln>
          <a:effectLst/>
        </p:spPr>
      </p:cxnSp>
      <p:sp>
        <p:nvSpPr>
          <p:cNvPr id="103" name="Rounded Rectangle 102">
            <a:extLst>
              <a:ext uri="{FF2B5EF4-FFF2-40B4-BE49-F238E27FC236}">
                <a16:creationId xmlns:a16="http://schemas.microsoft.com/office/drawing/2014/main" id="{2D1CB9D1-39B3-B14C-BF41-049A58B2B208}"/>
              </a:ext>
            </a:extLst>
          </p:cNvPr>
          <p:cNvSpPr/>
          <p:nvPr/>
        </p:nvSpPr>
        <p:spPr bwMode="auto">
          <a:xfrm>
            <a:off x="6553675" y="1561952"/>
            <a:ext cx="877500" cy="585000"/>
          </a:xfrm>
          <a:prstGeom prst="roundRect">
            <a:avLst/>
          </a:prstGeom>
          <a:solidFill>
            <a:srgbClr val="D883FF"/>
          </a:solidFill>
          <a:ln w="25400" cap="flat" cmpd="sng" algn="ctr">
            <a:solidFill>
              <a:schemeClr val="tx1"/>
            </a:solidFill>
            <a:prstDash val="solid"/>
            <a:round/>
            <a:headEnd type="none" w="med" len="med"/>
            <a:tailEnd type="none" w="med" len="med"/>
          </a:ln>
          <a:effectLst/>
        </p:spPr>
        <p:txBody>
          <a:bodyPr vert="horz" wrap="square" lIns="74811" tIns="37406" rIns="74811" bIns="37406" numCol="1" rtlCol="0" anchor="t" anchorCtr="0" compatLnSpc="1">
            <a:prstTxWarp prst="textNoShape">
              <a:avLst/>
            </a:prstTxWarp>
          </a:bodyPr>
          <a:lstStyle/>
          <a:p>
            <a:pPr marL="309563" indent="-309563">
              <a:buClr>
                <a:srgbClr val="FC0128"/>
              </a:buClr>
              <a:buFont typeface="Wingdings" pitchFamily="2" charset="2"/>
              <a:buAutoNum type="arabicPeriod"/>
            </a:pPr>
            <a:endParaRPr lang="en-US" sz="1625" i="1"/>
          </a:p>
        </p:txBody>
      </p:sp>
      <p:cxnSp>
        <p:nvCxnSpPr>
          <p:cNvPr id="104" name="Straight Connector 103">
            <a:extLst>
              <a:ext uri="{FF2B5EF4-FFF2-40B4-BE49-F238E27FC236}">
                <a16:creationId xmlns:a16="http://schemas.microsoft.com/office/drawing/2014/main" id="{16B974B8-CDAA-2944-91C0-3A0ABE893B41}"/>
              </a:ext>
            </a:extLst>
          </p:cNvPr>
          <p:cNvCxnSpPr/>
          <p:nvPr/>
        </p:nvCxnSpPr>
        <p:spPr bwMode="auto">
          <a:xfrm>
            <a:off x="6606880" y="1848204"/>
            <a:ext cx="146250" cy="1203"/>
          </a:xfrm>
          <a:prstGeom prst="line">
            <a:avLst/>
          </a:prstGeom>
          <a:noFill/>
          <a:ln w="25400" cap="flat" cmpd="sng" algn="ctr">
            <a:solidFill>
              <a:schemeClr val="tx1"/>
            </a:solidFill>
            <a:prstDash val="solid"/>
            <a:round/>
            <a:headEnd type="none" w="med" len="med"/>
            <a:tailEnd type="none" w="med" len="med"/>
          </a:ln>
          <a:effectLst/>
        </p:spPr>
      </p:cxnSp>
      <p:cxnSp>
        <p:nvCxnSpPr>
          <p:cNvPr id="105" name="Straight Connector 104">
            <a:extLst>
              <a:ext uri="{FF2B5EF4-FFF2-40B4-BE49-F238E27FC236}">
                <a16:creationId xmlns:a16="http://schemas.microsoft.com/office/drawing/2014/main" id="{54832B60-653E-D14D-BD89-549E1F777E6B}"/>
              </a:ext>
            </a:extLst>
          </p:cNvPr>
          <p:cNvCxnSpPr/>
          <p:nvPr/>
        </p:nvCxnSpPr>
        <p:spPr bwMode="auto">
          <a:xfrm flipH="1">
            <a:off x="6989622" y="1731202"/>
            <a:ext cx="1263" cy="234000"/>
          </a:xfrm>
          <a:prstGeom prst="line">
            <a:avLst/>
          </a:prstGeom>
          <a:noFill/>
          <a:ln w="25400" cap="flat" cmpd="sng" algn="ctr">
            <a:solidFill>
              <a:schemeClr val="tx1"/>
            </a:solidFill>
            <a:prstDash val="solid"/>
            <a:round/>
            <a:headEnd type="none" w="med" len="med"/>
            <a:tailEnd type="none" w="med" len="med"/>
          </a:ln>
          <a:effectLst/>
        </p:spPr>
      </p:cxnSp>
      <p:sp>
        <p:nvSpPr>
          <p:cNvPr id="106" name="Triangle 105">
            <a:extLst>
              <a:ext uri="{FF2B5EF4-FFF2-40B4-BE49-F238E27FC236}">
                <a16:creationId xmlns:a16="http://schemas.microsoft.com/office/drawing/2014/main" id="{814E653C-F338-A14E-9A02-37ABDF591FEC}"/>
              </a:ext>
            </a:extLst>
          </p:cNvPr>
          <p:cNvSpPr/>
          <p:nvPr/>
        </p:nvSpPr>
        <p:spPr bwMode="auto">
          <a:xfrm rot="5400000">
            <a:off x="6753130" y="1731202"/>
            <a:ext cx="234000" cy="234000"/>
          </a:xfrm>
          <a:prstGeom prst="triangle">
            <a:avLst/>
          </a:prstGeom>
          <a:noFill/>
          <a:ln w="25400" cap="flat" cmpd="sng" algn="ctr">
            <a:solidFill>
              <a:schemeClr val="tx1"/>
            </a:solidFill>
            <a:prstDash val="solid"/>
            <a:round/>
            <a:headEnd type="none" w="med" len="med"/>
            <a:tailEnd type="none" w="med" len="med"/>
          </a:ln>
          <a:effectLst/>
        </p:spPr>
        <p:txBody>
          <a:bodyPr vert="horz" wrap="square" lIns="74811" tIns="37406" rIns="74811" bIns="37406" numCol="1" rtlCol="0" anchor="t" anchorCtr="0" compatLnSpc="1">
            <a:prstTxWarp prst="textNoShape">
              <a:avLst/>
            </a:prstTxWarp>
          </a:bodyPr>
          <a:lstStyle/>
          <a:p>
            <a:pPr marL="309563" indent="-309563">
              <a:buClr>
                <a:srgbClr val="FC0128"/>
              </a:buClr>
              <a:buFont typeface="Wingdings" pitchFamily="2" charset="2"/>
              <a:buAutoNum type="arabicPeriod"/>
            </a:pPr>
            <a:endParaRPr lang="en-US" sz="1625" i="1"/>
          </a:p>
        </p:txBody>
      </p:sp>
      <p:cxnSp>
        <p:nvCxnSpPr>
          <p:cNvPr id="107" name="Straight Connector 106">
            <a:extLst>
              <a:ext uri="{FF2B5EF4-FFF2-40B4-BE49-F238E27FC236}">
                <a16:creationId xmlns:a16="http://schemas.microsoft.com/office/drawing/2014/main" id="{E4945D74-D13B-5442-A994-C3A386384586}"/>
              </a:ext>
            </a:extLst>
          </p:cNvPr>
          <p:cNvCxnSpPr/>
          <p:nvPr/>
        </p:nvCxnSpPr>
        <p:spPr bwMode="auto">
          <a:xfrm>
            <a:off x="6987130" y="1848202"/>
            <a:ext cx="380250" cy="0"/>
          </a:xfrm>
          <a:prstGeom prst="line">
            <a:avLst/>
          </a:prstGeom>
          <a:noFill/>
          <a:ln w="25400" cap="flat" cmpd="sng" algn="ctr">
            <a:solidFill>
              <a:schemeClr val="tx1"/>
            </a:solidFill>
            <a:prstDash val="solid"/>
            <a:round/>
            <a:headEnd type="none" w="med" len="med"/>
            <a:tailEnd type="none" w="med" len="med"/>
          </a:ln>
          <a:effectLst/>
        </p:spPr>
      </p:cxnSp>
      <p:cxnSp>
        <p:nvCxnSpPr>
          <p:cNvPr id="108" name="Straight Connector 107">
            <a:extLst>
              <a:ext uri="{FF2B5EF4-FFF2-40B4-BE49-F238E27FC236}">
                <a16:creationId xmlns:a16="http://schemas.microsoft.com/office/drawing/2014/main" id="{3D64C764-20FA-7E42-BF09-5DF426E30A10}"/>
              </a:ext>
            </a:extLst>
          </p:cNvPr>
          <p:cNvCxnSpPr/>
          <p:nvPr/>
        </p:nvCxnSpPr>
        <p:spPr bwMode="auto">
          <a:xfrm>
            <a:off x="7133380" y="1953547"/>
            <a:ext cx="146250" cy="1203"/>
          </a:xfrm>
          <a:prstGeom prst="line">
            <a:avLst/>
          </a:prstGeom>
          <a:noFill/>
          <a:ln w="38100" cap="flat" cmpd="sng" algn="ctr">
            <a:solidFill>
              <a:schemeClr val="tx1"/>
            </a:solidFill>
            <a:prstDash val="solid"/>
            <a:round/>
            <a:headEnd type="none" w="med" len="med"/>
            <a:tailEnd type="none" w="med" len="med"/>
          </a:ln>
          <a:effectLst/>
        </p:spPr>
      </p:cxnSp>
      <p:cxnSp>
        <p:nvCxnSpPr>
          <p:cNvPr id="109" name="Straight Connector 108">
            <a:extLst>
              <a:ext uri="{FF2B5EF4-FFF2-40B4-BE49-F238E27FC236}">
                <a16:creationId xmlns:a16="http://schemas.microsoft.com/office/drawing/2014/main" id="{6E02326C-4177-7D4C-8843-C0028A0E4487}"/>
              </a:ext>
            </a:extLst>
          </p:cNvPr>
          <p:cNvCxnSpPr/>
          <p:nvPr/>
        </p:nvCxnSpPr>
        <p:spPr bwMode="auto">
          <a:xfrm>
            <a:off x="7132117" y="2005734"/>
            <a:ext cx="146250" cy="1203"/>
          </a:xfrm>
          <a:prstGeom prst="line">
            <a:avLst/>
          </a:prstGeom>
          <a:noFill/>
          <a:ln w="38100" cap="flat" cmpd="sng" algn="ctr">
            <a:solidFill>
              <a:schemeClr val="tx1"/>
            </a:solidFill>
            <a:prstDash val="solid"/>
            <a:round/>
            <a:headEnd type="none" w="med" len="med"/>
            <a:tailEnd type="none" w="med" len="med"/>
          </a:ln>
          <a:effectLst/>
        </p:spPr>
      </p:cxnSp>
      <p:cxnSp>
        <p:nvCxnSpPr>
          <p:cNvPr id="110" name="Straight Connector 109">
            <a:extLst>
              <a:ext uri="{FF2B5EF4-FFF2-40B4-BE49-F238E27FC236}">
                <a16:creationId xmlns:a16="http://schemas.microsoft.com/office/drawing/2014/main" id="{5909EE8A-B682-1943-8E26-1FD20EC5E7D7}"/>
              </a:ext>
            </a:extLst>
          </p:cNvPr>
          <p:cNvCxnSpPr/>
          <p:nvPr/>
        </p:nvCxnSpPr>
        <p:spPr bwMode="auto">
          <a:xfrm flipH="1">
            <a:off x="7205242" y="1848203"/>
            <a:ext cx="1263" cy="108392"/>
          </a:xfrm>
          <a:prstGeom prst="line">
            <a:avLst/>
          </a:prstGeom>
          <a:noFill/>
          <a:ln w="25400" cap="flat" cmpd="sng" algn="ctr">
            <a:solidFill>
              <a:schemeClr val="tx1"/>
            </a:solidFill>
            <a:prstDash val="solid"/>
            <a:round/>
            <a:headEnd type="none" w="med" len="med"/>
            <a:tailEnd type="none" w="med" len="med"/>
          </a:ln>
          <a:effectLst/>
        </p:spPr>
      </p:cxnSp>
      <p:cxnSp>
        <p:nvCxnSpPr>
          <p:cNvPr id="111" name="Straight Connector 110">
            <a:extLst>
              <a:ext uri="{FF2B5EF4-FFF2-40B4-BE49-F238E27FC236}">
                <a16:creationId xmlns:a16="http://schemas.microsoft.com/office/drawing/2014/main" id="{AD115586-B5B6-044C-AD76-9FFABBB9FB5F}"/>
              </a:ext>
            </a:extLst>
          </p:cNvPr>
          <p:cNvCxnSpPr/>
          <p:nvPr/>
        </p:nvCxnSpPr>
        <p:spPr bwMode="auto">
          <a:xfrm flipH="1">
            <a:off x="7205242" y="2007579"/>
            <a:ext cx="1263" cy="108392"/>
          </a:xfrm>
          <a:prstGeom prst="line">
            <a:avLst/>
          </a:prstGeom>
          <a:noFill/>
          <a:ln w="25400" cap="flat" cmpd="sng" algn="ctr">
            <a:solidFill>
              <a:schemeClr val="tx1"/>
            </a:solidFill>
            <a:prstDash val="solid"/>
            <a:round/>
            <a:headEnd type="none" w="med" len="med"/>
            <a:tailEnd type="none" w="med" len="med"/>
          </a:ln>
          <a:effectLst/>
        </p:spPr>
      </p:cxnSp>
      <p:cxnSp>
        <p:nvCxnSpPr>
          <p:cNvPr id="112" name="Straight Connector 111">
            <a:extLst>
              <a:ext uri="{FF2B5EF4-FFF2-40B4-BE49-F238E27FC236}">
                <a16:creationId xmlns:a16="http://schemas.microsoft.com/office/drawing/2014/main" id="{159DFB76-3971-0D4F-8952-557E5CD057B7}"/>
              </a:ext>
            </a:extLst>
          </p:cNvPr>
          <p:cNvCxnSpPr/>
          <p:nvPr/>
        </p:nvCxnSpPr>
        <p:spPr bwMode="auto">
          <a:xfrm>
            <a:off x="7441879" y="1840898"/>
            <a:ext cx="369379" cy="0"/>
          </a:xfrm>
          <a:prstGeom prst="line">
            <a:avLst/>
          </a:prstGeom>
          <a:noFill/>
          <a:ln w="25400" cap="flat" cmpd="sng" algn="ctr">
            <a:solidFill>
              <a:schemeClr val="tx1"/>
            </a:solidFill>
            <a:prstDash val="solid"/>
            <a:round/>
            <a:headEnd type="none" w="med" len="med"/>
            <a:tailEnd type="triangle" w="med" len="med"/>
          </a:ln>
          <a:effectLst/>
        </p:spPr>
      </p:cxnSp>
      <p:sp>
        <p:nvSpPr>
          <p:cNvPr id="113" name="Rounded Rectangle 112">
            <a:extLst>
              <a:ext uri="{FF2B5EF4-FFF2-40B4-BE49-F238E27FC236}">
                <a16:creationId xmlns:a16="http://schemas.microsoft.com/office/drawing/2014/main" id="{56CDFD0A-6A00-F849-A93F-11C29DDE2A7D}"/>
              </a:ext>
            </a:extLst>
          </p:cNvPr>
          <p:cNvSpPr/>
          <p:nvPr/>
        </p:nvSpPr>
        <p:spPr bwMode="auto">
          <a:xfrm>
            <a:off x="7349138" y="2672084"/>
            <a:ext cx="1629976" cy="1510821"/>
          </a:xfrm>
          <a:prstGeom prst="roundRect">
            <a:avLst/>
          </a:prstGeom>
          <a:solidFill>
            <a:srgbClr val="D883FF"/>
          </a:solidFill>
          <a:ln w="25400" cap="flat" cmpd="sng" algn="ctr">
            <a:solidFill>
              <a:schemeClr val="tx1"/>
            </a:solidFill>
            <a:prstDash val="solid"/>
            <a:round/>
            <a:headEnd type="none" w="med" len="med"/>
            <a:tailEnd type="none" w="med" len="med"/>
          </a:ln>
          <a:effectLst/>
        </p:spPr>
        <p:txBody>
          <a:bodyPr vert="horz" wrap="square" lIns="0" tIns="37406" rIns="0" bIns="37406" numCol="1" rtlCol="0" anchor="ctr" anchorCtr="1" compatLnSpc="1">
            <a:prstTxWarp prst="textNoShape">
              <a:avLst/>
            </a:prstTxWarp>
          </a:bodyPr>
          <a:lstStyle/>
          <a:p>
            <a:pPr algn="ctr" eaLnBrk="0" fontAlgn="base" hangingPunct="0">
              <a:lnSpc>
                <a:spcPct val="90000"/>
              </a:lnSpc>
              <a:spcBef>
                <a:spcPct val="30000"/>
              </a:spcBef>
              <a:spcAft>
                <a:spcPct val="0"/>
              </a:spcAft>
              <a:buClr>
                <a:srgbClr val="FC0128"/>
              </a:buClr>
              <a:buSzPct val="70000"/>
            </a:pPr>
            <a:r>
              <a:rPr lang="en-US" sz="1950" dirty="0">
                <a:solidFill>
                  <a:srgbClr val="000000"/>
                </a:solidFill>
              </a:rPr>
              <a:t>DAQ CTRL</a:t>
            </a:r>
            <a:br>
              <a:rPr lang="en-US" sz="1950" dirty="0">
                <a:solidFill>
                  <a:srgbClr val="000000"/>
                </a:solidFill>
              </a:rPr>
            </a:br>
            <a:r>
              <a:rPr lang="en-US" sz="1950" dirty="0">
                <a:solidFill>
                  <a:srgbClr val="000000"/>
                </a:solidFill>
              </a:rPr>
              <a:t>Sig Proc</a:t>
            </a:r>
            <a:br>
              <a:rPr lang="en-US" sz="1950" dirty="0">
                <a:solidFill>
                  <a:srgbClr val="000000"/>
                </a:solidFill>
              </a:rPr>
            </a:br>
            <a:r>
              <a:rPr lang="en-US" sz="1950" dirty="0">
                <a:solidFill>
                  <a:srgbClr val="000000"/>
                </a:solidFill>
              </a:rPr>
              <a:t>Display</a:t>
            </a:r>
          </a:p>
        </p:txBody>
      </p:sp>
      <p:sp>
        <p:nvSpPr>
          <p:cNvPr id="114" name="Down Arrow 113">
            <a:extLst>
              <a:ext uri="{FF2B5EF4-FFF2-40B4-BE49-F238E27FC236}">
                <a16:creationId xmlns:a16="http://schemas.microsoft.com/office/drawing/2014/main" id="{9A7AFB75-92DF-1141-8DCC-1B83A8768BBE}"/>
              </a:ext>
            </a:extLst>
          </p:cNvPr>
          <p:cNvSpPr/>
          <p:nvPr/>
        </p:nvSpPr>
        <p:spPr bwMode="auto">
          <a:xfrm>
            <a:off x="8018411" y="2139648"/>
            <a:ext cx="170695" cy="523177"/>
          </a:xfrm>
          <a:prstGeom prst="downArrow">
            <a:avLst/>
          </a:prstGeom>
          <a:solidFill>
            <a:srgbClr val="D883FF"/>
          </a:solidFill>
          <a:ln w="25400" cap="flat" cmpd="sng" algn="ctr">
            <a:solidFill>
              <a:schemeClr val="tx1"/>
            </a:solidFill>
            <a:prstDash val="solid"/>
            <a:round/>
            <a:headEnd type="none" w="med" len="med"/>
            <a:tailEnd type="none" w="med" len="med"/>
          </a:ln>
          <a:effectLst/>
        </p:spPr>
        <p:txBody>
          <a:bodyPr vert="horz" wrap="square" lIns="74811" tIns="37406" rIns="74811" bIns="37406" numCol="1" rtlCol="0" anchor="t" anchorCtr="0" compatLnSpc="1">
            <a:prstTxWarp prst="textNoShape">
              <a:avLst/>
            </a:prstTxWarp>
          </a:bodyPr>
          <a:lstStyle/>
          <a:p>
            <a:pPr marL="309563" indent="-309563">
              <a:buClr>
                <a:srgbClr val="FC0128"/>
              </a:buClr>
              <a:buFont typeface="Wingdings" pitchFamily="2" charset="2"/>
              <a:buAutoNum type="arabicPeriod"/>
            </a:pPr>
            <a:endParaRPr lang="en-US" sz="1625" i="1"/>
          </a:p>
        </p:txBody>
      </p:sp>
      <p:sp>
        <p:nvSpPr>
          <p:cNvPr id="115" name="TextBox 114">
            <a:extLst>
              <a:ext uri="{FF2B5EF4-FFF2-40B4-BE49-F238E27FC236}">
                <a16:creationId xmlns:a16="http://schemas.microsoft.com/office/drawing/2014/main" id="{0F4DB852-E9CC-2245-BF7D-A310B9CCAE0E}"/>
              </a:ext>
            </a:extLst>
          </p:cNvPr>
          <p:cNvSpPr txBox="1"/>
          <p:nvPr/>
        </p:nvSpPr>
        <p:spPr>
          <a:xfrm>
            <a:off x="2079383" y="1603354"/>
            <a:ext cx="681277" cy="450123"/>
          </a:xfrm>
          <a:prstGeom prst="rect">
            <a:avLst/>
          </a:prstGeom>
          <a:noFill/>
        </p:spPr>
        <p:txBody>
          <a:bodyPr wrap="none" lIns="0" tIns="0" rIns="0" bIns="0" rtlCol="0">
            <a:spAutoFit/>
          </a:bodyPr>
          <a:lstStyle/>
          <a:p>
            <a:pPr algn="r" eaLnBrk="0" fontAlgn="base" hangingPunct="0">
              <a:lnSpc>
                <a:spcPct val="90000"/>
              </a:lnSpc>
              <a:spcBef>
                <a:spcPct val="30000"/>
              </a:spcBef>
              <a:spcAft>
                <a:spcPct val="0"/>
              </a:spcAft>
              <a:buClr>
                <a:srgbClr val="FC0128"/>
              </a:buClr>
              <a:buSzPct val="70000"/>
            </a:pPr>
            <a:r>
              <a:rPr lang="en-US" sz="1625"/>
              <a:t>RF</a:t>
            </a:r>
            <a:br>
              <a:rPr lang="en-US" sz="1625"/>
            </a:br>
            <a:r>
              <a:rPr lang="en-US" sz="1625"/>
              <a:t>source</a:t>
            </a:r>
          </a:p>
        </p:txBody>
      </p:sp>
      <p:sp>
        <p:nvSpPr>
          <p:cNvPr id="116" name="TextBox 115">
            <a:extLst>
              <a:ext uri="{FF2B5EF4-FFF2-40B4-BE49-F238E27FC236}">
                <a16:creationId xmlns:a16="http://schemas.microsoft.com/office/drawing/2014/main" id="{CD5F129E-5355-F441-955F-00E08780DDFB}"/>
              </a:ext>
            </a:extLst>
          </p:cNvPr>
          <p:cNvSpPr txBox="1"/>
          <p:nvPr/>
        </p:nvSpPr>
        <p:spPr>
          <a:xfrm>
            <a:off x="3107727" y="3879864"/>
            <a:ext cx="681277" cy="450123"/>
          </a:xfrm>
          <a:prstGeom prst="rect">
            <a:avLst/>
          </a:prstGeom>
          <a:noFill/>
        </p:spPr>
        <p:txBody>
          <a:bodyPr wrap="none" lIns="0" tIns="0" rIns="0" bIns="0" rtlCol="0">
            <a:spAutoFit/>
          </a:bodyPr>
          <a:lstStyle/>
          <a:p>
            <a:pPr algn="r" eaLnBrk="0" fontAlgn="base" hangingPunct="0">
              <a:lnSpc>
                <a:spcPct val="90000"/>
              </a:lnSpc>
              <a:spcBef>
                <a:spcPct val="30000"/>
              </a:spcBef>
              <a:spcAft>
                <a:spcPct val="0"/>
              </a:spcAft>
              <a:buClr>
                <a:srgbClr val="FC0128"/>
              </a:buClr>
              <a:buSzPct val="70000"/>
            </a:pPr>
            <a:r>
              <a:rPr lang="en-US" sz="1625"/>
              <a:t>LO</a:t>
            </a:r>
            <a:br>
              <a:rPr lang="en-US" sz="1625"/>
            </a:br>
            <a:r>
              <a:rPr lang="en-US" sz="1625"/>
              <a:t>source</a:t>
            </a:r>
          </a:p>
        </p:txBody>
      </p:sp>
      <p:sp>
        <p:nvSpPr>
          <p:cNvPr id="117" name="TextBox 116">
            <a:extLst>
              <a:ext uri="{FF2B5EF4-FFF2-40B4-BE49-F238E27FC236}">
                <a16:creationId xmlns:a16="http://schemas.microsoft.com/office/drawing/2014/main" id="{55124276-1353-5C41-97B0-6E28A30F369A}"/>
              </a:ext>
            </a:extLst>
          </p:cNvPr>
          <p:cNvSpPr txBox="1"/>
          <p:nvPr/>
        </p:nvSpPr>
        <p:spPr>
          <a:xfrm>
            <a:off x="3244490" y="2345377"/>
            <a:ext cx="998671" cy="225062"/>
          </a:xfrm>
          <a:prstGeom prst="rect">
            <a:avLst/>
          </a:prstGeom>
          <a:noFill/>
        </p:spPr>
        <p:txBody>
          <a:bodyPr wrap="none" lIns="0" tIns="0" rIns="0" bIns="0" rtlCol="0">
            <a:spAutoFit/>
          </a:bodyPr>
          <a:lstStyle/>
          <a:p>
            <a:pPr eaLnBrk="0" fontAlgn="base" hangingPunct="0">
              <a:lnSpc>
                <a:spcPct val="90000"/>
              </a:lnSpc>
              <a:spcBef>
                <a:spcPct val="30000"/>
              </a:spcBef>
              <a:spcAft>
                <a:spcPct val="0"/>
              </a:spcAft>
              <a:buClr>
                <a:srgbClr val="FC0128"/>
              </a:buClr>
              <a:buSzPct val="70000"/>
            </a:pPr>
            <a:r>
              <a:rPr lang="en-US" sz="1625"/>
              <a:t>X-switch</a:t>
            </a:r>
          </a:p>
        </p:txBody>
      </p:sp>
      <p:sp>
        <p:nvSpPr>
          <p:cNvPr id="118" name="TextBox 117">
            <a:extLst>
              <a:ext uri="{FF2B5EF4-FFF2-40B4-BE49-F238E27FC236}">
                <a16:creationId xmlns:a16="http://schemas.microsoft.com/office/drawing/2014/main" id="{F6B27538-84FB-0543-AD5D-FE1FFAA086E2}"/>
              </a:ext>
            </a:extLst>
          </p:cNvPr>
          <p:cNvSpPr txBox="1"/>
          <p:nvPr/>
        </p:nvSpPr>
        <p:spPr>
          <a:xfrm>
            <a:off x="1323490" y="4918223"/>
            <a:ext cx="734176" cy="225062"/>
          </a:xfrm>
          <a:prstGeom prst="rect">
            <a:avLst/>
          </a:prstGeom>
          <a:noFill/>
        </p:spPr>
        <p:txBody>
          <a:bodyPr wrap="none" lIns="0" tIns="0" rIns="0" bIns="0" rtlCol="0">
            <a:spAutoFit/>
          </a:bodyPr>
          <a:lstStyle/>
          <a:p>
            <a:pPr algn="r" eaLnBrk="0" fontAlgn="base" hangingPunct="0">
              <a:lnSpc>
                <a:spcPct val="90000"/>
              </a:lnSpc>
              <a:spcBef>
                <a:spcPct val="30000"/>
              </a:spcBef>
              <a:spcAft>
                <a:spcPct val="0"/>
              </a:spcAft>
              <a:buClr>
                <a:srgbClr val="FC0128"/>
              </a:buClr>
              <a:buSzPct val="70000"/>
            </a:pPr>
            <a:r>
              <a:rPr lang="en-US" sz="1625"/>
              <a:t>Port 1</a:t>
            </a:r>
          </a:p>
        </p:txBody>
      </p:sp>
      <p:sp>
        <p:nvSpPr>
          <p:cNvPr id="119" name="TextBox 118">
            <a:extLst>
              <a:ext uri="{FF2B5EF4-FFF2-40B4-BE49-F238E27FC236}">
                <a16:creationId xmlns:a16="http://schemas.microsoft.com/office/drawing/2014/main" id="{95F3B4F1-25B7-FB44-8A6E-A6A6051C55B8}"/>
              </a:ext>
            </a:extLst>
          </p:cNvPr>
          <p:cNvSpPr txBox="1"/>
          <p:nvPr/>
        </p:nvSpPr>
        <p:spPr>
          <a:xfrm>
            <a:off x="4972245" y="4913670"/>
            <a:ext cx="734176" cy="225062"/>
          </a:xfrm>
          <a:prstGeom prst="rect">
            <a:avLst/>
          </a:prstGeom>
          <a:noFill/>
        </p:spPr>
        <p:txBody>
          <a:bodyPr wrap="none" lIns="0" tIns="0" rIns="0" bIns="0" rtlCol="0">
            <a:spAutoFit/>
          </a:bodyPr>
          <a:lstStyle/>
          <a:p>
            <a:pPr algn="r" eaLnBrk="0" fontAlgn="base" hangingPunct="0">
              <a:lnSpc>
                <a:spcPct val="90000"/>
              </a:lnSpc>
              <a:spcBef>
                <a:spcPct val="30000"/>
              </a:spcBef>
              <a:spcAft>
                <a:spcPct val="0"/>
              </a:spcAft>
              <a:buClr>
                <a:srgbClr val="FC0128"/>
              </a:buClr>
              <a:buSzPct val="70000"/>
            </a:pPr>
            <a:r>
              <a:rPr lang="en-US" sz="1625"/>
              <a:t>Port 2</a:t>
            </a:r>
          </a:p>
        </p:txBody>
      </p:sp>
      <p:sp>
        <p:nvSpPr>
          <p:cNvPr id="120" name="TextBox 119">
            <a:extLst>
              <a:ext uri="{FF2B5EF4-FFF2-40B4-BE49-F238E27FC236}">
                <a16:creationId xmlns:a16="http://schemas.microsoft.com/office/drawing/2014/main" id="{AAA61990-3A8B-354B-A5BF-C5D0DCCC4B4B}"/>
              </a:ext>
            </a:extLst>
          </p:cNvPr>
          <p:cNvSpPr txBox="1"/>
          <p:nvPr/>
        </p:nvSpPr>
        <p:spPr>
          <a:xfrm>
            <a:off x="4469738" y="5344527"/>
            <a:ext cx="674865" cy="225062"/>
          </a:xfrm>
          <a:prstGeom prst="rect">
            <a:avLst/>
          </a:prstGeom>
          <a:noFill/>
        </p:spPr>
        <p:txBody>
          <a:bodyPr wrap="none" lIns="0" tIns="0" rIns="0" bIns="0" rtlCol="0">
            <a:spAutoFit/>
          </a:bodyPr>
          <a:lstStyle/>
          <a:p>
            <a:pPr algn="r" eaLnBrk="0" fontAlgn="base" hangingPunct="0">
              <a:lnSpc>
                <a:spcPct val="90000"/>
              </a:lnSpc>
              <a:spcBef>
                <a:spcPct val="30000"/>
              </a:spcBef>
              <a:spcAft>
                <a:spcPct val="0"/>
              </a:spcAft>
              <a:buClr>
                <a:srgbClr val="FC0128"/>
              </a:buClr>
              <a:buSzPct val="70000"/>
            </a:pPr>
            <a:r>
              <a:rPr lang="en-US" sz="1625" i="1"/>
              <a:t>cable</a:t>
            </a:r>
          </a:p>
        </p:txBody>
      </p:sp>
      <p:sp>
        <p:nvSpPr>
          <p:cNvPr id="121" name="TextBox 120">
            <a:extLst>
              <a:ext uri="{FF2B5EF4-FFF2-40B4-BE49-F238E27FC236}">
                <a16:creationId xmlns:a16="http://schemas.microsoft.com/office/drawing/2014/main" id="{72C4C39F-239A-FF4D-B4DE-0E72D39931BC}"/>
              </a:ext>
            </a:extLst>
          </p:cNvPr>
          <p:cNvSpPr txBox="1"/>
          <p:nvPr/>
        </p:nvSpPr>
        <p:spPr>
          <a:xfrm>
            <a:off x="1003514" y="5383769"/>
            <a:ext cx="674865" cy="225062"/>
          </a:xfrm>
          <a:prstGeom prst="rect">
            <a:avLst/>
          </a:prstGeom>
          <a:noFill/>
        </p:spPr>
        <p:txBody>
          <a:bodyPr wrap="none" lIns="0" tIns="0" rIns="0" bIns="0" rtlCol="0">
            <a:spAutoFit/>
          </a:bodyPr>
          <a:lstStyle/>
          <a:p>
            <a:pPr algn="r" eaLnBrk="0" fontAlgn="base" hangingPunct="0">
              <a:lnSpc>
                <a:spcPct val="90000"/>
              </a:lnSpc>
              <a:spcBef>
                <a:spcPct val="30000"/>
              </a:spcBef>
              <a:spcAft>
                <a:spcPct val="0"/>
              </a:spcAft>
              <a:buClr>
                <a:srgbClr val="FC0128"/>
              </a:buClr>
              <a:buSzPct val="70000"/>
            </a:pPr>
            <a:r>
              <a:rPr lang="en-US" sz="1625" i="1"/>
              <a:t>cable</a:t>
            </a:r>
          </a:p>
        </p:txBody>
      </p:sp>
      <mc:AlternateContent xmlns:mc="http://schemas.openxmlformats.org/markup-compatibility/2006" xmlns:a14="http://schemas.microsoft.com/office/drawing/2010/main">
        <mc:Choice Requires="a14">
          <p:sp>
            <p:nvSpPr>
              <p:cNvPr id="122" name="TextBox 121">
                <a:extLst>
                  <a:ext uri="{FF2B5EF4-FFF2-40B4-BE49-F238E27FC236}">
                    <a16:creationId xmlns:a16="http://schemas.microsoft.com/office/drawing/2014/main" id="{5318578E-58C5-4749-BC92-1FED8CA369D5}"/>
                  </a:ext>
                </a:extLst>
              </p:cNvPr>
              <p:cNvSpPr txBox="1"/>
              <p:nvPr/>
            </p:nvSpPr>
            <p:spPr>
              <a:xfrm>
                <a:off x="2185362" y="5099464"/>
                <a:ext cx="374141" cy="225062"/>
              </a:xfrm>
              <a:prstGeom prst="rect">
                <a:avLst/>
              </a:prstGeom>
              <a:noFill/>
            </p:spPr>
            <p:txBody>
              <a:bodyPr wrap="none" lIns="0" tIns="0" rIns="0" bIns="0" rtlCol="0">
                <a:spAutoFit/>
              </a:bodyPr>
              <a:lstStyle/>
              <a:p>
                <a:pPr algn="r" eaLnBrk="0" fontAlgn="base" hangingPunct="0">
                  <a:lnSpc>
                    <a:spcPct val="90000"/>
                  </a:lnSpc>
                  <a:spcBef>
                    <a:spcPct val="30000"/>
                  </a:spcBef>
                  <a:spcAft>
                    <a:spcPct val="0"/>
                  </a:spcAft>
                  <a:buClr>
                    <a:srgbClr val="FC0128"/>
                  </a:buClr>
                  <a:buSzPct val="70000"/>
                </a:pPr>
                <a14:m>
                  <m:oMath xmlns:m="http://schemas.openxmlformats.org/officeDocument/2006/math">
                    <m:sSub>
                      <m:sSubPr>
                        <m:ctrlPr>
                          <a:rPr lang="en-US" sz="1625" i="1">
                            <a:solidFill>
                              <a:srgbClr val="000000"/>
                            </a:solidFill>
                            <a:latin typeface="Cambria Math" panose="02040503050406030204" pitchFamily="18" charset="0"/>
                          </a:rPr>
                        </m:ctrlPr>
                      </m:sSubPr>
                      <m:e>
                        <m:r>
                          <a:rPr lang="en-US" sz="1625" i="1">
                            <a:solidFill>
                              <a:srgbClr val="000000"/>
                            </a:solidFill>
                            <a:latin typeface="Cambria Math" panose="02040503050406030204" pitchFamily="18" charset="0"/>
                          </a:rPr>
                          <m:t>𝒂</m:t>
                        </m:r>
                      </m:e>
                      <m:sub>
                        <m:r>
                          <a:rPr lang="en-US" sz="1625" i="1">
                            <a:solidFill>
                              <a:srgbClr val="000000"/>
                            </a:solidFill>
                            <a:latin typeface="Cambria Math" panose="02040503050406030204" pitchFamily="18" charset="0"/>
                          </a:rPr>
                          <m:t>𝟏</m:t>
                        </m:r>
                      </m:sub>
                    </m:sSub>
                  </m:oMath>
                </a14:m>
                <a:endParaRPr lang="en-US" sz="1625" dirty="0">
                  <a:solidFill>
                    <a:srgbClr val="000000"/>
                  </a:solidFill>
                </a:endParaRPr>
              </a:p>
            </p:txBody>
          </p:sp>
        </mc:Choice>
        <mc:Fallback xmlns="">
          <p:sp>
            <p:nvSpPr>
              <p:cNvPr id="122" name="TextBox 121">
                <a:extLst>
                  <a:ext uri="{FF2B5EF4-FFF2-40B4-BE49-F238E27FC236}">
                    <a16:creationId xmlns:a16="http://schemas.microsoft.com/office/drawing/2014/main" id="{5318578E-58C5-4749-BC92-1FED8CA369D5}"/>
                  </a:ext>
                </a:extLst>
              </p:cNvPr>
              <p:cNvSpPr txBox="1">
                <a:spLocks noRot="1" noChangeAspect="1" noMove="1" noResize="1" noEditPoints="1" noAdjustHandles="1" noChangeArrowheads="1" noChangeShapeType="1" noTextEdit="1"/>
              </p:cNvSpPr>
              <p:nvPr/>
            </p:nvSpPr>
            <p:spPr>
              <a:xfrm>
                <a:off x="2185362" y="5099464"/>
                <a:ext cx="374141" cy="225062"/>
              </a:xfrm>
              <a:prstGeom prst="rect">
                <a:avLst/>
              </a:prstGeom>
              <a:blipFill>
                <a:blip r:embed="rId2"/>
                <a:stretch>
                  <a:fillRect l="-20968" t="-2778" r="-11290" b="-33333"/>
                </a:stretch>
              </a:blipFill>
            </p:spPr>
            <p:txBody>
              <a:bodyPr/>
              <a:lstStyle/>
              <a:p>
                <a:r>
                  <a:rPr lang="en-GB">
                    <a:noFill/>
                  </a:rPr>
                  <a:t> </a:t>
                </a:r>
              </a:p>
            </p:txBody>
          </p:sp>
        </mc:Fallback>
      </mc:AlternateContent>
      <p:cxnSp>
        <p:nvCxnSpPr>
          <p:cNvPr id="123" name="Straight Connector 122">
            <a:extLst>
              <a:ext uri="{FF2B5EF4-FFF2-40B4-BE49-F238E27FC236}">
                <a16:creationId xmlns:a16="http://schemas.microsoft.com/office/drawing/2014/main" id="{784BBC15-220B-0243-86FA-F20B61575815}"/>
              </a:ext>
            </a:extLst>
          </p:cNvPr>
          <p:cNvCxnSpPr>
            <a:cxnSpLocks/>
          </p:cNvCxnSpPr>
          <p:nvPr/>
        </p:nvCxnSpPr>
        <p:spPr bwMode="auto">
          <a:xfrm>
            <a:off x="2305362" y="5376836"/>
            <a:ext cx="299325" cy="0"/>
          </a:xfrm>
          <a:prstGeom prst="line">
            <a:avLst/>
          </a:prstGeom>
          <a:noFill/>
          <a:ln w="25400" cap="flat" cmpd="sng" algn="ctr">
            <a:solidFill>
              <a:schemeClr val="tx1"/>
            </a:solidFill>
            <a:prstDash val="solid"/>
            <a:round/>
            <a:headEnd type="none" w="med" len="med"/>
            <a:tailEnd type="triangle" w="med" len="med"/>
          </a:ln>
          <a:effectLst/>
        </p:spPr>
      </p:cxnSp>
      <p:cxnSp>
        <p:nvCxnSpPr>
          <p:cNvPr id="124" name="Straight Connector 123">
            <a:extLst>
              <a:ext uri="{FF2B5EF4-FFF2-40B4-BE49-F238E27FC236}">
                <a16:creationId xmlns:a16="http://schemas.microsoft.com/office/drawing/2014/main" id="{30441D78-DBBC-B040-B993-59D9291662C3}"/>
              </a:ext>
            </a:extLst>
          </p:cNvPr>
          <p:cNvCxnSpPr>
            <a:cxnSpLocks/>
          </p:cNvCxnSpPr>
          <p:nvPr/>
        </p:nvCxnSpPr>
        <p:spPr bwMode="auto">
          <a:xfrm>
            <a:off x="3639340" y="5380642"/>
            <a:ext cx="299325" cy="0"/>
          </a:xfrm>
          <a:prstGeom prst="line">
            <a:avLst/>
          </a:prstGeom>
          <a:noFill/>
          <a:ln w="25400" cap="flat" cmpd="sng" algn="ctr">
            <a:solidFill>
              <a:schemeClr val="tx1"/>
            </a:solidFill>
            <a:prstDash val="solid"/>
            <a:round/>
            <a:headEnd type="none" w="med" len="med"/>
            <a:tailEnd type="triangle" w="med" len="med"/>
          </a:ln>
          <a:effectLst/>
        </p:spPr>
      </p:cxnSp>
      <p:cxnSp>
        <p:nvCxnSpPr>
          <p:cNvPr id="125" name="Straight Connector 124">
            <a:extLst>
              <a:ext uri="{FF2B5EF4-FFF2-40B4-BE49-F238E27FC236}">
                <a16:creationId xmlns:a16="http://schemas.microsoft.com/office/drawing/2014/main" id="{B6707706-B28E-CF49-B9BA-94FD4D7B4358}"/>
              </a:ext>
            </a:extLst>
          </p:cNvPr>
          <p:cNvCxnSpPr>
            <a:cxnSpLocks/>
          </p:cNvCxnSpPr>
          <p:nvPr/>
        </p:nvCxnSpPr>
        <p:spPr bwMode="auto">
          <a:xfrm>
            <a:off x="2305362" y="5660511"/>
            <a:ext cx="299325" cy="0"/>
          </a:xfrm>
          <a:prstGeom prst="line">
            <a:avLst/>
          </a:prstGeom>
          <a:noFill/>
          <a:ln w="25400" cap="flat" cmpd="sng" algn="ctr">
            <a:solidFill>
              <a:schemeClr val="tx1"/>
            </a:solidFill>
            <a:prstDash val="solid"/>
            <a:round/>
            <a:headEnd type="triangle" w="med" len="med"/>
            <a:tailEnd type="none" w="med" len="med"/>
          </a:ln>
          <a:effectLst/>
        </p:spPr>
      </p:cxnSp>
      <p:cxnSp>
        <p:nvCxnSpPr>
          <p:cNvPr id="126" name="Straight Connector 125">
            <a:extLst>
              <a:ext uri="{FF2B5EF4-FFF2-40B4-BE49-F238E27FC236}">
                <a16:creationId xmlns:a16="http://schemas.microsoft.com/office/drawing/2014/main" id="{8B444C79-C7FC-E743-ACCF-25AD51C14A4D}"/>
              </a:ext>
            </a:extLst>
          </p:cNvPr>
          <p:cNvCxnSpPr>
            <a:cxnSpLocks/>
          </p:cNvCxnSpPr>
          <p:nvPr/>
        </p:nvCxnSpPr>
        <p:spPr bwMode="auto">
          <a:xfrm>
            <a:off x="3639340" y="5661517"/>
            <a:ext cx="299325" cy="0"/>
          </a:xfrm>
          <a:prstGeom prst="line">
            <a:avLst/>
          </a:prstGeom>
          <a:noFill/>
          <a:ln w="25400" cap="flat" cmpd="sng" algn="ctr">
            <a:solidFill>
              <a:schemeClr val="tx1"/>
            </a:solidFill>
            <a:prstDash val="solid"/>
            <a:round/>
            <a:headEnd type="triangle" w="med" len="med"/>
            <a:tailEnd type="none" w="med" len="med"/>
          </a:ln>
          <a:effectLst/>
        </p:spPr>
      </p:cxnSp>
      <mc:AlternateContent xmlns:mc="http://schemas.openxmlformats.org/markup-compatibility/2006" xmlns:a14="http://schemas.microsoft.com/office/drawing/2010/main">
        <mc:Choice Requires="a14">
          <p:sp>
            <p:nvSpPr>
              <p:cNvPr id="127" name="TextBox 126">
                <a:extLst>
                  <a:ext uri="{FF2B5EF4-FFF2-40B4-BE49-F238E27FC236}">
                    <a16:creationId xmlns:a16="http://schemas.microsoft.com/office/drawing/2014/main" id="{266073B3-0A04-D14F-9364-D39140A4B1C2}"/>
                  </a:ext>
                </a:extLst>
              </p:cNvPr>
              <p:cNvSpPr txBox="1"/>
              <p:nvPr/>
            </p:nvSpPr>
            <p:spPr>
              <a:xfrm>
                <a:off x="3508456" y="5088828"/>
                <a:ext cx="370935" cy="225062"/>
              </a:xfrm>
              <a:prstGeom prst="rect">
                <a:avLst/>
              </a:prstGeom>
              <a:noFill/>
            </p:spPr>
            <p:txBody>
              <a:bodyPr wrap="none" lIns="0" tIns="0" rIns="0" bIns="0" rtlCol="0">
                <a:spAutoFit/>
              </a:bodyPr>
              <a:lstStyle/>
              <a:p>
                <a:pPr algn="r" eaLnBrk="0" fontAlgn="base" hangingPunct="0">
                  <a:lnSpc>
                    <a:spcPct val="90000"/>
                  </a:lnSpc>
                  <a:spcBef>
                    <a:spcPct val="30000"/>
                  </a:spcBef>
                  <a:spcAft>
                    <a:spcPct val="0"/>
                  </a:spcAft>
                  <a:buClr>
                    <a:srgbClr val="FC0128"/>
                  </a:buClr>
                  <a:buSzPct val="70000"/>
                </a:pPr>
                <a14:m>
                  <m:oMath xmlns:m="http://schemas.openxmlformats.org/officeDocument/2006/math">
                    <m:sSub>
                      <m:sSubPr>
                        <m:ctrlPr>
                          <a:rPr lang="en-US" sz="1625" i="1">
                            <a:solidFill>
                              <a:srgbClr val="000000"/>
                            </a:solidFill>
                            <a:latin typeface="Cambria Math" panose="02040503050406030204" pitchFamily="18" charset="0"/>
                          </a:rPr>
                        </m:ctrlPr>
                      </m:sSubPr>
                      <m:e>
                        <m:r>
                          <a:rPr lang="en-US" sz="1625" i="1">
                            <a:solidFill>
                              <a:srgbClr val="000000"/>
                            </a:solidFill>
                            <a:latin typeface="Cambria Math" panose="02040503050406030204" pitchFamily="18" charset="0"/>
                          </a:rPr>
                          <m:t>𝒃</m:t>
                        </m:r>
                      </m:e>
                      <m:sub>
                        <m:r>
                          <a:rPr lang="en-US" sz="1625" i="1">
                            <a:solidFill>
                              <a:srgbClr val="000000"/>
                            </a:solidFill>
                            <a:latin typeface="Cambria Math" panose="02040503050406030204" pitchFamily="18" charset="0"/>
                          </a:rPr>
                          <m:t>𝟐</m:t>
                        </m:r>
                      </m:sub>
                    </m:sSub>
                  </m:oMath>
                </a14:m>
                <a:endParaRPr lang="en-US" sz="1625" dirty="0">
                  <a:solidFill>
                    <a:srgbClr val="000000"/>
                  </a:solidFill>
                </a:endParaRPr>
              </a:p>
            </p:txBody>
          </p:sp>
        </mc:Choice>
        <mc:Fallback xmlns="">
          <p:sp>
            <p:nvSpPr>
              <p:cNvPr id="127" name="TextBox 126">
                <a:extLst>
                  <a:ext uri="{FF2B5EF4-FFF2-40B4-BE49-F238E27FC236}">
                    <a16:creationId xmlns:a16="http://schemas.microsoft.com/office/drawing/2014/main" id="{266073B3-0A04-D14F-9364-D39140A4B1C2}"/>
                  </a:ext>
                </a:extLst>
              </p:cNvPr>
              <p:cNvSpPr txBox="1">
                <a:spLocks noRot="1" noChangeAspect="1" noMove="1" noResize="1" noEditPoints="1" noAdjustHandles="1" noChangeArrowheads="1" noChangeShapeType="1" noTextEdit="1"/>
              </p:cNvSpPr>
              <p:nvPr/>
            </p:nvSpPr>
            <p:spPr>
              <a:xfrm>
                <a:off x="3508456" y="5088828"/>
                <a:ext cx="370935" cy="225062"/>
              </a:xfrm>
              <a:prstGeom prst="rect">
                <a:avLst/>
              </a:prstGeom>
              <a:blipFill>
                <a:blip r:embed="rId3"/>
                <a:stretch>
                  <a:fillRect l="-21667" t="-8108" r="-15000" b="-2973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8" name="TextBox 127">
                <a:extLst>
                  <a:ext uri="{FF2B5EF4-FFF2-40B4-BE49-F238E27FC236}">
                    <a16:creationId xmlns:a16="http://schemas.microsoft.com/office/drawing/2014/main" id="{4A90920D-04A7-2849-AA4C-055E335115D4}"/>
                  </a:ext>
                </a:extLst>
              </p:cNvPr>
              <p:cNvSpPr txBox="1"/>
              <p:nvPr/>
            </p:nvSpPr>
            <p:spPr>
              <a:xfrm>
                <a:off x="2188568" y="5705874"/>
                <a:ext cx="370935" cy="225062"/>
              </a:xfrm>
              <a:prstGeom prst="rect">
                <a:avLst/>
              </a:prstGeom>
              <a:noFill/>
            </p:spPr>
            <p:txBody>
              <a:bodyPr wrap="none" lIns="0" tIns="0" rIns="0" bIns="0" rtlCol="0">
                <a:spAutoFit/>
              </a:bodyPr>
              <a:lstStyle/>
              <a:p>
                <a:pPr algn="r" eaLnBrk="0" fontAlgn="base" hangingPunct="0">
                  <a:lnSpc>
                    <a:spcPct val="90000"/>
                  </a:lnSpc>
                  <a:spcBef>
                    <a:spcPct val="30000"/>
                  </a:spcBef>
                  <a:spcAft>
                    <a:spcPct val="0"/>
                  </a:spcAft>
                  <a:buClr>
                    <a:srgbClr val="FC0128"/>
                  </a:buClr>
                  <a:buSzPct val="70000"/>
                </a:pPr>
                <a14:m>
                  <m:oMath xmlns:m="http://schemas.openxmlformats.org/officeDocument/2006/math">
                    <m:sSub>
                      <m:sSubPr>
                        <m:ctrlPr>
                          <a:rPr lang="en-US" sz="1625" i="1">
                            <a:solidFill>
                              <a:srgbClr val="000000"/>
                            </a:solidFill>
                            <a:latin typeface="Cambria Math" panose="02040503050406030204" pitchFamily="18" charset="0"/>
                          </a:rPr>
                        </m:ctrlPr>
                      </m:sSubPr>
                      <m:e>
                        <m:r>
                          <a:rPr lang="en-US" sz="1625" i="1">
                            <a:solidFill>
                              <a:srgbClr val="000000"/>
                            </a:solidFill>
                            <a:latin typeface="Cambria Math" panose="02040503050406030204" pitchFamily="18" charset="0"/>
                          </a:rPr>
                          <m:t>𝒃</m:t>
                        </m:r>
                      </m:e>
                      <m:sub>
                        <m:r>
                          <a:rPr lang="en-US" sz="1625" i="1">
                            <a:solidFill>
                              <a:srgbClr val="000000"/>
                            </a:solidFill>
                            <a:latin typeface="Cambria Math" panose="02040503050406030204" pitchFamily="18" charset="0"/>
                          </a:rPr>
                          <m:t>𝟏</m:t>
                        </m:r>
                      </m:sub>
                    </m:sSub>
                  </m:oMath>
                </a14:m>
                <a:endParaRPr lang="en-US" sz="1625" dirty="0">
                  <a:solidFill>
                    <a:srgbClr val="000000"/>
                  </a:solidFill>
                </a:endParaRPr>
              </a:p>
            </p:txBody>
          </p:sp>
        </mc:Choice>
        <mc:Fallback xmlns="">
          <p:sp>
            <p:nvSpPr>
              <p:cNvPr id="128" name="TextBox 127">
                <a:extLst>
                  <a:ext uri="{FF2B5EF4-FFF2-40B4-BE49-F238E27FC236}">
                    <a16:creationId xmlns:a16="http://schemas.microsoft.com/office/drawing/2014/main" id="{4A90920D-04A7-2849-AA4C-055E335115D4}"/>
                  </a:ext>
                </a:extLst>
              </p:cNvPr>
              <p:cNvSpPr txBox="1">
                <a:spLocks noRot="1" noChangeAspect="1" noMove="1" noResize="1" noEditPoints="1" noAdjustHandles="1" noChangeArrowheads="1" noChangeShapeType="1" noTextEdit="1"/>
              </p:cNvSpPr>
              <p:nvPr/>
            </p:nvSpPr>
            <p:spPr>
              <a:xfrm>
                <a:off x="2188568" y="5705874"/>
                <a:ext cx="370935" cy="225062"/>
              </a:xfrm>
              <a:prstGeom prst="rect">
                <a:avLst/>
              </a:prstGeom>
              <a:blipFill>
                <a:blip r:embed="rId4"/>
                <a:stretch>
                  <a:fillRect l="-21311" t="-8108" r="-13115" b="-2973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9" name="TextBox 128">
                <a:extLst>
                  <a:ext uri="{FF2B5EF4-FFF2-40B4-BE49-F238E27FC236}">
                    <a16:creationId xmlns:a16="http://schemas.microsoft.com/office/drawing/2014/main" id="{0C0B7A9B-1350-B94D-BB53-178BA587A51F}"/>
                  </a:ext>
                </a:extLst>
              </p:cNvPr>
              <p:cNvSpPr txBox="1"/>
              <p:nvPr/>
            </p:nvSpPr>
            <p:spPr>
              <a:xfrm>
                <a:off x="3540999" y="5705874"/>
                <a:ext cx="374141" cy="225062"/>
              </a:xfrm>
              <a:prstGeom prst="rect">
                <a:avLst/>
              </a:prstGeom>
              <a:noFill/>
            </p:spPr>
            <p:txBody>
              <a:bodyPr wrap="none" lIns="0" tIns="0" rIns="0" bIns="0" rtlCol="0">
                <a:spAutoFit/>
              </a:bodyPr>
              <a:lstStyle/>
              <a:p>
                <a:pPr algn="r" eaLnBrk="0" fontAlgn="base" hangingPunct="0">
                  <a:lnSpc>
                    <a:spcPct val="90000"/>
                  </a:lnSpc>
                  <a:spcBef>
                    <a:spcPct val="30000"/>
                  </a:spcBef>
                  <a:spcAft>
                    <a:spcPct val="0"/>
                  </a:spcAft>
                  <a:buClr>
                    <a:srgbClr val="FC0128"/>
                  </a:buClr>
                  <a:buSzPct val="70000"/>
                </a:pPr>
                <a14:m>
                  <m:oMath xmlns:m="http://schemas.openxmlformats.org/officeDocument/2006/math">
                    <m:sSub>
                      <m:sSubPr>
                        <m:ctrlPr>
                          <a:rPr lang="en-US" sz="1625" i="1">
                            <a:solidFill>
                              <a:srgbClr val="000000"/>
                            </a:solidFill>
                            <a:latin typeface="Cambria Math" panose="02040503050406030204" pitchFamily="18" charset="0"/>
                          </a:rPr>
                        </m:ctrlPr>
                      </m:sSubPr>
                      <m:e>
                        <m:r>
                          <a:rPr lang="en-US" sz="1625" i="1">
                            <a:solidFill>
                              <a:srgbClr val="000000"/>
                            </a:solidFill>
                            <a:latin typeface="Cambria Math" panose="02040503050406030204" pitchFamily="18" charset="0"/>
                          </a:rPr>
                          <m:t>𝒂</m:t>
                        </m:r>
                      </m:e>
                      <m:sub>
                        <m:r>
                          <a:rPr lang="en-US" sz="1625" i="1">
                            <a:solidFill>
                              <a:srgbClr val="000000"/>
                            </a:solidFill>
                            <a:latin typeface="Cambria Math" panose="02040503050406030204" pitchFamily="18" charset="0"/>
                          </a:rPr>
                          <m:t>𝟐</m:t>
                        </m:r>
                      </m:sub>
                    </m:sSub>
                  </m:oMath>
                </a14:m>
                <a:endParaRPr lang="en-US" sz="1625" dirty="0">
                  <a:solidFill>
                    <a:srgbClr val="000000"/>
                  </a:solidFill>
                </a:endParaRPr>
              </a:p>
            </p:txBody>
          </p:sp>
        </mc:Choice>
        <mc:Fallback xmlns="">
          <p:sp>
            <p:nvSpPr>
              <p:cNvPr id="129" name="TextBox 128">
                <a:extLst>
                  <a:ext uri="{FF2B5EF4-FFF2-40B4-BE49-F238E27FC236}">
                    <a16:creationId xmlns:a16="http://schemas.microsoft.com/office/drawing/2014/main" id="{0C0B7A9B-1350-B94D-BB53-178BA587A51F}"/>
                  </a:ext>
                </a:extLst>
              </p:cNvPr>
              <p:cNvSpPr txBox="1">
                <a:spLocks noRot="1" noChangeAspect="1" noMove="1" noResize="1" noEditPoints="1" noAdjustHandles="1" noChangeArrowheads="1" noChangeShapeType="1" noTextEdit="1"/>
              </p:cNvSpPr>
              <p:nvPr/>
            </p:nvSpPr>
            <p:spPr>
              <a:xfrm>
                <a:off x="3540999" y="5705874"/>
                <a:ext cx="374141" cy="225062"/>
              </a:xfrm>
              <a:prstGeom prst="rect">
                <a:avLst/>
              </a:prstGeom>
              <a:blipFill>
                <a:blip r:embed="rId5"/>
                <a:stretch>
                  <a:fillRect l="-21311" r="-13115" b="-2973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0" name="TextBox 129">
                <a:extLst>
                  <a:ext uri="{FF2B5EF4-FFF2-40B4-BE49-F238E27FC236}">
                    <a16:creationId xmlns:a16="http://schemas.microsoft.com/office/drawing/2014/main" id="{A4109AE8-BC94-1346-AB43-CEE35BD54B98}"/>
                  </a:ext>
                </a:extLst>
              </p:cNvPr>
              <p:cNvSpPr txBox="1"/>
              <p:nvPr/>
            </p:nvSpPr>
            <p:spPr>
              <a:xfrm>
                <a:off x="3252375" y="4431390"/>
                <a:ext cx="616195" cy="225062"/>
              </a:xfrm>
              <a:prstGeom prst="rect">
                <a:avLst/>
              </a:prstGeom>
              <a:noFill/>
            </p:spPr>
            <p:txBody>
              <a:bodyPr wrap="none" lIns="0" tIns="0" rIns="0" bIns="0" rtlCol="0">
                <a:spAutoFit/>
              </a:bodyPr>
              <a:lstStyle/>
              <a:p>
                <a:pPr algn="r" eaLnBrk="0" fontAlgn="base" hangingPunct="0">
                  <a:lnSpc>
                    <a:spcPct val="90000"/>
                  </a:lnSpc>
                  <a:spcBef>
                    <a:spcPct val="30000"/>
                  </a:spcBef>
                  <a:spcAft>
                    <a:spcPct val="0"/>
                  </a:spcAft>
                  <a:buClr>
                    <a:srgbClr val="FC0128"/>
                  </a:buClr>
                  <a:buSzPct val="70000"/>
                </a:pPr>
                <a:r>
                  <a:rPr lang="en-US" sz="1625" i="1" dirty="0">
                    <a:solidFill>
                      <a:srgbClr val="000000"/>
                    </a:solidFill>
                  </a:rPr>
                  <a:t>IF </a:t>
                </a:r>
                <a14:m>
                  <m:oMath xmlns:m="http://schemas.openxmlformats.org/officeDocument/2006/math">
                    <m:sSub>
                      <m:sSubPr>
                        <m:ctrlPr>
                          <a:rPr lang="en-US" sz="1625" i="1">
                            <a:solidFill>
                              <a:srgbClr val="000000"/>
                            </a:solidFill>
                            <a:latin typeface="Cambria Math" panose="02040503050406030204" pitchFamily="18" charset="0"/>
                          </a:rPr>
                        </m:ctrlPr>
                      </m:sSubPr>
                      <m:e>
                        <m:r>
                          <a:rPr lang="en-US" sz="1625" i="1">
                            <a:solidFill>
                              <a:srgbClr val="000000"/>
                            </a:solidFill>
                            <a:latin typeface="Cambria Math" panose="02040503050406030204" pitchFamily="18" charset="0"/>
                          </a:rPr>
                          <m:t>𝒂</m:t>
                        </m:r>
                      </m:e>
                      <m:sub>
                        <m:r>
                          <a:rPr lang="en-US" sz="1625" i="1">
                            <a:solidFill>
                              <a:srgbClr val="000000"/>
                            </a:solidFill>
                            <a:latin typeface="Cambria Math" panose="02040503050406030204" pitchFamily="18" charset="0"/>
                          </a:rPr>
                          <m:t>𝟐</m:t>
                        </m:r>
                      </m:sub>
                    </m:sSub>
                  </m:oMath>
                </a14:m>
                <a:endParaRPr lang="en-US" sz="1625" dirty="0">
                  <a:solidFill>
                    <a:srgbClr val="000000"/>
                  </a:solidFill>
                </a:endParaRPr>
              </a:p>
            </p:txBody>
          </p:sp>
        </mc:Choice>
        <mc:Fallback xmlns="">
          <p:sp>
            <p:nvSpPr>
              <p:cNvPr id="130" name="TextBox 129">
                <a:extLst>
                  <a:ext uri="{FF2B5EF4-FFF2-40B4-BE49-F238E27FC236}">
                    <a16:creationId xmlns:a16="http://schemas.microsoft.com/office/drawing/2014/main" id="{A4109AE8-BC94-1346-AB43-CEE35BD54B98}"/>
                  </a:ext>
                </a:extLst>
              </p:cNvPr>
              <p:cNvSpPr txBox="1">
                <a:spLocks noRot="1" noChangeAspect="1" noMove="1" noResize="1" noEditPoints="1" noAdjustHandles="1" noChangeArrowheads="1" noChangeShapeType="1" noTextEdit="1"/>
              </p:cNvSpPr>
              <p:nvPr/>
            </p:nvSpPr>
            <p:spPr>
              <a:xfrm>
                <a:off x="3252375" y="4431390"/>
                <a:ext cx="616195" cy="225062"/>
              </a:xfrm>
              <a:prstGeom prst="rect">
                <a:avLst/>
              </a:prstGeom>
              <a:blipFill>
                <a:blip r:embed="rId6"/>
                <a:stretch>
                  <a:fillRect l="-11881" t="-40541" r="-7921" b="-5675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1" name="TextBox 130">
                <a:extLst>
                  <a:ext uri="{FF2B5EF4-FFF2-40B4-BE49-F238E27FC236}">
                    <a16:creationId xmlns:a16="http://schemas.microsoft.com/office/drawing/2014/main" id="{EB2CE9A5-CA72-C147-AED3-E3346EE81879}"/>
                  </a:ext>
                </a:extLst>
              </p:cNvPr>
              <p:cNvSpPr txBox="1"/>
              <p:nvPr/>
            </p:nvSpPr>
            <p:spPr>
              <a:xfrm>
                <a:off x="3249722" y="3249243"/>
                <a:ext cx="612989" cy="225062"/>
              </a:xfrm>
              <a:prstGeom prst="rect">
                <a:avLst/>
              </a:prstGeom>
              <a:noFill/>
            </p:spPr>
            <p:txBody>
              <a:bodyPr wrap="none" lIns="0" tIns="0" rIns="0" bIns="0" rtlCol="0">
                <a:spAutoFit/>
              </a:bodyPr>
              <a:lstStyle/>
              <a:p>
                <a:pPr algn="r" eaLnBrk="0" fontAlgn="base" hangingPunct="0">
                  <a:lnSpc>
                    <a:spcPct val="90000"/>
                  </a:lnSpc>
                  <a:spcBef>
                    <a:spcPct val="30000"/>
                  </a:spcBef>
                  <a:spcAft>
                    <a:spcPct val="0"/>
                  </a:spcAft>
                  <a:buClr>
                    <a:srgbClr val="FC0128"/>
                  </a:buClr>
                  <a:buSzPct val="70000"/>
                </a:pPr>
                <a:r>
                  <a:rPr lang="en-US" sz="1625" i="1" dirty="0">
                    <a:solidFill>
                      <a:srgbClr val="000000"/>
                    </a:solidFill>
                  </a:rPr>
                  <a:t>IF </a:t>
                </a:r>
                <a14:m>
                  <m:oMath xmlns:m="http://schemas.openxmlformats.org/officeDocument/2006/math">
                    <m:sSub>
                      <m:sSubPr>
                        <m:ctrlPr>
                          <a:rPr lang="en-US" sz="1625" i="1">
                            <a:solidFill>
                              <a:srgbClr val="000000"/>
                            </a:solidFill>
                            <a:latin typeface="Cambria Math" panose="02040503050406030204" pitchFamily="18" charset="0"/>
                          </a:rPr>
                        </m:ctrlPr>
                      </m:sSubPr>
                      <m:e>
                        <m:r>
                          <a:rPr lang="en-US" sz="1625" i="1">
                            <a:solidFill>
                              <a:srgbClr val="000000"/>
                            </a:solidFill>
                            <a:latin typeface="Cambria Math" panose="02040503050406030204" pitchFamily="18" charset="0"/>
                          </a:rPr>
                          <m:t>𝒃</m:t>
                        </m:r>
                      </m:e>
                      <m:sub>
                        <m:r>
                          <a:rPr lang="en-US" sz="1625" i="1">
                            <a:solidFill>
                              <a:srgbClr val="000000"/>
                            </a:solidFill>
                            <a:latin typeface="Cambria Math" panose="02040503050406030204" pitchFamily="18" charset="0"/>
                          </a:rPr>
                          <m:t>𝟐</m:t>
                        </m:r>
                      </m:sub>
                    </m:sSub>
                  </m:oMath>
                </a14:m>
                <a:endParaRPr lang="en-US" sz="1625" dirty="0">
                  <a:solidFill>
                    <a:srgbClr val="000000"/>
                  </a:solidFill>
                </a:endParaRPr>
              </a:p>
            </p:txBody>
          </p:sp>
        </mc:Choice>
        <mc:Fallback xmlns="">
          <p:sp>
            <p:nvSpPr>
              <p:cNvPr id="131" name="TextBox 130">
                <a:extLst>
                  <a:ext uri="{FF2B5EF4-FFF2-40B4-BE49-F238E27FC236}">
                    <a16:creationId xmlns:a16="http://schemas.microsoft.com/office/drawing/2014/main" id="{EB2CE9A5-CA72-C147-AED3-E3346EE81879}"/>
                  </a:ext>
                </a:extLst>
              </p:cNvPr>
              <p:cNvSpPr txBox="1">
                <a:spLocks noRot="1" noChangeAspect="1" noMove="1" noResize="1" noEditPoints="1" noAdjustHandles="1" noChangeArrowheads="1" noChangeShapeType="1" noTextEdit="1"/>
              </p:cNvSpPr>
              <p:nvPr/>
            </p:nvSpPr>
            <p:spPr>
              <a:xfrm>
                <a:off x="3249722" y="3249243"/>
                <a:ext cx="612989" cy="225062"/>
              </a:xfrm>
              <a:prstGeom prst="rect">
                <a:avLst/>
              </a:prstGeom>
              <a:blipFill>
                <a:blip r:embed="rId7"/>
                <a:stretch>
                  <a:fillRect l="-11881" t="-40541" r="-7921" b="-5675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2" name="TextBox 131">
                <a:extLst>
                  <a:ext uri="{FF2B5EF4-FFF2-40B4-BE49-F238E27FC236}">
                    <a16:creationId xmlns:a16="http://schemas.microsoft.com/office/drawing/2014/main" id="{7BB0162E-154F-6240-9BDC-C37230CA8444}"/>
                  </a:ext>
                </a:extLst>
              </p:cNvPr>
              <p:cNvSpPr txBox="1"/>
              <p:nvPr/>
            </p:nvSpPr>
            <p:spPr>
              <a:xfrm>
                <a:off x="2222213" y="3259777"/>
                <a:ext cx="612989" cy="225062"/>
              </a:xfrm>
              <a:prstGeom prst="rect">
                <a:avLst/>
              </a:prstGeom>
              <a:noFill/>
            </p:spPr>
            <p:txBody>
              <a:bodyPr wrap="none" lIns="0" tIns="0" rIns="0" bIns="0" rtlCol="0">
                <a:spAutoFit/>
              </a:bodyPr>
              <a:lstStyle/>
              <a:p>
                <a:pPr algn="r" eaLnBrk="0" fontAlgn="base" hangingPunct="0">
                  <a:lnSpc>
                    <a:spcPct val="90000"/>
                  </a:lnSpc>
                  <a:spcBef>
                    <a:spcPct val="30000"/>
                  </a:spcBef>
                  <a:spcAft>
                    <a:spcPct val="0"/>
                  </a:spcAft>
                  <a:buClr>
                    <a:srgbClr val="FC0128"/>
                  </a:buClr>
                  <a:buSzPct val="70000"/>
                </a:pPr>
                <a:r>
                  <a:rPr lang="en-US" sz="1625" i="1" dirty="0">
                    <a:solidFill>
                      <a:srgbClr val="000000"/>
                    </a:solidFill>
                  </a:rPr>
                  <a:t>IF </a:t>
                </a:r>
                <a14:m>
                  <m:oMath xmlns:m="http://schemas.openxmlformats.org/officeDocument/2006/math">
                    <m:sSub>
                      <m:sSubPr>
                        <m:ctrlPr>
                          <a:rPr lang="en-US" sz="1625" i="1">
                            <a:solidFill>
                              <a:srgbClr val="000000"/>
                            </a:solidFill>
                            <a:latin typeface="Cambria Math" panose="02040503050406030204" pitchFamily="18" charset="0"/>
                          </a:rPr>
                        </m:ctrlPr>
                      </m:sSubPr>
                      <m:e>
                        <m:r>
                          <a:rPr lang="en-US" sz="1625" i="1">
                            <a:solidFill>
                              <a:srgbClr val="000000"/>
                            </a:solidFill>
                            <a:latin typeface="Cambria Math" panose="02040503050406030204" pitchFamily="18" charset="0"/>
                          </a:rPr>
                          <m:t>𝒃</m:t>
                        </m:r>
                      </m:e>
                      <m:sub>
                        <m:r>
                          <a:rPr lang="en-US" sz="1625" i="1">
                            <a:solidFill>
                              <a:srgbClr val="000000"/>
                            </a:solidFill>
                            <a:latin typeface="Cambria Math" panose="02040503050406030204" pitchFamily="18" charset="0"/>
                          </a:rPr>
                          <m:t>𝟏</m:t>
                        </m:r>
                      </m:sub>
                    </m:sSub>
                  </m:oMath>
                </a14:m>
                <a:endParaRPr lang="en-US" sz="1625" dirty="0">
                  <a:solidFill>
                    <a:srgbClr val="000000"/>
                  </a:solidFill>
                </a:endParaRPr>
              </a:p>
            </p:txBody>
          </p:sp>
        </mc:Choice>
        <mc:Fallback xmlns="">
          <p:sp>
            <p:nvSpPr>
              <p:cNvPr id="132" name="TextBox 131">
                <a:extLst>
                  <a:ext uri="{FF2B5EF4-FFF2-40B4-BE49-F238E27FC236}">
                    <a16:creationId xmlns:a16="http://schemas.microsoft.com/office/drawing/2014/main" id="{7BB0162E-154F-6240-9BDC-C37230CA8444}"/>
                  </a:ext>
                </a:extLst>
              </p:cNvPr>
              <p:cNvSpPr txBox="1">
                <a:spLocks noRot="1" noChangeAspect="1" noMove="1" noResize="1" noEditPoints="1" noAdjustHandles="1" noChangeArrowheads="1" noChangeShapeType="1" noTextEdit="1"/>
              </p:cNvSpPr>
              <p:nvPr/>
            </p:nvSpPr>
            <p:spPr>
              <a:xfrm>
                <a:off x="2222213" y="3259777"/>
                <a:ext cx="612989" cy="225062"/>
              </a:xfrm>
              <a:prstGeom prst="rect">
                <a:avLst/>
              </a:prstGeom>
              <a:blipFill>
                <a:blip r:embed="rId8"/>
                <a:stretch>
                  <a:fillRect l="-12000" t="-40541" r="-9000" b="-5675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3" name="TextBox 132">
                <a:extLst>
                  <a:ext uri="{FF2B5EF4-FFF2-40B4-BE49-F238E27FC236}">
                    <a16:creationId xmlns:a16="http://schemas.microsoft.com/office/drawing/2014/main" id="{6A14624A-E0FF-C447-A052-8450E3652EAC}"/>
                  </a:ext>
                </a:extLst>
              </p:cNvPr>
              <p:cNvSpPr txBox="1"/>
              <p:nvPr/>
            </p:nvSpPr>
            <p:spPr>
              <a:xfrm>
                <a:off x="2241831" y="4420598"/>
                <a:ext cx="616195" cy="225062"/>
              </a:xfrm>
              <a:prstGeom prst="rect">
                <a:avLst/>
              </a:prstGeom>
              <a:noFill/>
            </p:spPr>
            <p:txBody>
              <a:bodyPr wrap="none" lIns="0" tIns="0" rIns="0" bIns="0" rtlCol="0">
                <a:spAutoFit/>
              </a:bodyPr>
              <a:lstStyle/>
              <a:p>
                <a:pPr algn="r" eaLnBrk="0" fontAlgn="base" hangingPunct="0">
                  <a:lnSpc>
                    <a:spcPct val="90000"/>
                  </a:lnSpc>
                  <a:spcBef>
                    <a:spcPct val="30000"/>
                  </a:spcBef>
                  <a:spcAft>
                    <a:spcPct val="0"/>
                  </a:spcAft>
                  <a:buClr>
                    <a:srgbClr val="FC0128"/>
                  </a:buClr>
                  <a:buSzPct val="70000"/>
                </a:pPr>
                <a:r>
                  <a:rPr lang="en-US" sz="1625" i="1" dirty="0">
                    <a:solidFill>
                      <a:srgbClr val="000000"/>
                    </a:solidFill>
                  </a:rPr>
                  <a:t>IF </a:t>
                </a:r>
                <a14:m>
                  <m:oMath xmlns:m="http://schemas.openxmlformats.org/officeDocument/2006/math">
                    <m:sSub>
                      <m:sSubPr>
                        <m:ctrlPr>
                          <a:rPr lang="en-US" sz="1625" i="1">
                            <a:solidFill>
                              <a:srgbClr val="000000"/>
                            </a:solidFill>
                            <a:latin typeface="Cambria Math" panose="02040503050406030204" pitchFamily="18" charset="0"/>
                          </a:rPr>
                        </m:ctrlPr>
                      </m:sSubPr>
                      <m:e>
                        <m:r>
                          <a:rPr lang="en-US" sz="1625" i="1">
                            <a:solidFill>
                              <a:srgbClr val="000000"/>
                            </a:solidFill>
                            <a:latin typeface="Cambria Math" panose="02040503050406030204" pitchFamily="18" charset="0"/>
                          </a:rPr>
                          <m:t>𝒂</m:t>
                        </m:r>
                      </m:e>
                      <m:sub>
                        <m:r>
                          <a:rPr lang="en-US" sz="1625" i="1">
                            <a:solidFill>
                              <a:srgbClr val="000000"/>
                            </a:solidFill>
                            <a:latin typeface="Cambria Math" panose="02040503050406030204" pitchFamily="18" charset="0"/>
                          </a:rPr>
                          <m:t>𝟏</m:t>
                        </m:r>
                      </m:sub>
                    </m:sSub>
                  </m:oMath>
                </a14:m>
                <a:endParaRPr lang="en-US" sz="1625" dirty="0">
                  <a:solidFill>
                    <a:srgbClr val="000000"/>
                  </a:solidFill>
                </a:endParaRPr>
              </a:p>
            </p:txBody>
          </p:sp>
        </mc:Choice>
        <mc:Fallback xmlns="">
          <p:sp>
            <p:nvSpPr>
              <p:cNvPr id="133" name="TextBox 132">
                <a:extLst>
                  <a:ext uri="{FF2B5EF4-FFF2-40B4-BE49-F238E27FC236}">
                    <a16:creationId xmlns:a16="http://schemas.microsoft.com/office/drawing/2014/main" id="{6A14624A-E0FF-C447-A052-8450E3652EAC}"/>
                  </a:ext>
                </a:extLst>
              </p:cNvPr>
              <p:cNvSpPr txBox="1">
                <a:spLocks noRot="1" noChangeAspect="1" noMove="1" noResize="1" noEditPoints="1" noAdjustHandles="1" noChangeArrowheads="1" noChangeShapeType="1" noTextEdit="1"/>
              </p:cNvSpPr>
              <p:nvPr/>
            </p:nvSpPr>
            <p:spPr>
              <a:xfrm>
                <a:off x="2241831" y="4420598"/>
                <a:ext cx="616195" cy="225062"/>
              </a:xfrm>
              <a:prstGeom prst="rect">
                <a:avLst/>
              </a:prstGeom>
              <a:blipFill>
                <a:blip r:embed="rId9"/>
                <a:stretch>
                  <a:fillRect l="-11881" t="-40541" r="-7921" b="-56757"/>
                </a:stretch>
              </a:blipFill>
            </p:spPr>
            <p:txBody>
              <a:bodyPr/>
              <a:lstStyle/>
              <a:p>
                <a:r>
                  <a:rPr lang="en-GB">
                    <a:noFill/>
                  </a:rPr>
                  <a:t> </a:t>
                </a:r>
              </a:p>
            </p:txBody>
          </p:sp>
        </mc:Fallback>
      </mc:AlternateContent>
      <p:sp>
        <p:nvSpPr>
          <p:cNvPr id="134" name="TextBox 133">
            <a:extLst>
              <a:ext uri="{FF2B5EF4-FFF2-40B4-BE49-F238E27FC236}">
                <a16:creationId xmlns:a16="http://schemas.microsoft.com/office/drawing/2014/main" id="{5DAFB1CA-BBB2-6947-AF55-4EB5B61771F8}"/>
              </a:ext>
            </a:extLst>
          </p:cNvPr>
          <p:cNvSpPr txBox="1"/>
          <p:nvPr/>
        </p:nvSpPr>
        <p:spPr>
          <a:xfrm>
            <a:off x="3861452" y="1557474"/>
            <a:ext cx="328616" cy="225062"/>
          </a:xfrm>
          <a:prstGeom prst="rect">
            <a:avLst/>
          </a:prstGeom>
          <a:noFill/>
        </p:spPr>
        <p:txBody>
          <a:bodyPr wrap="none" lIns="0" tIns="0" rIns="0" bIns="0" rtlCol="0">
            <a:spAutoFit/>
          </a:bodyPr>
          <a:lstStyle/>
          <a:p>
            <a:pPr algn="r" eaLnBrk="0" fontAlgn="base" hangingPunct="0">
              <a:lnSpc>
                <a:spcPct val="90000"/>
              </a:lnSpc>
              <a:spcBef>
                <a:spcPct val="30000"/>
              </a:spcBef>
              <a:spcAft>
                <a:spcPct val="0"/>
              </a:spcAft>
              <a:buClr>
                <a:srgbClr val="FC0128"/>
              </a:buClr>
              <a:buSzPct val="70000"/>
            </a:pPr>
            <a:r>
              <a:rPr lang="en-US" sz="1625" i="1">
                <a:solidFill>
                  <a:srgbClr val="000000"/>
                </a:solidFill>
              </a:rPr>
              <a:t>IF</a:t>
            </a:r>
            <a:endParaRPr lang="en-US" sz="1625">
              <a:solidFill>
                <a:srgbClr val="000000"/>
              </a:solidFill>
            </a:endParaRPr>
          </a:p>
        </p:txBody>
      </p:sp>
      <p:sp>
        <p:nvSpPr>
          <p:cNvPr id="135" name="TextBox 134">
            <a:extLst>
              <a:ext uri="{FF2B5EF4-FFF2-40B4-BE49-F238E27FC236}">
                <a16:creationId xmlns:a16="http://schemas.microsoft.com/office/drawing/2014/main" id="{D370EDA7-5B42-5447-B562-EBAF7AE0BC59}"/>
              </a:ext>
            </a:extLst>
          </p:cNvPr>
          <p:cNvSpPr txBox="1"/>
          <p:nvPr/>
        </p:nvSpPr>
        <p:spPr>
          <a:xfrm>
            <a:off x="5180235" y="3584368"/>
            <a:ext cx="1194238" cy="450123"/>
          </a:xfrm>
          <a:prstGeom prst="rect">
            <a:avLst/>
          </a:prstGeom>
          <a:noFill/>
        </p:spPr>
        <p:txBody>
          <a:bodyPr wrap="none" lIns="0" tIns="0" rIns="0" bIns="0" rtlCol="0">
            <a:spAutoFit/>
          </a:bodyPr>
          <a:lstStyle/>
          <a:p>
            <a:pPr eaLnBrk="0" fontAlgn="base" hangingPunct="0">
              <a:lnSpc>
                <a:spcPct val="90000"/>
              </a:lnSpc>
              <a:spcBef>
                <a:spcPct val="30000"/>
              </a:spcBef>
              <a:spcAft>
                <a:spcPct val="0"/>
              </a:spcAft>
              <a:buClr>
                <a:srgbClr val="FC0128"/>
              </a:buClr>
              <a:buSzPct val="70000"/>
            </a:pPr>
            <a:r>
              <a:rPr lang="en-US" sz="1625"/>
              <a:t>directional</a:t>
            </a:r>
            <a:br>
              <a:rPr lang="en-US" sz="1625"/>
            </a:br>
            <a:r>
              <a:rPr lang="en-US" sz="1625"/>
              <a:t>couplers</a:t>
            </a:r>
          </a:p>
        </p:txBody>
      </p:sp>
      <p:cxnSp>
        <p:nvCxnSpPr>
          <p:cNvPr id="137" name="Straight Connector 136">
            <a:extLst>
              <a:ext uri="{FF2B5EF4-FFF2-40B4-BE49-F238E27FC236}">
                <a16:creationId xmlns:a16="http://schemas.microsoft.com/office/drawing/2014/main" id="{275E0A19-6135-3C4F-86D4-6B1B89ECA7F7}"/>
              </a:ext>
            </a:extLst>
          </p:cNvPr>
          <p:cNvCxnSpPr>
            <a:cxnSpLocks/>
          </p:cNvCxnSpPr>
          <p:nvPr/>
        </p:nvCxnSpPr>
        <p:spPr bwMode="auto">
          <a:xfrm>
            <a:off x="5116414" y="3107405"/>
            <a:ext cx="438155" cy="431802"/>
          </a:xfrm>
          <a:prstGeom prst="line">
            <a:avLst/>
          </a:prstGeom>
          <a:noFill/>
          <a:ln w="25400" cap="flat" cmpd="sng" algn="ctr">
            <a:solidFill>
              <a:srgbClr val="0000FF"/>
            </a:solidFill>
            <a:prstDash val="solid"/>
            <a:round/>
            <a:headEnd type="triangle" w="med" len="med"/>
            <a:tailEnd type="none" w="med" len="med"/>
          </a:ln>
          <a:effectLst/>
        </p:spPr>
      </p:cxnSp>
      <p:cxnSp>
        <p:nvCxnSpPr>
          <p:cNvPr id="141" name="Straight Connector 140">
            <a:extLst>
              <a:ext uri="{FF2B5EF4-FFF2-40B4-BE49-F238E27FC236}">
                <a16:creationId xmlns:a16="http://schemas.microsoft.com/office/drawing/2014/main" id="{A02A6F35-B040-E241-8D3C-0114A3E8A381}"/>
              </a:ext>
            </a:extLst>
          </p:cNvPr>
          <p:cNvCxnSpPr>
            <a:cxnSpLocks/>
          </p:cNvCxnSpPr>
          <p:nvPr/>
        </p:nvCxnSpPr>
        <p:spPr bwMode="auto">
          <a:xfrm flipV="1">
            <a:off x="5099697" y="4079653"/>
            <a:ext cx="391655" cy="453474"/>
          </a:xfrm>
          <a:prstGeom prst="line">
            <a:avLst/>
          </a:prstGeom>
          <a:noFill/>
          <a:ln w="25400" cap="flat" cmpd="sng" algn="ctr">
            <a:solidFill>
              <a:srgbClr val="0000FF"/>
            </a:solidFill>
            <a:prstDash val="solid"/>
            <a:round/>
            <a:headEnd type="triangle" w="med" len="med"/>
            <a:tailEnd type="none" w="med" len="med"/>
          </a:ln>
          <a:effectLst/>
        </p:spPr>
      </p:cxnSp>
      <p:sp>
        <p:nvSpPr>
          <p:cNvPr id="146" name="TextBox 145">
            <a:extLst>
              <a:ext uri="{FF2B5EF4-FFF2-40B4-BE49-F238E27FC236}">
                <a16:creationId xmlns:a16="http://schemas.microsoft.com/office/drawing/2014/main" id="{269547D5-B01B-3E4B-9FB3-146E45703763}"/>
              </a:ext>
            </a:extLst>
          </p:cNvPr>
          <p:cNvSpPr txBox="1"/>
          <p:nvPr/>
        </p:nvSpPr>
        <p:spPr>
          <a:xfrm>
            <a:off x="3229013" y="2853940"/>
            <a:ext cx="476092" cy="180049"/>
          </a:xfrm>
          <a:prstGeom prst="rect">
            <a:avLst/>
          </a:prstGeom>
          <a:noFill/>
        </p:spPr>
        <p:txBody>
          <a:bodyPr wrap="none" lIns="0" tIns="0" rIns="0" bIns="0" rtlCol="0">
            <a:spAutoFit/>
          </a:bodyPr>
          <a:lstStyle/>
          <a:p>
            <a:pPr eaLnBrk="0" fontAlgn="base" hangingPunct="0">
              <a:lnSpc>
                <a:spcPct val="90000"/>
              </a:lnSpc>
              <a:spcBef>
                <a:spcPct val="30000"/>
              </a:spcBef>
              <a:spcAft>
                <a:spcPct val="0"/>
              </a:spcAft>
              <a:buClr>
                <a:srgbClr val="FC0128"/>
              </a:buClr>
              <a:buSzPct val="70000"/>
            </a:pPr>
            <a:r>
              <a:rPr lang="en-US" sz="1300" i="1"/>
              <a:t>term</a:t>
            </a:r>
          </a:p>
        </p:txBody>
      </p:sp>
    </p:spTree>
    <p:extLst>
      <p:ext uri="{BB962C8B-B14F-4D97-AF65-F5344CB8AC3E}">
        <p14:creationId xmlns:p14="http://schemas.microsoft.com/office/powerpoint/2010/main" val="17299455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Fun with the VNA!</a:t>
            </a:r>
          </a:p>
        </p:txBody>
      </p:sp>
      <p:sp>
        <p:nvSpPr>
          <p:cNvPr id="3" name="Content Placeholder 2"/>
          <p:cNvSpPr>
            <a:spLocks noGrp="1"/>
          </p:cNvSpPr>
          <p:nvPr>
            <p:ph idx="1"/>
          </p:nvPr>
        </p:nvSpPr>
        <p:spPr>
          <a:xfrm>
            <a:off x="1294313" y="5226368"/>
            <a:ext cx="7312500" cy="640079"/>
          </a:xfrm>
        </p:spPr>
        <p:txBody>
          <a:bodyPr/>
          <a:lstStyle/>
          <a:p>
            <a:r>
              <a:rPr lang="en-US"/>
              <a:t>VNAs vary between manufacturers and models</a:t>
            </a:r>
          </a:p>
          <a:p>
            <a:pPr lvl="1"/>
            <a:r>
              <a:rPr lang="en-US"/>
              <a:t>Concepts and operation is still very similar</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1638" y="1327846"/>
            <a:ext cx="6549390" cy="3865960"/>
          </a:xfrm>
          <a:prstGeom prst="rect">
            <a:avLst/>
          </a:prstGeom>
        </p:spPr>
      </p:pic>
      <p:sp>
        <p:nvSpPr>
          <p:cNvPr id="7" name="Slide Number Placeholder 6"/>
          <p:cNvSpPr>
            <a:spLocks noGrp="1"/>
          </p:cNvSpPr>
          <p:nvPr>
            <p:ph type="sldNum" sz="quarter" idx="10"/>
          </p:nvPr>
        </p:nvSpPr>
        <p:spPr/>
        <p:txBody>
          <a:bodyPr/>
          <a:lstStyle/>
          <a:p>
            <a:pPr eaLnBrk="0" fontAlgn="base" hangingPunct="0">
              <a:lnSpc>
                <a:spcPct val="90000"/>
              </a:lnSpc>
              <a:spcBef>
                <a:spcPct val="30000"/>
              </a:spcBef>
              <a:spcAft>
                <a:spcPct val="0"/>
              </a:spcAft>
              <a:buClr>
                <a:srgbClr val="FC0128"/>
              </a:buClr>
              <a:buSzPct val="70000"/>
              <a:defRPr/>
            </a:pPr>
            <a:fld id="{4714A38C-A825-40A5-8127-4A031F5E4AE3}" type="slidenum">
              <a:rPr lang="en-US" b="1">
                <a:solidFill>
                  <a:srgbClr val="000000">
                    <a:tint val="75000"/>
                  </a:srgbClr>
                </a:solidFill>
                <a:latin typeface="Arial" charset="0"/>
              </a:rPr>
              <a:pPr eaLnBrk="0" fontAlgn="base" hangingPunct="0">
                <a:lnSpc>
                  <a:spcPct val="90000"/>
                </a:lnSpc>
                <a:spcBef>
                  <a:spcPct val="30000"/>
                </a:spcBef>
                <a:spcAft>
                  <a:spcPct val="0"/>
                </a:spcAft>
                <a:buClr>
                  <a:srgbClr val="FC0128"/>
                </a:buClr>
                <a:buSzPct val="70000"/>
                <a:defRPr/>
              </a:pPr>
              <a:t>14</a:t>
            </a:fld>
            <a:endParaRPr lang="en-US" b="1">
              <a:solidFill>
                <a:srgbClr val="000000">
                  <a:tint val="75000"/>
                </a:srgbClr>
              </a:solidFill>
              <a:latin typeface="Arial" charset="0"/>
            </a:endParaRPr>
          </a:p>
        </p:txBody>
      </p:sp>
    </p:spTree>
    <p:extLst>
      <p:ext uri="{BB962C8B-B14F-4D97-AF65-F5344CB8AC3E}">
        <p14:creationId xmlns:p14="http://schemas.microsoft.com/office/powerpoint/2010/main" val="7198046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D159701-60EB-9B4F-975D-0A87DFC99D9C}"/>
              </a:ext>
            </a:extLst>
          </p:cNvPr>
          <p:cNvSpPr/>
          <p:nvPr/>
        </p:nvSpPr>
        <p:spPr bwMode="auto">
          <a:xfrm>
            <a:off x="3720793" y="2299607"/>
            <a:ext cx="1732576" cy="917349"/>
          </a:xfrm>
          <a:prstGeom prst="rect">
            <a:avLst/>
          </a:prstGeom>
          <a:solidFill>
            <a:schemeClr val="bg1"/>
          </a:solidFill>
          <a:ln w="12700" cap="flat" cmpd="sng" algn="ctr">
            <a:solidFill>
              <a:schemeClr val="tx1"/>
            </a:solidFill>
            <a:prstDash val="solid"/>
            <a:round/>
            <a:headEnd type="none" w="med" len="med"/>
            <a:tailEnd type="none" w="med" len="med"/>
          </a:ln>
          <a:effectLst>
            <a:outerShdw blurRad="50800" dist="76200" dir="2700000" algn="tl" rotWithShape="0">
              <a:prstClr val="black">
                <a:alpha val="40000"/>
              </a:prstClr>
            </a:outerShdw>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3" name="Left-Right Arrow 74">
            <a:extLst>
              <a:ext uri="{FF2B5EF4-FFF2-40B4-BE49-F238E27FC236}">
                <a16:creationId xmlns:a16="http://schemas.microsoft.com/office/drawing/2014/main" id="{42868561-C240-1342-914E-C2EF9CE85238}"/>
              </a:ext>
            </a:extLst>
          </p:cNvPr>
          <p:cNvSpPr>
            <a:spLocks noChangeArrowheads="1"/>
          </p:cNvSpPr>
          <p:nvPr/>
        </p:nvSpPr>
        <p:spPr bwMode="auto">
          <a:xfrm>
            <a:off x="4081463" y="3669620"/>
            <a:ext cx="971550" cy="274637"/>
          </a:xfrm>
          <a:prstGeom prst="leftRightArrow">
            <a:avLst>
              <a:gd name="adj1" fmla="val 50000"/>
              <a:gd name="adj2" fmla="val 54145"/>
            </a:avLst>
          </a:prstGeom>
          <a:solidFill>
            <a:schemeClr val="bg1"/>
          </a:solidFill>
          <a:ln w="15875" algn="ctr">
            <a:solidFill>
              <a:schemeClr val="tx1"/>
            </a:solidFill>
            <a:round/>
            <a:headEnd/>
            <a:tailEnd/>
          </a:ln>
        </p:spPr>
        <p:txBody>
          <a:bodyPr lIns="92075" tIns="46038" rIns="92075" bIns="46038"/>
          <a:lstStyle/>
          <a:p>
            <a:pPr marL="571500" indent="-571500"/>
            <a:endParaRPr lang="en-GB" b="0"/>
          </a:p>
        </p:txBody>
      </p:sp>
      <p:grpSp>
        <p:nvGrpSpPr>
          <p:cNvPr id="4" name="Group 85">
            <a:extLst>
              <a:ext uri="{FF2B5EF4-FFF2-40B4-BE49-F238E27FC236}">
                <a16:creationId xmlns:a16="http://schemas.microsoft.com/office/drawing/2014/main" id="{0ED951DE-7CA1-3142-A984-4D5305FF2AF1}"/>
              </a:ext>
            </a:extLst>
          </p:cNvPr>
          <p:cNvGrpSpPr>
            <a:grpSpLocks/>
          </p:cNvGrpSpPr>
          <p:nvPr/>
        </p:nvGrpSpPr>
        <p:grpSpPr bwMode="auto">
          <a:xfrm>
            <a:off x="782638" y="2299607"/>
            <a:ext cx="3535362" cy="3084513"/>
            <a:chOff x="722313" y="1937385"/>
            <a:chExt cx="3264471" cy="3083464"/>
          </a:xfrm>
        </p:grpSpPr>
        <p:grpSp>
          <p:nvGrpSpPr>
            <p:cNvPr id="5" name="Group 73">
              <a:extLst>
                <a:ext uri="{FF2B5EF4-FFF2-40B4-BE49-F238E27FC236}">
                  <a16:creationId xmlns:a16="http://schemas.microsoft.com/office/drawing/2014/main" id="{89E34A54-1D58-8947-97C7-CDC926FC6CFC}"/>
                </a:ext>
              </a:extLst>
            </p:cNvPr>
            <p:cNvGrpSpPr>
              <a:grpSpLocks/>
            </p:cNvGrpSpPr>
            <p:nvPr/>
          </p:nvGrpSpPr>
          <p:grpSpPr bwMode="auto">
            <a:xfrm>
              <a:off x="813816" y="2241073"/>
              <a:ext cx="2642616" cy="2779776"/>
              <a:chOff x="1188720" y="3265201"/>
              <a:chExt cx="2642616" cy="2779776"/>
            </a:xfrm>
          </p:grpSpPr>
          <p:cxnSp>
            <p:nvCxnSpPr>
              <p:cNvPr id="8" name="Straight Connector 36">
                <a:extLst>
                  <a:ext uri="{FF2B5EF4-FFF2-40B4-BE49-F238E27FC236}">
                    <a16:creationId xmlns:a16="http://schemas.microsoft.com/office/drawing/2014/main" id="{22213BE4-772C-B244-A229-D49065F38CC9}"/>
                  </a:ext>
                </a:extLst>
              </p:cNvPr>
              <p:cNvCxnSpPr>
                <a:cxnSpLocks noChangeShapeType="1"/>
              </p:cNvCxnSpPr>
              <p:nvPr/>
            </p:nvCxnSpPr>
            <p:spPr bwMode="auto">
              <a:xfrm rot="5400000">
                <a:off x="335280" y="4693920"/>
                <a:ext cx="2407920" cy="1588"/>
              </a:xfrm>
              <a:prstGeom prst="line">
                <a:avLst/>
              </a:prstGeom>
              <a:noFill/>
              <a:ln w="15875" algn="ctr">
                <a:solidFill>
                  <a:srgbClr val="00B0F0">
                    <a:alpha val="50195"/>
                  </a:srgbClr>
                </a:solidFill>
                <a:round/>
                <a:headEnd/>
                <a:tailEnd/>
              </a:ln>
              <a:extLst>
                <a:ext uri="{909E8E84-426E-40dd-AFC4-6F175D3DCCD1}">
                  <a14:hiddenFill xmlns:a14="http://schemas.microsoft.com/office/drawing/2010/main" xmlns="">
                    <a:noFill/>
                  </a14:hiddenFill>
                </a:ext>
              </a:extLst>
            </p:spPr>
          </p:cxnSp>
          <p:cxnSp>
            <p:nvCxnSpPr>
              <p:cNvPr id="9" name="Straight Connector 37">
                <a:extLst>
                  <a:ext uri="{FF2B5EF4-FFF2-40B4-BE49-F238E27FC236}">
                    <a16:creationId xmlns:a16="http://schemas.microsoft.com/office/drawing/2014/main" id="{4D9DFCF8-9336-2A4C-9E90-5B380ED674CD}"/>
                  </a:ext>
                </a:extLst>
              </p:cNvPr>
              <p:cNvCxnSpPr>
                <a:cxnSpLocks noChangeShapeType="1"/>
              </p:cNvCxnSpPr>
              <p:nvPr/>
            </p:nvCxnSpPr>
            <p:spPr bwMode="auto">
              <a:xfrm rot="5400000">
                <a:off x="609600" y="4693920"/>
                <a:ext cx="2407920" cy="1588"/>
              </a:xfrm>
              <a:prstGeom prst="line">
                <a:avLst/>
              </a:prstGeom>
              <a:noFill/>
              <a:ln w="15875" algn="ctr">
                <a:solidFill>
                  <a:srgbClr val="00B0F0">
                    <a:alpha val="50195"/>
                  </a:srgbClr>
                </a:solidFill>
                <a:round/>
                <a:headEnd/>
                <a:tailEnd/>
              </a:ln>
              <a:extLst>
                <a:ext uri="{909E8E84-426E-40dd-AFC4-6F175D3DCCD1}">
                  <a14:hiddenFill xmlns:a14="http://schemas.microsoft.com/office/drawing/2010/main" xmlns="">
                    <a:noFill/>
                  </a14:hiddenFill>
                </a:ext>
              </a:extLst>
            </p:spPr>
          </p:cxnSp>
          <p:cxnSp>
            <p:nvCxnSpPr>
              <p:cNvPr id="10" name="Straight Connector 38">
                <a:extLst>
                  <a:ext uri="{FF2B5EF4-FFF2-40B4-BE49-F238E27FC236}">
                    <a16:creationId xmlns:a16="http://schemas.microsoft.com/office/drawing/2014/main" id="{4779C5A9-60CE-E241-AEA5-B40FF307DA5F}"/>
                  </a:ext>
                </a:extLst>
              </p:cNvPr>
              <p:cNvCxnSpPr>
                <a:cxnSpLocks noChangeShapeType="1"/>
              </p:cNvCxnSpPr>
              <p:nvPr/>
            </p:nvCxnSpPr>
            <p:spPr bwMode="auto">
              <a:xfrm rot="5400000">
                <a:off x="1158240" y="4693920"/>
                <a:ext cx="2407920" cy="1588"/>
              </a:xfrm>
              <a:prstGeom prst="line">
                <a:avLst/>
              </a:prstGeom>
              <a:noFill/>
              <a:ln w="15875" algn="ctr">
                <a:solidFill>
                  <a:srgbClr val="00B0F0">
                    <a:alpha val="50195"/>
                  </a:srgbClr>
                </a:solidFill>
                <a:round/>
                <a:headEnd/>
                <a:tailEnd/>
              </a:ln>
              <a:extLst>
                <a:ext uri="{909E8E84-426E-40dd-AFC4-6F175D3DCCD1}">
                  <a14:hiddenFill xmlns:a14="http://schemas.microsoft.com/office/drawing/2010/main" xmlns="">
                    <a:noFill/>
                  </a14:hiddenFill>
                </a:ext>
              </a:extLst>
            </p:spPr>
          </p:cxnSp>
          <p:cxnSp>
            <p:nvCxnSpPr>
              <p:cNvPr id="11" name="Straight Connector 39">
                <a:extLst>
                  <a:ext uri="{FF2B5EF4-FFF2-40B4-BE49-F238E27FC236}">
                    <a16:creationId xmlns:a16="http://schemas.microsoft.com/office/drawing/2014/main" id="{34AB2AEB-5835-BB43-95AB-47469C58C0C3}"/>
                  </a:ext>
                </a:extLst>
              </p:cNvPr>
              <p:cNvCxnSpPr>
                <a:cxnSpLocks noChangeShapeType="1"/>
              </p:cNvCxnSpPr>
              <p:nvPr/>
            </p:nvCxnSpPr>
            <p:spPr bwMode="auto">
              <a:xfrm rot="5400000">
                <a:off x="1684020" y="4693920"/>
                <a:ext cx="2407920" cy="1588"/>
              </a:xfrm>
              <a:prstGeom prst="line">
                <a:avLst/>
              </a:prstGeom>
              <a:noFill/>
              <a:ln w="15875" algn="ctr">
                <a:solidFill>
                  <a:srgbClr val="00B0F0">
                    <a:alpha val="50195"/>
                  </a:srgbClr>
                </a:solidFill>
                <a:round/>
                <a:headEnd/>
                <a:tailEnd/>
              </a:ln>
              <a:extLst>
                <a:ext uri="{909E8E84-426E-40dd-AFC4-6F175D3DCCD1}">
                  <a14:hiddenFill xmlns:a14="http://schemas.microsoft.com/office/drawing/2010/main" xmlns="">
                    <a:noFill/>
                  </a14:hiddenFill>
                </a:ext>
              </a:extLst>
            </p:spPr>
          </p:cxnSp>
          <p:cxnSp>
            <p:nvCxnSpPr>
              <p:cNvPr id="12" name="Straight Connector 40">
                <a:extLst>
                  <a:ext uri="{FF2B5EF4-FFF2-40B4-BE49-F238E27FC236}">
                    <a16:creationId xmlns:a16="http://schemas.microsoft.com/office/drawing/2014/main" id="{6F817939-1BD7-6D43-9C6C-C32719489B91}"/>
                  </a:ext>
                </a:extLst>
              </p:cNvPr>
              <p:cNvCxnSpPr>
                <a:cxnSpLocks noChangeShapeType="1"/>
              </p:cNvCxnSpPr>
              <p:nvPr/>
            </p:nvCxnSpPr>
            <p:spPr bwMode="auto">
              <a:xfrm rot="5400000">
                <a:off x="2240280" y="4693920"/>
                <a:ext cx="2407920" cy="1588"/>
              </a:xfrm>
              <a:prstGeom prst="line">
                <a:avLst/>
              </a:prstGeom>
              <a:noFill/>
              <a:ln w="15875" algn="ctr">
                <a:solidFill>
                  <a:srgbClr val="00B0F0">
                    <a:alpha val="50195"/>
                  </a:srgbClr>
                </a:solidFill>
                <a:round/>
                <a:headEnd/>
                <a:tailEnd/>
              </a:ln>
              <a:extLst>
                <a:ext uri="{909E8E84-426E-40dd-AFC4-6F175D3DCCD1}">
                  <a14:hiddenFill xmlns:a14="http://schemas.microsoft.com/office/drawing/2010/main" xmlns="">
                    <a:noFill/>
                  </a14:hiddenFill>
                </a:ext>
              </a:extLst>
            </p:spPr>
          </p:cxnSp>
          <p:grpSp>
            <p:nvGrpSpPr>
              <p:cNvPr id="13" name="Group 47">
                <a:extLst>
                  <a:ext uri="{FF2B5EF4-FFF2-40B4-BE49-F238E27FC236}">
                    <a16:creationId xmlns:a16="http://schemas.microsoft.com/office/drawing/2014/main" id="{B3F1002F-4EB8-7B4E-AFA7-1809D1190FC5}"/>
                  </a:ext>
                </a:extLst>
              </p:cNvPr>
              <p:cNvGrpSpPr>
                <a:grpSpLocks/>
              </p:cNvGrpSpPr>
              <p:nvPr/>
            </p:nvGrpSpPr>
            <p:grpSpPr bwMode="auto">
              <a:xfrm rot="-5400000">
                <a:off x="1980406" y="2789714"/>
                <a:ext cx="824548" cy="2407920"/>
                <a:chOff x="3900646" y="3521234"/>
                <a:chExt cx="824548" cy="2407920"/>
              </a:xfrm>
            </p:grpSpPr>
            <p:cxnSp>
              <p:nvCxnSpPr>
                <p:cNvPr id="21" name="Straight Connector 20">
                  <a:extLst>
                    <a:ext uri="{FF2B5EF4-FFF2-40B4-BE49-F238E27FC236}">
                      <a16:creationId xmlns:a16="http://schemas.microsoft.com/office/drawing/2014/main" id="{CC4C0E6A-90B5-444B-842F-8DE881E6909D}"/>
                    </a:ext>
                  </a:extLst>
                </p:cNvPr>
                <p:cNvCxnSpPr/>
                <p:nvPr/>
              </p:nvCxnSpPr>
              <p:spPr bwMode="auto">
                <a:xfrm rot="5400000">
                  <a:off x="2732450" y="4724025"/>
                  <a:ext cx="2408408" cy="1586"/>
                </a:xfrm>
                <a:prstGeom prst="line">
                  <a:avLst/>
                </a:prstGeom>
                <a:solidFill>
                  <a:schemeClr val="bg1"/>
                </a:solidFill>
                <a:ln w="15875" cap="flat" cmpd="sng" algn="ctr">
                  <a:solidFill>
                    <a:schemeClr val="accent6">
                      <a:lumMod val="60000"/>
                      <a:lumOff val="40000"/>
                    </a:schemeClr>
                  </a:solidFill>
                  <a:prstDash val="solid"/>
                  <a:round/>
                  <a:headEnd type="none" w="med" len="med"/>
                  <a:tailEnd type="none" w="med" len="med"/>
                </a:ln>
                <a:effectLst/>
              </p:spPr>
            </p:cxnSp>
            <p:cxnSp>
              <p:nvCxnSpPr>
                <p:cNvPr id="22" name="Straight Connector 21">
                  <a:extLst>
                    <a:ext uri="{FF2B5EF4-FFF2-40B4-BE49-F238E27FC236}">
                      <a16:creationId xmlns:a16="http://schemas.microsoft.com/office/drawing/2014/main" id="{DB2FB3CA-8415-6F4B-9BF3-74E0830FDAEE}"/>
                    </a:ext>
                  </a:extLst>
                </p:cNvPr>
                <p:cNvCxnSpPr/>
                <p:nvPr/>
              </p:nvCxnSpPr>
              <p:spPr bwMode="auto">
                <a:xfrm rot="5400000">
                  <a:off x="3006994" y="4724025"/>
                  <a:ext cx="2408408" cy="1587"/>
                </a:xfrm>
                <a:prstGeom prst="line">
                  <a:avLst/>
                </a:prstGeom>
                <a:solidFill>
                  <a:schemeClr val="bg1"/>
                </a:solidFill>
                <a:ln w="15875" cap="flat" cmpd="sng" algn="ctr">
                  <a:solidFill>
                    <a:schemeClr val="accent6">
                      <a:lumMod val="60000"/>
                      <a:lumOff val="40000"/>
                    </a:schemeClr>
                  </a:solidFill>
                  <a:prstDash val="solid"/>
                  <a:round/>
                  <a:headEnd type="none" w="med" len="med"/>
                  <a:tailEnd type="none" w="med" len="med"/>
                </a:ln>
                <a:effectLst/>
              </p:spPr>
            </p:cxnSp>
            <p:cxnSp>
              <p:nvCxnSpPr>
                <p:cNvPr id="23" name="Straight Connector 22">
                  <a:extLst>
                    <a:ext uri="{FF2B5EF4-FFF2-40B4-BE49-F238E27FC236}">
                      <a16:creationId xmlns:a16="http://schemas.microsoft.com/office/drawing/2014/main" id="{D21C6D2C-906F-7E4B-91FA-29EDFCA721DF}"/>
                    </a:ext>
                  </a:extLst>
                </p:cNvPr>
                <p:cNvCxnSpPr/>
                <p:nvPr/>
              </p:nvCxnSpPr>
              <p:spPr bwMode="auto">
                <a:xfrm rot="5400000">
                  <a:off x="3589408" y="4724025"/>
                  <a:ext cx="2408408" cy="1586"/>
                </a:xfrm>
                <a:prstGeom prst="line">
                  <a:avLst/>
                </a:prstGeom>
                <a:solidFill>
                  <a:schemeClr val="bg1"/>
                </a:solidFill>
                <a:ln w="15875" cap="flat" cmpd="sng" algn="ctr">
                  <a:solidFill>
                    <a:schemeClr val="accent6">
                      <a:lumMod val="60000"/>
                      <a:lumOff val="40000"/>
                    </a:schemeClr>
                  </a:solidFill>
                  <a:prstDash val="solid"/>
                  <a:round/>
                  <a:headEnd type="none" w="med" len="med"/>
                  <a:tailEnd type="none" w="med" len="med"/>
                </a:ln>
                <a:effectLst/>
              </p:spPr>
            </p:cxnSp>
          </p:grpSp>
          <p:grpSp>
            <p:nvGrpSpPr>
              <p:cNvPr id="14" name="Group 53">
                <a:extLst>
                  <a:ext uri="{FF2B5EF4-FFF2-40B4-BE49-F238E27FC236}">
                    <a16:creationId xmlns:a16="http://schemas.microsoft.com/office/drawing/2014/main" id="{F3A5EFC5-76EE-A14D-8D8D-3736C0A61192}"/>
                  </a:ext>
                </a:extLst>
              </p:cNvPr>
              <p:cNvGrpSpPr>
                <a:grpSpLocks/>
              </p:cNvGrpSpPr>
              <p:nvPr/>
            </p:nvGrpSpPr>
            <p:grpSpPr bwMode="auto">
              <a:xfrm rot="5400000" flipV="1">
                <a:off x="1980406" y="4153694"/>
                <a:ext cx="824548" cy="2407920"/>
                <a:chOff x="3900646" y="3521234"/>
                <a:chExt cx="824548" cy="2407920"/>
              </a:xfrm>
            </p:grpSpPr>
            <p:cxnSp>
              <p:nvCxnSpPr>
                <p:cNvPr id="18" name="Straight Connector 54">
                  <a:extLst>
                    <a:ext uri="{FF2B5EF4-FFF2-40B4-BE49-F238E27FC236}">
                      <a16:creationId xmlns:a16="http://schemas.microsoft.com/office/drawing/2014/main" id="{DA57C753-5F84-E04D-8B58-0FC1E18F9249}"/>
                    </a:ext>
                  </a:extLst>
                </p:cNvPr>
                <p:cNvCxnSpPr>
                  <a:cxnSpLocks noChangeShapeType="1"/>
                </p:cNvCxnSpPr>
                <p:nvPr/>
              </p:nvCxnSpPr>
              <p:spPr bwMode="auto">
                <a:xfrm rot="5400000">
                  <a:off x="2697480" y="4724400"/>
                  <a:ext cx="2407920" cy="1588"/>
                </a:xfrm>
                <a:prstGeom prst="line">
                  <a:avLst/>
                </a:prstGeom>
                <a:noFill/>
                <a:ln w="15875" algn="ctr">
                  <a:solidFill>
                    <a:srgbClr val="FFC000"/>
                  </a:solidFill>
                  <a:round/>
                  <a:headEnd/>
                  <a:tailEnd/>
                </a:ln>
                <a:extLst>
                  <a:ext uri="{909E8E84-426E-40dd-AFC4-6F175D3DCCD1}">
                    <a14:hiddenFill xmlns:a14="http://schemas.microsoft.com/office/drawing/2010/main" xmlns="">
                      <a:noFill/>
                    </a14:hiddenFill>
                  </a:ext>
                </a:extLst>
              </p:spPr>
            </p:cxnSp>
            <p:cxnSp>
              <p:nvCxnSpPr>
                <p:cNvPr id="19" name="Straight Connector 55">
                  <a:extLst>
                    <a:ext uri="{FF2B5EF4-FFF2-40B4-BE49-F238E27FC236}">
                      <a16:creationId xmlns:a16="http://schemas.microsoft.com/office/drawing/2014/main" id="{86E41F8B-FBF2-9247-83DE-386C57D0C199}"/>
                    </a:ext>
                  </a:extLst>
                </p:cNvPr>
                <p:cNvCxnSpPr>
                  <a:cxnSpLocks noChangeShapeType="1"/>
                </p:cNvCxnSpPr>
                <p:nvPr/>
              </p:nvCxnSpPr>
              <p:spPr bwMode="auto">
                <a:xfrm rot="5400000">
                  <a:off x="2971800" y="4724400"/>
                  <a:ext cx="2407920" cy="1588"/>
                </a:xfrm>
                <a:prstGeom prst="line">
                  <a:avLst/>
                </a:prstGeom>
                <a:noFill/>
                <a:ln w="15875" algn="ctr">
                  <a:solidFill>
                    <a:srgbClr val="FFC000"/>
                  </a:solidFill>
                  <a:round/>
                  <a:headEnd/>
                  <a:tailEnd/>
                </a:ln>
                <a:extLst>
                  <a:ext uri="{909E8E84-426E-40dd-AFC4-6F175D3DCCD1}">
                    <a14:hiddenFill xmlns:a14="http://schemas.microsoft.com/office/drawing/2010/main" xmlns="">
                      <a:noFill/>
                    </a14:hiddenFill>
                  </a:ext>
                </a:extLst>
              </p:spPr>
            </p:cxnSp>
            <p:cxnSp>
              <p:nvCxnSpPr>
                <p:cNvPr id="20" name="Straight Connector 56">
                  <a:extLst>
                    <a:ext uri="{FF2B5EF4-FFF2-40B4-BE49-F238E27FC236}">
                      <a16:creationId xmlns:a16="http://schemas.microsoft.com/office/drawing/2014/main" id="{7C081AEE-2821-A643-AF07-B2030735B334}"/>
                    </a:ext>
                  </a:extLst>
                </p:cNvPr>
                <p:cNvCxnSpPr>
                  <a:cxnSpLocks noChangeShapeType="1"/>
                </p:cNvCxnSpPr>
                <p:nvPr/>
              </p:nvCxnSpPr>
              <p:spPr bwMode="auto">
                <a:xfrm rot="5400000">
                  <a:off x="3520440" y="4724400"/>
                  <a:ext cx="2407920" cy="1588"/>
                </a:xfrm>
                <a:prstGeom prst="line">
                  <a:avLst/>
                </a:prstGeom>
                <a:noFill/>
                <a:ln w="15875" algn="ctr">
                  <a:solidFill>
                    <a:srgbClr val="FFC000"/>
                  </a:solidFill>
                  <a:round/>
                  <a:headEnd/>
                  <a:tailEnd/>
                </a:ln>
                <a:extLst>
                  <a:ext uri="{909E8E84-426E-40dd-AFC4-6F175D3DCCD1}">
                    <a14:hiddenFill xmlns:a14="http://schemas.microsoft.com/office/drawing/2010/main" xmlns="">
                      <a:noFill/>
                    </a14:hiddenFill>
                  </a:ext>
                </a:extLst>
              </p:spPr>
            </p:cxnSp>
          </p:grpSp>
          <p:cxnSp>
            <p:nvCxnSpPr>
              <p:cNvPr id="15" name="Straight Arrow Connector 27">
                <a:extLst>
                  <a:ext uri="{FF2B5EF4-FFF2-40B4-BE49-F238E27FC236}">
                    <a16:creationId xmlns:a16="http://schemas.microsoft.com/office/drawing/2014/main" id="{0D91C57E-BC01-6C4F-B64F-A6A2636DD384}"/>
                  </a:ext>
                </a:extLst>
              </p:cNvPr>
              <p:cNvCxnSpPr>
                <a:cxnSpLocks noChangeShapeType="1"/>
              </p:cNvCxnSpPr>
              <p:nvPr/>
            </p:nvCxnSpPr>
            <p:spPr bwMode="auto">
              <a:xfrm rot="5400000">
                <a:off x="576072" y="5349239"/>
                <a:ext cx="1389888" cy="1588"/>
              </a:xfrm>
              <a:prstGeom prst="straightConnector1">
                <a:avLst/>
              </a:prstGeom>
              <a:noFill/>
              <a:ln w="38100" algn="ctr">
                <a:solidFill>
                  <a:srgbClr val="FF0000"/>
                </a:solidFill>
                <a:round/>
                <a:headEnd/>
                <a:tailEnd type="triangle" w="med" len="med"/>
              </a:ln>
              <a:extLst>
                <a:ext uri="{909E8E84-426E-40dd-AFC4-6F175D3DCCD1}">
                  <a14:hiddenFill xmlns:a14="http://schemas.microsoft.com/office/drawing/2010/main" xmlns="">
                    <a:noFill/>
                  </a14:hiddenFill>
                </a:ext>
              </a:extLst>
            </p:spPr>
          </p:cxnSp>
          <p:cxnSp>
            <p:nvCxnSpPr>
              <p:cNvPr id="16" name="Straight Arrow Connector 30">
                <a:extLst>
                  <a:ext uri="{FF2B5EF4-FFF2-40B4-BE49-F238E27FC236}">
                    <a16:creationId xmlns:a16="http://schemas.microsoft.com/office/drawing/2014/main" id="{0651E1E9-C2B8-104F-9637-34C18DE286C5}"/>
                  </a:ext>
                </a:extLst>
              </p:cNvPr>
              <p:cNvCxnSpPr>
                <a:cxnSpLocks noChangeShapeType="1"/>
              </p:cNvCxnSpPr>
              <p:nvPr/>
            </p:nvCxnSpPr>
            <p:spPr bwMode="auto">
              <a:xfrm rot="16200000" flipV="1">
                <a:off x="576072" y="3959351"/>
                <a:ext cx="1389888" cy="1588"/>
              </a:xfrm>
              <a:prstGeom prst="straightConnector1">
                <a:avLst/>
              </a:prstGeom>
              <a:noFill/>
              <a:ln w="38100" algn="ctr">
                <a:solidFill>
                  <a:srgbClr val="008000"/>
                </a:solidFill>
                <a:round/>
                <a:headEnd/>
                <a:tailEnd type="triangle" w="med" len="med"/>
              </a:ln>
              <a:extLst>
                <a:ext uri="{909E8E84-426E-40dd-AFC4-6F175D3DCCD1}">
                  <a14:hiddenFill xmlns:a14="http://schemas.microsoft.com/office/drawing/2010/main" xmlns="">
                    <a:noFill/>
                  </a14:hiddenFill>
                </a:ext>
              </a:extLst>
            </p:spPr>
          </p:cxnSp>
          <p:cxnSp>
            <p:nvCxnSpPr>
              <p:cNvPr id="17" name="Straight Arrow Connector 22">
                <a:extLst>
                  <a:ext uri="{FF2B5EF4-FFF2-40B4-BE49-F238E27FC236}">
                    <a16:creationId xmlns:a16="http://schemas.microsoft.com/office/drawing/2014/main" id="{727084D4-C061-7343-8F06-ADA00C9DB44B}"/>
                  </a:ext>
                </a:extLst>
              </p:cNvPr>
              <p:cNvCxnSpPr>
                <a:cxnSpLocks noChangeShapeType="1"/>
              </p:cNvCxnSpPr>
              <p:nvPr/>
            </p:nvCxnSpPr>
            <p:spPr bwMode="auto">
              <a:xfrm>
                <a:off x="1197864" y="4663439"/>
                <a:ext cx="2633472" cy="1588"/>
              </a:xfrm>
              <a:prstGeom prst="straightConnector1">
                <a:avLst/>
              </a:prstGeom>
              <a:noFill/>
              <a:ln w="38100" algn="ctr">
                <a:solidFill>
                  <a:srgbClr val="0000FF"/>
                </a:solidFill>
                <a:round/>
                <a:headEnd/>
                <a:tailEnd type="triangle" w="med" len="med"/>
              </a:ln>
              <a:extLst>
                <a:ext uri="{909E8E84-426E-40dd-AFC4-6F175D3DCCD1}">
                  <a14:hiddenFill xmlns:a14="http://schemas.microsoft.com/office/drawing/2010/main" xmlns="">
                    <a:noFill/>
                  </a14:hiddenFill>
                </a:ext>
              </a:extLst>
            </p:spPr>
          </p:cxnSp>
        </p:grpSp>
        <p:sp>
          <p:nvSpPr>
            <p:cNvPr id="6" name="Text Box 207">
              <a:extLst>
                <a:ext uri="{FF2B5EF4-FFF2-40B4-BE49-F238E27FC236}">
                  <a16:creationId xmlns:a16="http://schemas.microsoft.com/office/drawing/2014/main" id="{C25506D2-B406-EC4D-AD19-621B3D261113}"/>
                </a:ext>
              </a:extLst>
            </p:cNvPr>
            <p:cNvSpPr txBox="1">
              <a:spLocks noChangeArrowheads="1"/>
            </p:cNvSpPr>
            <p:nvPr/>
          </p:nvSpPr>
          <p:spPr bwMode="auto">
            <a:xfrm>
              <a:off x="3198151" y="3741759"/>
              <a:ext cx="788633" cy="2840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92075" tIns="46038" rIns="92075" bIns="46038">
              <a:spAutoFit/>
            </a:bodyPr>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50000"/>
                </a:spcBef>
                <a:buFont typeface="Wingdings" pitchFamily="2" charset="2"/>
                <a:buNone/>
              </a:pPr>
              <a:r>
                <a:rPr lang="en-US" sz="1400" b="0">
                  <a:solidFill>
                    <a:schemeClr val="tx1"/>
                  </a:solidFill>
                </a:rPr>
                <a:t>Real(</a:t>
              </a:r>
              <a:r>
                <a:rPr lang="en-US" sz="1400" b="0">
                  <a:solidFill>
                    <a:schemeClr val="tx1"/>
                  </a:solidFill>
                  <a:latin typeface="Symbol" pitchFamily="18" charset="2"/>
                </a:rPr>
                <a:t>Z</a:t>
              </a:r>
              <a:r>
                <a:rPr lang="en-US" sz="1400" b="0">
                  <a:solidFill>
                    <a:schemeClr val="tx1"/>
                  </a:solidFill>
                </a:rPr>
                <a:t>)</a:t>
              </a:r>
            </a:p>
          </p:txBody>
        </p:sp>
        <p:sp>
          <p:nvSpPr>
            <p:cNvPr id="7" name="Text Box 208">
              <a:extLst>
                <a:ext uri="{FF2B5EF4-FFF2-40B4-BE49-F238E27FC236}">
                  <a16:creationId xmlns:a16="http://schemas.microsoft.com/office/drawing/2014/main" id="{FBEF018F-D723-1C43-9151-3C132412C05C}"/>
                </a:ext>
              </a:extLst>
            </p:cNvPr>
            <p:cNvSpPr txBox="1">
              <a:spLocks noChangeArrowheads="1"/>
            </p:cNvSpPr>
            <p:nvPr/>
          </p:nvSpPr>
          <p:spPr bwMode="auto">
            <a:xfrm>
              <a:off x="722313" y="1937385"/>
              <a:ext cx="1669615" cy="2840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92075" tIns="46038" rIns="92075" bIns="46038">
              <a:spAutoFit/>
            </a:bodyPr>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50000"/>
                </a:spcBef>
                <a:buFont typeface="Wingdings" pitchFamily="2" charset="2"/>
                <a:buNone/>
              </a:pPr>
              <a:r>
                <a:rPr lang="en-US" sz="1400" b="0">
                  <a:solidFill>
                    <a:schemeClr val="tx1"/>
                  </a:solidFill>
                </a:rPr>
                <a:t>Imag(</a:t>
              </a:r>
              <a:r>
                <a:rPr lang="en-US" sz="1400" b="0">
                  <a:solidFill>
                    <a:schemeClr val="tx1"/>
                  </a:solidFill>
                  <a:latin typeface="Symbol" pitchFamily="18" charset="2"/>
                </a:rPr>
                <a:t>Z</a:t>
              </a:r>
              <a:r>
                <a:rPr lang="en-US" sz="1400" b="0">
                  <a:solidFill>
                    <a:schemeClr val="tx1"/>
                  </a:solidFill>
                </a:rPr>
                <a:t>)</a:t>
              </a:r>
            </a:p>
          </p:txBody>
        </p:sp>
      </p:grpSp>
      <p:grpSp>
        <p:nvGrpSpPr>
          <p:cNvPr id="24" name="Group 86">
            <a:extLst>
              <a:ext uri="{FF2B5EF4-FFF2-40B4-BE49-F238E27FC236}">
                <a16:creationId xmlns:a16="http://schemas.microsoft.com/office/drawing/2014/main" id="{D8431FBF-49C1-7340-BAD9-F79E74D17677}"/>
              </a:ext>
            </a:extLst>
          </p:cNvPr>
          <p:cNvGrpSpPr>
            <a:grpSpLocks/>
          </p:cNvGrpSpPr>
          <p:nvPr/>
        </p:nvGrpSpPr>
        <p:grpSpPr bwMode="auto">
          <a:xfrm>
            <a:off x="5272088" y="-3569381"/>
            <a:ext cx="7231062" cy="15125701"/>
            <a:chOff x="4728972" y="-4024884"/>
            <a:chExt cx="7239000" cy="15125700"/>
          </a:xfrm>
        </p:grpSpPr>
        <p:grpSp>
          <p:nvGrpSpPr>
            <p:cNvPr id="25" name="Group 72">
              <a:extLst>
                <a:ext uri="{FF2B5EF4-FFF2-40B4-BE49-F238E27FC236}">
                  <a16:creationId xmlns:a16="http://schemas.microsoft.com/office/drawing/2014/main" id="{E3A9FA76-5F0D-9348-B956-63BEC66F12E6}"/>
                </a:ext>
              </a:extLst>
            </p:cNvPr>
            <p:cNvGrpSpPr>
              <a:grpSpLocks/>
            </p:cNvGrpSpPr>
            <p:nvPr/>
          </p:nvGrpSpPr>
          <p:grpSpPr bwMode="auto">
            <a:xfrm>
              <a:off x="4728972" y="-4024884"/>
              <a:ext cx="7239000" cy="15125700"/>
              <a:chOff x="4838700" y="-3147060"/>
              <a:chExt cx="7239000" cy="15125700"/>
            </a:xfrm>
          </p:grpSpPr>
          <p:sp>
            <p:nvSpPr>
              <p:cNvPr id="30" name="Oval 41">
                <a:extLst>
                  <a:ext uri="{FF2B5EF4-FFF2-40B4-BE49-F238E27FC236}">
                    <a16:creationId xmlns:a16="http://schemas.microsoft.com/office/drawing/2014/main" id="{E93F4BE0-1DF8-8E46-9CB8-84BC22EE7AD1}"/>
                  </a:ext>
                </a:extLst>
              </p:cNvPr>
              <p:cNvSpPr>
                <a:spLocks noChangeArrowheads="1"/>
              </p:cNvSpPr>
              <p:nvPr/>
            </p:nvSpPr>
            <p:spPr bwMode="auto">
              <a:xfrm>
                <a:off x="6172200" y="3284220"/>
                <a:ext cx="2270760" cy="2270760"/>
              </a:xfrm>
              <a:prstGeom prst="ellipse">
                <a:avLst/>
              </a:prstGeom>
              <a:noFill/>
              <a:ln w="15875" algn="ctr">
                <a:solidFill>
                  <a:srgbClr val="00B0F0">
                    <a:alpha val="50195"/>
                  </a:srgbClr>
                </a:solidFill>
                <a:round/>
                <a:headEnd/>
                <a:tailEnd/>
              </a:ln>
              <a:extLst>
                <a:ext uri="{909E8E84-426E-40dd-AFC4-6F175D3DCCD1}">
                  <a14:hiddenFill xmlns:a14="http://schemas.microsoft.com/office/drawing/2010/main" xmlns="">
                    <a:solidFill>
                      <a:srgbClr val="FFFFFF"/>
                    </a:solidFill>
                  </a14:hiddenFill>
                </a:ext>
              </a:extLst>
            </p:spPr>
            <p:txBody>
              <a:bodyPr lIns="92075" tIns="46038" rIns="92075" bIns="46038"/>
              <a:lstStyle/>
              <a:p>
                <a:pPr marL="571500" indent="-571500"/>
                <a:endParaRPr lang="en-GB" b="0"/>
              </a:p>
            </p:txBody>
          </p:sp>
          <p:sp>
            <p:nvSpPr>
              <p:cNvPr id="31" name="Oval 42">
                <a:extLst>
                  <a:ext uri="{FF2B5EF4-FFF2-40B4-BE49-F238E27FC236}">
                    <a16:creationId xmlns:a16="http://schemas.microsoft.com/office/drawing/2014/main" id="{EAF4F494-C8D2-CE45-8042-98429B11DE30}"/>
                  </a:ext>
                </a:extLst>
              </p:cNvPr>
              <p:cNvSpPr>
                <a:spLocks noChangeArrowheads="1"/>
              </p:cNvSpPr>
              <p:nvPr/>
            </p:nvSpPr>
            <p:spPr bwMode="auto">
              <a:xfrm flipH="1">
                <a:off x="6736080" y="3558540"/>
                <a:ext cx="1699260" cy="1699260"/>
              </a:xfrm>
              <a:prstGeom prst="ellipse">
                <a:avLst/>
              </a:prstGeom>
              <a:noFill/>
              <a:ln w="15875" algn="ctr">
                <a:solidFill>
                  <a:srgbClr val="00B0F0">
                    <a:alpha val="50195"/>
                  </a:srgbClr>
                </a:solidFill>
                <a:round/>
                <a:headEnd/>
                <a:tailEnd/>
              </a:ln>
              <a:extLst>
                <a:ext uri="{909E8E84-426E-40dd-AFC4-6F175D3DCCD1}">
                  <a14:hiddenFill xmlns:a14="http://schemas.microsoft.com/office/drawing/2010/main" xmlns="">
                    <a:solidFill>
                      <a:srgbClr val="FFFFFF"/>
                    </a:solidFill>
                  </a14:hiddenFill>
                </a:ext>
              </a:extLst>
            </p:spPr>
            <p:txBody>
              <a:bodyPr lIns="92075" tIns="46038" rIns="92075" bIns="46038"/>
              <a:lstStyle/>
              <a:p>
                <a:pPr marL="571500" indent="-571500"/>
                <a:endParaRPr lang="en-GB" b="0"/>
              </a:p>
            </p:txBody>
          </p:sp>
          <p:sp>
            <p:nvSpPr>
              <p:cNvPr id="32" name="Oval 43">
                <a:extLst>
                  <a:ext uri="{FF2B5EF4-FFF2-40B4-BE49-F238E27FC236}">
                    <a16:creationId xmlns:a16="http://schemas.microsoft.com/office/drawing/2014/main" id="{71099A0E-349D-164C-9A25-3AFC8D587F4F}"/>
                  </a:ext>
                </a:extLst>
              </p:cNvPr>
              <p:cNvSpPr>
                <a:spLocks noChangeArrowheads="1"/>
              </p:cNvSpPr>
              <p:nvPr/>
            </p:nvSpPr>
            <p:spPr bwMode="auto">
              <a:xfrm flipH="1">
                <a:off x="7307580" y="3840480"/>
                <a:ext cx="1120140" cy="1135380"/>
              </a:xfrm>
              <a:prstGeom prst="ellipse">
                <a:avLst/>
              </a:prstGeom>
              <a:noFill/>
              <a:ln w="15875" algn="ctr">
                <a:solidFill>
                  <a:srgbClr val="00B0F0">
                    <a:alpha val="50195"/>
                  </a:srgbClr>
                </a:solidFill>
                <a:round/>
                <a:headEnd/>
                <a:tailEnd/>
              </a:ln>
              <a:extLst>
                <a:ext uri="{909E8E84-426E-40dd-AFC4-6F175D3DCCD1}">
                  <a14:hiddenFill xmlns:a14="http://schemas.microsoft.com/office/drawing/2010/main" xmlns="">
                    <a:solidFill>
                      <a:srgbClr val="FFFFFF"/>
                    </a:solidFill>
                  </a14:hiddenFill>
                </a:ext>
              </a:extLst>
            </p:spPr>
            <p:txBody>
              <a:bodyPr lIns="92075" tIns="46038" rIns="92075" bIns="46038"/>
              <a:lstStyle/>
              <a:p>
                <a:pPr marL="571500" indent="-571500"/>
                <a:endParaRPr lang="en-GB" b="0"/>
              </a:p>
            </p:txBody>
          </p:sp>
          <p:grpSp>
            <p:nvGrpSpPr>
              <p:cNvPr id="33" name="Group 52">
                <a:extLst>
                  <a:ext uri="{FF2B5EF4-FFF2-40B4-BE49-F238E27FC236}">
                    <a16:creationId xmlns:a16="http://schemas.microsoft.com/office/drawing/2014/main" id="{FA1C9C43-EB48-C445-A800-F6637E55AF9C}"/>
                  </a:ext>
                </a:extLst>
              </p:cNvPr>
              <p:cNvGrpSpPr>
                <a:grpSpLocks/>
              </p:cNvGrpSpPr>
              <p:nvPr/>
            </p:nvGrpSpPr>
            <p:grpSpPr bwMode="auto">
              <a:xfrm>
                <a:off x="4838700" y="-3147060"/>
                <a:ext cx="7223760" cy="7559040"/>
                <a:chOff x="4838700" y="-3147060"/>
                <a:chExt cx="7223760" cy="7559040"/>
              </a:xfrm>
            </p:grpSpPr>
            <p:sp>
              <p:nvSpPr>
                <p:cNvPr id="43" name="Arc 42">
                  <a:extLst>
                    <a:ext uri="{FF2B5EF4-FFF2-40B4-BE49-F238E27FC236}">
                      <a16:creationId xmlns:a16="http://schemas.microsoft.com/office/drawing/2014/main" id="{DFF3B5A1-91B2-1041-81B4-E04E08E153AF}"/>
                    </a:ext>
                  </a:extLst>
                </p:cNvPr>
                <p:cNvSpPr/>
                <p:nvPr/>
              </p:nvSpPr>
              <p:spPr bwMode="auto">
                <a:xfrm rot="16200000" flipH="1">
                  <a:off x="7565982" y="2705911"/>
                  <a:ext cx="1706563" cy="1706847"/>
                </a:xfrm>
                <a:prstGeom prst="arc">
                  <a:avLst>
                    <a:gd name="adj1" fmla="val 14045420"/>
                    <a:gd name="adj2" fmla="val 0"/>
                  </a:avLst>
                </a:prstGeom>
                <a:noFill/>
                <a:ln w="15875" cap="flat" cmpd="sng" algn="ctr">
                  <a:solidFill>
                    <a:schemeClr val="accent6">
                      <a:lumMod val="60000"/>
                      <a:lumOff val="40000"/>
                    </a:schemeClr>
                  </a:solidFill>
                  <a:prstDash val="solid"/>
                  <a:round/>
                  <a:headEnd type="none" w="med" len="med"/>
                  <a:tailEnd type="none" w="med" len="med"/>
                </a:ln>
                <a:effectLst/>
              </p:spPr>
              <p:txBody>
                <a:bodyPr anchor="ctr"/>
                <a:lstStyle/>
                <a:p>
                  <a:pPr algn="ctr">
                    <a:defRPr/>
                  </a:pPr>
                  <a:endParaRPr lang="en-GB" b="0" dirty="0"/>
                </a:p>
              </p:txBody>
            </p:sp>
            <p:sp>
              <p:nvSpPr>
                <p:cNvPr id="44" name="Arc 43">
                  <a:extLst>
                    <a:ext uri="{FF2B5EF4-FFF2-40B4-BE49-F238E27FC236}">
                      <a16:creationId xmlns:a16="http://schemas.microsoft.com/office/drawing/2014/main" id="{4669CD15-C226-F04C-8636-3BB043B28F2A}"/>
                    </a:ext>
                  </a:extLst>
                </p:cNvPr>
                <p:cNvSpPr/>
                <p:nvPr/>
              </p:nvSpPr>
              <p:spPr bwMode="auto">
                <a:xfrm rot="16200000" flipH="1">
                  <a:off x="6727807" y="976180"/>
                  <a:ext cx="3429000" cy="3427997"/>
                </a:xfrm>
                <a:prstGeom prst="arc">
                  <a:avLst>
                    <a:gd name="adj1" fmla="val 16298828"/>
                    <a:gd name="adj2" fmla="val 0"/>
                  </a:avLst>
                </a:prstGeom>
                <a:noFill/>
                <a:ln w="15875" cap="flat" cmpd="sng" algn="ctr">
                  <a:solidFill>
                    <a:schemeClr val="accent6">
                      <a:lumMod val="60000"/>
                      <a:lumOff val="40000"/>
                    </a:schemeClr>
                  </a:solidFill>
                  <a:prstDash val="solid"/>
                  <a:round/>
                  <a:headEnd type="none" w="med" len="med"/>
                  <a:tailEnd type="none" w="med" len="med"/>
                </a:ln>
                <a:effectLst/>
              </p:spPr>
              <p:txBody>
                <a:bodyPr anchor="ctr"/>
                <a:lstStyle/>
                <a:p>
                  <a:pPr algn="ctr">
                    <a:defRPr/>
                  </a:pPr>
                  <a:endParaRPr lang="en-GB" b="0" dirty="0"/>
                </a:p>
              </p:txBody>
            </p:sp>
            <p:sp>
              <p:nvSpPr>
                <p:cNvPr id="45" name="Arc 44">
                  <a:extLst>
                    <a:ext uri="{FF2B5EF4-FFF2-40B4-BE49-F238E27FC236}">
                      <a16:creationId xmlns:a16="http://schemas.microsoft.com/office/drawing/2014/main" id="{7641E26C-9AF3-6D48-9E4A-6FBC882556B9}"/>
                    </a:ext>
                  </a:extLst>
                </p:cNvPr>
                <p:cNvSpPr/>
                <p:nvPr/>
              </p:nvSpPr>
              <p:spPr bwMode="auto">
                <a:xfrm rot="16200000" flipH="1">
                  <a:off x="4670416" y="-2978776"/>
                  <a:ext cx="7559676" cy="7223107"/>
                </a:xfrm>
                <a:prstGeom prst="arc">
                  <a:avLst>
                    <a:gd name="adj1" fmla="val 18710837"/>
                    <a:gd name="adj2" fmla="val 0"/>
                  </a:avLst>
                </a:prstGeom>
                <a:noFill/>
                <a:ln w="15875" cap="flat" cmpd="sng" algn="ctr">
                  <a:solidFill>
                    <a:schemeClr val="accent6">
                      <a:lumMod val="60000"/>
                      <a:lumOff val="40000"/>
                    </a:schemeClr>
                  </a:solidFill>
                  <a:prstDash val="solid"/>
                  <a:round/>
                  <a:headEnd type="none" w="med" len="med"/>
                  <a:tailEnd type="none" w="med" len="med"/>
                </a:ln>
                <a:effectLst/>
              </p:spPr>
              <p:txBody>
                <a:bodyPr anchor="ctr"/>
                <a:lstStyle/>
                <a:p>
                  <a:pPr algn="ctr">
                    <a:defRPr/>
                  </a:pPr>
                  <a:endParaRPr lang="en-GB" b="0" dirty="0"/>
                </a:p>
              </p:txBody>
            </p:sp>
          </p:grpSp>
          <p:grpSp>
            <p:nvGrpSpPr>
              <p:cNvPr id="34" name="Group 57">
                <a:extLst>
                  <a:ext uri="{FF2B5EF4-FFF2-40B4-BE49-F238E27FC236}">
                    <a16:creationId xmlns:a16="http://schemas.microsoft.com/office/drawing/2014/main" id="{CBD2589C-44FA-6747-9948-5406CDBE80EC}"/>
                  </a:ext>
                </a:extLst>
              </p:cNvPr>
              <p:cNvGrpSpPr>
                <a:grpSpLocks/>
              </p:cNvGrpSpPr>
              <p:nvPr/>
            </p:nvGrpSpPr>
            <p:grpSpPr bwMode="auto">
              <a:xfrm flipV="1">
                <a:off x="4853940" y="4419600"/>
                <a:ext cx="7223760" cy="7559040"/>
                <a:chOff x="4838700" y="-3147060"/>
                <a:chExt cx="7223760" cy="7559040"/>
              </a:xfrm>
            </p:grpSpPr>
            <p:sp>
              <p:nvSpPr>
                <p:cNvPr id="40" name="Arc 39">
                  <a:extLst>
                    <a:ext uri="{FF2B5EF4-FFF2-40B4-BE49-F238E27FC236}">
                      <a16:creationId xmlns:a16="http://schemas.microsoft.com/office/drawing/2014/main" id="{5B22F5E4-0116-4240-B9E3-4ADA318004C3}"/>
                    </a:ext>
                  </a:extLst>
                </p:cNvPr>
                <p:cNvSpPr/>
                <p:nvPr/>
              </p:nvSpPr>
              <p:spPr bwMode="auto">
                <a:xfrm rot="16200000" flipH="1">
                  <a:off x="7566636" y="2705911"/>
                  <a:ext cx="1706562" cy="1706847"/>
                </a:xfrm>
                <a:prstGeom prst="arc">
                  <a:avLst>
                    <a:gd name="adj1" fmla="val 14045420"/>
                    <a:gd name="adj2" fmla="val 0"/>
                  </a:avLst>
                </a:prstGeom>
                <a:noFill/>
                <a:ln w="15875" cap="flat" cmpd="sng" algn="ctr">
                  <a:solidFill>
                    <a:srgbClr val="FFC000"/>
                  </a:solidFill>
                  <a:prstDash val="solid"/>
                  <a:round/>
                  <a:headEnd type="none" w="med" len="med"/>
                  <a:tailEnd type="none" w="med" len="med"/>
                </a:ln>
                <a:effectLst/>
              </p:spPr>
              <p:txBody>
                <a:bodyPr anchor="ctr"/>
                <a:lstStyle/>
                <a:p>
                  <a:pPr algn="ctr">
                    <a:defRPr/>
                  </a:pPr>
                  <a:endParaRPr lang="en-GB" b="0" dirty="0"/>
                </a:p>
              </p:txBody>
            </p:sp>
            <p:sp>
              <p:nvSpPr>
                <p:cNvPr id="41" name="Arc 40">
                  <a:extLst>
                    <a:ext uri="{FF2B5EF4-FFF2-40B4-BE49-F238E27FC236}">
                      <a16:creationId xmlns:a16="http://schemas.microsoft.com/office/drawing/2014/main" id="{2523DD79-CCD6-C745-BA13-0A0B250B222E}"/>
                    </a:ext>
                  </a:extLst>
                </p:cNvPr>
                <p:cNvSpPr/>
                <p:nvPr/>
              </p:nvSpPr>
              <p:spPr bwMode="auto">
                <a:xfrm rot="16200000" flipH="1">
                  <a:off x="6710979" y="976181"/>
                  <a:ext cx="3429000" cy="3427996"/>
                </a:xfrm>
                <a:prstGeom prst="arc">
                  <a:avLst>
                    <a:gd name="adj1" fmla="val 16298828"/>
                    <a:gd name="adj2" fmla="val 0"/>
                  </a:avLst>
                </a:prstGeom>
                <a:noFill/>
                <a:ln w="15875" cap="flat" cmpd="sng" algn="ctr">
                  <a:solidFill>
                    <a:srgbClr val="FFC000"/>
                  </a:solidFill>
                  <a:prstDash val="solid"/>
                  <a:round/>
                  <a:headEnd type="none" w="med" len="med"/>
                  <a:tailEnd type="none" w="med" len="med"/>
                </a:ln>
                <a:effectLst/>
              </p:spPr>
              <p:txBody>
                <a:bodyPr anchor="ctr"/>
                <a:lstStyle/>
                <a:p>
                  <a:pPr algn="ctr">
                    <a:defRPr/>
                  </a:pPr>
                  <a:endParaRPr lang="en-GB" b="0" dirty="0"/>
                </a:p>
              </p:txBody>
            </p:sp>
            <p:sp>
              <p:nvSpPr>
                <p:cNvPr id="42" name="Arc 41">
                  <a:extLst>
                    <a:ext uri="{FF2B5EF4-FFF2-40B4-BE49-F238E27FC236}">
                      <a16:creationId xmlns:a16="http://schemas.microsoft.com/office/drawing/2014/main" id="{EBCB1F00-73C6-E242-894F-F3373DA00B8D}"/>
                    </a:ext>
                  </a:extLst>
                </p:cNvPr>
                <p:cNvSpPr/>
                <p:nvPr/>
              </p:nvSpPr>
              <p:spPr bwMode="auto">
                <a:xfrm rot="16200000" flipH="1">
                  <a:off x="4671069" y="-2978776"/>
                  <a:ext cx="7559675" cy="7223107"/>
                </a:xfrm>
                <a:prstGeom prst="arc">
                  <a:avLst>
                    <a:gd name="adj1" fmla="val 18710837"/>
                    <a:gd name="adj2" fmla="val 0"/>
                  </a:avLst>
                </a:prstGeom>
                <a:noFill/>
                <a:ln w="15875" cap="flat" cmpd="sng" algn="ctr">
                  <a:solidFill>
                    <a:srgbClr val="FFC000"/>
                  </a:solidFill>
                  <a:prstDash val="solid"/>
                  <a:round/>
                  <a:headEnd type="none" w="med" len="med"/>
                  <a:tailEnd type="none" w="med" len="med"/>
                </a:ln>
                <a:effectLst/>
              </p:spPr>
              <p:txBody>
                <a:bodyPr anchor="ctr"/>
                <a:lstStyle/>
                <a:p>
                  <a:pPr algn="ctr">
                    <a:defRPr/>
                  </a:pPr>
                  <a:endParaRPr lang="en-GB" b="0" dirty="0"/>
                </a:p>
              </p:txBody>
            </p:sp>
          </p:grpSp>
          <p:sp>
            <p:nvSpPr>
              <p:cNvPr id="35" name="Arc 34">
                <a:extLst>
                  <a:ext uri="{FF2B5EF4-FFF2-40B4-BE49-F238E27FC236}">
                    <a16:creationId xmlns:a16="http://schemas.microsoft.com/office/drawing/2014/main" id="{CABA0A46-0191-A141-B93A-1D902B5938A4}"/>
                  </a:ext>
                </a:extLst>
              </p:cNvPr>
              <p:cNvSpPr/>
              <p:nvPr/>
            </p:nvSpPr>
            <p:spPr bwMode="auto">
              <a:xfrm>
                <a:off x="7588090" y="3974466"/>
                <a:ext cx="826406" cy="825500"/>
              </a:xfrm>
              <a:prstGeom prst="arc">
                <a:avLst>
                  <a:gd name="adj1" fmla="val 21567194"/>
                  <a:gd name="adj2" fmla="val 21317464"/>
                </a:avLst>
              </a:prstGeom>
              <a:noFill/>
              <a:ln w="15875" cap="flat" cmpd="sng" algn="ctr">
                <a:solidFill>
                  <a:srgbClr val="00B0F0">
                    <a:alpha val="50000"/>
                  </a:srgbClr>
                </a:solidFill>
                <a:prstDash val="solid"/>
                <a:round/>
                <a:headEnd type="none" w="med" len="med"/>
                <a:tailEnd type="none" w="med" len="med"/>
              </a:ln>
              <a:effectLst/>
            </p:spPr>
            <p:txBody>
              <a:bodyPr anchor="ctr"/>
              <a:lstStyle/>
              <a:p>
                <a:pPr algn="ctr">
                  <a:defRPr/>
                </a:pPr>
                <a:endParaRPr lang="en-GB" b="0"/>
              </a:p>
            </p:txBody>
          </p:sp>
          <p:sp>
            <p:nvSpPr>
              <p:cNvPr id="36" name="Arc 35">
                <a:extLst>
                  <a:ext uri="{FF2B5EF4-FFF2-40B4-BE49-F238E27FC236}">
                    <a16:creationId xmlns:a16="http://schemas.microsoft.com/office/drawing/2014/main" id="{184E7EB8-5E52-B047-973C-4EBCDEDEBBF8}"/>
                  </a:ext>
                </a:extLst>
              </p:cNvPr>
              <p:cNvSpPr/>
              <p:nvPr/>
            </p:nvSpPr>
            <p:spPr bwMode="auto">
              <a:xfrm>
                <a:off x="7848726" y="4126866"/>
                <a:ext cx="572127" cy="571500"/>
              </a:xfrm>
              <a:prstGeom prst="arc">
                <a:avLst>
                  <a:gd name="adj1" fmla="val 487705"/>
                  <a:gd name="adj2" fmla="val 71914"/>
                </a:avLst>
              </a:prstGeom>
              <a:noFill/>
              <a:ln w="15875" cap="flat" cmpd="sng" algn="ctr">
                <a:solidFill>
                  <a:srgbClr val="00B0F0">
                    <a:alpha val="50000"/>
                  </a:srgbClr>
                </a:solidFill>
                <a:prstDash val="solid"/>
                <a:round/>
                <a:headEnd type="none" w="med" len="med"/>
                <a:tailEnd type="none" w="med" len="med"/>
              </a:ln>
              <a:effectLst/>
            </p:spPr>
            <p:txBody>
              <a:bodyPr anchor="ctr"/>
              <a:lstStyle/>
              <a:p>
                <a:pPr algn="ctr">
                  <a:defRPr/>
                </a:pPr>
                <a:endParaRPr lang="en-GB" b="0"/>
              </a:p>
            </p:txBody>
          </p:sp>
          <p:sp>
            <p:nvSpPr>
              <p:cNvPr id="37" name="Arc 36">
                <a:extLst>
                  <a:ext uri="{FF2B5EF4-FFF2-40B4-BE49-F238E27FC236}">
                    <a16:creationId xmlns:a16="http://schemas.microsoft.com/office/drawing/2014/main" id="{EEEC2565-B68E-E74B-B192-620AE667A152}"/>
                  </a:ext>
                </a:extLst>
              </p:cNvPr>
              <p:cNvSpPr/>
              <p:nvPr/>
            </p:nvSpPr>
            <p:spPr bwMode="auto">
              <a:xfrm>
                <a:off x="5038945" y="2725103"/>
                <a:ext cx="3383497" cy="3382963"/>
              </a:xfrm>
              <a:prstGeom prst="arc">
                <a:avLst>
                  <a:gd name="adj1" fmla="val 10827283"/>
                  <a:gd name="adj2" fmla="val 0"/>
                </a:avLst>
              </a:prstGeom>
              <a:noFill/>
              <a:ln w="38100" cap="flat" cmpd="sng" algn="ctr">
                <a:solidFill>
                  <a:srgbClr val="008000"/>
                </a:solidFill>
                <a:prstDash val="solid"/>
                <a:round/>
                <a:headEnd type="none" w="med" len="med"/>
                <a:tailEnd type="triangle" w="med" len="med"/>
              </a:ln>
              <a:effectLst/>
            </p:spPr>
            <p:txBody>
              <a:bodyPr anchor="ctr"/>
              <a:lstStyle/>
              <a:p>
                <a:pPr algn="ctr">
                  <a:defRPr/>
                </a:pPr>
                <a:endParaRPr lang="en-GB" b="0"/>
              </a:p>
            </p:txBody>
          </p:sp>
          <p:sp>
            <p:nvSpPr>
              <p:cNvPr id="38" name="Arc 37">
                <a:extLst>
                  <a:ext uri="{FF2B5EF4-FFF2-40B4-BE49-F238E27FC236}">
                    <a16:creationId xmlns:a16="http://schemas.microsoft.com/office/drawing/2014/main" id="{6F7F5751-0D52-A943-9E2B-9AB744D85BBF}"/>
                  </a:ext>
                </a:extLst>
              </p:cNvPr>
              <p:cNvSpPr/>
              <p:nvPr/>
            </p:nvSpPr>
            <p:spPr bwMode="auto">
              <a:xfrm flipV="1">
                <a:off x="5045302" y="2721928"/>
                <a:ext cx="3383497" cy="3382963"/>
              </a:xfrm>
              <a:prstGeom prst="arc">
                <a:avLst>
                  <a:gd name="adj1" fmla="val 10827283"/>
                  <a:gd name="adj2" fmla="val 21596626"/>
                </a:avLst>
              </a:prstGeom>
              <a:noFill/>
              <a:ln w="38100" cap="flat" cmpd="sng" algn="ctr">
                <a:solidFill>
                  <a:srgbClr val="FF0000"/>
                </a:solidFill>
                <a:prstDash val="solid"/>
                <a:round/>
                <a:headEnd type="none" w="med" len="med"/>
                <a:tailEnd type="triangle" w="med" len="med"/>
              </a:ln>
              <a:effectLst/>
            </p:spPr>
            <p:txBody>
              <a:bodyPr anchor="ctr"/>
              <a:lstStyle/>
              <a:p>
                <a:pPr algn="ctr">
                  <a:defRPr/>
                </a:pPr>
                <a:endParaRPr lang="en-GB" b="0"/>
              </a:p>
            </p:txBody>
          </p:sp>
          <p:cxnSp>
            <p:nvCxnSpPr>
              <p:cNvPr id="39" name="Straight Arrow Connector 23">
                <a:extLst>
                  <a:ext uri="{FF2B5EF4-FFF2-40B4-BE49-F238E27FC236}">
                    <a16:creationId xmlns:a16="http://schemas.microsoft.com/office/drawing/2014/main" id="{F37E0305-21F4-F642-8FA4-42EC39FC2225}"/>
                  </a:ext>
                </a:extLst>
              </p:cNvPr>
              <p:cNvCxnSpPr>
                <a:cxnSpLocks noChangeShapeType="1"/>
              </p:cNvCxnSpPr>
              <p:nvPr/>
            </p:nvCxnSpPr>
            <p:spPr bwMode="auto">
              <a:xfrm>
                <a:off x="5022850" y="4413250"/>
                <a:ext cx="3405124" cy="5342"/>
              </a:xfrm>
              <a:prstGeom prst="straightConnector1">
                <a:avLst/>
              </a:prstGeom>
              <a:noFill/>
              <a:ln w="38100" algn="ctr">
                <a:solidFill>
                  <a:srgbClr val="0000FF"/>
                </a:solidFill>
                <a:round/>
                <a:headEnd/>
                <a:tailEnd type="triangle" w="med" len="med"/>
              </a:ln>
              <a:extLst>
                <a:ext uri="{909E8E84-426E-40dd-AFC4-6F175D3DCCD1}">
                  <a14:hiddenFill xmlns:a14="http://schemas.microsoft.com/office/drawing/2010/main" xmlns="">
                    <a:noFill/>
                  </a14:hiddenFill>
                </a:ext>
              </a:extLst>
            </p:spPr>
          </p:cxnSp>
        </p:grpSp>
        <p:sp>
          <p:nvSpPr>
            <p:cNvPr id="26" name="Text Box 207">
              <a:extLst>
                <a:ext uri="{FF2B5EF4-FFF2-40B4-BE49-F238E27FC236}">
                  <a16:creationId xmlns:a16="http://schemas.microsoft.com/office/drawing/2014/main" id="{FEA304EA-0838-C045-B002-10A06685DFE3}"/>
                </a:ext>
              </a:extLst>
            </p:cNvPr>
            <p:cNvSpPr txBox="1">
              <a:spLocks noChangeArrowheads="1"/>
            </p:cNvSpPr>
            <p:nvPr/>
          </p:nvSpPr>
          <p:spPr bwMode="auto">
            <a:xfrm>
              <a:off x="8373047" y="3623247"/>
              <a:ext cx="898969" cy="2868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92075" tIns="46038" rIns="92075" bIns="46038">
              <a:spAutoFit/>
            </a:bodyPr>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50000"/>
                </a:spcBef>
                <a:buFont typeface="Wingdings" pitchFamily="2" charset="2"/>
                <a:buNone/>
              </a:pPr>
              <a:r>
                <a:rPr lang="en-US" sz="1400" b="0">
                  <a:solidFill>
                    <a:schemeClr val="tx1"/>
                  </a:solidFill>
                </a:rPr>
                <a:t>Real(</a:t>
              </a:r>
              <a:r>
                <a:rPr lang="en-US" sz="1400" b="0">
                  <a:solidFill>
                    <a:schemeClr val="tx1"/>
                  </a:solidFill>
                  <a:latin typeface="Symbol" pitchFamily="18" charset="2"/>
                </a:rPr>
                <a:t>G</a:t>
              </a:r>
              <a:r>
                <a:rPr lang="en-US" sz="1400" b="0">
                  <a:solidFill>
                    <a:schemeClr val="tx1"/>
                  </a:solidFill>
                </a:rPr>
                <a:t>)</a:t>
              </a:r>
            </a:p>
          </p:txBody>
        </p:sp>
        <p:sp>
          <p:nvSpPr>
            <p:cNvPr id="27" name="Text Box 208">
              <a:extLst>
                <a:ext uri="{FF2B5EF4-FFF2-40B4-BE49-F238E27FC236}">
                  <a16:creationId xmlns:a16="http://schemas.microsoft.com/office/drawing/2014/main" id="{E69E577A-5D01-7541-ABE6-DF17669BB0B7}"/>
                </a:ext>
              </a:extLst>
            </p:cNvPr>
            <p:cNvSpPr txBox="1">
              <a:spLocks noChangeArrowheads="1"/>
            </p:cNvSpPr>
            <p:nvPr/>
          </p:nvSpPr>
          <p:spPr bwMode="auto">
            <a:xfrm>
              <a:off x="6684201" y="1489329"/>
              <a:ext cx="1670050" cy="2868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92075" tIns="46038" rIns="92075" bIns="46038">
              <a:spAutoFit/>
            </a:bodyPr>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50000"/>
                </a:spcBef>
                <a:buFont typeface="Wingdings" pitchFamily="2" charset="2"/>
                <a:buNone/>
              </a:pPr>
              <a:r>
                <a:rPr lang="en-US" sz="1400" b="0">
                  <a:solidFill>
                    <a:schemeClr val="tx1"/>
                  </a:solidFill>
                </a:rPr>
                <a:t>Imag(</a:t>
              </a:r>
              <a:r>
                <a:rPr lang="en-US" sz="1400" b="0">
                  <a:solidFill>
                    <a:schemeClr val="tx1"/>
                  </a:solidFill>
                  <a:latin typeface="Symbol" pitchFamily="18" charset="2"/>
                </a:rPr>
                <a:t>G</a:t>
              </a:r>
              <a:r>
                <a:rPr lang="en-US" sz="1400" b="0">
                  <a:solidFill>
                    <a:schemeClr val="tx1"/>
                  </a:solidFill>
                </a:rPr>
                <a:t>)</a:t>
              </a:r>
            </a:p>
          </p:txBody>
        </p:sp>
        <p:cxnSp>
          <p:nvCxnSpPr>
            <p:cNvPr id="28" name="Straight Arrow Connector 83">
              <a:extLst>
                <a:ext uri="{FF2B5EF4-FFF2-40B4-BE49-F238E27FC236}">
                  <a16:creationId xmlns:a16="http://schemas.microsoft.com/office/drawing/2014/main" id="{E2D9FE37-7B4D-1C4A-AC07-BC90E0E89E6A}"/>
                </a:ext>
              </a:extLst>
            </p:cNvPr>
            <p:cNvCxnSpPr>
              <a:cxnSpLocks noChangeShapeType="1"/>
            </p:cNvCxnSpPr>
            <p:nvPr/>
          </p:nvCxnSpPr>
          <p:spPr bwMode="auto">
            <a:xfrm>
              <a:off x="4764024" y="3538728"/>
              <a:ext cx="3922776" cy="1588"/>
            </a:xfrm>
            <a:prstGeom prst="straightConnector1">
              <a:avLst/>
            </a:prstGeom>
            <a:noFill/>
            <a:ln w="12700" algn="ctr">
              <a:solidFill>
                <a:schemeClr val="tx1"/>
              </a:solidFill>
              <a:round/>
              <a:headEnd/>
              <a:tailEnd type="arrow" w="med" len="med"/>
            </a:ln>
            <a:extLst>
              <a:ext uri="{909E8E84-426E-40dd-AFC4-6F175D3DCCD1}">
                <a14:hiddenFill xmlns:a14="http://schemas.microsoft.com/office/drawing/2010/main" xmlns="">
                  <a:noFill/>
                </a14:hiddenFill>
              </a:ext>
            </a:extLst>
          </p:spPr>
        </p:cxnSp>
        <p:cxnSp>
          <p:nvCxnSpPr>
            <p:cNvPr id="29" name="Straight Arrow Connector 84">
              <a:extLst>
                <a:ext uri="{FF2B5EF4-FFF2-40B4-BE49-F238E27FC236}">
                  <a16:creationId xmlns:a16="http://schemas.microsoft.com/office/drawing/2014/main" id="{F02D84DB-05BF-F64C-B12A-62605B2E233E}"/>
                </a:ext>
              </a:extLst>
            </p:cNvPr>
            <p:cNvCxnSpPr>
              <a:cxnSpLocks noChangeShapeType="1"/>
            </p:cNvCxnSpPr>
            <p:nvPr/>
          </p:nvCxnSpPr>
          <p:spPr bwMode="auto">
            <a:xfrm rot="-5400000">
              <a:off x="4660392" y="3535680"/>
              <a:ext cx="3922776" cy="1588"/>
            </a:xfrm>
            <a:prstGeom prst="straightConnector1">
              <a:avLst/>
            </a:prstGeom>
            <a:noFill/>
            <a:ln w="12700" algn="ctr">
              <a:solidFill>
                <a:schemeClr val="tx1"/>
              </a:solidFill>
              <a:round/>
              <a:headEnd/>
              <a:tailEnd type="arrow" w="med" len="med"/>
            </a:ln>
            <a:extLst>
              <a:ext uri="{909E8E84-426E-40dd-AFC4-6F175D3DCCD1}">
                <a14:hiddenFill xmlns:a14="http://schemas.microsoft.com/office/drawing/2010/main" xmlns="">
                  <a:noFill/>
                </a14:hiddenFill>
              </a:ext>
            </a:extLst>
          </p:spPr>
        </p:cxnSp>
      </p:grpSp>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2DDC09FB-8B6D-954E-823E-50E4AFBE593F}"/>
                  </a:ext>
                </a:extLst>
              </p:cNvPr>
              <p:cNvSpPr txBox="1"/>
              <p:nvPr/>
            </p:nvSpPr>
            <p:spPr>
              <a:xfrm>
                <a:off x="3801316" y="2457956"/>
                <a:ext cx="1561260" cy="678263"/>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r>
                        <a:rPr lang="en-US" i="1" smtClean="0">
                          <a:solidFill>
                            <a:schemeClr val="tx1"/>
                          </a:solidFill>
                          <a:latin typeface="Cambria Math" charset="0"/>
                          <a:ea typeface="Cambria Math" charset="0"/>
                          <a:cs typeface="Cambria Math" charset="0"/>
                        </a:rPr>
                        <m:t>𝚪</m:t>
                      </m:r>
                      <m:r>
                        <a:rPr lang="en-US" b="1" i="1" smtClean="0">
                          <a:solidFill>
                            <a:schemeClr val="tx1"/>
                          </a:solidFill>
                          <a:latin typeface="Cambria Math" charset="0"/>
                          <a:ea typeface="Cambria Math" charset="0"/>
                          <a:cs typeface="Cambria Math" charset="0"/>
                        </a:rPr>
                        <m:t>=</m:t>
                      </m:r>
                      <m:f>
                        <m:fPr>
                          <m:ctrlPr>
                            <a:rPr lang="mr-IN" b="1" i="1" smtClean="0">
                              <a:solidFill>
                                <a:schemeClr val="tx1"/>
                              </a:solidFill>
                              <a:latin typeface="Cambria Math" panose="02040503050406030204" pitchFamily="18" charset="0"/>
                              <a:ea typeface="Cambria Math" charset="0"/>
                              <a:cs typeface="Cambria Math" charset="0"/>
                            </a:rPr>
                          </m:ctrlPr>
                        </m:fPr>
                        <m:num>
                          <m:r>
                            <a:rPr lang="en-US" b="1" i="1" smtClean="0">
                              <a:solidFill>
                                <a:schemeClr val="tx1"/>
                              </a:solidFill>
                              <a:latin typeface="Cambria Math" charset="0"/>
                              <a:ea typeface="Cambria Math" charset="0"/>
                              <a:cs typeface="Cambria Math" charset="0"/>
                            </a:rPr>
                            <m:t>𝒁</m:t>
                          </m:r>
                          <m:r>
                            <a:rPr lang="en-US" b="1" i="1" smtClean="0">
                              <a:solidFill>
                                <a:schemeClr val="tx1"/>
                              </a:solidFill>
                              <a:latin typeface="Cambria Math" charset="0"/>
                              <a:ea typeface="Cambria Math" charset="0"/>
                              <a:cs typeface="Cambria Math" charset="0"/>
                            </a:rPr>
                            <m:t>−</m:t>
                          </m:r>
                          <m:sSub>
                            <m:sSubPr>
                              <m:ctrlPr>
                                <a:rPr lang="en-US" b="1" i="1" smtClean="0">
                                  <a:solidFill>
                                    <a:schemeClr val="tx1"/>
                                  </a:solidFill>
                                  <a:latin typeface="Cambria Math" panose="02040503050406030204" pitchFamily="18" charset="0"/>
                                  <a:ea typeface="Cambria Math" charset="0"/>
                                  <a:cs typeface="Cambria Math" charset="0"/>
                                </a:rPr>
                              </m:ctrlPr>
                            </m:sSubPr>
                            <m:e>
                              <m:r>
                                <a:rPr lang="en-US" b="1" i="1" smtClean="0">
                                  <a:solidFill>
                                    <a:schemeClr val="tx1"/>
                                  </a:solidFill>
                                  <a:latin typeface="Cambria Math" charset="0"/>
                                  <a:ea typeface="Cambria Math" charset="0"/>
                                  <a:cs typeface="Cambria Math" charset="0"/>
                                </a:rPr>
                                <m:t>𝒁</m:t>
                              </m:r>
                            </m:e>
                            <m:sub>
                              <m:r>
                                <a:rPr lang="en-US" b="1" i="1" smtClean="0">
                                  <a:solidFill>
                                    <a:schemeClr val="tx1"/>
                                  </a:solidFill>
                                  <a:latin typeface="Cambria Math" charset="0"/>
                                  <a:ea typeface="Cambria Math" charset="0"/>
                                  <a:cs typeface="Cambria Math" charset="0"/>
                                </a:rPr>
                                <m:t>𝟎</m:t>
                              </m:r>
                            </m:sub>
                          </m:sSub>
                        </m:num>
                        <m:den>
                          <m:r>
                            <a:rPr lang="en-US" i="1">
                              <a:solidFill>
                                <a:schemeClr val="tx1"/>
                              </a:solidFill>
                              <a:latin typeface="Cambria Math" charset="0"/>
                              <a:ea typeface="Cambria Math" charset="0"/>
                              <a:cs typeface="Cambria Math" charset="0"/>
                            </a:rPr>
                            <m:t>𝒁</m:t>
                          </m:r>
                          <m:r>
                            <a:rPr lang="en-US" b="1" i="1" smtClean="0">
                              <a:solidFill>
                                <a:schemeClr val="tx1"/>
                              </a:solidFill>
                              <a:latin typeface="Cambria Math" charset="0"/>
                              <a:ea typeface="Cambria Math" charset="0"/>
                              <a:cs typeface="Cambria Math" charset="0"/>
                            </a:rPr>
                            <m:t>+</m:t>
                          </m:r>
                          <m:sSub>
                            <m:sSubPr>
                              <m:ctrlPr>
                                <a:rPr lang="en-US" i="1">
                                  <a:solidFill>
                                    <a:schemeClr val="tx1"/>
                                  </a:solidFill>
                                  <a:latin typeface="Cambria Math" panose="02040503050406030204" pitchFamily="18" charset="0"/>
                                  <a:ea typeface="Cambria Math" charset="0"/>
                                  <a:cs typeface="Cambria Math" charset="0"/>
                                </a:rPr>
                              </m:ctrlPr>
                            </m:sSubPr>
                            <m:e>
                              <m:r>
                                <a:rPr lang="en-US" i="1">
                                  <a:solidFill>
                                    <a:schemeClr val="tx1"/>
                                  </a:solidFill>
                                  <a:latin typeface="Cambria Math" charset="0"/>
                                  <a:ea typeface="Cambria Math" charset="0"/>
                                  <a:cs typeface="Cambria Math" charset="0"/>
                                </a:rPr>
                                <m:t>𝒁</m:t>
                              </m:r>
                            </m:e>
                            <m:sub>
                              <m:r>
                                <a:rPr lang="en-US" i="1">
                                  <a:solidFill>
                                    <a:schemeClr val="tx1"/>
                                  </a:solidFill>
                                  <a:latin typeface="Cambria Math" charset="0"/>
                                  <a:ea typeface="Cambria Math" charset="0"/>
                                  <a:cs typeface="Cambria Math" charset="0"/>
                                </a:rPr>
                                <m:t>𝟎</m:t>
                              </m:r>
                            </m:sub>
                          </m:sSub>
                        </m:den>
                      </m:f>
                    </m:oMath>
                  </m:oMathPara>
                </a14:m>
                <a:endParaRPr lang="en-US" dirty="0"/>
              </a:p>
            </p:txBody>
          </p:sp>
        </mc:Choice>
        <mc:Fallback xmlns="">
          <p:sp>
            <p:nvSpPr>
              <p:cNvPr id="46" name="TextBox 45">
                <a:extLst>
                  <a:ext uri="{FF2B5EF4-FFF2-40B4-BE49-F238E27FC236}">
                    <a16:creationId xmlns:a16="http://schemas.microsoft.com/office/drawing/2014/main" id="{2DDC09FB-8B6D-954E-823E-50E4AFBE593F}"/>
                  </a:ext>
                </a:extLst>
              </p:cNvPr>
              <p:cNvSpPr txBox="1">
                <a:spLocks noRot="1" noChangeAspect="1" noMove="1" noResize="1" noEditPoints="1" noAdjustHandles="1" noChangeArrowheads="1" noChangeShapeType="1" noTextEdit="1"/>
              </p:cNvSpPr>
              <p:nvPr/>
            </p:nvSpPr>
            <p:spPr>
              <a:xfrm>
                <a:off x="3801316" y="2457956"/>
                <a:ext cx="1561260" cy="678263"/>
              </a:xfrm>
              <a:prstGeom prst="rect">
                <a:avLst/>
              </a:prstGeom>
              <a:blipFill>
                <a:blip r:embed="rId3"/>
                <a:stretch>
                  <a:fillRect l="-3226" t="-9259" r="-806" b="-11111"/>
                </a:stretch>
              </a:blipFill>
            </p:spPr>
            <p:txBody>
              <a:bodyPr/>
              <a:lstStyle/>
              <a:p>
                <a:r>
                  <a:rPr lang="en-US">
                    <a:noFill/>
                  </a:rPr>
                  <a:t> </a:t>
                </a:r>
              </a:p>
            </p:txBody>
          </p:sp>
        </mc:Fallback>
      </mc:AlternateContent>
      <p:sp>
        <p:nvSpPr>
          <p:cNvPr id="47" name="Title 1">
            <a:extLst>
              <a:ext uri="{FF2B5EF4-FFF2-40B4-BE49-F238E27FC236}">
                <a16:creationId xmlns:a16="http://schemas.microsoft.com/office/drawing/2014/main" id="{D6E4FF64-131A-6F45-B546-E4E83E51DA11}"/>
              </a:ext>
            </a:extLst>
          </p:cNvPr>
          <p:cNvSpPr txBox="1">
            <a:spLocks/>
          </p:cNvSpPr>
          <p:nvPr/>
        </p:nvSpPr>
        <p:spPr>
          <a:xfrm>
            <a:off x="449999" y="380267"/>
            <a:ext cx="9000000" cy="720000"/>
          </a:xfrm>
          <a:prstGeom prst="rect">
            <a:avLst/>
          </a:prstGeom>
        </p:spPr>
        <p:txBody>
          <a:bodyPr/>
          <a:lstStyle>
            <a:lvl1pPr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9pPr>
          </a:lstStyle>
          <a:p>
            <a:pPr>
              <a:buClrTx/>
              <a:buSzTx/>
              <a:buFontTx/>
              <a:buNone/>
            </a:pPr>
            <a:r>
              <a:rPr lang="en-US" kern="0" dirty="0"/>
              <a:t>The </a:t>
            </a:r>
            <a:r>
              <a:rPr lang="en-US" i="1" kern="0" dirty="0"/>
              <a:t>Smith</a:t>
            </a:r>
            <a:r>
              <a:rPr lang="en-US" kern="0" dirty="0"/>
              <a:t> Chart</a:t>
            </a:r>
          </a:p>
        </p:txBody>
      </p:sp>
      <p:sp>
        <p:nvSpPr>
          <p:cNvPr id="48" name="Content Placeholder 2">
            <a:extLst>
              <a:ext uri="{FF2B5EF4-FFF2-40B4-BE49-F238E27FC236}">
                <a16:creationId xmlns:a16="http://schemas.microsoft.com/office/drawing/2014/main" id="{3C91E85B-E781-BB45-9CEF-160A0B3E4569}"/>
              </a:ext>
            </a:extLst>
          </p:cNvPr>
          <p:cNvSpPr txBox="1">
            <a:spLocks/>
          </p:cNvSpPr>
          <p:nvPr/>
        </p:nvSpPr>
        <p:spPr>
          <a:xfrm>
            <a:off x="618094" y="1100267"/>
            <a:ext cx="8588967" cy="5445676"/>
          </a:xfrm>
          <a:prstGeom prst="rect">
            <a:avLst/>
          </a:prstGeom>
        </p:spPr>
        <p:txBody>
          <a:bodyPr>
            <a:normAutofit/>
          </a:bodyPr>
          <a:lstStyle>
            <a:lvl1pPr marL="571500" indent="-571500" algn="l" rtl="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effectLst>
                  <a:outerShdw blurRad="38100" dist="38100" dir="2700000" algn="tl">
                    <a:srgbClr val="C0C0C0"/>
                  </a:outerShdw>
                </a:effectLst>
                <a:latin typeface="+mn-lt"/>
                <a:ea typeface="+mn-ea"/>
                <a:cs typeface="+mn-cs"/>
              </a:defRPr>
            </a:lvl1pPr>
            <a:lvl2pPr marL="1047750" indent="-285750" algn="l" rtl="0" eaLnBrk="0" fontAlgn="base" hangingPunct="0">
              <a:lnSpc>
                <a:spcPct val="90000"/>
              </a:lnSpc>
              <a:spcBef>
                <a:spcPct val="30000"/>
              </a:spcBef>
              <a:spcAft>
                <a:spcPct val="0"/>
              </a:spcAft>
              <a:buClr>
                <a:schemeClr val="hlink"/>
              </a:buClr>
              <a:buSzPct val="70000"/>
              <a:buFont typeface="Wingdings" pitchFamily="2" charset="2"/>
              <a:buChar char="n"/>
              <a:defRPr b="1">
                <a:solidFill>
                  <a:schemeClr val="tx1"/>
                </a:solidFill>
                <a:latin typeface="+mn-lt"/>
              </a:defRPr>
            </a:lvl2pPr>
            <a:lvl3pPr marL="1562100" indent="-2286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924050" indent="-17145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defRPr>
            </a:lvl4pPr>
            <a:lvl5pPr marL="2286000" indent="-171450" algn="l" rtl="0" eaLnBrk="0" fontAlgn="base" hangingPunct="0">
              <a:lnSpc>
                <a:spcPct val="90000"/>
              </a:lnSpc>
              <a:spcBef>
                <a:spcPct val="30000"/>
              </a:spcBef>
              <a:spcAft>
                <a:spcPct val="0"/>
              </a:spcAft>
              <a:defRPr sz="1400" b="1">
                <a:solidFill>
                  <a:srgbClr val="0000FF"/>
                </a:solidFill>
                <a:latin typeface="+mn-lt"/>
              </a:defRPr>
            </a:lvl5pPr>
            <a:lvl6pPr marL="2743200" indent="-171450" algn="l" rtl="0" eaLnBrk="0" fontAlgn="base" hangingPunct="0">
              <a:lnSpc>
                <a:spcPct val="90000"/>
              </a:lnSpc>
              <a:spcBef>
                <a:spcPct val="30000"/>
              </a:spcBef>
              <a:spcAft>
                <a:spcPct val="0"/>
              </a:spcAft>
              <a:defRPr sz="1400" b="1">
                <a:solidFill>
                  <a:srgbClr val="0000FF"/>
                </a:solidFill>
                <a:latin typeface="+mn-lt"/>
              </a:defRPr>
            </a:lvl6pPr>
            <a:lvl7pPr marL="3200400" indent="-171450" algn="l" rtl="0" eaLnBrk="0" fontAlgn="base" hangingPunct="0">
              <a:lnSpc>
                <a:spcPct val="90000"/>
              </a:lnSpc>
              <a:spcBef>
                <a:spcPct val="30000"/>
              </a:spcBef>
              <a:spcAft>
                <a:spcPct val="0"/>
              </a:spcAft>
              <a:defRPr sz="1400" b="1">
                <a:solidFill>
                  <a:srgbClr val="0000FF"/>
                </a:solidFill>
                <a:latin typeface="+mn-lt"/>
              </a:defRPr>
            </a:lvl7pPr>
            <a:lvl8pPr marL="3657600" indent="-171450" algn="l" rtl="0" eaLnBrk="0" fontAlgn="base" hangingPunct="0">
              <a:lnSpc>
                <a:spcPct val="90000"/>
              </a:lnSpc>
              <a:spcBef>
                <a:spcPct val="30000"/>
              </a:spcBef>
              <a:spcAft>
                <a:spcPct val="0"/>
              </a:spcAft>
              <a:defRPr sz="1400" b="1">
                <a:solidFill>
                  <a:srgbClr val="0000FF"/>
                </a:solidFill>
                <a:latin typeface="+mn-lt"/>
              </a:defRPr>
            </a:lvl8pPr>
            <a:lvl9pPr marL="4114800" indent="-171450" algn="l" rtl="0" eaLnBrk="0" fontAlgn="base" hangingPunct="0">
              <a:lnSpc>
                <a:spcPct val="90000"/>
              </a:lnSpc>
              <a:spcBef>
                <a:spcPct val="30000"/>
              </a:spcBef>
              <a:spcAft>
                <a:spcPct val="0"/>
              </a:spcAft>
              <a:defRPr sz="1400" b="1">
                <a:solidFill>
                  <a:srgbClr val="0000FF"/>
                </a:solidFill>
                <a:latin typeface="+mn-lt"/>
              </a:defRPr>
            </a:lvl9pPr>
          </a:lstStyle>
          <a:p>
            <a:r>
              <a:rPr lang="en-US" sz="1800" kern="0" dirty="0"/>
              <a:t>The </a:t>
            </a:r>
            <a:r>
              <a:rPr lang="en-US" sz="1800" i="1" kern="0" dirty="0">
                <a:solidFill>
                  <a:srgbClr val="008000"/>
                </a:solidFill>
              </a:rPr>
              <a:t>Smith</a:t>
            </a:r>
            <a:r>
              <a:rPr lang="en-US" sz="1800" kern="0" dirty="0">
                <a:solidFill>
                  <a:srgbClr val="008000"/>
                </a:solidFill>
              </a:rPr>
              <a:t> Chart </a:t>
            </a:r>
            <a:r>
              <a:rPr lang="en-US" sz="1800" kern="0" dirty="0"/>
              <a:t>(in impedance coordinates) </a:t>
            </a:r>
            <a:br>
              <a:rPr lang="en-US" sz="1800" kern="0" dirty="0"/>
            </a:br>
            <a:r>
              <a:rPr lang="en-US" sz="1800" kern="0" dirty="0"/>
              <a:t>represents the </a:t>
            </a:r>
            <a:r>
              <a:rPr lang="en-US" sz="1800" kern="0" dirty="0">
                <a:solidFill>
                  <a:srgbClr val="008000"/>
                </a:solidFill>
              </a:rPr>
              <a:t>complex </a:t>
            </a:r>
            <a:r>
              <a:rPr lang="en-US" sz="1800" kern="0" dirty="0">
                <a:solidFill>
                  <a:srgbClr val="008000"/>
                </a:solidFill>
                <a:sym typeface="Symbol" pitchFamily="18" charset="2"/>
              </a:rPr>
              <a:t>-plane </a:t>
            </a:r>
            <a:r>
              <a:rPr lang="en-US" sz="1800" kern="0" dirty="0">
                <a:sym typeface="Symbol" pitchFamily="18" charset="2"/>
              </a:rPr>
              <a:t>within the unit circle. </a:t>
            </a:r>
          </a:p>
          <a:p>
            <a:r>
              <a:rPr lang="en-US" sz="1800" kern="0" dirty="0"/>
              <a:t>It is a conformal mapping of the </a:t>
            </a:r>
            <a:r>
              <a:rPr lang="en-US" sz="1800" kern="0" dirty="0">
                <a:solidFill>
                  <a:srgbClr val="008000"/>
                </a:solidFill>
              </a:rPr>
              <a:t>complex </a:t>
            </a:r>
            <a:r>
              <a:rPr lang="en-US" sz="1800" i="1" kern="0" dirty="0">
                <a:solidFill>
                  <a:srgbClr val="008000"/>
                </a:solidFill>
              </a:rPr>
              <a:t>Z</a:t>
            </a:r>
            <a:r>
              <a:rPr lang="en-US" sz="1800" kern="0" dirty="0">
                <a:solidFill>
                  <a:srgbClr val="008000"/>
                </a:solidFill>
              </a:rPr>
              <a:t>-plane </a:t>
            </a:r>
            <a:br>
              <a:rPr lang="en-US" sz="1800" kern="0" dirty="0"/>
            </a:br>
            <a:r>
              <a:rPr lang="en-US" sz="1800" kern="0" dirty="0"/>
              <a:t>on the </a:t>
            </a:r>
            <a:r>
              <a:rPr lang="en-US" sz="1800" kern="0" dirty="0">
                <a:solidFill>
                  <a:srgbClr val="008000"/>
                </a:solidFill>
                <a:sym typeface="Symbol" pitchFamily="18" charset="2"/>
              </a:rPr>
              <a:t>-plane </a:t>
            </a:r>
            <a:r>
              <a:rPr lang="en-US" sz="1800" kern="0" dirty="0">
                <a:sym typeface="Symbol" pitchFamily="18" charset="2"/>
              </a:rPr>
              <a:t>by applying the transformation:</a:t>
            </a:r>
          </a:p>
          <a:p>
            <a:endParaRPr lang="en-US" sz="2000" kern="0" dirty="0">
              <a:sym typeface="Symbol" pitchFamily="18" charset="2"/>
            </a:endParaRPr>
          </a:p>
          <a:p>
            <a:endParaRPr lang="en-US" sz="2000" kern="0" dirty="0">
              <a:sym typeface="Symbol" pitchFamily="18" charset="2"/>
            </a:endParaRPr>
          </a:p>
          <a:p>
            <a:endParaRPr lang="en-US" sz="2000" kern="0" dirty="0">
              <a:sym typeface="Symbol" pitchFamily="18" charset="2"/>
            </a:endParaRPr>
          </a:p>
          <a:p>
            <a:endParaRPr lang="en-US" sz="2000" kern="0" dirty="0">
              <a:sym typeface="Symbol" pitchFamily="18" charset="2"/>
            </a:endParaRPr>
          </a:p>
          <a:p>
            <a:endParaRPr lang="en-US" sz="2000" kern="0" dirty="0">
              <a:sym typeface="Symbol" pitchFamily="18" charset="2"/>
            </a:endParaRPr>
          </a:p>
          <a:p>
            <a:endParaRPr lang="en-US" sz="2000" kern="0" dirty="0">
              <a:sym typeface="Symbol" pitchFamily="18" charset="2"/>
            </a:endParaRPr>
          </a:p>
          <a:p>
            <a:endParaRPr lang="en-US" sz="2000" kern="0" dirty="0">
              <a:sym typeface="Symbol" pitchFamily="18" charset="2"/>
            </a:endParaRPr>
          </a:p>
          <a:p>
            <a:endParaRPr lang="en-US" sz="2000" kern="0" dirty="0">
              <a:sym typeface="Symbol" pitchFamily="18" charset="2"/>
            </a:endParaRPr>
          </a:p>
          <a:p>
            <a:endParaRPr lang="en-US" sz="2000" kern="0" dirty="0">
              <a:sym typeface="Symbol" pitchFamily="18" charset="2"/>
            </a:endParaRPr>
          </a:p>
          <a:p>
            <a:endParaRPr lang="en-US" sz="2000" kern="0" dirty="0">
              <a:sym typeface="Symbol" pitchFamily="18" charset="2"/>
            </a:endParaRPr>
          </a:p>
          <a:p>
            <a:pPr lvl="1"/>
            <a:r>
              <a:rPr lang="en-US" sz="1800" kern="0" dirty="0"/>
              <a:t>⇒ the real positive half plane of </a:t>
            </a:r>
            <a:r>
              <a:rPr lang="en-US" sz="1800" i="1" kern="0" dirty="0"/>
              <a:t>Z</a:t>
            </a:r>
            <a:r>
              <a:rPr lang="en-US" sz="1800" kern="0" dirty="0"/>
              <a:t> is thus </a:t>
            </a:r>
            <a:br>
              <a:rPr lang="en-US" sz="1800" kern="0" dirty="0"/>
            </a:br>
            <a:r>
              <a:rPr lang="en-US" sz="1800" kern="0" dirty="0"/>
              <a:t>transformed (</a:t>
            </a:r>
            <a:r>
              <a:rPr lang="en-US" sz="1800" i="1" kern="0" dirty="0" err="1"/>
              <a:t>Möbius</a:t>
            </a:r>
            <a:r>
              <a:rPr lang="en-US" sz="1800" kern="0" dirty="0"/>
              <a:t>) into the interior of the unit circle!</a:t>
            </a:r>
          </a:p>
          <a:p>
            <a:pPr lvl="1"/>
            <a:endParaRPr lang="en-US" sz="1200" kern="0" dirty="0"/>
          </a:p>
        </p:txBody>
      </p:sp>
      <p:sp>
        <p:nvSpPr>
          <p:cNvPr id="49" name="Slide Number Placeholder 48">
            <a:extLst>
              <a:ext uri="{FF2B5EF4-FFF2-40B4-BE49-F238E27FC236}">
                <a16:creationId xmlns:a16="http://schemas.microsoft.com/office/drawing/2014/main" id="{8A31C615-6DBD-4E53-B5A4-EB06A4301810}"/>
              </a:ext>
            </a:extLst>
          </p:cNvPr>
          <p:cNvSpPr>
            <a:spLocks noGrp="1"/>
          </p:cNvSpPr>
          <p:nvPr>
            <p:ph type="sldNum" sz="quarter" idx="10"/>
          </p:nvPr>
        </p:nvSpPr>
        <p:spPr/>
        <p:txBody>
          <a:bodyPr/>
          <a:lstStyle/>
          <a:p>
            <a:pPr>
              <a:defRPr/>
            </a:pPr>
            <a:fld id="{5C835376-739B-453C-B43C-A3DA28BE1709}" type="slidenum">
              <a:rPr lang="en-US" smtClean="0"/>
              <a:pPr>
                <a:defRPr/>
              </a:pPr>
              <a:t>15</a:t>
            </a:fld>
            <a:endParaRPr lang="en-US" dirty="0"/>
          </a:p>
        </p:txBody>
      </p:sp>
    </p:spTree>
    <p:extLst>
      <p:ext uri="{BB962C8B-B14F-4D97-AF65-F5344CB8AC3E}">
        <p14:creationId xmlns:p14="http://schemas.microsoft.com/office/powerpoint/2010/main" val="8897017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4" name="Rectangle 4"/>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Lst>
        </p:spPr>
        <p:txBody>
          <a:bodyPr/>
          <a:lstStyle/>
          <a:p>
            <a:r>
              <a:rPr lang="pl-PL" altLang="en-US">
                <a:solidFill>
                  <a:schemeClr val="hlink"/>
                </a:solidFill>
                <a:effectLst/>
              </a:rPr>
              <a:t>What awaits you? </a:t>
            </a:r>
            <a:endParaRPr lang="en-US" altLang="en-US">
              <a:solidFill>
                <a:schemeClr val="hlink"/>
              </a:solidFill>
              <a:effectLst/>
            </a:endParaRPr>
          </a:p>
        </p:txBody>
      </p:sp>
      <p:pic>
        <p:nvPicPr>
          <p:cNvPr id="33795" name="Picture 6" descr="IMG_813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484188" y="1090613"/>
            <a:ext cx="6673850" cy="5005387"/>
          </a:xfrm>
        </p:spPr>
      </p:pic>
      <p:sp>
        <p:nvSpPr>
          <p:cNvPr id="33796" name="Rectangle 8"/>
          <p:cNvSpPr>
            <a:spLocks noChangeArrowheads="1"/>
          </p:cNvSpPr>
          <p:nvPr/>
        </p:nvSpPr>
        <p:spPr bwMode="auto">
          <a:xfrm>
            <a:off x="7294563" y="3414713"/>
            <a:ext cx="2503487"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2075" tIns="46038" rIns="92075" bIns="46038">
            <a:spAutoFit/>
          </a:bodyPr>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buFont typeface="Wingdings" pitchFamily="2" charset="2"/>
              <a:buNone/>
            </a:pPr>
            <a:r>
              <a:rPr lang="pl-PL" altLang="en-US" sz="1600"/>
              <a:t>Photos from RF</a:t>
            </a:r>
            <a:r>
              <a:rPr lang="en-US" altLang="en-US" sz="1600"/>
              <a:t>-</a:t>
            </a:r>
            <a:r>
              <a:rPr lang="pl-PL" altLang="en-US" sz="1600"/>
              <a:t>Lab CAS 2009, Darmstadt</a:t>
            </a:r>
            <a:endParaRPr lang="en-US" altLang="en-US" sz="1600"/>
          </a:p>
        </p:txBody>
      </p:sp>
      <p:sp>
        <p:nvSpPr>
          <p:cNvPr id="33797"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17064EBA-6807-493D-834E-22BB0D99F7BB}" type="slidenum">
              <a:rPr lang="en-US" altLang="en-US" sz="1400" b="0">
                <a:solidFill>
                  <a:schemeClr val="tx1"/>
                </a:solidFill>
              </a:rPr>
              <a:pPr algn="r">
                <a:lnSpc>
                  <a:spcPct val="100000"/>
                </a:lnSpc>
                <a:spcBef>
                  <a:spcPct val="0"/>
                </a:spcBef>
                <a:buClrTx/>
                <a:buSzTx/>
                <a:buFontTx/>
                <a:buNone/>
              </a:pPr>
              <a:t>16</a:t>
            </a:fld>
            <a:endParaRPr lang="en-US" altLang="en-US" sz="1400" b="0">
              <a:solidFill>
                <a:schemeClr val="tx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Rectangle 5"/>
          <p:cNvSpPr>
            <a:spLocks noChangeArrowheads="1"/>
          </p:cNvSpPr>
          <p:nvPr/>
        </p:nvSpPr>
        <p:spPr bwMode="auto">
          <a:xfrm>
            <a:off x="695325" y="1543050"/>
            <a:ext cx="8559800" cy="513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81000" indent="-3810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r>
              <a:rPr lang="en-US" altLang="en-US" sz="2000" b="0"/>
              <a:t>Measurements of several types of modulation (AM, FM, PM) in the time-domain and frequency-domain. </a:t>
            </a:r>
          </a:p>
          <a:p>
            <a:r>
              <a:rPr lang="en-US" altLang="en-US" sz="2000" b="0"/>
              <a:t>Superposition of AM and FM spectrum (unequal height side bands). </a:t>
            </a:r>
          </a:p>
          <a:p>
            <a:r>
              <a:rPr lang="en-US" altLang="en-US" sz="2000" b="0"/>
              <a:t>Concept of a spectrum analyzer: the superheterodyne method. Practice all the different settings (video bandwidth, resolution bandwidth etc.). Advantage of FFT spectrum analyzers. </a:t>
            </a:r>
          </a:p>
          <a:p>
            <a:r>
              <a:rPr lang="en-US" altLang="en-US" sz="2000" b="0"/>
              <a:t>Measurement of the RF characteristic of a microwave detector diode (output voltage versus input power... transition between regime output voltage proportional input power and output voltage proportional input voltage); i.e. transition between square low and linear region.</a:t>
            </a:r>
          </a:p>
          <a:p>
            <a:r>
              <a:rPr lang="en-US" altLang="en-US" sz="2000" b="0"/>
              <a:t>Concept of noise figure and noise temperature measurements, testing a noise diode, the basics of thermal noise. </a:t>
            </a:r>
          </a:p>
          <a:p>
            <a:r>
              <a:rPr lang="en-US" altLang="en-US" sz="2000" b="0"/>
              <a:t>Noise figure measurements on amplifiers and also attenuators. </a:t>
            </a:r>
          </a:p>
          <a:p>
            <a:r>
              <a:rPr lang="en-US" altLang="en-US" sz="2000" b="0"/>
              <a:t>The concept and meaning of ENR (excess noise ratio) numbers. </a:t>
            </a:r>
          </a:p>
        </p:txBody>
      </p:sp>
      <p:sp>
        <p:nvSpPr>
          <p:cNvPr id="34819" name="Oval 2"/>
          <p:cNvSpPr>
            <a:spLocks noChangeArrowheads="1"/>
          </p:cNvSpPr>
          <p:nvPr/>
        </p:nvSpPr>
        <p:spPr bwMode="auto">
          <a:xfrm>
            <a:off x="2043113" y="5694363"/>
            <a:ext cx="1141412" cy="833437"/>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US" altLang="en-US" sz="2000" b="0" i="1"/>
          </a:p>
        </p:txBody>
      </p:sp>
      <p:sp>
        <p:nvSpPr>
          <p:cNvPr id="34820" name="Oval 3"/>
          <p:cNvSpPr>
            <a:spLocks noChangeArrowheads="1"/>
          </p:cNvSpPr>
          <p:nvPr/>
        </p:nvSpPr>
        <p:spPr bwMode="auto">
          <a:xfrm>
            <a:off x="865188" y="844550"/>
            <a:ext cx="1317625" cy="995363"/>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US" altLang="en-US" sz="2000" b="0" i="1"/>
          </a:p>
        </p:txBody>
      </p:sp>
      <p:sp>
        <p:nvSpPr>
          <p:cNvPr id="34821" name="Rectangle 5"/>
          <p:cNvSpPr>
            <a:spLocks noChangeArrowheads="1"/>
          </p:cNvSpPr>
          <p:nvPr/>
        </p:nvSpPr>
        <p:spPr bwMode="auto">
          <a:xfrm>
            <a:off x="542925" y="1390650"/>
            <a:ext cx="8559800" cy="513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81000" indent="-3810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US" altLang="en-US" sz="2000" b="0" i="1"/>
          </a:p>
        </p:txBody>
      </p:sp>
      <p:sp>
        <p:nvSpPr>
          <p:cNvPr id="822276" name="Rectangle 4"/>
          <p:cNvSpPr>
            <a:spLocks noChangeArrowheads="1"/>
          </p:cNvSpPr>
          <p:nvPr/>
        </p:nvSpPr>
        <p:spPr bwMode="auto">
          <a:xfrm>
            <a:off x="0" y="225425"/>
            <a:ext cx="9906000" cy="9144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0000CC"/>
                </a:solidFill>
                <a:effectLst>
                  <a:outerShdw blurRad="38100" dist="38100" dir="2700000" algn="tl">
                    <a:srgbClr val="C0C0C0"/>
                  </a:outerShdw>
                </a:effectLst>
              </a:rPr>
              <a:t>Measurements using Spectrum Analyzer and oscilloscope (1)</a:t>
            </a:r>
          </a:p>
        </p:txBody>
      </p:sp>
      <p:sp>
        <p:nvSpPr>
          <p:cNvPr id="34823"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D9DF0DDD-C87B-48AB-BECA-618C35D07042}" type="slidenum">
              <a:rPr lang="en-US" altLang="en-US" sz="1400" b="0">
                <a:solidFill>
                  <a:schemeClr val="tx1"/>
                </a:solidFill>
              </a:rPr>
              <a:pPr algn="r">
                <a:lnSpc>
                  <a:spcPct val="100000"/>
                </a:lnSpc>
                <a:spcBef>
                  <a:spcPct val="0"/>
                </a:spcBef>
                <a:buClrTx/>
                <a:buSzTx/>
                <a:buFontTx/>
                <a:buNone/>
              </a:pPr>
              <a:t>17</a:t>
            </a:fld>
            <a:endParaRPr lang="en-US" altLang="en-US" sz="1400" b="0">
              <a:solidFill>
                <a:schemeClr val="tx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Oval 2"/>
          <p:cNvSpPr>
            <a:spLocks noChangeArrowheads="1"/>
          </p:cNvSpPr>
          <p:nvPr/>
        </p:nvSpPr>
        <p:spPr bwMode="auto">
          <a:xfrm>
            <a:off x="2043113" y="5694363"/>
            <a:ext cx="1141412" cy="833437"/>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US" altLang="en-US" sz="2000" b="0" i="1"/>
          </a:p>
        </p:txBody>
      </p:sp>
      <p:sp>
        <p:nvSpPr>
          <p:cNvPr id="35843" name="Oval 3"/>
          <p:cNvSpPr>
            <a:spLocks noChangeArrowheads="1"/>
          </p:cNvSpPr>
          <p:nvPr/>
        </p:nvSpPr>
        <p:spPr bwMode="auto">
          <a:xfrm>
            <a:off x="865188" y="844550"/>
            <a:ext cx="1317625" cy="995363"/>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US" altLang="en-US" sz="2000" b="0" i="1"/>
          </a:p>
        </p:txBody>
      </p:sp>
      <p:sp>
        <p:nvSpPr>
          <p:cNvPr id="35844" name="Rectangle 5"/>
          <p:cNvSpPr>
            <a:spLocks noChangeArrowheads="1"/>
          </p:cNvSpPr>
          <p:nvPr/>
        </p:nvSpPr>
        <p:spPr bwMode="auto">
          <a:xfrm>
            <a:off x="542925" y="1390650"/>
            <a:ext cx="8559800" cy="513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81000" indent="-3810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US" altLang="en-US" sz="2000" b="0" i="1"/>
          </a:p>
        </p:txBody>
      </p:sp>
      <p:sp>
        <p:nvSpPr>
          <p:cNvPr id="822276" name="Rectangle 4"/>
          <p:cNvSpPr>
            <a:spLocks noChangeArrowheads="1"/>
          </p:cNvSpPr>
          <p:nvPr/>
        </p:nvSpPr>
        <p:spPr bwMode="auto">
          <a:xfrm>
            <a:off x="0" y="225425"/>
            <a:ext cx="9906000" cy="9144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0000CC"/>
                </a:solidFill>
                <a:effectLst>
                  <a:outerShdw blurRad="38100" dist="38100" dir="2700000" algn="tl">
                    <a:srgbClr val="C0C0C0"/>
                  </a:outerShdw>
                </a:effectLst>
              </a:rPr>
              <a:t>Measurements using Spectrum Analyzer and oscilloscope (2)</a:t>
            </a:r>
          </a:p>
        </p:txBody>
      </p:sp>
      <p:sp>
        <p:nvSpPr>
          <p:cNvPr id="35846" name="Rectangle 5"/>
          <p:cNvSpPr>
            <a:spLocks noChangeArrowheads="1"/>
          </p:cNvSpPr>
          <p:nvPr/>
        </p:nvSpPr>
        <p:spPr bwMode="auto">
          <a:xfrm>
            <a:off x="695325" y="1543050"/>
            <a:ext cx="8559800" cy="513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81000" indent="-3810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r>
              <a:rPr lang="en-US" altLang="en-US" sz="2000" b="0" dirty="0"/>
              <a:t>EMC measurements (e.g.: analyze your cell phone spectrum).</a:t>
            </a:r>
          </a:p>
          <a:p>
            <a:r>
              <a:rPr lang="en-US" altLang="en-US" sz="2000" b="0" dirty="0"/>
              <a:t>Measurement of the IP3 (intermodulation point of third order) on some amplifiers (intermodulation tests).</a:t>
            </a:r>
          </a:p>
          <a:p>
            <a:r>
              <a:rPr lang="en-US" altLang="en-US" sz="2000" b="0" dirty="0"/>
              <a:t>Nonlinear distortion in general; Concept and application of vector spectrum analyzers, spectrogram mode (if available). </a:t>
            </a:r>
          </a:p>
          <a:p>
            <a:r>
              <a:rPr lang="en-US" altLang="en-US" sz="2000" b="0" dirty="0"/>
              <a:t>Invent and design your own experiment !</a:t>
            </a:r>
            <a:r>
              <a:rPr lang="en-US" altLang="en-US" sz="2000" b="0" i="1" dirty="0"/>
              <a:t> </a:t>
            </a:r>
          </a:p>
        </p:txBody>
      </p:sp>
      <p:sp>
        <p:nvSpPr>
          <p:cNvPr id="35847"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5D4D3686-EA81-452E-A3CE-FB31B2E6C4D7}" type="slidenum">
              <a:rPr lang="en-US" altLang="en-US" sz="1400" b="0">
                <a:solidFill>
                  <a:schemeClr val="tx1"/>
                </a:solidFill>
              </a:rPr>
              <a:pPr algn="r">
                <a:lnSpc>
                  <a:spcPct val="100000"/>
                </a:lnSpc>
                <a:spcBef>
                  <a:spcPct val="0"/>
                </a:spcBef>
                <a:buClrTx/>
                <a:buSzTx/>
                <a:buFontTx/>
                <a:buNone/>
              </a:pPr>
              <a:t>18</a:t>
            </a:fld>
            <a:endParaRPr lang="en-US" altLang="en-US" sz="1400" b="0">
              <a:solidFill>
                <a:schemeClr val="tx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Oval 2"/>
          <p:cNvSpPr>
            <a:spLocks noChangeArrowheads="1"/>
          </p:cNvSpPr>
          <p:nvPr/>
        </p:nvSpPr>
        <p:spPr bwMode="auto">
          <a:xfrm>
            <a:off x="2043113" y="5694363"/>
            <a:ext cx="1141412" cy="833437"/>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US" altLang="en-US" sz="2000" b="0" i="1"/>
          </a:p>
        </p:txBody>
      </p:sp>
      <p:sp>
        <p:nvSpPr>
          <p:cNvPr id="36867" name="Oval 3"/>
          <p:cNvSpPr>
            <a:spLocks noChangeArrowheads="1"/>
          </p:cNvSpPr>
          <p:nvPr/>
        </p:nvSpPr>
        <p:spPr bwMode="auto">
          <a:xfrm>
            <a:off x="865188" y="844550"/>
            <a:ext cx="1317625" cy="995363"/>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US" altLang="en-US" sz="2000" b="0" i="1"/>
          </a:p>
        </p:txBody>
      </p:sp>
      <p:sp>
        <p:nvSpPr>
          <p:cNvPr id="822276" name="Rectangle 4"/>
          <p:cNvSpPr>
            <a:spLocks noChangeArrowheads="1"/>
          </p:cNvSpPr>
          <p:nvPr/>
        </p:nvSpPr>
        <p:spPr bwMode="auto">
          <a:xfrm>
            <a:off x="0" y="225425"/>
            <a:ext cx="9906000" cy="9144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0000CC"/>
                </a:solidFill>
                <a:effectLst>
                  <a:outerShdw blurRad="38100" dist="38100" dir="2700000" algn="tl">
                    <a:srgbClr val="C0C0C0"/>
                  </a:outerShdw>
                </a:effectLst>
              </a:rPr>
              <a:t>Measurements using Vector Network Analyzer (1)</a:t>
            </a:r>
          </a:p>
        </p:txBody>
      </p:sp>
      <p:sp>
        <p:nvSpPr>
          <p:cNvPr id="36869" name="Rectangle 5"/>
          <p:cNvSpPr>
            <a:spLocks noChangeArrowheads="1"/>
          </p:cNvSpPr>
          <p:nvPr/>
        </p:nvSpPr>
        <p:spPr bwMode="auto">
          <a:xfrm>
            <a:off x="534988" y="1497013"/>
            <a:ext cx="7270750" cy="513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81000" indent="-3810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r>
              <a:rPr lang="en-US" altLang="en-US" sz="2000" b="0"/>
              <a:t>N-port (N=1…4)  S-parameter measurements on different reciprocal and non-reciprocal RF-components. </a:t>
            </a:r>
          </a:p>
          <a:p>
            <a:r>
              <a:rPr lang="en-US" altLang="en-US" sz="2000" b="0"/>
              <a:t>Calibration of the Vector Network Analyzer.</a:t>
            </a:r>
          </a:p>
          <a:p>
            <a:r>
              <a:rPr lang="en-US" altLang="en-US" sz="2000" b="0"/>
              <a:t>Navigation in The Smith Chart.</a:t>
            </a:r>
          </a:p>
          <a:p>
            <a:r>
              <a:rPr lang="en-US" altLang="en-US" sz="2000" b="0"/>
              <a:t>Application of the triple stub tuner for matching. </a:t>
            </a:r>
          </a:p>
          <a:p>
            <a:r>
              <a:rPr lang="en-US" altLang="en-US" sz="2000" b="0"/>
              <a:t>Time Domain Reflectometry using synthetic pulse </a:t>
            </a:r>
            <a:br>
              <a:rPr lang="en-US" altLang="en-US" sz="2000" b="0"/>
            </a:br>
            <a:r>
              <a:rPr lang="en-US" altLang="en-US" sz="2000" b="0">
                <a:sym typeface="Wingdings" pitchFamily="2" charset="2"/>
              </a:rPr>
              <a:t></a:t>
            </a:r>
            <a:r>
              <a:rPr lang="en-US" altLang="en-US" sz="2000" b="0"/>
              <a:t>direct measurement of coaxial line characteristic impedance. </a:t>
            </a:r>
          </a:p>
          <a:p>
            <a:r>
              <a:rPr lang="en-US" altLang="en-US" sz="2000" b="0"/>
              <a:t>Measurements of the light velocity using a trombone (constant impedance adjustable coax line).</a:t>
            </a:r>
          </a:p>
          <a:p>
            <a:r>
              <a:rPr lang="en-US" altLang="en-US" sz="2000" b="0"/>
              <a:t> 2-port measurements for active RF-components (amplifiers): </a:t>
            </a:r>
            <a:br>
              <a:rPr lang="en-US" altLang="en-US" sz="2000" b="0"/>
            </a:br>
            <a:r>
              <a:rPr lang="en-US" altLang="en-US" sz="2000" b="0"/>
              <a:t>1 dB compression point (power sweep).</a:t>
            </a:r>
          </a:p>
          <a:p>
            <a:r>
              <a:rPr lang="en-US" altLang="en-US" sz="2000" b="0"/>
              <a:t>Concept of EMC measurements and some examples.</a:t>
            </a:r>
          </a:p>
        </p:txBody>
      </p:sp>
      <p:sp>
        <p:nvSpPr>
          <p:cNvPr id="36870"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AD6C854E-2D93-4D2C-A10B-1FE6ECA735B9}" type="slidenum">
              <a:rPr lang="en-US" altLang="en-US" sz="1400" b="0">
                <a:solidFill>
                  <a:schemeClr val="tx1"/>
                </a:solidFill>
              </a:rPr>
              <a:pPr algn="r">
                <a:lnSpc>
                  <a:spcPct val="100000"/>
                </a:lnSpc>
                <a:spcBef>
                  <a:spcPct val="0"/>
                </a:spcBef>
                <a:buClrTx/>
                <a:buSzTx/>
                <a:buFontTx/>
                <a:buNone/>
              </a:pPr>
              <a:t>19</a:t>
            </a:fld>
            <a:endParaRPr lang="en-US" altLang="en-US" sz="1400" b="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94275" name="Rectangle 3"/>
          <p:cNvSpPr>
            <a:spLocks noGrp="1" noChangeArrowheads="1"/>
          </p:cNvSpPr>
          <p:nvPr>
            <p:ph type="title"/>
          </p:nvPr>
        </p:nvSpPr>
        <p:spPr>
          <a:xfrm>
            <a:off x="0" y="199699"/>
            <a:ext cx="9906000" cy="703262"/>
          </a:xfrm>
        </p:spPr>
        <p:txBody>
          <a:bodyPr/>
          <a:lstStyle/>
          <a:p>
            <a:pPr>
              <a:defRPr/>
            </a:pPr>
            <a:r>
              <a:rPr lang="en-US" dirty="0">
                <a:solidFill>
                  <a:srgbClr val="0000CC"/>
                </a:solidFill>
              </a:rPr>
              <a:t>Contents</a:t>
            </a:r>
          </a:p>
        </p:txBody>
      </p:sp>
      <p:sp>
        <p:nvSpPr>
          <p:cNvPr id="19459" name="Rectangle 2"/>
          <p:cNvSpPr>
            <a:spLocks noGrp="1" noChangeArrowheads="1"/>
          </p:cNvSpPr>
          <p:nvPr>
            <p:ph type="body" idx="1"/>
          </p:nvPr>
        </p:nvSpPr>
        <p:spPr>
          <a:xfrm>
            <a:off x="938213" y="742949"/>
            <a:ext cx="7759700" cy="5563721"/>
          </a:xfrm>
        </p:spPr>
        <p:txBody>
          <a:bodyPr/>
          <a:lstStyle/>
          <a:p>
            <a:pPr marL="342900" indent="-342900">
              <a:lnSpc>
                <a:spcPct val="80000"/>
              </a:lnSpc>
            </a:pPr>
            <a:endParaRPr lang="en-US" altLang="en-US" sz="2200" b="0" dirty="0">
              <a:solidFill>
                <a:srgbClr val="0000CC"/>
              </a:solidFill>
              <a:effectLst/>
            </a:endParaRPr>
          </a:p>
          <a:p>
            <a:pPr marL="342900" indent="-342900">
              <a:lnSpc>
                <a:spcPct val="80000"/>
              </a:lnSpc>
            </a:pPr>
            <a:r>
              <a:rPr lang="pl-PL" altLang="en-US" sz="2200" b="0" dirty="0">
                <a:solidFill>
                  <a:srgbClr val="0000CC"/>
                </a:solidFill>
                <a:effectLst/>
              </a:rPr>
              <a:t>RF </a:t>
            </a:r>
            <a:r>
              <a:rPr lang="en-US" altLang="en-US" sz="2200" b="0" dirty="0">
                <a:solidFill>
                  <a:srgbClr val="0000CC"/>
                </a:solidFill>
                <a:effectLst/>
              </a:rPr>
              <a:t>measurement methods – </a:t>
            </a:r>
            <a:r>
              <a:rPr lang="pl-PL" altLang="en-US" sz="2200" b="0" dirty="0" err="1">
                <a:solidFill>
                  <a:srgbClr val="0000CC"/>
                </a:solidFill>
                <a:effectLst/>
              </a:rPr>
              <a:t>overview</a:t>
            </a:r>
            <a:r>
              <a:rPr lang="en-US" altLang="en-US" sz="2200" b="0" dirty="0">
                <a:solidFill>
                  <a:srgbClr val="0000CC"/>
                </a:solidFill>
                <a:effectLst/>
              </a:rPr>
              <a:t> </a:t>
            </a:r>
            <a:endParaRPr lang="pl-PL" altLang="en-US" sz="2200" b="0" dirty="0">
              <a:solidFill>
                <a:srgbClr val="0000CC"/>
              </a:solidFill>
              <a:effectLst/>
            </a:endParaRPr>
          </a:p>
          <a:p>
            <a:pPr marL="342900" indent="-342900">
              <a:lnSpc>
                <a:spcPct val="80000"/>
              </a:lnSpc>
            </a:pPr>
            <a:endParaRPr lang="en-US" altLang="en-US" sz="2200" b="0" dirty="0">
              <a:solidFill>
                <a:srgbClr val="0000CC"/>
              </a:solidFill>
              <a:effectLst/>
            </a:endParaRPr>
          </a:p>
          <a:p>
            <a:pPr marL="342900" indent="-342900">
              <a:lnSpc>
                <a:spcPct val="80000"/>
              </a:lnSpc>
            </a:pPr>
            <a:r>
              <a:rPr lang="en-US" altLang="en-US" sz="2200" b="0" dirty="0">
                <a:solidFill>
                  <a:srgbClr val="0000CC"/>
                </a:solidFill>
                <a:effectLst/>
              </a:rPr>
              <a:t>The super-heterodyne concept</a:t>
            </a:r>
          </a:p>
          <a:p>
            <a:pPr marL="342900" indent="-342900">
              <a:lnSpc>
                <a:spcPct val="80000"/>
              </a:lnSpc>
            </a:pPr>
            <a:endParaRPr lang="en-US" altLang="en-US" sz="2200" b="0" dirty="0">
              <a:solidFill>
                <a:srgbClr val="0000CC"/>
              </a:solidFill>
              <a:effectLst/>
            </a:endParaRPr>
          </a:p>
          <a:p>
            <a:pPr marL="342900" indent="-342900">
              <a:lnSpc>
                <a:spcPct val="80000"/>
              </a:lnSpc>
            </a:pPr>
            <a:r>
              <a:rPr lang="en-US" altLang="en-US" sz="2200" b="0" dirty="0">
                <a:solidFill>
                  <a:srgbClr val="0000CC"/>
                </a:solidFill>
                <a:effectLst/>
              </a:rPr>
              <a:t>Characteristic impedance</a:t>
            </a:r>
            <a:endParaRPr lang="pl-PL" altLang="en-US" sz="2200" b="0" dirty="0">
              <a:solidFill>
                <a:srgbClr val="0000CC"/>
              </a:solidFill>
              <a:effectLst/>
            </a:endParaRPr>
          </a:p>
          <a:p>
            <a:pPr marL="342900" indent="-342900">
              <a:lnSpc>
                <a:spcPct val="80000"/>
              </a:lnSpc>
            </a:pPr>
            <a:endParaRPr lang="en-US" altLang="en-US" sz="2200" b="0" dirty="0">
              <a:solidFill>
                <a:srgbClr val="0000CC"/>
              </a:solidFill>
              <a:effectLst/>
            </a:endParaRPr>
          </a:p>
          <a:p>
            <a:pPr marL="342900" indent="-342900">
              <a:lnSpc>
                <a:spcPct val="80000"/>
              </a:lnSpc>
            </a:pPr>
            <a:r>
              <a:rPr lang="en-US" altLang="en-US" sz="2200" b="0" dirty="0">
                <a:solidFill>
                  <a:srgbClr val="0000CC"/>
                </a:solidFill>
                <a:effectLst/>
              </a:rPr>
              <a:t>Voltage Standing Wave Ratio </a:t>
            </a:r>
            <a:r>
              <a:rPr lang="pl-PL" altLang="en-US" sz="2200" b="0" dirty="0">
                <a:solidFill>
                  <a:srgbClr val="0000CC"/>
                </a:solidFill>
                <a:effectLst/>
              </a:rPr>
              <a:t>(</a:t>
            </a:r>
            <a:r>
              <a:rPr lang="en-US" altLang="en-US" sz="2200" b="0" dirty="0">
                <a:solidFill>
                  <a:srgbClr val="0000CC"/>
                </a:solidFill>
                <a:effectLst/>
              </a:rPr>
              <a:t>VSWR</a:t>
            </a:r>
            <a:r>
              <a:rPr lang="pl-PL" altLang="en-US" sz="2200" b="0" dirty="0">
                <a:solidFill>
                  <a:srgbClr val="0000CC"/>
                </a:solidFill>
                <a:effectLst/>
              </a:rPr>
              <a:t>)</a:t>
            </a:r>
          </a:p>
          <a:p>
            <a:pPr marL="342900" indent="-342900">
              <a:lnSpc>
                <a:spcPct val="80000"/>
              </a:lnSpc>
            </a:pPr>
            <a:endParaRPr lang="en-US" altLang="en-US" sz="2200" b="0" dirty="0">
              <a:solidFill>
                <a:srgbClr val="0000CC"/>
              </a:solidFill>
              <a:effectLst/>
            </a:endParaRPr>
          </a:p>
          <a:p>
            <a:pPr marL="342900" indent="-342900">
              <a:lnSpc>
                <a:spcPct val="80000"/>
              </a:lnSpc>
            </a:pPr>
            <a:r>
              <a:rPr lang="en-US" altLang="en-US" sz="2200" b="0" dirty="0">
                <a:solidFill>
                  <a:srgbClr val="0000CC"/>
                </a:solidFill>
                <a:effectLst/>
              </a:rPr>
              <a:t>Introduction to Scattering-parameters (S-parameters)</a:t>
            </a:r>
          </a:p>
          <a:p>
            <a:pPr marL="0" indent="0">
              <a:lnSpc>
                <a:spcPct val="80000"/>
              </a:lnSpc>
              <a:buNone/>
            </a:pPr>
            <a:endParaRPr lang="en-US" altLang="en-US" sz="2200" b="0" dirty="0">
              <a:solidFill>
                <a:srgbClr val="0000CC"/>
              </a:solidFill>
              <a:effectLst/>
            </a:endParaRPr>
          </a:p>
          <a:p>
            <a:pPr marL="342900" indent="-342900">
              <a:lnSpc>
                <a:spcPct val="80000"/>
              </a:lnSpc>
            </a:pPr>
            <a:r>
              <a:rPr lang="en-US" altLang="en-US" sz="2200" b="0" dirty="0">
                <a:solidFill>
                  <a:srgbClr val="0000CC"/>
                </a:solidFill>
                <a:effectLst/>
              </a:rPr>
              <a:t>The Smith chart</a:t>
            </a:r>
            <a:endParaRPr lang="pl-PL" altLang="en-US" sz="2200" b="0" dirty="0">
              <a:solidFill>
                <a:srgbClr val="0000CC"/>
              </a:solidFill>
              <a:effectLst/>
            </a:endParaRPr>
          </a:p>
          <a:p>
            <a:pPr marL="0" indent="0">
              <a:lnSpc>
                <a:spcPct val="80000"/>
              </a:lnSpc>
              <a:buNone/>
            </a:pPr>
            <a:endParaRPr lang="en-US" altLang="en-US" sz="2200" b="0" dirty="0">
              <a:solidFill>
                <a:srgbClr val="0000CC"/>
              </a:solidFill>
              <a:effectLst/>
            </a:endParaRPr>
          </a:p>
          <a:p>
            <a:pPr marL="342900" indent="-342900">
              <a:lnSpc>
                <a:spcPct val="80000"/>
              </a:lnSpc>
            </a:pPr>
            <a:r>
              <a:rPr lang="en-US" altLang="en-US" sz="2200" b="0" dirty="0">
                <a:solidFill>
                  <a:srgbClr val="0000CC"/>
                </a:solidFill>
                <a:effectLst/>
              </a:rPr>
              <a:t>What awaits you?!</a:t>
            </a:r>
          </a:p>
          <a:p>
            <a:pPr marL="342900" indent="-342900">
              <a:lnSpc>
                <a:spcPct val="80000"/>
              </a:lnSpc>
            </a:pPr>
            <a:endParaRPr lang="en-US" altLang="en-US" sz="2200" b="0" dirty="0">
              <a:solidFill>
                <a:srgbClr val="0000CC"/>
              </a:solidFill>
              <a:effectLst/>
            </a:endParaRPr>
          </a:p>
        </p:txBody>
      </p:sp>
      <p:sp>
        <p:nvSpPr>
          <p:cNvPr id="19460" name="Line 4"/>
          <p:cNvSpPr>
            <a:spLocks noChangeShapeType="1"/>
          </p:cNvSpPr>
          <p:nvPr/>
        </p:nvSpPr>
        <p:spPr bwMode="auto">
          <a:xfrm>
            <a:off x="3217863" y="6200775"/>
            <a:ext cx="0" cy="0"/>
          </a:xfrm>
          <a:prstGeom prst="line">
            <a:avLst/>
          </a:prstGeom>
          <a:noFill/>
          <a:ln w="25400">
            <a:solidFill>
              <a:srgbClr val="FF0000"/>
            </a:solidFill>
            <a:round/>
            <a:headEnd type="none" w="sm" len="sm"/>
            <a:tailEnd type="none" w="lg" len="lg"/>
          </a:ln>
          <a:extLst>
            <a:ext uri="{909E8E84-426E-40DD-AFC4-6F175D3DCCD1}">
              <a14:hiddenFill xmlns:a14="http://schemas.microsoft.com/office/drawing/2010/main">
                <a:noFill/>
              </a14:hiddenFill>
            </a:ext>
          </a:extLst>
        </p:spPr>
        <p:txBody>
          <a:bodyPr/>
          <a:lstStyle/>
          <a:p>
            <a:endParaRPr lang="en-GB"/>
          </a:p>
        </p:txBody>
      </p:sp>
      <p:sp>
        <p:nvSpPr>
          <p:cNvPr id="2" name="Slide Number Placeholder 1">
            <a:extLst>
              <a:ext uri="{FF2B5EF4-FFF2-40B4-BE49-F238E27FC236}">
                <a16:creationId xmlns:a16="http://schemas.microsoft.com/office/drawing/2014/main" id="{58458250-E8DE-4A0F-A8A5-47818AEC1E3B}"/>
              </a:ext>
            </a:extLst>
          </p:cNvPr>
          <p:cNvSpPr>
            <a:spLocks noGrp="1"/>
          </p:cNvSpPr>
          <p:nvPr>
            <p:ph type="sldNum" sz="quarter" idx="10"/>
          </p:nvPr>
        </p:nvSpPr>
        <p:spPr/>
        <p:txBody>
          <a:bodyPr/>
          <a:lstStyle/>
          <a:p>
            <a:pPr>
              <a:defRPr/>
            </a:pPr>
            <a:fld id="{5C8CFCBC-2138-4703-B1B0-30C053828600}" type="slidenum">
              <a:rPr lang="en-US" smtClean="0"/>
              <a:pPr>
                <a:defRPr/>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Oval 2"/>
          <p:cNvSpPr>
            <a:spLocks noChangeArrowheads="1"/>
          </p:cNvSpPr>
          <p:nvPr/>
        </p:nvSpPr>
        <p:spPr bwMode="auto">
          <a:xfrm>
            <a:off x="2043113" y="5694363"/>
            <a:ext cx="1141412" cy="833437"/>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US" altLang="en-US" sz="2000" b="0" i="1"/>
          </a:p>
        </p:txBody>
      </p:sp>
      <p:sp>
        <p:nvSpPr>
          <p:cNvPr id="37891" name="Oval 3"/>
          <p:cNvSpPr>
            <a:spLocks noChangeArrowheads="1"/>
          </p:cNvSpPr>
          <p:nvPr/>
        </p:nvSpPr>
        <p:spPr bwMode="auto">
          <a:xfrm>
            <a:off x="865188" y="844550"/>
            <a:ext cx="1317625" cy="995363"/>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US" altLang="en-US" sz="2000" b="0" i="1"/>
          </a:p>
        </p:txBody>
      </p:sp>
      <p:sp>
        <p:nvSpPr>
          <p:cNvPr id="37892" name="Rectangle 5"/>
          <p:cNvSpPr>
            <a:spLocks noChangeArrowheads="1"/>
          </p:cNvSpPr>
          <p:nvPr/>
        </p:nvSpPr>
        <p:spPr bwMode="auto">
          <a:xfrm>
            <a:off x="542925" y="1390650"/>
            <a:ext cx="8666163" cy="513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81000" indent="-3810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r>
              <a:rPr lang="en-US" altLang="en-US" sz="2000" b="0" dirty="0"/>
              <a:t>Measurements of the characteristic cavity properties (Smith Chart analysis).</a:t>
            </a:r>
          </a:p>
          <a:p>
            <a:r>
              <a:rPr lang="en-US" altLang="en-US" sz="2000" b="0" dirty="0"/>
              <a:t>Cavity perturbation measurements (bead pull).</a:t>
            </a:r>
          </a:p>
          <a:p>
            <a:r>
              <a:rPr lang="en-US" altLang="en-US" sz="2000" b="0" dirty="0"/>
              <a:t>Beam coupling impedance measurements with the wire method (some examples).</a:t>
            </a:r>
          </a:p>
          <a:p>
            <a:r>
              <a:rPr lang="en-US" altLang="en-US" sz="2000" b="0" dirty="0"/>
              <a:t>Beam transfer impedance measurements with the wire (button PU, </a:t>
            </a:r>
            <a:r>
              <a:rPr lang="en-US" altLang="en-US" sz="2000" b="0" dirty="0" err="1"/>
              <a:t>stripline</a:t>
            </a:r>
            <a:r>
              <a:rPr lang="en-US" altLang="en-US" sz="2000" b="0" dirty="0"/>
              <a:t> PU.)</a:t>
            </a:r>
          </a:p>
          <a:p>
            <a:r>
              <a:rPr lang="en-US" altLang="en-US" sz="2000" b="0" dirty="0"/>
              <a:t>Self made RF-components: Calculate build and test your own attenuator in a SUCO box (and take it back home then). </a:t>
            </a:r>
          </a:p>
          <a:p>
            <a:r>
              <a:rPr lang="en-US" altLang="en-US" b="0" dirty="0"/>
              <a:t>Invent and design</a:t>
            </a:r>
            <a:r>
              <a:rPr lang="en-US" altLang="en-US" dirty="0"/>
              <a:t> </a:t>
            </a:r>
            <a:r>
              <a:rPr lang="en-US" altLang="en-US" b="0" dirty="0"/>
              <a:t>your own experiment!</a:t>
            </a:r>
            <a:r>
              <a:rPr lang="en-US" altLang="en-US" b="0" i="1" dirty="0"/>
              <a:t> </a:t>
            </a:r>
            <a:br>
              <a:rPr lang="en-US" altLang="en-US" sz="2800" b="0" i="1" dirty="0"/>
            </a:br>
            <a:r>
              <a:rPr lang="en-US" altLang="en-US" b="0" i="1" dirty="0"/>
              <a:t>(as time allows…)</a:t>
            </a:r>
          </a:p>
        </p:txBody>
      </p:sp>
      <p:sp>
        <p:nvSpPr>
          <p:cNvPr id="822276" name="Rectangle 4"/>
          <p:cNvSpPr>
            <a:spLocks noChangeArrowheads="1"/>
          </p:cNvSpPr>
          <p:nvPr/>
        </p:nvSpPr>
        <p:spPr bwMode="auto">
          <a:xfrm>
            <a:off x="0" y="225425"/>
            <a:ext cx="9906000" cy="9144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0000CC"/>
                </a:solidFill>
                <a:effectLst>
                  <a:outerShdw blurRad="38100" dist="38100" dir="2700000" algn="tl">
                    <a:srgbClr val="C0C0C0"/>
                  </a:outerShdw>
                </a:effectLst>
              </a:rPr>
              <a:t>Measurements using Vector Network Analyzer (2)</a:t>
            </a:r>
          </a:p>
        </p:txBody>
      </p:sp>
      <p:sp>
        <p:nvSpPr>
          <p:cNvPr id="37894"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4873FF9D-0F17-4DA2-8B01-DBD59C4C9738}" type="slidenum">
              <a:rPr lang="en-US" altLang="en-US" sz="1400" b="0">
                <a:solidFill>
                  <a:schemeClr val="tx1"/>
                </a:solidFill>
              </a:rPr>
              <a:pPr algn="r">
                <a:lnSpc>
                  <a:spcPct val="100000"/>
                </a:lnSpc>
                <a:spcBef>
                  <a:spcPct val="0"/>
                </a:spcBef>
                <a:buClrTx/>
                <a:buSzTx/>
                <a:buFontTx/>
                <a:buNone/>
              </a:pPr>
              <a:t>20</a:t>
            </a:fld>
            <a:endParaRPr lang="en-US" altLang="en-US" sz="1400" b="0">
              <a:solidFill>
                <a:schemeClr val="tx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0" y="163513"/>
            <a:ext cx="9906000" cy="703262"/>
          </a:xfrm>
          <a:noFill/>
          <a:extLst>
            <a:ext uri="{909E8E84-426E-40DD-AFC4-6F175D3DCCD1}">
              <a14:hiddenFill xmlns:a14="http://schemas.microsoft.com/office/drawing/2010/main">
                <a:solidFill>
                  <a:srgbClr val="FFFFFF"/>
                </a:solidFill>
              </a14:hiddenFill>
            </a:ext>
          </a:extLst>
        </p:spPr>
        <p:txBody>
          <a:bodyPr/>
          <a:lstStyle/>
          <a:p>
            <a:r>
              <a:rPr lang="en-US" altLang="en-US" sz="3200" b="0">
                <a:solidFill>
                  <a:schemeClr val="hlink"/>
                </a:solidFill>
                <a:effectLst/>
              </a:rPr>
              <a:t>Invent your own experiment!</a:t>
            </a:r>
            <a:r>
              <a:rPr lang="en-US" altLang="en-US" sz="3200" b="0" i="1">
                <a:solidFill>
                  <a:schemeClr val="hlink"/>
                </a:solidFill>
                <a:effectLst/>
              </a:rPr>
              <a:t> </a:t>
            </a:r>
          </a:p>
        </p:txBody>
      </p:sp>
      <p:pic>
        <p:nvPicPr>
          <p:cNvPr id="38915" name="Picture 5" descr="IMG_8109"/>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t="12416" b="7286"/>
          <a:stretch>
            <a:fillRect/>
          </a:stretch>
        </p:blipFill>
        <p:spPr>
          <a:xfrm>
            <a:off x="1096963" y="2016125"/>
            <a:ext cx="3754437" cy="4079875"/>
          </a:xfrm>
        </p:spPr>
      </p:pic>
      <p:pic>
        <p:nvPicPr>
          <p:cNvPr id="38916" name="Picture 11" descr="IMG_1650"/>
          <p:cNvPicPr>
            <a:picLocks noGrp="1" noChangeAspect="1" noChangeArrowheads="1"/>
          </p:cNvPicPr>
          <p:nvPr>
            <p:ph sz="quarter" idx="2"/>
          </p:nvPr>
        </p:nvPicPr>
        <p:blipFill>
          <a:blip r:embed="rId4">
            <a:extLst>
              <a:ext uri="{28A0092B-C50C-407E-A947-70E740481C1C}">
                <a14:useLocalDpi xmlns:a14="http://schemas.microsoft.com/office/drawing/2010/main" val="0"/>
              </a:ext>
            </a:extLst>
          </a:blip>
          <a:srcRect/>
          <a:stretch>
            <a:fillRect/>
          </a:stretch>
        </p:blipFill>
        <p:spPr>
          <a:xfrm>
            <a:off x="5313363" y="1309688"/>
            <a:ext cx="3233737" cy="2425700"/>
          </a:xfrm>
        </p:spPr>
      </p:pic>
      <p:sp>
        <p:nvSpPr>
          <p:cNvPr id="38917" name="Rectangle 6"/>
          <p:cNvSpPr>
            <a:spLocks noChangeArrowheads="1"/>
          </p:cNvSpPr>
          <p:nvPr/>
        </p:nvSpPr>
        <p:spPr bwMode="auto">
          <a:xfrm>
            <a:off x="762000" y="1081088"/>
            <a:ext cx="4268788" cy="70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ctr">
              <a:spcBef>
                <a:spcPct val="0"/>
              </a:spcBef>
              <a:buClrTx/>
              <a:buSzTx/>
              <a:buFontTx/>
              <a:buNone/>
            </a:pPr>
            <a:r>
              <a:rPr lang="en-US" altLang="en-US" sz="2000" b="0"/>
              <a:t>Build </a:t>
            </a:r>
            <a:r>
              <a:rPr lang="pl-PL" altLang="en-US" sz="2000" b="0"/>
              <a:t>e.g. </a:t>
            </a:r>
            <a:r>
              <a:rPr lang="en-US" altLang="en-US" sz="2000" b="0"/>
              <a:t>Doppler traffic</a:t>
            </a:r>
            <a:r>
              <a:rPr lang="pl-PL" altLang="en-US" sz="2000" b="0"/>
              <a:t> </a:t>
            </a:r>
            <a:r>
              <a:rPr lang="en-US" altLang="en-US" sz="2000" b="0"/>
              <a:t>radar</a:t>
            </a:r>
            <a:br>
              <a:rPr lang="en-US" altLang="en-US" sz="2000" b="0"/>
            </a:br>
            <a:r>
              <a:rPr lang="en-US" altLang="en-US" sz="2000" b="0"/>
              <a:t>(this really worked in practice during CAS 2009 RF-lab)</a:t>
            </a:r>
          </a:p>
        </p:txBody>
      </p:sp>
      <p:sp>
        <p:nvSpPr>
          <p:cNvPr id="38918" name="Rectangle 7"/>
          <p:cNvSpPr>
            <a:spLocks noChangeArrowheads="1"/>
          </p:cNvSpPr>
          <p:nvPr/>
        </p:nvSpPr>
        <p:spPr bwMode="auto">
          <a:xfrm>
            <a:off x="4621213" y="796925"/>
            <a:ext cx="4679950"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ctr">
              <a:spcBef>
                <a:spcPct val="0"/>
              </a:spcBef>
              <a:buClrTx/>
              <a:buSzTx/>
              <a:buFontTx/>
              <a:buNone/>
            </a:pPr>
            <a:r>
              <a:rPr lang="en-US" altLang="en-US" sz="2000" b="0"/>
              <a:t>or </a:t>
            </a:r>
            <a:r>
              <a:rPr lang="pl-PL" altLang="en-US" sz="2000" b="0"/>
              <a:t>„Tabacco-box” cavity</a:t>
            </a:r>
            <a:endParaRPr lang="en-US" altLang="en-US" sz="2000" b="0"/>
          </a:p>
        </p:txBody>
      </p:sp>
      <p:sp>
        <p:nvSpPr>
          <p:cNvPr id="38919"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39957714-607B-4E32-8C0D-953ED2D8DD9F}" type="slidenum">
              <a:rPr lang="en-US" altLang="en-US" sz="1400" b="0">
                <a:solidFill>
                  <a:schemeClr val="tx1"/>
                </a:solidFill>
              </a:rPr>
              <a:pPr algn="r">
                <a:lnSpc>
                  <a:spcPct val="100000"/>
                </a:lnSpc>
                <a:spcBef>
                  <a:spcPct val="0"/>
                </a:spcBef>
                <a:buClrTx/>
                <a:buSzTx/>
                <a:buFontTx/>
                <a:buNone/>
              </a:pPr>
              <a:t>21</a:t>
            </a:fld>
            <a:endParaRPr lang="en-US" altLang="en-US" sz="1400" b="0">
              <a:solidFill>
                <a:schemeClr val="tx1"/>
              </a:solidFill>
            </a:endParaRPr>
          </a:p>
        </p:txBody>
      </p:sp>
      <p:pic>
        <p:nvPicPr>
          <p:cNvPr id="38920" name="Picture 13" descr="bier"/>
          <p:cNvPicPr>
            <a:picLocks noGrp="1" noChangeAspect="1" noChangeArrowheads="1"/>
          </p:cNvPicPr>
          <p:nvPr>
            <p:ph sz="quarter" idx="3"/>
          </p:nvPr>
        </p:nvPicPr>
        <p:blipFill>
          <a:blip r:embed="rId5">
            <a:extLst>
              <a:ext uri="{28A0092B-C50C-407E-A947-70E740481C1C}">
                <a14:useLocalDpi xmlns:a14="http://schemas.microsoft.com/office/drawing/2010/main" val="0"/>
              </a:ext>
            </a:extLst>
          </a:blip>
          <a:srcRect/>
          <a:stretch>
            <a:fillRect/>
          </a:stretch>
        </p:blipFill>
        <p:spPr>
          <a:xfrm>
            <a:off x="5337175" y="4148138"/>
            <a:ext cx="3140075" cy="2352675"/>
          </a:xfrm>
        </p:spPr>
      </p:pic>
      <p:sp>
        <p:nvSpPr>
          <p:cNvPr id="38921" name="Rectangle 15"/>
          <p:cNvSpPr>
            <a:spLocks noChangeArrowheads="1"/>
          </p:cNvSpPr>
          <p:nvPr/>
        </p:nvSpPr>
        <p:spPr bwMode="auto">
          <a:xfrm>
            <a:off x="4721225" y="3613150"/>
            <a:ext cx="4679950"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ctr">
              <a:spcBef>
                <a:spcPct val="0"/>
              </a:spcBef>
              <a:buClrTx/>
              <a:buSzTx/>
              <a:buFontTx/>
              <a:buNone/>
            </a:pPr>
            <a:r>
              <a:rPr lang="en-US" altLang="en-US" sz="2000" b="0"/>
              <a:t>or test a resonator of any other type.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Rectangle 4"/>
          <p:cNvSpPr>
            <a:spLocks noGrp="1" noChangeArrowheads="1"/>
          </p:cNvSpPr>
          <p:nvPr>
            <p:ph type="title" sz="quarter"/>
          </p:nvPr>
        </p:nvSpPr>
        <p:spPr>
          <a:noFill/>
          <a:extLst>
            <a:ext uri="{909E8E84-426E-40DD-AFC4-6F175D3DCCD1}">
              <a14:hiddenFill xmlns:a14="http://schemas.microsoft.com/office/drawing/2010/main">
                <a:solidFill>
                  <a:srgbClr val="FFFFFF"/>
                </a:solidFill>
              </a14:hiddenFill>
            </a:ext>
          </a:extLst>
        </p:spPr>
        <p:txBody>
          <a:bodyPr/>
          <a:lstStyle/>
          <a:p>
            <a:r>
              <a:rPr lang="pl-PL" altLang="en-US" sz="2800">
                <a:effectLst/>
              </a:rPr>
              <a:t>You will have enough time to think</a:t>
            </a:r>
            <a:endParaRPr lang="en-US" altLang="en-US" sz="2800">
              <a:effectLst/>
            </a:endParaRPr>
          </a:p>
        </p:txBody>
      </p:sp>
      <p:pic>
        <p:nvPicPr>
          <p:cNvPr id="39939" name="Picture 8" descr="CAS09byAndy_166"/>
          <p:cNvPicPr>
            <a:picLocks noGrp="1" noChangeAspect="1" noChangeArrowheads="1"/>
          </p:cNvPicPr>
          <p:nvPr>
            <p:ph sz="quarter" idx="1"/>
          </p:nvPr>
        </p:nvPicPr>
        <p:blipFill>
          <a:blip r:embed="rId3">
            <a:lum bright="24000" contrast="18000"/>
            <a:extLst>
              <a:ext uri="{28A0092B-C50C-407E-A947-70E740481C1C}">
                <a14:useLocalDpi xmlns:a14="http://schemas.microsoft.com/office/drawing/2010/main" val="0"/>
              </a:ext>
            </a:extLst>
          </a:blip>
          <a:srcRect/>
          <a:stretch>
            <a:fillRect/>
          </a:stretch>
        </p:blipFill>
        <p:spPr>
          <a:xfrm>
            <a:off x="5103813" y="3843338"/>
            <a:ext cx="3648075" cy="2425700"/>
          </a:xfrm>
        </p:spPr>
      </p:pic>
      <p:pic>
        <p:nvPicPr>
          <p:cNvPr id="39940" name="Picture 10" descr="CAS09byAndy_170"/>
          <p:cNvPicPr>
            <a:picLocks noGrp="1" noChangeAspect="1" noChangeArrowheads="1"/>
          </p:cNvPicPr>
          <p:nvPr>
            <p:ph sz="quarter" idx="2"/>
          </p:nvPr>
        </p:nvPicPr>
        <p:blipFill>
          <a:blip r:embed="rId4">
            <a:extLst>
              <a:ext uri="{28A0092B-C50C-407E-A947-70E740481C1C}">
                <a14:useLocalDpi xmlns:a14="http://schemas.microsoft.com/office/drawing/2010/main" val="0"/>
              </a:ext>
            </a:extLst>
          </a:blip>
          <a:srcRect/>
          <a:stretch>
            <a:fillRect/>
          </a:stretch>
        </p:blipFill>
        <p:spPr>
          <a:xfrm>
            <a:off x="5106988" y="836613"/>
            <a:ext cx="3648075" cy="2425700"/>
          </a:xfrm>
        </p:spPr>
      </p:pic>
      <p:pic>
        <p:nvPicPr>
          <p:cNvPr id="39941" name="Picture 9" descr="CAS09byAndy_175"/>
          <p:cNvPicPr>
            <a:picLocks noGrp="1" noChangeAspect="1" noChangeArrowheads="1"/>
          </p:cNvPicPr>
          <p:nvPr>
            <p:ph sz="quarter" idx="3"/>
          </p:nvPr>
        </p:nvPicPr>
        <p:blipFill>
          <a:blip r:embed="rId5">
            <a:extLst>
              <a:ext uri="{28A0092B-C50C-407E-A947-70E740481C1C}">
                <a14:useLocalDpi xmlns:a14="http://schemas.microsoft.com/office/drawing/2010/main" val="0"/>
              </a:ext>
            </a:extLst>
          </a:blip>
          <a:srcRect/>
          <a:stretch>
            <a:fillRect/>
          </a:stretch>
        </p:blipFill>
        <p:spPr>
          <a:xfrm>
            <a:off x="835025" y="3825875"/>
            <a:ext cx="3649663" cy="2427288"/>
          </a:xfrm>
        </p:spPr>
      </p:pic>
      <p:pic>
        <p:nvPicPr>
          <p:cNvPr id="39942" name="Picture 13" descr="CAS09byAndy_034"/>
          <p:cNvPicPr>
            <a:picLocks noGrp="1" noChangeAspect="1" noChangeArrowheads="1"/>
          </p:cNvPicPr>
          <p:nvPr>
            <p:ph sz="quarter" idx="4"/>
          </p:nvPr>
        </p:nvPicPr>
        <p:blipFill>
          <a:blip r:embed="rId6">
            <a:lum bright="6000"/>
            <a:extLst>
              <a:ext uri="{28A0092B-C50C-407E-A947-70E740481C1C}">
                <a14:useLocalDpi xmlns:a14="http://schemas.microsoft.com/office/drawing/2010/main" val="0"/>
              </a:ext>
            </a:extLst>
          </a:blip>
          <a:srcRect/>
          <a:stretch>
            <a:fillRect/>
          </a:stretch>
        </p:blipFill>
        <p:spPr>
          <a:xfrm>
            <a:off x="839788" y="830263"/>
            <a:ext cx="3649662" cy="2427287"/>
          </a:xfrm>
        </p:spPr>
      </p:pic>
      <p:sp>
        <p:nvSpPr>
          <p:cNvPr id="39943" name="Rectangle 11"/>
          <p:cNvSpPr>
            <a:spLocks noChangeArrowheads="1"/>
          </p:cNvSpPr>
          <p:nvPr/>
        </p:nvSpPr>
        <p:spPr bwMode="auto">
          <a:xfrm>
            <a:off x="0" y="3151188"/>
            <a:ext cx="9906000" cy="70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ctr">
              <a:spcBef>
                <a:spcPct val="0"/>
              </a:spcBef>
              <a:buClrTx/>
              <a:buSzTx/>
              <a:buFontTx/>
              <a:buNone/>
            </a:pPr>
            <a:r>
              <a:rPr lang="pl-PL" altLang="en-US" sz="2800"/>
              <a:t>and have a contact with hardware</a:t>
            </a:r>
            <a:r>
              <a:rPr lang="en-US" altLang="en-US" sz="2800"/>
              <a:t> and your colleges</a:t>
            </a:r>
            <a:r>
              <a:rPr lang="pl-PL" altLang="en-US" sz="2800"/>
              <a:t>.</a:t>
            </a:r>
            <a:endParaRPr lang="en-US" altLang="en-US" sz="2800"/>
          </a:p>
        </p:txBody>
      </p:sp>
      <p:sp>
        <p:nvSpPr>
          <p:cNvPr id="39944"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E631380C-D4DA-4A0E-927B-B59D1F9E1767}" type="slidenum">
              <a:rPr lang="en-US" altLang="en-US" sz="1400" b="0">
                <a:solidFill>
                  <a:schemeClr val="tx1"/>
                </a:solidFill>
              </a:rPr>
              <a:pPr algn="r">
                <a:lnSpc>
                  <a:spcPct val="100000"/>
                </a:lnSpc>
                <a:spcBef>
                  <a:spcPct val="0"/>
                </a:spcBef>
                <a:buClrTx/>
                <a:buSzTx/>
                <a:buFontTx/>
                <a:buNone/>
              </a:pPr>
              <a:t>22</a:t>
            </a:fld>
            <a:endParaRPr lang="en-US" altLang="en-US" sz="1400" b="0">
              <a:solidFill>
                <a:schemeClr val="tx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42953077-A72B-544C-987F-0199AC4ABB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1256" y="866775"/>
            <a:ext cx="5833357" cy="3645848"/>
          </a:xfrm>
          <a:prstGeom prst="rect">
            <a:avLst/>
          </a:prstGeom>
        </p:spPr>
      </p:pic>
      <p:sp>
        <p:nvSpPr>
          <p:cNvPr id="39938" name="Rectangle 4"/>
          <p:cNvSpPr>
            <a:spLocks noGrp="1" noChangeArrowheads="1"/>
          </p:cNvSpPr>
          <p:nvPr>
            <p:ph type="title" sz="quarter" idx="4294967295"/>
          </p:nvPr>
        </p:nvSpPr>
        <p:spPr>
          <a:xfrm>
            <a:off x="0" y="163513"/>
            <a:ext cx="9906000" cy="703262"/>
          </a:xfrm>
          <a:noFill/>
          <a:extLst>
            <a:ext uri="{909E8E84-426E-40DD-AFC4-6F175D3DCCD1}">
              <a14:hiddenFill xmlns:a14="http://schemas.microsoft.com/office/drawing/2010/main">
                <a:solidFill>
                  <a:srgbClr val="FFFFFF"/>
                </a:solidFill>
              </a14:hiddenFill>
            </a:ext>
          </a:extLst>
        </p:spPr>
        <p:txBody>
          <a:bodyPr/>
          <a:lstStyle/>
          <a:p>
            <a:r>
              <a:rPr lang="en-GB" altLang="en-US" sz="2800" dirty="0">
                <a:effectLst/>
              </a:rPr>
              <a:t>Hands on Network Analyser – remote connection</a:t>
            </a:r>
          </a:p>
        </p:txBody>
      </p:sp>
      <p:sp>
        <p:nvSpPr>
          <p:cNvPr id="39944"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E631380C-D4DA-4A0E-927B-B59D1F9E1767}" type="slidenum">
              <a:rPr lang="en-US" altLang="en-US" sz="1400" b="0">
                <a:solidFill>
                  <a:schemeClr val="tx1"/>
                </a:solidFill>
              </a:rPr>
              <a:pPr algn="r">
                <a:lnSpc>
                  <a:spcPct val="100000"/>
                </a:lnSpc>
                <a:spcBef>
                  <a:spcPct val="0"/>
                </a:spcBef>
                <a:buClrTx/>
                <a:buSzTx/>
                <a:buFontTx/>
                <a:buNone/>
              </a:pPr>
              <a:t>23</a:t>
            </a:fld>
            <a:endParaRPr lang="en-US" altLang="en-US" sz="1400" b="0">
              <a:solidFill>
                <a:schemeClr val="tx1"/>
              </a:solidFill>
            </a:endParaRPr>
          </a:p>
        </p:txBody>
      </p:sp>
      <p:pic>
        <p:nvPicPr>
          <p:cNvPr id="9" name="Picture 8">
            <a:extLst>
              <a:ext uri="{FF2B5EF4-FFF2-40B4-BE49-F238E27FC236}">
                <a16:creationId xmlns:a16="http://schemas.microsoft.com/office/drawing/2014/main" id="{7A134A4A-10D1-C24A-A44B-BDCCE62E06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8784" y="1509032"/>
            <a:ext cx="5833357" cy="3645848"/>
          </a:xfrm>
          <a:prstGeom prst="rect">
            <a:avLst/>
          </a:prstGeom>
        </p:spPr>
      </p:pic>
      <p:pic>
        <p:nvPicPr>
          <p:cNvPr id="7" name="Picture 6">
            <a:extLst>
              <a:ext uri="{FF2B5EF4-FFF2-40B4-BE49-F238E27FC236}">
                <a16:creationId xmlns:a16="http://schemas.microsoft.com/office/drawing/2014/main" id="{6E20D4D6-5D8A-CD4D-B051-909E8127C8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79172" y="2212644"/>
            <a:ext cx="5833356" cy="3645848"/>
          </a:xfrm>
          <a:prstGeom prst="rect">
            <a:avLst/>
          </a:prstGeom>
        </p:spPr>
      </p:pic>
      <p:sp>
        <p:nvSpPr>
          <p:cNvPr id="12" name="TextBox 11">
            <a:extLst>
              <a:ext uri="{FF2B5EF4-FFF2-40B4-BE49-F238E27FC236}">
                <a16:creationId xmlns:a16="http://schemas.microsoft.com/office/drawing/2014/main" id="{539433FE-AF1A-A74B-B7FB-E07CF71FDDFF}"/>
              </a:ext>
            </a:extLst>
          </p:cNvPr>
          <p:cNvSpPr txBox="1"/>
          <p:nvPr/>
        </p:nvSpPr>
        <p:spPr>
          <a:xfrm>
            <a:off x="1930187" y="6207186"/>
            <a:ext cx="7403820" cy="535531"/>
          </a:xfrm>
          <a:prstGeom prst="rect">
            <a:avLst/>
          </a:prstGeom>
          <a:noFill/>
        </p:spPr>
        <p:txBody>
          <a:bodyPr wrap="square" rtlCol="0">
            <a:spAutoFit/>
          </a:bodyPr>
          <a:lstStyle/>
          <a:p>
            <a:pPr>
              <a:buNone/>
            </a:pPr>
            <a:r>
              <a:rPr lang="en-GB" sz="1600" dirty="0"/>
              <a:t>Supervised Remote Desktop connection with </a:t>
            </a:r>
            <a:r>
              <a:rPr lang="en-GB" sz="1600" dirty="0" err="1"/>
              <a:t>AnyDesk</a:t>
            </a:r>
            <a:r>
              <a:rPr lang="en-GB" sz="1600" dirty="0"/>
              <a:t> (free software) to be installed on the student computer (</a:t>
            </a:r>
            <a:r>
              <a:rPr lang="en-GB" sz="1600"/>
              <a:t>detailed instructions </a:t>
            </a:r>
            <a:r>
              <a:rPr lang="en-GB" sz="1600" dirty="0"/>
              <a:t>will follow).</a:t>
            </a:r>
          </a:p>
        </p:txBody>
      </p:sp>
      <p:pic>
        <p:nvPicPr>
          <p:cNvPr id="14" name="Picture 13">
            <a:extLst>
              <a:ext uri="{FF2B5EF4-FFF2-40B4-BE49-F238E27FC236}">
                <a16:creationId xmlns:a16="http://schemas.microsoft.com/office/drawing/2014/main" id="{849D2116-8B5D-6648-B342-E06AE79E32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637" y="6207185"/>
            <a:ext cx="1915827" cy="487301"/>
          </a:xfrm>
          <a:prstGeom prst="rect">
            <a:avLst/>
          </a:prstGeom>
        </p:spPr>
      </p:pic>
    </p:spTree>
    <p:extLst>
      <p:ext uri="{BB962C8B-B14F-4D97-AF65-F5344CB8AC3E}">
        <p14:creationId xmlns:p14="http://schemas.microsoft.com/office/powerpoint/2010/main" val="1039271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4"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288197A8-EA98-4E0C-8F7D-C1B039A42CB2}" type="slidenum">
              <a:rPr lang="en-US" altLang="en-US" sz="1400" b="0">
                <a:solidFill>
                  <a:schemeClr val="tx1"/>
                </a:solidFill>
              </a:rPr>
              <a:pPr algn="r">
                <a:lnSpc>
                  <a:spcPct val="100000"/>
                </a:lnSpc>
                <a:spcBef>
                  <a:spcPct val="0"/>
                </a:spcBef>
                <a:buClrTx/>
                <a:buSzTx/>
                <a:buFontTx/>
                <a:buNone/>
              </a:pPr>
              <a:t>24</a:t>
            </a:fld>
            <a:endParaRPr lang="en-US" altLang="en-US" sz="1400" b="0">
              <a:solidFill>
                <a:schemeClr val="tx1"/>
              </a:solidFill>
            </a:endParaRPr>
          </a:p>
        </p:txBody>
      </p:sp>
      <p:sp>
        <p:nvSpPr>
          <p:cNvPr id="2" name="Title 1">
            <a:extLst>
              <a:ext uri="{FF2B5EF4-FFF2-40B4-BE49-F238E27FC236}">
                <a16:creationId xmlns:a16="http://schemas.microsoft.com/office/drawing/2014/main" id="{63AD4A86-8022-47F8-A47C-40CDC65EC099}"/>
              </a:ext>
            </a:extLst>
          </p:cNvPr>
          <p:cNvSpPr>
            <a:spLocks noGrp="1"/>
          </p:cNvSpPr>
          <p:nvPr>
            <p:ph type="ctrTitle"/>
          </p:nvPr>
        </p:nvSpPr>
        <p:spPr/>
        <p:txBody>
          <a:bodyPr/>
          <a:lstStyle/>
          <a:p>
            <a:endParaRPr lang="en-GB"/>
          </a:p>
        </p:txBody>
      </p:sp>
      <p:pic>
        <p:nvPicPr>
          <p:cNvPr id="5" name="Picture 4">
            <a:extLst>
              <a:ext uri="{FF2B5EF4-FFF2-40B4-BE49-F238E27FC236}">
                <a16:creationId xmlns:a16="http://schemas.microsoft.com/office/drawing/2014/main" id="{9D8BCFEC-19D8-46AA-BD27-1F0FB1D281F2}"/>
              </a:ext>
            </a:extLst>
          </p:cNvPr>
          <p:cNvPicPr>
            <a:picLocks noChangeAspect="1"/>
          </p:cNvPicPr>
          <p:nvPr/>
        </p:nvPicPr>
        <p:blipFill>
          <a:blip r:embed="rId3"/>
          <a:stretch>
            <a:fillRect/>
          </a:stretch>
        </p:blipFill>
        <p:spPr>
          <a:xfrm>
            <a:off x="0" y="1368826"/>
            <a:ext cx="9906000" cy="412034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D3986F21-A2C2-3941-807F-C78445673361}"/>
              </a:ext>
            </a:extLst>
          </p:cNvPr>
          <p:cNvSpPr>
            <a:spLocks noGrp="1"/>
          </p:cNvSpPr>
          <p:nvPr>
            <p:ph type="title"/>
          </p:nvPr>
        </p:nvSpPr>
        <p:spPr>
          <a:xfrm>
            <a:off x="450000" y="216000"/>
            <a:ext cx="9000000" cy="720000"/>
          </a:xfrm>
        </p:spPr>
        <p:txBody>
          <a:bodyPr/>
          <a:lstStyle/>
          <a:p>
            <a:r>
              <a:rPr lang="en-US" dirty="0">
                <a:solidFill>
                  <a:srgbClr val="FF0000"/>
                </a:solidFill>
              </a:rPr>
              <a:t>Introduction </a:t>
            </a:r>
            <a:r>
              <a:rPr lang="mr-IN" dirty="0">
                <a:solidFill>
                  <a:srgbClr val="FF0000"/>
                </a:solidFill>
              </a:rPr>
              <a:t>–</a:t>
            </a:r>
            <a:r>
              <a:rPr lang="en-US" dirty="0">
                <a:solidFill>
                  <a:srgbClr val="FF0000"/>
                </a:solidFill>
              </a:rPr>
              <a:t> Simple RF System</a:t>
            </a:r>
          </a:p>
        </p:txBody>
      </p:sp>
      <p:grpSp>
        <p:nvGrpSpPr>
          <p:cNvPr id="6" name="Group 5">
            <a:extLst>
              <a:ext uri="{FF2B5EF4-FFF2-40B4-BE49-F238E27FC236}">
                <a16:creationId xmlns:a16="http://schemas.microsoft.com/office/drawing/2014/main" id="{815516A1-1277-0749-8989-4C846C1240A4}"/>
              </a:ext>
            </a:extLst>
          </p:cNvPr>
          <p:cNvGrpSpPr/>
          <p:nvPr/>
        </p:nvGrpSpPr>
        <p:grpSpPr>
          <a:xfrm>
            <a:off x="1359462" y="1172323"/>
            <a:ext cx="7181075" cy="4391218"/>
            <a:chOff x="1083986" y="1533698"/>
            <a:chExt cx="7181075" cy="4391218"/>
          </a:xfrm>
        </p:grpSpPr>
        <p:sp>
          <p:nvSpPr>
            <p:cNvPr id="7" name="Oval 6">
              <a:extLst>
                <a:ext uri="{FF2B5EF4-FFF2-40B4-BE49-F238E27FC236}">
                  <a16:creationId xmlns:a16="http://schemas.microsoft.com/office/drawing/2014/main" id="{71B7B51E-F9AE-504A-A535-ACF8EACC03A9}"/>
                </a:ext>
              </a:extLst>
            </p:cNvPr>
            <p:cNvSpPr/>
            <p:nvPr/>
          </p:nvSpPr>
          <p:spPr bwMode="auto">
            <a:xfrm>
              <a:off x="1360777" y="2253216"/>
              <a:ext cx="666235" cy="662148"/>
            </a:xfrm>
            <a:prstGeom prst="ellipse">
              <a:avLst/>
            </a:prstGeom>
            <a:solidFill>
              <a:srgbClr val="00B0F0"/>
            </a:solidFill>
            <a:ln w="19050" cap="flat" cmpd="sng" algn="ctr">
              <a:solidFill>
                <a:srgbClr val="0000FF"/>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cxnSp>
          <p:nvCxnSpPr>
            <p:cNvPr id="8" name="Straight Connector 7">
              <a:extLst>
                <a:ext uri="{FF2B5EF4-FFF2-40B4-BE49-F238E27FC236}">
                  <a16:creationId xmlns:a16="http://schemas.microsoft.com/office/drawing/2014/main" id="{167569EC-D5C9-674B-ABE3-1E82850C93AC}"/>
                </a:ext>
              </a:extLst>
            </p:cNvPr>
            <p:cNvCxnSpPr/>
            <p:nvPr/>
          </p:nvCxnSpPr>
          <p:spPr bwMode="auto">
            <a:xfrm flipV="1">
              <a:off x="1896337" y="4479239"/>
              <a:ext cx="2880000" cy="0"/>
            </a:xfrm>
            <a:prstGeom prst="line">
              <a:avLst/>
            </a:prstGeom>
            <a:noFill/>
            <a:ln w="22225" cap="flat" cmpd="sng" algn="ctr">
              <a:solidFill>
                <a:schemeClr val="tx1"/>
              </a:solidFill>
              <a:prstDash val="solid"/>
              <a:round/>
              <a:headEnd type="none" w="med" len="med"/>
              <a:tailEnd type="none" w="lg" len="lg"/>
            </a:ln>
            <a:effectLst/>
          </p:spPr>
        </p:cxnSp>
        <p:cxnSp>
          <p:nvCxnSpPr>
            <p:cNvPr id="9" name="Straight Connector 8">
              <a:extLst>
                <a:ext uri="{FF2B5EF4-FFF2-40B4-BE49-F238E27FC236}">
                  <a16:creationId xmlns:a16="http://schemas.microsoft.com/office/drawing/2014/main" id="{196523E4-19BD-BD43-9E34-A8EEA2D9346B}"/>
                </a:ext>
              </a:extLst>
            </p:cNvPr>
            <p:cNvCxnSpPr/>
            <p:nvPr/>
          </p:nvCxnSpPr>
          <p:spPr bwMode="auto">
            <a:xfrm flipV="1">
              <a:off x="1896337" y="4965272"/>
              <a:ext cx="2880000" cy="0"/>
            </a:xfrm>
            <a:prstGeom prst="line">
              <a:avLst/>
            </a:prstGeom>
            <a:noFill/>
            <a:ln w="22225" cap="flat" cmpd="sng" algn="ctr">
              <a:solidFill>
                <a:schemeClr val="tx1"/>
              </a:solidFill>
              <a:prstDash val="solid"/>
              <a:round/>
              <a:headEnd type="none" w="med" len="med"/>
              <a:tailEnd type="none" w="lg" len="lg"/>
            </a:ln>
            <a:effectLst/>
          </p:spPr>
        </p:cxnSp>
        <p:cxnSp>
          <p:nvCxnSpPr>
            <p:cNvPr id="10" name="Straight Connector 9">
              <a:extLst>
                <a:ext uri="{FF2B5EF4-FFF2-40B4-BE49-F238E27FC236}">
                  <a16:creationId xmlns:a16="http://schemas.microsoft.com/office/drawing/2014/main" id="{5F72FE12-F1A8-6A44-A630-DB4748C4B857}"/>
                </a:ext>
              </a:extLst>
            </p:cNvPr>
            <p:cNvCxnSpPr/>
            <p:nvPr/>
          </p:nvCxnSpPr>
          <p:spPr bwMode="auto">
            <a:xfrm flipV="1">
              <a:off x="5385061" y="4466883"/>
              <a:ext cx="2880000" cy="0"/>
            </a:xfrm>
            <a:prstGeom prst="line">
              <a:avLst/>
            </a:prstGeom>
            <a:noFill/>
            <a:ln w="22225" cap="flat" cmpd="sng" algn="ctr">
              <a:solidFill>
                <a:schemeClr val="tx1"/>
              </a:solidFill>
              <a:prstDash val="solid"/>
              <a:round/>
              <a:headEnd type="none" w="med" len="med"/>
              <a:tailEnd type="none" w="lg" len="lg"/>
            </a:ln>
            <a:effectLst/>
          </p:spPr>
        </p:cxnSp>
        <p:cxnSp>
          <p:nvCxnSpPr>
            <p:cNvPr id="11" name="Straight Connector 10">
              <a:extLst>
                <a:ext uri="{FF2B5EF4-FFF2-40B4-BE49-F238E27FC236}">
                  <a16:creationId xmlns:a16="http://schemas.microsoft.com/office/drawing/2014/main" id="{35BD917A-2FA0-B141-B1C8-709F8D36C36E}"/>
                </a:ext>
              </a:extLst>
            </p:cNvPr>
            <p:cNvCxnSpPr/>
            <p:nvPr/>
          </p:nvCxnSpPr>
          <p:spPr bwMode="auto">
            <a:xfrm flipV="1">
              <a:off x="5385061" y="4952916"/>
              <a:ext cx="2880000" cy="0"/>
            </a:xfrm>
            <a:prstGeom prst="line">
              <a:avLst/>
            </a:prstGeom>
            <a:noFill/>
            <a:ln w="22225" cap="flat" cmpd="sng" algn="ctr">
              <a:solidFill>
                <a:schemeClr val="tx1"/>
              </a:solidFill>
              <a:prstDash val="solid"/>
              <a:round/>
              <a:headEnd type="none" w="med" len="med"/>
              <a:tailEnd type="none" w="lg" len="lg"/>
            </a:ln>
            <a:effectLst/>
          </p:spPr>
        </p:cxnSp>
        <p:cxnSp>
          <p:nvCxnSpPr>
            <p:cNvPr id="12" name="Straight Connector 11">
              <a:extLst>
                <a:ext uri="{FF2B5EF4-FFF2-40B4-BE49-F238E27FC236}">
                  <a16:creationId xmlns:a16="http://schemas.microsoft.com/office/drawing/2014/main" id="{F0A614AF-D56C-E74D-A1F5-B8D123797409}"/>
                </a:ext>
              </a:extLst>
            </p:cNvPr>
            <p:cNvCxnSpPr/>
            <p:nvPr/>
          </p:nvCxnSpPr>
          <p:spPr bwMode="auto">
            <a:xfrm flipV="1">
              <a:off x="4772560" y="3507238"/>
              <a:ext cx="612501" cy="4120"/>
            </a:xfrm>
            <a:prstGeom prst="line">
              <a:avLst/>
            </a:prstGeom>
            <a:noFill/>
            <a:ln w="22225" cap="flat" cmpd="sng" algn="ctr">
              <a:solidFill>
                <a:schemeClr val="tx1"/>
              </a:solidFill>
              <a:prstDash val="solid"/>
              <a:round/>
              <a:headEnd type="none" w="med" len="med"/>
              <a:tailEnd type="none" w="lg" len="lg"/>
            </a:ln>
            <a:effectLst/>
          </p:spPr>
        </p:cxnSp>
        <p:cxnSp>
          <p:nvCxnSpPr>
            <p:cNvPr id="13" name="Straight Connector 12">
              <a:extLst>
                <a:ext uri="{FF2B5EF4-FFF2-40B4-BE49-F238E27FC236}">
                  <a16:creationId xmlns:a16="http://schemas.microsoft.com/office/drawing/2014/main" id="{4D113A4D-4A05-F14B-8E10-23C25D444844}"/>
                </a:ext>
              </a:extLst>
            </p:cNvPr>
            <p:cNvCxnSpPr/>
            <p:nvPr/>
          </p:nvCxnSpPr>
          <p:spPr bwMode="auto">
            <a:xfrm flipV="1">
              <a:off x="4774448" y="3507239"/>
              <a:ext cx="0" cy="972000"/>
            </a:xfrm>
            <a:prstGeom prst="line">
              <a:avLst/>
            </a:prstGeom>
            <a:noFill/>
            <a:ln w="22225" cap="flat" cmpd="sng" algn="ctr">
              <a:solidFill>
                <a:schemeClr val="tx1"/>
              </a:solidFill>
              <a:prstDash val="solid"/>
              <a:round/>
              <a:headEnd type="none" w="med" len="med"/>
              <a:tailEnd type="none" w="lg" len="lg"/>
            </a:ln>
            <a:effectLst/>
          </p:spPr>
        </p:cxnSp>
        <p:cxnSp>
          <p:nvCxnSpPr>
            <p:cNvPr id="14" name="Straight Connector 13">
              <a:extLst>
                <a:ext uri="{FF2B5EF4-FFF2-40B4-BE49-F238E27FC236}">
                  <a16:creationId xmlns:a16="http://schemas.microsoft.com/office/drawing/2014/main" id="{415D5EB5-F68D-F147-BD3D-6C5741295FB0}"/>
                </a:ext>
              </a:extLst>
            </p:cNvPr>
            <p:cNvCxnSpPr/>
            <p:nvPr/>
          </p:nvCxnSpPr>
          <p:spPr bwMode="auto">
            <a:xfrm flipV="1">
              <a:off x="5385061" y="3507239"/>
              <a:ext cx="0" cy="972000"/>
            </a:xfrm>
            <a:prstGeom prst="line">
              <a:avLst/>
            </a:prstGeom>
            <a:noFill/>
            <a:ln w="22225" cap="flat" cmpd="sng" algn="ctr">
              <a:solidFill>
                <a:schemeClr val="tx1"/>
              </a:solidFill>
              <a:prstDash val="solid"/>
              <a:round/>
              <a:headEnd type="none" w="med" len="med"/>
              <a:tailEnd type="none" w="lg" len="lg"/>
            </a:ln>
            <a:effectLst/>
          </p:spPr>
        </p:cxnSp>
        <p:cxnSp>
          <p:nvCxnSpPr>
            <p:cNvPr id="15" name="Straight Connector 14">
              <a:extLst>
                <a:ext uri="{FF2B5EF4-FFF2-40B4-BE49-F238E27FC236}">
                  <a16:creationId xmlns:a16="http://schemas.microsoft.com/office/drawing/2014/main" id="{73BC0E9D-F370-3F46-B668-E43E884AE61B}"/>
                </a:ext>
              </a:extLst>
            </p:cNvPr>
            <p:cNvCxnSpPr/>
            <p:nvPr/>
          </p:nvCxnSpPr>
          <p:spPr bwMode="auto">
            <a:xfrm flipV="1">
              <a:off x="4772560" y="4952916"/>
              <a:ext cx="0" cy="972000"/>
            </a:xfrm>
            <a:prstGeom prst="line">
              <a:avLst/>
            </a:prstGeom>
            <a:noFill/>
            <a:ln w="22225" cap="flat" cmpd="sng" algn="ctr">
              <a:solidFill>
                <a:schemeClr val="tx1"/>
              </a:solidFill>
              <a:prstDash val="solid"/>
              <a:round/>
              <a:headEnd type="none" w="med" len="med"/>
              <a:tailEnd type="none" w="lg" len="lg"/>
            </a:ln>
            <a:effectLst/>
          </p:spPr>
        </p:cxnSp>
        <p:cxnSp>
          <p:nvCxnSpPr>
            <p:cNvPr id="16" name="Straight Connector 15">
              <a:extLst>
                <a:ext uri="{FF2B5EF4-FFF2-40B4-BE49-F238E27FC236}">
                  <a16:creationId xmlns:a16="http://schemas.microsoft.com/office/drawing/2014/main" id="{17829DAD-A6E6-894F-870E-3C652BFFF8FC}"/>
                </a:ext>
              </a:extLst>
            </p:cNvPr>
            <p:cNvCxnSpPr/>
            <p:nvPr/>
          </p:nvCxnSpPr>
          <p:spPr bwMode="auto">
            <a:xfrm flipV="1">
              <a:off x="5383173" y="4952916"/>
              <a:ext cx="0" cy="972000"/>
            </a:xfrm>
            <a:prstGeom prst="line">
              <a:avLst/>
            </a:prstGeom>
            <a:noFill/>
            <a:ln w="22225" cap="flat" cmpd="sng" algn="ctr">
              <a:solidFill>
                <a:schemeClr val="tx1"/>
              </a:solidFill>
              <a:prstDash val="solid"/>
              <a:round/>
              <a:headEnd type="none" w="med" len="med"/>
              <a:tailEnd type="none" w="lg" len="lg"/>
            </a:ln>
            <a:effectLst/>
          </p:spPr>
        </p:cxnSp>
        <p:cxnSp>
          <p:nvCxnSpPr>
            <p:cNvPr id="17" name="Straight Connector 16">
              <a:extLst>
                <a:ext uri="{FF2B5EF4-FFF2-40B4-BE49-F238E27FC236}">
                  <a16:creationId xmlns:a16="http://schemas.microsoft.com/office/drawing/2014/main" id="{C38B74A3-31C8-314E-89D9-1C035A030D2C}"/>
                </a:ext>
              </a:extLst>
            </p:cNvPr>
            <p:cNvCxnSpPr/>
            <p:nvPr/>
          </p:nvCxnSpPr>
          <p:spPr bwMode="auto">
            <a:xfrm flipV="1">
              <a:off x="4770672" y="5916677"/>
              <a:ext cx="612501" cy="4120"/>
            </a:xfrm>
            <a:prstGeom prst="line">
              <a:avLst/>
            </a:prstGeom>
            <a:noFill/>
            <a:ln w="22225" cap="flat" cmpd="sng" algn="ctr">
              <a:solidFill>
                <a:schemeClr val="tx1"/>
              </a:solidFill>
              <a:prstDash val="solid"/>
              <a:round/>
              <a:headEnd type="none" w="med" len="med"/>
              <a:tailEnd type="none" w="lg" len="lg"/>
            </a:ln>
            <a:effectLst/>
          </p:spPr>
        </p:cxnSp>
        <p:sp>
          <p:nvSpPr>
            <p:cNvPr id="18" name="Arc 17">
              <a:extLst>
                <a:ext uri="{FF2B5EF4-FFF2-40B4-BE49-F238E27FC236}">
                  <a16:creationId xmlns:a16="http://schemas.microsoft.com/office/drawing/2014/main" id="{F5F03071-1E10-FF43-B2F8-4E73438B7F38}"/>
                </a:ext>
              </a:extLst>
            </p:cNvPr>
            <p:cNvSpPr/>
            <p:nvPr/>
          </p:nvSpPr>
          <p:spPr bwMode="auto">
            <a:xfrm>
              <a:off x="5087813" y="3386126"/>
              <a:ext cx="168189" cy="242224"/>
            </a:xfrm>
            <a:prstGeom prst="arc">
              <a:avLst>
                <a:gd name="adj1" fmla="val 65390"/>
                <a:gd name="adj2" fmla="val 10785191"/>
              </a:avLst>
            </a:prstGeom>
            <a:noFill/>
            <a:ln w="31750" cap="flat" cmpd="sng" algn="ctr">
              <a:solidFill>
                <a:srgbClr val="FF0000"/>
              </a:solidFill>
              <a:prstDash val="solid"/>
              <a:round/>
              <a:headEnd type="none" w="med" len="med"/>
              <a:tailEnd type="none" w="lg" len="lg"/>
            </a:ln>
            <a:effectLst/>
          </p:spPr>
          <p:txBody>
            <a:bodyPr rtlCol="0" anchor="ctr"/>
            <a:lstStyle/>
            <a:p>
              <a:pPr algn="ctr"/>
              <a:endParaRPr lang="en-US"/>
            </a:p>
          </p:txBody>
        </p:sp>
        <p:sp>
          <p:nvSpPr>
            <p:cNvPr id="19" name="Triangle 16">
              <a:extLst>
                <a:ext uri="{FF2B5EF4-FFF2-40B4-BE49-F238E27FC236}">
                  <a16:creationId xmlns:a16="http://schemas.microsoft.com/office/drawing/2014/main" id="{29944AB1-259B-4640-8678-583E5015D071}"/>
                </a:ext>
              </a:extLst>
            </p:cNvPr>
            <p:cNvSpPr/>
            <p:nvPr/>
          </p:nvSpPr>
          <p:spPr bwMode="auto">
            <a:xfrm rot="5400000">
              <a:off x="3884590" y="2290934"/>
              <a:ext cx="716692" cy="582827"/>
            </a:xfrm>
            <a:prstGeom prst="triangle">
              <a:avLst/>
            </a:prstGeom>
            <a:solidFill>
              <a:srgbClr val="FFC000"/>
            </a:solidFill>
            <a:ln w="19050" cap="flat" cmpd="sng" algn="ctr">
              <a:solidFill>
                <a:srgbClr val="FF0000"/>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US"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sp>
          <p:nvSpPr>
            <p:cNvPr id="20" name="Rounded Rectangle 17">
              <a:extLst>
                <a:ext uri="{FF2B5EF4-FFF2-40B4-BE49-F238E27FC236}">
                  <a16:creationId xmlns:a16="http://schemas.microsoft.com/office/drawing/2014/main" id="{511AF7C4-7C84-6546-8398-4DEF9AFBF7D2}"/>
                </a:ext>
              </a:extLst>
            </p:cNvPr>
            <p:cNvSpPr/>
            <p:nvPr/>
          </p:nvSpPr>
          <p:spPr bwMode="auto">
            <a:xfrm>
              <a:off x="2589112" y="2288483"/>
              <a:ext cx="803189" cy="607606"/>
            </a:xfrm>
            <a:prstGeom prst="roundRect">
              <a:avLst/>
            </a:prstGeom>
            <a:solidFill>
              <a:srgbClr val="00B0F0"/>
            </a:solidFill>
            <a:ln w="19050" cap="flat" cmpd="sng" algn="ctr">
              <a:solidFill>
                <a:srgbClr val="0000FF"/>
              </a:solidFill>
              <a:prstDash val="solid"/>
              <a:round/>
              <a:headEnd type="none" w="med" len="med"/>
              <a:tailEnd type="stealth" w="lg" len="lg"/>
            </a:ln>
            <a:effectLst/>
          </p:spPr>
          <p:txBody>
            <a:bodyPr vert="horz" wrap="square" lIns="92075" tIns="46038" rIns="92075" bIns="46038" numCol="1" rtlCol="0" anchor="ctr" anchorCtr="1" compatLnSpc="1">
              <a:prstTxWarp prst="textNoShape">
                <a:avLst/>
              </a:prstTxWarp>
            </a:bodyPr>
            <a:lstStyle/>
            <a:p>
              <a:pPr marL="571500" marR="0" lvl="0" indent="-57150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cap="none" normalizeH="0" baseline="0" dirty="0">
                  <a:ln>
                    <a:noFill/>
                  </a:ln>
                  <a:solidFill>
                    <a:srgbClr val="0000FF"/>
                  </a:solidFill>
                  <a:effectLst>
                    <a:outerShdw blurRad="38100" dist="38100" dir="2700000" algn="tl">
                      <a:srgbClr val="000000">
                        <a:alpha val="43137"/>
                      </a:srgbClr>
                    </a:outerShdw>
                  </a:effectLst>
                  <a:latin typeface="Arial" charset="0"/>
                </a:rPr>
                <a:t>LLRF</a:t>
              </a:r>
            </a:p>
          </p:txBody>
        </p:sp>
        <p:sp>
          <p:nvSpPr>
            <p:cNvPr id="21" name="Arc 20">
              <a:extLst>
                <a:ext uri="{FF2B5EF4-FFF2-40B4-BE49-F238E27FC236}">
                  <a16:creationId xmlns:a16="http://schemas.microsoft.com/office/drawing/2014/main" id="{CA4FD07F-6522-5943-A842-6E7FFFF8F783}"/>
                </a:ext>
              </a:extLst>
            </p:cNvPr>
            <p:cNvSpPr/>
            <p:nvPr/>
          </p:nvSpPr>
          <p:spPr bwMode="auto">
            <a:xfrm>
              <a:off x="1541663" y="2462858"/>
              <a:ext cx="144552" cy="355728"/>
            </a:xfrm>
            <a:prstGeom prst="arc">
              <a:avLst>
                <a:gd name="adj1" fmla="val 2003013"/>
                <a:gd name="adj2" fmla="val 8580098"/>
              </a:avLst>
            </a:prstGeom>
            <a:noFill/>
            <a:ln w="31750" cap="flat" cmpd="sng" algn="ctr">
              <a:solidFill>
                <a:srgbClr val="0000FF"/>
              </a:solidFill>
              <a:prstDash val="solid"/>
              <a:round/>
              <a:headEnd type="none" w="med" len="med"/>
              <a:tailEnd type="none" w="lg" len="lg"/>
            </a:ln>
            <a:effectLst/>
          </p:spPr>
          <p:txBody>
            <a:bodyPr rtlCol="0" anchor="ctr"/>
            <a:lstStyle/>
            <a:p>
              <a:pPr algn="ctr"/>
              <a:endParaRPr lang="en-US"/>
            </a:p>
          </p:txBody>
        </p:sp>
        <p:sp>
          <p:nvSpPr>
            <p:cNvPr id="22" name="Arc 21">
              <a:extLst>
                <a:ext uri="{FF2B5EF4-FFF2-40B4-BE49-F238E27FC236}">
                  <a16:creationId xmlns:a16="http://schemas.microsoft.com/office/drawing/2014/main" id="{01B511FB-615A-064C-BCEB-67FACB20103D}"/>
                </a:ext>
              </a:extLst>
            </p:cNvPr>
            <p:cNvSpPr/>
            <p:nvPr/>
          </p:nvSpPr>
          <p:spPr bwMode="auto">
            <a:xfrm rot="10800000">
              <a:off x="1711614" y="2401675"/>
              <a:ext cx="168183" cy="358775"/>
            </a:xfrm>
            <a:prstGeom prst="arc">
              <a:avLst>
                <a:gd name="adj1" fmla="val 2064007"/>
                <a:gd name="adj2" fmla="val 8663158"/>
              </a:avLst>
            </a:prstGeom>
            <a:noFill/>
            <a:ln w="31750" cap="flat" cmpd="sng" algn="ctr">
              <a:solidFill>
                <a:srgbClr val="0000FF"/>
              </a:solidFill>
              <a:prstDash val="solid"/>
              <a:round/>
              <a:headEnd type="none" w="med" len="med"/>
              <a:tailEnd type="none" w="lg" len="lg"/>
            </a:ln>
            <a:effectLst/>
          </p:spPr>
          <p:txBody>
            <a:bodyPr rtlCol="0" anchor="ctr"/>
            <a:lstStyle/>
            <a:p>
              <a:pPr algn="ctr"/>
              <a:endParaRPr lang="en-US"/>
            </a:p>
          </p:txBody>
        </p:sp>
        <p:cxnSp>
          <p:nvCxnSpPr>
            <p:cNvPr id="23" name="Straight Connector 22">
              <a:extLst>
                <a:ext uri="{FF2B5EF4-FFF2-40B4-BE49-F238E27FC236}">
                  <a16:creationId xmlns:a16="http://schemas.microsoft.com/office/drawing/2014/main" id="{91459628-CD3F-584E-89E7-E3D9A77F282D}"/>
                </a:ext>
              </a:extLst>
            </p:cNvPr>
            <p:cNvCxnSpPr>
              <a:stCxn id="27" idx="0"/>
              <a:endCxn id="26" idx="0"/>
            </p:cNvCxnSpPr>
            <p:nvPr/>
          </p:nvCxnSpPr>
          <p:spPr bwMode="auto">
            <a:xfrm flipH="1">
              <a:off x="1683755" y="2526238"/>
              <a:ext cx="31882" cy="160491"/>
            </a:xfrm>
            <a:prstGeom prst="line">
              <a:avLst/>
            </a:prstGeom>
            <a:noFill/>
            <a:ln w="31750" cap="flat" cmpd="sng" algn="ctr">
              <a:solidFill>
                <a:srgbClr val="0000FF"/>
              </a:solidFill>
              <a:prstDash val="solid"/>
              <a:round/>
              <a:headEnd type="none" w="med" len="med"/>
              <a:tailEnd type="none" w="med" len="med"/>
            </a:ln>
            <a:effectLst/>
          </p:spPr>
        </p:cxnSp>
        <p:cxnSp>
          <p:nvCxnSpPr>
            <p:cNvPr id="24" name="Straight Connector 23">
              <a:extLst>
                <a:ext uri="{FF2B5EF4-FFF2-40B4-BE49-F238E27FC236}">
                  <a16:creationId xmlns:a16="http://schemas.microsoft.com/office/drawing/2014/main" id="{96BAB452-C827-2844-82D7-DA7DACA69C8E}"/>
                </a:ext>
              </a:extLst>
            </p:cNvPr>
            <p:cNvCxnSpPr>
              <a:stCxn id="27" idx="2"/>
            </p:cNvCxnSpPr>
            <p:nvPr/>
          </p:nvCxnSpPr>
          <p:spPr bwMode="auto">
            <a:xfrm>
              <a:off x="1875423" y="2523961"/>
              <a:ext cx="19262" cy="82522"/>
            </a:xfrm>
            <a:prstGeom prst="line">
              <a:avLst/>
            </a:prstGeom>
            <a:noFill/>
            <a:ln w="31750" cap="flat" cmpd="sng" algn="ctr">
              <a:solidFill>
                <a:srgbClr val="0000FF"/>
              </a:solidFill>
              <a:prstDash val="solid"/>
              <a:round/>
              <a:headEnd type="none" w="med" len="med"/>
              <a:tailEnd type="none" w="med" len="med"/>
            </a:ln>
            <a:effectLst/>
          </p:spPr>
        </p:cxnSp>
        <p:cxnSp>
          <p:nvCxnSpPr>
            <p:cNvPr id="25" name="Straight Connector 24">
              <a:extLst>
                <a:ext uri="{FF2B5EF4-FFF2-40B4-BE49-F238E27FC236}">
                  <a16:creationId xmlns:a16="http://schemas.microsoft.com/office/drawing/2014/main" id="{619711A5-B8AE-AE4A-8866-5CC9F287F582}"/>
                </a:ext>
              </a:extLst>
            </p:cNvPr>
            <p:cNvCxnSpPr/>
            <p:nvPr/>
          </p:nvCxnSpPr>
          <p:spPr bwMode="auto">
            <a:xfrm>
              <a:off x="1521310" y="2606483"/>
              <a:ext cx="22540" cy="93596"/>
            </a:xfrm>
            <a:prstGeom prst="line">
              <a:avLst/>
            </a:prstGeom>
            <a:noFill/>
            <a:ln w="31750" cap="flat" cmpd="sng" algn="ctr">
              <a:solidFill>
                <a:srgbClr val="0000FF"/>
              </a:solidFill>
              <a:prstDash val="solid"/>
              <a:round/>
              <a:headEnd type="none" w="med" len="med"/>
              <a:tailEnd type="none" w="med" len="med"/>
            </a:ln>
            <a:effectLst/>
          </p:spPr>
        </p:cxnSp>
        <p:cxnSp>
          <p:nvCxnSpPr>
            <p:cNvPr id="26" name="Straight Connector 25">
              <a:extLst>
                <a:ext uri="{FF2B5EF4-FFF2-40B4-BE49-F238E27FC236}">
                  <a16:creationId xmlns:a16="http://schemas.microsoft.com/office/drawing/2014/main" id="{7A32A9C7-AC17-C04E-B231-3BB8D41A9064}"/>
                </a:ext>
              </a:extLst>
            </p:cNvPr>
            <p:cNvCxnSpPr/>
            <p:nvPr/>
          </p:nvCxnSpPr>
          <p:spPr bwMode="auto">
            <a:xfrm>
              <a:off x="1360778" y="2611561"/>
              <a:ext cx="666235" cy="0"/>
            </a:xfrm>
            <a:prstGeom prst="line">
              <a:avLst/>
            </a:prstGeom>
            <a:noFill/>
            <a:ln w="12700" cap="flat" cmpd="sng" algn="ctr">
              <a:solidFill>
                <a:srgbClr val="0000FF"/>
              </a:solidFill>
              <a:prstDash val="sysDot"/>
              <a:round/>
              <a:headEnd type="none" w="med" len="med"/>
              <a:tailEnd type="none" w="med" len="med"/>
            </a:ln>
            <a:effectLst/>
          </p:spPr>
        </p:cxnSp>
        <p:cxnSp>
          <p:nvCxnSpPr>
            <p:cNvPr id="27" name="Straight Connector 26">
              <a:extLst>
                <a:ext uri="{FF2B5EF4-FFF2-40B4-BE49-F238E27FC236}">
                  <a16:creationId xmlns:a16="http://schemas.microsoft.com/office/drawing/2014/main" id="{1F72DAB7-5724-1344-8E34-0BC6A8E02C42}"/>
                </a:ext>
              </a:extLst>
            </p:cNvPr>
            <p:cNvCxnSpPr/>
            <p:nvPr/>
          </p:nvCxnSpPr>
          <p:spPr bwMode="auto">
            <a:xfrm flipV="1">
              <a:off x="4534350" y="2577269"/>
              <a:ext cx="553463" cy="0"/>
            </a:xfrm>
            <a:prstGeom prst="line">
              <a:avLst/>
            </a:prstGeom>
            <a:noFill/>
            <a:ln w="22225" cap="flat" cmpd="sng" algn="ctr">
              <a:solidFill>
                <a:srgbClr val="FF0000"/>
              </a:solidFill>
              <a:prstDash val="solid"/>
              <a:round/>
              <a:headEnd type="none" w="med" len="med"/>
              <a:tailEnd type="none" w="lg" len="lg"/>
            </a:ln>
            <a:effectLst/>
          </p:spPr>
        </p:cxnSp>
        <p:cxnSp>
          <p:nvCxnSpPr>
            <p:cNvPr id="28" name="Straight Connector 27">
              <a:extLst>
                <a:ext uri="{FF2B5EF4-FFF2-40B4-BE49-F238E27FC236}">
                  <a16:creationId xmlns:a16="http://schemas.microsoft.com/office/drawing/2014/main" id="{1770C17A-700D-5944-B775-13ACA07874E2}"/>
                </a:ext>
              </a:extLst>
            </p:cNvPr>
            <p:cNvCxnSpPr/>
            <p:nvPr/>
          </p:nvCxnSpPr>
          <p:spPr bwMode="auto">
            <a:xfrm flipV="1">
              <a:off x="5087813" y="2584291"/>
              <a:ext cx="0" cy="923717"/>
            </a:xfrm>
            <a:prstGeom prst="line">
              <a:avLst/>
            </a:prstGeom>
            <a:noFill/>
            <a:ln w="22225" cap="flat" cmpd="sng" algn="ctr">
              <a:solidFill>
                <a:srgbClr val="FF0000"/>
              </a:solidFill>
              <a:prstDash val="solid"/>
              <a:round/>
              <a:headEnd type="arrow" w="med" len="med"/>
              <a:tailEnd type="none" w="lg" len="lg"/>
            </a:ln>
            <a:effectLst/>
          </p:spPr>
        </p:cxnSp>
        <p:cxnSp>
          <p:nvCxnSpPr>
            <p:cNvPr id="29" name="Straight Connector 28">
              <a:extLst>
                <a:ext uri="{FF2B5EF4-FFF2-40B4-BE49-F238E27FC236}">
                  <a16:creationId xmlns:a16="http://schemas.microsoft.com/office/drawing/2014/main" id="{A49D492C-FF36-D347-A055-5CA96FF396D3}"/>
                </a:ext>
              </a:extLst>
            </p:cNvPr>
            <p:cNvCxnSpPr/>
            <p:nvPr/>
          </p:nvCxnSpPr>
          <p:spPr bwMode="auto">
            <a:xfrm flipV="1">
              <a:off x="3398059" y="2584290"/>
              <a:ext cx="553463" cy="0"/>
            </a:xfrm>
            <a:prstGeom prst="line">
              <a:avLst/>
            </a:prstGeom>
            <a:noFill/>
            <a:ln w="22225" cap="flat" cmpd="sng" algn="ctr">
              <a:solidFill>
                <a:srgbClr val="0000FF"/>
              </a:solidFill>
              <a:prstDash val="solid"/>
              <a:round/>
              <a:headEnd type="none" w="med" len="med"/>
              <a:tailEnd type="arrow" w="lg" len="lg"/>
            </a:ln>
            <a:effectLst/>
          </p:spPr>
        </p:cxnSp>
        <p:cxnSp>
          <p:nvCxnSpPr>
            <p:cNvPr id="30" name="Straight Connector 29">
              <a:extLst>
                <a:ext uri="{FF2B5EF4-FFF2-40B4-BE49-F238E27FC236}">
                  <a16:creationId xmlns:a16="http://schemas.microsoft.com/office/drawing/2014/main" id="{02EDF9E3-31C9-7449-8EF8-0700830AA310}"/>
                </a:ext>
              </a:extLst>
            </p:cNvPr>
            <p:cNvCxnSpPr/>
            <p:nvPr/>
          </p:nvCxnSpPr>
          <p:spPr bwMode="auto">
            <a:xfrm flipV="1">
              <a:off x="2032770" y="2600366"/>
              <a:ext cx="553463" cy="0"/>
            </a:xfrm>
            <a:prstGeom prst="line">
              <a:avLst/>
            </a:prstGeom>
            <a:noFill/>
            <a:ln w="22225" cap="flat" cmpd="sng" algn="ctr">
              <a:solidFill>
                <a:srgbClr val="0000FF"/>
              </a:solidFill>
              <a:prstDash val="solid"/>
              <a:round/>
              <a:headEnd type="none" w="med" len="med"/>
              <a:tailEnd type="arrow" w="lg" len="lg"/>
            </a:ln>
            <a:effectLst/>
          </p:spPr>
        </p:cxnSp>
        <p:sp>
          <p:nvSpPr>
            <p:cNvPr id="31" name="Arc 30">
              <a:extLst>
                <a:ext uri="{FF2B5EF4-FFF2-40B4-BE49-F238E27FC236}">
                  <a16:creationId xmlns:a16="http://schemas.microsoft.com/office/drawing/2014/main" id="{A5437A95-8FAE-CC4E-9EDB-02587F25F41F}"/>
                </a:ext>
              </a:extLst>
            </p:cNvPr>
            <p:cNvSpPr/>
            <p:nvPr/>
          </p:nvSpPr>
          <p:spPr bwMode="auto">
            <a:xfrm rot="16200000">
              <a:off x="4686578" y="4181734"/>
              <a:ext cx="168189" cy="242224"/>
            </a:xfrm>
            <a:prstGeom prst="arc">
              <a:avLst>
                <a:gd name="adj1" fmla="val 65390"/>
                <a:gd name="adj2" fmla="val 10785191"/>
              </a:avLst>
            </a:prstGeom>
            <a:noFill/>
            <a:ln w="31750" cap="flat" cmpd="sng" algn="ctr">
              <a:solidFill>
                <a:srgbClr val="0000FF"/>
              </a:solidFill>
              <a:prstDash val="solid"/>
              <a:round/>
              <a:headEnd type="none" w="med" len="med"/>
              <a:tailEnd type="none" w="lg" len="lg"/>
            </a:ln>
            <a:effectLst/>
          </p:spPr>
          <p:txBody>
            <a:bodyPr rtlCol="0" anchor="ctr"/>
            <a:lstStyle/>
            <a:p>
              <a:pPr algn="ctr"/>
              <a:endParaRPr lang="en-US"/>
            </a:p>
          </p:txBody>
        </p:sp>
        <p:cxnSp>
          <p:nvCxnSpPr>
            <p:cNvPr id="32" name="Straight Connector 31">
              <a:extLst>
                <a:ext uri="{FF2B5EF4-FFF2-40B4-BE49-F238E27FC236}">
                  <a16:creationId xmlns:a16="http://schemas.microsoft.com/office/drawing/2014/main" id="{4EC8273B-DF4E-954A-8F69-B744386C1BE4}"/>
                </a:ext>
              </a:extLst>
            </p:cNvPr>
            <p:cNvCxnSpPr/>
            <p:nvPr/>
          </p:nvCxnSpPr>
          <p:spPr bwMode="auto">
            <a:xfrm flipV="1">
              <a:off x="2985942" y="2881369"/>
              <a:ext cx="1888" cy="1344403"/>
            </a:xfrm>
            <a:prstGeom prst="line">
              <a:avLst/>
            </a:prstGeom>
            <a:noFill/>
            <a:ln w="22225" cap="flat" cmpd="sng" algn="ctr">
              <a:solidFill>
                <a:srgbClr val="0000FF"/>
              </a:solidFill>
              <a:prstDash val="solid"/>
              <a:round/>
              <a:headEnd type="none" w="med" len="med"/>
              <a:tailEnd type="arrow" w="lg" len="lg"/>
            </a:ln>
            <a:effectLst/>
          </p:spPr>
        </p:cxnSp>
        <p:cxnSp>
          <p:nvCxnSpPr>
            <p:cNvPr id="33" name="Straight Connector 32">
              <a:extLst>
                <a:ext uri="{FF2B5EF4-FFF2-40B4-BE49-F238E27FC236}">
                  <a16:creationId xmlns:a16="http://schemas.microsoft.com/office/drawing/2014/main" id="{EAF03A08-89DF-7B4B-B495-8FC27F64F749}"/>
                </a:ext>
              </a:extLst>
            </p:cNvPr>
            <p:cNvCxnSpPr/>
            <p:nvPr/>
          </p:nvCxnSpPr>
          <p:spPr bwMode="auto">
            <a:xfrm>
              <a:off x="2985942" y="4225772"/>
              <a:ext cx="1778380" cy="91"/>
            </a:xfrm>
            <a:prstGeom prst="line">
              <a:avLst/>
            </a:prstGeom>
            <a:noFill/>
            <a:ln w="22225" cap="flat" cmpd="sng" algn="ctr">
              <a:solidFill>
                <a:srgbClr val="0000FF"/>
              </a:solidFill>
              <a:prstDash val="solid"/>
              <a:round/>
              <a:headEnd type="none" w="med" len="med"/>
              <a:tailEnd type="none" w="lg" len="lg"/>
            </a:ln>
            <a:effectLst/>
          </p:spPr>
        </p:cxnSp>
        <p:sp>
          <p:nvSpPr>
            <p:cNvPr id="34" name="Arc 33">
              <a:extLst>
                <a:ext uri="{FF2B5EF4-FFF2-40B4-BE49-F238E27FC236}">
                  <a16:creationId xmlns:a16="http://schemas.microsoft.com/office/drawing/2014/main" id="{EF0728CC-B80C-CF40-8AED-FB33116642B9}"/>
                </a:ext>
              </a:extLst>
            </p:cNvPr>
            <p:cNvSpPr/>
            <p:nvPr/>
          </p:nvSpPr>
          <p:spPr bwMode="auto">
            <a:xfrm>
              <a:off x="4784575" y="4386940"/>
              <a:ext cx="598597" cy="192813"/>
            </a:xfrm>
            <a:prstGeom prst="arc">
              <a:avLst>
                <a:gd name="adj1" fmla="val 65390"/>
                <a:gd name="adj2" fmla="val 10785191"/>
              </a:avLst>
            </a:prstGeom>
            <a:noFill/>
            <a:ln w="19050" cap="flat" cmpd="sng" algn="ctr">
              <a:solidFill>
                <a:srgbClr val="FF0000"/>
              </a:solidFill>
              <a:prstDash val="dash"/>
              <a:round/>
              <a:headEnd type="triangle" w="med" len="med"/>
              <a:tailEnd type="none" w="lg" len="lg"/>
            </a:ln>
            <a:effectLst/>
          </p:spPr>
          <p:txBody>
            <a:bodyPr rtlCol="0" anchor="ctr"/>
            <a:lstStyle/>
            <a:p>
              <a:pPr algn="ctr"/>
              <a:endParaRPr lang="en-US"/>
            </a:p>
          </p:txBody>
        </p:sp>
        <p:sp>
          <p:nvSpPr>
            <p:cNvPr id="35" name="Arc 34">
              <a:extLst>
                <a:ext uri="{FF2B5EF4-FFF2-40B4-BE49-F238E27FC236}">
                  <a16:creationId xmlns:a16="http://schemas.microsoft.com/office/drawing/2014/main" id="{EBCFCC04-2C9A-F84E-B662-AC0689A6E5C2}"/>
                </a:ext>
              </a:extLst>
            </p:cNvPr>
            <p:cNvSpPr/>
            <p:nvPr/>
          </p:nvSpPr>
          <p:spPr bwMode="auto">
            <a:xfrm rot="10800000">
              <a:off x="4780800" y="4865717"/>
              <a:ext cx="598597" cy="192813"/>
            </a:xfrm>
            <a:prstGeom prst="arc">
              <a:avLst>
                <a:gd name="adj1" fmla="val 65390"/>
                <a:gd name="adj2" fmla="val 10785191"/>
              </a:avLst>
            </a:prstGeom>
            <a:noFill/>
            <a:ln w="19050" cap="flat" cmpd="sng" algn="ctr">
              <a:solidFill>
                <a:srgbClr val="FF0000"/>
              </a:solidFill>
              <a:prstDash val="dash"/>
              <a:round/>
              <a:headEnd type="none" w="med" len="med"/>
              <a:tailEnd type="triangle" w="med" len="med"/>
            </a:ln>
            <a:effectLst/>
          </p:spPr>
          <p:txBody>
            <a:bodyPr rtlCol="0" anchor="ctr"/>
            <a:lstStyle/>
            <a:p>
              <a:pPr algn="ctr"/>
              <a:endParaRPr lang="en-US"/>
            </a:p>
          </p:txBody>
        </p:sp>
        <p:cxnSp>
          <p:nvCxnSpPr>
            <p:cNvPr id="36" name="Straight Connector 35">
              <a:extLst>
                <a:ext uri="{FF2B5EF4-FFF2-40B4-BE49-F238E27FC236}">
                  <a16:creationId xmlns:a16="http://schemas.microsoft.com/office/drawing/2014/main" id="{A21C96BA-E411-764B-8CD3-5D1BAA00D11B}"/>
                </a:ext>
              </a:extLst>
            </p:cNvPr>
            <p:cNvCxnSpPr/>
            <p:nvPr/>
          </p:nvCxnSpPr>
          <p:spPr bwMode="auto">
            <a:xfrm>
              <a:off x="3496423" y="4733365"/>
              <a:ext cx="291321" cy="0"/>
            </a:xfrm>
            <a:prstGeom prst="line">
              <a:avLst/>
            </a:prstGeom>
            <a:noFill/>
            <a:ln w="22225" cap="flat" cmpd="sng" algn="ctr">
              <a:solidFill>
                <a:srgbClr val="FF0000"/>
              </a:solidFill>
              <a:prstDash val="solid"/>
              <a:round/>
              <a:headEnd type="none" w="med" len="med"/>
              <a:tailEnd type="stealth" w="lg" len="lg"/>
            </a:ln>
            <a:effectLst/>
          </p:spPr>
        </p:cxnSp>
        <p:sp>
          <p:nvSpPr>
            <p:cNvPr id="37" name="Oval 36">
              <a:extLst>
                <a:ext uri="{FF2B5EF4-FFF2-40B4-BE49-F238E27FC236}">
                  <a16:creationId xmlns:a16="http://schemas.microsoft.com/office/drawing/2014/main" id="{ECE26CFF-E673-9841-9F2F-218F398DD274}"/>
                </a:ext>
              </a:extLst>
            </p:cNvPr>
            <p:cNvSpPr/>
            <p:nvPr/>
          </p:nvSpPr>
          <p:spPr bwMode="auto">
            <a:xfrm>
              <a:off x="3310340" y="4666364"/>
              <a:ext cx="108000" cy="108000"/>
            </a:xfrm>
            <a:prstGeom prst="ellipse">
              <a:avLst/>
            </a:prstGeom>
            <a:solidFill>
              <a:srgbClr val="FF0000"/>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38" name="TextBox 37">
              <a:extLst>
                <a:ext uri="{FF2B5EF4-FFF2-40B4-BE49-F238E27FC236}">
                  <a16:creationId xmlns:a16="http://schemas.microsoft.com/office/drawing/2014/main" id="{48A7F1AD-D8E4-3A46-BA48-E62A75A92C30}"/>
                </a:ext>
              </a:extLst>
            </p:cNvPr>
            <p:cNvSpPr txBox="1"/>
            <p:nvPr/>
          </p:nvSpPr>
          <p:spPr>
            <a:xfrm>
              <a:off x="1083986" y="1799107"/>
              <a:ext cx="1059906"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t>RF source</a:t>
              </a:r>
            </a:p>
          </p:txBody>
        </p:sp>
        <p:sp>
          <p:nvSpPr>
            <p:cNvPr id="39" name="TextBox 38">
              <a:extLst>
                <a:ext uri="{FF2B5EF4-FFF2-40B4-BE49-F238E27FC236}">
                  <a16:creationId xmlns:a16="http://schemas.microsoft.com/office/drawing/2014/main" id="{7EC2571B-D983-3446-B8BE-758916050524}"/>
                </a:ext>
              </a:extLst>
            </p:cNvPr>
            <p:cNvSpPr txBox="1"/>
            <p:nvPr/>
          </p:nvSpPr>
          <p:spPr>
            <a:xfrm>
              <a:off x="2455989" y="1537652"/>
              <a:ext cx="1090363"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a:t>Low-level</a:t>
              </a:r>
              <a:br>
                <a:rPr lang="en-US" sz="1400"/>
              </a:br>
              <a:r>
                <a:rPr lang="en-US" sz="1400"/>
                <a:t>RF system</a:t>
              </a:r>
              <a:endParaRPr lang="en-US" sz="1400" dirty="0"/>
            </a:p>
          </p:txBody>
        </p:sp>
        <p:sp>
          <p:nvSpPr>
            <p:cNvPr id="40" name="TextBox 39">
              <a:extLst>
                <a:ext uri="{FF2B5EF4-FFF2-40B4-BE49-F238E27FC236}">
                  <a16:creationId xmlns:a16="http://schemas.microsoft.com/office/drawing/2014/main" id="{E0C862FA-3C6F-E246-AD0B-813E01D7BBAA}"/>
                </a:ext>
              </a:extLst>
            </p:cNvPr>
            <p:cNvSpPr txBox="1"/>
            <p:nvPr/>
          </p:nvSpPr>
          <p:spPr>
            <a:xfrm>
              <a:off x="4104378" y="1533698"/>
              <a:ext cx="1159292"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solidFill>
                    <a:srgbClr val="FF0000"/>
                  </a:solidFill>
                </a:rPr>
                <a:t>High power</a:t>
              </a:r>
              <a:br>
                <a:rPr lang="en-US" sz="1400" dirty="0">
                  <a:solidFill>
                    <a:srgbClr val="FF0000"/>
                  </a:solidFill>
                </a:rPr>
              </a:br>
              <a:r>
                <a:rPr lang="en-US" sz="1400" dirty="0">
                  <a:solidFill>
                    <a:srgbClr val="FF0000"/>
                  </a:solidFill>
                </a:rPr>
                <a:t>RF system</a:t>
              </a:r>
            </a:p>
          </p:txBody>
        </p:sp>
        <p:sp>
          <p:nvSpPr>
            <p:cNvPr id="41" name="TextBox 40">
              <a:extLst>
                <a:ext uri="{FF2B5EF4-FFF2-40B4-BE49-F238E27FC236}">
                  <a16:creationId xmlns:a16="http://schemas.microsoft.com/office/drawing/2014/main" id="{AAF2E897-9025-1A48-81C4-24DE7B18F975}"/>
                </a:ext>
              </a:extLst>
            </p:cNvPr>
            <p:cNvSpPr txBox="1"/>
            <p:nvPr/>
          </p:nvSpPr>
          <p:spPr>
            <a:xfrm>
              <a:off x="5647159" y="3046149"/>
              <a:ext cx="1604927"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solidFill>
                    <a:srgbClr val="FF0000"/>
                  </a:solidFill>
                </a:rPr>
                <a:t>High power</a:t>
              </a:r>
              <a:br>
                <a:rPr lang="en-US" sz="1400" dirty="0">
                  <a:solidFill>
                    <a:srgbClr val="FF0000"/>
                  </a:solidFill>
                </a:rPr>
              </a:br>
              <a:r>
                <a:rPr lang="en-US" sz="1400" dirty="0">
                  <a:solidFill>
                    <a:srgbClr val="FF0000"/>
                  </a:solidFill>
                </a:rPr>
                <a:t>RF input coupler</a:t>
              </a:r>
            </a:p>
          </p:txBody>
        </p:sp>
        <p:cxnSp>
          <p:nvCxnSpPr>
            <p:cNvPr id="42" name="Straight Connector 41">
              <a:extLst>
                <a:ext uri="{FF2B5EF4-FFF2-40B4-BE49-F238E27FC236}">
                  <a16:creationId xmlns:a16="http://schemas.microsoft.com/office/drawing/2014/main" id="{DCB4BBFD-9FB3-3E41-AE05-399B6C20AD6D}"/>
                </a:ext>
              </a:extLst>
            </p:cNvPr>
            <p:cNvCxnSpPr>
              <a:endCxn id="46" idx="1"/>
            </p:cNvCxnSpPr>
            <p:nvPr/>
          </p:nvCxnSpPr>
          <p:spPr bwMode="auto">
            <a:xfrm flipV="1">
              <a:off x="5329598" y="3307759"/>
              <a:ext cx="317561" cy="137496"/>
            </a:xfrm>
            <a:prstGeom prst="line">
              <a:avLst/>
            </a:prstGeom>
            <a:noFill/>
            <a:ln w="15875" cap="flat" cmpd="sng" algn="ctr">
              <a:solidFill>
                <a:srgbClr val="FF0000"/>
              </a:solidFill>
              <a:prstDash val="solid"/>
              <a:round/>
              <a:headEnd type="arrow" w="med" len="med"/>
              <a:tailEnd type="none" w="lg" len="lg"/>
            </a:ln>
            <a:effectLst/>
          </p:spPr>
        </p:cxnSp>
        <p:cxnSp>
          <p:nvCxnSpPr>
            <p:cNvPr id="43" name="Straight Connector 42">
              <a:extLst>
                <a:ext uri="{FF2B5EF4-FFF2-40B4-BE49-F238E27FC236}">
                  <a16:creationId xmlns:a16="http://schemas.microsoft.com/office/drawing/2014/main" id="{BB0A52ED-8F0D-6B44-8CBE-59B48796DF6A}"/>
                </a:ext>
              </a:extLst>
            </p:cNvPr>
            <p:cNvCxnSpPr/>
            <p:nvPr/>
          </p:nvCxnSpPr>
          <p:spPr bwMode="auto">
            <a:xfrm flipV="1">
              <a:off x="5180481" y="2430236"/>
              <a:ext cx="345785" cy="150827"/>
            </a:xfrm>
            <a:prstGeom prst="line">
              <a:avLst/>
            </a:prstGeom>
            <a:noFill/>
            <a:ln w="15875" cap="flat" cmpd="sng" algn="ctr">
              <a:solidFill>
                <a:srgbClr val="FF0000"/>
              </a:solidFill>
              <a:prstDash val="solid"/>
              <a:round/>
              <a:headEnd type="arrow" w="med" len="med"/>
              <a:tailEnd type="none" w="lg" len="lg"/>
            </a:ln>
            <a:effectLst/>
          </p:spPr>
        </p:cxnSp>
        <p:sp>
          <p:nvSpPr>
            <p:cNvPr id="44" name="TextBox 43">
              <a:extLst>
                <a:ext uri="{FF2B5EF4-FFF2-40B4-BE49-F238E27FC236}">
                  <a16:creationId xmlns:a16="http://schemas.microsoft.com/office/drawing/2014/main" id="{3620E864-B1D0-EA4D-A03F-8018BC49AF51}"/>
                </a:ext>
              </a:extLst>
            </p:cNvPr>
            <p:cNvSpPr txBox="1"/>
            <p:nvPr/>
          </p:nvSpPr>
          <p:spPr>
            <a:xfrm>
              <a:off x="5527716" y="2070647"/>
              <a:ext cx="2032929" cy="73866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solidFill>
                    <a:srgbClr val="FF0000"/>
                  </a:solidFill>
                </a:rPr>
                <a:t>High power RF</a:t>
              </a:r>
              <a:br>
                <a:rPr lang="en-US" sz="1400" dirty="0">
                  <a:solidFill>
                    <a:srgbClr val="FF0000"/>
                  </a:solidFill>
                </a:rPr>
              </a:br>
              <a:r>
                <a:rPr lang="en-US" sz="1400" dirty="0">
                  <a:solidFill>
                    <a:srgbClr val="FF0000"/>
                  </a:solidFill>
                </a:rPr>
                <a:t>waveguide or coaxial</a:t>
              </a:r>
              <a:br>
                <a:rPr lang="en-US" sz="1400" dirty="0">
                  <a:solidFill>
                    <a:srgbClr val="FF0000"/>
                  </a:solidFill>
                </a:rPr>
              </a:br>
              <a:r>
                <a:rPr lang="en-US" sz="1400" dirty="0">
                  <a:solidFill>
                    <a:srgbClr val="FF0000"/>
                  </a:solidFill>
                </a:rPr>
                <a:t>distribution system</a:t>
              </a:r>
            </a:p>
          </p:txBody>
        </p:sp>
        <p:sp>
          <p:nvSpPr>
            <p:cNvPr id="45" name="TextBox 44">
              <a:extLst>
                <a:ext uri="{FF2B5EF4-FFF2-40B4-BE49-F238E27FC236}">
                  <a16:creationId xmlns:a16="http://schemas.microsoft.com/office/drawing/2014/main" id="{AAFFF727-B109-4847-B786-DD3405F6047C}"/>
                </a:ext>
              </a:extLst>
            </p:cNvPr>
            <p:cNvSpPr txBox="1"/>
            <p:nvPr/>
          </p:nvSpPr>
          <p:spPr>
            <a:xfrm>
              <a:off x="5878338" y="3802181"/>
              <a:ext cx="1854995"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solidFill>
                    <a:schemeClr val="tx1"/>
                  </a:solidFill>
                </a:rPr>
                <a:t>RF cavity resonator</a:t>
              </a:r>
            </a:p>
          </p:txBody>
        </p:sp>
        <p:cxnSp>
          <p:nvCxnSpPr>
            <p:cNvPr id="46" name="Straight Connector 45">
              <a:extLst>
                <a:ext uri="{FF2B5EF4-FFF2-40B4-BE49-F238E27FC236}">
                  <a16:creationId xmlns:a16="http://schemas.microsoft.com/office/drawing/2014/main" id="{49770704-C5F5-3C4A-BC79-3FDD4AC49F8F}"/>
                </a:ext>
              </a:extLst>
            </p:cNvPr>
            <p:cNvCxnSpPr>
              <a:endCxn id="50" idx="1"/>
            </p:cNvCxnSpPr>
            <p:nvPr/>
          </p:nvCxnSpPr>
          <p:spPr bwMode="auto">
            <a:xfrm flipV="1">
              <a:off x="5386951" y="3956070"/>
              <a:ext cx="491387" cy="120674"/>
            </a:xfrm>
            <a:prstGeom prst="line">
              <a:avLst/>
            </a:prstGeom>
            <a:noFill/>
            <a:ln w="15875" cap="flat" cmpd="sng" algn="ctr">
              <a:solidFill>
                <a:schemeClr val="tx1"/>
              </a:solidFill>
              <a:prstDash val="solid"/>
              <a:round/>
              <a:headEnd type="arrow" w="med" len="med"/>
              <a:tailEnd type="none" w="lg" len="lg"/>
            </a:ln>
            <a:effectLst/>
          </p:spPr>
        </p:cxnSp>
        <p:sp>
          <p:nvSpPr>
            <p:cNvPr id="47" name="TextBox 46">
              <a:extLst>
                <a:ext uri="{FF2B5EF4-FFF2-40B4-BE49-F238E27FC236}">
                  <a16:creationId xmlns:a16="http://schemas.microsoft.com/office/drawing/2014/main" id="{2996F5E3-5838-B14C-AC7D-57CCB2DF67AE}"/>
                </a:ext>
              </a:extLst>
            </p:cNvPr>
            <p:cNvSpPr txBox="1"/>
            <p:nvPr/>
          </p:nvSpPr>
          <p:spPr>
            <a:xfrm>
              <a:off x="3047159" y="4544591"/>
              <a:ext cx="293670"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solidFill>
                    <a:srgbClr val="FF0000"/>
                  </a:solidFill>
                </a:rPr>
                <a:t>q</a:t>
              </a:r>
            </a:p>
          </p:txBody>
        </p:sp>
        <p:sp>
          <p:nvSpPr>
            <p:cNvPr id="48" name="TextBox 47">
              <a:extLst>
                <a:ext uri="{FF2B5EF4-FFF2-40B4-BE49-F238E27FC236}">
                  <a16:creationId xmlns:a16="http://schemas.microsoft.com/office/drawing/2014/main" id="{0D4A85E7-4C0A-294A-AD14-DA2D580BC12E}"/>
                </a:ext>
              </a:extLst>
            </p:cNvPr>
            <p:cNvSpPr txBox="1"/>
            <p:nvPr/>
          </p:nvSpPr>
          <p:spPr>
            <a:xfrm>
              <a:off x="3528375" y="4712644"/>
              <a:ext cx="284052"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solidFill>
                    <a:srgbClr val="FF0000"/>
                  </a:solidFill>
                </a:rPr>
                <a:t>v</a:t>
              </a:r>
            </a:p>
          </p:txBody>
        </p:sp>
        <p:sp>
          <p:nvSpPr>
            <p:cNvPr id="49" name="TextBox 48">
              <a:extLst>
                <a:ext uri="{FF2B5EF4-FFF2-40B4-BE49-F238E27FC236}">
                  <a16:creationId xmlns:a16="http://schemas.microsoft.com/office/drawing/2014/main" id="{AAE2E082-4BBC-5E41-9D7C-FA1FF7CA4885}"/>
                </a:ext>
              </a:extLst>
            </p:cNvPr>
            <p:cNvSpPr txBox="1"/>
            <p:nvPr/>
          </p:nvSpPr>
          <p:spPr>
            <a:xfrm>
              <a:off x="4931649" y="4874655"/>
              <a:ext cx="304892"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solidFill>
                    <a:srgbClr val="FF0000"/>
                  </a:solidFill>
                </a:rPr>
                <a:t>E</a:t>
              </a:r>
            </a:p>
          </p:txBody>
        </p:sp>
        <p:sp>
          <p:nvSpPr>
            <p:cNvPr id="50" name="TextBox 49">
              <a:extLst>
                <a:ext uri="{FF2B5EF4-FFF2-40B4-BE49-F238E27FC236}">
                  <a16:creationId xmlns:a16="http://schemas.microsoft.com/office/drawing/2014/main" id="{F57EF8E5-018F-FF40-8A1D-DE49A1DCF319}"/>
                </a:ext>
              </a:extLst>
            </p:cNvPr>
            <p:cNvSpPr txBox="1"/>
            <p:nvPr/>
          </p:nvSpPr>
          <p:spPr>
            <a:xfrm>
              <a:off x="3163569" y="4988164"/>
              <a:ext cx="652743"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solidFill>
                    <a:srgbClr val="FF0000"/>
                  </a:solidFill>
                </a:rPr>
                <a:t>beam</a:t>
              </a:r>
            </a:p>
          </p:txBody>
        </p:sp>
        <p:sp>
          <p:nvSpPr>
            <p:cNvPr id="51" name="TextBox 50">
              <a:extLst>
                <a:ext uri="{FF2B5EF4-FFF2-40B4-BE49-F238E27FC236}">
                  <a16:creationId xmlns:a16="http://schemas.microsoft.com/office/drawing/2014/main" id="{A61EADA5-4A1F-B845-89B4-CFE25F6717A3}"/>
                </a:ext>
              </a:extLst>
            </p:cNvPr>
            <p:cNvSpPr txBox="1"/>
            <p:nvPr/>
          </p:nvSpPr>
          <p:spPr>
            <a:xfrm>
              <a:off x="6359053" y="5127019"/>
              <a:ext cx="1786066"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solidFill>
                    <a:schemeClr val="tx1"/>
                  </a:solidFill>
                </a:rPr>
                <a:t>metallic beam pipe</a:t>
              </a:r>
            </a:p>
          </p:txBody>
        </p:sp>
        <p:cxnSp>
          <p:nvCxnSpPr>
            <p:cNvPr id="52" name="Straight Connector 51">
              <a:extLst>
                <a:ext uri="{FF2B5EF4-FFF2-40B4-BE49-F238E27FC236}">
                  <a16:creationId xmlns:a16="http://schemas.microsoft.com/office/drawing/2014/main" id="{8C950B50-6ECF-2A43-B046-479C5D3E653F}"/>
                </a:ext>
              </a:extLst>
            </p:cNvPr>
            <p:cNvCxnSpPr>
              <a:endCxn id="56" idx="1"/>
            </p:cNvCxnSpPr>
            <p:nvPr/>
          </p:nvCxnSpPr>
          <p:spPr bwMode="auto">
            <a:xfrm>
              <a:off x="6059528" y="4962124"/>
              <a:ext cx="299525" cy="318784"/>
            </a:xfrm>
            <a:prstGeom prst="line">
              <a:avLst/>
            </a:prstGeom>
            <a:noFill/>
            <a:ln w="15875" cap="flat" cmpd="sng" algn="ctr">
              <a:solidFill>
                <a:schemeClr val="tx1"/>
              </a:solidFill>
              <a:prstDash val="solid"/>
              <a:round/>
              <a:headEnd type="arrow" w="med" len="med"/>
              <a:tailEnd type="none" w="lg" len="lg"/>
            </a:ln>
            <a:effectLst/>
          </p:spPr>
        </p:cxnSp>
        <p:sp>
          <p:nvSpPr>
            <p:cNvPr id="53" name="TextBox 52">
              <a:extLst>
                <a:ext uri="{FF2B5EF4-FFF2-40B4-BE49-F238E27FC236}">
                  <a16:creationId xmlns:a16="http://schemas.microsoft.com/office/drawing/2014/main" id="{7DE5E8F3-5717-B640-B5E7-BCA1F95A896D}"/>
                </a:ext>
              </a:extLst>
            </p:cNvPr>
            <p:cNvSpPr txBox="1"/>
            <p:nvPr/>
          </p:nvSpPr>
          <p:spPr>
            <a:xfrm>
              <a:off x="3036012" y="3671428"/>
              <a:ext cx="1386918"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t>RF field probe</a:t>
              </a:r>
              <a:br>
                <a:rPr lang="en-US" sz="1400" dirty="0"/>
              </a:br>
              <a:r>
                <a:rPr lang="en-US" sz="1400" dirty="0"/>
                <a:t>signal</a:t>
              </a:r>
            </a:p>
          </p:txBody>
        </p:sp>
        <p:sp>
          <p:nvSpPr>
            <p:cNvPr id="54" name="Arc 53">
              <a:extLst>
                <a:ext uri="{FF2B5EF4-FFF2-40B4-BE49-F238E27FC236}">
                  <a16:creationId xmlns:a16="http://schemas.microsoft.com/office/drawing/2014/main" id="{2DDAF6AC-49B5-234F-BEE7-30AD5CF47FEC}"/>
                </a:ext>
              </a:extLst>
            </p:cNvPr>
            <p:cNvSpPr/>
            <p:nvPr/>
          </p:nvSpPr>
          <p:spPr bwMode="auto">
            <a:xfrm rot="14972913" flipV="1">
              <a:off x="3209037" y="4561636"/>
              <a:ext cx="196359" cy="45719"/>
            </a:xfrm>
            <a:prstGeom prst="arc">
              <a:avLst>
                <a:gd name="adj1" fmla="val 65390"/>
                <a:gd name="adj2" fmla="val 10785191"/>
              </a:avLst>
            </a:prstGeom>
            <a:noFill/>
            <a:ln w="12700" cap="flat" cmpd="sng" algn="ctr">
              <a:solidFill>
                <a:srgbClr val="FF0000"/>
              </a:solidFill>
              <a:prstDash val="sysDot"/>
              <a:round/>
              <a:headEnd type="triangle" w="sm" len="sm"/>
              <a:tailEnd type="none" w="sm" len="sm"/>
            </a:ln>
            <a:effectLst/>
          </p:spPr>
          <p:txBody>
            <a:bodyPr rtlCol="0" anchor="ctr"/>
            <a:lstStyle/>
            <a:p>
              <a:pPr algn="ctr"/>
              <a:endParaRPr lang="en-US"/>
            </a:p>
          </p:txBody>
        </p:sp>
        <p:sp>
          <p:nvSpPr>
            <p:cNvPr id="55" name="Arc 54">
              <a:extLst>
                <a:ext uri="{FF2B5EF4-FFF2-40B4-BE49-F238E27FC236}">
                  <a16:creationId xmlns:a16="http://schemas.microsoft.com/office/drawing/2014/main" id="{4DD901E7-B73E-2E4D-AA32-82C8EB6AE14C}"/>
                </a:ext>
              </a:extLst>
            </p:cNvPr>
            <p:cNvSpPr/>
            <p:nvPr/>
          </p:nvSpPr>
          <p:spPr bwMode="auto">
            <a:xfrm rot="4196364" flipV="1">
              <a:off x="3313165" y="4839200"/>
              <a:ext cx="196359" cy="45719"/>
            </a:xfrm>
            <a:prstGeom prst="arc">
              <a:avLst>
                <a:gd name="adj1" fmla="val 65390"/>
                <a:gd name="adj2" fmla="val 10785191"/>
              </a:avLst>
            </a:prstGeom>
            <a:noFill/>
            <a:ln w="12700" cap="flat" cmpd="sng" algn="ctr">
              <a:solidFill>
                <a:srgbClr val="FF0000"/>
              </a:solidFill>
              <a:prstDash val="sysDot"/>
              <a:round/>
              <a:headEnd type="triangle" w="sm" len="sm"/>
              <a:tailEnd type="none" w="sm" len="sm"/>
            </a:ln>
            <a:effectLst/>
          </p:spPr>
          <p:txBody>
            <a:bodyPr rtlCol="0" anchor="ctr"/>
            <a:lstStyle/>
            <a:p>
              <a:pPr algn="ctr"/>
              <a:endParaRPr lang="en-US"/>
            </a:p>
          </p:txBody>
        </p:sp>
        <p:sp>
          <p:nvSpPr>
            <p:cNvPr id="56" name="Arc 55">
              <a:extLst>
                <a:ext uri="{FF2B5EF4-FFF2-40B4-BE49-F238E27FC236}">
                  <a16:creationId xmlns:a16="http://schemas.microsoft.com/office/drawing/2014/main" id="{2162129F-2596-1F48-B86E-EA90F82C2E8B}"/>
                </a:ext>
              </a:extLst>
            </p:cNvPr>
            <p:cNvSpPr/>
            <p:nvPr/>
          </p:nvSpPr>
          <p:spPr bwMode="auto">
            <a:xfrm rot="17499921">
              <a:off x="3320166" y="4567209"/>
              <a:ext cx="196359" cy="45719"/>
            </a:xfrm>
            <a:prstGeom prst="arc">
              <a:avLst>
                <a:gd name="adj1" fmla="val 65390"/>
                <a:gd name="adj2" fmla="val 10785191"/>
              </a:avLst>
            </a:prstGeom>
            <a:noFill/>
            <a:ln w="12700" cap="flat" cmpd="sng" algn="ctr">
              <a:solidFill>
                <a:srgbClr val="FF0000"/>
              </a:solidFill>
              <a:prstDash val="sysDot"/>
              <a:round/>
              <a:headEnd type="triangle" w="sm" len="sm"/>
              <a:tailEnd type="none" w="sm" len="sm"/>
            </a:ln>
            <a:effectLst/>
          </p:spPr>
          <p:txBody>
            <a:bodyPr rtlCol="0" anchor="ctr"/>
            <a:lstStyle/>
            <a:p>
              <a:pPr algn="ctr"/>
              <a:endParaRPr lang="en-US"/>
            </a:p>
          </p:txBody>
        </p:sp>
        <p:sp>
          <p:nvSpPr>
            <p:cNvPr id="57" name="Arc 56">
              <a:extLst>
                <a:ext uri="{FF2B5EF4-FFF2-40B4-BE49-F238E27FC236}">
                  <a16:creationId xmlns:a16="http://schemas.microsoft.com/office/drawing/2014/main" id="{2EC0D445-B3A3-A74B-B3F7-3E541FC852EB}"/>
                </a:ext>
              </a:extLst>
            </p:cNvPr>
            <p:cNvSpPr/>
            <p:nvPr/>
          </p:nvSpPr>
          <p:spPr bwMode="auto">
            <a:xfrm rot="6827158">
              <a:off x="3213828" y="4841009"/>
              <a:ext cx="196359" cy="45719"/>
            </a:xfrm>
            <a:prstGeom prst="arc">
              <a:avLst>
                <a:gd name="adj1" fmla="val 65390"/>
                <a:gd name="adj2" fmla="val 10785191"/>
              </a:avLst>
            </a:prstGeom>
            <a:noFill/>
            <a:ln w="12700" cap="flat" cmpd="sng" algn="ctr">
              <a:solidFill>
                <a:srgbClr val="FF0000"/>
              </a:solidFill>
              <a:prstDash val="sysDot"/>
              <a:round/>
              <a:headEnd type="triangle" w="sm" len="sm"/>
              <a:tailEnd type="none" w="sm" len="sm"/>
            </a:ln>
            <a:effectLst/>
          </p:spPr>
          <p:txBody>
            <a:bodyPr rtlCol="0" anchor="ctr"/>
            <a:lstStyle/>
            <a:p>
              <a:pPr algn="ctr"/>
              <a:endParaRPr lang="en-US"/>
            </a:p>
          </p:txBody>
        </p:sp>
        <p:cxnSp>
          <p:nvCxnSpPr>
            <p:cNvPr id="58" name="Straight Arrow Connector 57">
              <a:extLst>
                <a:ext uri="{FF2B5EF4-FFF2-40B4-BE49-F238E27FC236}">
                  <a16:creationId xmlns:a16="http://schemas.microsoft.com/office/drawing/2014/main" id="{48CC1000-FBEB-1348-8A96-67714BA34DE2}"/>
                </a:ext>
              </a:extLst>
            </p:cNvPr>
            <p:cNvCxnSpPr/>
            <p:nvPr/>
          </p:nvCxnSpPr>
          <p:spPr bwMode="auto">
            <a:xfrm flipV="1">
              <a:off x="3362941" y="4489937"/>
              <a:ext cx="674" cy="462979"/>
            </a:xfrm>
            <a:prstGeom prst="straightConnector1">
              <a:avLst/>
            </a:prstGeom>
            <a:noFill/>
            <a:ln w="12700" cap="flat" cmpd="sng" algn="ctr">
              <a:solidFill>
                <a:srgbClr val="FF0000"/>
              </a:solidFill>
              <a:prstDash val="sysDot"/>
              <a:round/>
              <a:headEnd type="triangle" w="sm" len="sm"/>
              <a:tailEnd type="triangle" w="sm" len="sm"/>
            </a:ln>
            <a:effectLst/>
          </p:spPr>
        </p:cxnSp>
      </p:grpSp>
      <p:sp>
        <p:nvSpPr>
          <p:cNvPr id="59" name="TextBox 58">
            <a:extLst>
              <a:ext uri="{FF2B5EF4-FFF2-40B4-BE49-F238E27FC236}">
                <a16:creationId xmlns:a16="http://schemas.microsoft.com/office/drawing/2014/main" id="{9C7A6C6C-495D-F948-9B1B-BB1727F72D10}"/>
              </a:ext>
            </a:extLst>
          </p:cNvPr>
          <p:cNvSpPr txBox="1"/>
          <p:nvPr/>
        </p:nvSpPr>
        <p:spPr>
          <a:xfrm>
            <a:off x="4063220" y="5767661"/>
            <a:ext cx="5375639" cy="757130"/>
          </a:xfrm>
          <a:prstGeom prst="rect">
            <a:avLst/>
          </a:prstGeom>
          <a:noFill/>
        </p:spPr>
        <p:txBody>
          <a:bodyPr wrap="none" rtlCol="0">
            <a:spAutoFit/>
          </a:bodyPr>
          <a:lstStyle/>
          <a:p>
            <a:pPr>
              <a:buNone/>
            </a:pPr>
            <a:r>
              <a:rPr lang="en-US" sz="1600" dirty="0"/>
              <a:t>Things get a bit more complicated in the real world:</a:t>
            </a:r>
            <a:br>
              <a:rPr lang="en-US" sz="1600" dirty="0"/>
            </a:br>
            <a:r>
              <a:rPr lang="en-US" sz="1600" dirty="0"/>
              <a:t>pulsed power RF, multi-cell resonators or traveling </a:t>
            </a:r>
            <a:br>
              <a:rPr lang="en-US" sz="1600" dirty="0"/>
            </a:br>
            <a:r>
              <a:rPr lang="en-US" sz="1600" dirty="0"/>
              <a:t>wave structures, non-relativistic beams, HOM’s, etc.  </a:t>
            </a:r>
          </a:p>
        </p:txBody>
      </p:sp>
      <p:sp>
        <p:nvSpPr>
          <p:cNvPr id="2" name="Slide Number Placeholder 1">
            <a:extLst>
              <a:ext uri="{FF2B5EF4-FFF2-40B4-BE49-F238E27FC236}">
                <a16:creationId xmlns:a16="http://schemas.microsoft.com/office/drawing/2014/main" id="{C8E89A9B-9FE6-4EB3-BC35-934F2AD16A70}"/>
              </a:ext>
            </a:extLst>
          </p:cNvPr>
          <p:cNvSpPr>
            <a:spLocks noGrp="1"/>
          </p:cNvSpPr>
          <p:nvPr>
            <p:ph type="sldNum" sz="quarter" idx="10"/>
          </p:nvPr>
        </p:nvSpPr>
        <p:spPr/>
        <p:txBody>
          <a:bodyPr/>
          <a:lstStyle/>
          <a:p>
            <a:pPr>
              <a:defRPr/>
            </a:pPr>
            <a:fld id="{5C8CFCBC-2138-4703-B1B0-30C053828600}" type="slidenum">
              <a:rPr lang="en-US" smtClean="0"/>
              <a:pPr>
                <a:defRPr/>
              </a:pPr>
              <a:t>3</a:t>
            </a:fld>
            <a:endParaRPr lang="en-US" dirty="0"/>
          </a:p>
        </p:txBody>
      </p:sp>
    </p:spTree>
    <p:extLst>
      <p:ext uri="{BB962C8B-B14F-4D97-AF65-F5344CB8AC3E}">
        <p14:creationId xmlns:p14="http://schemas.microsoft.com/office/powerpoint/2010/main" val="22136762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mage result for rf frequency chart">
            <a:extLst>
              <a:ext uri="{FF2B5EF4-FFF2-40B4-BE49-F238E27FC236}">
                <a16:creationId xmlns:a16="http://schemas.microsoft.com/office/drawing/2014/main" id="{A2146150-A078-1342-A368-C64760AF85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695" y="936000"/>
            <a:ext cx="7009906" cy="5436817"/>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8ACE4DF-595D-D045-AC5D-AA200795C1F3}"/>
              </a:ext>
            </a:extLst>
          </p:cNvPr>
          <p:cNvSpPr>
            <a:spLocks noGrp="1"/>
          </p:cNvSpPr>
          <p:nvPr>
            <p:ph type="title"/>
          </p:nvPr>
        </p:nvSpPr>
        <p:spPr>
          <a:xfrm>
            <a:off x="0" y="216000"/>
            <a:ext cx="9906000" cy="720000"/>
          </a:xfrm>
        </p:spPr>
        <p:txBody>
          <a:bodyPr/>
          <a:lstStyle/>
          <a:p>
            <a:r>
              <a:rPr lang="en-US" dirty="0">
                <a:solidFill>
                  <a:srgbClr val="FF0000"/>
                </a:solidFill>
              </a:rPr>
              <a:t>What are Radio Frequencies?</a:t>
            </a:r>
          </a:p>
        </p:txBody>
      </p:sp>
      <p:sp>
        <p:nvSpPr>
          <p:cNvPr id="7" name="TextBox 6">
            <a:extLst>
              <a:ext uri="{FF2B5EF4-FFF2-40B4-BE49-F238E27FC236}">
                <a16:creationId xmlns:a16="http://schemas.microsoft.com/office/drawing/2014/main" id="{D12D1DFA-ADA1-9B40-8C82-022AB1278F53}"/>
              </a:ext>
            </a:extLst>
          </p:cNvPr>
          <p:cNvSpPr txBox="1"/>
          <p:nvPr/>
        </p:nvSpPr>
        <p:spPr>
          <a:xfrm>
            <a:off x="7402625" y="1785257"/>
            <a:ext cx="2007281" cy="757130"/>
          </a:xfrm>
          <a:prstGeom prst="rect">
            <a:avLst/>
          </a:prstGeom>
          <a:noFill/>
        </p:spPr>
        <p:txBody>
          <a:bodyPr wrap="none" rtlCol="0">
            <a:spAutoFit/>
          </a:bodyPr>
          <a:lstStyle/>
          <a:p>
            <a:pPr>
              <a:buNone/>
            </a:pPr>
            <a:r>
              <a:rPr lang="en-US"/>
              <a:t>Free space</a:t>
            </a:r>
            <a:br>
              <a:rPr lang="en-US"/>
            </a:br>
            <a:r>
              <a:rPr lang="en-US"/>
              <a:t>wavelength:</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5A45B2D-B86C-6749-9598-943D6B27FB8F}"/>
                  </a:ext>
                </a:extLst>
              </p:cNvPr>
              <p:cNvSpPr txBox="1"/>
              <p:nvPr/>
            </p:nvSpPr>
            <p:spPr>
              <a:xfrm>
                <a:off x="7730912" y="2718990"/>
                <a:ext cx="1182901" cy="777695"/>
              </a:xfrm>
              <a:prstGeom prst="rect">
                <a:avLst/>
              </a:prstGeom>
              <a:solidFill>
                <a:schemeClr val="bg1"/>
              </a:solidFill>
              <a:ln w="12700">
                <a:solidFill>
                  <a:srgbClr val="0000FF"/>
                </a:solidFill>
              </a:ln>
              <a:effectLst>
                <a:outerShdw blurRad="50800" dist="76200" dir="2700000" algn="tl" rotWithShape="0">
                  <a:prstClr val="black">
                    <a:alpha val="40000"/>
                  </a:prstClr>
                </a:outerShdw>
              </a:effectLst>
            </p:spPr>
            <p:txBody>
              <a:bodyPr wrap="square" lIns="72000" tIns="72000" rIns="72000" bIns="72000" rtlCol="0">
                <a:spAutoFit/>
              </a:bodyPr>
              <a:lstStyle/>
              <a:p>
                <a:pPr>
                  <a:buNone/>
                </a:pPr>
                <a14:m>
                  <m:oMathPara xmlns:m="http://schemas.openxmlformats.org/officeDocument/2006/math">
                    <m:oMathParaPr>
                      <m:jc m:val="centerGroup"/>
                    </m:oMathParaPr>
                    <m:oMath xmlns:m="http://schemas.openxmlformats.org/officeDocument/2006/math">
                      <m:r>
                        <a:rPr lang="en-US" i="1" smtClean="0">
                          <a:latin typeface="Cambria Math" charset="0"/>
                          <a:ea typeface="Cambria Math" charset="0"/>
                          <a:cs typeface="Cambria Math" charset="0"/>
                        </a:rPr>
                        <m:t>𝝀</m:t>
                      </m:r>
                      <m:r>
                        <a:rPr lang="en-US" b="1" i="1" smtClean="0">
                          <a:latin typeface="Cambria Math" charset="0"/>
                          <a:ea typeface="Cambria Math" charset="0"/>
                          <a:cs typeface="Cambria Math" charset="0"/>
                        </a:rPr>
                        <m:t>=</m:t>
                      </m:r>
                      <m:f>
                        <m:fPr>
                          <m:ctrlPr>
                            <a:rPr lang="mr-IN" b="1" i="1" smtClean="0">
                              <a:latin typeface="Cambria Math" panose="02040503050406030204" pitchFamily="18" charset="0"/>
                              <a:ea typeface="Cambria Math" charset="0"/>
                              <a:cs typeface="Cambria Math" charset="0"/>
                            </a:rPr>
                          </m:ctrlPr>
                        </m:fPr>
                        <m:num>
                          <m:sSub>
                            <m:sSubPr>
                              <m:ctrlPr>
                                <a:rPr lang="en-US" b="1" i="1" smtClean="0">
                                  <a:latin typeface="Cambria Math" panose="02040503050406030204" pitchFamily="18" charset="0"/>
                                  <a:ea typeface="Cambria Math" charset="0"/>
                                  <a:cs typeface="Cambria Math" charset="0"/>
                                </a:rPr>
                              </m:ctrlPr>
                            </m:sSubPr>
                            <m:e>
                              <m:r>
                                <a:rPr lang="en-US" b="1" i="1" smtClean="0">
                                  <a:latin typeface="Cambria Math" charset="0"/>
                                  <a:ea typeface="Cambria Math" charset="0"/>
                                  <a:cs typeface="Cambria Math" charset="0"/>
                                </a:rPr>
                                <m:t>𝒄</m:t>
                              </m:r>
                            </m:e>
                            <m:sub>
                              <m:r>
                                <a:rPr lang="en-US" b="1" i="1" smtClean="0">
                                  <a:latin typeface="Cambria Math" charset="0"/>
                                  <a:ea typeface="Cambria Math" charset="0"/>
                                  <a:cs typeface="Cambria Math" charset="0"/>
                                </a:rPr>
                                <m:t>𝟎</m:t>
                              </m:r>
                            </m:sub>
                          </m:sSub>
                        </m:num>
                        <m:den>
                          <m:r>
                            <a:rPr lang="en-US" b="1" i="1" smtClean="0">
                              <a:latin typeface="Cambria Math" charset="0"/>
                              <a:ea typeface="Cambria Math" charset="0"/>
                              <a:cs typeface="Cambria Math" charset="0"/>
                            </a:rPr>
                            <m:t>𝒇</m:t>
                          </m:r>
                        </m:den>
                      </m:f>
                    </m:oMath>
                  </m:oMathPara>
                </a14:m>
                <a:endParaRPr lang="en-US"/>
              </a:p>
            </p:txBody>
          </p:sp>
        </mc:Choice>
        <mc:Fallback xmlns="">
          <p:sp>
            <p:nvSpPr>
              <p:cNvPr id="8" name="TextBox 7">
                <a:extLst>
                  <a:ext uri="{FF2B5EF4-FFF2-40B4-BE49-F238E27FC236}">
                    <a16:creationId xmlns:a16="http://schemas.microsoft.com/office/drawing/2014/main" id="{25A45B2D-B86C-6749-9598-943D6B27FB8F}"/>
                  </a:ext>
                </a:extLst>
              </p:cNvPr>
              <p:cNvSpPr txBox="1">
                <a:spLocks noRot="1" noChangeAspect="1" noMove="1" noResize="1" noEditPoints="1" noAdjustHandles="1" noChangeArrowheads="1" noChangeShapeType="1" noTextEdit="1"/>
              </p:cNvSpPr>
              <p:nvPr/>
            </p:nvSpPr>
            <p:spPr>
              <a:xfrm>
                <a:off x="7730912" y="2718990"/>
                <a:ext cx="1182901" cy="777695"/>
              </a:xfrm>
              <a:prstGeom prst="rect">
                <a:avLst/>
              </a:prstGeom>
              <a:blipFill>
                <a:blip r:embed="rId4"/>
                <a:stretch>
                  <a:fillRect/>
                </a:stretch>
              </a:blipFill>
              <a:ln w="12700">
                <a:solidFill>
                  <a:srgbClr val="0000FF"/>
                </a:solidFill>
              </a:ln>
              <a:effectLst>
                <a:outerShdw blurRad="50800" dist="76200" dir="2700000" algn="tl"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FC5AC81-E53D-B54C-9680-08DECFAAE381}"/>
                  </a:ext>
                </a:extLst>
              </p:cNvPr>
              <p:cNvSpPr txBox="1"/>
              <p:nvPr/>
            </p:nvSpPr>
            <p:spPr>
              <a:xfrm>
                <a:off x="7494013" y="3684664"/>
                <a:ext cx="2252659" cy="2031325"/>
              </a:xfrm>
              <a:prstGeom prst="rect">
                <a:avLst/>
              </a:prstGeom>
              <a:noFill/>
            </p:spPr>
            <p:txBody>
              <a:bodyPr wrap="square" rtlCol="0">
                <a:spAutoFit/>
              </a:bodyPr>
              <a:lstStyle/>
              <a:p>
                <a:pPr>
                  <a:buNone/>
                </a:pPr>
                <a:r>
                  <a:rPr lang="en-US" sz="2000" b="0" dirty="0"/>
                  <a:t>We need to apply </a:t>
                </a:r>
                <a:br>
                  <a:rPr lang="en-US" sz="2000" b="0" dirty="0"/>
                </a:br>
                <a:r>
                  <a:rPr lang="en-US" sz="2000" b="0" dirty="0"/>
                  <a:t>RF concepts </a:t>
                </a:r>
                <a:br>
                  <a:rPr lang="en-US" sz="2000" b="0" dirty="0"/>
                </a:br>
                <a:r>
                  <a:rPr lang="en-US" sz="2000" b="0" dirty="0"/>
                  <a:t>if the maximum linear dimension of a device under consideration</a:t>
                </a:r>
                <a:br>
                  <a:rPr lang="en-US" sz="2000" b="0" dirty="0"/>
                </a:br>
                <a:r>
                  <a:rPr lang="en-US" sz="2000" b="0" dirty="0"/>
                  <a:t>is </a:t>
                </a:r>
                <a14:m>
                  <m:oMath xmlns:m="http://schemas.openxmlformats.org/officeDocument/2006/math">
                    <m:r>
                      <a:rPr lang="en-US" sz="2000" b="0" i="1" smtClean="0">
                        <a:latin typeface="Cambria Math" charset="0"/>
                      </a:rPr>
                      <m:t>&gt;</m:t>
                    </m:r>
                    <m:r>
                      <a:rPr lang="en-US" sz="2000" b="0" i="1" smtClean="0">
                        <a:latin typeface="Cambria Math" charset="0"/>
                        <a:ea typeface="Cambria Math" charset="0"/>
                        <a:cs typeface="Cambria Math" charset="0"/>
                      </a:rPr>
                      <m:t>𝜆</m:t>
                    </m:r>
                    <m:r>
                      <a:rPr lang="en-US" sz="2000" b="0" i="1" smtClean="0">
                        <a:latin typeface="Cambria Math" charset="0"/>
                        <a:ea typeface="Cambria Math" charset="0"/>
                        <a:cs typeface="Cambria Math" charset="0"/>
                      </a:rPr>
                      <m:t>/10</m:t>
                    </m:r>
                  </m:oMath>
                </a14:m>
                <a:endParaRPr lang="en-US" sz="2000" b="0" dirty="0"/>
              </a:p>
            </p:txBody>
          </p:sp>
        </mc:Choice>
        <mc:Fallback xmlns="">
          <p:sp>
            <p:nvSpPr>
              <p:cNvPr id="9" name="TextBox 8">
                <a:extLst>
                  <a:ext uri="{FF2B5EF4-FFF2-40B4-BE49-F238E27FC236}">
                    <a16:creationId xmlns:a16="http://schemas.microsoft.com/office/drawing/2014/main" id="{CFC5AC81-E53D-B54C-9680-08DECFAAE381}"/>
                  </a:ext>
                </a:extLst>
              </p:cNvPr>
              <p:cNvSpPr txBox="1">
                <a:spLocks noRot="1" noChangeAspect="1" noMove="1" noResize="1" noEditPoints="1" noAdjustHandles="1" noChangeArrowheads="1" noChangeShapeType="1" noTextEdit="1"/>
              </p:cNvSpPr>
              <p:nvPr/>
            </p:nvSpPr>
            <p:spPr>
              <a:xfrm>
                <a:off x="7494013" y="3684664"/>
                <a:ext cx="2252659" cy="2031325"/>
              </a:xfrm>
              <a:prstGeom prst="rect">
                <a:avLst/>
              </a:prstGeom>
              <a:blipFill>
                <a:blip r:embed="rId5"/>
                <a:stretch>
                  <a:fillRect l="-2703" t="-2695" r="-1622" b="-4491"/>
                </a:stretch>
              </a:blipFill>
            </p:spPr>
            <p:txBody>
              <a:bodyPr/>
              <a:lstStyle/>
              <a:p>
                <a:r>
                  <a:rPr lang="en-GB">
                    <a:noFill/>
                  </a:rPr>
                  <a:t> </a:t>
                </a:r>
              </a:p>
            </p:txBody>
          </p:sp>
        </mc:Fallback>
      </mc:AlternateContent>
      <p:grpSp>
        <p:nvGrpSpPr>
          <p:cNvPr id="10" name="Group 9">
            <a:extLst>
              <a:ext uri="{FF2B5EF4-FFF2-40B4-BE49-F238E27FC236}">
                <a16:creationId xmlns:a16="http://schemas.microsoft.com/office/drawing/2014/main" id="{65492E3F-8C11-8E4A-A22C-F42AF147D21B}"/>
              </a:ext>
            </a:extLst>
          </p:cNvPr>
          <p:cNvGrpSpPr/>
          <p:nvPr/>
        </p:nvGrpSpPr>
        <p:grpSpPr>
          <a:xfrm>
            <a:off x="1567543" y="2988129"/>
            <a:ext cx="4012375" cy="1567542"/>
            <a:chOff x="1567543" y="2988129"/>
            <a:chExt cx="3004457" cy="1567542"/>
          </a:xfrm>
        </p:grpSpPr>
        <p:sp>
          <p:nvSpPr>
            <p:cNvPr id="11" name="Rounded Rectangle 10">
              <a:extLst>
                <a:ext uri="{FF2B5EF4-FFF2-40B4-BE49-F238E27FC236}">
                  <a16:creationId xmlns:a16="http://schemas.microsoft.com/office/drawing/2014/main" id="{D507C2D1-9EA7-554B-BC92-ABEF991F2BAF}"/>
                </a:ext>
              </a:extLst>
            </p:cNvPr>
            <p:cNvSpPr/>
            <p:nvPr/>
          </p:nvSpPr>
          <p:spPr bwMode="auto">
            <a:xfrm>
              <a:off x="1567543" y="2988129"/>
              <a:ext cx="3004457" cy="1567542"/>
            </a:xfrm>
            <a:prstGeom prst="roundRect">
              <a:avLst/>
            </a:prstGeom>
            <a:noFill/>
            <a:ln w="25400" cap="flat" cmpd="sng" algn="ctr">
              <a:solidFill>
                <a:srgbClr val="FF0000"/>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12" name="TextBox 11">
              <a:extLst>
                <a:ext uri="{FF2B5EF4-FFF2-40B4-BE49-F238E27FC236}">
                  <a16:creationId xmlns:a16="http://schemas.microsoft.com/office/drawing/2014/main" id="{9E39F2E5-BC2F-2546-9ACB-0CADB03DE49E}"/>
                </a:ext>
              </a:extLst>
            </p:cNvPr>
            <p:cNvSpPr txBox="1"/>
            <p:nvPr/>
          </p:nvSpPr>
          <p:spPr>
            <a:xfrm>
              <a:off x="2086969" y="3291255"/>
              <a:ext cx="1965603" cy="757130"/>
            </a:xfrm>
            <a:prstGeom prst="rect">
              <a:avLst/>
            </a:prstGeom>
            <a:solidFill>
              <a:schemeClr val="accent1">
                <a:alpha val="75000"/>
              </a:schemeClr>
            </a:solidFill>
          </p:spPr>
          <p:txBody>
            <a:bodyPr wrap="none" rtlCol="0">
              <a:spAutoFit/>
            </a:bodyPr>
            <a:lstStyle/>
            <a:p>
              <a:pPr algn="ctr">
                <a:buNone/>
              </a:pPr>
              <a:r>
                <a:rPr lang="en-US">
                  <a:solidFill>
                    <a:srgbClr val="FF0000"/>
                  </a:solidFill>
                </a:rPr>
                <a:t>accelerator </a:t>
              </a:r>
              <a:br>
                <a:rPr lang="en-US">
                  <a:solidFill>
                    <a:srgbClr val="FF0000"/>
                  </a:solidFill>
                </a:rPr>
              </a:br>
              <a:r>
                <a:rPr lang="en-US">
                  <a:solidFill>
                    <a:srgbClr val="FF0000"/>
                  </a:solidFill>
                </a:rPr>
                <a:t>frequencies</a:t>
              </a:r>
            </a:p>
          </p:txBody>
        </p:sp>
      </p:grpSp>
      <p:sp>
        <p:nvSpPr>
          <p:cNvPr id="2" name="Slide Number Placeholder 1">
            <a:extLst>
              <a:ext uri="{FF2B5EF4-FFF2-40B4-BE49-F238E27FC236}">
                <a16:creationId xmlns:a16="http://schemas.microsoft.com/office/drawing/2014/main" id="{405CCC46-CF5A-4ABF-93A0-3CF19356F84D}"/>
              </a:ext>
            </a:extLst>
          </p:cNvPr>
          <p:cNvSpPr>
            <a:spLocks noGrp="1"/>
          </p:cNvSpPr>
          <p:nvPr>
            <p:ph type="sldNum" sz="quarter" idx="10"/>
          </p:nvPr>
        </p:nvSpPr>
        <p:spPr/>
        <p:txBody>
          <a:bodyPr/>
          <a:lstStyle/>
          <a:p>
            <a:pPr>
              <a:defRPr/>
            </a:pPr>
            <a:fld id="{5C8CFCBC-2138-4703-B1B0-30C053828600}" type="slidenum">
              <a:rPr lang="en-US" smtClean="0"/>
              <a:pPr>
                <a:defRPr/>
              </a:pPr>
              <a:t>4</a:t>
            </a:fld>
            <a:endParaRPr lang="en-US" dirty="0"/>
          </a:p>
        </p:txBody>
      </p:sp>
    </p:spTree>
    <p:extLst>
      <p:ext uri="{BB962C8B-B14F-4D97-AF65-F5344CB8AC3E}">
        <p14:creationId xmlns:p14="http://schemas.microsoft.com/office/powerpoint/2010/main" val="1499200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F881224A-9D8B-4290-937F-A38F71A01BD1}" type="slidenum">
              <a:rPr lang="en-US" altLang="en-US" sz="1400" b="0">
                <a:solidFill>
                  <a:schemeClr val="tx1"/>
                </a:solidFill>
              </a:rPr>
              <a:pPr algn="r">
                <a:lnSpc>
                  <a:spcPct val="100000"/>
                </a:lnSpc>
                <a:spcBef>
                  <a:spcPct val="0"/>
                </a:spcBef>
                <a:buClrTx/>
                <a:buSzTx/>
                <a:buFontTx/>
                <a:buNone/>
              </a:pPr>
              <a:t>5</a:t>
            </a:fld>
            <a:endParaRPr lang="en-US" altLang="en-US" sz="1400" b="0">
              <a:solidFill>
                <a:schemeClr val="tx1"/>
              </a:solidFill>
            </a:endParaRPr>
          </a:p>
        </p:txBody>
      </p:sp>
      <p:sp>
        <p:nvSpPr>
          <p:cNvPr id="252930" name="Rectangle 2"/>
          <p:cNvSpPr>
            <a:spLocks noGrp="1" noChangeArrowheads="1"/>
          </p:cNvSpPr>
          <p:nvPr>
            <p:ph type="title" idx="4294967295"/>
          </p:nvPr>
        </p:nvSpPr>
        <p:spPr>
          <a:xfrm>
            <a:off x="1019175" y="136525"/>
            <a:ext cx="8013700" cy="1066800"/>
          </a:xfrm>
        </p:spPr>
        <p:txBody>
          <a:bodyPr/>
          <a:lstStyle/>
          <a:p>
            <a:pPr>
              <a:defRPr/>
            </a:pPr>
            <a:r>
              <a:rPr lang="en-US" sz="3200" dirty="0">
                <a:solidFill>
                  <a:schemeClr val="hlink"/>
                </a:solidFill>
              </a:rPr>
              <a:t>Measurement methods - overview (1)</a:t>
            </a:r>
          </a:p>
        </p:txBody>
      </p:sp>
      <p:sp>
        <p:nvSpPr>
          <p:cNvPr id="20484" name="Rectangle 3"/>
          <p:cNvSpPr>
            <a:spLocks noGrp="1" noChangeArrowheads="1"/>
          </p:cNvSpPr>
          <p:nvPr>
            <p:ph type="body" idx="4294967295"/>
          </p:nvPr>
        </p:nvSpPr>
        <p:spPr>
          <a:xfrm>
            <a:off x="949325" y="1441450"/>
            <a:ext cx="77597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Wingdings" pitchFamily="2" charset="2"/>
              <a:buNone/>
            </a:pPr>
            <a:r>
              <a:rPr lang="en-US" altLang="en-US" sz="2000" b="0">
                <a:effectLst/>
              </a:rPr>
              <a:t>There are many ways to observe RF signals. Here we give a brief overview of the five main tools we have at hand</a:t>
            </a:r>
          </a:p>
          <a:p>
            <a:endParaRPr lang="pl-PL" altLang="en-US" sz="2000" b="0">
              <a:effectLst/>
            </a:endParaRPr>
          </a:p>
          <a:p>
            <a:r>
              <a:rPr lang="en-US" altLang="en-US" sz="2000" b="0">
                <a:effectLst/>
              </a:rPr>
              <a:t>Oscilloscope: to observe signals in </a:t>
            </a:r>
            <a:r>
              <a:rPr lang="en-US" altLang="en-US" sz="2000" b="0">
                <a:solidFill>
                  <a:srgbClr val="008000"/>
                </a:solidFill>
                <a:effectLst/>
              </a:rPr>
              <a:t>time domain</a:t>
            </a:r>
          </a:p>
          <a:p>
            <a:pPr lvl="1"/>
            <a:r>
              <a:rPr lang="en-US" altLang="en-US" sz="1600" b="0"/>
              <a:t>periodic signals</a:t>
            </a:r>
          </a:p>
          <a:p>
            <a:pPr lvl="1"/>
            <a:r>
              <a:rPr lang="en-US" altLang="en-US" sz="1600" b="0"/>
              <a:t>burst signal</a:t>
            </a:r>
          </a:p>
          <a:p>
            <a:pPr lvl="1"/>
            <a:r>
              <a:rPr lang="en-US" altLang="en-US" sz="1600" b="0"/>
              <a:t>application: direct observation of signal from a pick-up, shape of common 230 V mains supply voltage, etc.</a:t>
            </a:r>
            <a:endParaRPr lang="pl-PL" altLang="en-US" sz="1600" b="0"/>
          </a:p>
          <a:p>
            <a:pPr lvl="1"/>
            <a:endParaRPr lang="pl-PL" altLang="en-US" sz="1600" b="0"/>
          </a:p>
          <a:p>
            <a:r>
              <a:rPr lang="en-US" altLang="en-US" sz="2000" b="0">
                <a:effectLst/>
              </a:rPr>
              <a:t>Spectrum analyser: to observe signals in </a:t>
            </a:r>
            <a:r>
              <a:rPr lang="en-US" altLang="en-US" sz="2000" b="0">
                <a:solidFill>
                  <a:srgbClr val="008000"/>
                </a:solidFill>
                <a:effectLst/>
              </a:rPr>
              <a:t>frequency domain</a:t>
            </a:r>
          </a:p>
          <a:p>
            <a:pPr lvl="1"/>
            <a:r>
              <a:rPr lang="en-US" altLang="en-US" sz="1600" b="0"/>
              <a:t>sweeps through a given frequency range point by point</a:t>
            </a:r>
          </a:p>
          <a:p>
            <a:pPr lvl="1"/>
            <a:r>
              <a:rPr lang="en-US" altLang="en-US" sz="1600" b="0"/>
              <a:t>application: observation of spectrum from the beam or of the spectrum emitted from an antenna, etc.</a:t>
            </a:r>
            <a:endParaRPr lang="pl-PL" altLang="en-US" sz="1600" b="0"/>
          </a:p>
          <a:p>
            <a:pPr lvl="1"/>
            <a:endParaRPr lang="pl-PL" altLang="en-US" sz="1600" b="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5D10B3BE-1BDC-416F-9797-9519623029A0}" type="slidenum">
              <a:rPr lang="en-US" altLang="en-US" sz="1400" b="0">
                <a:solidFill>
                  <a:schemeClr val="tx1"/>
                </a:solidFill>
              </a:rPr>
              <a:pPr algn="r">
                <a:lnSpc>
                  <a:spcPct val="100000"/>
                </a:lnSpc>
                <a:spcBef>
                  <a:spcPct val="0"/>
                </a:spcBef>
                <a:buClrTx/>
                <a:buSzTx/>
                <a:buFontTx/>
                <a:buNone/>
              </a:pPr>
              <a:t>6</a:t>
            </a:fld>
            <a:endParaRPr lang="en-US" altLang="en-US" sz="1400" b="0">
              <a:solidFill>
                <a:schemeClr val="tx1"/>
              </a:solidFill>
            </a:endParaRPr>
          </a:p>
        </p:txBody>
      </p:sp>
      <p:sp>
        <p:nvSpPr>
          <p:cNvPr id="21507" name="Rectangle 3"/>
          <p:cNvSpPr>
            <a:spLocks noGrp="1" noChangeArrowheads="1"/>
          </p:cNvSpPr>
          <p:nvPr>
            <p:ph type="body" idx="4294967295"/>
          </p:nvPr>
        </p:nvSpPr>
        <p:spPr>
          <a:xfrm>
            <a:off x="866775" y="987425"/>
            <a:ext cx="8170863" cy="5530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US" altLang="en-US" sz="2000" b="0">
                <a:effectLst/>
              </a:rPr>
              <a:t>Dynamic signal analyzer (FFT analyzer)</a:t>
            </a:r>
          </a:p>
          <a:p>
            <a:pPr lvl="1">
              <a:lnSpc>
                <a:spcPct val="80000"/>
              </a:lnSpc>
            </a:pPr>
            <a:r>
              <a:rPr lang="en-US" altLang="en-US" sz="1600" b="0"/>
              <a:t>Acquires signal in time domain by fast sampling</a:t>
            </a:r>
          </a:p>
          <a:p>
            <a:pPr lvl="1">
              <a:lnSpc>
                <a:spcPct val="80000"/>
              </a:lnSpc>
            </a:pPr>
            <a:r>
              <a:rPr lang="en-US" altLang="en-US" sz="1600" b="0"/>
              <a:t>Further numerical treatment in digital signal processors (DSPs)</a:t>
            </a:r>
          </a:p>
          <a:p>
            <a:pPr lvl="1">
              <a:lnSpc>
                <a:spcPct val="80000"/>
              </a:lnSpc>
            </a:pPr>
            <a:r>
              <a:rPr lang="en-US" altLang="en-US" sz="1600" b="0"/>
              <a:t>Spectrum calculated using Fast Fourier Transform (FFT)</a:t>
            </a:r>
          </a:p>
          <a:p>
            <a:pPr lvl="1">
              <a:lnSpc>
                <a:spcPct val="80000"/>
              </a:lnSpc>
            </a:pPr>
            <a:r>
              <a:rPr lang="en-US" altLang="en-US" sz="1600" b="0"/>
              <a:t>Combines </a:t>
            </a:r>
            <a:r>
              <a:rPr lang="en-US" altLang="en-US" sz="1600" b="0">
                <a:solidFill>
                  <a:srgbClr val="008000"/>
                </a:solidFill>
              </a:rPr>
              <a:t>features of a scope and a spectrum analyzer</a:t>
            </a:r>
            <a:r>
              <a:rPr lang="en-US" altLang="en-US" sz="1600" b="0"/>
              <a:t>: signals can be looked at directly in time domain or in frequency domain</a:t>
            </a:r>
          </a:p>
          <a:p>
            <a:pPr lvl="1">
              <a:lnSpc>
                <a:spcPct val="80000"/>
              </a:lnSpc>
            </a:pPr>
            <a:r>
              <a:rPr lang="en-US" altLang="en-US" sz="1600" b="0"/>
              <a:t>Contrary to the SPA, also the spectrum of non-repetitive signals and transients can be observed</a:t>
            </a:r>
          </a:p>
          <a:p>
            <a:pPr lvl="1">
              <a:lnSpc>
                <a:spcPct val="80000"/>
              </a:lnSpc>
            </a:pPr>
            <a:r>
              <a:rPr lang="en-US" altLang="en-US" sz="1600" b="0"/>
              <a:t>Application: Observation of tune sidebands, transient behavior of a phase locked loop, etc.</a:t>
            </a:r>
            <a:endParaRPr lang="pl-PL" altLang="en-US" sz="1600" b="0"/>
          </a:p>
          <a:p>
            <a:pPr>
              <a:lnSpc>
                <a:spcPct val="80000"/>
              </a:lnSpc>
            </a:pPr>
            <a:r>
              <a:rPr lang="en-US" altLang="en-US" sz="2000" b="0">
                <a:effectLst/>
              </a:rPr>
              <a:t>Coaxial measurement line</a:t>
            </a:r>
            <a:endParaRPr lang="pl-PL" altLang="en-US" sz="2000" b="0">
              <a:effectLst/>
            </a:endParaRPr>
          </a:p>
          <a:p>
            <a:pPr lvl="1">
              <a:lnSpc>
                <a:spcPct val="80000"/>
              </a:lnSpc>
            </a:pPr>
            <a:r>
              <a:rPr lang="en-US" altLang="en-US" b="0"/>
              <a:t>old fashion method – no more in use but good for understanding of concept</a:t>
            </a:r>
            <a:r>
              <a:rPr lang="en-US" altLang="en-US" sz="2000" b="0"/>
              <a:t> </a:t>
            </a:r>
          </a:p>
          <a:p>
            <a:pPr>
              <a:lnSpc>
                <a:spcPct val="80000"/>
              </a:lnSpc>
            </a:pPr>
            <a:r>
              <a:rPr lang="en-US" altLang="en-US" sz="2000" b="0">
                <a:effectLst/>
              </a:rPr>
              <a:t>Network analyzer</a:t>
            </a:r>
          </a:p>
          <a:p>
            <a:pPr lvl="1">
              <a:lnSpc>
                <a:spcPct val="80000"/>
              </a:lnSpc>
            </a:pPr>
            <a:r>
              <a:rPr lang="en-US" altLang="en-US" sz="1600" b="0"/>
              <a:t>Excites a network (circuit, antenna, amplifier or similar) at a given CW frequency and measures response in magnitude and phase =&gt; </a:t>
            </a:r>
            <a:r>
              <a:rPr lang="en-US" altLang="en-US" sz="1600" b="0">
                <a:solidFill>
                  <a:srgbClr val="008000"/>
                </a:solidFill>
              </a:rPr>
              <a:t>determines S-parameters</a:t>
            </a:r>
          </a:p>
          <a:p>
            <a:pPr lvl="1">
              <a:lnSpc>
                <a:spcPct val="80000"/>
              </a:lnSpc>
            </a:pPr>
            <a:r>
              <a:rPr lang="en-US" altLang="en-US" sz="1600" b="0"/>
              <a:t>Covers a frequency range by measuring step-by-step at subsequent frequency points</a:t>
            </a:r>
          </a:p>
          <a:p>
            <a:pPr lvl="1">
              <a:lnSpc>
                <a:spcPct val="80000"/>
              </a:lnSpc>
            </a:pPr>
            <a:r>
              <a:rPr lang="en-US" altLang="en-US" sz="1600" b="0"/>
              <a:t>Application: characterization of passive and active components, time domain reflectometry by Fourier transforming reflection response, etc.</a:t>
            </a:r>
          </a:p>
        </p:txBody>
      </p:sp>
      <p:sp>
        <p:nvSpPr>
          <p:cNvPr id="252930" name="Rectangle 2"/>
          <p:cNvSpPr>
            <a:spLocks noChangeArrowheads="1"/>
          </p:cNvSpPr>
          <p:nvPr/>
        </p:nvSpPr>
        <p:spPr bwMode="auto">
          <a:xfrm>
            <a:off x="1019175" y="136525"/>
            <a:ext cx="8013700"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defRPr/>
            </a:pPr>
            <a:r>
              <a:rPr lang="en-US" sz="3200" dirty="0">
                <a:solidFill>
                  <a:schemeClr val="hlink"/>
                </a:solidFill>
                <a:effectLst>
                  <a:outerShdw blurRad="38100" dist="38100" dir="2700000" algn="tl">
                    <a:srgbClr val="C0C0C0"/>
                  </a:outerShdw>
                </a:effectLst>
              </a:rPr>
              <a:t>Measurement methods - overview (</a:t>
            </a:r>
            <a:r>
              <a:rPr lang="pl-PL" sz="3200">
                <a:solidFill>
                  <a:schemeClr val="hlink"/>
                </a:solidFill>
                <a:effectLst>
                  <a:outerShdw blurRad="38100" dist="38100" dir="2700000" algn="tl">
                    <a:srgbClr val="C0C0C0"/>
                  </a:outerShdw>
                </a:effectLst>
              </a:rPr>
              <a:t>2</a:t>
            </a:r>
            <a:r>
              <a:rPr lang="en-US" sz="3200" dirty="0">
                <a:solidFill>
                  <a:schemeClr val="hlink"/>
                </a:solidFill>
                <a:effectLst>
                  <a:outerShdw blurRad="38100" dist="38100" dir="2700000" algn="tl">
                    <a:srgbClr val="C0C0C0"/>
                  </a:outerShdw>
                </a:effectLst>
              </a:rPr>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8C8FD-EC3F-3E46-8CE3-52BA3DD070A6}"/>
              </a:ext>
            </a:extLst>
          </p:cNvPr>
          <p:cNvSpPr txBox="1">
            <a:spLocks/>
          </p:cNvSpPr>
          <p:nvPr/>
        </p:nvSpPr>
        <p:spPr>
          <a:xfrm>
            <a:off x="450000" y="216000"/>
            <a:ext cx="9000000" cy="720000"/>
          </a:xfrm>
          <a:prstGeom prst="rect">
            <a:avLst/>
          </a:prstGeom>
        </p:spPr>
        <p:txBody>
          <a:bodyPr/>
          <a:lstStyle>
            <a:lvl1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9pPr>
          </a:lstStyle>
          <a:p>
            <a:pPr>
              <a:buClrTx/>
              <a:buSzTx/>
              <a:buFontTx/>
              <a:buNone/>
            </a:pPr>
            <a:r>
              <a:rPr lang="en-US" kern="0" dirty="0">
                <a:solidFill>
                  <a:srgbClr val="FF0000"/>
                </a:solidFill>
              </a:rPr>
              <a:t>The Super-Heterodyne Receiver (1)</a:t>
            </a:r>
          </a:p>
        </p:txBody>
      </p:sp>
      <p:sp>
        <p:nvSpPr>
          <p:cNvPr id="3" name="Content Placeholder 2">
            <a:extLst>
              <a:ext uri="{FF2B5EF4-FFF2-40B4-BE49-F238E27FC236}">
                <a16:creationId xmlns:a16="http://schemas.microsoft.com/office/drawing/2014/main" id="{55CB5B7D-DF7F-E845-922C-C94842EDC41F}"/>
              </a:ext>
            </a:extLst>
          </p:cNvPr>
          <p:cNvSpPr txBox="1">
            <a:spLocks/>
          </p:cNvSpPr>
          <p:nvPr/>
        </p:nvSpPr>
        <p:spPr>
          <a:xfrm>
            <a:off x="986971" y="3622804"/>
            <a:ext cx="8463029" cy="2766319"/>
          </a:xfrm>
          <a:prstGeom prst="rect">
            <a:avLst/>
          </a:prstGeom>
        </p:spPr>
        <p:txBody>
          <a:bodyPr/>
          <a:lstStyle>
            <a:lvl1pPr marL="571500" indent="-571500" algn="l" rtl="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effectLst>
                  <a:outerShdw blurRad="38100" dist="38100" dir="2700000" algn="tl">
                    <a:srgbClr val="C0C0C0"/>
                  </a:outerShdw>
                </a:effectLst>
                <a:latin typeface="+mn-lt"/>
                <a:ea typeface="+mn-ea"/>
                <a:cs typeface="+mn-cs"/>
              </a:defRPr>
            </a:lvl1pPr>
            <a:lvl2pPr marL="1047750" indent="-285750" algn="l" rtl="0" eaLnBrk="0" fontAlgn="base" hangingPunct="0">
              <a:lnSpc>
                <a:spcPct val="90000"/>
              </a:lnSpc>
              <a:spcBef>
                <a:spcPct val="30000"/>
              </a:spcBef>
              <a:spcAft>
                <a:spcPct val="0"/>
              </a:spcAft>
              <a:buClr>
                <a:schemeClr val="hlink"/>
              </a:buClr>
              <a:buSzPct val="70000"/>
              <a:buFont typeface="Wingdings" pitchFamily="2" charset="2"/>
              <a:buChar char="n"/>
              <a:defRPr b="1">
                <a:solidFill>
                  <a:schemeClr val="tx1"/>
                </a:solidFill>
                <a:latin typeface="+mn-lt"/>
              </a:defRPr>
            </a:lvl2pPr>
            <a:lvl3pPr marL="1562100" indent="-2286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924050" indent="-17145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defRPr>
            </a:lvl4pPr>
            <a:lvl5pPr marL="2286000" indent="-171450" algn="l" rtl="0" eaLnBrk="0" fontAlgn="base" hangingPunct="0">
              <a:lnSpc>
                <a:spcPct val="90000"/>
              </a:lnSpc>
              <a:spcBef>
                <a:spcPct val="30000"/>
              </a:spcBef>
              <a:spcAft>
                <a:spcPct val="0"/>
              </a:spcAft>
              <a:defRPr sz="1400" b="1">
                <a:solidFill>
                  <a:srgbClr val="0000FF"/>
                </a:solidFill>
                <a:latin typeface="+mn-lt"/>
              </a:defRPr>
            </a:lvl5pPr>
            <a:lvl6pPr marL="2743200" indent="-171450" algn="l" rtl="0" eaLnBrk="0" fontAlgn="base" hangingPunct="0">
              <a:lnSpc>
                <a:spcPct val="90000"/>
              </a:lnSpc>
              <a:spcBef>
                <a:spcPct val="30000"/>
              </a:spcBef>
              <a:spcAft>
                <a:spcPct val="0"/>
              </a:spcAft>
              <a:defRPr sz="1400" b="1">
                <a:solidFill>
                  <a:srgbClr val="0000FF"/>
                </a:solidFill>
                <a:latin typeface="+mn-lt"/>
              </a:defRPr>
            </a:lvl6pPr>
            <a:lvl7pPr marL="3200400" indent="-171450" algn="l" rtl="0" eaLnBrk="0" fontAlgn="base" hangingPunct="0">
              <a:lnSpc>
                <a:spcPct val="90000"/>
              </a:lnSpc>
              <a:spcBef>
                <a:spcPct val="30000"/>
              </a:spcBef>
              <a:spcAft>
                <a:spcPct val="0"/>
              </a:spcAft>
              <a:defRPr sz="1400" b="1">
                <a:solidFill>
                  <a:srgbClr val="0000FF"/>
                </a:solidFill>
                <a:latin typeface="+mn-lt"/>
              </a:defRPr>
            </a:lvl7pPr>
            <a:lvl8pPr marL="3657600" indent="-171450" algn="l" rtl="0" eaLnBrk="0" fontAlgn="base" hangingPunct="0">
              <a:lnSpc>
                <a:spcPct val="90000"/>
              </a:lnSpc>
              <a:spcBef>
                <a:spcPct val="30000"/>
              </a:spcBef>
              <a:spcAft>
                <a:spcPct val="0"/>
              </a:spcAft>
              <a:defRPr sz="1400" b="1">
                <a:solidFill>
                  <a:srgbClr val="0000FF"/>
                </a:solidFill>
                <a:latin typeface="+mn-lt"/>
              </a:defRPr>
            </a:lvl8pPr>
            <a:lvl9pPr marL="4114800" indent="-171450" algn="l" rtl="0" eaLnBrk="0" fontAlgn="base" hangingPunct="0">
              <a:lnSpc>
                <a:spcPct val="90000"/>
              </a:lnSpc>
              <a:spcBef>
                <a:spcPct val="30000"/>
              </a:spcBef>
              <a:spcAft>
                <a:spcPct val="0"/>
              </a:spcAft>
              <a:defRPr sz="1400" b="1">
                <a:solidFill>
                  <a:srgbClr val="0000FF"/>
                </a:solidFill>
                <a:latin typeface="+mn-lt"/>
              </a:defRPr>
            </a:lvl9pPr>
          </a:lstStyle>
          <a:p>
            <a:r>
              <a:rPr lang="mr-IN" kern="0"/>
              <a:t>…</a:t>
            </a:r>
            <a:r>
              <a:rPr lang="en-US" kern="0"/>
              <a:t>or: ’How does a ”traditional” analog radio works?</a:t>
            </a:r>
          </a:p>
          <a:p>
            <a:pPr lvl="1"/>
            <a:r>
              <a:rPr lang="en-US" sz="1800" kern="0"/>
              <a:t>It was, and still is, difficult to make precisely tunable narrowband, band-pass filters for high frequencies (~100 MHz)!!</a:t>
            </a:r>
          </a:p>
          <a:p>
            <a:pPr lvl="1"/>
            <a:r>
              <a:rPr lang="en-US" sz="1800" kern="0"/>
              <a:t>high frequency low-noise amplifiers are expensive!</a:t>
            </a:r>
          </a:p>
          <a:p>
            <a:pPr lvl="1"/>
            <a:r>
              <a:rPr lang="en-US" sz="1800" kern="0"/>
              <a:t>high frequency demodulators are not trivial.</a:t>
            </a:r>
          </a:p>
          <a:p>
            <a:pPr lvl="1"/>
            <a:endParaRPr lang="en-US" sz="1800" kern="0"/>
          </a:p>
          <a:p>
            <a:pPr lvl="1"/>
            <a:r>
              <a:rPr lang="en-US" sz="1800" kern="0">
                <a:solidFill>
                  <a:srgbClr val="FF0000"/>
                </a:solidFill>
              </a:rPr>
              <a:t>direct detection of radio and RF signals is challenging!</a:t>
            </a:r>
            <a:endParaRPr lang="en-US" sz="1800" kern="0" dirty="0">
              <a:solidFill>
                <a:srgbClr val="FF0000"/>
              </a:solidFill>
            </a:endParaRPr>
          </a:p>
        </p:txBody>
      </p:sp>
      <p:grpSp>
        <p:nvGrpSpPr>
          <p:cNvPr id="4" name="Group 3">
            <a:extLst>
              <a:ext uri="{FF2B5EF4-FFF2-40B4-BE49-F238E27FC236}">
                <a16:creationId xmlns:a16="http://schemas.microsoft.com/office/drawing/2014/main" id="{3AFB70B0-B6E6-A94F-B41C-ED97CECF450F}"/>
              </a:ext>
            </a:extLst>
          </p:cNvPr>
          <p:cNvGrpSpPr/>
          <p:nvPr/>
        </p:nvGrpSpPr>
        <p:grpSpPr>
          <a:xfrm>
            <a:off x="190699" y="936000"/>
            <a:ext cx="8907144" cy="2367656"/>
            <a:chOff x="234243" y="1096902"/>
            <a:chExt cx="8907144" cy="2367656"/>
          </a:xfrm>
        </p:grpSpPr>
        <p:sp>
          <p:nvSpPr>
            <p:cNvPr id="5" name="Triangle 4">
              <a:extLst>
                <a:ext uri="{FF2B5EF4-FFF2-40B4-BE49-F238E27FC236}">
                  <a16:creationId xmlns:a16="http://schemas.microsoft.com/office/drawing/2014/main" id="{2723ACCE-5E97-BB4F-B9AE-B45D279A5B39}"/>
                </a:ext>
              </a:extLst>
            </p:cNvPr>
            <p:cNvSpPr/>
            <p:nvPr/>
          </p:nvSpPr>
          <p:spPr bwMode="auto">
            <a:xfrm rot="5400000">
              <a:off x="1350002" y="1817531"/>
              <a:ext cx="720000" cy="720000"/>
            </a:xfrm>
            <a:prstGeom prst="triangle">
              <a:avLst/>
            </a:prstGeom>
            <a:solidFill>
              <a:srgbClr val="FFC000"/>
            </a:solid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6" name="Rounded Rectangle 5">
              <a:extLst>
                <a:ext uri="{FF2B5EF4-FFF2-40B4-BE49-F238E27FC236}">
                  <a16:creationId xmlns:a16="http://schemas.microsoft.com/office/drawing/2014/main" id="{DE812BD7-D6A6-D14B-96E1-1B2D651DBD8C}"/>
                </a:ext>
              </a:extLst>
            </p:cNvPr>
            <p:cNvSpPr/>
            <p:nvPr/>
          </p:nvSpPr>
          <p:spPr bwMode="auto">
            <a:xfrm>
              <a:off x="3631382" y="1817531"/>
              <a:ext cx="1080000" cy="720000"/>
            </a:xfrm>
            <a:prstGeom prst="roundRect">
              <a:avLst/>
            </a:prstGeom>
            <a:solidFill>
              <a:srgbClr val="FFC000"/>
            </a:solid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7" name="Triangle 6">
              <a:extLst>
                <a:ext uri="{FF2B5EF4-FFF2-40B4-BE49-F238E27FC236}">
                  <a16:creationId xmlns:a16="http://schemas.microsoft.com/office/drawing/2014/main" id="{2DEEC123-090C-3F4B-A401-D438F2B725A3}"/>
                </a:ext>
              </a:extLst>
            </p:cNvPr>
            <p:cNvSpPr/>
            <p:nvPr/>
          </p:nvSpPr>
          <p:spPr bwMode="auto">
            <a:xfrm rot="5400000">
              <a:off x="5166002" y="1817531"/>
              <a:ext cx="720000" cy="720000"/>
            </a:xfrm>
            <a:prstGeom prst="triangle">
              <a:avLst/>
            </a:prstGeom>
            <a:solidFill>
              <a:srgbClr val="FFC000"/>
            </a:solid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8" name="Rounded Rectangle 7">
              <a:extLst>
                <a:ext uri="{FF2B5EF4-FFF2-40B4-BE49-F238E27FC236}">
                  <a16:creationId xmlns:a16="http://schemas.microsoft.com/office/drawing/2014/main" id="{86184693-A326-FE40-9C65-0A4675767728}"/>
                </a:ext>
              </a:extLst>
            </p:cNvPr>
            <p:cNvSpPr/>
            <p:nvPr/>
          </p:nvSpPr>
          <p:spPr bwMode="auto">
            <a:xfrm>
              <a:off x="6340968" y="1817531"/>
              <a:ext cx="1080000" cy="720000"/>
            </a:xfrm>
            <a:prstGeom prst="roundRect">
              <a:avLst/>
            </a:prstGeom>
            <a:solidFill>
              <a:srgbClr val="00B0F0"/>
            </a:solid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9" name="Triangle 8">
              <a:extLst>
                <a:ext uri="{FF2B5EF4-FFF2-40B4-BE49-F238E27FC236}">
                  <a16:creationId xmlns:a16="http://schemas.microsoft.com/office/drawing/2014/main" id="{9A913186-4642-B640-9640-5871DD70B316}"/>
                </a:ext>
              </a:extLst>
            </p:cNvPr>
            <p:cNvSpPr/>
            <p:nvPr/>
          </p:nvSpPr>
          <p:spPr bwMode="auto">
            <a:xfrm rot="5400000">
              <a:off x="7875934" y="1817531"/>
              <a:ext cx="720000" cy="720000"/>
            </a:xfrm>
            <a:prstGeom prst="triangle">
              <a:avLst/>
            </a:prstGeom>
            <a:solidFill>
              <a:srgbClr val="0070C0"/>
            </a:solid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cxnSp>
          <p:nvCxnSpPr>
            <p:cNvPr id="10" name="Straight Connector 9">
              <a:extLst>
                <a:ext uri="{FF2B5EF4-FFF2-40B4-BE49-F238E27FC236}">
                  <a16:creationId xmlns:a16="http://schemas.microsoft.com/office/drawing/2014/main" id="{DDDE4FB7-349E-BE4D-8464-12CC1E2EF262}"/>
                </a:ext>
              </a:extLst>
            </p:cNvPr>
            <p:cNvCxnSpPr/>
            <p:nvPr/>
          </p:nvCxnSpPr>
          <p:spPr bwMode="auto">
            <a:xfrm>
              <a:off x="4086191" y="1922973"/>
              <a:ext cx="180000" cy="1481"/>
            </a:xfrm>
            <a:prstGeom prst="line">
              <a:avLst/>
            </a:prstGeom>
            <a:noFill/>
            <a:ln w="25400" cap="flat" cmpd="sng" algn="ctr">
              <a:solidFill>
                <a:schemeClr val="tx1"/>
              </a:solidFill>
              <a:prstDash val="solid"/>
              <a:round/>
              <a:headEnd type="none" w="med" len="med"/>
              <a:tailEnd type="none" w="med" len="med"/>
            </a:ln>
            <a:effectLst/>
          </p:spPr>
        </p:cxnSp>
        <p:cxnSp>
          <p:nvCxnSpPr>
            <p:cNvPr id="11" name="Straight Connector 10">
              <a:extLst>
                <a:ext uri="{FF2B5EF4-FFF2-40B4-BE49-F238E27FC236}">
                  <a16:creationId xmlns:a16="http://schemas.microsoft.com/office/drawing/2014/main" id="{BD190C28-EEC8-5C49-8F7D-1A6CA6CBCDE3}"/>
                </a:ext>
              </a:extLst>
            </p:cNvPr>
            <p:cNvCxnSpPr/>
            <p:nvPr/>
          </p:nvCxnSpPr>
          <p:spPr bwMode="auto">
            <a:xfrm>
              <a:off x="3786382" y="2365993"/>
              <a:ext cx="216000" cy="1481"/>
            </a:xfrm>
            <a:prstGeom prst="line">
              <a:avLst/>
            </a:prstGeom>
            <a:noFill/>
            <a:ln w="25400" cap="flat" cmpd="sng" algn="ctr">
              <a:solidFill>
                <a:schemeClr val="tx1"/>
              </a:solidFill>
              <a:prstDash val="solid"/>
              <a:round/>
              <a:headEnd type="none" w="med" len="med"/>
              <a:tailEnd type="none" w="med" len="med"/>
            </a:ln>
            <a:effectLst/>
          </p:spPr>
        </p:cxnSp>
        <p:cxnSp>
          <p:nvCxnSpPr>
            <p:cNvPr id="12" name="Straight Connector 11">
              <a:extLst>
                <a:ext uri="{FF2B5EF4-FFF2-40B4-BE49-F238E27FC236}">
                  <a16:creationId xmlns:a16="http://schemas.microsoft.com/office/drawing/2014/main" id="{0522C09A-023C-0640-AC75-5A00AC864F4E}"/>
                </a:ext>
              </a:extLst>
            </p:cNvPr>
            <p:cNvCxnSpPr/>
            <p:nvPr/>
          </p:nvCxnSpPr>
          <p:spPr bwMode="auto">
            <a:xfrm>
              <a:off x="4346990" y="2367687"/>
              <a:ext cx="216000" cy="1481"/>
            </a:xfrm>
            <a:prstGeom prst="line">
              <a:avLst/>
            </a:prstGeom>
            <a:noFill/>
            <a:ln w="25400" cap="flat" cmpd="sng" algn="ctr">
              <a:solidFill>
                <a:schemeClr val="tx1"/>
              </a:solidFill>
              <a:prstDash val="solid"/>
              <a:round/>
              <a:headEnd type="none" w="med" len="med"/>
              <a:tailEnd type="none" w="med" len="med"/>
            </a:ln>
            <a:effectLst/>
          </p:spPr>
        </p:cxnSp>
        <p:cxnSp>
          <p:nvCxnSpPr>
            <p:cNvPr id="13" name="Straight Connector 12">
              <a:extLst>
                <a:ext uri="{FF2B5EF4-FFF2-40B4-BE49-F238E27FC236}">
                  <a16:creationId xmlns:a16="http://schemas.microsoft.com/office/drawing/2014/main" id="{2D5B2808-F460-864F-A1E7-7F70F9A12731}"/>
                </a:ext>
              </a:extLst>
            </p:cNvPr>
            <p:cNvCxnSpPr/>
            <p:nvPr/>
          </p:nvCxnSpPr>
          <p:spPr bwMode="auto">
            <a:xfrm flipV="1">
              <a:off x="4002381" y="1922973"/>
              <a:ext cx="90000" cy="450000"/>
            </a:xfrm>
            <a:prstGeom prst="line">
              <a:avLst/>
            </a:prstGeom>
            <a:noFill/>
            <a:ln w="25400" cap="flat" cmpd="sng" algn="ctr">
              <a:solidFill>
                <a:schemeClr val="tx1"/>
              </a:solidFill>
              <a:prstDash val="solid"/>
              <a:round/>
              <a:headEnd type="none" w="med" len="med"/>
              <a:tailEnd type="none" w="med" len="med"/>
            </a:ln>
            <a:effectLst/>
          </p:spPr>
        </p:cxnSp>
        <p:cxnSp>
          <p:nvCxnSpPr>
            <p:cNvPr id="14" name="Straight Connector 13">
              <a:extLst>
                <a:ext uri="{FF2B5EF4-FFF2-40B4-BE49-F238E27FC236}">
                  <a16:creationId xmlns:a16="http://schemas.microsoft.com/office/drawing/2014/main" id="{C62F061A-AB1B-3F48-8EF7-EB2295799540}"/>
                </a:ext>
              </a:extLst>
            </p:cNvPr>
            <p:cNvCxnSpPr/>
            <p:nvPr/>
          </p:nvCxnSpPr>
          <p:spPr bwMode="auto">
            <a:xfrm flipH="1" flipV="1">
              <a:off x="4260000" y="1922973"/>
              <a:ext cx="90000" cy="450000"/>
            </a:xfrm>
            <a:prstGeom prst="line">
              <a:avLst/>
            </a:prstGeom>
            <a:noFill/>
            <a:ln w="25400" cap="flat" cmpd="sng" algn="ctr">
              <a:solidFill>
                <a:schemeClr val="tx1"/>
              </a:solidFill>
              <a:prstDash val="solid"/>
              <a:round/>
              <a:headEnd type="none" w="med" len="med"/>
              <a:tailEnd type="none" w="med" len="med"/>
            </a:ln>
            <a:effectLst/>
          </p:spPr>
        </p:cxnSp>
        <p:cxnSp>
          <p:nvCxnSpPr>
            <p:cNvPr id="15" name="Straight Connector 14">
              <a:extLst>
                <a:ext uri="{FF2B5EF4-FFF2-40B4-BE49-F238E27FC236}">
                  <a16:creationId xmlns:a16="http://schemas.microsoft.com/office/drawing/2014/main" id="{A96D79B4-5A84-F14D-9C15-464302498063}"/>
                </a:ext>
              </a:extLst>
            </p:cNvPr>
            <p:cNvCxnSpPr/>
            <p:nvPr/>
          </p:nvCxnSpPr>
          <p:spPr bwMode="auto">
            <a:xfrm>
              <a:off x="6406451" y="2169839"/>
              <a:ext cx="180000" cy="1481"/>
            </a:xfrm>
            <a:prstGeom prst="line">
              <a:avLst/>
            </a:prstGeom>
            <a:noFill/>
            <a:ln w="25400" cap="flat" cmpd="sng" algn="ctr">
              <a:solidFill>
                <a:schemeClr val="tx1"/>
              </a:solidFill>
              <a:prstDash val="solid"/>
              <a:round/>
              <a:headEnd type="none" w="med" len="med"/>
              <a:tailEnd type="none" w="med" len="med"/>
            </a:ln>
            <a:effectLst/>
          </p:spPr>
        </p:cxnSp>
        <p:cxnSp>
          <p:nvCxnSpPr>
            <p:cNvPr id="16" name="Straight Connector 15">
              <a:extLst>
                <a:ext uri="{FF2B5EF4-FFF2-40B4-BE49-F238E27FC236}">
                  <a16:creationId xmlns:a16="http://schemas.microsoft.com/office/drawing/2014/main" id="{8DC07706-989A-DC44-9080-F34F3450B291}"/>
                </a:ext>
              </a:extLst>
            </p:cNvPr>
            <p:cNvCxnSpPr/>
            <p:nvPr/>
          </p:nvCxnSpPr>
          <p:spPr bwMode="auto">
            <a:xfrm flipH="1">
              <a:off x="6877519" y="2025839"/>
              <a:ext cx="1554" cy="288000"/>
            </a:xfrm>
            <a:prstGeom prst="line">
              <a:avLst/>
            </a:prstGeom>
            <a:noFill/>
            <a:ln w="25400" cap="flat" cmpd="sng" algn="ctr">
              <a:solidFill>
                <a:schemeClr val="tx1"/>
              </a:solidFill>
              <a:prstDash val="solid"/>
              <a:round/>
              <a:headEnd type="none" w="med" len="med"/>
              <a:tailEnd type="none" w="med" len="med"/>
            </a:ln>
            <a:effectLst/>
          </p:spPr>
        </p:cxnSp>
        <p:sp>
          <p:nvSpPr>
            <p:cNvPr id="17" name="Triangle 16">
              <a:extLst>
                <a:ext uri="{FF2B5EF4-FFF2-40B4-BE49-F238E27FC236}">
                  <a16:creationId xmlns:a16="http://schemas.microsoft.com/office/drawing/2014/main" id="{C9842ED7-77D3-BE42-8CF1-25E22FC1BFB6}"/>
                </a:ext>
              </a:extLst>
            </p:cNvPr>
            <p:cNvSpPr/>
            <p:nvPr/>
          </p:nvSpPr>
          <p:spPr bwMode="auto">
            <a:xfrm rot="5400000">
              <a:off x="6586451" y="2025839"/>
              <a:ext cx="288000" cy="288000"/>
            </a:xfrm>
            <a:prstGeom prst="triangle">
              <a:avLst/>
            </a:prstGeom>
            <a:no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cxnSp>
          <p:nvCxnSpPr>
            <p:cNvPr id="18" name="Straight Connector 17">
              <a:extLst>
                <a:ext uri="{FF2B5EF4-FFF2-40B4-BE49-F238E27FC236}">
                  <a16:creationId xmlns:a16="http://schemas.microsoft.com/office/drawing/2014/main" id="{0756D0B5-161B-0D48-A651-FDFD3E9B224A}"/>
                </a:ext>
              </a:extLst>
            </p:cNvPr>
            <p:cNvCxnSpPr/>
            <p:nvPr/>
          </p:nvCxnSpPr>
          <p:spPr bwMode="auto">
            <a:xfrm>
              <a:off x="6874451" y="2169839"/>
              <a:ext cx="468000" cy="0"/>
            </a:xfrm>
            <a:prstGeom prst="line">
              <a:avLst/>
            </a:prstGeom>
            <a:noFill/>
            <a:ln w="25400" cap="flat" cmpd="sng" algn="ctr">
              <a:solidFill>
                <a:schemeClr val="tx1"/>
              </a:solidFill>
              <a:prstDash val="solid"/>
              <a:round/>
              <a:headEnd type="none" w="med" len="med"/>
              <a:tailEnd type="none" w="med" len="med"/>
            </a:ln>
            <a:effectLst/>
          </p:spPr>
        </p:cxnSp>
        <p:cxnSp>
          <p:nvCxnSpPr>
            <p:cNvPr id="19" name="Straight Connector 18">
              <a:extLst>
                <a:ext uri="{FF2B5EF4-FFF2-40B4-BE49-F238E27FC236}">
                  <a16:creationId xmlns:a16="http://schemas.microsoft.com/office/drawing/2014/main" id="{47092707-95D2-6B4B-882D-64192BD581BA}"/>
                </a:ext>
              </a:extLst>
            </p:cNvPr>
            <p:cNvCxnSpPr/>
            <p:nvPr/>
          </p:nvCxnSpPr>
          <p:spPr bwMode="auto">
            <a:xfrm>
              <a:off x="7054451" y="2299492"/>
              <a:ext cx="180000" cy="1481"/>
            </a:xfrm>
            <a:prstGeom prst="line">
              <a:avLst/>
            </a:prstGeom>
            <a:noFill/>
            <a:ln w="38100" cap="flat" cmpd="sng" algn="ctr">
              <a:solidFill>
                <a:schemeClr val="tx1"/>
              </a:solidFill>
              <a:prstDash val="solid"/>
              <a:round/>
              <a:headEnd type="none" w="med" len="med"/>
              <a:tailEnd type="none" w="med" len="med"/>
            </a:ln>
            <a:effectLst/>
          </p:spPr>
        </p:cxnSp>
        <p:cxnSp>
          <p:nvCxnSpPr>
            <p:cNvPr id="20" name="Straight Connector 19">
              <a:extLst>
                <a:ext uri="{FF2B5EF4-FFF2-40B4-BE49-F238E27FC236}">
                  <a16:creationId xmlns:a16="http://schemas.microsoft.com/office/drawing/2014/main" id="{604D9402-C553-2A40-9D7B-D98BD6FB8362}"/>
                </a:ext>
              </a:extLst>
            </p:cNvPr>
            <p:cNvCxnSpPr/>
            <p:nvPr/>
          </p:nvCxnSpPr>
          <p:spPr bwMode="auto">
            <a:xfrm>
              <a:off x="7052897" y="2363722"/>
              <a:ext cx="180000" cy="1481"/>
            </a:xfrm>
            <a:prstGeom prst="line">
              <a:avLst/>
            </a:prstGeom>
            <a:noFill/>
            <a:ln w="38100" cap="flat" cmpd="sng" algn="ctr">
              <a:solidFill>
                <a:schemeClr val="tx1"/>
              </a:solidFill>
              <a:prstDash val="solid"/>
              <a:round/>
              <a:headEnd type="none" w="med" len="med"/>
              <a:tailEnd type="none" w="med" len="med"/>
            </a:ln>
            <a:effectLst/>
          </p:spPr>
        </p:cxnSp>
        <p:cxnSp>
          <p:nvCxnSpPr>
            <p:cNvPr id="21" name="Straight Connector 20">
              <a:extLst>
                <a:ext uri="{FF2B5EF4-FFF2-40B4-BE49-F238E27FC236}">
                  <a16:creationId xmlns:a16="http://schemas.microsoft.com/office/drawing/2014/main" id="{2C214498-421C-3048-B6F4-4323CBC2C516}"/>
                </a:ext>
              </a:extLst>
            </p:cNvPr>
            <p:cNvCxnSpPr/>
            <p:nvPr/>
          </p:nvCxnSpPr>
          <p:spPr bwMode="auto">
            <a:xfrm flipH="1">
              <a:off x="7142897" y="2169839"/>
              <a:ext cx="1554" cy="133405"/>
            </a:xfrm>
            <a:prstGeom prst="line">
              <a:avLst/>
            </a:prstGeom>
            <a:noFill/>
            <a:ln w="25400" cap="flat" cmpd="sng" algn="ctr">
              <a:solidFill>
                <a:schemeClr val="tx1"/>
              </a:solidFill>
              <a:prstDash val="solid"/>
              <a:round/>
              <a:headEnd type="none" w="med" len="med"/>
              <a:tailEnd type="none" w="med" len="med"/>
            </a:ln>
            <a:effectLst/>
          </p:spPr>
        </p:cxnSp>
        <p:cxnSp>
          <p:nvCxnSpPr>
            <p:cNvPr id="22" name="Straight Connector 21">
              <a:extLst>
                <a:ext uri="{FF2B5EF4-FFF2-40B4-BE49-F238E27FC236}">
                  <a16:creationId xmlns:a16="http://schemas.microsoft.com/office/drawing/2014/main" id="{E92528DA-DE53-7248-9358-076EDFC1BDCF}"/>
                </a:ext>
              </a:extLst>
            </p:cNvPr>
            <p:cNvCxnSpPr/>
            <p:nvPr/>
          </p:nvCxnSpPr>
          <p:spPr bwMode="auto">
            <a:xfrm flipH="1">
              <a:off x="7142897" y="2365993"/>
              <a:ext cx="1554" cy="133405"/>
            </a:xfrm>
            <a:prstGeom prst="line">
              <a:avLst/>
            </a:prstGeom>
            <a:noFill/>
            <a:ln w="25400" cap="flat" cmpd="sng" algn="ctr">
              <a:solidFill>
                <a:schemeClr val="tx1"/>
              </a:solidFill>
              <a:prstDash val="solid"/>
              <a:round/>
              <a:headEnd type="none" w="med" len="med"/>
              <a:tailEnd type="none" w="med" len="med"/>
            </a:ln>
            <a:effectLst/>
          </p:spPr>
        </p:cxnSp>
        <p:sp>
          <p:nvSpPr>
            <p:cNvPr id="23" name="Rectangle 22">
              <a:extLst>
                <a:ext uri="{FF2B5EF4-FFF2-40B4-BE49-F238E27FC236}">
                  <a16:creationId xmlns:a16="http://schemas.microsoft.com/office/drawing/2014/main" id="{250EB2D2-2D74-ED4C-9841-4E907A8BD03B}"/>
                </a:ext>
              </a:extLst>
            </p:cNvPr>
            <p:cNvSpPr/>
            <p:nvPr/>
          </p:nvSpPr>
          <p:spPr bwMode="auto">
            <a:xfrm>
              <a:off x="8876711" y="1922974"/>
              <a:ext cx="83702" cy="509117"/>
            </a:xfrm>
            <a:prstGeom prst="rect">
              <a:avLst/>
            </a:prstGeom>
            <a:solidFill>
              <a:srgbClr val="0070C0"/>
            </a:solid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24" name="Trapezoid 23">
              <a:extLst>
                <a:ext uri="{FF2B5EF4-FFF2-40B4-BE49-F238E27FC236}">
                  <a16:creationId xmlns:a16="http://schemas.microsoft.com/office/drawing/2014/main" id="{504C084E-8679-964A-80B8-010019ABB9AB}"/>
                </a:ext>
              </a:extLst>
            </p:cNvPr>
            <p:cNvSpPr/>
            <p:nvPr/>
          </p:nvSpPr>
          <p:spPr bwMode="auto">
            <a:xfrm rot="16200000">
              <a:off x="8690899" y="2087043"/>
              <a:ext cx="720001" cy="180975"/>
            </a:xfrm>
            <a:prstGeom prst="trapezoid">
              <a:avLst>
                <a:gd name="adj" fmla="val 92889"/>
              </a:avLst>
            </a:prstGeom>
            <a:solidFill>
              <a:srgbClr val="0070C0"/>
            </a:solid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cxnSp>
          <p:nvCxnSpPr>
            <p:cNvPr id="25" name="Straight Connector 24">
              <a:extLst>
                <a:ext uri="{FF2B5EF4-FFF2-40B4-BE49-F238E27FC236}">
                  <a16:creationId xmlns:a16="http://schemas.microsoft.com/office/drawing/2014/main" id="{052D9905-44BB-064F-AB5F-EAE796F338D7}"/>
                </a:ext>
              </a:extLst>
            </p:cNvPr>
            <p:cNvCxnSpPr>
              <a:endCxn id="5" idx="3"/>
            </p:cNvCxnSpPr>
            <p:nvPr/>
          </p:nvCxnSpPr>
          <p:spPr bwMode="auto">
            <a:xfrm>
              <a:off x="810001" y="2177382"/>
              <a:ext cx="540001" cy="149"/>
            </a:xfrm>
            <a:prstGeom prst="line">
              <a:avLst/>
            </a:prstGeom>
            <a:noFill/>
            <a:ln w="25400" cap="flat" cmpd="sng" algn="ctr">
              <a:solidFill>
                <a:schemeClr val="tx1"/>
              </a:solidFill>
              <a:prstDash val="solid"/>
              <a:round/>
              <a:headEnd type="none" w="med" len="med"/>
              <a:tailEnd type="triangle" w="med" len="med"/>
            </a:ln>
            <a:effectLst/>
          </p:spPr>
        </p:cxnSp>
        <p:cxnSp>
          <p:nvCxnSpPr>
            <p:cNvPr id="26" name="Straight Connector 25">
              <a:extLst>
                <a:ext uri="{FF2B5EF4-FFF2-40B4-BE49-F238E27FC236}">
                  <a16:creationId xmlns:a16="http://schemas.microsoft.com/office/drawing/2014/main" id="{9973412E-3F4E-564C-868D-D366CD6A125B}"/>
                </a:ext>
              </a:extLst>
            </p:cNvPr>
            <p:cNvCxnSpPr/>
            <p:nvPr/>
          </p:nvCxnSpPr>
          <p:spPr bwMode="auto">
            <a:xfrm flipV="1">
              <a:off x="810001" y="1096902"/>
              <a:ext cx="0" cy="1080000"/>
            </a:xfrm>
            <a:prstGeom prst="line">
              <a:avLst/>
            </a:prstGeom>
            <a:noFill/>
            <a:ln w="25400" cap="flat" cmpd="sng" algn="ctr">
              <a:solidFill>
                <a:schemeClr val="tx1"/>
              </a:solidFill>
              <a:prstDash val="solid"/>
              <a:round/>
              <a:headEnd type="none" w="med" len="med"/>
              <a:tailEnd type="none" w="med" len="med"/>
            </a:ln>
            <a:effectLst/>
          </p:spPr>
        </p:cxnSp>
        <p:cxnSp>
          <p:nvCxnSpPr>
            <p:cNvPr id="27" name="Straight Connector 26">
              <a:extLst>
                <a:ext uri="{FF2B5EF4-FFF2-40B4-BE49-F238E27FC236}">
                  <a16:creationId xmlns:a16="http://schemas.microsoft.com/office/drawing/2014/main" id="{3AB58CBF-6E67-5248-80EA-CAC9493B43B8}"/>
                </a:ext>
              </a:extLst>
            </p:cNvPr>
            <p:cNvCxnSpPr/>
            <p:nvPr/>
          </p:nvCxnSpPr>
          <p:spPr bwMode="auto">
            <a:xfrm flipV="1">
              <a:off x="810001" y="1096902"/>
              <a:ext cx="360000" cy="360000"/>
            </a:xfrm>
            <a:prstGeom prst="line">
              <a:avLst/>
            </a:prstGeom>
            <a:noFill/>
            <a:ln w="25400" cap="flat" cmpd="sng" algn="ctr">
              <a:solidFill>
                <a:schemeClr val="tx1"/>
              </a:solidFill>
              <a:prstDash val="solid"/>
              <a:round/>
              <a:headEnd type="none" w="med" len="med"/>
              <a:tailEnd type="none" w="med" len="med"/>
            </a:ln>
            <a:effectLst/>
          </p:spPr>
        </p:cxnSp>
        <p:cxnSp>
          <p:nvCxnSpPr>
            <p:cNvPr id="28" name="Straight Connector 27">
              <a:extLst>
                <a:ext uri="{FF2B5EF4-FFF2-40B4-BE49-F238E27FC236}">
                  <a16:creationId xmlns:a16="http://schemas.microsoft.com/office/drawing/2014/main" id="{0793609E-A834-F740-8284-64006D56519C}"/>
                </a:ext>
              </a:extLst>
            </p:cNvPr>
            <p:cNvCxnSpPr/>
            <p:nvPr/>
          </p:nvCxnSpPr>
          <p:spPr bwMode="auto">
            <a:xfrm flipH="1" flipV="1">
              <a:off x="450000" y="1098012"/>
              <a:ext cx="360000" cy="360000"/>
            </a:xfrm>
            <a:prstGeom prst="line">
              <a:avLst/>
            </a:prstGeom>
            <a:noFill/>
            <a:ln w="25400" cap="flat" cmpd="sng" algn="ctr">
              <a:solidFill>
                <a:schemeClr val="tx1"/>
              </a:solidFill>
              <a:prstDash val="solid"/>
              <a:round/>
              <a:headEnd type="none" w="med" len="med"/>
              <a:tailEnd type="none" w="med" len="med"/>
            </a:ln>
            <a:effectLst/>
          </p:spPr>
        </p:cxnSp>
        <p:cxnSp>
          <p:nvCxnSpPr>
            <p:cNvPr id="29" name="Straight Connector 28">
              <a:extLst>
                <a:ext uri="{FF2B5EF4-FFF2-40B4-BE49-F238E27FC236}">
                  <a16:creationId xmlns:a16="http://schemas.microsoft.com/office/drawing/2014/main" id="{7F4FCF4C-4DF3-B943-9B8E-DA752865113D}"/>
                </a:ext>
              </a:extLst>
            </p:cNvPr>
            <p:cNvCxnSpPr>
              <a:stCxn id="5" idx="0"/>
              <a:endCxn id="6" idx="1"/>
            </p:cNvCxnSpPr>
            <p:nvPr/>
          </p:nvCxnSpPr>
          <p:spPr bwMode="auto">
            <a:xfrm>
              <a:off x="2070002" y="2177531"/>
              <a:ext cx="1561380" cy="0"/>
            </a:xfrm>
            <a:prstGeom prst="line">
              <a:avLst/>
            </a:prstGeom>
            <a:noFill/>
            <a:ln w="25400" cap="flat" cmpd="sng" algn="ctr">
              <a:solidFill>
                <a:schemeClr val="tx1"/>
              </a:solidFill>
              <a:prstDash val="solid"/>
              <a:round/>
              <a:headEnd type="none" w="med" len="med"/>
              <a:tailEnd type="triangle" w="med" len="med"/>
            </a:ln>
            <a:effectLst/>
          </p:spPr>
        </p:cxnSp>
        <p:cxnSp>
          <p:nvCxnSpPr>
            <p:cNvPr id="30" name="Straight Connector 29">
              <a:extLst>
                <a:ext uri="{FF2B5EF4-FFF2-40B4-BE49-F238E27FC236}">
                  <a16:creationId xmlns:a16="http://schemas.microsoft.com/office/drawing/2014/main" id="{BD8F3A36-A1AE-2C4B-A572-026169016D67}"/>
                </a:ext>
              </a:extLst>
            </p:cNvPr>
            <p:cNvCxnSpPr>
              <a:stCxn id="6" idx="3"/>
              <a:endCxn id="7" idx="3"/>
            </p:cNvCxnSpPr>
            <p:nvPr/>
          </p:nvCxnSpPr>
          <p:spPr bwMode="auto">
            <a:xfrm>
              <a:off x="4711382" y="2177531"/>
              <a:ext cx="454620" cy="0"/>
            </a:xfrm>
            <a:prstGeom prst="line">
              <a:avLst/>
            </a:prstGeom>
            <a:noFill/>
            <a:ln w="25400" cap="flat" cmpd="sng" algn="ctr">
              <a:solidFill>
                <a:schemeClr val="tx1"/>
              </a:solidFill>
              <a:prstDash val="solid"/>
              <a:round/>
              <a:headEnd type="none" w="med" len="med"/>
              <a:tailEnd type="triangle" w="med" len="med"/>
            </a:ln>
            <a:effectLst/>
          </p:spPr>
        </p:cxnSp>
        <p:cxnSp>
          <p:nvCxnSpPr>
            <p:cNvPr id="31" name="Straight Connector 30">
              <a:extLst>
                <a:ext uri="{FF2B5EF4-FFF2-40B4-BE49-F238E27FC236}">
                  <a16:creationId xmlns:a16="http://schemas.microsoft.com/office/drawing/2014/main" id="{124570A4-0518-7A44-B7AA-FDE1651B8B6E}"/>
                </a:ext>
              </a:extLst>
            </p:cNvPr>
            <p:cNvCxnSpPr>
              <a:stCxn id="7" idx="0"/>
              <a:endCxn id="8" idx="1"/>
            </p:cNvCxnSpPr>
            <p:nvPr/>
          </p:nvCxnSpPr>
          <p:spPr bwMode="auto">
            <a:xfrm>
              <a:off x="5886002" y="2177531"/>
              <a:ext cx="454966" cy="0"/>
            </a:xfrm>
            <a:prstGeom prst="line">
              <a:avLst/>
            </a:prstGeom>
            <a:noFill/>
            <a:ln w="25400" cap="flat" cmpd="sng" algn="ctr">
              <a:solidFill>
                <a:schemeClr val="tx1"/>
              </a:solidFill>
              <a:prstDash val="solid"/>
              <a:round/>
              <a:headEnd type="none" w="med" len="med"/>
              <a:tailEnd type="triangle" w="med" len="med"/>
            </a:ln>
            <a:effectLst/>
          </p:spPr>
        </p:cxnSp>
        <p:cxnSp>
          <p:nvCxnSpPr>
            <p:cNvPr id="32" name="Straight Connector 31">
              <a:extLst>
                <a:ext uri="{FF2B5EF4-FFF2-40B4-BE49-F238E27FC236}">
                  <a16:creationId xmlns:a16="http://schemas.microsoft.com/office/drawing/2014/main" id="{E743964E-08B0-144F-8EA5-6F442A62DA6C}"/>
                </a:ext>
              </a:extLst>
            </p:cNvPr>
            <p:cNvCxnSpPr>
              <a:stCxn id="8" idx="3"/>
              <a:endCxn id="9" idx="3"/>
            </p:cNvCxnSpPr>
            <p:nvPr/>
          </p:nvCxnSpPr>
          <p:spPr bwMode="auto">
            <a:xfrm>
              <a:off x="7420968" y="2177531"/>
              <a:ext cx="454966" cy="0"/>
            </a:xfrm>
            <a:prstGeom prst="line">
              <a:avLst/>
            </a:prstGeom>
            <a:noFill/>
            <a:ln w="25400" cap="flat" cmpd="sng" algn="ctr">
              <a:solidFill>
                <a:schemeClr val="tx1"/>
              </a:solidFill>
              <a:prstDash val="solid"/>
              <a:round/>
              <a:headEnd type="none" w="med" len="med"/>
              <a:tailEnd type="triangle" w="med" len="med"/>
            </a:ln>
            <a:effectLst/>
          </p:spPr>
        </p:cxnSp>
        <p:cxnSp>
          <p:nvCxnSpPr>
            <p:cNvPr id="33" name="Straight Connector 32">
              <a:extLst>
                <a:ext uri="{FF2B5EF4-FFF2-40B4-BE49-F238E27FC236}">
                  <a16:creationId xmlns:a16="http://schemas.microsoft.com/office/drawing/2014/main" id="{06844234-DB6A-E247-8534-FD6C75180808}"/>
                </a:ext>
              </a:extLst>
            </p:cNvPr>
            <p:cNvCxnSpPr>
              <a:stCxn id="9" idx="0"/>
              <a:endCxn id="23" idx="1"/>
            </p:cNvCxnSpPr>
            <p:nvPr/>
          </p:nvCxnSpPr>
          <p:spPr bwMode="auto">
            <a:xfrm>
              <a:off x="8595934" y="2177531"/>
              <a:ext cx="280777" cy="2"/>
            </a:xfrm>
            <a:prstGeom prst="line">
              <a:avLst/>
            </a:prstGeom>
            <a:noFill/>
            <a:ln w="25400" cap="flat" cmpd="sng" algn="ctr">
              <a:solidFill>
                <a:schemeClr val="tx1"/>
              </a:solidFill>
              <a:prstDash val="solid"/>
              <a:round/>
              <a:headEnd type="none" w="med" len="med"/>
              <a:tailEnd type="triangle" w="med" len="med"/>
            </a:ln>
            <a:effectLst/>
          </p:spPr>
        </p:cxnSp>
        <p:cxnSp>
          <p:nvCxnSpPr>
            <p:cNvPr id="34" name="Straight Connector 33">
              <a:extLst>
                <a:ext uri="{FF2B5EF4-FFF2-40B4-BE49-F238E27FC236}">
                  <a16:creationId xmlns:a16="http://schemas.microsoft.com/office/drawing/2014/main" id="{30117FEF-A2CD-4D44-8D42-B339181306E0}"/>
                </a:ext>
              </a:extLst>
            </p:cNvPr>
            <p:cNvCxnSpPr/>
            <p:nvPr/>
          </p:nvCxnSpPr>
          <p:spPr bwMode="auto">
            <a:xfrm flipV="1">
              <a:off x="3629487" y="1636902"/>
              <a:ext cx="1080000" cy="1080000"/>
            </a:xfrm>
            <a:prstGeom prst="line">
              <a:avLst/>
            </a:prstGeom>
            <a:noFill/>
            <a:ln w="12700" cap="flat" cmpd="sng" algn="ctr">
              <a:solidFill>
                <a:schemeClr val="tx1"/>
              </a:solidFill>
              <a:prstDash val="solid"/>
              <a:round/>
              <a:headEnd type="none" w="med" len="med"/>
              <a:tailEnd type="stealth" w="med" len="med"/>
            </a:ln>
            <a:effectLst/>
          </p:spPr>
        </p:cxnSp>
        <p:sp>
          <p:nvSpPr>
            <p:cNvPr id="35" name="TextBox 34">
              <a:extLst>
                <a:ext uri="{FF2B5EF4-FFF2-40B4-BE49-F238E27FC236}">
                  <a16:creationId xmlns:a16="http://schemas.microsoft.com/office/drawing/2014/main" id="{775E46C6-1570-F04F-967A-4EC1AB30F1B3}"/>
                </a:ext>
              </a:extLst>
            </p:cNvPr>
            <p:cNvSpPr txBox="1"/>
            <p:nvPr/>
          </p:nvSpPr>
          <p:spPr>
            <a:xfrm>
              <a:off x="234243" y="2578924"/>
              <a:ext cx="1835759" cy="757130"/>
            </a:xfrm>
            <a:prstGeom prst="rect">
              <a:avLst/>
            </a:prstGeom>
            <a:noFill/>
          </p:spPr>
          <p:txBody>
            <a:bodyPr wrap="none" rtlCol="0">
              <a:spAutoFit/>
            </a:bodyPr>
            <a:lstStyle/>
            <a:p>
              <a:pPr algn="r">
                <a:buNone/>
              </a:pPr>
              <a:r>
                <a:rPr lang="en-US" sz="1600" b="0" dirty="0">
                  <a:solidFill>
                    <a:schemeClr val="tx1"/>
                  </a:solidFill>
                </a:rPr>
                <a:t>broadband</a:t>
              </a:r>
              <a:br>
                <a:rPr lang="en-US" sz="1600" b="0" dirty="0">
                  <a:solidFill>
                    <a:schemeClr val="tx1"/>
                  </a:solidFill>
                </a:rPr>
              </a:br>
              <a:r>
                <a:rPr lang="en-US" sz="1600" b="0" dirty="0">
                  <a:solidFill>
                    <a:schemeClr val="tx1"/>
                  </a:solidFill>
                </a:rPr>
                <a:t>low-noise RF amp</a:t>
              </a:r>
              <a:br>
                <a:rPr lang="en-US" sz="1600" b="0" dirty="0">
                  <a:solidFill>
                    <a:schemeClr val="tx1"/>
                  </a:solidFill>
                </a:rPr>
              </a:br>
              <a:r>
                <a:rPr lang="en-US" sz="1600" b="0" dirty="0">
                  <a:solidFill>
                    <a:schemeClr val="tx1"/>
                  </a:solidFill>
                </a:rPr>
                <a:t>e.g. 87-108 MHz</a:t>
              </a:r>
            </a:p>
          </p:txBody>
        </p:sp>
        <p:sp>
          <p:nvSpPr>
            <p:cNvPr id="36" name="TextBox 35">
              <a:extLst>
                <a:ext uri="{FF2B5EF4-FFF2-40B4-BE49-F238E27FC236}">
                  <a16:creationId xmlns:a16="http://schemas.microsoft.com/office/drawing/2014/main" id="{A6798E53-17B0-C647-9EDF-F347C763A8EA}"/>
                </a:ext>
              </a:extLst>
            </p:cNvPr>
            <p:cNvSpPr txBox="1"/>
            <p:nvPr/>
          </p:nvSpPr>
          <p:spPr>
            <a:xfrm>
              <a:off x="3413107" y="2707428"/>
              <a:ext cx="1587294" cy="757130"/>
            </a:xfrm>
            <a:prstGeom prst="rect">
              <a:avLst/>
            </a:prstGeom>
            <a:noFill/>
          </p:spPr>
          <p:txBody>
            <a:bodyPr wrap="none" rtlCol="0">
              <a:spAutoFit/>
            </a:bodyPr>
            <a:lstStyle/>
            <a:p>
              <a:pPr>
                <a:buNone/>
              </a:pPr>
              <a:r>
                <a:rPr lang="en-US" sz="1600" b="0" dirty="0">
                  <a:solidFill>
                    <a:schemeClr val="tx1"/>
                  </a:solidFill>
                </a:rPr>
                <a:t>tunable</a:t>
              </a:r>
              <a:br>
                <a:rPr lang="en-US" sz="1600" b="0" dirty="0">
                  <a:solidFill>
                    <a:schemeClr val="tx1"/>
                  </a:solidFill>
                </a:rPr>
              </a:br>
              <a:r>
                <a:rPr lang="en-US" sz="1600" b="0" dirty="0">
                  <a:solidFill>
                    <a:schemeClr val="tx1"/>
                  </a:solidFill>
                </a:rPr>
                <a:t>narrowband</a:t>
              </a:r>
              <a:br>
                <a:rPr lang="en-US" sz="1600" b="0" dirty="0">
                  <a:solidFill>
                    <a:schemeClr val="tx1"/>
                  </a:solidFill>
                </a:rPr>
              </a:br>
              <a:r>
                <a:rPr lang="en-US" sz="1600" b="0" dirty="0">
                  <a:solidFill>
                    <a:schemeClr val="tx1"/>
                  </a:solidFill>
                </a:rPr>
                <a:t>band-pass filter</a:t>
              </a:r>
            </a:p>
          </p:txBody>
        </p:sp>
        <p:sp>
          <p:nvSpPr>
            <p:cNvPr id="37" name="TextBox 36">
              <a:extLst>
                <a:ext uri="{FF2B5EF4-FFF2-40B4-BE49-F238E27FC236}">
                  <a16:creationId xmlns:a16="http://schemas.microsoft.com/office/drawing/2014/main" id="{003BAFCA-899A-0A41-9F3A-B92BB84ABA7A}"/>
                </a:ext>
              </a:extLst>
            </p:cNvPr>
            <p:cNvSpPr txBox="1"/>
            <p:nvPr/>
          </p:nvSpPr>
          <p:spPr>
            <a:xfrm>
              <a:off x="5022494" y="2716902"/>
              <a:ext cx="914033" cy="313932"/>
            </a:xfrm>
            <a:prstGeom prst="rect">
              <a:avLst/>
            </a:prstGeom>
            <a:noFill/>
          </p:spPr>
          <p:txBody>
            <a:bodyPr wrap="none" rtlCol="0">
              <a:spAutoFit/>
            </a:bodyPr>
            <a:lstStyle/>
            <a:p>
              <a:pPr>
                <a:buNone/>
              </a:pPr>
              <a:r>
                <a:rPr lang="en-US" sz="1600" b="0" dirty="0">
                  <a:solidFill>
                    <a:schemeClr val="tx1"/>
                  </a:solidFill>
                </a:rPr>
                <a:t>RF amp</a:t>
              </a:r>
            </a:p>
          </p:txBody>
        </p:sp>
        <p:sp>
          <p:nvSpPr>
            <p:cNvPr id="38" name="TextBox 37">
              <a:extLst>
                <a:ext uri="{FF2B5EF4-FFF2-40B4-BE49-F238E27FC236}">
                  <a16:creationId xmlns:a16="http://schemas.microsoft.com/office/drawing/2014/main" id="{A94CB6C1-0DB0-BA41-B611-716BCDDE5C53}"/>
                </a:ext>
              </a:extLst>
            </p:cNvPr>
            <p:cNvSpPr txBox="1"/>
            <p:nvPr/>
          </p:nvSpPr>
          <p:spPr>
            <a:xfrm>
              <a:off x="6218767" y="2745839"/>
              <a:ext cx="1324402" cy="313932"/>
            </a:xfrm>
            <a:prstGeom prst="rect">
              <a:avLst/>
            </a:prstGeom>
            <a:noFill/>
          </p:spPr>
          <p:txBody>
            <a:bodyPr wrap="none" rtlCol="0">
              <a:spAutoFit/>
            </a:bodyPr>
            <a:lstStyle/>
            <a:p>
              <a:pPr>
                <a:buNone/>
              </a:pPr>
              <a:r>
                <a:rPr lang="en-US" sz="1600" b="0">
                  <a:solidFill>
                    <a:schemeClr val="tx1"/>
                  </a:solidFill>
                </a:rPr>
                <a:t>demodulator</a:t>
              </a:r>
              <a:endParaRPr lang="en-US" sz="1600" b="0" dirty="0">
                <a:solidFill>
                  <a:schemeClr val="tx1"/>
                </a:solidFill>
              </a:endParaRPr>
            </a:p>
          </p:txBody>
        </p:sp>
        <p:sp>
          <p:nvSpPr>
            <p:cNvPr id="39" name="TextBox 38">
              <a:extLst>
                <a:ext uri="{FF2B5EF4-FFF2-40B4-BE49-F238E27FC236}">
                  <a16:creationId xmlns:a16="http://schemas.microsoft.com/office/drawing/2014/main" id="{2A47AA4E-FA5D-4E45-9DA9-6B7089256D04}"/>
                </a:ext>
              </a:extLst>
            </p:cNvPr>
            <p:cNvSpPr txBox="1"/>
            <p:nvPr/>
          </p:nvSpPr>
          <p:spPr>
            <a:xfrm>
              <a:off x="7594663" y="2740565"/>
              <a:ext cx="1141659" cy="313932"/>
            </a:xfrm>
            <a:prstGeom prst="rect">
              <a:avLst/>
            </a:prstGeom>
            <a:noFill/>
          </p:spPr>
          <p:txBody>
            <a:bodyPr wrap="none" rtlCol="0">
              <a:spAutoFit/>
            </a:bodyPr>
            <a:lstStyle/>
            <a:p>
              <a:pPr>
                <a:buNone/>
              </a:pPr>
              <a:r>
                <a:rPr lang="en-US" sz="1600" b="0">
                  <a:solidFill>
                    <a:schemeClr val="tx1"/>
                  </a:solidFill>
                </a:rPr>
                <a:t>audio amp</a:t>
              </a:r>
              <a:endParaRPr lang="en-US" sz="1600" b="0" dirty="0">
                <a:solidFill>
                  <a:schemeClr val="tx1"/>
                </a:solidFill>
              </a:endParaRPr>
            </a:p>
          </p:txBody>
        </p:sp>
      </p:grpSp>
      <p:sp>
        <p:nvSpPr>
          <p:cNvPr id="40" name="TextBox 39">
            <a:extLst>
              <a:ext uri="{FF2B5EF4-FFF2-40B4-BE49-F238E27FC236}">
                <a16:creationId xmlns:a16="http://schemas.microsoft.com/office/drawing/2014/main" id="{3EDA38FF-463D-B140-B5B0-BCE5659304E2}"/>
              </a:ext>
            </a:extLst>
          </p:cNvPr>
          <p:cNvSpPr txBox="1"/>
          <p:nvPr/>
        </p:nvSpPr>
        <p:spPr>
          <a:xfrm>
            <a:off x="2559897" y="1088322"/>
            <a:ext cx="5125121" cy="369332"/>
          </a:xfrm>
          <a:prstGeom prst="rect">
            <a:avLst/>
          </a:prstGeom>
          <a:noFill/>
        </p:spPr>
        <p:txBody>
          <a:bodyPr wrap="none" rtlCol="0">
            <a:spAutoFit/>
          </a:bodyPr>
          <a:lstStyle/>
          <a:p>
            <a:pPr>
              <a:buNone/>
            </a:pPr>
            <a:r>
              <a:rPr lang="en-US" sz="2000" dirty="0">
                <a:solidFill>
                  <a:schemeClr val="tx1"/>
                </a:solidFill>
              </a:rPr>
              <a:t>this is </a:t>
            </a:r>
            <a:r>
              <a:rPr lang="en-US" sz="2000" dirty="0">
                <a:solidFill>
                  <a:srgbClr val="FF0000"/>
                </a:solidFill>
              </a:rPr>
              <a:t>NOT</a:t>
            </a:r>
            <a:r>
              <a:rPr lang="en-US" sz="2000" dirty="0">
                <a:solidFill>
                  <a:schemeClr val="tx1"/>
                </a:solidFill>
              </a:rPr>
              <a:t> a super-heterodyne receiver:</a:t>
            </a:r>
          </a:p>
        </p:txBody>
      </p:sp>
      <p:sp>
        <p:nvSpPr>
          <p:cNvPr id="41" name="Slide Number Placeholder 40">
            <a:extLst>
              <a:ext uri="{FF2B5EF4-FFF2-40B4-BE49-F238E27FC236}">
                <a16:creationId xmlns:a16="http://schemas.microsoft.com/office/drawing/2014/main" id="{23D7B4C4-A049-4780-B5C6-78E9BCB95BC3}"/>
              </a:ext>
            </a:extLst>
          </p:cNvPr>
          <p:cNvSpPr>
            <a:spLocks noGrp="1"/>
          </p:cNvSpPr>
          <p:nvPr>
            <p:ph type="sldNum" sz="quarter" idx="10"/>
          </p:nvPr>
        </p:nvSpPr>
        <p:spPr/>
        <p:txBody>
          <a:bodyPr/>
          <a:lstStyle/>
          <a:p>
            <a:pPr>
              <a:defRPr/>
            </a:pPr>
            <a:fld id="{5C835376-739B-453C-B43C-A3DA28BE1709}" type="slidenum">
              <a:rPr lang="en-US" smtClean="0"/>
              <a:pPr>
                <a:defRPr/>
              </a:pPr>
              <a:t>7</a:t>
            </a:fld>
            <a:endParaRPr lang="en-US" dirty="0"/>
          </a:p>
        </p:txBody>
      </p:sp>
    </p:spTree>
    <p:extLst>
      <p:ext uri="{BB962C8B-B14F-4D97-AF65-F5344CB8AC3E}">
        <p14:creationId xmlns:p14="http://schemas.microsoft.com/office/powerpoint/2010/main" val="31283869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4B3AB-2471-DA44-BAFA-5457EBC3581F}"/>
              </a:ext>
            </a:extLst>
          </p:cNvPr>
          <p:cNvSpPr txBox="1">
            <a:spLocks/>
          </p:cNvSpPr>
          <p:nvPr/>
        </p:nvSpPr>
        <p:spPr>
          <a:xfrm>
            <a:off x="450000" y="216000"/>
            <a:ext cx="9000000" cy="720000"/>
          </a:xfrm>
          <a:prstGeom prst="rect">
            <a:avLst/>
          </a:prstGeom>
        </p:spPr>
        <p:txBody>
          <a:bodyPr/>
          <a:lstStyle>
            <a:lvl1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9pPr>
          </a:lstStyle>
          <a:p>
            <a:pPr>
              <a:buClrTx/>
              <a:buSzTx/>
              <a:buFontTx/>
              <a:buNone/>
            </a:pPr>
            <a:r>
              <a:rPr lang="en-US" kern="0" dirty="0">
                <a:solidFill>
                  <a:srgbClr val="FF0000"/>
                </a:solidFill>
              </a:rPr>
              <a:t>The Super-Heterodyne Receiver (2)</a:t>
            </a:r>
          </a:p>
        </p:txBody>
      </p:sp>
      <p:sp>
        <p:nvSpPr>
          <p:cNvPr id="3" name="Content Placeholder 2">
            <a:extLst>
              <a:ext uri="{FF2B5EF4-FFF2-40B4-BE49-F238E27FC236}">
                <a16:creationId xmlns:a16="http://schemas.microsoft.com/office/drawing/2014/main" id="{0398602D-3E2E-1F43-A7E7-999DA8B0386C}"/>
              </a:ext>
            </a:extLst>
          </p:cNvPr>
          <p:cNvSpPr txBox="1">
            <a:spLocks/>
          </p:cNvSpPr>
          <p:nvPr/>
        </p:nvSpPr>
        <p:spPr>
          <a:xfrm>
            <a:off x="2956032" y="3319067"/>
            <a:ext cx="6949968" cy="3174686"/>
          </a:xfrm>
          <a:prstGeom prst="rect">
            <a:avLst/>
          </a:prstGeom>
        </p:spPr>
        <p:txBody>
          <a:bodyPr/>
          <a:lstStyle>
            <a:lvl1pPr marL="571500" indent="-571500" algn="l" rtl="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effectLst>
                  <a:outerShdw blurRad="38100" dist="38100" dir="2700000" algn="tl">
                    <a:srgbClr val="C0C0C0"/>
                  </a:outerShdw>
                </a:effectLst>
                <a:latin typeface="+mn-lt"/>
                <a:ea typeface="+mn-ea"/>
                <a:cs typeface="+mn-cs"/>
              </a:defRPr>
            </a:lvl1pPr>
            <a:lvl2pPr marL="1047750" indent="-285750" algn="l" rtl="0" eaLnBrk="0" fontAlgn="base" hangingPunct="0">
              <a:lnSpc>
                <a:spcPct val="90000"/>
              </a:lnSpc>
              <a:spcBef>
                <a:spcPct val="30000"/>
              </a:spcBef>
              <a:spcAft>
                <a:spcPct val="0"/>
              </a:spcAft>
              <a:buClr>
                <a:schemeClr val="hlink"/>
              </a:buClr>
              <a:buSzPct val="70000"/>
              <a:buFont typeface="Wingdings" pitchFamily="2" charset="2"/>
              <a:buChar char="n"/>
              <a:defRPr b="1">
                <a:solidFill>
                  <a:schemeClr val="tx1"/>
                </a:solidFill>
                <a:latin typeface="+mn-lt"/>
              </a:defRPr>
            </a:lvl2pPr>
            <a:lvl3pPr marL="1562100" indent="-2286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924050" indent="-17145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defRPr>
            </a:lvl4pPr>
            <a:lvl5pPr marL="2286000" indent="-171450" algn="l" rtl="0" eaLnBrk="0" fontAlgn="base" hangingPunct="0">
              <a:lnSpc>
                <a:spcPct val="90000"/>
              </a:lnSpc>
              <a:spcBef>
                <a:spcPct val="30000"/>
              </a:spcBef>
              <a:spcAft>
                <a:spcPct val="0"/>
              </a:spcAft>
              <a:defRPr sz="1400" b="1">
                <a:solidFill>
                  <a:srgbClr val="0000FF"/>
                </a:solidFill>
                <a:latin typeface="+mn-lt"/>
              </a:defRPr>
            </a:lvl5pPr>
            <a:lvl6pPr marL="2743200" indent="-171450" algn="l" rtl="0" eaLnBrk="0" fontAlgn="base" hangingPunct="0">
              <a:lnSpc>
                <a:spcPct val="90000"/>
              </a:lnSpc>
              <a:spcBef>
                <a:spcPct val="30000"/>
              </a:spcBef>
              <a:spcAft>
                <a:spcPct val="0"/>
              </a:spcAft>
              <a:defRPr sz="1400" b="1">
                <a:solidFill>
                  <a:srgbClr val="0000FF"/>
                </a:solidFill>
                <a:latin typeface="+mn-lt"/>
              </a:defRPr>
            </a:lvl6pPr>
            <a:lvl7pPr marL="3200400" indent="-171450" algn="l" rtl="0" eaLnBrk="0" fontAlgn="base" hangingPunct="0">
              <a:lnSpc>
                <a:spcPct val="90000"/>
              </a:lnSpc>
              <a:spcBef>
                <a:spcPct val="30000"/>
              </a:spcBef>
              <a:spcAft>
                <a:spcPct val="0"/>
              </a:spcAft>
              <a:defRPr sz="1400" b="1">
                <a:solidFill>
                  <a:srgbClr val="0000FF"/>
                </a:solidFill>
                <a:latin typeface="+mn-lt"/>
              </a:defRPr>
            </a:lvl7pPr>
            <a:lvl8pPr marL="3657600" indent="-171450" algn="l" rtl="0" eaLnBrk="0" fontAlgn="base" hangingPunct="0">
              <a:lnSpc>
                <a:spcPct val="90000"/>
              </a:lnSpc>
              <a:spcBef>
                <a:spcPct val="30000"/>
              </a:spcBef>
              <a:spcAft>
                <a:spcPct val="0"/>
              </a:spcAft>
              <a:defRPr sz="1400" b="1">
                <a:solidFill>
                  <a:srgbClr val="0000FF"/>
                </a:solidFill>
                <a:latin typeface="+mn-lt"/>
              </a:defRPr>
            </a:lvl8pPr>
            <a:lvl9pPr marL="4114800" indent="-171450" algn="l" rtl="0" eaLnBrk="0" fontAlgn="base" hangingPunct="0">
              <a:lnSpc>
                <a:spcPct val="90000"/>
              </a:lnSpc>
              <a:spcBef>
                <a:spcPct val="30000"/>
              </a:spcBef>
              <a:spcAft>
                <a:spcPct val="0"/>
              </a:spcAft>
              <a:defRPr sz="1400" b="1">
                <a:solidFill>
                  <a:srgbClr val="0000FF"/>
                </a:solidFill>
                <a:latin typeface="+mn-lt"/>
              </a:defRPr>
            </a:lvl9pPr>
          </a:lstStyle>
          <a:p>
            <a:r>
              <a:rPr lang="en-US" kern="0"/>
              <a:t>Introduce a non-linear element:</a:t>
            </a:r>
            <a:br>
              <a:rPr lang="en-US" kern="0"/>
            </a:br>
            <a:r>
              <a:rPr lang="en-US" kern="0"/>
              <a:t>the (frequency) </a:t>
            </a:r>
            <a:r>
              <a:rPr lang="en-US" kern="0">
                <a:solidFill>
                  <a:srgbClr val="FF0000"/>
                </a:solidFill>
              </a:rPr>
              <a:t>mixer</a:t>
            </a:r>
            <a:r>
              <a:rPr lang="en-US" kern="0"/>
              <a:t>!</a:t>
            </a:r>
          </a:p>
          <a:p>
            <a:pPr lvl="1"/>
            <a:r>
              <a:rPr lang="en-US" sz="1800" kern="0"/>
              <a:t>”down-convert” the RF band to a fixed ”intermediate” frequency (IF)</a:t>
            </a:r>
          </a:p>
          <a:p>
            <a:pPr lvl="1"/>
            <a:r>
              <a:rPr lang="en-US" sz="1800" kern="0"/>
              <a:t>requires a tunable local oscillator (LO)</a:t>
            </a:r>
          </a:p>
          <a:p>
            <a:pPr lvl="1"/>
            <a:r>
              <a:rPr lang="en-US" sz="1800" kern="0"/>
              <a:t>well manageable IF section:</a:t>
            </a:r>
          </a:p>
          <a:p>
            <a:pPr lvl="2"/>
            <a:r>
              <a:rPr lang="en-US" kern="0"/>
              <a:t>narrowband band-pass filter(s) (BPF) and amplifier(s)</a:t>
            </a:r>
          </a:p>
          <a:p>
            <a:pPr lvl="1"/>
            <a:r>
              <a:rPr lang="en-US" sz="1800" kern="0"/>
              <a:t>RF telecommunication standard </a:t>
            </a:r>
          </a:p>
          <a:p>
            <a:pPr lvl="1"/>
            <a:r>
              <a:rPr lang="en-US" sz="1800" kern="0"/>
              <a:t>Often multiple mixing stages are used in modern RF instruments, line spectrum analyzers</a:t>
            </a:r>
            <a:endParaRPr lang="en-US" sz="1800" kern="0" dirty="0"/>
          </a:p>
        </p:txBody>
      </p:sp>
      <p:grpSp>
        <p:nvGrpSpPr>
          <p:cNvPr id="4" name="Group 3">
            <a:extLst>
              <a:ext uri="{FF2B5EF4-FFF2-40B4-BE49-F238E27FC236}">
                <a16:creationId xmlns:a16="http://schemas.microsoft.com/office/drawing/2014/main" id="{98502FDA-029E-5E4F-9668-C1F9866DC1C8}"/>
              </a:ext>
            </a:extLst>
          </p:cNvPr>
          <p:cNvGrpSpPr/>
          <p:nvPr/>
        </p:nvGrpSpPr>
        <p:grpSpPr>
          <a:xfrm>
            <a:off x="198681" y="936000"/>
            <a:ext cx="8907144" cy="3462118"/>
            <a:chOff x="198681" y="936000"/>
            <a:chExt cx="8907144" cy="3462118"/>
          </a:xfrm>
        </p:grpSpPr>
        <p:sp>
          <p:nvSpPr>
            <p:cNvPr id="5" name="Triangle 4">
              <a:extLst>
                <a:ext uri="{FF2B5EF4-FFF2-40B4-BE49-F238E27FC236}">
                  <a16:creationId xmlns:a16="http://schemas.microsoft.com/office/drawing/2014/main" id="{0B2B242F-74A9-3F46-8E3F-423369A1FD6B}"/>
                </a:ext>
              </a:extLst>
            </p:cNvPr>
            <p:cNvSpPr/>
            <p:nvPr/>
          </p:nvSpPr>
          <p:spPr bwMode="auto">
            <a:xfrm rot="5400000">
              <a:off x="1314440" y="1656629"/>
              <a:ext cx="720000" cy="720000"/>
            </a:xfrm>
            <a:prstGeom prst="triangle">
              <a:avLst/>
            </a:prstGeom>
            <a:solidFill>
              <a:srgbClr val="FFC000"/>
            </a:solid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6" name="Oval 5">
              <a:extLst>
                <a:ext uri="{FF2B5EF4-FFF2-40B4-BE49-F238E27FC236}">
                  <a16:creationId xmlns:a16="http://schemas.microsoft.com/office/drawing/2014/main" id="{017C89E6-69A7-7342-B725-AF16D0CB08A0}"/>
                </a:ext>
              </a:extLst>
            </p:cNvPr>
            <p:cNvSpPr/>
            <p:nvPr/>
          </p:nvSpPr>
          <p:spPr bwMode="auto">
            <a:xfrm>
              <a:off x="2394440" y="1656629"/>
              <a:ext cx="720000" cy="720000"/>
            </a:xfrm>
            <a:prstGeom prst="ellipse">
              <a:avLst/>
            </a:prstGeom>
            <a:solidFill>
              <a:srgbClr val="FF0000"/>
            </a:solid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7" name="Rounded Rectangle 6">
              <a:extLst>
                <a:ext uri="{FF2B5EF4-FFF2-40B4-BE49-F238E27FC236}">
                  <a16:creationId xmlns:a16="http://schemas.microsoft.com/office/drawing/2014/main" id="{4F549F52-C036-5942-B2FE-D44E1012EDE7}"/>
                </a:ext>
              </a:extLst>
            </p:cNvPr>
            <p:cNvSpPr/>
            <p:nvPr/>
          </p:nvSpPr>
          <p:spPr bwMode="auto">
            <a:xfrm>
              <a:off x="3595820" y="1656629"/>
              <a:ext cx="1080000" cy="720000"/>
            </a:xfrm>
            <a:prstGeom prst="roundRect">
              <a:avLst/>
            </a:prstGeom>
            <a:solidFill>
              <a:srgbClr val="D883FF"/>
            </a:solid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8" name="Oval 7">
              <a:extLst>
                <a:ext uri="{FF2B5EF4-FFF2-40B4-BE49-F238E27FC236}">
                  <a16:creationId xmlns:a16="http://schemas.microsoft.com/office/drawing/2014/main" id="{9CBFE9B7-8CF0-EF45-8868-23C6182E0CB5}"/>
                </a:ext>
              </a:extLst>
            </p:cNvPr>
            <p:cNvSpPr/>
            <p:nvPr/>
          </p:nvSpPr>
          <p:spPr bwMode="auto">
            <a:xfrm>
              <a:off x="2394440" y="2880629"/>
              <a:ext cx="720000" cy="720000"/>
            </a:xfrm>
            <a:prstGeom prst="ellipse">
              <a:avLst/>
            </a:prstGeom>
            <a:solidFill>
              <a:srgbClr val="FF0000"/>
            </a:solid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9" name="Triangle 8">
              <a:extLst>
                <a:ext uri="{FF2B5EF4-FFF2-40B4-BE49-F238E27FC236}">
                  <a16:creationId xmlns:a16="http://schemas.microsoft.com/office/drawing/2014/main" id="{D5A51BE3-748B-9642-81DB-9671602011D3}"/>
                </a:ext>
              </a:extLst>
            </p:cNvPr>
            <p:cNvSpPr/>
            <p:nvPr/>
          </p:nvSpPr>
          <p:spPr bwMode="auto">
            <a:xfrm rot="5400000">
              <a:off x="5130440" y="1656629"/>
              <a:ext cx="720000" cy="720000"/>
            </a:xfrm>
            <a:prstGeom prst="triangle">
              <a:avLst/>
            </a:prstGeom>
            <a:solidFill>
              <a:srgbClr val="D883FF"/>
            </a:solid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10" name="Rounded Rectangle 9">
              <a:extLst>
                <a:ext uri="{FF2B5EF4-FFF2-40B4-BE49-F238E27FC236}">
                  <a16:creationId xmlns:a16="http://schemas.microsoft.com/office/drawing/2014/main" id="{C9827F45-E416-D047-B710-FBDC86A8E8A4}"/>
                </a:ext>
              </a:extLst>
            </p:cNvPr>
            <p:cNvSpPr/>
            <p:nvPr/>
          </p:nvSpPr>
          <p:spPr bwMode="auto">
            <a:xfrm>
              <a:off x="6305406" y="1656629"/>
              <a:ext cx="1080000" cy="720000"/>
            </a:xfrm>
            <a:prstGeom prst="roundRect">
              <a:avLst/>
            </a:prstGeom>
            <a:solidFill>
              <a:srgbClr val="00B0F0"/>
            </a:solid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11" name="Triangle 10">
              <a:extLst>
                <a:ext uri="{FF2B5EF4-FFF2-40B4-BE49-F238E27FC236}">
                  <a16:creationId xmlns:a16="http://schemas.microsoft.com/office/drawing/2014/main" id="{B2D0367A-A256-C040-A5A8-72474E0D5409}"/>
                </a:ext>
              </a:extLst>
            </p:cNvPr>
            <p:cNvSpPr/>
            <p:nvPr/>
          </p:nvSpPr>
          <p:spPr bwMode="auto">
            <a:xfrm rot="5400000">
              <a:off x="7840372" y="1656629"/>
              <a:ext cx="720000" cy="720000"/>
            </a:xfrm>
            <a:prstGeom prst="triangle">
              <a:avLst/>
            </a:prstGeom>
            <a:solidFill>
              <a:srgbClr val="0070C0"/>
            </a:solid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cxnSp>
          <p:nvCxnSpPr>
            <p:cNvPr id="12" name="Straight Connector 11">
              <a:extLst>
                <a:ext uri="{FF2B5EF4-FFF2-40B4-BE49-F238E27FC236}">
                  <a16:creationId xmlns:a16="http://schemas.microsoft.com/office/drawing/2014/main" id="{63D715CA-2227-D442-887B-D527860E7C9D}"/>
                </a:ext>
              </a:extLst>
            </p:cNvPr>
            <p:cNvCxnSpPr>
              <a:stCxn id="6" idx="1"/>
              <a:endCxn id="6" idx="5"/>
            </p:cNvCxnSpPr>
            <p:nvPr/>
          </p:nvCxnSpPr>
          <p:spPr bwMode="auto">
            <a:xfrm>
              <a:off x="2499882" y="1762071"/>
              <a:ext cx="509116" cy="509116"/>
            </a:xfrm>
            <a:prstGeom prst="line">
              <a:avLst/>
            </a:prstGeom>
            <a:noFill/>
            <a:ln w="25400" cap="flat" cmpd="sng" algn="ctr">
              <a:solidFill>
                <a:schemeClr val="tx1"/>
              </a:solidFill>
              <a:prstDash val="solid"/>
              <a:round/>
              <a:headEnd type="none" w="med" len="med"/>
              <a:tailEnd type="none" w="med" len="med"/>
            </a:ln>
            <a:effectLst/>
          </p:spPr>
        </p:cxnSp>
        <p:cxnSp>
          <p:nvCxnSpPr>
            <p:cNvPr id="13" name="Straight Connector 12">
              <a:extLst>
                <a:ext uri="{FF2B5EF4-FFF2-40B4-BE49-F238E27FC236}">
                  <a16:creationId xmlns:a16="http://schemas.microsoft.com/office/drawing/2014/main" id="{33AD4405-7B65-DE44-88E6-3AFCC83E0140}"/>
                </a:ext>
              </a:extLst>
            </p:cNvPr>
            <p:cNvCxnSpPr>
              <a:stCxn id="6" idx="3"/>
              <a:endCxn id="6" idx="7"/>
            </p:cNvCxnSpPr>
            <p:nvPr/>
          </p:nvCxnSpPr>
          <p:spPr bwMode="auto">
            <a:xfrm flipV="1">
              <a:off x="2499882" y="1762071"/>
              <a:ext cx="509116" cy="509116"/>
            </a:xfrm>
            <a:prstGeom prst="line">
              <a:avLst/>
            </a:prstGeom>
            <a:noFill/>
            <a:ln w="25400" cap="flat" cmpd="sng" algn="ctr">
              <a:solidFill>
                <a:schemeClr val="tx1"/>
              </a:solidFill>
              <a:prstDash val="solid"/>
              <a:round/>
              <a:headEnd type="none" w="med" len="med"/>
              <a:tailEnd type="none" w="med" len="med"/>
            </a:ln>
            <a:effectLst/>
          </p:spPr>
        </p:cxnSp>
        <p:sp>
          <p:nvSpPr>
            <p:cNvPr id="14" name="Arc 13">
              <a:extLst>
                <a:ext uri="{FF2B5EF4-FFF2-40B4-BE49-F238E27FC236}">
                  <a16:creationId xmlns:a16="http://schemas.microsoft.com/office/drawing/2014/main" id="{7F08B316-44E5-CD4A-AC80-8CEADC8B2761}"/>
                </a:ext>
              </a:extLst>
            </p:cNvPr>
            <p:cNvSpPr/>
            <p:nvPr/>
          </p:nvSpPr>
          <p:spPr bwMode="auto">
            <a:xfrm>
              <a:off x="2584489" y="3095195"/>
              <a:ext cx="144552" cy="355728"/>
            </a:xfrm>
            <a:prstGeom prst="arc">
              <a:avLst>
                <a:gd name="adj1" fmla="val 2003013"/>
                <a:gd name="adj2" fmla="val 8580098"/>
              </a:avLst>
            </a:prstGeom>
            <a:noFill/>
            <a:ln w="25400" cap="flat" cmpd="sng" algn="ctr">
              <a:solidFill>
                <a:schemeClr val="tx1"/>
              </a:solidFill>
              <a:prstDash val="solid"/>
              <a:round/>
              <a:headEnd type="none" w="med" len="med"/>
              <a:tailEnd type="none" w="lg" len="lg"/>
            </a:ln>
            <a:effectLst/>
          </p:spPr>
          <p:txBody>
            <a:bodyPr rtlCol="0" anchor="ctr"/>
            <a:lstStyle/>
            <a:p>
              <a:pPr algn="ctr"/>
              <a:endParaRPr lang="en-US"/>
            </a:p>
          </p:txBody>
        </p:sp>
        <p:sp>
          <p:nvSpPr>
            <p:cNvPr id="15" name="Arc 14">
              <a:extLst>
                <a:ext uri="{FF2B5EF4-FFF2-40B4-BE49-F238E27FC236}">
                  <a16:creationId xmlns:a16="http://schemas.microsoft.com/office/drawing/2014/main" id="{39B99C2D-8A95-2541-AC56-75A01672B6E6}"/>
                </a:ext>
              </a:extLst>
            </p:cNvPr>
            <p:cNvSpPr/>
            <p:nvPr/>
          </p:nvSpPr>
          <p:spPr bwMode="auto">
            <a:xfrm rot="10800000">
              <a:off x="2754440" y="3034012"/>
              <a:ext cx="168183" cy="358775"/>
            </a:xfrm>
            <a:prstGeom prst="arc">
              <a:avLst>
                <a:gd name="adj1" fmla="val 2064007"/>
                <a:gd name="adj2" fmla="val 8663158"/>
              </a:avLst>
            </a:prstGeom>
            <a:noFill/>
            <a:ln w="25400" cap="flat" cmpd="sng" algn="ctr">
              <a:solidFill>
                <a:schemeClr val="tx1"/>
              </a:solidFill>
              <a:prstDash val="solid"/>
              <a:round/>
              <a:headEnd type="none" w="med" len="med"/>
              <a:tailEnd type="none" w="lg" len="lg"/>
            </a:ln>
            <a:effectLst/>
          </p:spPr>
          <p:txBody>
            <a:bodyPr rtlCol="0" anchor="ctr"/>
            <a:lstStyle/>
            <a:p>
              <a:pPr algn="ctr"/>
              <a:endParaRPr lang="en-US"/>
            </a:p>
          </p:txBody>
        </p:sp>
        <p:cxnSp>
          <p:nvCxnSpPr>
            <p:cNvPr id="16" name="Straight Connector 15">
              <a:extLst>
                <a:ext uri="{FF2B5EF4-FFF2-40B4-BE49-F238E27FC236}">
                  <a16:creationId xmlns:a16="http://schemas.microsoft.com/office/drawing/2014/main" id="{0D00D645-1361-1140-8F51-5F04ABD1BBFD}"/>
                </a:ext>
              </a:extLst>
            </p:cNvPr>
            <p:cNvCxnSpPr/>
            <p:nvPr/>
          </p:nvCxnSpPr>
          <p:spPr bwMode="auto">
            <a:xfrm flipH="1">
              <a:off x="2726581" y="3158575"/>
              <a:ext cx="31882" cy="160491"/>
            </a:xfrm>
            <a:prstGeom prst="line">
              <a:avLst/>
            </a:prstGeom>
            <a:noFill/>
            <a:ln w="25400" cap="flat" cmpd="sng" algn="ctr">
              <a:solidFill>
                <a:schemeClr val="tx1"/>
              </a:solidFill>
              <a:prstDash val="solid"/>
              <a:round/>
              <a:headEnd type="none" w="med" len="med"/>
              <a:tailEnd type="none" w="med" len="med"/>
            </a:ln>
            <a:effectLst/>
          </p:spPr>
        </p:cxnSp>
        <p:cxnSp>
          <p:nvCxnSpPr>
            <p:cNvPr id="17" name="Straight Connector 16">
              <a:extLst>
                <a:ext uri="{FF2B5EF4-FFF2-40B4-BE49-F238E27FC236}">
                  <a16:creationId xmlns:a16="http://schemas.microsoft.com/office/drawing/2014/main" id="{3D83F461-4B0C-E040-B401-6121FA9F998B}"/>
                </a:ext>
              </a:extLst>
            </p:cNvPr>
            <p:cNvCxnSpPr>
              <a:stCxn id="15" idx="2"/>
            </p:cNvCxnSpPr>
            <p:nvPr/>
          </p:nvCxnSpPr>
          <p:spPr bwMode="auto">
            <a:xfrm>
              <a:off x="2918249" y="3156298"/>
              <a:ext cx="12425" cy="88964"/>
            </a:xfrm>
            <a:prstGeom prst="line">
              <a:avLst/>
            </a:prstGeom>
            <a:noFill/>
            <a:ln w="25400" cap="flat" cmpd="sng" algn="ctr">
              <a:solidFill>
                <a:schemeClr val="tx1"/>
              </a:solidFill>
              <a:prstDash val="solid"/>
              <a:round/>
              <a:headEnd type="none" w="med" len="med"/>
              <a:tailEnd type="none" w="med" len="med"/>
            </a:ln>
            <a:effectLst/>
          </p:spPr>
        </p:cxnSp>
        <p:cxnSp>
          <p:nvCxnSpPr>
            <p:cNvPr id="18" name="Straight Connector 17">
              <a:extLst>
                <a:ext uri="{FF2B5EF4-FFF2-40B4-BE49-F238E27FC236}">
                  <a16:creationId xmlns:a16="http://schemas.microsoft.com/office/drawing/2014/main" id="{5657C61C-00E4-2C46-B601-0562EFDD0AC7}"/>
                </a:ext>
              </a:extLst>
            </p:cNvPr>
            <p:cNvCxnSpPr/>
            <p:nvPr/>
          </p:nvCxnSpPr>
          <p:spPr bwMode="auto">
            <a:xfrm>
              <a:off x="2564136" y="3238820"/>
              <a:ext cx="22540" cy="93596"/>
            </a:xfrm>
            <a:prstGeom prst="line">
              <a:avLst/>
            </a:prstGeom>
            <a:noFill/>
            <a:ln w="25400" cap="flat" cmpd="sng" algn="ctr">
              <a:solidFill>
                <a:schemeClr val="tx1"/>
              </a:solidFill>
              <a:prstDash val="solid"/>
              <a:round/>
              <a:headEnd type="none" w="med" len="med"/>
              <a:tailEnd type="none" w="med" len="med"/>
            </a:ln>
            <a:effectLst/>
          </p:spPr>
        </p:cxnSp>
        <p:cxnSp>
          <p:nvCxnSpPr>
            <p:cNvPr id="19" name="Straight Connector 18">
              <a:extLst>
                <a:ext uri="{FF2B5EF4-FFF2-40B4-BE49-F238E27FC236}">
                  <a16:creationId xmlns:a16="http://schemas.microsoft.com/office/drawing/2014/main" id="{6EB49B77-870F-0B4B-9499-0575C9CD514F}"/>
                </a:ext>
              </a:extLst>
            </p:cNvPr>
            <p:cNvCxnSpPr/>
            <p:nvPr/>
          </p:nvCxnSpPr>
          <p:spPr bwMode="auto">
            <a:xfrm>
              <a:off x="4050629" y="1762071"/>
              <a:ext cx="180000" cy="1481"/>
            </a:xfrm>
            <a:prstGeom prst="line">
              <a:avLst/>
            </a:prstGeom>
            <a:noFill/>
            <a:ln w="25400" cap="flat" cmpd="sng" algn="ctr">
              <a:solidFill>
                <a:schemeClr val="tx1"/>
              </a:solidFill>
              <a:prstDash val="solid"/>
              <a:round/>
              <a:headEnd type="none" w="med" len="med"/>
              <a:tailEnd type="none" w="med" len="med"/>
            </a:ln>
            <a:effectLst/>
          </p:spPr>
        </p:cxnSp>
        <p:cxnSp>
          <p:nvCxnSpPr>
            <p:cNvPr id="20" name="Straight Connector 19">
              <a:extLst>
                <a:ext uri="{FF2B5EF4-FFF2-40B4-BE49-F238E27FC236}">
                  <a16:creationId xmlns:a16="http://schemas.microsoft.com/office/drawing/2014/main" id="{1F1D155C-F38C-F142-BF01-5A0C6DE74138}"/>
                </a:ext>
              </a:extLst>
            </p:cNvPr>
            <p:cNvCxnSpPr/>
            <p:nvPr/>
          </p:nvCxnSpPr>
          <p:spPr bwMode="auto">
            <a:xfrm>
              <a:off x="3750820" y="2205091"/>
              <a:ext cx="216000" cy="1481"/>
            </a:xfrm>
            <a:prstGeom prst="line">
              <a:avLst/>
            </a:prstGeom>
            <a:noFill/>
            <a:ln w="25400" cap="flat" cmpd="sng" algn="ctr">
              <a:solidFill>
                <a:schemeClr val="tx1"/>
              </a:solidFill>
              <a:prstDash val="solid"/>
              <a:round/>
              <a:headEnd type="none" w="med" len="med"/>
              <a:tailEnd type="none" w="med" len="med"/>
            </a:ln>
            <a:effectLst/>
          </p:spPr>
        </p:cxnSp>
        <p:cxnSp>
          <p:nvCxnSpPr>
            <p:cNvPr id="21" name="Straight Connector 20">
              <a:extLst>
                <a:ext uri="{FF2B5EF4-FFF2-40B4-BE49-F238E27FC236}">
                  <a16:creationId xmlns:a16="http://schemas.microsoft.com/office/drawing/2014/main" id="{B0B8E584-3FA7-9A4D-960D-45FD11C603BA}"/>
                </a:ext>
              </a:extLst>
            </p:cNvPr>
            <p:cNvCxnSpPr/>
            <p:nvPr/>
          </p:nvCxnSpPr>
          <p:spPr bwMode="auto">
            <a:xfrm>
              <a:off x="4311428" y="2206785"/>
              <a:ext cx="216000" cy="1481"/>
            </a:xfrm>
            <a:prstGeom prst="line">
              <a:avLst/>
            </a:prstGeom>
            <a:noFill/>
            <a:ln w="25400" cap="flat" cmpd="sng" algn="ctr">
              <a:solidFill>
                <a:schemeClr val="tx1"/>
              </a:solidFill>
              <a:prstDash val="solid"/>
              <a:round/>
              <a:headEnd type="none" w="med" len="med"/>
              <a:tailEnd type="none" w="med" len="med"/>
            </a:ln>
            <a:effectLst/>
          </p:spPr>
        </p:cxnSp>
        <p:cxnSp>
          <p:nvCxnSpPr>
            <p:cNvPr id="22" name="Straight Connector 21">
              <a:extLst>
                <a:ext uri="{FF2B5EF4-FFF2-40B4-BE49-F238E27FC236}">
                  <a16:creationId xmlns:a16="http://schemas.microsoft.com/office/drawing/2014/main" id="{0C5AF659-CCDC-9D49-9C68-66F818E17090}"/>
                </a:ext>
              </a:extLst>
            </p:cNvPr>
            <p:cNvCxnSpPr/>
            <p:nvPr/>
          </p:nvCxnSpPr>
          <p:spPr bwMode="auto">
            <a:xfrm flipV="1">
              <a:off x="3966819" y="1762071"/>
              <a:ext cx="90000" cy="450000"/>
            </a:xfrm>
            <a:prstGeom prst="line">
              <a:avLst/>
            </a:prstGeom>
            <a:noFill/>
            <a:ln w="25400" cap="flat" cmpd="sng" algn="ctr">
              <a:solidFill>
                <a:schemeClr val="tx1"/>
              </a:solidFill>
              <a:prstDash val="solid"/>
              <a:round/>
              <a:headEnd type="none" w="med" len="med"/>
              <a:tailEnd type="none" w="med" len="med"/>
            </a:ln>
            <a:effectLst/>
          </p:spPr>
        </p:cxnSp>
        <p:cxnSp>
          <p:nvCxnSpPr>
            <p:cNvPr id="23" name="Straight Connector 22">
              <a:extLst>
                <a:ext uri="{FF2B5EF4-FFF2-40B4-BE49-F238E27FC236}">
                  <a16:creationId xmlns:a16="http://schemas.microsoft.com/office/drawing/2014/main" id="{0C32F2EB-7309-EC49-A392-A748A62F6987}"/>
                </a:ext>
              </a:extLst>
            </p:cNvPr>
            <p:cNvCxnSpPr/>
            <p:nvPr/>
          </p:nvCxnSpPr>
          <p:spPr bwMode="auto">
            <a:xfrm flipH="1" flipV="1">
              <a:off x="4224438" y="1762071"/>
              <a:ext cx="90000" cy="450000"/>
            </a:xfrm>
            <a:prstGeom prst="line">
              <a:avLst/>
            </a:prstGeom>
            <a:noFill/>
            <a:ln w="25400" cap="flat" cmpd="sng" algn="ctr">
              <a:solidFill>
                <a:schemeClr val="tx1"/>
              </a:solidFill>
              <a:prstDash val="solid"/>
              <a:round/>
              <a:headEnd type="none" w="med" len="med"/>
              <a:tailEnd type="none" w="med" len="med"/>
            </a:ln>
            <a:effectLst/>
          </p:spPr>
        </p:cxnSp>
        <p:cxnSp>
          <p:nvCxnSpPr>
            <p:cNvPr id="24" name="Straight Connector 23">
              <a:extLst>
                <a:ext uri="{FF2B5EF4-FFF2-40B4-BE49-F238E27FC236}">
                  <a16:creationId xmlns:a16="http://schemas.microsoft.com/office/drawing/2014/main" id="{BEF7FFCD-C1DB-BF40-8482-149A9362066A}"/>
                </a:ext>
              </a:extLst>
            </p:cNvPr>
            <p:cNvCxnSpPr/>
            <p:nvPr/>
          </p:nvCxnSpPr>
          <p:spPr bwMode="auto">
            <a:xfrm>
              <a:off x="6370889" y="2008937"/>
              <a:ext cx="180000" cy="1481"/>
            </a:xfrm>
            <a:prstGeom prst="line">
              <a:avLst/>
            </a:prstGeom>
            <a:noFill/>
            <a:ln w="25400" cap="flat" cmpd="sng" algn="ctr">
              <a:solidFill>
                <a:schemeClr val="tx1"/>
              </a:solidFill>
              <a:prstDash val="solid"/>
              <a:round/>
              <a:headEnd type="none" w="med" len="med"/>
              <a:tailEnd type="none" w="med" len="med"/>
            </a:ln>
            <a:effectLst/>
          </p:spPr>
        </p:cxnSp>
        <p:cxnSp>
          <p:nvCxnSpPr>
            <p:cNvPr id="25" name="Straight Connector 24">
              <a:extLst>
                <a:ext uri="{FF2B5EF4-FFF2-40B4-BE49-F238E27FC236}">
                  <a16:creationId xmlns:a16="http://schemas.microsoft.com/office/drawing/2014/main" id="{A77BE42C-2678-0E45-8985-ED9F70A0BEAF}"/>
                </a:ext>
              </a:extLst>
            </p:cNvPr>
            <p:cNvCxnSpPr/>
            <p:nvPr/>
          </p:nvCxnSpPr>
          <p:spPr bwMode="auto">
            <a:xfrm flipH="1">
              <a:off x="6841957" y="1864937"/>
              <a:ext cx="1554" cy="288000"/>
            </a:xfrm>
            <a:prstGeom prst="line">
              <a:avLst/>
            </a:prstGeom>
            <a:noFill/>
            <a:ln w="25400" cap="flat" cmpd="sng" algn="ctr">
              <a:solidFill>
                <a:schemeClr val="tx1"/>
              </a:solidFill>
              <a:prstDash val="solid"/>
              <a:round/>
              <a:headEnd type="none" w="med" len="med"/>
              <a:tailEnd type="none" w="med" len="med"/>
            </a:ln>
            <a:effectLst/>
          </p:spPr>
        </p:cxnSp>
        <p:sp>
          <p:nvSpPr>
            <p:cNvPr id="26" name="Triangle 25">
              <a:extLst>
                <a:ext uri="{FF2B5EF4-FFF2-40B4-BE49-F238E27FC236}">
                  <a16:creationId xmlns:a16="http://schemas.microsoft.com/office/drawing/2014/main" id="{9E88290C-8241-EA47-94E2-38FD0A1980D9}"/>
                </a:ext>
              </a:extLst>
            </p:cNvPr>
            <p:cNvSpPr/>
            <p:nvPr/>
          </p:nvSpPr>
          <p:spPr bwMode="auto">
            <a:xfrm rot="5400000">
              <a:off x="6550889" y="1864937"/>
              <a:ext cx="288000" cy="288000"/>
            </a:xfrm>
            <a:prstGeom prst="triangle">
              <a:avLst/>
            </a:prstGeom>
            <a:no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cxnSp>
          <p:nvCxnSpPr>
            <p:cNvPr id="27" name="Straight Connector 26">
              <a:extLst>
                <a:ext uri="{FF2B5EF4-FFF2-40B4-BE49-F238E27FC236}">
                  <a16:creationId xmlns:a16="http://schemas.microsoft.com/office/drawing/2014/main" id="{3B92F3CE-3915-DD45-96F5-CACA32CD2568}"/>
                </a:ext>
              </a:extLst>
            </p:cNvPr>
            <p:cNvCxnSpPr/>
            <p:nvPr/>
          </p:nvCxnSpPr>
          <p:spPr bwMode="auto">
            <a:xfrm>
              <a:off x="6838889" y="2008937"/>
              <a:ext cx="468000" cy="0"/>
            </a:xfrm>
            <a:prstGeom prst="line">
              <a:avLst/>
            </a:prstGeom>
            <a:noFill/>
            <a:ln w="25400" cap="flat" cmpd="sng" algn="ctr">
              <a:solidFill>
                <a:schemeClr val="tx1"/>
              </a:solidFill>
              <a:prstDash val="solid"/>
              <a:round/>
              <a:headEnd type="none" w="med" len="med"/>
              <a:tailEnd type="none" w="med" len="med"/>
            </a:ln>
            <a:effectLst/>
          </p:spPr>
        </p:cxnSp>
        <p:cxnSp>
          <p:nvCxnSpPr>
            <p:cNvPr id="28" name="Straight Connector 27">
              <a:extLst>
                <a:ext uri="{FF2B5EF4-FFF2-40B4-BE49-F238E27FC236}">
                  <a16:creationId xmlns:a16="http://schemas.microsoft.com/office/drawing/2014/main" id="{20FBCD47-C539-8B41-9B30-BC7E45D4251D}"/>
                </a:ext>
              </a:extLst>
            </p:cNvPr>
            <p:cNvCxnSpPr/>
            <p:nvPr/>
          </p:nvCxnSpPr>
          <p:spPr bwMode="auto">
            <a:xfrm>
              <a:off x="7018889" y="2138590"/>
              <a:ext cx="180000" cy="1481"/>
            </a:xfrm>
            <a:prstGeom prst="line">
              <a:avLst/>
            </a:prstGeom>
            <a:noFill/>
            <a:ln w="38100" cap="flat" cmpd="sng" algn="ctr">
              <a:solidFill>
                <a:schemeClr val="tx1"/>
              </a:solidFill>
              <a:prstDash val="solid"/>
              <a:round/>
              <a:headEnd type="none" w="med" len="med"/>
              <a:tailEnd type="none" w="med" len="med"/>
            </a:ln>
            <a:effectLst/>
          </p:spPr>
        </p:cxnSp>
        <p:cxnSp>
          <p:nvCxnSpPr>
            <p:cNvPr id="29" name="Straight Connector 28">
              <a:extLst>
                <a:ext uri="{FF2B5EF4-FFF2-40B4-BE49-F238E27FC236}">
                  <a16:creationId xmlns:a16="http://schemas.microsoft.com/office/drawing/2014/main" id="{6F2B7D21-3BAF-2141-B886-8F5F31EC763B}"/>
                </a:ext>
              </a:extLst>
            </p:cNvPr>
            <p:cNvCxnSpPr/>
            <p:nvPr/>
          </p:nvCxnSpPr>
          <p:spPr bwMode="auto">
            <a:xfrm>
              <a:off x="7017335" y="2202820"/>
              <a:ext cx="180000" cy="1481"/>
            </a:xfrm>
            <a:prstGeom prst="line">
              <a:avLst/>
            </a:prstGeom>
            <a:noFill/>
            <a:ln w="38100" cap="flat" cmpd="sng" algn="ctr">
              <a:solidFill>
                <a:schemeClr val="tx1"/>
              </a:solidFill>
              <a:prstDash val="solid"/>
              <a:round/>
              <a:headEnd type="none" w="med" len="med"/>
              <a:tailEnd type="none" w="med" len="med"/>
            </a:ln>
            <a:effectLst/>
          </p:spPr>
        </p:cxnSp>
        <p:cxnSp>
          <p:nvCxnSpPr>
            <p:cNvPr id="30" name="Straight Connector 29">
              <a:extLst>
                <a:ext uri="{FF2B5EF4-FFF2-40B4-BE49-F238E27FC236}">
                  <a16:creationId xmlns:a16="http://schemas.microsoft.com/office/drawing/2014/main" id="{487FC4C0-F2FA-8F4C-91CB-F6000CE89E78}"/>
                </a:ext>
              </a:extLst>
            </p:cNvPr>
            <p:cNvCxnSpPr/>
            <p:nvPr/>
          </p:nvCxnSpPr>
          <p:spPr bwMode="auto">
            <a:xfrm flipH="1">
              <a:off x="7107335" y="2008937"/>
              <a:ext cx="1554" cy="133405"/>
            </a:xfrm>
            <a:prstGeom prst="line">
              <a:avLst/>
            </a:prstGeom>
            <a:noFill/>
            <a:ln w="25400" cap="flat" cmpd="sng" algn="ctr">
              <a:solidFill>
                <a:schemeClr val="tx1"/>
              </a:solidFill>
              <a:prstDash val="solid"/>
              <a:round/>
              <a:headEnd type="none" w="med" len="med"/>
              <a:tailEnd type="none" w="med" len="med"/>
            </a:ln>
            <a:effectLst/>
          </p:spPr>
        </p:cxnSp>
        <p:cxnSp>
          <p:nvCxnSpPr>
            <p:cNvPr id="31" name="Straight Connector 30">
              <a:extLst>
                <a:ext uri="{FF2B5EF4-FFF2-40B4-BE49-F238E27FC236}">
                  <a16:creationId xmlns:a16="http://schemas.microsoft.com/office/drawing/2014/main" id="{74DE317C-BC3D-1D41-BE20-B9C814EA8FC8}"/>
                </a:ext>
              </a:extLst>
            </p:cNvPr>
            <p:cNvCxnSpPr/>
            <p:nvPr/>
          </p:nvCxnSpPr>
          <p:spPr bwMode="auto">
            <a:xfrm flipH="1">
              <a:off x="7107335" y="2205091"/>
              <a:ext cx="1554" cy="133405"/>
            </a:xfrm>
            <a:prstGeom prst="line">
              <a:avLst/>
            </a:prstGeom>
            <a:noFill/>
            <a:ln w="25400" cap="flat" cmpd="sng" algn="ctr">
              <a:solidFill>
                <a:schemeClr val="tx1"/>
              </a:solidFill>
              <a:prstDash val="solid"/>
              <a:round/>
              <a:headEnd type="none" w="med" len="med"/>
              <a:tailEnd type="none" w="med" len="med"/>
            </a:ln>
            <a:effectLst/>
          </p:spPr>
        </p:cxnSp>
        <p:cxnSp>
          <p:nvCxnSpPr>
            <p:cNvPr id="32" name="Straight Connector 31">
              <a:extLst>
                <a:ext uri="{FF2B5EF4-FFF2-40B4-BE49-F238E27FC236}">
                  <a16:creationId xmlns:a16="http://schemas.microsoft.com/office/drawing/2014/main" id="{9360EE61-019D-734D-B42D-7C3554EFFCBB}"/>
                </a:ext>
              </a:extLst>
            </p:cNvPr>
            <p:cNvCxnSpPr/>
            <p:nvPr/>
          </p:nvCxnSpPr>
          <p:spPr bwMode="auto">
            <a:xfrm>
              <a:off x="2470386" y="3245262"/>
              <a:ext cx="540000" cy="0"/>
            </a:xfrm>
            <a:prstGeom prst="line">
              <a:avLst/>
            </a:prstGeom>
            <a:noFill/>
            <a:ln w="12700" cap="flat" cmpd="sng" algn="ctr">
              <a:solidFill>
                <a:schemeClr val="tx1"/>
              </a:solidFill>
              <a:prstDash val="sysDash"/>
              <a:round/>
              <a:headEnd type="none" w="med" len="med"/>
              <a:tailEnd type="none" w="med" len="med"/>
            </a:ln>
            <a:effectLst/>
          </p:spPr>
        </p:cxnSp>
        <p:cxnSp>
          <p:nvCxnSpPr>
            <p:cNvPr id="33" name="Straight Connector 32">
              <a:extLst>
                <a:ext uri="{FF2B5EF4-FFF2-40B4-BE49-F238E27FC236}">
                  <a16:creationId xmlns:a16="http://schemas.microsoft.com/office/drawing/2014/main" id="{6B300F76-3F45-134C-B4C7-052AF8D21FBA}"/>
                </a:ext>
              </a:extLst>
            </p:cNvPr>
            <p:cNvCxnSpPr/>
            <p:nvPr/>
          </p:nvCxnSpPr>
          <p:spPr bwMode="auto">
            <a:xfrm flipV="1">
              <a:off x="2394440" y="2878820"/>
              <a:ext cx="720000" cy="720000"/>
            </a:xfrm>
            <a:prstGeom prst="line">
              <a:avLst/>
            </a:prstGeom>
            <a:noFill/>
            <a:ln w="12700" cap="flat" cmpd="sng" algn="ctr">
              <a:solidFill>
                <a:schemeClr val="tx1"/>
              </a:solidFill>
              <a:prstDash val="solid"/>
              <a:round/>
              <a:headEnd type="none" w="med" len="med"/>
              <a:tailEnd type="stealth" w="med" len="med"/>
            </a:ln>
            <a:effectLst/>
          </p:spPr>
        </p:cxnSp>
        <p:sp>
          <p:nvSpPr>
            <p:cNvPr id="34" name="Rectangle 33">
              <a:extLst>
                <a:ext uri="{FF2B5EF4-FFF2-40B4-BE49-F238E27FC236}">
                  <a16:creationId xmlns:a16="http://schemas.microsoft.com/office/drawing/2014/main" id="{9602D7BA-B4F1-ED42-BEB0-0D57059C9C29}"/>
                </a:ext>
              </a:extLst>
            </p:cNvPr>
            <p:cNvSpPr/>
            <p:nvPr/>
          </p:nvSpPr>
          <p:spPr bwMode="auto">
            <a:xfrm>
              <a:off x="8841149" y="1762072"/>
              <a:ext cx="83702" cy="509117"/>
            </a:xfrm>
            <a:prstGeom prst="rect">
              <a:avLst/>
            </a:prstGeom>
            <a:solidFill>
              <a:srgbClr val="0070C0"/>
            </a:solid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35" name="Trapezoid 34">
              <a:extLst>
                <a:ext uri="{FF2B5EF4-FFF2-40B4-BE49-F238E27FC236}">
                  <a16:creationId xmlns:a16="http://schemas.microsoft.com/office/drawing/2014/main" id="{4A874C22-4127-D74E-9215-02BB604383A7}"/>
                </a:ext>
              </a:extLst>
            </p:cNvPr>
            <p:cNvSpPr/>
            <p:nvPr/>
          </p:nvSpPr>
          <p:spPr bwMode="auto">
            <a:xfrm rot="16200000">
              <a:off x="8655337" y="1926141"/>
              <a:ext cx="720001" cy="180975"/>
            </a:xfrm>
            <a:prstGeom prst="trapezoid">
              <a:avLst>
                <a:gd name="adj" fmla="val 92889"/>
              </a:avLst>
            </a:prstGeom>
            <a:solidFill>
              <a:srgbClr val="0070C0"/>
            </a:solid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cxnSp>
          <p:nvCxnSpPr>
            <p:cNvPr id="36" name="Straight Connector 35">
              <a:extLst>
                <a:ext uri="{FF2B5EF4-FFF2-40B4-BE49-F238E27FC236}">
                  <a16:creationId xmlns:a16="http://schemas.microsoft.com/office/drawing/2014/main" id="{B35014A6-05A1-2B47-9C02-F0D815115664}"/>
                </a:ext>
              </a:extLst>
            </p:cNvPr>
            <p:cNvCxnSpPr/>
            <p:nvPr/>
          </p:nvCxnSpPr>
          <p:spPr bwMode="auto">
            <a:xfrm>
              <a:off x="774439" y="2016000"/>
              <a:ext cx="540001" cy="149"/>
            </a:xfrm>
            <a:prstGeom prst="line">
              <a:avLst/>
            </a:prstGeom>
            <a:noFill/>
            <a:ln w="25400" cap="flat" cmpd="sng" algn="ctr">
              <a:solidFill>
                <a:schemeClr val="tx1"/>
              </a:solidFill>
              <a:prstDash val="solid"/>
              <a:round/>
              <a:headEnd type="none" w="med" len="med"/>
              <a:tailEnd type="triangle" w="med" len="med"/>
            </a:ln>
            <a:effectLst/>
          </p:spPr>
        </p:cxnSp>
        <p:cxnSp>
          <p:nvCxnSpPr>
            <p:cNvPr id="37" name="Straight Connector 36">
              <a:extLst>
                <a:ext uri="{FF2B5EF4-FFF2-40B4-BE49-F238E27FC236}">
                  <a16:creationId xmlns:a16="http://schemas.microsoft.com/office/drawing/2014/main" id="{F24A4906-E3D6-2947-97FE-545FB746546F}"/>
                </a:ext>
              </a:extLst>
            </p:cNvPr>
            <p:cNvCxnSpPr/>
            <p:nvPr/>
          </p:nvCxnSpPr>
          <p:spPr bwMode="auto">
            <a:xfrm flipV="1">
              <a:off x="774439" y="936000"/>
              <a:ext cx="0" cy="1080000"/>
            </a:xfrm>
            <a:prstGeom prst="line">
              <a:avLst/>
            </a:prstGeom>
            <a:noFill/>
            <a:ln w="25400" cap="flat" cmpd="sng" algn="ctr">
              <a:solidFill>
                <a:schemeClr val="tx1"/>
              </a:solidFill>
              <a:prstDash val="solid"/>
              <a:round/>
              <a:headEnd type="none" w="med" len="med"/>
              <a:tailEnd type="none" w="med" len="med"/>
            </a:ln>
            <a:effectLst/>
          </p:spPr>
        </p:cxnSp>
        <p:cxnSp>
          <p:nvCxnSpPr>
            <p:cNvPr id="38" name="Straight Connector 37">
              <a:extLst>
                <a:ext uri="{FF2B5EF4-FFF2-40B4-BE49-F238E27FC236}">
                  <a16:creationId xmlns:a16="http://schemas.microsoft.com/office/drawing/2014/main" id="{AEED700E-1A83-0C45-B59D-F6509598008F}"/>
                </a:ext>
              </a:extLst>
            </p:cNvPr>
            <p:cNvCxnSpPr/>
            <p:nvPr/>
          </p:nvCxnSpPr>
          <p:spPr bwMode="auto">
            <a:xfrm flipV="1">
              <a:off x="774439" y="936000"/>
              <a:ext cx="360000" cy="360000"/>
            </a:xfrm>
            <a:prstGeom prst="line">
              <a:avLst/>
            </a:prstGeom>
            <a:noFill/>
            <a:ln w="25400" cap="flat" cmpd="sng" algn="ctr">
              <a:solidFill>
                <a:schemeClr val="tx1"/>
              </a:solidFill>
              <a:prstDash val="solid"/>
              <a:round/>
              <a:headEnd type="none" w="med" len="med"/>
              <a:tailEnd type="none" w="med" len="med"/>
            </a:ln>
            <a:effectLst/>
          </p:spPr>
        </p:cxnSp>
        <p:cxnSp>
          <p:nvCxnSpPr>
            <p:cNvPr id="39" name="Straight Connector 38">
              <a:extLst>
                <a:ext uri="{FF2B5EF4-FFF2-40B4-BE49-F238E27FC236}">
                  <a16:creationId xmlns:a16="http://schemas.microsoft.com/office/drawing/2014/main" id="{8D9249D4-5822-EE49-A1FF-3FCA7A95F294}"/>
                </a:ext>
              </a:extLst>
            </p:cNvPr>
            <p:cNvCxnSpPr/>
            <p:nvPr/>
          </p:nvCxnSpPr>
          <p:spPr bwMode="auto">
            <a:xfrm flipH="1" flipV="1">
              <a:off x="414438" y="937110"/>
              <a:ext cx="360000" cy="360000"/>
            </a:xfrm>
            <a:prstGeom prst="line">
              <a:avLst/>
            </a:prstGeom>
            <a:noFill/>
            <a:ln w="25400" cap="flat" cmpd="sng" algn="ctr">
              <a:solidFill>
                <a:schemeClr val="tx1"/>
              </a:solidFill>
              <a:prstDash val="solid"/>
              <a:round/>
              <a:headEnd type="none" w="med" len="med"/>
              <a:tailEnd type="none" w="med" len="med"/>
            </a:ln>
            <a:effectLst/>
          </p:spPr>
        </p:cxnSp>
        <p:cxnSp>
          <p:nvCxnSpPr>
            <p:cNvPr id="40" name="Straight Connector 39">
              <a:extLst>
                <a:ext uri="{FF2B5EF4-FFF2-40B4-BE49-F238E27FC236}">
                  <a16:creationId xmlns:a16="http://schemas.microsoft.com/office/drawing/2014/main" id="{3D8CD52D-CA98-A745-B38C-17348F85793A}"/>
                </a:ext>
              </a:extLst>
            </p:cNvPr>
            <p:cNvCxnSpPr>
              <a:stCxn id="5" idx="0"/>
              <a:endCxn id="6" idx="2"/>
            </p:cNvCxnSpPr>
            <p:nvPr/>
          </p:nvCxnSpPr>
          <p:spPr bwMode="auto">
            <a:xfrm>
              <a:off x="2034440" y="2016629"/>
              <a:ext cx="360000" cy="0"/>
            </a:xfrm>
            <a:prstGeom prst="line">
              <a:avLst/>
            </a:prstGeom>
            <a:noFill/>
            <a:ln w="25400" cap="flat" cmpd="sng" algn="ctr">
              <a:solidFill>
                <a:schemeClr val="tx1"/>
              </a:solidFill>
              <a:prstDash val="solid"/>
              <a:round/>
              <a:headEnd type="none" w="med" len="med"/>
              <a:tailEnd type="triangle" w="med" len="med"/>
            </a:ln>
            <a:effectLst/>
          </p:spPr>
        </p:cxnSp>
        <p:cxnSp>
          <p:nvCxnSpPr>
            <p:cNvPr id="41" name="Straight Connector 40">
              <a:extLst>
                <a:ext uri="{FF2B5EF4-FFF2-40B4-BE49-F238E27FC236}">
                  <a16:creationId xmlns:a16="http://schemas.microsoft.com/office/drawing/2014/main" id="{97F130BF-CEB2-5243-B6CC-66D292A92F20}"/>
                </a:ext>
              </a:extLst>
            </p:cNvPr>
            <p:cNvCxnSpPr>
              <a:stCxn id="8" idx="0"/>
              <a:endCxn id="6" idx="4"/>
            </p:cNvCxnSpPr>
            <p:nvPr/>
          </p:nvCxnSpPr>
          <p:spPr bwMode="auto">
            <a:xfrm flipV="1">
              <a:off x="2754440" y="2376629"/>
              <a:ext cx="0" cy="504000"/>
            </a:xfrm>
            <a:prstGeom prst="line">
              <a:avLst/>
            </a:prstGeom>
            <a:noFill/>
            <a:ln w="25400" cap="flat" cmpd="sng" algn="ctr">
              <a:solidFill>
                <a:schemeClr val="tx1"/>
              </a:solidFill>
              <a:prstDash val="solid"/>
              <a:round/>
              <a:headEnd type="none" w="med" len="med"/>
              <a:tailEnd type="triangle" w="med" len="med"/>
            </a:ln>
            <a:effectLst/>
          </p:spPr>
        </p:cxnSp>
        <p:cxnSp>
          <p:nvCxnSpPr>
            <p:cNvPr id="42" name="Straight Connector 41">
              <a:extLst>
                <a:ext uri="{FF2B5EF4-FFF2-40B4-BE49-F238E27FC236}">
                  <a16:creationId xmlns:a16="http://schemas.microsoft.com/office/drawing/2014/main" id="{DCF243E2-D121-1243-BCCB-061CB026635A}"/>
                </a:ext>
              </a:extLst>
            </p:cNvPr>
            <p:cNvCxnSpPr>
              <a:stCxn id="6" idx="6"/>
              <a:endCxn id="7" idx="1"/>
            </p:cNvCxnSpPr>
            <p:nvPr/>
          </p:nvCxnSpPr>
          <p:spPr bwMode="auto">
            <a:xfrm>
              <a:off x="3114440" y="2016629"/>
              <a:ext cx="481380" cy="0"/>
            </a:xfrm>
            <a:prstGeom prst="line">
              <a:avLst/>
            </a:prstGeom>
            <a:noFill/>
            <a:ln w="25400" cap="flat" cmpd="sng" algn="ctr">
              <a:solidFill>
                <a:schemeClr val="tx1"/>
              </a:solidFill>
              <a:prstDash val="solid"/>
              <a:round/>
              <a:headEnd type="none" w="med" len="med"/>
              <a:tailEnd type="triangle" w="med" len="med"/>
            </a:ln>
            <a:effectLst/>
          </p:spPr>
        </p:cxnSp>
        <p:cxnSp>
          <p:nvCxnSpPr>
            <p:cNvPr id="43" name="Straight Connector 42">
              <a:extLst>
                <a:ext uri="{FF2B5EF4-FFF2-40B4-BE49-F238E27FC236}">
                  <a16:creationId xmlns:a16="http://schemas.microsoft.com/office/drawing/2014/main" id="{72F78670-DC81-F546-BDAB-98900964733F}"/>
                </a:ext>
              </a:extLst>
            </p:cNvPr>
            <p:cNvCxnSpPr>
              <a:stCxn id="7" idx="3"/>
              <a:endCxn id="9" idx="3"/>
            </p:cNvCxnSpPr>
            <p:nvPr/>
          </p:nvCxnSpPr>
          <p:spPr bwMode="auto">
            <a:xfrm>
              <a:off x="4675820" y="2016629"/>
              <a:ext cx="454620" cy="0"/>
            </a:xfrm>
            <a:prstGeom prst="line">
              <a:avLst/>
            </a:prstGeom>
            <a:noFill/>
            <a:ln w="25400" cap="flat" cmpd="sng" algn="ctr">
              <a:solidFill>
                <a:schemeClr val="tx1"/>
              </a:solidFill>
              <a:prstDash val="solid"/>
              <a:round/>
              <a:headEnd type="none" w="med" len="med"/>
              <a:tailEnd type="triangle" w="med" len="med"/>
            </a:ln>
            <a:effectLst/>
          </p:spPr>
        </p:cxnSp>
        <p:cxnSp>
          <p:nvCxnSpPr>
            <p:cNvPr id="44" name="Straight Connector 43">
              <a:extLst>
                <a:ext uri="{FF2B5EF4-FFF2-40B4-BE49-F238E27FC236}">
                  <a16:creationId xmlns:a16="http://schemas.microsoft.com/office/drawing/2014/main" id="{29243491-1697-924D-B515-788F1393318B}"/>
                </a:ext>
              </a:extLst>
            </p:cNvPr>
            <p:cNvCxnSpPr>
              <a:stCxn id="9" idx="0"/>
              <a:endCxn id="10" idx="1"/>
            </p:cNvCxnSpPr>
            <p:nvPr/>
          </p:nvCxnSpPr>
          <p:spPr bwMode="auto">
            <a:xfrm>
              <a:off x="5850440" y="2016629"/>
              <a:ext cx="454966" cy="0"/>
            </a:xfrm>
            <a:prstGeom prst="line">
              <a:avLst/>
            </a:prstGeom>
            <a:noFill/>
            <a:ln w="25400" cap="flat" cmpd="sng" algn="ctr">
              <a:solidFill>
                <a:schemeClr val="tx1"/>
              </a:solidFill>
              <a:prstDash val="solid"/>
              <a:round/>
              <a:headEnd type="none" w="med" len="med"/>
              <a:tailEnd type="triangle" w="med" len="med"/>
            </a:ln>
            <a:effectLst/>
          </p:spPr>
        </p:cxnSp>
        <p:cxnSp>
          <p:nvCxnSpPr>
            <p:cNvPr id="45" name="Straight Connector 44">
              <a:extLst>
                <a:ext uri="{FF2B5EF4-FFF2-40B4-BE49-F238E27FC236}">
                  <a16:creationId xmlns:a16="http://schemas.microsoft.com/office/drawing/2014/main" id="{1B5C5197-BBED-A345-9B1F-0C4F7C75F835}"/>
                </a:ext>
              </a:extLst>
            </p:cNvPr>
            <p:cNvCxnSpPr>
              <a:stCxn id="10" idx="3"/>
              <a:endCxn id="11" idx="3"/>
            </p:cNvCxnSpPr>
            <p:nvPr/>
          </p:nvCxnSpPr>
          <p:spPr bwMode="auto">
            <a:xfrm>
              <a:off x="7385406" y="2016629"/>
              <a:ext cx="454966" cy="0"/>
            </a:xfrm>
            <a:prstGeom prst="line">
              <a:avLst/>
            </a:prstGeom>
            <a:noFill/>
            <a:ln w="25400" cap="flat" cmpd="sng" algn="ctr">
              <a:solidFill>
                <a:schemeClr val="tx1"/>
              </a:solidFill>
              <a:prstDash val="solid"/>
              <a:round/>
              <a:headEnd type="none" w="med" len="med"/>
              <a:tailEnd type="triangle" w="med" len="med"/>
            </a:ln>
            <a:effectLst/>
          </p:spPr>
        </p:cxnSp>
        <p:cxnSp>
          <p:nvCxnSpPr>
            <p:cNvPr id="46" name="Straight Connector 45">
              <a:extLst>
                <a:ext uri="{FF2B5EF4-FFF2-40B4-BE49-F238E27FC236}">
                  <a16:creationId xmlns:a16="http://schemas.microsoft.com/office/drawing/2014/main" id="{DD883C1D-D835-ED4B-BF2D-44F8D0E74536}"/>
                </a:ext>
              </a:extLst>
            </p:cNvPr>
            <p:cNvCxnSpPr>
              <a:stCxn id="11" idx="0"/>
              <a:endCxn id="34" idx="1"/>
            </p:cNvCxnSpPr>
            <p:nvPr/>
          </p:nvCxnSpPr>
          <p:spPr bwMode="auto">
            <a:xfrm>
              <a:off x="8560372" y="2016629"/>
              <a:ext cx="280777" cy="2"/>
            </a:xfrm>
            <a:prstGeom prst="line">
              <a:avLst/>
            </a:prstGeom>
            <a:noFill/>
            <a:ln w="25400" cap="flat" cmpd="sng" algn="ctr">
              <a:solidFill>
                <a:schemeClr val="tx1"/>
              </a:solidFill>
              <a:prstDash val="solid"/>
              <a:round/>
              <a:headEnd type="none" w="med" len="med"/>
              <a:tailEnd type="triangle" w="med" len="med"/>
            </a:ln>
            <a:effectLst/>
          </p:spPr>
        </p:cxnSp>
        <p:sp>
          <p:nvSpPr>
            <p:cNvPr id="47" name="TextBox 46">
              <a:extLst>
                <a:ext uri="{FF2B5EF4-FFF2-40B4-BE49-F238E27FC236}">
                  <a16:creationId xmlns:a16="http://schemas.microsoft.com/office/drawing/2014/main" id="{B5673E74-111D-684F-9A26-98D87AD49DC1}"/>
                </a:ext>
              </a:extLst>
            </p:cNvPr>
            <p:cNvSpPr txBox="1"/>
            <p:nvPr/>
          </p:nvSpPr>
          <p:spPr>
            <a:xfrm>
              <a:off x="198681" y="2418022"/>
              <a:ext cx="1835759" cy="757130"/>
            </a:xfrm>
            <a:prstGeom prst="rect">
              <a:avLst/>
            </a:prstGeom>
            <a:noFill/>
          </p:spPr>
          <p:txBody>
            <a:bodyPr wrap="none" rtlCol="0">
              <a:spAutoFit/>
            </a:bodyPr>
            <a:lstStyle/>
            <a:p>
              <a:pPr algn="r">
                <a:buNone/>
              </a:pPr>
              <a:r>
                <a:rPr lang="en-US" sz="1600" b="0" dirty="0">
                  <a:solidFill>
                    <a:schemeClr val="tx1"/>
                  </a:solidFill>
                </a:rPr>
                <a:t>broadband</a:t>
              </a:r>
              <a:br>
                <a:rPr lang="en-US" sz="1600" b="0" dirty="0">
                  <a:solidFill>
                    <a:schemeClr val="tx1"/>
                  </a:solidFill>
                </a:rPr>
              </a:br>
              <a:r>
                <a:rPr lang="en-US" sz="1600" b="0" dirty="0">
                  <a:solidFill>
                    <a:schemeClr val="tx1"/>
                  </a:solidFill>
                </a:rPr>
                <a:t>low-noise RF amp</a:t>
              </a:r>
              <a:br>
                <a:rPr lang="en-US" sz="1600" b="0" dirty="0">
                  <a:solidFill>
                    <a:schemeClr val="tx1"/>
                  </a:solidFill>
                </a:rPr>
              </a:br>
              <a:r>
                <a:rPr lang="en-US" sz="1600" b="0" dirty="0">
                  <a:solidFill>
                    <a:schemeClr val="tx1"/>
                  </a:solidFill>
                </a:rPr>
                <a:t>e.g. 87-108 MHz</a:t>
              </a:r>
            </a:p>
          </p:txBody>
        </p:sp>
        <p:sp>
          <p:nvSpPr>
            <p:cNvPr id="48" name="TextBox 47">
              <a:extLst>
                <a:ext uri="{FF2B5EF4-FFF2-40B4-BE49-F238E27FC236}">
                  <a16:creationId xmlns:a16="http://schemas.microsoft.com/office/drawing/2014/main" id="{2EEF2ED1-50EE-5B4D-8B9F-B2784C395C83}"/>
                </a:ext>
              </a:extLst>
            </p:cNvPr>
            <p:cNvSpPr txBox="1"/>
            <p:nvPr/>
          </p:nvSpPr>
          <p:spPr>
            <a:xfrm>
              <a:off x="3377545" y="2546526"/>
              <a:ext cx="2329484" cy="757130"/>
            </a:xfrm>
            <a:prstGeom prst="rect">
              <a:avLst/>
            </a:prstGeom>
            <a:noFill/>
          </p:spPr>
          <p:txBody>
            <a:bodyPr wrap="none" rtlCol="0">
              <a:spAutoFit/>
            </a:bodyPr>
            <a:lstStyle/>
            <a:p>
              <a:pPr>
                <a:buNone/>
              </a:pPr>
              <a:r>
                <a:rPr lang="en-US" sz="1600" b="0" dirty="0">
                  <a:solidFill>
                    <a:schemeClr val="tx1"/>
                  </a:solidFill>
                </a:rPr>
                <a:t>IF narrowband</a:t>
              </a:r>
              <a:br>
                <a:rPr lang="en-US" sz="1600" b="0" dirty="0">
                  <a:solidFill>
                    <a:schemeClr val="tx1"/>
                  </a:solidFill>
                </a:rPr>
              </a:br>
              <a:r>
                <a:rPr lang="en-US" sz="1600" b="0" dirty="0">
                  <a:solidFill>
                    <a:schemeClr val="tx1"/>
                  </a:solidFill>
                </a:rPr>
                <a:t>band-pass filter</a:t>
              </a:r>
              <a:br>
                <a:rPr lang="en-US" sz="1600" b="0" dirty="0">
                  <a:solidFill>
                    <a:schemeClr val="tx1"/>
                  </a:solidFill>
                </a:rPr>
              </a:br>
              <a:r>
                <a:rPr lang="en-US" sz="1600" b="0" dirty="0">
                  <a:solidFill>
                    <a:schemeClr val="tx1"/>
                  </a:solidFill>
                </a:rPr>
                <a:t>e.g. 10.7 MHz ± 90 kHz</a:t>
              </a:r>
            </a:p>
          </p:txBody>
        </p:sp>
        <p:sp>
          <p:nvSpPr>
            <p:cNvPr id="49" name="TextBox 48">
              <a:extLst>
                <a:ext uri="{FF2B5EF4-FFF2-40B4-BE49-F238E27FC236}">
                  <a16:creationId xmlns:a16="http://schemas.microsoft.com/office/drawing/2014/main" id="{C6DB54E5-F912-B04C-AE48-90C63263F335}"/>
                </a:ext>
              </a:extLst>
            </p:cNvPr>
            <p:cNvSpPr txBox="1"/>
            <p:nvPr/>
          </p:nvSpPr>
          <p:spPr>
            <a:xfrm>
              <a:off x="4986932" y="2556000"/>
              <a:ext cx="824265" cy="313932"/>
            </a:xfrm>
            <a:prstGeom prst="rect">
              <a:avLst/>
            </a:prstGeom>
            <a:noFill/>
          </p:spPr>
          <p:txBody>
            <a:bodyPr wrap="none" rtlCol="0">
              <a:spAutoFit/>
            </a:bodyPr>
            <a:lstStyle/>
            <a:p>
              <a:pPr>
                <a:buNone/>
              </a:pPr>
              <a:r>
                <a:rPr lang="en-US" sz="1600" b="0" dirty="0">
                  <a:solidFill>
                    <a:schemeClr val="tx1"/>
                  </a:solidFill>
                </a:rPr>
                <a:t>IF amp</a:t>
              </a:r>
            </a:p>
          </p:txBody>
        </p:sp>
        <p:sp>
          <p:nvSpPr>
            <p:cNvPr id="50" name="TextBox 49">
              <a:extLst>
                <a:ext uri="{FF2B5EF4-FFF2-40B4-BE49-F238E27FC236}">
                  <a16:creationId xmlns:a16="http://schemas.microsoft.com/office/drawing/2014/main" id="{9D9C55B1-B7C6-2A47-B7CD-3DE7C30136FA}"/>
                </a:ext>
              </a:extLst>
            </p:cNvPr>
            <p:cNvSpPr txBox="1"/>
            <p:nvPr/>
          </p:nvSpPr>
          <p:spPr>
            <a:xfrm>
              <a:off x="6183205" y="2584937"/>
              <a:ext cx="1850186" cy="757130"/>
            </a:xfrm>
            <a:prstGeom prst="rect">
              <a:avLst/>
            </a:prstGeom>
            <a:noFill/>
          </p:spPr>
          <p:txBody>
            <a:bodyPr wrap="none" rtlCol="0">
              <a:spAutoFit/>
            </a:bodyPr>
            <a:lstStyle/>
            <a:p>
              <a:pPr>
                <a:buNone/>
              </a:pPr>
              <a:r>
                <a:rPr lang="en-US" sz="1600" b="0" dirty="0">
                  <a:solidFill>
                    <a:schemeClr val="tx1"/>
                  </a:solidFill>
                </a:rPr>
                <a:t>demodulator,</a:t>
              </a:r>
              <a:br>
                <a:rPr lang="en-US" sz="1600" b="0" dirty="0">
                  <a:solidFill>
                    <a:schemeClr val="tx1"/>
                  </a:solidFill>
                </a:rPr>
              </a:br>
              <a:r>
                <a:rPr lang="en-US" sz="1600" b="0" dirty="0">
                  <a:solidFill>
                    <a:schemeClr val="tx1"/>
                  </a:solidFill>
                </a:rPr>
                <a:t>e.g. FM PLL or</a:t>
              </a:r>
              <a:br>
                <a:rPr lang="en-US" sz="1600" b="0" dirty="0">
                  <a:solidFill>
                    <a:schemeClr val="tx1"/>
                  </a:solidFill>
                </a:rPr>
              </a:br>
              <a:r>
                <a:rPr lang="en-US" sz="1600" b="0" dirty="0">
                  <a:solidFill>
                    <a:schemeClr val="tx1"/>
                  </a:solidFill>
                </a:rPr>
                <a:t>AM diode detector</a:t>
              </a:r>
            </a:p>
          </p:txBody>
        </p:sp>
        <p:sp>
          <p:nvSpPr>
            <p:cNvPr id="51" name="TextBox 50">
              <a:extLst>
                <a:ext uri="{FF2B5EF4-FFF2-40B4-BE49-F238E27FC236}">
                  <a16:creationId xmlns:a16="http://schemas.microsoft.com/office/drawing/2014/main" id="{BE81754C-CF51-0B42-8069-57FE028812CB}"/>
                </a:ext>
              </a:extLst>
            </p:cNvPr>
            <p:cNvSpPr txBox="1"/>
            <p:nvPr/>
          </p:nvSpPr>
          <p:spPr>
            <a:xfrm>
              <a:off x="7736592" y="1186439"/>
              <a:ext cx="1141659" cy="313932"/>
            </a:xfrm>
            <a:prstGeom prst="rect">
              <a:avLst/>
            </a:prstGeom>
            <a:noFill/>
          </p:spPr>
          <p:txBody>
            <a:bodyPr wrap="none" rtlCol="0">
              <a:spAutoFit/>
            </a:bodyPr>
            <a:lstStyle/>
            <a:p>
              <a:pPr>
                <a:buNone/>
              </a:pPr>
              <a:r>
                <a:rPr lang="en-US" sz="1600" b="0">
                  <a:solidFill>
                    <a:schemeClr val="tx1"/>
                  </a:solidFill>
                </a:rPr>
                <a:t>audio amp</a:t>
              </a:r>
              <a:endParaRPr lang="en-US" sz="1600" b="0" dirty="0">
                <a:solidFill>
                  <a:schemeClr val="tx1"/>
                </a:solidFill>
              </a:endParaRPr>
            </a:p>
          </p:txBody>
        </p:sp>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C9608EA5-EAA4-0C47-A28F-CC7903ACD6E5}"/>
                    </a:ext>
                  </a:extLst>
                </p:cNvPr>
                <p:cNvSpPr txBox="1"/>
                <p:nvPr/>
              </p:nvSpPr>
              <p:spPr>
                <a:xfrm>
                  <a:off x="1919370" y="946786"/>
                  <a:ext cx="1670137" cy="535531"/>
                </a:xfrm>
                <a:prstGeom prst="rect">
                  <a:avLst/>
                </a:prstGeom>
                <a:noFill/>
              </p:spPr>
              <p:txBody>
                <a:bodyPr wrap="none" rtlCol="0">
                  <a:spAutoFit/>
                </a:bodyPr>
                <a:lstStyle/>
                <a:p>
                  <a:pPr>
                    <a:buNone/>
                  </a:pPr>
                  <a:r>
                    <a:rPr lang="en-US" sz="1600" b="0" dirty="0">
                      <a:solidFill>
                        <a:schemeClr val="tx1"/>
                      </a:solidFill>
                    </a:rPr>
                    <a:t>frequency mixer</a:t>
                  </a:r>
                </a:p>
                <a:p>
                  <a:pPr>
                    <a:buNone/>
                  </a:pPr>
                  <a14:m>
                    <m:oMathPara xmlns:m="http://schemas.openxmlformats.org/officeDocument/2006/math">
                      <m:oMathParaPr>
                        <m:jc m:val="centerGroup"/>
                      </m:oMathParaPr>
                      <m:oMath xmlns:m="http://schemas.openxmlformats.org/officeDocument/2006/math">
                        <m:sSub>
                          <m:sSubPr>
                            <m:ctrlPr>
                              <a:rPr lang="en-US" sz="1600" b="0" i="1" smtClean="0">
                                <a:solidFill>
                                  <a:schemeClr val="tx1"/>
                                </a:solidFill>
                                <a:latin typeface="Cambria Math" panose="02040503050406030204" pitchFamily="18" charset="0"/>
                              </a:rPr>
                            </m:ctrlPr>
                          </m:sSubPr>
                          <m:e>
                            <m:r>
                              <a:rPr lang="en-US" sz="1600" b="0" i="1" smtClean="0">
                                <a:solidFill>
                                  <a:schemeClr val="tx1"/>
                                </a:solidFill>
                                <a:latin typeface="Cambria Math" charset="0"/>
                              </a:rPr>
                              <m:t>𝑓</m:t>
                            </m:r>
                          </m:e>
                          <m:sub>
                            <m:r>
                              <a:rPr lang="en-US" sz="1600" b="0" i="1" smtClean="0">
                                <a:solidFill>
                                  <a:schemeClr val="tx1"/>
                                </a:solidFill>
                                <a:latin typeface="Cambria Math" charset="0"/>
                              </a:rPr>
                              <m:t>𝐼𝐹</m:t>
                            </m:r>
                          </m:sub>
                        </m:sSub>
                        <m:r>
                          <a:rPr lang="en-US" sz="1600" b="0" i="1" smtClean="0">
                            <a:solidFill>
                              <a:schemeClr val="tx1"/>
                            </a:solidFill>
                            <a:latin typeface="Cambria Math" charset="0"/>
                          </a:rPr>
                          <m:t>=</m:t>
                        </m:r>
                        <m:sSub>
                          <m:sSubPr>
                            <m:ctrlPr>
                              <a:rPr lang="en-US" sz="1600" b="0" i="1" smtClean="0">
                                <a:solidFill>
                                  <a:schemeClr val="tx1"/>
                                </a:solidFill>
                                <a:latin typeface="Cambria Math" panose="02040503050406030204" pitchFamily="18" charset="0"/>
                              </a:rPr>
                            </m:ctrlPr>
                          </m:sSubPr>
                          <m:e>
                            <m:r>
                              <a:rPr lang="en-US" sz="1600" b="0" i="1" smtClean="0">
                                <a:solidFill>
                                  <a:schemeClr val="tx1"/>
                                </a:solidFill>
                                <a:latin typeface="Cambria Math" charset="0"/>
                              </a:rPr>
                              <m:t>𝑓</m:t>
                            </m:r>
                          </m:e>
                          <m:sub>
                            <m:r>
                              <a:rPr lang="en-US" sz="1600" b="0" i="1" smtClean="0">
                                <a:solidFill>
                                  <a:schemeClr val="tx1"/>
                                </a:solidFill>
                                <a:latin typeface="Cambria Math" charset="0"/>
                              </a:rPr>
                              <m:t>𝑅𝐹</m:t>
                            </m:r>
                          </m:sub>
                        </m:sSub>
                        <m:r>
                          <a:rPr lang="en-US" sz="1600" b="0" i="1" smtClean="0">
                            <a:solidFill>
                              <a:schemeClr val="tx1"/>
                            </a:solidFill>
                            <a:latin typeface="Cambria Math" charset="0"/>
                            <a:ea typeface="Cambria Math" charset="0"/>
                            <a:cs typeface="Cambria Math" charset="0"/>
                          </a:rPr>
                          <m:t>±</m:t>
                        </m:r>
                        <m:sSub>
                          <m:sSubPr>
                            <m:ctrlPr>
                              <a:rPr lang="en-US" sz="1600" b="0" i="1" smtClean="0">
                                <a:solidFill>
                                  <a:schemeClr val="tx1"/>
                                </a:solidFill>
                                <a:latin typeface="Cambria Math" panose="02040503050406030204" pitchFamily="18" charset="0"/>
                                <a:ea typeface="Cambria Math" charset="0"/>
                                <a:cs typeface="Cambria Math" charset="0"/>
                              </a:rPr>
                            </m:ctrlPr>
                          </m:sSubPr>
                          <m:e>
                            <m:r>
                              <a:rPr lang="en-US" sz="1600" b="0" i="1" smtClean="0">
                                <a:solidFill>
                                  <a:schemeClr val="tx1"/>
                                </a:solidFill>
                                <a:latin typeface="Cambria Math" charset="0"/>
                                <a:ea typeface="Cambria Math" charset="0"/>
                                <a:cs typeface="Cambria Math" charset="0"/>
                              </a:rPr>
                              <m:t>𝑓</m:t>
                            </m:r>
                          </m:e>
                          <m:sub>
                            <m:r>
                              <a:rPr lang="en-US" sz="1600" b="0" i="1" smtClean="0">
                                <a:solidFill>
                                  <a:schemeClr val="tx1"/>
                                </a:solidFill>
                                <a:latin typeface="Cambria Math" charset="0"/>
                                <a:ea typeface="Cambria Math" charset="0"/>
                                <a:cs typeface="Cambria Math" charset="0"/>
                              </a:rPr>
                              <m:t>𝐿𝑂</m:t>
                            </m:r>
                          </m:sub>
                        </m:sSub>
                      </m:oMath>
                    </m:oMathPara>
                  </a14:m>
                  <a:endParaRPr lang="en-US" sz="1600" b="0" dirty="0">
                    <a:solidFill>
                      <a:schemeClr val="tx1"/>
                    </a:solidFill>
                  </a:endParaRPr>
                </a:p>
              </p:txBody>
            </p:sp>
          </mc:Choice>
          <mc:Fallback xmlns="">
            <p:sp>
              <p:nvSpPr>
                <p:cNvPr id="55" name="TextBox 54"/>
                <p:cNvSpPr txBox="1">
                  <a:spLocks noRot="1" noChangeAspect="1" noMove="1" noResize="1" noEditPoints="1" noAdjustHandles="1" noChangeArrowheads="1" noChangeShapeType="1" noTextEdit="1"/>
                </p:cNvSpPr>
                <p:nvPr/>
              </p:nvSpPr>
              <p:spPr>
                <a:xfrm>
                  <a:off x="1919370" y="946786"/>
                  <a:ext cx="1670137" cy="535531"/>
                </a:xfrm>
                <a:prstGeom prst="rect">
                  <a:avLst/>
                </a:prstGeom>
                <a:blipFill rotWithShape="0">
                  <a:blip r:embed="rId3"/>
                  <a:stretch>
                    <a:fillRect l="-2190" t="-7955" b="-6818"/>
                  </a:stretch>
                </a:blipFill>
              </p:spPr>
              <p:txBody>
                <a:bodyPr/>
                <a:lstStyle/>
                <a:p>
                  <a:r>
                    <a:rPr lang="en-US">
                      <a:noFill/>
                    </a:rPr>
                    <a:t> </a:t>
                  </a:r>
                </a:p>
              </p:txBody>
            </p:sp>
          </mc:Fallback>
        </mc:AlternateContent>
        <p:sp>
          <p:nvSpPr>
            <p:cNvPr id="53" name="TextBox 52">
              <a:extLst>
                <a:ext uri="{FF2B5EF4-FFF2-40B4-BE49-F238E27FC236}">
                  <a16:creationId xmlns:a16="http://schemas.microsoft.com/office/drawing/2014/main" id="{CE89EE3B-ED79-7847-8970-131F48EE54BB}"/>
                </a:ext>
              </a:extLst>
            </p:cNvPr>
            <p:cNvSpPr txBox="1"/>
            <p:nvPr/>
          </p:nvSpPr>
          <p:spPr>
            <a:xfrm>
              <a:off x="362914" y="3640988"/>
              <a:ext cx="2030556" cy="757130"/>
            </a:xfrm>
            <a:prstGeom prst="rect">
              <a:avLst/>
            </a:prstGeom>
            <a:noFill/>
          </p:spPr>
          <p:txBody>
            <a:bodyPr wrap="none" rtlCol="0">
              <a:spAutoFit/>
            </a:bodyPr>
            <a:lstStyle/>
            <a:p>
              <a:pPr algn="r">
                <a:buNone/>
              </a:pPr>
              <a:r>
                <a:rPr lang="en-US" sz="1600" b="0" dirty="0">
                  <a:solidFill>
                    <a:schemeClr val="tx1"/>
                  </a:solidFill>
                </a:rPr>
                <a:t>tunable</a:t>
              </a:r>
              <a:br>
                <a:rPr lang="en-US" sz="1600" b="0" dirty="0">
                  <a:solidFill>
                    <a:schemeClr val="tx1"/>
                  </a:solidFill>
                </a:rPr>
              </a:br>
              <a:r>
                <a:rPr lang="en-US" sz="1600" b="0" dirty="0">
                  <a:solidFill>
                    <a:schemeClr val="tx1"/>
                  </a:solidFill>
                </a:rPr>
                <a:t>local oscillator (LO)</a:t>
              </a:r>
              <a:br>
                <a:rPr lang="en-US" sz="1600" b="0" dirty="0">
                  <a:solidFill>
                    <a:schemeClr val="tx1"/>
                  </a:solidFill>
                </a:rPr>
              </a:br>
              <a:r>
                <a:rPr lang="en-US" sz="1600" b="0" dirty="0">
                  <a:solidFill>
                    <a:schemeClr val="tx1"/>
                  </a:solidFill>
                </a:rPr>
                <a:t>e.g. 97.7-118.7 MHz</a:t>
              </a:r>
            </a:p>
          </p:txBody>
        </p:sp>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81D3B9CA-7700-F943-834C-F174807E4CFD}"/>
                    </a:ext>
                  </a:extLst>
                </p:cNvPr>
                <p:cNvSpPr txBox="1"/>
                <p:nvPr/>
              </p:nvSpPr>
              <p:spPr>
                <a:xfrm>
                  <a:off x="1995113" y="2080141"/>
                  <a:ext cx="382028" cy="221599"/>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sSub>
                          <m:sSubPr>
                            <m:ctrlPr>
                              <a:rPr lang="en-US" sz="1600" i="1" smtClean="0">
                                <a:solidFill>
                                  <a:schemeClr val="tx1"/>
                                </a:solidFill>
                                <a:latin typeface="Cambria Math" panose="02040503050406030204" pitchFamily="18" charset="0"/>
                              </a:rPr>
                            </m:ctrlPr>
                          </m:sSubPr>
                          <m:e>
                            <m:r>
                              <a:rPr lang="en-US" sz="1600" b="1" i="1" smtClean="0">
                                <a:solidFill>
                                  <a:schemeClr val="tx1"/>
                                </a:solidFill>
                                <a:latin typeface="Cambria Math" charset="0"/>
                              </a:rPr>
                              <m:t>𝒇</m:t>
                            </m:r>
                          </m:e>
                          <m:sub>
                            <m:r>
                              <a:rPr lang="en-US" sz="1600" b="1" i="1" smtClean="0">
                                <a:solidFill>
                                  <a:schemeClr val="tx1"/>
                                </a:solidFill>
                                <a:latin typeface="Cambria Math" charset="0"/>
                              </a:rPr>
                              <m:t>𝑹𝑭</m:t>
                            </m:r>
                          </m:sub>
                        </m:sSub>
                      </m:oMath>
                    </m:oMathPara>
                  </a14:m>
                  <a:endParaRPr lang="en-US" sz="1600" dirty="0"/>
                </a:p>
              </p:txBody>
            </p:sp>
          </mc:Choice>
          <mc:Fallback xmlns="">
            <p:sp>
              <p:nvSpPr>
                <p:cNvPr id="12" name="TextBox 11"/>
                <p:cNvSpPr txBox="1">
                  <a:spLocks noRot="1" noChangeAspect="1" noMove="1" noResize="1" noEditPoints="1" noAdjustHandles="1" noChangeArrowheads="1" noChangeShapeType="1" noTextEdit="1"/>
                </p:cNvSpPr>
                <p:nvPr/>
              </p:nvSpPr>
              <p:spPr>
                <a:xfrm>
                  <a:off x="1995113" y="2080141"/>
                  <a:ext cx="382028" cy="221599"/>
                </a:xfrm>
                <a:prstGeom prst="rect">
                  <a:avLst/>
                </a:prstGeom>
                <a:blipFill rotWithShape="0">
                  <a:blip r:embed="rId4"/>
                  <a:stretch>
                    <a:fillRect l="-15873" t="-8108" r="-3175" b="-378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AA837028-34AC-5D43-97BF-43B19ECB6CCE}"/>
                    </a:ext>
                  </a:extLst>
                </p:cNvPr>
                <p:cNvSpPr txBox="1"/>
                <p:nvPr/>
              </p:nvSpPr>
              <p:spPr>
                <a:xfrm>
                  <a:off x="2353425" y="2559745"/>
                  <a:ext cx="375616" cy="221599"/>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sSub>
                          <m:sSubPr>
                            <m:ctrlPr>
                              <a:rPr lang="en-US" sz="1600" i="1" smtClean="0">
                                <a:solidFill>
                                  <a:schemeClr val="tx1"/>
                                </a:solidFill>
                                <a:latin typeface="Cambria Math" panose="02040503050406030204" pitchFamily="18" charset="0"/>
                              </a:rPr>
                            </m:ctrlPr>
                          </m:sSubPr>
                          <m:e>
                            <m:r>
                              <a:rPr lang="en-US" sz="1600" b="1" i="1" smtClean="0">
                                <a:solidFill>
                                  <a:schemeClr val="tx1"/>
                                </a:solidFill>
                                <a:latin typeface="Cambria Math" charset="0"/>
                              </a:rPr>
                              <m:t>𝒇</m:t>
                            </m:r>
                          </m:e>
                          <m:sub>
                            <m:r>
                              <a:rPr lang="en-US" sz="1600" b="1" i="1" smtClean="0">
                                <a:solidFill>
                                  <a:schemeClr val="tx1"/>
                                </a:solidFill>
                                <a:latin typeface="Cambria Math" charset="0"/>
                              </a:rPr>
                              <m:t>𝑳𝑶</m:t>
                            </m:r>
                          </m:sub>
                        </m:sSub>
                      </m:oMath>
                    </m:oMathPara>
                  </a14:m>
                  <a:endParaRPr lang="en-US" sz="1600" dirty="0"/>
                </a:p>
              </p:txBody>
            </p:sp>
          </mc:Choice>
          <mc:Fallback xmlns="">
            <p:sp>
              <p:nvSpPr>
                <p:cNvPr id="59" name="TextBox 58"/>
                <p:cNvSpPr txBox="1">
                  <a:spLocks noRot="1" noChangeAspect="1" noMove="1" noResize="1" noEditPoints="1" noAdjustHandles="1" noChangeArrowheads="1" noChangeShapeType="1" noTextEdit="1"/>
                </p:cNvSpPr>
                <p:nvPr/>
              </p:nvSpPr>
              <p:spPr>
                <a:xfrm>
                  <a:off x="2353425" y="2559745"/>
                  <a:ext cx="375616" cy="221599"/>
                </a:xfrm>
                <a:prstGeom prst="rect">
                  <a:avLst/>
                </a:prstGeom>
                <a:blipFill rotWithShape="0">
                  <a:blip r:embed="rId5"/>
                  <a:stretch>
                    <a:fillRect l="-16129" t="-8333" r="-4839" b="-388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E3A79CEE-D26C-804A-942D-CF0E87DBB8B8}"/>
                    </a:ext>
                  </a:extLst>
                </p:cNvPr>
                <p:cNvSpPr txBox="1"/>
                <p:nvPr/>
              </p:nvSpPr>
              <p:spPr>
                <a:xfrm>
                  <a:off x="3139181" y="2085830"/>
                  <a:ext cx="343556" cy="221599"/>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sSub>
                          <m:sSubPr>
                            <m:ctrlPr>
                              <a:rPr lang="en-US" sz="1600" i="1" smtClean="0">
                                <a:solidFill>
                                  <a:schemeClr val="tx1"/>
                                </a:solidFill>
                                <a:latin typeface="Cambria Math" panose="02040503050406030204" pitchFamily="18" charset="0"/>
                              </a:rPr>
                            </m:ctrlPr>
                          </m:sSubPr>
                          <m:e>
                            <m:r>
                              <a:rPr lang="en-US" sz="1600" b="1" i="1" smtClean="0">
                                <a:solidFill>
                                  <a:schemeClr val="tx1"/>
                                </a:solidFill>
                                <a:latin typeface="Cambria Math" charset="0"/>
                              </a:rPr>
                              <m:t>𝒇</m:t>
                            </m:r>
                          </m:e>
                          <m:sub>
                            <m:r>
                              <a:rPr lang="en-US" sz="1600" b="1" i="1" smtClean="0">
                                <a:solidFill>
                                  <a:schemeClr val="tx1"/>
                                </a:solidFill>
                                <a:latin typeface="Cambria Math" charset="0"/>
                              </a:rPr>
                              <m:t>𝑰𝑭</m:t>
                            </m:r>
                          </m:sub>
                        </m:sSub>
                      </m:oMath>
                    </m:oMathPara>
                  </a14:m>
                  <a:endParaRPr lang="en-US" sz="1600" dirty="0"/>
                </a:p>
              </p:txBody>
            </p:sp>
          </mc:Choice>
          <mc:Fallback xmlns="">
            <p:sp>
              <p:nvSpPr>
                <p:cNvPr id="60" name="TextBox 59"/>
                <p:cNvSpPr txBox="1">
                  <a:spLocks noRot="1" noChangeAspect="1" noMove="1" noResize="1" noEditPoints="1" noAdjustHandles="1" noChangeArrowheads="1" noChangeShapeType="1" noTextEdit="1"/>
                </p:cNvSpPr>
                <p:nvPr/>
              </p:nvSpPr>
              <p:spPr>
                <a:xfrm>
                  <a:off x="3139181" y="2085830"/>
                  <a:ext cx="343556" cy="221599"/>
                </a:xfrm>
                <a:prstGeom prst="rect">
                  <a:avLst/>
                </a:prstGeom>
                <a:blipFill rotWithShape="0">
                  <a:blip r:embed="rId6"/>
                  <a:stretch>
                    <a:fillRect l="-19643" t="-8108" r="-1786" b="-37838"/>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57" name="Rectangle 56">
                <a:extLst>
                  <a:ext uri="{FF2B5EF4-FFF2-40B4-BE49-F238E27FC236}">
                    <a16:creationId xmlns:a16="http://schemas.microsoft.com/office/drawing/2014/main" id="{A293674F-8188-BC4C-AE16-FE1626D424D9}"/>
                  </a:ext>
                </a:extLst>
              </p:cNvPr>
              <p:cNvSpPr/>
              <p:nvPr/>
            </p:nvSpPr>
            <p:spPr>
              <a:xfrm>
                <a:off x="7393155" y="4284924"/>
                <a:ext cx="2056845" cy="369332"/>
              </a:xfrm>
              <a:prstGeom prst="rect">
                <a:avLst/>
              </a:prstGeom>
            </p:spPr>
            <p:txBody>
              <a:bodyPr wrap="none">
                <a:spAutoFit/>
              </a:bodyPr>
              <a:lstStyle/>
              <a:p>
                <a:pPr>
                  <a:buNone/>
                </a:pPr>
                <a14:m>
                  <m:oMathPara xmlns:m="http://schemas.openxmlformats.org/officeDocument/2006/math">
                    <m:oMathParaPr>
                      <m:jc m:val="centerGroup"/>
                    </m:oMathParaPr>
                    <m:oMath xmlns:m="http://schemas.openxmlformats.org/officeDocument/2006/math">
                      <m:sSub>
                        <m:sSubPr>
                          <m:ctrlPr>
                            <a:rPr lang="en-US" sz="2000" i="1">
                              <a:solidFill>
                                <a:schemeClr val="tx1"/>
                              </a:solidFill>
                              <a:latin typeface="Cambria Math" panose="02040503050406030204" pitchFamily="18" charset="0"/>
                            </a:rPr>
                          </m:ctrlPr>
                        </m:sSubPr>
                        <m:e>
                          <m:r>
                            <a:rPr lang="en-US" sz="2000" b="1" i="1">
                              <a:solidFill>
                                <a:schemeClr val="tx1"/>
                              </a:solidFill>
                              <a:latin typeface="Cambria Math" charset="0"/>
                            </a:rPr>
                            <m:t>𝒇</m:t>
                          </m:r>
                        </m:e>
                        <m:sub>
                          <m:r>
                            <a:rPr lang="en-US" sz="2000" b="1" i="1">
                              <a:solidFill>
                                <a:schemeClr val="tx1"/>
                              </a:solidFill>
                              <a:latin typeface="Cambria Math" charset="0"/>
                            </a:rPr>
                            <m:t>𝑰𝑭</m:t>
                          </m:r>
                        </m:sub>
                      </m:sSub>
                      <m:r>
                        <a:rPr lang="en-US" sz="2000" b="1" i="1">
                          <a:solidFill>
                            <a:schemeClr val="tx1"/>
                          </a:solidFill>
                          <a:latin typeface="Cambria Math" charset="0"/>
                        </a:rPr>
                        <m:t>=</m:t>
                      </m:r>
                      <m:sSub>
                        <m:sSubPr>
                          <m:ctrlPr>
                            <a:rPr lang="en-US" sz="2000" i="1">
                              <a:solidFill>
                                <a:schemeClr val="tx1"/>
                              </a:solidFill>
                              <a:latin typeface="Cambria Math" panose="02040503050406030204" pitchFamily="18" charset="0"/>
                            </a:rPr>
                          </m:ctrlPr>
                        </m:sSubPr>
                        <m:e>
                          <m:r>
                            <a:rPr lang="en-US" sz="2000" b="1" i="1">
                              <a:solidFill>
                                <a:schemeClr val="tx1"/>
                              </a:solidFill>
                              <a:latin typeface="Cambria Math" charset="0"/>
                            </a:rPr>
                            <m:t>𝒇</m:t>
                          </m:r>
                        </m:e>
                        <m:sub>
                          <m:r>
                            <a:rPr lang="en-US" sz="2000" b="1" i="1">
                              <a:solidFill>
                                <a:schemeClr val="tx1"/>
                              </a:solidFill>
                              <a:latin typeface="Cambria Math" charset="0"/>
                            </a:rPr>
                            <m:t>𝑹𝑭</m:t>
                          </m:r>
                        </m:sub>
                      </m:sSub>
                      <m:r>
                        <a:rPr lang="en-US" sz="2000" b="1" i="1">
                          <a:solidFill>
                            <a:schemeClr val="tx1"/>
                          </a:solidFill>
                          <a:latin typeface="Cambria Math" charset="0"/>
                          <a:ea typeface="Cambria Math" charset="0"/>
                          <a:cs typeface="Cambria Math" charset="0"/>
                        </a:rPr>
                        <m:t>±</m:t>
                      </m:r>
                      <m:sSub>
                        <m:sSubPr>
                          <m:ctrlPr>
                            <a:rPr lang="en-US" sz="2000" i="1">
                              <a:solidFill>
                                <a:schemeClr val="tx1"/>
                              </a:solidFill>
                              <a:latin typeface="Cambria Math" panose="02040503050406030204" pitchFamily="18" charset="0"/>
                              <a:ea typeface="Cambria Math" charset="0"/>
                              <a:cs typeface="Cambria Math" charset="0"/>
                            </a:rPr>
                          </m:ctrlPr>
                        </m:sSubPr>
                        <m:e>
                          <m:r>
                            <a:rPr lang="en-US" sz="2000" b="1" i="1">
                              <a:solidFill>
                                <a:schemeClr val="tx1"/>
                              </a:solidFill>
                              <a:latin typeface="Cambria Math" charset="0"/>
                              <a:ea typeface="Cambria Math" charset="0"/>
                              <a:cs typeface="Cambria Math" charset="0"/>
                            </a:rPr>
                            <m:t>𝒇</m:t>
                          </m:r>
                        </m:e>
                        <m:sub>
                          <m:r>
                            <a:rPr lang="en-US" sz="2000" b="1" i="1">
                              <a:solidFill>
                                <a:schemeClr val="tx1"/>
                              </a:solidFill>
                              <a:latin typeface="Cambria Math" charset="0"/>
                              <a:ea typeface="Cambria Math" charset="0"/>
                              <a:cs typeface="Cambria Math" charset="0"/>
                            </a:rPr>
                            <m:t>𝑳𝑶</m:t>
                          </m:r>
                        </m:sub>
                      </m:sSub>
                    </m:oMath>
                  </m:oMathPara>
                </a14:m>
                <a:endParaRPr lang="en-US" sz="2000" dirty="0"/>
              </a:p>
            </p:txBody>
          </p:sp>
        </mc:Choice>
        <mc:Fallback xmlns="">
          <p:sp>
            <p:nvSpPr>
              <p:cNvPr id="57" name="Rectangle 56">
                <a:extLst>
                  <a:ext uri="{FF2B5EF4-FFF2-40B4-BE49-F238E27FC236}">
                    <a16:creationId xmlns:a16="http://schemas.microsoft.com/office/drawing/2014/main" id="{A293674F-8188-BC4C-AE16-FE1626D424D9}"/>
                  </a:ext>
                </a:extLst>
              </p:cNvPr>
              <p:cNvSpPr>
                <a:spLocks noRot="1" noChangeAspect="1" noMove="1" noResize="1" noEditPoints="1" noAdjustHandles="1" noChangeArrowheads="1" noChangeShapeType="1" noTextEdit="1"/>
              </p:cNvSpPr>
              <p:nvPr/>
            </p:nvSpPr>
            <p:spPr>
              <a:xfrm>
                <a:off x="7393155" y="4284924"/>
                <a:ext cx="2056845" cy="369332"/>
              </a:xfrm>
              <a:prstGeom prst="rect">
                <a:avLst/>
              </a:prstGeom>
              <a:blipFill>
                <a:blip r:embed="rId7"/>
                <a:stretch>
                  <a:fillRect b="-16667"/>
                </a:stretch>
              </a:blipFill>
            </p:spPr>
            <p:txBody>
              <a:bodyPr/>
              <a:lstStyle/>
              <a:p>
                <a:r>
                  <a:rPr lang="en-US">
                    <a:noFill/>
                  </a:rPr>
                  <a:t> </a:t>
                </a:r>
              </a:p>
            </p:txBody>
          </p:sp>
        </mc:Fallback>
      </mc:AlternateContent>
      <p:sp>
        <p:nvSpPr>
          <p:cNvPr id="58" name="TextBox 57">
            <a:extLst>
              <a:ext uri="{FF2B5EF4-FFF2-40B4-BE49-F238E27FC236}">
                <a16:creationId xmlns:a16="http://schemas.microsoft.com/office/drawing/2014/main" id="{E8B010BF-D09C-F842-8C3B-59969FB1243B}"/>
              </a:ext>
            </a:extLst>
          </p:cNvPr>
          <p:cNvSpPr txBox="1"/>
          <p:nvPr/>
        </p:nvSpPr>
        <p:spPr>
          <a:xfrm>
            <a:off x="3808435" y="1072033"/>
            <a:ext cx="1734770" cy="369332"/>
          </a:xfrm>
          <a:prstGeom prst="rect">
            <a:avLst/>
          </a:prstGeom>
          <a:noFill/>
        </p:spPr>
        <p:txBody>
          <a:bodyPr wrap="none" rtlCol="0">
            <a:spAutoFit/>
          </a:bodyPr>
          <a:lstStyle/>
          <a:p>
            <a:pPr>
              <a:buNone/>
            </a:pPr>
            <a:r>
              <a:rPr lang="mr-IN" sz="2000" dirty="0">
                <a:solidFill>
                  <a:srgbClr val="FF0000"/>
                </a:solidFill>
              </a:rPr>
              <a:t>…</a:t>
            </a:r>
            <a:r>
              <a:rPr lang="en-US" sz="2000" dirty="0">
                <a:solidFill>
                  <a:srgbClr val="FF0000"/>
                </a:solidFill>
              </a:rPr>
              <a:t>but this is:</a:t>
            </a:r>
          </a:p>
        </p:txBody>
      </p:sp>
      <p:sp>
        <p:nvSpPr>
          <p:cNvPr id="59" name="Slide Number Placeholder 58">
            <a:extLst>
              <a:ext uri="{FF2B5EF4-FFF2-40B4-BE49-F238E27FC236}">
                <a16:creationId xmlns:a16="http://schemas.microsoft.com/office/drawing/2014/main" id="{C49C9A6B-13B5-4DE5-AD9D-A57C83B7744F}"/>
              </a:ext>
            </a:extLst>
          </p:cNvPr>
          <p:cNvSpPr>
            <a:spLocks noGrp="1"/>
          </p:cNvSpPr>
          <p:nvPr>
            <p:ph type="sldNum" sz="quarter" idx="10"/>
          </p:nvPr>
        </p:nvSpPr>
        <p:spPr/>
        <p:txBody>
          <a:bodyPr/>
          <a:lstStyle/>
          <a:p>
            <a:pPr>
              <a:defRPr/>
            </a:pPr>
            <a:fld id="{5C835376-739B-453C-B43C-A3DA28BE1709}" type="slidenum">
              <a:rPr lang="en-US" smtClean="0"/>
              <a:pPr>
                <a:defRPr/>
              </a:pPr>
              <a:t>8</a:t>
            </a:fld>
            <a:endParaRPr lang="en-US" dirty="0"/>
          </a:p>
        </p:txBody>
      </p:sp>
    </p:spTree>
    <p:extLst>
      <p:ext uri="{BB962C8B-B14F-4D97-AF65-F5344CB8AC3E}">
        <p14:creationId xmlns:p14="http://schemas.microsoft.com/office/powerpoint/2010/main" val="40211471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7604E056-BC8D-A74A-9CC4-625AA08B9008}"/>
              </a:ext>
            </a:extLst>
          </p:cNvPr>
          <p:cNvCxnSpPr>
            <a:stCxn id="17" idx="0"/>
          </p:cNvCxnSpPr>
          <p:nvPr/>
        </p:nvCxnSpPr>
        <p:spPr bwMode="auto">
          <a:xfrm flipV="1">
            <a:off x="2232236" y="1991099"/>
            <a:ext cx="619964" cy="1078518"/>
          </a:xfrm>
          <a:prstGeom prst="line">
            <a:avLst/>
          </a:prstGeom>
          <a:noFill/>
          <a:ln w="15875" cap="flat" cmpd="sng" algn="ctr">
            <a:solidFill>
              <a:schemeClr val="accent1"/>
            </a:solidFill>
            <a:prstDash val="dash"/>
            <a:round/>
            <a:headEnd type="none" w="med" len="med"/>
            <a:tailEnd type="none" w="med" len="med"/>
          </a:ln>
          <a:effectLst/>
        </p:spPr>
      </p:cxnSp>
      <p:cxnSp>
        <p:nvCxnSpPr>
          <p:cNvPr id="3" name="Straight Connector 2">
            <a:extLst>
              <a:ext uri="{FF2B5EF4-FFF2-40B4-BE49-F238E27FC236}">
                <a16:creationId xmlns:a16="http://schemas.microsoft.com/office/drawing/2014/main" id="{BB42351F-935A-6246-9315-9F23BCDE1F7B}"/>
              </a:ext>
            </a:extLst>
          </p:cNvPr>
          <p:cNvCxnSpPr>
            <a:stCxn id="11" idx="0"/>
          </p:cNvCxnSpPr>
          <p:nvPr/>
        </p:nvCxnSpPr>
        <p:spPr bwMode="auto">
          <a:xfrm flipH="1" flipV="1">
            <a:off x="2902969" y="1991099"/>
            <a:ext cx="514601" cy="1078518"/>
          </a:xfrm>
          <a:prstGeom prst="line">
            <a:avLst/>
          </a:prstGeom>
          <a:noFill/>
          <a:ln w="15875" cap="flat" cmpd="sng" algn="ctr">
            <a:solidFill>
              <a:schemeClr val="accent1"/>
            </a:solidFill>
            <a:prstDash val="dash"/>
            <a:round/>
            <a:headEnd type="none" w="med" len="med"/>
            <a:tailEnd type="none" w="med" len="med"/>
          </a:ln>
          <a:effectLst/>
        </p:spPr>
      </p:cxnSp>
      <p:sp>
        <p:nvSpPr>
          <p:cNvPr id="4" name="Title 1">
            <a:extLst>
              <a:ext uri="{FF2B5EF4-FFF2-40B4-BE49-F238E27FC236}">
                <a16:creationId xmlns:a16="http://schemas.microsoft.com/office/drawing/2014/main" id="{D9E6EF36-B818-7548-B512-8823CE478AF7}"/>
              </a:ext>
            </a:extLst>
          </p:cNvPr>
          <p:cNvSpPr txBox="1">
            <a:spLocks/>
          </p:cNvSpPr>
          <p:nvPr/>
        </p:nvSpPr>
        <p:spPr>
          <a:xfrm>
            <a:off x="450000" y="216000"/>
            <a:ext cx="9000000" cy="720000"/>
          </a:xfrm>
          <a:prstGeom prst="rect">
            <a:avLst/>
          </a:prstGeom>
        </p:spPr>
        <p:txBody>
          <a:bodyPr/>
          <a:lstStyle>
            <a:lvl1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9pPr>
          </a:lstStyle>
          <a:p>
            <a:pPr>
              <a:buClrTx/>
              <a:buSzTx/>
              <a:buFontTx/>
              <a:buNone/>
            </a:pPr>
            <a:r>
              <a:rPr lang="en-US" kern="0" dirty="0">
                <a:solidFill>
                  <a:srgbClr val="FF0000"/>
                </a:solidFill>
              </a:rPr>
              <a:t>Characteristic Impedance</a:t>
            </a:r>
          </a:p>
        </p:txBody>
      </p:sp>
      <p:sp>
        <p:nvSpPr>
          <p:cNvPr id="5" name="Content Placeholder 2">
            <a:extLst>
              <a:ext uri="{FF2B5EF4-FFF2-40B4-BE49-F238E27FC236}">
                <a16:creationId xmlns:a16="http://schemas.microsoft.com/office/drawing/2014/main" id="{6F328FD2-FF28-9C4E-A79E-31700C447C3E}"/>
              </a:ext>
            </a:extLst>
          </p:cNvPr>
          <p:cNvSpPr txBox="1">
            <a:spLocks/>
          </p:cNvSpPr>
          <p:nvPr/>
        </p:nvSpPr>
        <p:spPr>
          <a:xfrm>
            <a:off x="101600" y="4439092"/>
            <a:ext cx="9666514" cy="2177440"/>
          </a:xfrm>
          <a:prstGeom prst="rect">
            <a:avLst/>
          </a:prstGeom>
        </p:spPr>
        <p:txBody>
          <a:bodyPr>
            <a:normAutofit fontScale="92500" lnSpcReduction="20000"/>
          </a:bodyPr>
          <a:lstStyle>
            <a:lvl1pPr marL="571500" indent="-571500" algn="l" rtl="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effectLst>
                  <a:outerShdw blurRad="38100" dist="38100" dir="2700000" algn="tl">
                    <a:srgbClr val="C0C0C0"/>
                  </a:outerShdw>
                </a:effectLst>
                <a:latin typeface="+mn-lt"/>
                <a:ea typeface="+mn-ea"/>
                <a:cs typeface="+mn-cs"/>
              </a:defRPr>
            </a:lvl1pPr>
            <a:lvl2pPr marL="1047750" indent="-285750" algn="l" rtl="0" eaLnBrk="0" fontAlgn="base" hangingPunct="0">
              <a:lnSpc>
                <a:spcPct val="90000"/>
              </a:lnSpc>
              <a:spcBef>
                <a:spcPct val="30000"/>
              </a:spcBef>
              <a:spcAft>
                <a:spcPct val="0"/>
              </a:spcAft>
              <a:buClr>
                <a:schemeClr val="hlink"/>
              </a:buClr>
              <a:buSzPct val="70000"/>
              <a:buFont typeface="Wingdings" pitchFamily="2" charset="2"/>
              <a:buChar char="n"/>
              <a:defRPr b="1">
                <a:solidFill>
                  <a:schemeClr val="tx1"/>
                </a:solidFill>
                <a:latin typeface="+mn-lt"/>
              </a:defRPr>
            </a:lvl2pPr>
            <a:lvl3pPr marL="1562100" indent="-2286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924050" indent="-17145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defRPr>
            </a:lvl4pPr>
            <a:lvl5pPr marL="2286000" indent="-171450" algn="l" rtl="0" eaLnBrk="0" fontAlgn="base" hangingPunct="0">
              <a:lnSpc>
                <a:spcPct val="90000"/>
              </a:lnSpc>
              <a:spcBef>
                <a:spcPct val="30000"/>
              </a:spcBef>
              <a:spcAft>
                <a:spcPct val="0"/>
              </a:spcAft>
              <a:defRPr sz="1400" b="1">
                <a:solidFill>
                  <a:srgbClr val="0000FF"/>
                </a:solidFill>
                <a:latin typeface="+mn-lt"/>
              </a:defRPr>
            </a:lvl5pPr>
            <a:lvl6pPr marL="2743200" indent="-171450" algn="l" rtl="0" eaLnBrk="0" fontAlgn="base" hangingPunct="0">
              <a:lnSpc>
                <a:spcPct val="90000"/>
              </a:lnSpc>
              <a:spcBef>
                <a:spcPct val="30000"/>
              </a:spcBef>
              <a:spcAft>
                <a:spcPct val="0"/>
              </a:spcAft>
              <a:defRPr sz="1400" b="1">
                <a:solidFill>
                  <a:srgbClr val="0000FF"/>
                </a:solidFill>
                <a:latin typeface="+mn-lt"/>
              </a:defRPr>
            </a:lvl6pPr>
            <a:lvl7pPr marL="3200400" indent="-171450" algn="l" rtl="0" eaLnBrk="0" fontAlgn="base" hangingPunct="0">
              <a:lnSpc>
                <a:spcPct val="90000"/>
              </a:lnSpc>
              <a:spcBef>
                <a:spcPct val="30000"/>
              </a:spcBef>
              <a:spcAft>
                <a:spcPct val="0"/>
              </a:spcAft>
              <a:defRPr sz="1400" b="1">
                <a:solidFill>
                  <a:srgbClr val="0000FF"/>
                </a:solidFill>
                <a:latin typeface="+mn-lt"/>
              </a:defRPr>
            </a:lvl7pPr>
            <a:lvl8pPr marL="3657600" indent="-171450" algn="l" rtl="0" eaLnBrk="0" fontAlgn="base" hangingPunct="0">
              <a:lnSpc>
                <a:spcPct val="90000"/>
              </a:lnSpc>
              <a:spcBef>
                <a:spcPct val="30000"/>
              </a:spcBef>
              <a:spcAft>
                <a:spcPct val="0"/>
              </a:spcAft>
              <a:defRPr sz="1400" b="1">
                <a:solidFill>
                  <a:srgbClr val="0000FF"/>
                </a:solidFill>
                <a:latin typeface="+mn-lt"/>
              </a:defRPr>
            </a:lvl8pPr>
            <a:lvl9pPr marL="4114800" indent="-171450" algn="l" rtl="0" eaLnBrk="0" fontAlgn="base" hangingPunct="0">
              <a:lnSpc>
                <a:spcPct val="90000"/>
              </a:lnSpc>
              <a:spcBef>
                <a:spcPct val="30000"/>
              </a:spcBef>
              <a:spcAft>
                <a:spcPct val="0"/>
              </a:spcAft>
              <a:defRPr sz="1400" b="1">
                <a:solidFill>
                  <a:srgbClr val="0000FF"/>
                </a:solidFill>
                <a:latin typeface="+mn-lt"/>
              </a:defRPr>
            </a:lvl9pPr>
          </a:lstStyle>
          <a:p>
            <a:r>
              <a:rPr lang="en-US" kern="0"/>
              <a:t>The </a:t>
            </a:r>
            <a:r>
              <a:rPr lang="en-US" kern="0">
                <a:solidFill>
                  <a:srgbClr val="008000"/>
                </a:solidFill>
              </a:rPr>
              <a:t>reference impedance </a:t>
            </a:r>
            <a:r>
              <a:rPr lang="en-US" i="1" kern="0">
                <a:solidFill>
                  <a:srgbClr val="008000"/>
                </a:solidFill>
              </a:rPr>
              <a:t>Z</a:t>
            </a:r>
            <a:r>
              <a:rPr lang="en-US" i="1" kern="0" baseline="-25000">
                <a:solidFill>
                  <a:srgbClr val="008000"/>
                </a:solidFill>
              </a:rPr>
              <a:t>0</a:t>
            </a:r>
            <a:r>
              <a:rPr lang="en-US" kern="0"/>
              <a:t> in a RF system is defined by the characteristic impedance of the interconnect cables</a:t>
            </a:r>
          </a:p>
          <a:p>
            <a:pPr lvl="1"/>
            <a:r>
              <a:rPr lang="en-US" sz="1800" kern="0"/>
              <a:t>often coaxial cables of </a:t>
            </a:r>
            <a:r>
              <a:rPr lang="en-US" sz="1800" i="1" kern="0"/>
              <a:t>Z</a:t>
            </a:r>
            <a:r>
              <a:rPr lang="en-US" sz="1800" i="1" kern="0" baseline="-25000"/>
              <a:t>0</a:t>
            </a:r>
            <a:r>
              <a:rPr lang="en-US" sz="1800" kern="0"/>
              <a:t>=50Ω (compromise: high voltage / high power handling)</a:t>
            </a:r>
          </a:p>
          <a:p>
            <a:r>
              <a:rPr lang="en-US" kern="0"/>
              <a:t>The characteristic impedance of a TEM transmission-line is defined by the cross-section geometry</a:t>
            </a:r>
          </a:p>
          <a:p>
            <a:pPr lvl="1"/>
            <a:r>
              <a:rPr lang="en-US" sz="1800" kern="0"/>
              <a:t>Ratio of H- and E-field, represented by </a:t>
            </a:r>
            <a:r>
              <a:rPr lang="en-US" sz="1800" i="1" kern="0"/>
              <a:t>L’ </a:t>
            </a:r>
            <a:r>
              <a:rPr lang="en-US" sz="1800" kern="0"/>
              <a:t>[H/m] and </a:t>
            </a:r>
            <a:r>
              <a:rPr lang="en-US" sz="1800" i="1" kern="0"/>
              <a:t>C’ </a:t>
            </a:r>
            <a:r>
              <a:rPr lang="en-US" sz="1800" kern="0"/>
              <a:t>[F/m] in the equivalent circuit of a line segment </a:t>
            </a:r>
            <a:r>
              <a:rPr lang="en-US" sz="1800" i="1" kern="0"/>
              <a:t>dl</a:t>
            </a:r>
          </a:p>
          <a:p>
            <a:pPr lvl="1"/>
            <a:r>
              <a:rPr lang="en-US" sz="1800" kern="0"/>
              <a:t>The characteristic impedance </a:t>
            </a:r>
            <a:r>
              <a:rPr lang="en-US" sz="1800" i="1" kern="0"/>
              <a:t>Z</a:t>
            </a:r>
            <a:r>
              <a:rPr lang="en-US" sz="1800" i="1" kern="0" baseline="-25000"/>
              <a:t>0</a:t>
            </a:r>
            <a:r>
              <a:rPr lang="en-US" sz="1800" kern="0"/>
              <a:t> has the unit Ohm [Ω]</a:t>
            </a:r>
            <a:endParaRPr lang="en-US" sz="1800" kern="0" dirty="0"/>
          </a:p>
        </p:txBody>
      </p:sp>
      <p:pic>
        <p:nvPicPr>
          <p:cNvPr id="6" name="Picture 2" descr="mage result for microwave generator picture">
            <a:extLst>
              <a:ext uri="{FF2B5EF4-FFF2-40B4-BE49-F238E27FC236}">
                <a16:creationId xmlns:a16="http://schemas.microsoft.com/office/drawing/2014/main" id="{0238F8E1-F58D-F644-B567-454187F8EA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36000"/>
            <a:ext cx="2685143" cy="128886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mage result for image microwave amplifier">
            <a:extLst>
              <a:ext uri="{FF2B5EF4-FFF2-40B4-BE49-F238E27FC236}">
                <a16:creationId xmlns:a16="http://schemas.microsoft.com/office/drawing/2014/main" id="{468A25C0-A102-8045-A2E5-8B9E469371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86093" y="767083"/>
            <a:ext cx="2092652" cy="175097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elated image">
            <a:extLst>
              <a:ext uri="{FF2B5EF4-FFF2-40B4-BE49-F238E27FC236}">
                <a16:creationId xmlns:a16="http://schemas.microsoft.com/office/drawing/2014/main" id="{C6884105-6EA0-F942-90D5-708D7E71C38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0634" b="18516"/>
          <a:stretch/>
        </p:blipFill>
        <p:spPr bwMode="auto">
          <a:xfrm>
            <a:off x="5779695" y="1228100"/>
            <a:ext cx="3466583" cy="1582057"/>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C5025A14-8F86-474C-AC7A-29AD6B8B0A8F}"/>
              </a:ext>
            </a:extLst>
          </p:cNvPr>
          <p:cNvSpPr/>
          <p:nvPr/>
        </p:nvSpPr>
        <p:spPr bwMode="auto">
          <a:xfrm flipV="1">
            <a:off x="2471966" y="1873248"/>
            <a:ext cx="810983" cy="50801"/>
          </a:xfrm>
          <a:prstGeom prst="rect">
            <a:avLst/>
          </a:prstGeom>
          <a:no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10" name="L-Shape 9">
            <a:extLst>
              <a:ext uri="{FF2B5EF4-FFF2-40B4-BE49-F238E27FC236}">
                <a16:creationId xmlns:a16="http://schemas.microsoft.com/office/drawing/2014/main" id="{A82C998D-FE5B-6641-986D-0C70DE1EA9A5}"/>
              </a:ext>
            </a:extLst>
          </p:cNvPr>
          <p:cNvSpPr/>
          <p:nvPr/>
        </p:nvSpPr>
        <p:spPr bwMode="auto">
          <a:xfrm>
            <a:off x="3638694" y="2224870"/>
            <a:ext cx="5327506" cy="293188"/>
          </a:xfrm>
          <a:prstGeom prst="corner">
            <a:avLst>
              <a:gd name="adj1" fmla="val 15189"/>
              <a:gd name="adj2" fmla="val 16609"/>
            </a:avLst>
          </a:prstGeom>
          <a:no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11" name="Oval 10">
            <a:extLst>
              <a:ext uri="{FF2B5EF4-FFF2-40B4-BE49-F238E27FC236}">
                <a16:creationId xmlns:a16="http://schemas.microsoft.com/office/drawing/2014/main" id="{D17737F0-F12A-CE4D-8261-D9465CCFCDC8}"/>
              </a:ext>
            </a:extLst>
          </p:cNvPr>
          <p:cNvSpPr/>
          <p:nvPr/>
        </p:nvSpPr>
        <p:spPr bwMode="auto">
          <a:xfrm>
            <a:off x="3237570" y="3069617"/>
            <a:ext cx="360000" cy="720000"/>
          </a:xfrm>
          <a:prstGeom prst="ellipse">
            <a:avLst/>
          </a:prstGeom>
          <a:no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12" name="Oval 11">
            <a:extLst>
              <a:ext uri="{FF2B5EF4-FFF2-40B4-BE49-F238E27FC236}">
                <a16:creationId xmlns:a16="http://schemas.microsoft.com/office/drawing/2014/main" id="{8ABCAFBA-D512-E446-85C8-417D6082CBDF}"/>
              </a:ext>
            </a:extLst>
          </p:cNvPr>
          <p:cNvSpPr/>
          <p:nvPr/>
        </p:nvSpPr>
        <p:spPr bwMode="auto">
          <a:xfrm>
            <a:off x="3372570" y="3331736"/>
            <a:ext cx="90000" cy="180000"/>
          </a:xfrm>
          <a:prstGeom prst="ellipse">
            <a:avLst/>
          </a:prstGeom>
          <a:solidFill>
            <a:srgbClr val="FF0000"/>
          </a:solidFill>
          <a:ln w="25400" cap="flat" cmpd="sng" algn="ctr">
            <a:solidFill>
              <a:srgbClr val="C00000"/>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cxnSp>
        <p:nvCxnSpPr>
          <p:cNvPr id="13" name="Straight Connector 12">
            <a:extLst>
              <a:ext uri="{FF2B5EF4-FFF2-40B4-BE49-F238E27FC236}">
                <a16:creationId xmlns:a16="http://schemas.microsoft.com/office/drawing/2014/main" id="{C0C85A5E-4AD6-7B46-8374-4C6FD792E7E3}"/>
              </a:ext>
            </a:extLst>
          </p:cNvPr>
          <p:cNvCxnSpPr>
            <a:stCxn id="17" idx="0"/>
            <a:endCxn id="11" idx="0"/>
          </p:cNvCxnSpPr>
          <p:nvPr/>
        </p:nvCxnSpPr>
        <p:spPr bwMode="auto">
          <a:xfrm>
            <a:off x="2232236" y="3069617"/>
            <a:ext cx="1185334" cy="0"/>
          </a:xfrm>
          <a:prstGeom prst="line">
            <a:avLst/>
          </a:prstGeom>
          <a:noFill/>
          <a:ln w="25400" cap="flat" cmpd="sng" algn="ctr">
            <a:solidFill>
              <a:schemeClr val="tx1"/>
            </a:solidFill>
            <a:prstDash val="solid"/>
            <a:round/>
            <a:headEnd type="none" w="med" len="med"/>
            <a:tailEnd type="none" w="med" len="med"/>
          </a:ln>
          <a:effectLst/>
        </p:spPr>
      </p:cxnSp>
      <p:cxnSp>
        <p:nvCxnSpPr>
          <p:cNvPr id="14" name="Straight Connector 13">
            <a:extLst>
              <a:ext uri="{FF2B5EF4-FFF2-40B4-BE49-F238E27FC236}">
                <a16:creationId xmlns:a16="http://schemas.microsoft.com/office/drawing/2014/main" id="{BFF39710-F34E-7D49-A3F9-D9BCD3DE0C44}"/>
              </a:ext>
            </a:extLst>
          </p:cNvPr>
          <p:cNvCxnSpPr/>
          <p:nvPr/>
        </p:nvCxnSpPr>
        <p:spPr bwMode="auto">
          <a:xfrm>
            <a:off x="2232236" y="3789617"/>
            <a:ext cx="1185334" cy="0"/>
          </a:xfrm>
          <a:prstGeom prst="line">
            <a:avLst/>
          </a:prstGeom>
          <a:noFill/>
          <a:ln w="25400" cap="flat" cmpd="sng" algn="ctr">
            <a:solidFill>
              <a:schemeClr val="tx1"/>
            </a:solidFill>
            <a:prstDash val="solid"/>
            <a:round/>
            <a:headEnd type="none" w="med" len="med"/>
            <a:tailEnd type="none" w="med" len="med"/>
          </a:ln>
          <a:effectLst/>
        </p:spPr>
      </p:cxnSp>
      <p:sp>
        <p:nvSpPr>
          <p:cNvPr id="15" name="Rectangle 14">
            <a:extLst>
              <a:ext uri="{FF2B5EF4-FFF2-40B4-BE49-F238E27FC236}">
                <a16:creationId xmlns:a16="http://schemas.microsoft.com/office/drawing/2014/main" id="{5D3A9097-720E-4648-8FED-910108436FBC}"/>
              </a:ext>
            </a:extLst>
          </p:cNvPr>
          <p:cNvSpPr/>
          <p:nvPr/>
        </p:nvSpPr>
        <p:spPr bwMode="auto">
          <a:xfrm>
            <a:off x="2232236" y="3331736"/>
            <a:ext cx="1185334" cy="180000"/>
          </a:xfrm>
          <a:prstGeom prst="rect">
            <a:avLst/>
          </a:prstGeom>
          <a:solidFill>
            <a:srgbClr val="FF0000"/>
          </a:solidFill>
          <a:ln w="25400" cap="flat" cmpd="sng" algn="ctr">
            <a:solidFill>
              <a:srgbClr val="FF0000"/>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16" name="Oval 15">
            <a:extLst>
              <a:ext uri="{FF2B5EF4-FFF2-40B4-BE49-F238E27FC236}">
                <a16:creationId xmlns:a16="http://schemas.microsoft.com/office/drawing/2014/main" id="{6B908417-C192-1F47-8743-11158CF998BD}"/>
              </a:ext>
            </a:extLst>
          </p:cNvPr>
          <p:cNvSpPr/>
          <p:nvPr/>
        </p:nvSpPr>
        <p:spPr bwMode="auto">
          <a:xfrm>
            <a:off x="2187236" y="3331736"/>
            <a:ext cx="90000" cy="180000"/>
          </a:xfrm>
          <a:prstGeom prst="ellipse">
            <a:avLst/>
          </a:prstGeom>
          <a:solidFill>
            <a:srgbClr val="FF0000"/>
          </a:solidFill>
          <a:ln w="25400" cap="flat" cmpd="sng" algn="ctr">
            <a:solidFill>
              <a:srgbClr val="C00000"/>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17" name="Oval 16">
            <a:extLst>
              <a:ext uri="{FF2B5EF4-FFF2-40B4-BE49-F238E27FC236}">
                <a16:creationId xmlns:a16="http://schemas.microsoft.com/office/drawing/2014/main" id="{E57B68F5-794A-1042-A36E-853960A77115}"/>
              </a:ext>
            </a:extLst>
          </p:cNvPr>
          <p:cNvSpPr/>
          <p:nvPr/>
        </p:nvSpPr>
        <p:spPr bwMode="auto">
          <a:xfrm>
            <a:off x="2052236" y="3069617"/>
            <a:ext cx="360000" cy="720000"/>
          </a:xfrm>
          <a:prstGeom prst="ellipse">
            <a:avLst/>
          </a:prstGeom>
          <a:no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cxnSp>
        <p:nvCxnSpPr>
          <p:cNvPr id="18" name="Straight Connector 17">
            <a:extLst>
              <a:ext uri="{FF2B5EF4-FFF2-40B4-BE49-F238E27FC236}">
                <a16:creationId xmlns:a16="http://schemas.microsoft.com/office/drawing/2014/main" id="{DE25D2E3-7A7A-EA43-92DC-46B283284654}"/>
              </a:ext>
            </a:extLst>
          </p:cNvPr>
          <p:cNvCxnSpPr/>
          <p:nvPr/>
        </p:nvCxnSpPr>
        <p:spPr bwMode="auto">
          <a:xfrm flipV="1">
            <a:off x="2226725" y="2785824"/>
            <a:ext cx="0" cy="180000"/>
          </a:xfrm>
          <a:prstGeom prst="line">
            <a:avLst/>
          </a:prstGeom>
          <a:noFill/>
          <a:ln w="15875" cap="flat" cmpd="sng" algn="ctr">
            <a:solidFill>
              <a:schemeClr val="tx1"/>
            </a:solidFill>
            <a:prstDash val="solid"/>
            <a:round/>
            <a:headEnd type="none" w="med" len="med"/>
            <a:tailEnd type="none" w="med" len="med"/>
          </a:ln>
          <a:effectLst/>
        </p:spPr>
      </p:cxnSp>
      <p:cxnSp>
        <p:nvCxnSpPr>
          <p:cNvPr id="19" name="Straight Connector 18">
            <a:extLst>
              <a:ext uri="{FF2B5EF4-FFF2-40B4-BE49-F238E27FC236}">
                <a16:creationId xmlns:a16="http://schemas.microsoft.com/office/drawing/2014/main" id="{C3972A6D-442C-1D48-ADEF-99893174FBE4}"/>
              </a:ext>
            </a:extLst>
          </p:cNvPr>
          <p:cNvCxnSpPr/>
          <p:nvPr/>
        </p:nvCxnSpPr>
        <p:spPr bwMode="auto">
          <a:xfrm flipV="1">
            <a:off x="3417570" y="2785824"/>
            <a:ext cx="0" cy="180000"/>
          </a:xfrm>
          <a:prstGeom prst="line">
            <a:avLst/>
          </a:prstGeom>
          <a:noFill/>
          <a:ln w="15875" cap="flat" cmpd="sng" algn="ctr">
            <a:solidFill>
              <a:schemeClr val="tx1"/>
            </a:solidFill>
            <a:prstDash val="solid"/>
            <a:round/>
            <a:headEnd type="none" w="med" len="med"/>
            <a:tailEnd type="none" w="med" len="med"/>
          </a:ln>
          <a:effectLst/>
        </p:spPr>
      </p:cxnSp>
      <p:cxnSp>
        <p:nvCxnSpPr>
          <p:cNvPr id="20" name="Straight Arrow Connector 19">
            <a:extLst>
              <a:ext uri="{FF2B5EF4-FFF2-40B4-BE49-F238E27FC236}">
                <a16:creationId xmlns:a16="http://schemas.microsoft.com/office/drawing/2014/main" id="{72D8E6B4-E182-3A43-A2D8-B4ED663A7346}"/>
              </a:ext>
            </a:extLst>
          </p:cNvPr>
          <p:cNvCxnSpPr/>
          <p:nvPr/>
        </p:nvCxnSpPr>
        <p:spPr bwMode="auto">
          <a:xfrm>
            <a:off x="2949570" y="2876663"/>
            <a:ext cx="468000" cy="0"/>
          </a:xfrm>
          <a:prstGeom prst="straightConnector1">
            <a:avLst/>
          </a:prstGeom>
          <a:noFill/>
          <a:ln w="19050" cap="flat" cmpd="sng" algn="ctr">
            <a:solidFill>
              <a:schemeClr val="tx1"/>
            </a:solidFill>
            <a:prstDash val="solid"/>
            <a:round/>
            <a:headEnd type="none" w="med" len="med"/>
            <a:tailEnd type="triangle"/>
          </a:ln>
          <a:effectLst/>
        </p:spPr>
      </p:cxnSp>
      <p:cxnSp>
        <p:nvCxnSpPr>
          <p:cNvPr id="21" name="Straight Arrow Connector 20">
            <a:extLst>
              <a:ext uri="{FF2B5EF4-FFF2-40B4-BE49-F238E27FC236}">
                <a16:creationId xmlns:a16="http://schemas.microsoft.com/office/drawing/2014/main" id="{3B386D01-5271-F14B-BAF6-B22951ACAB27}"/>
              </a:ext>
            </a:extLst>
          </p:cNvPr>
          <p:cNvCxnSpPr/>
          <p:nvPr/>
        </p:nvCxnSpPr>
        <p:spPr bwMode="auto">
          <a:xfrm flipH="1">
            <a:off x="2232236" y="2876663"/>
            <a:ext cx="468000" cy="1"/>
          </a:xfrm>
          <a:prstGeom prst="straightConnector1">
            <a:avLst/>
          </a:prstGeom>
          <a:noFill/>
          <a:ln w="19050" cap="flat" cmpd="sng" algn="ctr">
            <a:solidFill>
              <a:schemeClr val="tx1"/>
            </a:solidFill>
            <a:prstDash val="solid"/>
            <a:round/>
            <a:headEnd type="none" w="med" len="med"/>
            <a:tailEnd type="triangle"/>
          </a:ln>
          <a:effectLst/>
        </p:spPr>
      </p:cxnSp>
      <p:sp>
        <p:nvSpPr>
          <p:cNvPr id="22" name="TextBox 21">
            <a:extLst>
              <a:ext uri="{FF2B5EF4-FFF2-40B4-BE49-F238E27FC236}">
                <a16:creationId xmlns:a16="http://schemas.microsoft.com/office/drawing/2014/main" id="{947963A1-C5CE-CF49-BDCD-A3EA7D4DB130}"/>
              </a:ext>
            </a:extLst>
          </p:cNvPr>
          <p:cNvSpPr txBox="1"/>
          <p:nvPr/>
        </p:nvSpPr>
        <p:spPr>
          <a:xfrm>
            <a:off x="2618481" y="2696111"/>
            <a:ext cx="389850" cy="341632"/>
          </a:xfrm>
          <a:prstGeom prst="rect">
            <a:avLst/>
          </a:prstGeom>
          <a:noFill/>
        </p:spPr>
        <p:txBody>
          <a:bodyPr wrap="none" rtlCol="0">
            <a:spAutoFit/>
          </a:bodyPr>
          <a:lstStyle/>
          <a:p>
            <a:pPr>
              <a:buNone/>
            </a:pPr>
            <a:r>
              <a:rPr lang="en-US" sz="1800" i="1" dirty="0">
                <a:solidFill>
                  <a:schemeClr val="tx1"/>
                </a:solidFill>
              </a:rPr>
              <a:t>dl</a:t>
            </a:r>
          </a:p>
        </p:txBody>
      </p:sp>
      <p:cxnSp>
        <p:nvCxnSpPr>
          <p:cNvPr id="23" name="Straight Connector 22">
            <a:extLst>
              <a:ext uri="{FF2B5EF4-FFF2-40B4-BE49-F238E27FC236}">
                <a16:creationId xmlns:a16="http://schemas.microsoft.com/office/drawing/2014/main" id="{4E6FEC8F-AEE5-8B43-8689-B0A56F0FCAA7}"/>
              </a:ext>
            </a:extLst>
          </p:cNvPr>
          <p:cNvCxnSpPr/>
          <p:nvPr/>
        </p:nvCxnSpPr>
        <p:spPr bwMode="auto">
          <a:xfrm flipV="1">
            <a:off x="2852200" y="1811099"/>
            <a:ext cx="0" cy="180000"/>
          </a:xfrm>
          <a:prstGeom prst="line">
            <a:avLst/>
          </a:prstGeom>
          <a:noFill/>
          <a:ln w="15875" cap="flat" cmpd="sng" algn="ctr">
            <a:solidFill>
              <a:schemeClr val="accent1"/>
            </a:solidFill>
            <a:prstDash val="solid"/>
            <a:round/>
            <a:headEnd type="none" w="med" len="med"/>
            <a:tailEnd type="none" w="med" len="med"/>
          </a:ln>
          <a:effectLst/>
        </p:spPr>
      </p:cxnSp>
      <p:cxnSp>
        <p:nvCxnSpPr>
          <p:cNvPr id="24" name="Straight Connector 23">
            <a:extLst>
              <a:ext uri="{FF2B5EF4-FFF2-40B4-BE49-F238E27FC236}">
                <a16:creationId xmlns:a16="http://schemas.microsoft.com/office/drawing/2014/main" id="{D3B1CDE2-CD3F-2447-96C9-C19703221FC6}"/>
              </a:ext>
            </a:extLst>
          </p:cNvPr>
          <p:cNvCxnSpPr/>
          <p:nvPr/>
        </p:nvCxnSpPr>
        <p:spPr bwMode="auto">
          <a:xfrm flipV="1">
            <a:off x="2903000" y="1811099"/>
            <a:ext cx="0" cy="180000"/>
          </a:xfrm>
          <a:prstGeom prst="line">
            <a:avLst/>
          </a:prstGeom>
          <a:noFill/>
          <a:ln w="15875" cap="flat" cmpd="sng" algn="ctr">
            <a:solidFill>
              <a:schemeClr val="accent1"/>
            </a:solidFill>
            <a:prstDash val="solid"/>
            <a:round/>
            <a:headEnd type="none" w="med" len="med"/>
            <a:tailEnd type="none" w="med" len="med"/>
          </a:ln>
          <a:effectLst/>
        </p:spPr>
      </p:cxnSp>
      <p:cxnSp>
        <p:nvCxnSpPr>
          <p:cNvPr id="25" name="Straight Arrow Connector 24">
            <a:extLst>
              <a:ext uri="{FF2B5EF4-FFF2-40B4-BE49-F238E27FC236}">
                <a16:creationId xmlns:a16="http://schemas.microsoft.com/office/drawing/2014/main" id="{B2A29194-0E1A-1B4D-9586-98B26164A6BB}"/>
              </a:ext>
            </a:extLst>
          </p:cNvPr>
          <p:cNvCxnSpPr/>
          <p:nvPr/>
        </p:nvCxnSpPr>
        <p:spPr bwMode="auto">
          <a:xfrm>
            <a:off x="1765300" y="3069617"/>
            <a:ext cx="286936" cy="124546"/>
          </a:xfrm>
          <a:prstGeom prst="straightConnector1">
            <a:avLst/>
          </a:prstGeom>
          <a:noFill/>
          <a:ln w="19050" cap="flat" cmpd="sng" algn="ctr">
            <a:solidFill>
              <a:schemeClr val="tx1"/>
            </a:solidFill>
            <a:prstDash val="solid"/>
            <a:round/>
            <a:headEnd type="none" w="med" len="med"/>
            <a:tailEnd type="triangle"/>
          </a:ln>
          <a:effectLst/>
        </p:spPr>
      </p:cxnSp>
      <p:sp>
        <p:nvSpPr>
          <p:cNvPr id="26" name="TextBox 25">
            <a:extLst>
              <a:ext uri="{FF2B5EF4-FFF2-40B4-BE49-F238E27FC236}">
                <a16:creationId xmlns:a16="http://schemas.microsoft.com/office/drawing/2014/main" id="{112DE3C8-5F5A-7342-B829-1066AFE483E2}"/>
              </a:ext>
            </a:extLst>
          </p:cNvPr>
          <p:cNvSpPr txBox="1"/>
          <p:nvPr/>
        </p:nvSpPr>
        <p:spPr>
          <a:xfrm>
            <a:off x="651533" y="2796205"/>
            <a:ext cx="1186542" cy="535531"/>
          </a:xfrm>
          <a:prstGeom prst="rect">
            <a:avLst/>
          </a:prstGeom>
          <a:noFill/>
        </p:spPr>
        <p:txBody>
          <a:bodyPr wrap="none" rtlCol="0">
            <a:spAutoFit/>
          </a:bodyPr>
          <a:lstStyle/>
          <a:p>
            <a:pPr algn="r">
              <a:buNone/>
            </a:pPr>
            <a:r>
              <a:rPr lang="en-US" sz="1600" dirty="0">
                <a:solidFill>
                  <a:schemeClr val="tx1"/>
                </a:solidFill>
              </a:rPr>
              <a:t>outer</a:t>
            </a:r>
            <a:br>
              <a:rPr lang="en-US" sz="1600" dirty="0">
                <a:solidFill>
                  <a:schemeClr val="tx1"/>
                </a:solidFill>
              </a:rPr>
            </a:br>
            <a:r>
              <a:rPr lang="en-US" sz="1600" dirty="0">
                <a:solidFill>
                  <a:schemeClr val="tx1"/>
                </a:solidFill>
              </a:rPr>
              <a:t>conductor</a:t>
            </a:r>
          </a:p>
        </p:txBody>
      </p:sp>
      <p:sp>
        <p:nvSpPr>
          <p:cNvPr id="27" name="TextBox 26">
            <a:extLst>
              <a:ext uri="{FF2B5EF4-FFF2-40B4-BE49-F238E27FC236}">
                <a16:creationId xmlns:a16="http://schemas.microsoft.com/office/drawing/2014/main" id="{64BEA8E7-E5D2-E449-9EF1-760C78DE679C}"/>
              </a:ext>
            </a:extLst>
          </p:cNvPr>
          <p:cNvSpPr txBox="1"/>
          <p:nvPr/>
        </p:nvSpPr>
        <p:spPr>
          <a:xfrm>
            <a:off x="775694" y="3635306"/>
            <a:ext cx="1186542" cy="535531"/>
          </a:xfrm>
          <a:prstGeom prst="rect">
            <a:avLst/>
          </a:prstGeom>
          <a:noFill/>
        </p:spPr>
        <p:txBody>
          <a:bodyPr wrap="none" rtlCol="0">
            <a:spAutoFit/>
          </a:bodyPr>
          <a:lstStyle/>
          <a:p>
            <a:pPr algn="r">
              <a:buNone/>
            </a:pPr>
            <a:r>
              <a:rPr lang="en-US" sz="1600" dirty="0">
                <a:solidFill>
                  <a:srgbClr val="C00000"/>
                </a:solidFill>
              </a:rPr>
              <a:t>inner</a:t>
            </a:r>
            <a:br>
              <a:rPr lang="en-US" sz="1600" dirty="0">
                <a:solidFill>
                  <a:srgbClr val="C00000"/>
                </a:solidFill>
              </a:rPr>
            </a:br>
            <a:r>
              <a:rPr lang="en-US" sz="1600" dirty="0">
                <a:solidFill>
                  <a:srgbClr val="C00000"/>
                </a:solidFill>
              </a:rPr>
              <a:t>conductor</a:t>
            </a:r>
          </a:p>
        </p:txBody>
      </p:sp>
      <p:cxnSp>
        <p:nvCxnSpPr>
          <p:cNvPr id="28" name="Straight Arrow Connector 27">
            <a:extLst>
              <a:ext uri="{FF2B5EF4-FFF2-40B4-BE49-F238E27FC236}">
                <a16:creationId xmlns:a16="http://schemas.microsoft.com/office/drawing/2014/main" id="{8711AF44-0677-484B-BDD0-6E3A4727F256}"/>
              </a:ext>
            </a:extLst>
          </p:cNvPr>
          <p:cNvCxnSpPr>
            <a:endCxn id="16" idx="3"/>
          </p:cNvCxnSpPr>
          <p:nvPr/>
        </p:nvCxnSpPr>
        <p:spPr bwMode="auto">
          <a:xfrm flipV="1">
            <a:off x="1792272" y="3485376"/>
            <a:ext cx="408144" cy="219315"/>
          </a:xfrm>
          <a:prstGeom prst="straightConnector1">
            <a:avLst/>
          </a:prstGeom>
          <a:noFill/>
          <a:ln w="19050" cap="flat" cmpd="sng" algn="ctr">
            <a:solidFill>
              <a:srgbClr val="C00000"/>
            </a:solidFill>
            <a:prstDash val="solid"/>
            <a:round/>
            <a:headEnd type="none" w="med" len="med"/>
            <a:tailEnd type="triangle"/>
          </a:ln>
          <a:effectLst/>
        </p:spPr>
      </p:cxnSp>
      <p:grpSp>
        <p:nvGrpSpPr>
          <p:cNvPr id="29" name="Group 28">
            <a:extLst>
              <a:ext uri="{FF2B5EF4-FFF2-40B4-BE49-F238E27FC236}">
                <a16:creationId xmlns:a16="http://schemas.microsoft.com/office/drawing/2014/main" id="{FAFDCF24-577D-EF4C-9F99-B1E7955DEA18}"/>
              </a:ext>
            </a:extLst>
          </p:cNvPr>
          <p:cNvGrpSpPr/>
          <p:nvPr/>
        </p:nvGrpSpPr>
        <p:grpSpPr>
          <a:xfrm rot="-5400000">
            <a:off x="5735820" y="2801700"/>
            <a:ext cx="108000" cy="432000"/>
            <a:chOff x="5033861" y="3015633"/>
            <a:chExt cx="108000" cy="432000"/>
          </a:xfrm>
        </p:grpSpPr>
        <p:sp>
          <p:nvSpPr>
            <p:cNvPr id="30" name="Arc 29">
              <a:extLst>
                <a:ext uri="{FF2B5EF4-FFF2-40B4-BE49-F238E27FC236}">
                  <a16:creationId xmlns:a16="http://schemas.microsoft.com/office/drawing/2014/main" id="{D382E723-A1D6-A944-B55F-58C1D869BEC5}"/>
                </a:ext>
              </a:extLst>
            </p:cNvPr>
            <p:cNvSpPr/>
            <p:nvPr/>
          </p:nvSpPr>
          <p:spPr bwMode="auto">
            <a:xfrm>
              <a:off x="5033861" y="3015633"/>
              <a:ext cx="108000" cy="108000"/>
            </a:xfrm>
            <a:prstGeom prst="arc">
              <a:avLst>
                <a:gd name="adj1" fmla="val 16200000"/>
                <a:gd name="adj2" fmla="val 5429538"/>
              </a:avLst>
            </a:prstGeom>
            <a:no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31" name="Arc 30">
              <a:extLst>
                <a:ext uri="{FF2B5EF4-FFF2-40B4-BE49-F238E27FC236}">
                  <a16:creationId xmlns:a16="http://schemas.microsoft.com/office/drawing/2014/main" id="{2217D34A-CC3A-DB4C-93A0-63119428E8F1}"/>
                </a:ext>
              </a:extLst>
            </p:cNvPr>
            <p:cNvSpPr/>
            <p:nvPr/>
          </p:nvSpPr>
          <p:spPr bwMode="auto">
            <a:xfrm>
              <a:off x="5033861" y="3123633"/>
              <a:ext cx="108000" cy="108000"/>
            </a:xfrm>
            <a:prstGeom prst="arc">
              <a:avLst>
                <a:gd name="adj1" fmla="val 16200000"/>
                <a:gd name="adj2" fmla="val 5429538"/>
              </a:avLst>
            </a:prstGeom>
            <a:no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32" name="Arc 31">
              <a:extLst>
                <a:ext uri="{FF2B5EF4-FFF2-40B4-BE49-F238E27FC236}">
                  <a16:creationId xmlns:a16="http://schemas.microsoft.com/office/drawing/2014/main" id="{BFD5B617-E0AC-DE48-93BF-52F51BEB005E}"/>
                </a:ext>
              </a:extLst>
            </p:cNvPr>
            <p:cNvSpPr/>
            <p:nvPr/>
          </p:nvSpPr>
          <p:spPr bwMode="auto">
            <a:xfrm>
              <a:off x="5033861" y="3231633"/>
              <a:ext cx="108000" cy="108000"/>
            </a:xfrm>
            <a:prstGeom prst="arc">
              <a:avLst>
                <a:gd name="adj1" fmla="val 16200000"/>
                <a:gd name="adj2" fmla="val 5429538"/>
              </a:avLst>
            </a:prstGeom>
            <a:no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33" name="Arc 32">
              <a:extLst>
                <a:ext uri="{FF2B5EF4-FFF2-40B4-BE49-F238E27FC236}">
                  <a16:creationId xmlns:a16="http://schemas.microsoft.com/office/drawing/2014/main" id="{D3F2CF54-4AF3-D14A-90DF-590D032FA479}"/>
                </a:ext>
              </a:extLst>
            </p:cNvPr>
            <p:cNvSpPr/>
            <p:nvPr/>
          </p:nvSpPr>
          <p:spPr bwMode="auto">
            <a:xfrm>
              <a:off x="5033861" y="3339633"/>
              <a:ext cx="108000" cy="108000"/>
            </a:xfrm>
            <a:prstGeom prst="arc">
              <a:avLst>
                <a:gd name="adj1" fmla="val 16200000"/>
                <a:gd name="adj2" fmla="val 5429538"/>
              </a:avLst>
            </a:prstGeom>
            <a:no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grpSp>
      <p:cxnSp>
        <p:nvCxnSpPr>
          <p:cNvPr id="34" name="Straight Connector 33">
            <a:extLst>
              <a:ext uri="{FF2B5EF4-FFF2-40B4-BE49-F238E27FC236}">
                <a16:creationId xmlns:a16="http://schemas.microsoft.com/office/drawing/2014/main" id="{D4DD6838-9C8C-6241-B871-09F0222C677D}"/>
              </a:ext>
            </a:extLst>
          </p:cNvPr>
          <p:cNvCxnSpPr/>
          <p:nvPr/>
        </p:nvCxnSpPr>
        <p:spPr bwMode="auto">
          <a:xfrm>
            <a:off x="6192462" y="3448906"/>
            <a:ext cx="180000" cy="0"/>
          </a:xfrm>
          <a:prstGeom prst="line">
            <a:avLst/>
          </a:prstGeom>
          <a:noFill/>
          <a:ln w="38100" cap="flat" cmpd="sng" algn="ctr">
            <a:solidFill>
              <a:schemeClr val="tx1"/>
            </a:solidFill>
            <a:prstDash val="solid"/>
            <a:round/>
            <a:headEnd type="none" w="med" len="med"/>
            <a:tailEnd type="none" w="med" len="med"/>
          </a:ln>
          <a:effectLst/>
        </p:spPr>
      </p:cxnSp>
      <p:cxnSp>
        <p:nvCxnSpPr>
          <p:cNvPr id="35" name="Straight Connector 34">
            <a:extLst>
              <a:ext uri="{FF2B5EF4-FFF2-40B4-BE49-F238E27FC236}">
                <a16:creationId xmlns:a16="http://schemas.microsoft.com/office/drawing/2014/main" id="{3FCFAD89-8ED4-1C49-B86B-209D85F6BDAD}"/>
              </a:ext>
            </a:extLst>
          </p:cNvPr>
          <p:cNvCxnSpPr/>
          <p:nvPr/>
        </p:nvCxnSpPr>
        <p:spPr bwMode="auto">
          <a:xfrm>
            <a:off x="6192462" y="3376906"/>
            <a:ext cx="180000" cy="0"/>
          </a:xfrm>
          <a:prstGeom prst="line">
            <a:avLst/>
          </a:prstGeom>
          <a:noFill/>
          <a:ln w="38100" cap="flat" cmpd="sng" algn="ctr">
            <a:solidFill>
              <a:schemeClr val="tx1"/>
            </a:solidFill>
            <a:prstDash val="solid"/>
            <a:round/>
            <a:headEnd type="none" w="med" len="med"/>
            <a:tailEnd type="none" w="med" len="med"/>
          </a:ln>
          <a:effectLst/>
        </p:spPr>
      </p:cxnSp>
      <p:cxnSp>
        <p:nvCxnSpPr>
          <p:cNvPr id="36" name="Straight Connector 35">
            <a:extLst>
              <a:ext uri="{FF2B5EF4-FFF2-40B4-BE49-F238E27FC236}">
                <a16:creationId xmlns:a16="http://schemas.microsoft.com/office/drawing/2014/main" id="{7636A1CC-6F87-1141-AF43-697C2BE7ADB6}"/>
              </a:ext>
            </a:extLst>
          </p:cNvPr>
          <p:cNvCxnSpPr/>
          <p:nvPr/>
        </p:nvCxnSpPr>
        <p:spPr bwMode="auto">
          <a:xfrm>
            <a:off x="6281437" y="3016906"/>
            <a:ext cx="1025" cy="360000"/>
          </a:xfrm>
          <a:prstGeom prst="line">
            <a:avLst/>
          </a:prstGeom>
          <a:noFill/>
          <a:ln w="25400" cap="flat" cmpd="sng" algn="ctr">
            <a:solidFill>
              <a:schemeClr val="tx1"/>
            </a:solidFill>
            <a:prstDash val="solid"/>
            <a:round/>
            <a:headEnd type="none" w="med" len="med"/>
            <a:tailEnd type="none" w="med" len="med"/>
          </a:ln>
          <a:effectLst/>
        </p:spPr>
      </p:cxnSp>
      <p:cxnSp>
        <p:nvCxnSpPr>
          <p:cNvPr id="37" name="Straight Connector 36">
            <a:extLst>
              <a:ext uri="{FF2B5EF4-FFF2-40B4-BE49-F238E27FC236}">
                <a16:creationId xmlns:a16="http://schemas.microsoft.com/office/drawing/2014/main" id="{5C4D7948-EAF0-1246-96DE-2B86C70CDD27}"/>
              </a:ext>
            </a:extLst>
          </p:cNvPr>
          <p:cNvCxnSpPr/>
          <p:nvPr/>
        </p:nvCxnSpPr>
        <p:spPr bwMode="auto">
          <a:xfrm flipH="1">
            <a:off x="6005822" y="3017700"/>
            <a:ext cx="727072" cy="0"/>
          </a:xfrm>
          <a:prstGeom prst="line">
            <a:avLst/>
          </a:prstGeom>
          <a:noFill/>
          <a:ln w="25400" cap="flat" cmpd="sng" algn="ctr">
            <a:solidFill>
              <a:schemeClr val="tx1"/>
            </a:solidFill>
            <a:prstDash val="solid"/>
            <a:round/>
            <a:headEnd type="none" w="med" len="med"/>
            <a:tailEnd type="none" w="med" len="med"/>
          </a:ln>
          <a:effectLst/>
        </p:spPr>
      </p:cxnSp>
      <p:cxnSp>
        <p:nvCxnSpPr>
          <p:cNvPr id="38" name="Straight Connector 37">
            <a:extLst>
              <a:ext uri="{FF2B5EF4-FFF2-40B4-BE49-F238E27FC236}">
                <a16:creationId xmlns:a16="http://schemas.microsoft.com/office/drawing/2014/main" id="{74806275-0396-EE4A-99C7-8A65A1E105C8}"/>
              </a:ext>
            </a:extLst>
          </p:cNvPr>
          <p:cNvCxnSpPr/>
          <p:nvPr/>
        </p:nvCxnSpPr>
        <p:spPr bwMode="auto">
          <a:xfrm>
            <a:off x="6278175" y="3453278"/>
            <a:ext cx="1025" cy="360000"/>
          </a:xfrm>
          <a:prstGeom prst="line">
            <a:avLst/>
          </a:prstGeom>
          <a:noFill/>
          <a:ln w="25400" cap="flat" cmpd="sng" algn="ctr">
            <a:solidFill>
              <a:schemeClr val="tx1"/>
            </a:solidFill>
            <a:prstDash val="solid"/>
            <a:round/>
            <a:headEnd type="none" w="med" len="med"/>
            <a:tailEnd type="none" w="med" len="med"/>
          </a:ln>
          <a:effectLst/>
        </p:spPr>
      </p:cxnSp>
      <p:cxnSp>
        <p:nvCxnSpPr>
          <p:cNvPr id="39" name="Straight Connector 38">
            <a:extLst>
              <a:ext uri="{FF2B5EF4-FFF2-40B4-BE49-F238E27FC236}">
                <a16:creationId xmlns:a16="http://schemas.microsoft.com/office/drawing/2014/main" id="{DA6E5E42-916C-7E45-84D0-F6CB3F59DC39}"/>
              </a:ext>
            </a:extLst>
          </p:cNvPr>
          <p:cNvCxnSpPr/>
          <p:nvPr/>
        </p:nvCxnSpPr>
        <p:spPr bwMode="auto">
          <a:xfrm flipH="1">
            <a:off x="5278745" y="3822954"/>
            <a:ext cx="1454149" cy="0"/>
          </a:xfrm>
          <a:prstGeom prst="line">
            <a:avLst/>
          </a:prstGeom>
          <a:noFill/>
          <a:ln w="25400" cap="flat" cmpd="sng" algn="ctr">
            <a:solidFill>
              <a:schemeClr val="tx1"/>
            </a:solidFill>
            <a:prstDash val="solid"/>
            <a:round/>
            <a:headEnd type="none" w="med" len="med"/>
            <a:tailEnd type="none" w="med" len="med"/>
          </a:ln>
          <a:effectLst/>
        </p:spPr>
      </p:cxnSp>
      <p:sp>
        <p:nvSpPr>
          <p:cNvPr id="40" name="TextBox 39">
            <a:extLst>
              <a:ext uri="{FF2B5EF4-FFF2-40B4-BE49-F238E27FC236}">
                <a16:creationId xmlns:a16="http://schemas.microsoft.com/office/drawing/2014/main" id="{8AC5779A-B9FF-DA40-B3AC-9691233F7903}"/>
              </a:ext>
            </a:extLst>
          </p:cNvPr>
          <p:cNvSpPr txBox="1"/>
          <p:nvPr/>
        </p:nvSpPr>
        <p:spPr>
          <a:xfrm>
            <a:off x="5630412" y="3062974"/>
            <a:ext cx="357790" cy="313932"/>
          </a:xfrm>
          <a:prstGeom prst="rect">
            <a:avLst/>
          </a:prstGeom>
          <a:noFill/>
        </p:spPr>
        <p:txBody>
          <a:bodyPr wrap="none" rtlCol="0">
            <a:spAutoFit/>
          </a:bodyPr>
          <a:lstStyle/>
          <a:p>
            <a:pPr>
              <a:buNone/>
            </a:pPr>
            <a:r>
              <a:rPr lang="en-US" sz="1600" i="1" dirty="0">
                <a:solidFill>
                  <a:schemeClr val="tx1"/>
                </a:solidFill>
              </a:rPr>
              <a:t>L’</a:t>
            </a:r>
          </a:p>
        </p:txBody>
      </p:sp>
      <p:sp>
        <p:nvSpPr>
          <p:cNvPr id="41" name="TextBox 40">
            <a:extLst>
              <a:ext uri="{FF2B5EF4-FFF2-40B4-BE49-F238E27FC236}">
                <a16:creationId xmlns:a16="http://schemas.microsoft.com/office/drawing/2014/main" id="{2AE8F8AE-3D69-6A41-BB7E-F696F30375DA}"/>
              </a:ext>
            </a:extLst>
          </p:cNvPr>
          <p:cNvSpPr txBox="1"/>
          <p:nvPr/>
        </p:nvSpPr>
        <p:spPr>
          <a:xfrm>
            <a:off x="6340699" y="3322124"/>
            <a:ext cx="389850" cy="313932"/>
          </a:xfrm>
          <a:prstGeom prst="rect">
            <a:avLst/>
          </a:prstGeom>
          <a:noFill/>
        </p:spPr>
        <p:txBody>
          <a:bodyPr wrap="none" rtlCol="0">
            <a:spAutoFit/>
          </a:bodyPr>
          <a:lstStyle/>
          <a:p>
            <a:pPr>
              <a:buNone/>
            </a:pPr>
            <a:r>
              <a:rPr lang="en-US" sz="1600" i="1" dirty="0">
                <a:solidFill>
                  <a:schemeClr val="tx1"/>
                </a:solidFill>
              </a:rPr>
              <a:t>C’</a:t>
            </a:r>
          </a:p>
        </p:txBody>
      </p:sp>
      <p:cxnSp>
        <p:nvCxnSpPr>
          <p:cNvPr id="42" name="Straight Connector 41">
            <a:extLst>
              <a:ext uri="{FF2B5EF4-FFF2-40B4-BE49-F238E27FC236}">
                <a16:creationId xmlns:a16="http://schemas.microsoft.com/office/drawing/2014/main" id="{01ABFF90-158D-5844-B32C-6B0C1043821B}"/>
              </a:ext>
            </a:extLst>
          </p:cNvPr>
          <p:cNvCxnSpPr/>
          <p:nvPr/>
        </p:nvCxnSpPr>
        <p:spPr bwMode="auto">
          <a:xfrm flipH="1">
            <a:off x="5278745" y="3017700"/>
            <a:ext cx="295076" cy="0"/>
          </a:xfrm>
          <a:prstGeom prst="line">
            <a:avLst/>
          </a:prstGeom>
          <a:noFill/>
          <a:ln w="25400" cap="flat" cmpd="sng" algn="ctr">
            <a:solidFill>
              <a:schemeClr val="tx1"/>
            </a:solidFill>
            <a:prstDash val="solid"/>
            <a:round/>
            <a:headEnd type="none" w="med" len="med"/>
            <a:tailEnd type="none" w="med" len="med"/>
          </a:ln>
          <a:effectLst/>
        </p:spPr>
      </p:cxnSp>
      <p:sp>
        <p:nvSpPr>
          <p:cNvPr id="43" name="Oval 42">
            <a:extLst>
              <a:ext uri="{FF2B5EF4-FFF2-40B4-BE49-F238E27FC236}">
                <a16:creationId xmlns:a16="http://schemas.microsoft.com/office/drawing/2014/main" id="{119829CF-7A2D-2446-A927-8E8046FE94D2}"/>
              </a:ext>
            </a:extLst>
          </p:cNvPr>
          <p:cNvSpPr/>
          <p:nvPr/>
        </p:nvSpPr>
        <p:spPr bwMode="auto">
          <a:xfrm>
            <a:off x="5206743" y="2983215"/>
            <a:ext cx="72000" cy="72000"/>
          </a:xfrm>
          <a:prstGeom prst="ellipse">
            <a:avLst/>
          </a:prstGeom>
          <a:no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44" name="Oval 43">
            <a:extLst>
              <a:ext uri="{FF2B5EF4-FFF2-40B4-BE49-F238E27FC236}">
                <a16:creationId xmlns:a16="http://schemas.microsoft.com/office/drawing/2014/main" id="{C4A6B9DE-94E3-FA42-A650-F411BDF35920}"/>
              </a:ext>
            </a:extLst>
          </p:cNvPr>
          <p:cNvSpPr/>
          <p:nvPr/>
        </p:nvSpPr>
        <p:spPr bwMode="auto">
          <a:xfrm>
            <a:off x="5206743" y="3789616"/>
            <a:ext cx="72000" cy="72000"/>
          </a:xfrm>
          <a:prstGeom prst="ellipse">
            <a:avLst/>
          </a:prstGeom>
          <a:no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45" name="Oval 44">
            <a:extLst>
              <a:ext uri="{FF2B5EF4-FFF2-40B4-BE49-F238E27FC236}">
                <a16:creationId xmlns:a16="http://schemas.microsoft.com/office/drawing/2014/main" id="{40E77051-37F3-054D-8413-B6532AB1CAD3}"/>
              </a:ext>
            </a:extLst>
          </p:cNvPr>
          <p:cNvSpPr/>
          <p:nvPr/>
        </p:nvSpPr>
        <p:spPr bwMode="auto">
          <a:xfrm>
            <a:off x="6732894" y="2978251"/>
            <a:ext cx="72000" cy="72000"/>
          </a:xfrm>
          <a:prstGeom prst="ellipse">
            <a:avLst/>
          </a:prstGeom>
          <a:no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46" name="Oval 45">
            <a:extLst>
              <a:ext uri="{FF2B5EF4-FFF2-40B4-BE49-F238E27FC236}">
                <a16:creationId xmlns:a16="http://schemas.microsoft.com/office/drawing/2014/main" id="{97F96EBB-19B9-0E45-9D9F-0B8CA9D9B377}"/>
              </a:ext>
            </a:extLst>
          </p:cNvPr>
          <p:cNvSpPr/>
          <p:nvPr/>
        </p:nvSpPr>
        <p:spPr bwMode="auto">
          <a:xfrm>
            <a:off x="6732894" y="3786544"/>
            <a:ext cx="72000" cy="72000"/>
          </a:xfrm>
          <a:prstGeom prst="ellipse">
            <a:avLst/>
          </a:prstGeom>
          <a:noFill/>
          <a:ln w="254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cxnSp>
        <p:nvCxnSpPr>
          <p:cNvPr id="47" name="Straight Connector 46">
            <a:extLst>
              <a:ext uri="{FF2B5EF4-FFF2-40B4-BE49-F238E27FC236}">
                <a16:creationId xmlns:a16="http://schemas.microsoft.com/office/drawing/2014/main" id="{3C5F16D4-3277-0446-81E6-C27B0A4234C3}"/>
              </a:ext>
            </a:extLst>
          </p:cNvPr>
          <p:cNvCxnSpPr>
            <a:stCxn id="44" idx="0"/>
            <a:endCxn id="43" idx="4"/>
          </p:cNvCxnSpPr>
          <p:nvPr/>
        </p:nvCxnSpPr>
        <p:spPr bwMode="auto">
          <a:xfrm flipV="1">
            <a:off x="5242743" y="3055215"/>
            <a:ext cx="0" cy="734401"/>
          </a:xfrm>
          <a:prstGeom prst="line">
            <a:avLst/>
          </a:prstGeom>
          <a:noFill/>
          <a:ln w="15875" cap="flat" cmpd="sng" algn="ctr">
            <a:solidFill>
              <a:schemeClr val="accent1"/>
            </a:solidFill>
            <a:prstDash val="dash"/>
            <a:round/>
            <a:headEnd type="none" w="med" len="med"/>
            <a:tailEnd type="none" w="med" len="med"/>
          </a:ln>
          <a:effectLst/>
        </p:spPr>
      </p:cxnSp>
      <p:cxnSp>
        <p:nvCxnSpPr>
          <p:cNvPr id="48" name="Straight Connector 47">
            <a:extLst>
              <a:ext uri="{FF2B5EF4-FFF2-40B4-BE49-F238E27FC236}">
                <a16:creationId xmlns:a16="http://schemas.microsoft.com/office/drawing/2014/main" id="{1952E43B-9757-1D4D-8341-BB421AA73891}"/>
              </a:ext>
            </a:extLst>
          </p:cNvPr>
          <p:cNvCxnSpPr>
            <a:stCxn id="46" idx="0"/>
            <a:endCxn id="45" idx="4"/>
          </p:cNvCxnSpPr>
          <p:nvPr/>
        </p:nvCxnSpPr>
        <p:spPr bwMode="auto">
          <a:xfrm flipV="1">
            <a:off x="6768894" y="3050251"/>
            <a:ext cx="0" cy="736293"/>
          </a:xfrm>
          <a:prstGeom prst="line">
            <a:avLst/>
          </a:prstGeom>
          <a:noFill/>
          <a:ln w="15875" cap="flat" cmpd="sng" algn="ctr">
            <a:solidFill>
              <a:schemeClr val="accent1"/>
            </a:solidFill>
            <a:prstDash val="dash"/>
            <a:round/>
            <a:headEnd type="none" w="med" len="med"/>
            <a:tailEnd type="none" w="med" len="med"/>
          </a:ln>
          <a:effectLst/>
        </p:spPr>
      </p:cxnSp>
      <p:cxnSp>
        <p:nvCxnSpPr>
          <p:cNvPr id="49" name="Straight Connector 48">
            <a:extLst>
              <a:ext uri="{FF2B5EF4-FFF2-40B4-BE49-F238E27FC236}">
                <a16:creationId xmlns:a16="http://schemas.microsoft.com/office/drawing/2014/main" id="{0D59E545-8D6C-5145-82B5-D92D8F8DB9DF}"/>
              </a:ext>
            </a:extLst>
          </p:cNvPr>
          <p:cNvCxnSpPr/>
          <p:nvPr/>
        </p:nvCxnSpPr>
        <p:spPr bwMode="auto">
          <a:xfrm flipV="1">
            <a:off x="5241128" y="3957769"/>
            <a:ext cx="0" cy="180000"/>
          </a:xfrm>
          <a:prstGeom prst="line">
            <a:avLst/>
          </a:prstGeom>
          <a:noFill/>
          <a:ln w="15875" cap="flat" cmpd="sng" algn="ctr">
            <a:solidFill>
              <a:schemeClr val="tx1"/>
            </a:solidFill>
            <a:prstDash val="solid"/>
            <a:round/>
            <a:headEnd type="none" w="med" len="med"/>
            <a:tailEnd type="none" w="med" len="med"/>
          </a:ln>
          <a:effectLst/>
        </p:spPr>
      </p:cxnSp>
      <p:cxnSp>
        <p:nvCxnSpPr>
          <p:cNvPr id="50" name="Straight Connector 49">
            <a:extLst>
              <a:ext uri="{FF2B5EF4-FFF2-40B4-BE49-F238E27FC236}">
                <a16:creationId xmlns:a16="http://schemas.microsoft.com/office/drawing/2014/main" id="{C075843E-67D3-424B-B9AA-27DE1097C8B9}"/>
              </a:ext>
            </a:extLst>
          </p:cNvPr>
          <p:cNvCxnSpPr/>
          <p:nvPr/>
        </p:nvCxnSpPr>
        <p:spPr bwMode="auto">
          <a:xfrm flipV="1">
            <a:off x="6768894" y="3962700"/>
            <a:ext cx="0" cy="180000"/>
          </a:xfrm>
          <a:prstGeom prst="line">
            <a:avLst/>
          </a:prstGeom>
          <a:noFill/>
          <a:ln w="15875" cap="flat" cmpd="sng" algn="ctr">
            <a:solidFill>
              <a:schemeClr val="tx1"/>
            </a:solidFill>
            <a:prstDash val="solid"/>
            <a:round/>
            <a:headEnd type="none" w="med" len="med"/>
            <a:tailEnd type="none" w="med" len="med"/>
          </a:ln>
          <a:effectLst/>
        </p:spPr>
      </p:cxnSp>
      <p:cxnSp>
        <p:nvCxnSpPr>
          <p:cNvPr id="51" name="Straight Arrow Connector 50">
            <a:extLst>
              <a:ext uri="{FF2B5EF4-FFF2-40B4-BE49-F238E27FC236}">
                <a16:creationId xmlns:a16="http://schemas.microsoft.com/office/drawing/2014/main" id="{9C579F86-BC90-9B4E-942C-F4ADA9893720}"/>
              </a:ext>
            </a:extLst>
          </p:cNvPr>
          <p:cNvCxnSpPr>
            <a:stCxn id="53" idx="3"/>
          </p:cNvCxnSpPr>
          <p:nvPr/>
        </p:nvCxnSpPr>
        <p:spPr bwMode="auto">
          <a:xfrm>
            <a:off x="6214901" y="4047769"/>
            <a:ext cx="553993" cy="0"/>
          </a:xfrm>
          <a:prstGeom prst="straightConnector1">
            <a:avLst/>
          </a:prstGeom>
          <a:noFill/>
          <a:ln w="19050" cap="flat" cmpd="sng" algn="ctr">
            <a:solidFill>
              <a:schemeClr val="tx1"/>
            </a:solidFill>
            <a:prstDash val="solid"/>
            <a:round/>
            <a:headEnd type="none" w="med" len="med"/>
            <a:tailEnd type="triangle"/>
          </a:ln>
          <a:effectLst/>
        </p:spPr>
      </p:cxnSp>
      <p:cxnSp>
        <p:nvCxnSpPr>
          <p:cNvPr id="52" name="Straight Arrow Connector 51">
            <a:extLst>
              <a:ext uri="{FF2B5EF4-FFF2-40B4-BE49-F238E27FC236}">
                <a16:creationId xmlns:a16="http://schemas.microsoft.com/office/drawing/2014/main" id="{639E11C0-9B73-7641-AF9A-99B5FDEAC4C7}"/>
              </a:ext>
            </a:extLst>
          </p:cNvPr>
          <p:cNvCxnSpPr>
            <a:stCxn id="53" idx="1"/>
          </p:cNvCxnSpPr>
          <p:nvPr/>
        </p:nvCxnSpPr>
        <p:spPr bwMode="auto">
          <a:xfrm flipH="1">
            <a:off x="5241128" y="4047769"/>
            <a:ext cx="583923" cy="0"/>
          </a:xfrm>
          <a:prstGeom prst="straightConnector1">
            <a:avLst/>
          </a:prstGeom>
          <a:noFill/>
          <a:ln w="19050" cap="flat" cmpd="sng" algn="ctr">
            <a:solidFill>
              <a:schemeClr val="tx1"/>
            </a:solidFill>
            <a:prstDash val="solid"/>
            <a:round/>
            <a:headEnd type="none" w="med" len="med"/>
            <a:tailEnd type="triangle"/>
          </a:ln>
          <a:effectLst/>
        </p:spPr>
      </p:cxnSp>
      <p:sp>
        <p:nvSpPr>
          <p:cNvPr id="53" name="TextBox 52">
            <a:extLst>
              <a:ext uri="{FF2B5EF4-FFF2-40B4-BE49-F238E27FC236}">
                <a16:creationId xmlns:a16="http://schemas.microsoft.com/office/drawing/2014/main" id="{FA462133-AFD3-174C-8DA6-0183BE34A7CF}"/>
              </a:ext>
            </a:extLst>
          </p:cNvPr>
          <p:cNvSpPr txBox="1"/>
          <p:nvPr/>
        </p:nvSpPr>
        <p:spPr>
          <a:xfrm>
            <a:off x="5825051" y="3876953"/>
            <a:ext cx="389850" cy="341632"/>
          </a:xfrm>
          <a:prstGeom prst="rect">
            <a:avLst/>
          </a:prstGeom>
          <a:noFill/>
        </p:spPr>
        <p:txBody>
          <a:bodyPr wrap="none" rtlCol="0">
            <a:spAutoFit/>
          </a:bodyPr>
          <a:lstStyle/>
          <a:p>
            <a:pPr>
              <a:buNone/>
            </a:pPr>
            <a:r>
              <a:rPr lang="en-US" sz="1800" i="1" dirty="0">
                <a:solidFill>
                  <a:schemeClr val="tx1"/>
                </a:solidFill>
              </a:rPr>
              <a:t>dl</a:t>
            </a:r>
          </a:p>
        </p:txBody>
      </p:sp>
      <p:sp>
        <p:nvSpPr>
          <p:cNvPr id="54" name="Left-Right Arrow 53">
            <a:extLst>
              <a:ext uri="{FF2B5EF4-FFF2-40B4-BE49-F238E27FC236}">
                <a16:creationId xmlns:a16="http://schemas.microsoft.com/office/drawing/2014/main" id="{4C65A613-7180-584F-9301-45DD3E66D491}"/>
              </a:ext>
            </a:extLst>
          </p:cNvPr>
          <p:cNvSpPr/>
          <p:nvPr/>
        </p:nvSpPr>
        <p:spPr bwMode="auto">
          <a:xfrm>
            <a:off x="3893871" y="3285617"/>
            <a:ext cx="972000" cy="288000"/>
          </a:xfrm>
          <a:prstGeom prst="lef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55" name="TextBox 54">
            <a:extLst>
              <a:ext uri="{FF2B5EF4-FFF2-40B4-BE49-F238E27FC236}">
                <a16:creationId xmlns:a16="http://schemas.microsoft.com/office/drawing/2014/main" id="{C66D610D-9D53-B142-944B-66BCC2E16772}"/>
              </a:ext>
            </a:extLst>
          </p:cNvPr>
          <p:cNvSpPr txBox="1"/>
          <p:nvPr/>
        </p:nvSpPr>
        <p:spPr>
          <a:xfrm>
            <a:off x="3794442" y="2748922"/>
            <a:ext cx="2375971" cy="1717393"/>
          </a:xfrm>
          <a:prstGeom prst="rect">
            <a:avLst/>
          </a:prstGeom>
          <a:noFill/>
        </p:spPr>
        <p:txBody>
          <a:bodyPr wrap="none" rtlCol="0">
            <a:spAutoFit/>
          </a:bodyPr>
          <a:lstStyle/>
          <a:p>
            <a:pPr>
              <a:buNone/>
            </a:pPr>
            <a:r>
              <a:rPr lang="en-US" sz="1600" dirty="0">
                <a:solidFill>
                  <a:schemeClr val="tx1"/>
                </a:solidFill>
              </a:rPr>
              <a:t>equivalent</a:t>
            </a:r>
            <a:br>
              <a:rPr lang="en-US" sz="1600" dirty="0">
                <a:solidFill>
                  <a:schemeClr val="tx1"/>
                </a:solidFill>
              </a:rPr>
            </a:br>
            <a:r>
              <a:rPr lang="en-US" sz="1600" dirty="0">
                <a:solidFill>
                  <a:schemeClr val="tx1"/>
                </a:solidFill>
              </a:rPr>
              <a:t>circuit of a</a:t>
            </a:r>
          </a:p>
          <a:p>
            <a:pPr>
              <a:buNone/>
            </a:pPr>
            <a:endParaRPr lang="en-US" sz="1600" dirty="0">
              <a:solidFill>
                <a:schemeClr val="tx1"/>
              </a:solidFill>
            </a:endParaRPr>
          </a:p>
          <a:p>
            <a:pPr>
              <a:buNone/>
            </a:pPr>
            <a:endParaRPr lang="en-US" sz="1600" dirty="0">
              <a:solidFill>
                <a:schemeClr val="tx1"/>
              </a:solidFill>
            </a:endParaRPr>
          </a:p>
          <a:p>
            <a:pPr>
              <a:buNone/>
            </a:pPr>
            <a:r>
              <a:rPr lang="en-US" sz="1600" dirty="0">
                <a:solidFill>
                  <a:schemeClr val="tx1"/>
                </a:solidFill>
              </a:rPr>
              <a:t>lossless</a:t>
            </a:r>
          </a:p>
          <a:p>
            <a:pPr>
              <a:buNone/>
            </a:pPr>
            <a:r>
              <a:rPr lang="en-US" sz="1600" dirty="0">
                <a:solidFill>
                  <a:schemeClr val="tx1"/>
                </a:solidFill>
              </a:rPr>
              <a:t>TEM transmission-line</a:t>
            </a:r>
          </a:p>
        </p:txBody>
      </p:sp>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7F643186-DB08-594B-A685-EF9A19CBB721}"/>
                  </a:ext>
                </a:extLst>
              </p:cNvPr>
              <p:cNvSpPr txBox="1"/>
              <p:nvPr/>
            </p:nvSpPr>
            <p:spPr>
              <a:xfrm>
                <a:off x="7955080" y="2885874"/>
                <a:ext cx="1343958" cy="982064"/>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sSub>
                        <m:sSubPr>
                          <m:ctrlPr>
                            <a:rPr lang="en-US" i="1" smtClean="0">
                              <a:solidFill>
                                <a:schemeClr val="tx1"/>
                              </a:solidFill>
                              <a:latin typeface="Cambria Math" panose="02040503050406030204" pitchFamily="18" charset="0"/>
                            </a:rPr>
                          </m:ctrlPr>
                        </m:sSubPr>
                        <m:e>
                          <m:r>
                            <a:rPr lang="en-US" b="1" i="1" smtClean="0">
                              <a:solidFill>
                                <a:schemeClr val="tx1"/>
                              </a:solidFill>
                              <a:latin typeface="Cambria Math" charset="0"/>
                            </a:rPr>
                            <m:t>𝒁</m:t>
                          </m:r>
                        </m:e>
                        <m:sub>
                          <m:r>
                            <a:rPr lang="en-US" b="1" i="1" smtClean="0">
                              <a:solidFill>
                                <a:schemeClr val="tx1"/>
                              </a:solidFill>
                              <a:latin typeface="Cambria Math" charset="0"/>
                            </a:rPr>
                            <m:t>𝟎</m:t>
                          </m:r>
                        </m:sub>
                      </m:sSub>
                      <m:r>
                        <a:rPr lang="en-US" b="1" i="1" smtClean="0">
                          <a:solidFill>
                            <a:schemeClr val="tx1"/>
                          </a:solidFill>
                          <a:latin typeface="Cambria Math" charset="0"/>
                        </a:rPr>
                        <m:t>=</m:t>
                      </m:r>
                      <m:rad>
                        <m:radPr>
                          <m:degHide m:val="on"/>
                          <m:ctrlPr>
                            <a:rPr lang="en-US" b="1" i="1" smtClean="0">
                              <a:solidFill>
                                <a:schemeClr val="tx1"/>
                              </a:solidFill>
                              <a:latin typeface="Cambria Math" panose="02040503050406030204" pitchFamily="18" charset="0"/>
                            </a:rPr>
                          </m:ctrlPr>
                        </m:radPr>
                        <m:deg/>
                        <m:e>
                          <m:f>
                            <m:fPr>
                              <m:ctrlPr>
                                <a:rPr lang="mr-IN" b="1" i="1" smtClean="0">
                                  <a:solidFill>
                                    <a:schemeClr val="tx1"/>
                                  </a:solidFill>
                                  <a:latin typeface="Cambria Math" panose="02040503050406030204" pitchFamily="18" charset="0"/>
                                </a:rPr>
                              </m:ctrlPr>
                            </m:fPr>
                            <m:num>
                              <m:r>
                                <a:rPr lang="en-US" b="1" i="1" smtClean="0">
                                  <a:solidFill>
                                    <a:schemeClr val="tx1"/>
                                  </a:solidFill>
                                  <a:latin typeface="Cambria Math" charset="0"/>
                                </a:rPr>
                                <m:t>𝑳</m:t>
                              </m:r>
                              <m:r>
                                <a:rPr lang="en-US" b="1" i="1" smtClean="0">
                                  <a:solidFill>
                                    <a:schemeClr val="tx1"/>
                                  </a:solidFill>
                                  <a:latin typeface="Cambria Math" charset="0"/>
                                </a:rPr>
                                <m:t>′</m:t>
                              </m:r>
                            </m:num>
                            <m:den>
                              <m:r>
                                <a:rPr lang="en-US" b="1" i="1" smtClean="0">
                                  <a:solidFill>
                                    <a:schemeClr val="tx1"/>
                                  </a:solidFill>
                                  <a:latin typeface="Cambria Math" charset="0"/>
                                </a:rPr>
                                <m:t>𝑪</m:t>
                              </m:r>
                              <m:r>
                                <a:rPr lang="en-US" b="1" i="1" smtClean="0">
                                  <a:solidFill>
                                    <a:schemeClr val="tx1"/>
                                  </a:solidFill>
                                  <a:latin typeface="Cambria Math" charset="0"/>
                                </a:rPr>
                                <m:t>′</m:t>
                              </m:r>
                            </m:den>
                          </m:f>
                        </m:e>
                      </m:rad>
                    </m:oMath>
                  </m:oMathPara>
                </a14:m>
                <a:endParaRPr lang="en-US" dirty="0"/>
              </a:p>
            </p:txBody>
          </p:sp>
        </mc:Choice>
        <mc:Fallback xmlns="">
          <p:sp>
            <p:nvSpPr>
              <p:cNvPr id="56" name="TextBox 55">
                <a:extLst>
                  <a:ext uri="{FF2B5EF4-FFF2-40B4-BE49-F238E27FC236}">
                    <a16:creationId xmlns:a16="http://schemas.microsoft.com/office/drawing/2014/main" id="{7F643186-DB08-594B-A685-EF9A19CBB721}"/>
                  </a:ext>
                </a:extLst>
              </p:cNvPr>
              <p:cNvSpPr txBox="1">
                <a:spLocks noRot="1" noChangeAspect="1" noMove="1" noResize="1" noEditPoints="1" noAdjustHandles="1" noChangeArrowheads="1" noChangeShapeType="1" noTextEdit="1"/>
              </p:cNvSpPr>
              <p:nvPr/>
            </p:nvSpPr>
            <p:spPr>
              <a:xfrm>
                <a:off x="7955080" y="2885874"/>
                <a:ext cx="1343958" cy="982064"/>
              </a:xfrm>
              <a:prstGeom prst="rect">
                <a:avLst/>
              </a:prstGeom>
              <a:blipFill>
                <a:blip r:embed="rId6"/>
                <a:stretch>
                  <a:fillRect l="-2804" t="-1266" r="-4673"/>
                </a:stretch>
              </a:blipFill>
            </p:spPr>
            <p:txBody>
              <a:bodyPr/>
              <a:lstStyle/>
              <a:p>
                <a:r>
                  <a:rPr lang="en-US">
                    <a:noFill/>
                  </a:rPr>
                  <a:t> </a:t>
                </a:r>
              </a:p>
            </p:txBody>
          </p:sp>
        </mc:Fallback>
      </mc:AlternateContent>
      <p:sp>
        <p:nvSpPr>
          <p:cNvPr id="57" name="Right Arrow 56">
            <a:extLst>
              <a:ext uri="{FF2B5EF4-FFF2-40B4-BE49-F238E27FC236}">
                <a16:creationId xmlns:a16="http://schemas.microsoft.com/office/drawing/2014/main" id="{B3215A1E-056E-1745-9BA8-6953E9DF98D2}"/>
              </a:ext>
            </a:extLst>
          </p:cNvPr>
          <p:cNvSpPr/>
          <p:nvPr/>
        </p:nvSpPr>
        <p:spPr bwMode="auto">
          <a:xfrm>
            <a:off x="7064097" y="3299063"/>
            <a:ext cx="720000" cy="252000"/>
          </a:xfrm>
          <a:prstGeom prst="rightArrow">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58" name="Slide Number Placeholder 57">
            <a:extLst>
              <a:ext uri="{FF2B5EF4-FFF2-40B4-BE49-F238E27FC236}">
                <a16:creationId xmlns:a16="http://schemas.microsoft.com/office/drawing/2014/main" id="{42085293-C8F3-490A-A41C-C0955E04545A}"/>
              </a:ext>
            </a:extLst>
          </p:cNvPr>
          <p:cNvSpPr>
            <a:spLocks noGrp="1"/>
          </p:cNvSpPr>
          <p:nvPr>
            <p:ph type="sldNum" sz="quarter" idx="10"/>
          </p:nvPr>
        </p:nvSpPr>
        <p:spPr/>
        <p:txBody>
          <a:bodyPr/>
          <a:lstStyle/>
          <a:p>
            <a:pPr>
              <a:defRPr/>
            </a:pPr>
            <a:fld id="{5C835376-739B-453C-B43C-A3DA28BE1709}" type="slidenum">
              <a:rPr lang="en-US" smtClean="0"/>
              <a:pPr>
                <a:defRPr/>
              </a:pPr>
              <a:t>9</a:t>
            </a:fld>
            <a:endParaRPr lang="en-US" dirty="0"/>
          </a:p>
        </p:txBody>
      </p:sp>
    </p:spTree>
    <p:extLst>
      <p:ext uri="{BB962C8B-B14F-4D97-AF65-F5344CB8AC3E}">
        <p14:creationId xmlns:p14="http://schemas.microsoft.com/office/powerpoint/2010/main" val="4043942526"/>
      </p:ext>
    </p:extLst>
  </p:cSld>
  <p:clrMapOvr>
    <a:masterClrMapping/>
  </p:clrMapOvr>
</p:sld>
</file>

<file path=ppt/theme/theme1.xml><?xml version="1.0" encoding="utf-8"?>
<a:theme xmlns:a="http://schemas.openxmlformats.org/drawingml/2006/main" name="Paper Presentation 1">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defRPr kumimoji="0" lang="en-US" sz="2000" b="0" i="1" u="none" strike="noStrike" cap="none" normalizeH="0" baseline="0" smtClean="0">
            <a:ln>
              <a:noFill/>
            </a:ln>
            <a:solidFill>
              <a:srgbClr val="0000FF"/>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defRPr kumimoji="0" lang="en-US" sz="2000" b="0" i="1" u="none" strike="noStrike" cap="none" normalizeH="0" baseline="0" smtClean="0">
            <a:ln>
              <a:noFill/>
            </a:ln>
            <a:solidFill>
              <a:srgbClr val="0000FF"/>
            </a:solidFill>
            <a:effectLst/>
            <a:latin typeface="Arial" charset="0"/>
          </a:defRPr>
        </a:defPPr>
      </a:lstStyle>
    </a:lnDef>
  </a:objectDefaults>
  <a:extraClrSchemeLst>
    <a:extraClrScheme>
      <a:clrScheme name="Paper Presentation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1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1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1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1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1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exercices_CAS2009_Darmstadt</Template>
  <TotalTime>116680</TotalTime>
  <Words>3471</Words>
  <Application>Microsoft Macintosh PowerPoint</Application>
  <PresentationFormat>A4 Paper (210x297 mm)</PresentationFormat>
  <Paragraphs>290</Paragraphs>
  <Slides>24</Slides>
  <Notes>23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Cambria</vt:lpstr>
      <vt:lpstr>Cambria Math</vt:lpstr>
      <vt:lpstr>Segoe UI</vt:lpstr>
      <vt:lpstr>Symbol</vt:lpstr>
      <vt:lpstr>Times New Roman</vt:lpstr>
      <vt:lpstr>Wingdings</vt:lpstr>
      <vt:lpstr>Paper Presentation 1</vt:lpstr>
      <vt:lpstr> JUAS 2021  RF lab introduction</vt:lpstr>
      <vt:lpstr>Contents</vt:lpstr>
      <vt:lpstr>Introduction – Simple RF System</vt:lpstr>
      <vt:lpstr>What are Radio Frequencies?</vt:lpstr>
      <vt:lpstr>Measurement methods - overview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Vector Network Analyzer (VNA)</vt:lpstr>
      <vt:lpstr>Fun with the VNA!</vt:lpstr>
      <vt:lpstr>PowerPoint Presentation</vt:lpstr>
      <vt:lpstr>What awaits you? </vt:lpstr>
      <vt:lpstr>PowerPoint Presentation</vt:lpstr>
      <vt:lpstr>PowerPoint Presentation</vt:lpstr>
      <vt:lpstr>PowerPoint Presentation</vt:lpstr>
      <vt:lpstr>PowerPoint Presentation</vt:lpstr>
      <vt:lpstr>Invent your own experiment! </vt:lpstr>
      <vt:lpstr>You will have enough time to think</vt:lpstr>
      <vt:lpstr>Hands on Network Analyser – remote connection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Schematic diagram</dc:title>
  <dc:creator>TKROYER</dc:creator>
  <cp:lastModifiedBy>Andrea Mostacci</cp:lastModifiedBy>
  <cp:revision>973</cp:revision>
  <dcterms:created xsi:type="dcterms:W3CDTF">2003-07-02T10:29:47Z</dcterms:created>
  <dcterms:modified xsi:type="dcterms:W3CDTF">2021-02-12T15:29:54Z</dcterms:modified>
</cp:coreProperties>
</file>