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4" r:id="rId1"/>
  </p:sldMasterIdLst>
  <p:notesMasterIdLst>
    <p:notesMasterId r:id="rId15"/>
  </p:notesMasterIdLst>
  <p:sldIdLst>
    <p:sldId id="275" r:id="rId2"/>
    <p:sldId id="276" r:id="rId3"/>
    <p:sldId id="288" r:id="rId4"/>
    <p:sldId id="277" r:id="rId5"/>
    <p:sldId id="278" r:id="rId6"/>
    <p:sldId id="283" r:id="rId7"/>
    <p:sldId id="279" r:id="rId8"/>
    <p:sldId id="280" r:id="rId9"/>
    <p:sldId id="281" r:id="rId10"/>
    <p:sldId id="282" r:id="rId11"/>
    <p:sldId id="289" r:id="rId12"/>
    <p:sldId id="285" r:id="rId13"/>
    <p:sldId id="284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17AD9"/>
    <a:srgbClr val="FE3967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34" autoAdjust="0"/>
    <p:restoredTop sz="93657" autoAdjust="0"/>
  </p:normalViewPr>
  <p:slideViewPr>
    <p:cSldViewPr snapToGrid="0">
      <p:cViewPr varScale="1">
        <p:scale>
          <a:sx n="59" d="100"/>
          <a:sy n="59" d="100"/>
        </p:scale>
        <p:origin x="904" y="60"/>
      </p:cViewPr>
      <p:guideLst/>
    </p:cSldViewPr>
  </p:slideViewPr>
  <p:notesTextViewPr>
    <p:cViewPr>
      <p:scale>
        <a:sx n="125" d="100"/>
        <a:sy n="125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227B6FA-86B7-44F9-90A8-F177A1A21396}" type="datetimeFigureOut">
              <a:rPr lang="en-GB" smtClean="0"/>
              <a:t>11/12/2020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811F11-76BC-42FF-8E43-F9972C9D523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2281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72FC6C4F-6E9C-43EC-B7BA-7B5ECC5209D5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6755595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118459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3974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871701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0543192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5558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364267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09117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9311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62777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D811F11-76BC-42FF-8E43-F9972C9D523D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85622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2233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63664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9816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Aimee J Ross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810000" y="6356350"/>
            <a:ext cx="4572000" cy="365125"/>
          </a:xfrm>
        </p:spPr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56804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76229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846443" y="6354279"/>
            <a:ext cx="4499113" cy="365125"/>
          </a:xfrm>
        </p:spPr>
        <p:txBody>
          <a:bodyPr/>
          <a:lstStyle/>
          <a:p>
            <a:r>
              <a:rPr lang="en-US" dirty="0"/>
              <a:t>Aimee Ross, JAI Fest 2020 – All-optical plasma channels for GeV LWFA</a:t>
            </a:r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53850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20926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3044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337048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93810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Aimee J Ross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278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Aimee J Ross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10000" y="6356350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Aimee Ross, JAI Fest 2020 – All-optical plasma channels for GeV LWFA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753535-E763-4DD8-9843-BC909743183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512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2.jpeg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8.png"/><Relationship Id="rId5" Type="http://schemas.openxmlformats.org/officeDocument/2006/relationships/image" Target="../media/image24.png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FDC9F3-CFF6-4D9A-B6C9-D1B1121EED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9979" y="125976"/>
            <a:ext cx="11812021" cy="1263680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rgbClr val="002060"/>
                </a:solidFill>
                <a:latin typeface="Century Gothic" panose="020B0502020202020204" pitchFamily="34" charset="0"/>
              </a:rPr>
              <a:t>Guiding of high intensity laser pulses in 100 mm-long all-optical plasma channels</a:t>
            </a:r>
            <a:endParaRPr lang="en-GB" sz="4000" dirty="0">
              <a:solidFill>
                <a:srgbClr val="002060"/>
              </a:solidFill>
              <a:latin typeface="Century Gothic" panose="020B050202020202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64A523DE-FEC5-406B-8AFC-C0CBF03FE5A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90354"/>
            <a:ext cx="2188395" cy="66764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4BBE353F-43B6-423F-B65E-5CEAA748CAF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5487"/>
          <a:stretch/>
        </p:blipFill>
        <p:spPr>
          <a:xfrm>
            <a:off x="2153319" y="6190352"/>
            <a:ext cx="10038682" cy="667647"/>
          </a:xfrm>
          <a:prstGeom prst="rect">
            <a:avLst/>
          </a:prstGeom>
        </p:spPr>
      </p:pic>
      <p:sp>
        <p:nvSpPr>
          <p:cNvPr id="10" name="Subtitle 2">
            <a:extLst>
              <a:ext uri="{FF2B5EF4-FFF2-40B4-BE49-F238E27FC236}">
                <a16:creationId xmlns:a16="http://schemas.microsoft.com/office/drawing/2014/main" id="{5B20232C-A706-4B80-8A66-8D293EC86C8E}"/>
              </a:ext>
            </a:extLst>
          </p:cNvPr>
          <p:cNvSpPr txBox="1">
            <a:spLocks/>
          </p:cNvSpPr>
          <p:nvPr/>
        </p:nvSpPr>
        <p:spPr>
          <a:xfrm>
            <a:off x="2188395" y="1579101"/>
            <a:ext cx="9583481" cy="4392139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base">
              <a:lnSpc>
                <a:spcPct val="100000"/>
              </a:lnSpc>
            </a:pPr>
            <a:r>
              <a:rPr lang="en-US" sz="1800" dirty="0"/>
              <a:t>Simon Hooker, Roman Walczak, </a:t>
            </a:r>
            <a:r>
              <a:rPr lang="en-US" sz="1800" dirty="0" err="1"/>
              <a:t>Aarón</a:t>
            </a:r>
            <a:r>
              <a:rPr lang="en-US" sz="1800" dirty="0"/>
              <a:t> Alejo, Emily Archer, Chris Arran, Alexander von Boetticher, James Cowley, James Holloway, Oscar Jakobsson, Jakob Jonnerby, Alex Picksley, </a:t>
            </a:r>
            <a:r>
              <a:rPr lang="en-US" sz="1800" u="sng" dirty="0"/>
              <a:t>Aimee Ross</a:t>
            </a:r>
            <a:r>
              <a:rPr lang="en-US" sz="1800" dirty="0"/>
              <a:t>, Rob </a:t>
            </a:r>
            <a:r>
              <a:rPr lang="en-US" sz="1800" dirty="0" err="1"/>
              <a:t>Shalloo</a:t>
            </a:r>
            <a:r>
              <a:rPr lang="en-US" sz="1800" dirty="0"/>
              <a:t>, Wei-Ting Wang​</a:t>
            </a:r>
          </a:p>
          <a:p>
            <a:pPr algn="l" fontAlgn="base">
              <a:lnSpc>
                <a:spcPct val="100000"/>
              </a:lnSpc>
            </a:pPr>
            <a:r>
              <a:rPr lang="en-US" sz="1800" b="1" i="1" dirty="0"/>
              <a:t>John Adams Institute for Accelerator Science, University of Oxford</a:t>
            </a:r>
            <a:r>
              <a:rPr lang="en-US" sz="1800" dirty="0"/>
              <a:t>​</a:t>
            </a:r>
          </a:p>
          <a:p>
            <a:pPr algn="l" fontAlgn="base">
              <a:lnSpc>
                <a:spcPct val="100000"/>
              </a:lnSpc>
            </a:pPr>
            <a:endParaRPr lang="en-US" sz="200" dirty="0"/>
          </a:p>
          <a:p>
            <a:pPr algn="l" fontAlgn="base">
              <a:lnSpc>
                <a:spcPct val="100000"/>
              </a:lnSpc>
            </a:pPr>
            <a:r>
              <a:rPr lang="en-US" sz="1800" dirty="0"/>
              <a:t>Linus Feder, Bo Miao, Jaron </a:t>
            </a:r>
            <a:r>
              <a:rPr lang="en-US" sz="1800" dirty="0" err="1"/>
              <a:t>Shrock</a:t>
            </a:r>
            <a:r>
              <a:rPr lang="en-US" sz="1800" dirty="0"/>
              <a:t>, George Hine, Howard </a:t>
            </a:r>
            <a:r>
              <a:rPr lang="en-US" sz="1800" dirty="0" err="1"/>
              <a:t>Milchberg</a:t>
            </a:r>
            <a:r>
              <a:rPr lang="en-US" sz="1800" dirty="0"/>
              <a:t>​</a:t>
            </a:r>
          </a:p>
          <a:p>
            <a:pPr algn="l" fontAlgn="base">
              <a:lnSpc>
                <a:spcPct val="100000"/>
              </a:lnSpc>
            </a:pPr>
            <a:r>
              <a:rPr lang="en-US" sz="1800" b="1" i="1" dirty="0"/>
              <a:t>University of Maryland</a:t>
            </a:r>
            <a:r>
              <a:rPr lang="en-US" sz="1800" dirty="0"/>
              <a:t>​</a:t>
            </a:r>
          </a:p>
          <a:p>
            <a:pPr algn="l" fontAlgn="base">
              <a:lnSpc>
                <a:spcPct val="100000"/>
              </a:lnSpc>
            </a:pPr>
            <a:endParaRPr lang="en-US" sz="100" dirty="0"/>
          </a:p>
          <a:p>
            <a:pPr algn="l" fontAlgn="base">
              <a:lnSpc>
                <a:spcPct val="100000"/>
              </a:lnSpc>
            </a:pPr>
            <a:r>
              <a:rPr lang="en-US" sz="1800" dirty="0"/>
              <a:t>Nicolas Bourgeois, Chris Thornton​</a:t>
            </a:r>
          </a:p>
          <a:p>
            <a:pPr algn="l" fontAlgn="base">
              <a:lnSpc>
                <a:spcPct val="100000"/>
              </a:lnSpc>
            </a:pPr>
            <a:r>
              <a:rPr lang="en-US" sz="1800" b="1" i="1" dirty="0"/>
              <a:t>Rutherford Appleton Laboratory</a:t>
            </a:r>
            <a:r>
              <a:rPr lang="en-US" sz="1800" dirty="0"/>
              <a:t>​</a:t>
            </a:r>
          </a:p>
          <a:p>
            <a:pPr algn="l" fontAlgn="base">
              <a:lnSpc>
                <a:spcPct val="100000"/>
              </a:lnSpc>
            </a:pPr>
            <a:endParaRPr lang="en-US" sz="100" dirty="0"/>
          </a:p>
          <a:p>
            <a:pPr algn="l" fontAlgn="base">
              <a:lnSpc>
                <a:spcPct val="100000"/>
              </a:lnSpc>
            </a:pPr>
            <a:r>
              <a:rPr lang="en-US" sz="1800" dirty="0"/>
              <a:t>Laura Corner, Harry Jones, Lewis Reid​</a:t>
            </a:r>
          </a:p>
          <a:p>
            <a:pPr algn="l" fontAlgn="base">
              <a:lnSpc>
                <a:spcPct val="100000"/>
              </a:lnSpc>
            </a:pPr>
            <a:r>
              <a:rPr lang="en-US" sz="1800" b="1" i="1" dirty="0"/>
              <a:t>Cockcroft Institute, University of Liverpool</a:t>
            </a:r>
            <a:r>
              <a:rPr lang="en-US" sz="1800" dirty="0"/>
              <a:t>​</a:t>
            </a:r>
          </a:p>
          <a:p>
            <a:pPr algn="l" fontAlgn="base">
              <a:lnSpc>
                <a:spcPct val="100000"/>
              </a:lnSpc>
            </a:pPr>
            <a:endParaRPr lang="en-US" sz="1800" dirty="0"/>
          </a:p>
        </p:txBody>
      </p:sp>
      <p:pic>
        <p:nvPicPr>
          <p:cNvPr id="11" name="Picture 2">
            <a:extLst>
              <a:ext uri="{FF2B5EF4-FFF2-40B4-BE49-F238E27FC236}">
                <a16:creationId xmlns:a16="http://schemas.microsoft.com/office/drawing/2014/main" id="{22EED1D5-13C0-4983-ABD4-11DD20DB5B0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62" y="5000806"/>
            <a:ext cx="1207394" cy="71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3">
            <a:extLst>
              <a:ext uri="{FF2B5EF4-FFF2-40B4-BE49-F238E27FC236}">
                <a16:creationId xmlns:a16="http://schemas.microsoft.com/office/drawing/2014/main" id="{771C63E7-B50A-48FA-85AD-A82C0CE910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310" y="4155339"/>
            <a:ext cx="1784697" cy="4012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4">
            <a:extLst>
              <a:ext uri="{FF2B5EF4-FFF2-40B4-BE49-F238E27FC236}">
                <a16:creationId xmlns:a16="http://schemas.microsoft.com/office/drawing/2014/main" id="{8A35C4DD-D796-4EB8-BCBD-F5CE0B1BAE3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044" y="3238751"/>
            <a:ext cx="1589453" cy="2977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D717F62A-BE40-4266-98C7-D50D1FFF00D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9101"/>
            <a:ext cx="2153318" cy="717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6461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0">
            <a:extLst>
              <a:ext uri="{FF2B5EF4-FFF2-40B4-BE49-F238E27FC236}">
                <a16:creationId xmlns:a16="http://schemas.microsoft.com/office/drawing/2014/main" id="{1CBE5284-05E7-419D-BA0B-676BEEE2A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Increasing the attenuation length</a:t>
            </a:r>
            <a:endParaRPr lang="en-GB" dirty="0"/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9148B76-09DA-42BF-BC68-FD4F5960D88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1569FA2C-17F3-44C1-B0F8-F161E9FEF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9929A620-A879-4FA5-8CE8-EB7CBCAC5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5705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7C55DD-ED4A-4065-A545-A180AE987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Conditioned HOFI plasma channels</a:t>
            </a:r>
            <a:endParaRPr lang="en-GB" dirty="0"/>
          </a:p>
        </p:txBody>
      </p:sp>
      <p:pic>
        <p:nvPicPr>
          <p:cNvPr id="10" name="Content Placeholder 9" descr="Chart, line chart&#10;&#10;Description automatically generated">
            <a:extLst>
              <a:ext uri="{FF2B5EF4-FFF2-40B4-BE49-F238E27FC236}">
                <a16:creationId xmlns:a16="http://schemas.microsoft.com/office/drawing/2014/main" id="{1D9C0425-BAB5-4862-B250-6EC8567A3A3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3"/>
          <a:srcRect r="71500"/>
          <a:stretch/>
        </p:blipFill>
        <p:spPr>
          <a:xfrm>
            <a:off x="1350596" y="1559403"/>
            <a:ext cx="4170132" cy="4895850"/>
          </a:xfrm>
          <a:prstGeom prst="rect">
            <a:avLst/>
          </a:prstGeom>
        </p:spPr>
      </p:pic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2304230A-6F21-4571-8B1F-D7F82C1D1DD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44821" y="1825625"/>
            <a:ext cx="5343812" cy="4351338"/>
          </a:xfrm>
        </p:spPr>
        <p:txBody>
          <a:bodyPr/>
          <a:lstStyle/>
          <a:p>
            <a:r>
              <a:rPr lang="en-GB" dirty="0"/>
              <a:t>Data from experiment on Astra-Gemini TA</a:t>
            </a:r>
            <a:r>
              <a:rPr lang="en-GB" i="1" dirty="0"/>
              <a:t>2</a:t>
            </a:r>
            <a:r>
              <a:rPr lang="en-GB" dirty="0"/>
              <a:t> in 2018</a:t>
            </a:r>
          </a:p>
          <a:p>
            <a:r>
              <a:rPr lang="en-GB" dirty="0"/>
              <a:t>Guided pulse itself causes further ionisation beyond axicon-formed channel wall</a:t>
            </a:r>
          </a:p>
          <a:p>
            <a:r>
              <a:rPr lang="en-GB" dirty="0"/>
              <a:t>Resulting channel is a highly efficient waveguide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CA021F3-D21B-4D95-B685-C719238747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AEB215FE-1AE2-4C34-8AD6-369D13F9C7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11</a:t>
            </a:fld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9EE796D-FB0B-4517-ACB2-4C42ADC26924}"/>
              </a:ext>
            </a:extLst>
          </p:cNvPr>
          <p:cNvSpPr/>
          <p:nvPr/>
        </p:nvSpPr>
        <p:spPr>
          <a:xfrm>
            <a:off x="7609173" y="6141795"/>
            <a:ext cx="3906839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indent="-304800"/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PRE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102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(9), 53201.</a:t>
            </a:r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D5E01730-6E27-4100-8962-817E5D35D764}"/>
              </a:ext>
            </a:extLst>
          </p:cNvPr>
          <p:cNvGrpSpPr/>
          <p:nvPr/>
        </p:nvGrpSpPr>
        <p:grpSpPr>
          <a:xfrm>
            <a:off x="9064267" y="-6485"/>
            <a:ext cx="3146059" cy="2400787"/>
            <a:chOff x="-191238" y="3067654"/>
            <a:chExt cx="4111352" cy="3296654"/>
          </a:xfrm>
        </p:grpSpPr>
        <p:sp>
          <p:nvSpPr>
            <p:cNvPr id="49" name="Freeform 25">
              <a:extLst>
                <a:ext uri="{FF2B5EF4-FFF2-40B4-BE49-F238E27FC236}">
                  <a16:creationId xmlns:a16="http://schemas.microsoft.com/office/drawing/2014/main" id="{5BBD0B6B-EC04-45B5-B49D-6A2FB7A23B82}"/>
                </a:ext>
              </a:extLst>
            </p:cNvPr>
            <p:cNvSpPr/>
            <p:nvPr/>
          </p:nvSpPr>
          <p:spPr>
            <a:xfrm>
              <a:off x="1168409" y="3758071"/>
              <a:ext cx="1719399" cy="1775240"/>
            </a:xfrm>
            <a:custGeom>
              <a:avLst/>
              <a:gdLst>
                <a:gd name="connsiteX0" fmla="*/ 384202 w 1966114"/>
                <a:gd name="connsiteY0" fmla="*/ 429768 h 2029968"/>
                <a:gd name="connsiteX1" fmla="*/ 384202 w 1966114"/>
                <a:gd name="connsiteY1" fmla="*/ 429768 h 2029968"/>
                <a:gd name="connsiteX2" fmla="*/ 356770 w 1966114"/>
                <a:gd name="connsiteY2" fmla="*/ 557784 h 2029968"/>
                <a:gd name="connsiteX3" fmla="*/ 347626 w 1966114"/>
                <a:gd name="connsiteY3" fmla="*/ 585216 h 2029968"/>
                <a:gd name="connsiteX4" fmla="*/ 338482 w 1966114"/>
                <a:gd name="connsiteY4" fmla="*/ 621792 h 2029968"/>
                <a:gd name="connsiteX5" fmla="*/ 320194 w 1966114"/>
                <a:gd name="connsiteY5" fmla="*/ 658368 h 2029968"/>
                <a:gd name="connsiteX6" fmla="*/ 311050 w 1966114"/>
                <a:gd name="connsiteY6" fmla="*/ 704088 h 2029968"/>
                <a:gd name="connsiteX7" fmla="*/ 301906 w 1966114"/>
                <a:gd name="connsiteY7" fmla="*/ 731520 h 2029968"/>
                <a:gd name="connsiteX8" fmla="*/ 292762 w 1966114"/>
                <a:gd name="connsiteY8" fmla="*/ 777240 h 2029968"/>
                <a:gd name="connsiteX9" fmla="*/ 283618 w 1966114"/>
                <a:gd name="connsiteY9" fmla="*/ 813816 h 2029968"/>
                <a:gd name="connsiteX10" fmla="*/ 265330 w 1966114"/>
                <a:gd name="connsiteY10" fmla="*/ 914400 h 2029968"/>
                <a:gd name="connsiteX11" fmla="*/ 256186 w 1966114"/>
                <a:gd name="connsiteY11" fmla="*/ 1005840 h 2029968"/>
                <a:gd name="connsiteX12" fmla="*/ 237898 w 1966114"/>
                <a:gd name="connsiteY12" fmla="*/ 1188720 h 2029968"/>
                <a:gd name="connsiteX13" fmla="*/ 219610 w 1966114"/>
                <a:gd name="connsiteY13" fmla="*/ 1280160 h 2029968"/>
                <a:gd name="connsiteX14" fmla="*/ 201322 w 1966114"/>
                <a:gd name="connsiteY14" fmla="*/ 1307592 h 2029968"/>
                <a:gd name="connsiteX15" fmla="*/ 146458 w 1966114"/>
                <a:gd name="connsiteY15" fmla="*/ 1353312 h 2029968"/>
                <a:gd name="connsiteX16" fmla="*/ 91594 w 1966114"/>
                <a:gd name="connsiteY16" fmla="*/ 1371600 h 2029968"/>
                <a:gd name="connsiteX17" fmla="*/ 36730 w 1966114"/>
                <a:gd name="connsiteY17" fmla="*/ 1408176 h 2029968"/>
                <a:gd name="connsiteX18" fmla="*/ 154 w 1966114"/>
                <a:gd name="connsiteY18" fmla="*/ 1463040 h 2029968"/>
                <a:gd name="connsiteX19" fmla="*/ 9298 w 1966114"/>
                <a:gd name="connsiteY19" fmla="*/ 1545336 h 2029968"/>
                <a:gd name="connsiteX20" fmla="*/ 27586 w 1966114"/>
                <a:gd name="connsiteY20" fmla="*/ 1572768 h 2029968"/>
                <a:gd name="connsiteX21" fmla="*/ 36730 w 1966114"/>
                <a:gd name="connsiteY21" fmla="*/ 1600200 h 2029968"/>
                <a:gd name="connsiteX22" fmla="*/ 55018 w 1966114"/>
                <a:gd name="connsiteY22" fmla="*/ 1627632 h 2029968"/>
                <a:gd name="connsiteX23" fmla="*/ 73306 w 1966114"/>
                <a:gd name="connsiteY23" fmla="*/ 1664208 h 2029968"/>
                <a:gd name="connsiteX24" fmla="*/ 128170 w 1966114"/>
                <a:gd name="connsiteY24" fmla="*/ 1737360 h 2029968"/>
                <a:gd name="connsiteX25" fmla="*/ 146458 w 1966114"/>
                <a:gd name="connsiteY25" fmla="*/ 1764792 h 2029968"/>
                <a:gd name="connsiteX26" fmla="*/ 219610 w 1966114"/>
                <a:gd name="connsiteY26" fmla="*/ 1819656 h 2029968"/>
                <a:gd name="connsiteX27" fmla="*/ 256186 w 1966114"/>
                <a:gd name="connsiteY27" fmla="*/ 1847088 h 2029968"/>
                <a:gd name="connsiteX28" fmla="*/ 292762 w 1966114"/>
                <a:gd name="connsiteY28" fmla="*/ 1883664 h 2029968"/>
                <a:gd name="connsiteX29" fmla="*/ 384202 w 1966114"/>
                <a:gd name="connsiteY29" fmla="*/ 1947672 h 2029968"/>
                <a:gd name="connsiteX30" fmla="*/ 411634 w 1966114"/>
                <a:gd name="connsiteY30" fmla="*/ 1965960 h 2029968"/>
                <a:gd name="connsiteX31" fmla="*/ 466498 w 1966114"/>
                <a:gd name="connsiteY31" fmla="*/ 1984248 h 2029968"/>
                <a:gd name="connsiteX32" fmla="*/ 493930 w 1966114"/>
                <a:gd name="connsiteY32" fmla="*/ 1993392 h 2029968"/>
                <a:gd name="connsiteX33" fmla="*/ 567082 w 1966114"/>
                <a:gd name="connsiteY33" fmla="*/ 2011680 h 2029968"/>
                <a:gd name="connsiteX34" fmla="*/ 649378 w 1966114"/>
                <a:gd name="connsiteY34" fmla="*/ 2029968 h 2029968"/>
                <a:gd name="connsiteX35" fmla="*/ 804826 w 1966114"/>
                <a:gd name="connsiteY35" fmla="*/ 2011680 h 2029968"/>
                <a:gd name="connsiteX36" fmla="*/ 877978 w 1966114"/>
                <a:gd name="connsiteY36" fmla="*/ 1965960 h 2029968"/>
                <a:gd name="connsiteX37" fmla="*/ 905410 w 1966114"/>
                <a:gd name="connsiteY37" fmla="*/ 1956816 h 2029968"/>
                <a:gd name="connsiteX38" fmla="*/ 987706 w 1966114"/>
                <a:gd name="connsiteY38" fmla="*/ 1892808 h 2029968"/>
                <a:gd name="connsiteX39" fmla="*/ 1060858 w 1966114"/>
                <a:gd name="connsiteY39" fmla="*/ 1847088 h 2029968"/>
                <a:gd name="connsiteX40" fmla="*/ 1097434 w 1966114"/>
                <a:gd name="connsiteY40" fmla="*/ 1819656 h 2029968"/>
                <a:gd name="connsiteX41" fmla="*/ 1170586 w 1966114"/>
                <a:gd name="connsiteY41" fmla="*/ 1801368 h 2029968"/>
                <a:gd name="connsiteX42" fmla="*/ 1243738 w 1966114"/>
                <a:gd name="connsiteY42" fmla="*/ 1773936 h 2029968"/>
                <a:gd name="connsiteX43" fmla="*/ 1316890 w 1966114"/>
                <a:gd name="connsiteY43" fmla="*/ 1755648 h 2029968"/>
                <a:gd name="connsiteX44" fmla="*/ 1582066 w 1966114"/>
                <a:gd name="connsiteY44" fmla="*/ 1737360 h 2029968"/>
                <a:gd name="connsiteX45" fmla="*/ 1636930 w 1966114"/>
                <a:gd name="connsiteY45" fmla="*/ 1728216 h 2029968"/>
                <a:gd name="connsiteX46" fmla="*/ 1700938 w 1966114"/>
                <a:gd name="connsiteY46" fmla="*/ 1719072 h 2029968"/>
                <a:gd name="connsiteX47" fmla="*/ 1755802 w 1966114"/>
                <a:gd name="connsiteY47" fmla="*/ 1700784 h 2029968"/>
                <a:gd name="connsiteX48" fmla="*/ 1792378 w 1966114"/>
                <a:gd name="connsiteY48" fmla="*/ 1673352 h 2029968"/>
                <a:gd name="connsiteX49" fmla="*/ 1838098 w 1966114"/>
                <a:gd name="connsiteY49" fmla="*/ 1627632 h 2029968"/>
                <a:gd name="connsiteX50" fmla="*/ 1856386 w 1966114"/>
                <a:gd name="connsiteY50" fmla="*/ 1572768 h 2029968"/>
                <a:gd name="connsiteX51" fmla="*/ 1865530 w 1966114"/>
                <a:gd name="connsiteY51" fmla="*/ 1161288 h 2029968"/>
                <a:gd name="connsiteX52" fmla="*/ 1883818 w 1966114"/>
                <a:gd name="connsiteY52" fmla="*/ 1097280 h 2029968"/>
                <a:gd name="connsiteX53" fmla="*/ 1902106 w 1966114"/>
                <a:gd name="connsiteY53" fmla="*/ 1069848 h 2029968"/>
                <a:gd name="connsiteX54" fmla="*/ 1920394 w 1966114"/>
                <a:gd name="connsiteY54" fmla="*/ 1014984 h 2029968"/>
                <a:gd name="connsiteX55" fmla="*/ 1938682 w 1966114"/>
                <a:gd name="connsiteY55" fmla="*/ 960120 h 2029968"/>
                <a:gd name="connsiteX56" fmla="*/ 1947826 w 1966114"/>
                <a:gd name="connsiteY56" fmla="*/ 932688 h 2029968"/>
                <a:gd name="connsiteX57" fmla="*/ 1966114 w 1966114"/>
                <a:gd name="connsiteY57" fmla="*/ 859536 h 2029968"/>
                <a:gd name="connsiteX58" fmla="*/ 1947826 w 1966114"/>
                <a:gd name="connsiteY58" fmla="*/ 795528 h 2029968"/>
                <a:gd name="connsiteX59" fmla="*/ 1938682 w 1966114"/>
                <a:gd name="connsiteY59" fmla="*/ 768096 h 2029968"/>
                <a:gd name="connsiteX60" fmla="*/ 1911250 w 1966114"/>
                <a:gd name="connsiteY60" fmla="*/ 740664 h 2029968"/>
                <a:gd name="connsiteX61" fmla="*/ 1847242 w 1966114"/>
                <a:gd name="connsiteY61" fmla="*/ 667512 h 2029968"/>
                <a:gd name="connsiteX62" fmla="*/ 1838098 w 1966114"/>
                <a:gd name="connsiteY62" fmla="*/ 640080 h 2029968"/>
                <a:gd name="connsiteX63" fmla="*/ 1746658 w 1966114"/>
                <a:gd name="connsiteY63" fmla="*/ 530352 h 2029968"/>
                <a:gd name="connsiteX64" fmla="*/ 1719226 w 1966114"/>
                <a:gd name="connsiteY64" fmla="*/ 466344 h 2029968"/>
                <a:gd name="connsiteX65" fmla="*/ 1700938 w 1966114"/>
                <a:gd name="connsiteY65" fmla="*/ 402336 h 2029968"/>
                <a:gd name="connsiteX66" fmla="*/ 1682650 w 1966114"/>
                <a:gd name="connsiteY66" fmla="*/ 374904 h 2029968"/>
                <a:gd name="connsiteX67" fmla="*/ 1673506 w 1966114"/>
                <a:gd name="connsiteY67" fmla="*/ 347472 h 2029968"/>
                <a:gd name="connsiteX68" fmla="*/ 1563778 w 1966114"/>
                <a:gd name="connsiteY68" fmla="*/ 256032 h 2029968"/>
                <a:gd name="connsiteX69" fmla="*/ 1527202 w 1966114"/>
                <a:gd name="connsiteY69" fmla="*/ 246888 h 2029968"/>
                <a:gd name="connsiteX70" fmla="*/ 1499770 w 1966114"/>
                <a:gd name="connsiteY70" fmla="*/ 237744 h 2029968"/>
                <a:gd name="connsiteX71" fmla="*/ 1399186 w 1966114"/>
                <a:gd name="connsiteY71" fmla="*/ 228600 h 2029968"/>
                <a:gd name="connsiteX72" fmla="*/ 1335178 w 1966114"/>
                <a:gd name="connsiteY72" fmla="*/ 219456 h 2029968"/>
                <a:gd name="connsiteX73" fmla="*/ 1307746 w 1966114"/>
                <a:gd name="connsiteY73" fmla="*/ 210312 h 2029968"/>
                <a:gd name="connsiteX74" fmla="*/ 1252882 w 1966114"/>
                <a:gd name="connsiteY74" fmla="*/ 146304 h 2029968"/>
                <a:gd name="connsiteX75" fmla="*/ 1179730 w 1966114"/>
                <a:gd name="connsiteY75" fmla="*/ 64008 h 2029968"/>
                <a:gd name="connsiteX76" fmla="*/ 1115722 w 1966114"/>
                <a:gd name="connsiteY76" fmla="*/ 36576 h 2029968"/>
                <a:gd name="connsiteX77" fmla="*/ 1079146 w 1966114"/>
                <a:gd name="connsiteY77" fmla="*/ 18288 h 2029968"/>
                <a:gd name="connsiteX78" fmla="*/ 1042570 w 1966114"/>
                <a:gd name="connsiteY78" fmla="*/ 9144 h 2029968"/>
                <a:gd name="connsiteX79" fmla="*/ 1015138 w 1966114"/>
                <a:gd name="connsiteY79" fmla="*/ 0 h 2029968"/>
                <a:gd name="connsiteX80" fmla="*/ 823114 w 1966114"/>
                <a:gd name="connsiteY80" fmla="*/ 9144 h 2029968"/>
                <a:gd name="connsiteX81" fmla="*/ 795682 w 1966114"/>
                <a:gd name="connsiteY81" fmla="*/ 36576 h 2029968"/>
                <a:gd name="connsiteX82" fmla="*/ 740818 w 1966114"/>
                <a:gd name="connsiteY82" fmla="*/ 118872 h 2029968"/>
                <a:gd name="connsiteX83" fmla="*/ 722530 w 1966114"/>
                <a:gd name="connsiteY83" fmla="*/ 146304 h 2029968"/>
                <a:gd name="connsiteX84" fmla="*/ 713386 w 1966114"/>
                <a:gd name="connsiteY84" fmla="*/ 173736 h 2029968"/>
                <a:gd name="connsiteX85" fmla="*/ 676810 w 1966114"/>
                <a:gd name="connsiteY85" fmla="*/ 228600 h 2029968"/>
                <a:gd name="connsiteX86" fmla="*/ 658522 w 1966114"/>
                <a:gd name="connsiteY86" fmla="*/ 256032 h 2029968"/>
                <a:gd name="connsiteX87" fmla="*/ 640234 w 1966114"/>
                <a:gd name="connsiteY87" fmla="*/ 283464 h 2029968"/>
                <a:gd name="connsiteX88" fmla="*/ 612802 w 1966114"/>
                <a:gd name="connsiteY88" fmla="*/ 301752 h 2029968"/>
                <a:gd name="connsiteX89" fmla="*/ 585370 w 1966114"/>
                <a:gd name="connsiteY89" fmla="*/ 310896 h 2029968"/>
                <a:gd name="connsiteX90" fmla="*/ 466498 w 1966114"/>
                <a:gd name="connsiteY90" fmla="*/ 320040 h 2029968"/>
                <a:gd name="connsiteX91" fmla="*/ 411634 w 1966114"/>
                <a:gd name="connsiteY91" fmla="*/ 347472 h 2029968"/>
                <a:gd name="connsiteX92" fmla="*/ 384202 w 1966114"/>
                <a:gd name="connsiteY92" fmla="*/ 429768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966114" h="2029968">
                  <a:moveTo>
                    <a:pt x="384202" y="429768"/>
                  </a:moveTo>
                  <a:lnTo>
                    <a:pt x="384202" y="429768"/>
                  </a:lnTo>
                  <a:cubicBezTo>
                    <a:pt x="377204" y="464759"/>
                    <a:pt x="367892" y="518857"/>
                    <a:pt x="356770" y="557784"/>
                  </a:cubicBezTo>
                  <a:cubicBezTo>
                    <a:pt x="354122" y="567052"/>
                    <a:pt x="350274" y="575948"/>
                    <a:pt x="347626" y="585216"/>
                  </a:cubicBezTo>
                  <a:cubicBezTo>
                    <a:pt x="344174" y="597300"/>
                    <a:pt x="342895" y="610025"/>
                    <a:pt x="338482" y="621792"/>
                  </a:cubicBezTo>
                  <a:cubicBezTo>
                    <a:pt x="333696" y="634555"/>
                    <a:pt x="326290" y="646176"/>
                    <a:pt x="320194" y="658368"/>
                  </a:cubicBezTo>
                  <a:cubicBezTo>
                    <a:pt x="317146" y="673608"/>
                    <a:pt x="314819" y="689010"/>
                    <a:pt x="311050" y="704088"/>
                  </a:cubicBezTo>
                  <a:cubicBezTo>
                    <a:pt x="308712" y="713439"/>
                    <a:pt x="304244" y="722169"/>
                    <a:pt x="301906" y="731520"/>
                  </a:cubicBezTo>
                  <a:cubicBezTo>
                    <a:pt x="298137" y="746598"/>
                    <a:pt x="296133" y="762068"/>
                    <a:pt x="292762" y="777240"/>
                  </a:cubicBezTo>
                  <a:cubicBezTo>
                    <a:pt x="290036" y="789508"/>
                    <a:pt x="286344" y="801548"/>
                    <a:pt x="283618" y="813816"/>
                  </a:cubicBezTo>
                  <a:cubicBezTo>
                    <a:pt x="278268" y="837892"/>
                    <a:pt x="268166" y="891713"/>
                    <a:pt x="265330" y="914400"/>
                  </a:cubicBezTo>
                  <a:cubicBezTo>
                    <a:pt x="261531" y="944795"/>
                    <a:pt x="258840" y="975323"/>
                    <a:pt x="256186" y="1005840"/>
                  </a:cubicBezTo>
                  <a:cubicBezTo>
                    <a:pt x="244872" y="1135948"/>
                    <a:pt x="252942" y="1090931"/>
                    <a:pt x="237898" y="1188720"/>
                  </a:cubicBezTo>
                  <a:cubicBezTo>
                    <a:pt x="236083" y="1200519"/>
                    <a:pt x="226883" y="1263191"/>
                    <a:pt x="219610" y="1280160"/>
                  </a:cubicBezTo>
                  <a:cubicBezTo>
                    <a:pt x="215281" y="1290261"/>
                    <a:pt x="208357" y="1299149"/>
                    <a:pt x="201322" y="1307592"/>
                  </a:cubicBezTo>
                  <a:cubicBezTo>
                    <a:pt x="188655" y="1322792"/>
                    <a:pt x="165498" y="1344850"/>
                    <a:pt x="146458" y="1353312"/>
                  </a:cubicBezTo>
                  <a:cubicBezTo>
                    <a:pt x="128842" y="1361141"/>
                    <a:pt x="107634" y="1360907"/>
                    <a:pt x="91594" y="1371600"/>
                  </a:cubicBezTo>
                  <a:lnTo>
                    <a:pt x="36730" y="1408176"/>
                  </a:lnTo>
                  <a:cubicBezTo>
                    <a:pt x="24538" y="1426464"/>
                    <a:pt x="-2273" y="1441195"/>
                    <a:pt x="154" y="1463040"/>
                  </a:cubicBezTo>
                  <a:cubicBezTo>
                    <a:pt x="3202" y="1490472"/>
                    <a:pt x="2604" y="1518559"/>
                    <a:pt x="9298" y="1545336"/>
                  </a:cubicBezTo>
                  <a:cubicBezTo>
                    <a:pt x="11963" y="1555998"/>
                    <a:pt x="22671" y="1562938"/>
                    <a:pt x="27586" y="1572768"/>
                  </a:cubicBezTo>
                  <a:cubicBezTo>
                    <a:pt x="31897" y="1581389"/>
                    <a:pt x="32419" y="1591579"/>
                    <a:pt x="36730" y="1600200"/>
                  </a:cubicBezTo>
                  <a:cubicBezTo>
                    <a:pt x="41645" y="1610030"/>
                    <a:pt x="49566" y="1618090"/>
                    <a:pt x="55018" y="1627632"/>
                  </a:cubicBezTo>
                  <a:cubicBezTo>
                    <a:pt x="61781" y="1639467"/>
                    <a:pt x="65745" y="1652866"/>
                    <a:pt x="73306" y="1664208"/>
                  </a:cubicBezTo>
                  <a:cubicBezTo>
                    <a:pt x="90213" y="1689569"/>
                    <a:pt x="111263" y="1711999"/>
                    <a:pt x="128170" y="1737360"/>
                  </a:cubicBezTo>
                  <a:cubicBezTo>
                    <a:pt x="134266" y="1746504"/>
                    <a:pt x="138289" y="1757440"/>
                    <a:pt x="146458" y="1764792"/>
                  </a:cubicBezTo>
                  <a:cubicBezTo>
                    <a:pt x="169114" y="1785182"/>
                    <a:pt x="195226" y="1801368"/>
                    <a:pt x="219610" y="1819656"/>
                  </a:cubicBezTo>
                  <a:cubicBezTo>
                    <a:pt x="231802" y="1828800"/>
                    <a:pt x="245410" y="1836312"/>
                    <a:pt x="256186" y="1847088"/>
                  </a:cubicBezTo>
                  <a:cubicBezTo>
                    <a:pt x="268378" y="1859280"/>
                    <a:pt x="279786" y="1872310"/>
                    <a:pt x="292762" y="1883664"/>
                  </a:cubicBezTo>
                  <a:cubicBezTo>
                    <a:pt x="314426" y="1902620"/>
                    <a:pt x="363524" y="1933886"/>
                    <a:pt x="384202" y="1947672"/>
                  </a:cubicBezTo>
                  <a:cubicBezTo>
                    <a:pt x="393346" y="1953768"/>
                    <a:pt x="401208" y="1962485"/>
                    <a:pt x="411634" y="1965960"/>
                  </a:cubicBezTo>
                  <a:lnTo>
                    <a:pt x="466498" y="1984248"/>
                  </a:lnTo>
                  <a:cubicBezTo>
                    <a:pt x="475642" y="1987296"/>
                    <a:pt x="484579" y="1991054"/>
                    <a:pt x="493930" y="1993392"/>
                  </a:cubicBezTo>
                  <a:cubicBezTo>
                    <a:pt x="518314" y="1999488"/>
                    <a:pt x="542436" y="2006751"/>
                    <a:pt x="567082" y="2011680"/>
                  </a:cubicBezTo>
                  <a:cubicBezTo>
                    <a:pt x="625125" y="2023289"/>
                    <a:pt x="597724" y="2017055"/>
                    <a:pt x="649378" y="2029968"/>
                  </a:cubicBezTo>
                  <a:cubicBezTo>
                    <a:pt x="701194" y="2023872"/>
                    <a:pt x="753574" y="2021442"/>
                    <a:pt x="804826" y="2011680"/>
                  </a:cubicBezTo>
                  <a:cubicBezTo>
                    <a:pt x="834147" y="2006095"/>
                    <a:pt x="853849" y="1979748"/>
                    <a:pt x="877978" y="1965960"/>
                  </a:cubicBezTo>
                  <a:cubicBezTo>
                    <a:pt x="886347" y="1961178"/>
                    <a:pt x="896266" y="1959864"/>
                    <a:pt x="905410" y="1956816"/>
                  </a:cubicBezTo>
                  <a:cubicBezTo>
                    <a:pt x="956901" y="1905325"/>
                    <a:pt x="924781" y="1931531"/>
                    <a:pt x="987706" y="1892808"/>
                  </a:cubicBezTo>
                  <a:cubicBezTo>
                    <a:pt x="1012195" y="1877738"/>
                    <a:pt x="1037854" y="1864341"/>
                    <a:pt x="1060858" y="1847088"/>
                  </a:cubicBezTo>
                  <a:cubicBezTo>
                    <a:pt x="1073050" y="1837944"/>
                    <a:pt x="1084202" y="1827217"/>
                    <a:pt x="1097434" y="1819656"/>
                  </a:cubicBezTo>
                  <a:cubicBezTo>
                    <a:pt x="1112574" y="1811004"/>
                    <a:pt x="1159009" y="1803683"/>
                    <a:pt x="1170586" y="1801368"/>
                  </a:cubicBezTo>
                  <a:cubicBezTo>
                    <a:pt x="1213769" y="1772579"/>
                    <a:pt x="1183254" y="1787894"/>
                    <a:pt x="1243738" y="1773936"/>
                  </a:cubicBezTo>
                  <a:cubicBezTo>
                    <a:pt x="1268229" y="1768284"/>
                    <a:pt x="1291950" y="1758766"/>
                    <a:pt x="1316890" y="1755648"/>
                  </a:cubicBezTo>
                  <a:cubicBezTo>
                    <a:pt x="1453628" y="1738556"/>
                    <a:pt x="1365496" y="1747673"/>
                    <a:pt x="1582066" y="1737360"/>
                  </a:cubicBezTo>
                  <a:lnTo>
                    <a:pt x="1636930" y="1728216"/>
                  </a:lnTo>
                  <a:cubicBezTo>
                    <a:pt x="1658232" y="1724939"/>
                    <a:pt x="1679937" y="1723918"/>
                    <a:pt x="1700938" y="1719072"/>
                  </a:cubicBezTo>
                  <a:cubicBezTo>
                    <a:pt x="1719722" y="1714737"/>
                    <a:pt x="1755802" y="1700784"/>
                    <a:pt x="1755802" y="1700784"/>
                  </a:cubicBezTo>
                  <a:cubicBezTo>
                    <a:pt x="1767994" y="1691640"/>
                    <a:pt x="1779977" y="1682210"/>
                    <a:pt x="1792378" y="1673352"/>
                  </a:cubicBezTo>
                  <a:cubicBezTo>
                    <a:pt x="1818180" y="1654922"/>
                    <a:pt x="1824488" y="1658254"/>
                    <a:pt x="1838098" y="1627632"/>
                  </a:cubicBezTo>
                  <a:cubicBezTo>
                    <a:pt x="1845927" y="1610016"/>
                    <a:pt x="1856386" y="1572768"/>
                    <a:pt x="1856386" y="1572768"/>
                  </a:cubicBezTo>
                  <a:cubicBezTo>
                    <a:pt x="1859434" y="1435608"/>
                    <a:pt x="1859935" y="1298368"/>
                    <a:pt x="1865530" y="1161288"/>
                  </a:cubicBezTo>
                  <a:cubicBezTo>
                    <a:pt x="1865790" y="1154908"/>
                    <a:pt x="1879306" y="1106304"/>
                    <a:pt x="1883818" y="1097280"/>
                  </a:cubicBezTo>
                  <a:cubicBezTo>
                    <a:pt x="1888733" y="1087450"/>
                    <a:pt x="1897643" y="1079891"/>
                    <a:pt x="1902106" y="1069848"/>
                  </a:cubicBezTo>
                  <a:cubicBezTo>
                    <a:pt x="1909935" y="1052232"/>
                    <a:pt x="1914298" y="1033272"/>
                    <a:pt x="1920394" y="1014984"/>
                  </a:cubicBezTo>
                  <a:lnTo>
                    <a:pt x="1938682" y="960120"/>
                  </a:lnTo>
                  <a:cubicBezTo>
                    <a:pt x="1941730" y="950976"/>
                    <a:pt x="1945936" y="942139"/>
                    <a:pt x="1947826" y="932688"/>
                  </a:cubicBezTo>
                  <a:cubicBezTo>
                    <a:pt x="1958860" y="877517"/>
                    <a:pt x="1952055" y="901712"/>
                    <a:pt x="1966114" y="859536"/>
                  </a:cubicBezTo>
                  <a:cubicBezTo>
                    <a:pt x="1960018" y="838200"/>
                    <a:pt x="1954202" y="816782"/>
                    <a:pt x="1947826" y="795528"/>
                  </a:cubicBezTo>
                  <a:cubicBezTo>
                    <a:pt x="1945056" y="786296"/>
                    <a:pt x="1944029" y="776116"/>
                    <a:pt x="1938682" y="768096"/>
                  </a:cubicBezTo>
                  <a:cubicBezTo>
                    <a:pt x="1931509" y="757336"/>
                    <a:pt x="1919189" y="750872"/>
                    <a:pt x="1911250" y="740664"/>
                  </a:cubicBezTo>
                  <a:cubicBezTo>
                    <a:pt x="1853807" y="666809"/>
                    <a:pt x="1900348" y="702916"/>
                    <a:pt x="1847242" y="667512"/>
                  </a:cubicBezTo>
                  <a:cubicBezTo>
                    <a:pt x="1844194" y="658368"/>
                    <a:pt x="1844016" y="647688"/>
                    <a:pt x="1838098" y="640080"/>
                  </a:cubicBezTo>
                  <a:cubicBezTo>
                    <a:pt x="1781474" y="567278"/>
                    <a:pt x="1785868" y="608772"/>
                    <a:pt x="1746658" y="530352"/>
                  </a:cubicBezTo>
                  <a:cubicBezTo>
                    <a:pt x="1730402" y="497840"/>
                    <a:pt x="1728196" y="497738"/>
                    <a:pt x="1719226" y="466344"/>
                  </a:cubicBezTo>
                  <a:cubicBezTo>
                    <a:pt x="1715320" y="452672"/>
                    <a:pt x="1708246" y="416952"/>
                    <a:pt x="1700938" y="402336"/>
                  </a:cubicBezTo>
                  <a:cubicBezTo>
                    <a:pt x="1696023" y="392506"/>
                    <a:pt x="1687565" y="384734"/>
                    <a:pt x="1682650" y="374904"/>
                  </a:cubicBezTo>
                  <a:cubicBezTo>
                    <a:pt x="1678339" y="366283"/>
                    <a:pt x="1679424" y="355080"/>
                    <a:pt x="1673506" y="347472"/>
                  </a:cubicBezTo>
                  <a:cubicBezTo>
                    <a:pt x="1658681" y="328411"/>
                    <a:pt x="1592927" y="263319"/>
                    <a:pt x="1563778" y="256032"/>
                  </a:cubicBezTo>
                  <a:cubicBezTo>
                    <a:pt x="1551586" y="252984"/>
                    <a:pt x="1539286" y="250340"/>
                    <a:pt x="1527202" y="246888"/>
                  </a:cubicBezTo>
                  <a:cubicBezTo>
                    <a:pt x="1517934" y="244240"/>
                    <a:pt x="1509312" y="239107"/>
                    <a:pt x="1499770" y="237744"/>
                  </a:cubicBezTo>
                  <a:cubicBezTo>
                    <a:pt x="1466442" y="232983"/>
                    <a:pt x="1432646" y="232318"/>
                    <a:pt x="1399186" y="228600"/>
                  </a:cubicBezTo>
                  <a:cubicBezTo>
                    <a:pt x="1377765" y="226220"/>
                    <a:pt x="1356514" y="222504"/>
                    <a:pt x="1335178" y="219456"/>
                  </a:cubicBezTo>
                  <a:cubicBezTo>
                    <a:pt x="1326034" y="216408"/>
                    <a:pt x="1315766" y="215659"/>
                    <a:pt x="1307746" y="210312"/>
                  </a:cubicBezTo>
                  <a:cubicBezTo>
                    <a:pt x="1289620" y="198228"/>
                    <a:pt x="1264406" y="162438"/>
                    <a:pt x="1252882" y="146304"/>
                  </a:cubicBezTo>
                  <a:cubicBezTo>
                    <a:pt x="1227895" y="111322"/>
                    <a:pt x="1224367" y="93766"/>
                    <a:pt x="1179730" y="64008"/>
                  </a:cubicBezTo>
                  <a:cubicBezTo>
                    <a:pt x="1124138" y="26947"/>
                    <a:pt x="1183204" y="61882"/>
                    <a:pt x="1115722" y="36576"/>
                  </a:cubicBezTo>
                  <a:cubicBezTo>
                    <a:pt x="1102959" y="31790"/>
                    <a:pt x="1091909" y="23074"/>
                    <a:pt x="1079146" y="18288"/>
                  </a:cubicBezTo>
                  <a:cubicBezTo>
                    <a:pt x="1067379" y="13875"/>
                    <a:pt x="1054654" y="12596"/>
                    <a:pt x="1042570" y="9144"/>
                  </a:cubicBezTo>
                  <a:cubicBezTo>
                    <a:pt x="1033302" y="6496"/>
                    <a:pt x="1024282" y="3048"/>
                    <a:pt x="1015138" y="0"/>
                  </a:cubicBezTo>
                  <a:cubicBezTo>
                    <a:pt x="951130" y="3048"/>
                    <a:pt x="886323" y="-1391"/>
                    <a:pt x="823114" y="9144"/>
                  </a:cubicBezTo>
                  <a:cubicBezTo>
                    <a:pt x="810358" y="11270"/>
                    <a:pt x="803621" y="26368"/>
                    <a:pt x="795682" y="36576"/>
                  </a:cubicBezTo>
                  <a:lnTo>
                    <a:pt x="740818" y="118872"/>
                  </a:lnTo>
                  <a:cubicBezTo>
                    <a:pt x="734722" y="128016"/>
                    <a:pt x="726005" y="135878"/>
                    <a:pt x="722530" y="146304"/>
                  </a:cubicBezTo>
                  <a:cubicBezTo>
                    <a:pt x="719482" y="155448"/>
                    <a:pt x="718067" y="165310"/>
                    <a:pt x="713386" y="173736"/>
                  </a:cubicBezTo>
                  <a:cubicBezTo>
                    <a:pt x="702712" y="192949"/>
                    <a:pt x="689002" y="210312"/>
                    <a:pt x="676810" y="228600"/>
                  </a:cubicBezTo>
                  <a:lnTo>
                    <a:pt x="658522" y="256032"/>
                  </a:lnTo>
                  <a:cubicBezTo>
                    <a:pt x="652426" y="265176"/>
                    <a:pt x="649378" y="277368"/>
                    <a:pt x="640234" y="283464"/>
                  </a:cubicBezTo>
                  <a:cubicBezTo>
                    <a:pt x="631090" y="289560"/>
                    <a:pt x="622632" y="296837"/>
                    <a:pt x="612802" y="301752"/>
                  </a:cubicBezTo>
                  <a:cubicBezTo>
                    <a:pt x="604181" y="306063"/>
                    <a:pt x="594934" y="309700"/>
                    <a:pt x="585370" y="310896"/>
                  </a:cubicBezTo>
                  <a:cubicBezTo>
                    <a:pt x="545936" y="315825"/>
                    <a:pt x="506122" y="316992"/>
                    <a:pt x="466498" y="320040"/>
                  </a:cubicBezTo>
                  <a:cubicBezTo>
                    <a:pt x="458287" y="322777"/>
                    <a:pt x="413283" y="335105"/>
                    <a:pt x="411634" y="347472"/>
                  </a:cubicBezTo>
                  <a:cubicBezTo>
                    <a:pt x="392991" y="487294"/>
                    <a:pt x="388774" y="416052"/>
                    <a:pt x="384202" y="429768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chemeClr val="accent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sp>
          <p:nvSpPr>
            <p:cNvPr id="50" name="Oval 49">
              <a:extLst>
                <a:ext uri="{FF2B5EF4-FFF2-40B4-BE49-F238E27FC236}">
                  <a16:creationId xmlns:a16="http://schemas.microsoft.com/office/drawing/2014/main" id="{D6C7201A-5228-4436-9CD8-3D78E3E26AFC}"/>
                </a:ext>
              </a:extLst>
            </p:cNvPr>
            <p:cNvSpPr/>
            <p:nvPr/>
          </p:nvSpPr>
          <p:spPr>
            <a:xfrm>
              <a:off x="1725094" y="4266384"/>
              <a:ext cx="733722" cy="733722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 dirty="0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E2EC3EDE-A15E-4D45-8BDA-44ED57C108AE}"/>
                </a:ext>
              </a:extLst>
            </p:cNvPr>
            <p:cNvSpPr/>
            <p:nvPr/>
          </p:nvSpPr>
          <p:spPr>
            <a:xfrm>
              <a:off x="1812707" y="4353997"/>
              <a:ext cx="558496" cy="558496"/>
            </a:xfrm>
            <a:prstGeom prst="ellipse">
              <a:avLst/>
            </a:prstGeom>
            <a:solidFill>
              <a:srgbClr val="FE3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sp>
          <p:nvSpPr>
            <p:cNvPr id="52" name="Oval 51">
              <a:extLst>
                <a:ext uri="{FF2B5EF4-FFF2-40B4-BE49-F238E27FC236}">
                  <a16:creationId xmlns:a16="http://schemas.microsoft.com/office/drawing/2014/main" id="{60EDF777-43BD-41C6-85A6-373D8742DC9C}"/>
                </a:ext>
              </a:extLst>
            </p:cNvPr>
            <p:cNvSpPr/>
            <p:nvPr/>
          </p:nvSpPr>
          <p:spPr>
            <a:xfrm>
              <a:off x="1886342" y="4427632"/>
              <a:ext cx="411226" cy="411226"/>
            </a:xfrm>
            <a:prstGeom prst="ellipse">
              <a:avLst/>
            </a:prstGeom>
            <a:solidFill>
              <a:srgbClr val="FFD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18988CCE-CD20-4C00-AEEB-F1ACAE43AFCB}"/>
                </a:ext>
              </a:extLst>
            </p:cNvPr>
            <p:cNvCxnSpPr/>
            <p:nvPr/>
          </p:nvCxnSpPr>
          <p:spPr>
            <a:xfrm flipV="1">
              <a:off x="2088781" y="4057942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BF8D749C-72F3-4957-9413-84EBEB6E53D6}"/>
                </a:ext>
              </a:extLst>
            </p:cNvPr>
            <p:cNvCxnSpPr/>
            <p:nvPr/>
          </p:nvCxnSpPr>
          <p:spPr>
            <a:xfrm flipH="1">
              <a:off x="2088781" y="4993541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0CC19312-8716-4A2A-9683-099EEBE43C50}"/>
                </a:ext>
              </a:extLst>
            </p:cNvPr>
            <p:cNvCxnSpPr/>
            <p:nvPr/>
          </p:nvCxnSpPr>
          <p:spPr>
            <a:xfrm rot="5400000" flipV="1">
              <a:off x="2556581" y="4525742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7813D1BF-0FA6-4514-8275-EC4D39196FF9}"/>
                </a:ext>
              </a:extLst>
            </p:cNvPr>
            <p:cNvCxnSpPr/>
            <p:nvPr/>
          </p:nvCxnSpPr>
          <p:spPr>
            <a:xfrm rot="5400000" flipH="1">
              <a:off x="1620981" y="4525742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7" name="Straight Arrow Connector 56">
              <a:extLst>
                <a:ext uri="{FF2B5EF4-FFF2-40B4-BE49-F238E27FC236}">
                  <a16:creationId xmlns:a16="http://schemas.microsoft.com/office/drawing/2014/main" id="{C13D88B3-B12C-49D1-A9CE-794873CADA26}"/>
                </a:ext>
              </a:extLst>
            </p:cNvPr>
            <p:cNvCxnSpPr/>
            <p:nvPr/>
          </p:nvCxnSpPr>
          <p:spPr>
            <a:xfrm rot="2700000" flipV="1">
              <a:off x="2411568" y="4194958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77407910-5580-4FE7-8A15-58A2B05FB10F}"/>
                </a:ext>
              </a:extLst>
            </p:cNvPr>
            <p:cNvCxnSpPr/>
            <p:nvPr/>
          </p:nvCxnSpPr>
          <p:spPr>
            <a:xfrm rot="2700000" flipH="1">
              <a:off x="1750001" y="4856526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0130B4ED-E5B6-44F8-A0B2-9908EED80CDF}"/>
                </a:ext>
              </a:extLst>
            </p:cNvPr>
            <p:cNvCxnSpPr/>
            <p:nvPr/>
          </p:nvCxnSpPr>
          <p:spPr>
            <a:xfrm rot="8100000" flipV="1">
              <a:off x="2411568" y="4856527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EA95BFEC-F5C4-43F6-8B01-4C11264FD30A}"/>
                </a:ext>
              </a:extLst>
            </p:cNvPr>
            <p:cNvCxnSpPr/>
            <p:nvPr/>
          </p:nvCxnSpPr>
          <p:spPr>
            <a:xfrm rot="8100000" flipH="1">
              <a:off x="1767832" y="4132249"/>
              <a:ext cx="0" cy="28800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1" name="TextBox 60">
              <a:extLst>
                <a:ext uri="{FF2B5EF4-FFF2-40B4-BE49-F238E27FC236}">
                  <a16:creationId xmlns:a16="http://schemas.microsoft.com/office/drawing/2014/main" id="{F5DC8D39-14DC-47A8-84A0-00F178BF2294}"/>
                </a:ext>
              </a:extLst>
            </p:cNvPr>
            <p:cNvSpPr txBox="1"/>
            <p:nvPr/>
          </p:nvSpPr>
          <p:spPr>
            <a:xfrm>
              <a:off x="-191238" y="3240289"/>
              <a:ext cx="14194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prstClr val="black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Expanding cylindrical shock</a:t>
              </a:r>
            </a:p>
          </p:txBody>
        </p:sp>
        <p:cxnSp>
          <p:nvCxnSpPr>
            <p:cNvPr id="62" name="Curved Connector 38">
              <a:extLst>
                <a:ext uri="{FF2B5EF4-FFF2-40B4-BE49-F238E27FC236}">
                  <a16:creationId xmlns:a16="http://schemas.microsoft.com/office/drawing/2014/main" id="{B8A86DF2-E002-4B65-B589-1C011695BD14}"/>
                </a:ext>
              </a:extLst>
            </p:cNvPr>
            <p:cNvCxnSpPr>
              <a:cxnSpLocks/>
              <a:stCxn id="51" idx="1"/>
            </p:cNvCxnSpPr>
            <p:nvPr/>
          </p:nvCxnSpPr>
          <p:spPr>
            <a:xfrm rot="16200000" flipV="1">
              <a:off x="1204444" y="3745733"/>
              <a:ext cx="644824" cy="735283"/>
            </a:xfrm>
            <a:prstGeom prst="curvedConnector2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urved Connector 40">
              <a:extLst>
                <a:ext uri="{FF2B5EF4-FFF2-40B4-BE49-F238E27FC236}">
                  <a16:creationId xmlns:a16="http://schemas.microsoft.com/office/drawing/2014/main" id="{17594A2D-1C71-4DFD-9BB4-52372279A624}"/>
                </a:ext>
              </a:extLst>
            </p:cNvPr>
            <p:cNvCxnSpPr>
              <a:cxnSpLocks/>
            </p:cNvCxnSpPr>
            <p:nvPr/>
          </p:nvCxnSpPr>
          <p:spPr>
            <a:xfrm rot="16200000" flipH="1">
              <a:off x="2077559" y="5117905"/>
              <a:ext cx="904636" cy="502327"/>
            </a:xfrm>
            <a:prstGeom prst="curvedConnector3">
              <a:avLst>
                <a:gd name="adj1" fmla="val 99336"/>
              </a:avLst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TextBox 63">
              <a:extLst>
                <a:ext uri="{FF2B5EF4-FFF2-40B4-BE49-F238E27FC236}">
                  <a16:creationId xmlns:a16="http://schemas.microsoft.com/office/drawing/2014/main" id="{810EC404-A0E7-4462-9043-50D9407FF94B}"/>
                </a:ext>
              </a:extLst>
            </p:cNvPr>
            <p:cNvSpPr txBox="1"/>
            <p:nvPr/>
          </p:nvSpPr>
          <p:spPr>
            <a:xfrm>
              <a:off x="2500615" y="5533311"/>
              <a:ext cx="1419499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prstClr val="black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Ionised Neutral gas collar</a:t>
              </a:r>
            </a:p>
          </p:txBody>
        </p:sp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C4720AA4-55CF-45FE-8160-023F017ED7ED}"/>
                </a:ext>
              </a:extLst>
            </p:cNvPr>
            <p:cNvSpPr txBox="1"/>
            <p:nvPr/>
          </p:nvSpPr>
          <p:spPr>
            <a:xfrm>
              <a:off x="2322520" y="3067654"/>
              <a:ext cx="1419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>
                  <a:solidFill>
                    <a:prstClr val="black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CHOFI waveguide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33ABB21-FB61-4A4B-B486-C5EC99EE45B3}"/>
                  </a:ext>
                </a:extLst>
              </p:cNvPr>
              <p:cNvSpPr txBox="1"/>
              <p:nvPr/>
            </p:nvSpPr>
            <p:spPr>
              <a:xfrm>
                <a:off x="5733460" y="5204953"/>
                <a:ext cx="604092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i="1" dirty="0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sz="2800" b="0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sz="2800" b="0" i="1" dirty="0">
                              <a:latin typeface="Cambria Math" panose="02040503050406030204" pitchFamily="18" charset="0"/>
                            </a:rPr>
                            <m:t>𝑎𝑡𝑡</m:t>
                          </m:r>
                        </m:sub>
                      </m:sSub>
                      <m:r>
                        <a:rPr lang="en-US" sz="2800" dirty="0">
                          <a:latin typeface="Cambria Math" panose="02040503050406030204" pitchFamily="18" charset="0"/>
                        </a:rPr>
                        <m:t>≳</m:t>
                      </m:r>
                      <m:r>
                        <a:rPr lang="en-US" sz="2800" b="0" i="0" dirty="0" smtClean="0">
                          <a:latin typeface="Cambria Math" panose="02040503050406030204" pitchFamily="18" charset="0"/>
                        </a:rPr>
                        <m:t>1 </m:t>
                      </m:r>
                      <m:r>
                        <m:rPr>
                          <m:sty m:val="p"/>
                        </m:rPr>
                        <a:rPr lang="en-US" sz="2800" b="0" i="0" dirty="0" smtClean="0">
                          <a:latin typeface="Cambria Math" panose="02040503050406030204" pitchFamily="18" charset="0"/>
                        </a:rPr>
                        <m:t>m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433ABB21-FB61-4A4B-B486-C5EC99EE45B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3460" y="5204953"/>
                <a:ext cx="6040923" cy="52322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E8874AB6-8EC5-470F-A5CD-7EC382247F93}"/>
              </a:ext>
            </a:extLst>
          </p:cNvPr>
          <p:cNvCxnSpPr>
            <a:cxnSpLocks/>
          </p:cNvCxnSpPr>
          <p:nvPr/>
        </p:nvCxnSpPr>
        <p:spPr>
          <a:xfrm flipV="1">
            <a:off x="1563328" y="5009042"/>
            <a:ext cx="627841" cy="26448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Straight Arrow Connector 69">
            <a:extLst>
              <a:ext uri="{FF2B5EF4-FFF2-40B4-BE49-F238E27FC236}">
                <a16:creationId xmlns:a16="http://schemas.microsoft.com/office/drawing/2014/main" id="{8125CA8A-B8C4-412B-91AF-DD69657A3785}"/>
              </a:ext>
            </a:extLst>
          </p:cNvPr>
          <p:cNvCxnSpPr>
            <a:cxnSpLocks/>
          </p:cNvCxnSpPr>
          <p:nvPr/>
        </p:nvCxnSpPr>
        <p:spPr>
          <a:xfrm>
            <a:off x="1661652" y="2172929"/>
            <a:ext cx="1445342" cy="540774"/>
          </a:xfrm>
          <a:prstGeom prst="straightConnector1">
            <a:avLst/>
          </a:prstGeom>
          <a:ln w="19050">
            <a:solidFill>
              <a:srgbClr val="217AD9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TextBox 72">
            <a:extLst>
              <a:ext uri="{FF2B5EF4-FFF2-40B4-BE49-F238E27FC236}">
                <a16:creationId xmlns:a16="http://schemas.microsoft.com/office/drawing/2014/main" id="{1D3F9E05-1277-417E-AEB9-4742DB2C8268}"/>
              </a:ext>
            </a:extLst>
          </p:cNvPr>
          <p:cNvSpPr txBox="1"/>
          <p:nvPr/>
        </p:nvSpPr>
        <p:spPr>
          <a:xfrm>
            <a:off x="425246" y="1696333"/>
            <a:ext cx="12417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prstClr val="black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After conditioning pulse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0F1B5A61-5B74-43F9-AD91-078B3D8AC3BC}"/>
              </a:ext>
            </a:extLst>
          </p:cNvPr>
          <p:cNvSpPr txBox="1"/>
          <p:nvPr/>
        </p:nvSpPr>
        <p:spPr>
          <a:xfrm>
            <a:off x="138110" y="4981134"/>
            <a:ext cx="155512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dirty="0">
                <a:solidFill>
                  <a:prstClr val="black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Axicon-formed channel</a:t>
            </a:r>
          </a:p>
        </p:txBody>
      </p:sp>
    </p:spTree>
    <p:extLst>
      <p:ext uri="{BB962C8B-B14F-4D97-AF65-F5344CB8AC3E}">
        <p14:creationId xmlns:p14="http://schemas.microsoft.com/office/powerpoint/2010/main" val="621347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C48974-891E-4377-B1A9-8CE63EC01A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C91D15-D945-415F-80A7-A5AAA6623A2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GB" dirty="0"/>
                  <a:t>HOFI plasma channels offer a route towards all-optical, free-standing, low density waveguides</a:t>
                </a:r>
              </a:p>
              <a:p>
                <a:r>
                  <a:rPr lang="en-GB" dirty="0"/>
                  <a:t>We have demonstrated guiding of high intensity laser pulses over </a:t>
                </a:r>
                <a14:m>
                  <m:oMath xmlns:m="http://schemas.openxmlformats.org/officeDocument/2006/math">
                    <m:r>
                      <a:rPr lang="en-GB" i="1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GB" i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with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∼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b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dirty="0"/>
              </a:p>
              <a:p>
                <a:r>
                  <a:rPr lang="en-GB" dirty="0"/>
                  <a:t>Conditioned HOFI plasma channels allow attenuation lengths to be extended to the metre-scale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8DC91D15-D945-415F-80A7-A5AAA6623A2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 r="-92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9097C63-D987-4E2C-BA30-38D34FE7E6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DBCE8-A9E0-45C1-A48A-9F8713C699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12</a:t>
            </a:fld>
            <a:endParaRPr lang="en-GB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5B95825-44B0-47BC-A858-F4C1BF9BADF1}"/>
              </a:ext>
            </a:extLst>
          </p:cNvPr>
          <p:cNvSpPr txBox="1"/>
          <p:nvPr/>
        </p:nvSpPr>
        <p:spPr>
          <a:xfrm>
            <a:off x="8127387" y="5936997"/>
            <a:ext cx="395172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PRAB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23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(8), 81303. </a:t>
            </a:r>
          </a:p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PRE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102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(9), 53201.</a:t>
            </a:r>
          </a:p>
        </p:txBody>
      </p:sp>
    </p:spTree>
    <p:extLst>
      <p:ext uri="{BB962C8B-B14F-4D97-AF65-F5344CB8AC3E}">
        <p14:creationId xmlns:p14="http://schemas.microsoft.com/office/powerpoint/2010/main" val="33215114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0ADA553-5ECE-4460-85D6-642BF44A91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Oxford Laser-Plasma Accelerator Lab</a:t>
            </a:r>
            <a:endParaRPr lang="en-GB" dirty="0"/>
          </a:p>
        </p:txBody>
      </p:sp>
      <p:pic>
        <p:nvPicPr>
          <p:cNvPr id="3" name="Content Placeholder 2" descr="A picture containing indoor, building, table, snow&#10;&#10;Description automatically generated">
            <a:extLst>
              <a:ext uri="{FF2B5EF4-FFF2-40B4-BE49-F238E27FC236}">
                <a16:creationId xmlns:a16="http://schemas.microsoft.com/office/drawing/2014/main" id="{1B1E15DA-2610-4D2B-9C77-FA8252E852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2497" y="1825625"/>
            <a:ext cx="6527006" cy="4351338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7FC0AD-07F7-4BDA-BE47-9D132077B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5AF39BD-1FC4-4706-A7AC-B21ACE2AC0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16810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EFB842-5053-4E46-B2B2-5B3CD6AD9E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2CD731-14CE-41C5-B171-7002BF08C87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Introduction to plasma channels</a:t>
                </a:r>
              </a:p>
              <a:p>
                <a:pPr lvl="1"/>
                <a:r>
                  <a:rPr lang="en-US" dirty="0"/>
                  <a:t>Motivation for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plasma channels for laser wakefield acceleration</a:t>
                </a:r>
              </a:p>
              <a:p>
                <a:pPr lvl="1"/>
                <a:r>
                  <a:rPr lang="en-US" dirty="0"/>
                  <a:t>Physics of our plasma channels</a:t>
                </a:r>
              </a:p>
              <a:p>
                <a:r>
                  <a:rPr lang="en-US" dirty="0"/>
                  <a:t>Experiments with the Astra-Gemini TA3 laser </a:t>
                </a:r>
              </a:p>
              <a:p>
                <a:pPr lvl="1"/>
                <a:r>
                  <a:rPr lang="en-US" dirty="0"/>
                  <a:t>Experimental setup </a:t>
                </a:r>
              </a:p>
              <a:p>
                <a:pPr lvl="1"/>
                <a:r>
                  <a:rPr lang="en-US" dirty="0"/>
                  <a:t>Demonstration of guiding over 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dirty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Increasing the attenuation length</a:t>
                </a:r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A52CD731-14CE-41C5-B171-7002BF08C87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D482811-147F-43CD-BC17-79CDF6173A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04349-1C98-4413-8F21-437C66841F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35E8C44-0ED9-4067-A5E9-95EC90FC033A}"/>
              </a:ext>
            </a:extLst>
          </p:cNvPr>
          <p:cNvSpPr txBox="1"/>
          <p:nvPr/>
        </p:nvSpPr>
        <p:spPr>
          <a:xfrm>
            <a:off x="8127387" y="6048573"/>
            <a:ext cx="395172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PRAB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23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(8), 81303.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950A541-A728-41A1-84B2-55A94103A29A}"/>
              </a:ext>
            </a:extLst>
          </p:cNvPr>
          <p:cNvSpPr txBox="1"/>
          <p:nvPr/>
        </p:nvSpPr>
        <p:spPr>
          <a:xfrm>
            <a:off x="8127387" y="5915353"/>
            <a:ext cx="395172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PRAB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23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(8), 81303. </a:t>
            </a:r>
          </a:p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PRE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102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(9), 53201.</a:t>
            </a:r>
          </a:p>
        </p:txBody>
      </p:sp>
    </p:spTree>
    <p:extLst>
      <p:ext uri="{BB962C8B-B14F-4D97-AF65-F5344CB8AC3E}">
        <p14:creationId xmlns:p14="http://schemas.microsoft.com/office/powerpoint/2010/main" val="38560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87E53B-6EB2-48B7-A180-915C93992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Laser Wakefield Acceleration</a:t>
            </a:r>
            <a:endParaRPr lang="en-GB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E2DCCC-CEB1-46D3-BEFF-016BA93B24D7}"/>
                  </a:ext>
                </a:extLst>
              </p:cNvPr>
              <p:cNvSpPr>
                <a:spLocks noGrp="1"/>
              </p:cNvSpPr>
              <p:nvPr>
                <p:ph sz="half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/>
                  <a:t>Laser wakefield cavities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dirty="0" smtClean="0">
                        <a:latin typeface="Cambria Math" panose="02040503050406030204" pitchFamily="18" charset="0"/>
                      </a:rPr>
                      <m:t>E</m:t>
                    </m:r>
                    <m:r>
                      <a:rPr lang="en-US" b="0" i="0" dirty="0" smtClean="0">
                        <a:latin typeface="Cambria Math" panose="02040503050406030204" pitchFamily="18" charset="0"/>
                      </a:rPr>
                      <m:t> ~ 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GV</m:t>
                    </m:r>
                    <m:r>
                      <a:rPr lang="en-US" i="0" dirty="0" smtClean="0">
                        <a:latin typeface="Cambria Math" panose="02040503050406030204" pitchFamily="18" charset="0"/>
                      </a:rPr>
                      <m:t>/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</m:t>
                    </m:r>
                  </m:oMath>
                </a14:m>
                <a:endParaRPr lang="en-US" dirty="0"/>
              </a:p>
              <a:p>
                <a:r>
                  <a:rPr lang="en-GB" dirty="0"/>
                  <a:t>Towards multi-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GeV</m:t>
                    </m:r>
                  </m:oMath>
                </a14:m>
                <a:r>
                  <a:rPr lang="en-GB" dirty="0"/>
                  <a:t> electron beams, at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kHz</m:t>
                    </m:r>
                  </m:oMath>
                </a14:m>
                <a:r>
                  <a:rPr lang="en-GB" dirty="0"/>
                  <a:t> repetition rates</a:t>
                </a:r>
              </a:p>
              <a:p>
                <a:r>
                  <a:rPr lang="en-US" dirty="0"/>
                  <a:t>Inherent limits on accelerator length include:</a:t>
                </a:r>
              </a:p>
              <a:p>
                <a:pPr lvl="1"/>
                <a:r>
                  <a:rPr lang="en-GB" dirty="0"/>
                  <a:t>diffraction – small laser spot size has short Rayleigh range,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𝑧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~ </m:t>
                    </m:r>
                    <m:sSubSup>
                      <m:sSub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𝑤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bSup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dephasing – electrons catch up with laser,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∼1/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</m:oMath>
                </a14:m>
                <a:endParaRPr lang="en-GB" dirty="0"/>
              </a:p>
            </p:txBody>
          </p:sp>
        </mc:Choice>
        <mc:Fallback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CFE2DCCC-CEB1-46D3-BEFF-016BA93B24D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blipFill>
                <a:blip r:embed="rId3"/>
                <a:stretch>
                  <a:fillRect l="-2118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F7A33D-790B-48A3-8925-937A88013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04C37D6-AAB5-4EB2-8108-70A774B367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3</a:t>
            </a:fld>
            <a:endParaRPr lang="en-GB"/>
          </a:p>
        </p:txBody>
      </p:sp>
      <p:pic>
        <p:nvPicPr>
          <p:cNvPr id="18" name="Content Placeholder 11">
            <a:extLst>
              <a:ext uri="{FF2B5EF4-FFF2-40B4-BE49-F238E27FC236}">
                <a16:creationId xmlns:a16="http://schemas.microsoft.com/office/drawing/2014/main" id="{6D136242-3C6B-412A-B99D-496F75FF8C6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7422"/>
          <a:stretch/>
        </p:blipFill>
        <p:spPr>
          <a:xfrm>
            <a:off x="6019800" y="1626516"/>
            <a:ext cx="5077132" cy="2144929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6F13340-CE8B-45AB-8615-6238788DA33A}"/>
                  </a:ext>
                </a:extLst>
              </p:cNvPr>
              <p:cNvSpPr txBox="1"/>
              <p:nvPr/>
            </p:nvSpPr>
            <p:spPr>
              <a:xfrm>
                <a:off x="7799070" y="4230514"/>
                <a:ext cx="3197029" cy="1862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defTabSz="91440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GB" sz="2600" dirty="0">
                    <a:solidFill>
                      <a:prstClr val="black"/>
                    </a:solidFill>
                  </a:rPr>
                  <a:t>EuPRAXIA design:</a:t>
                </a:r>
              </a:p>
              <a:p>
                <a:pPr marL="685800" lvl="1" indent="-228600" defTabSz="9144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sz="22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∼2×</m:t>
                    </m:r>
                    <m:sSup>
                      <m:sSup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sSup>
                      <m:sSup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2200" dirty="0">
                  <a:solidFill>
                    <a:prstClr val="black"/>
                  </a:solidFill>
                </a:endParaRPr>
              </a:p>
              <a:p>
                <a:pPr marL="685800" lvl="1" indent="-228600" defTabSz="9144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200" b="0" i="1" dirty="0" smtClean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0 </m:t>
                    </m:r>
                    <m:r>
                      <m:rPr>
                        <m:sty m:val="p"/>
                      </m:rPr>
                      <a:rPr lang="en-GB" sz="220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GB" sz="2200" dirty="0">
                  <a:solidFill>
                    <a:prstClr val="black"/>
                  </a:solidFill>
                </a:endParaRPr>
              </a:p>
              <a:p>
                <a:pPr marL="1143000" lvl="2" indent="-228600" defTabSz="914400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lang="en-GB" sz="220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GB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dirty="0">
                    <a:solidFill>
                      <a:prstClr val="black"/>
                    </a:solidFill>
                  </a:rPr>
                  <a:t>beams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A6F13340-CE8B-45AB-8615-6238788DA3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99070" y="4230514"/>
                <a:ext cx="3197029" cy="1862946"/>
              </a:xfrm>
              <a:prstGeom prst="rect">
                <a:avLst/>
              </a:prstGeom>
              <a:blipFill>
                <a:blip r:embed="rId5"/>
                <a:stretch>
                  <a:fillRect l="-3429" t="-49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Rectangle 24">
            <a:extLst>
              <a:ext uri="{FF2B5EF4-FFF2-40B4-BE49-F238E27FC236}">
                <a16:creationId xmlns:a16="http://schemas.microsoft.com/office/drawing/2014/main" id="{42FD80F8-27F4-4391-BCC7-3B8823B28848}"/>
              </a:ext>
            </a:extLst>
          </p:cNvPr>
          <p:cNvSpPr/>
          <p:nvPr/>
        </p:nvSpPr>
        <p:spPr>
          <a:xfrm>
            <a:off x="6619033" y="6017796"/>
            <a:ext cx="5445967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T. </a:t>
            </a:r>
            <a:r>
              <a:rPr lang="en-GB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Audet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., </a:t>
            </a:r>
            <a:r>
              <a:rPr lang="en-GB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EuPRAXIA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Milestone Report M3.1 (2017)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02E67D34-0555-4DA0-AC26-8DA8FC9DDBB1}"/>
              </a:ext>
            </a:extLst>
          </p:cNvPr>
          <p:cNvCxnSpPr>
            <a:cxnSpLocks/>
          </p:cNvCxnSpPr>
          <p:nvPr/>
        </p:nvCxnSpPr>
        <p:spPr>
          <a:xfrm flipV="1">
            <a:off x="9918377" y="2062188"/>
            <a:ext cx="642998" cy="65772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A4725C-66C7-4D43-8E5D-882EFF10322D}"/>
                  </a:ext>
                </a:extLst>
              </p:cNvPr>
              <p:cNvSpPr txBox="1"/>
              <p:nvPr/>
            </p:nvSpPr>
            <p:spPr>
              <a:xfrm>
                <a:off x="10105704" y="1670286"/>
                <a:ext cx="1327928" cy="39190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MU Bright Roman" panose="02000603000000000000" pitchFamily="2" charset="0"/>
                              <a:cs typeface="CMU Bright Roman" panose="02000603000000000000" pitchFamily="2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MU Bright Roman" panose="02000603000000000000" pitchFamily="2" charset="0"/>
                              <a:cs typeface="CMU Bright Roman" panose="02000603000000000000" pitchFamily="2" charset="0"/>
                            </a:rPr>
                            <m:t>𝑣</m:t>
                          </m:r>
                        </m:e>
                        <m:sub>
                          <m: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MU Bright Roman" panose="02000603000000000000" pitchFamily="2" charset="0"/>
                              <a:cs typeface="CMU Bright Roman" panose="02000603000000000000" pitchFamily="2" charset="0"/>
                            </a:rPr>
                            <m:t>𝑔</m:t>
                          </m:r>
                        </m:sub>
                      </m:sSub>
                      <m:d>
                        <m:dPr>
                          <m:ctrlPr>
                            <a:rPr lang="en-US" b="0" i="1" smtClean="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  <a:ea typeface="CMU Bright Roman" panose="02000603000000000000" pitchFamily="2" charset="0"/>
                              <a:cs typeface="CMU Bright Roman" panose="02000603000000000000" pitchFamily="2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MU Bright Roman" panose="02000603000000000000" pitchFamily="2" charset="0"/>
                                  <a:cs typeface="CMU Bright Roman" panose="02000603000000000000" pitchFamily="2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MU Bright Roman" panose="02000603000000000000" pitchFamily="2" charset="0"/>
                                  <a:cs typeface="CMU Bright Roman" panose="02000603000000000000" pitchFamily="2" charset="0"/>
                                </a:rPr>
                                <m:t>𝑛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  <a:ea typeface="CMU Bright Roman" panose="02000603000000000000" pitchFamily="2" charset="0"/>
                                  <a:cs typeface="CMU Bright Roman" panose="02000603000000000000" pitchFamily="2" charset="0"/>
                                </a:rPr>
                                <m:t>e</m:t>
                              </m:r>
                            </m:sub>
                          </m:sSub>
                        </m:e>
                      </m:d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MU Bright Roman" panose="02000603000000000000" pitchFamily="2" charset="0"/>
                          <a:cs typeface="CMU Bright Roman" panose="02000603000000000000" pitchFamily="2" charset="0"/>
                        </a:rPr>
                        <m:t>&lt;</m:t>
                      </m:r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  <a:ea typeface="CMU Bright Roman" panose="02000603000000000000" pitchFamily="2" charset="0"/>
                          <a:cs typeface="CMU Bright Roman" panose="02000603000000000000" pitchFamily="2" charset="0"/>
                        </a:rPr>
                        <m:t>𝑐</m:t>
                      </m:r>
                    </m:oMath>
                  </m:oMathPara>
                </a14:m>
                <a:endParaRPr lang="en-GB" dirty="0">
                  <a:solidFill>
                    <a:prstClr val="black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6A4725C-66C7-4D43-8E5D-882EFF10322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105704" y="1670286"/>
                <a:ext cx="1327928" cy="391902"/>
              </a:xfrm>
              <a:prstGeom prst="rect">
                <a:avLst/>
              </a:prstGeom>
              <a:blipFill>
                <a:blip r:embed="rId6"/>
                <a:stretch>
                  <a:fillRect b="-625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37" name="Group 36">
            <a:extLst>
              <a:ext uri="{FF2B5EF4-FFF2-40B4-BE49-F238E27FC236}">
                <a16:creationId xmlns:a16="http://schemas.microsoft.com/office/drawing/2014/main" id="{8E0B1BCA-9693-4F6D-8440-52D6160D0C1D}"/>
              </a:ext>
            </a:extLst>
          </p:cNvPr>
          <p:cNvGrpSpPr/>
          <p:nvPr/>
        </p:nvGrpSpPr>
        <p:grpSpPr>
          <a:xfrm>
            <a:off x="8769034" y="2096195"/>
            <a:ext cx="893578" cy="991135"/>
            <a:chOff x="8244927" y="2096195"/>
            <a:chExt cx="893578" cy="991135"/>
          </a:xfrm>
        </p:grpSpPr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19147017-45F8-400B-A1AA-1A41350C4A77}"/>
                </a:ext>
              </a:extLst>
            </p:cNvPr>
            <p:cNvSpPr/>
            <p:nvPr/>
          </p:nvSpPr>
          <p:spPr>
            <a:xfrm>
              <a:off x="8416413" y="2920181"/>
              <a:ext cx="184355" cy="167149"/>
            </a:xfrm>
            <a:prstGeom prst="ellipse">
              <a:avLst/>
            </a:prstGeom>
            <a:solidFill>
              <a:schemeClr val="accent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680DB87F-06A7-4F20-BA8D-0283FDAE41A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16413" y="2465255"/>
              <a:ext cx="550606" cy="13595"/>
            </a:xfrm>
            <a:prstGeom prst="straightConnector1">
              <a:avLst/>
            </a:prstGeom>
            <a:ln w="28575">
              <a:solidFill>
                <a:schemeClr val="accent2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42AA1C1-A6E0-49A1-8C10-EEFA5402C67A}"/>
                    </a:ext>
                  </a:extLst>
                </p:cNvPr>
                <p:cNvSpPr txBox="1"/>
                <p:nvPr/>
              </p:nvSpPr>
              <p:spPr>
                <a:xfrm>
                  <a:off x="8244927" y="2096195"/>
                  <a:ext cx="893578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MU Bright Roman" panose="02000603000000000000" pitchFamily="2" charset="0"/>
                                <a:cs typeface="CMU Bright Roman" panose="02000603000000000000" pitchFamily="2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MU Bright Roman" panose="02000603000000000000" pitchFamily="2" charset="0"/>
                                <a:cs typeface="CMU Bright Roman" panose="02000603000000000000" pitchFamily="2" charset="0"/>
                              </a:rPr>
                              <m:t>𝑣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b="0" i="0" smtClean="0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  <a:ea typeface="CMU Bright Roman" panose="02000603000000000000" pitchFamily="2" charset="0"/>
                                <a:cs typeface="CMU Bright Roman" panose="02000603000000000000" pitchFamily="2" charset="0"/>
                              </a:rPr>
                              <m:t>e</m:t>
                            </m:r>
                          </m:sub>
                        </m:sSub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=</m:t>
                        </m:r>
                        <m:r>
                          <a:rPr lang="en-US" b="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  <a:ea typeface="CMU Bright Roman" panose="02000603000000000000" pitchFamily="2" charset="0"/>
                            <a:cs typeface="CMU Bright Roman" panose="02000603000000000000" pitchFamily="2" charset="0"/>
                          </a:rPr>
                          <m:t>𝑐</m:t>
                        </m:r>
                      </m:oMath>
                    </m:oMathPara>
                  </a14:m>
                  <a:endParaRPr lang="en-GB" dirty="0">
                    <a:solidFill>
                      <a:prstClr val="black"/>
                    </a:solidFill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36" name="TextBox 35">
                  <a:extLst>
                    <a:ext uri="{FF2B5EF4-FFF2-40B4-BE49-F238E27FC236}">
                      <a16:creationId xmlns:a16="http://schemas.microsoft.com/office/drawing/2014/main" id="{142AA1C1-A6E0-49A1-8C10-EEFA5402C67A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244927" y="2096195"/>
                  <a:ext cx="893578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629412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08CCA6-D304-4204-B704-8280988749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HOFI plasma channels as laser waveguide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0AEAB4-2F58-4D90-95F9-98174A4FEF92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GB" dirty="0"/>
                  <a:t>Hydrodynamic Optical-Field-Ionised (HOFI) plasma channels overcome </a:t>
                </a:r>
                <a:r>
                  <a:rPr lang="en-GB" i="1" dirty="0"/>
                  <a:t>diffraction</a:t>
                </a:r>
                <a:r>
                  <a:rPr lang="en-GB" dirty="0"/>
                  <a:t> length limitation</a:t>
                </a:r>
              </a:p>
              <a:p>
                <a:endParaRPr lang="en-GB" dirty="0"/>
              </a:p>
              <a:p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HOFI channels can be:</a:t>
                </a:r>
                <a:endParaRPr lang="en-US" dirty="0"/>
              </a:p>
              <a:p>
                <a:pPr lvl="1"/>
                <a:r>
                  <a:rPr lang="en-US" dirty="0"/>
                  <a:t>All-optical, free-standing</a:t>
                </a:r>
              </a:p>
              <a:p>
                <a:pPr lvl="1"/>
                <a:r>
                  <a:rPr lang="en-US" dirty="0"/>
                  <a:t>Low density =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r>
                      <m:rPr>
                        <m:sty m:val="p"/>
                      </m:rPr>
                      <a:rPr lang="en-US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  <m:r>
                      <a:rPr lang="en-US" i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and lower</a:t>
                </a:r>
              </a:p>
              <a:p>
                <a:pPr lvl="1"/>
                <a:r>
                  <a:rPr lang="en-US" dirty="0"/>
                  <a:t>Long = </a:t>
                </a:r>
                <a14:m>
                  <m:oMath xmlns:m="http://schemas.openxmlformats.org/officeDocument/2006/math">
                    <m:r>
                      <a:rPr lang="en-US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i="0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+</a:t>
                </a:r>
              </a:p>
              <a:p>
                <a:pPr lvl="1"/>
                <a:r>
                  <a:rPr lang="en-US" dirty="0"/>
                  <a:t>Efficient</a:t>
                </a:r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100AEAB4-2F58-4D90-95F9-98174A4FEF92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E485831-DC9D-49EB-A8D2-80DE709269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D543B8A-D9CC-4BE6-A96A-42DD1B24AE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4</a:t>
            </a:fld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A49123-7C4A-4538-BDA4-1542E29D33B0}"/>
                  </a:ext>
                </a:extLst>
              </p:cNvPr>
              <p:cNvSpPr txBox="1"/>
              <p:nvPr/>
            </p:nvSpPr>
            <p:spPr>
              <a:xfrm>
                <a:off x="7505134" y="4202032"/>
                <a:ext cx="3197029" cy="186294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lvl="0" defTabSz="914400">
                  <a:lnSpc>
                    <a:spcPct val="90000"/>
                  </a:lnSpc>
                  <a:spcBef>
                    <a:spcPts val="1000"/>
                  </a:spcBef>
                </a:pPr>
                <a:r>
                  <a:rPr lang="en-GB" sz="2600" dirty="0">
                    <a:solidFill>
                      <a:prstClr val="black"/>
                    </a:solidFill>
                  </a:rPr>
                  <a:t>EuPRAXIA design:</a:t>
                </a:r>
              </a:p>
              <a:p>
                <a:pPr marL="685800" lvl="1" indent="-228600" defTabSz="9144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e</m:t>
                        </m:r>
                      </m:sub>
                    </m:sSub>
                    <m:r>
                      <a:rPr lang="en-US" sz="2200" i="1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∼2×</m:t>
                    </m:r>
                    <m:sSup>
                      <m:sSupPr>
                        <m:ctrlPr>
                          <a:rPr lang="en-US" sz="220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sSup>
                      <m:sSupPr>
                        <m:ctrlPr>
                          <a:rPr lang="en-US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sz="220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sz="2200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sz="2200" dirty="0">
                  <a:solidFill>
                    <a:prstClr val="black"/>
                  </a:solidFill>
                </a:endParaRPr>
              </a:p>
              <a:p>
                <a:pPr marL="685800" lvl="1" indent="-228600" defTabSz="914400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200" i="1" dirty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𝜙</m:t>
                        </m:r>
                      </m:sub>
                    </m:sSub>
                    <m:r>
                      <a:rPr lang="en-US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sz="220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200" b="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2200" i="1" dirty="0" smtClean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200" i="1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GB" sz="22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endParaRPr lang="en-GB" sz="2200" dirty="0">
                  <a:solidFill>
                    <a:prstClr val="black"/>
                  </a:solidFill>
                </a:endParaRPr>
              </a:p>
              <a:p>
                <a:pPr marL="1143000" lvl="2" indent="-228600" defTabSz="914400">
                  <a:lnSpc>
                    <a:spcPct val="90000"/>
                  </a:lnSpc>
                  <a:spcBef>
                    <a:spcPts val="500"/>
                  </a:spcBef>
                  <a:buFont typeface="Wingdings" panose="05000000000000000000" pitchFamily="2" charset="2"/>
                  <a:buChar char="Ø"/>
                </a:pPr>
                <a14:m>
                  <m:oMath xmlns:m="http://schemas.openxmlformats.org/officeDocument/2006/math">
                    <m:r>
                      <a:rPr lang="en-US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5 </m:t>
                    </m:r>
                    <m:r>
                      <m:rPr>
                        <m:sty m:val="p"/>
                      </m:rPr>
                      <a:rPr lang="en-GB" sz="2200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GeV</m:t>
                    </m:r>
                    <m:r>
                      <a:rPr lang="en-GB" sz="2200" i="1" dirty="0">
                        <a:solidFill>
                          <a:prstClr val="black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sz="2200" dirty="0">
                    <a:solidFill>
                      <a:prstClr val="black"/>
                    </a:solidFill>
                  </a:rPr>
                  <a:t>beams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24A49123-7C4A-4538-BDA4-1542E29D33B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05134" y="4202032"/>
                <a:ext cx="3197029" cy="1862946"/>
              </a:xfrm>
              <a:prstGeom prst="rect">
                <a:avLst/>
              </a:prstGeom>
              <a:blipFill>
                <a:blip r:embed="rId4"/>
                <a:stretch>
                  <a:fillRect l="-3429" t="-490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Rectangle 6">
            <a:extLst>
              <a:ext uri="{FF2B5EF4-FFF2-40B4-BE49-F238E27FC236}">
                <a16:creationId xmlns:a16="http://schemas.microsoft.com/office/drawing/2014/main" id="{D51A1BCD-D571-43F2-884C-2D8F71BCBD7C}"/>
              </a:ext>
            </a:extLst>
          </p:cNvPr>
          <p:cNvSpPr/>
          <p:nvPr/>
        </p:nvSpPr>
        <p:spPr>
          <a:xfrm>
            <a:off x="6217173" y="5817816"/>
            <a:ext cx="5772952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Durfee &amp; </a:t>
            </a:r>
            <a:r>
              <a:rPr lang="en-GB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Milchberg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(1993),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PRL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71(15), 2409–2412.</a:t>
            </a:r>
          </a:p>
          <a:p>
            <a:r>
              <a:rPr lang="en-GB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Durfree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Lynch and </a:t>
            </a:r>
            <a:r>
              <a:rPr lang="en-GB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Milchberg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(1995).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PRE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51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(3), 2368–2387. 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60F0B11D-39CA-4C77-A7A3-E16868CB53BC}"/>
              </a:ext>
            </a:extLst>
          </p:cNvPr>
          <p:cNvGrpSpPr/>
          <p:nvPr/>
        </p:nvGrpSpPr>
        <p:grpSpPr>
          <a:xfrm>
            <a:off x="7055140" y="2373395"/>
            <a:ext cx="2001522" cy="1631991"/>
            <a:chOff x="7258178" y="2236779"/>
            <a:chExt cx="2001522" cy="1631991"/>
          </a:xfrm>
        </p:grpSpPr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56A1F967-D49B-44C0-A752-3717ACDA3C10}"/>
                </a:ext>
              </a:extLst>
            </p:cNvPr>
            <p:cNvCxnSpPr/>
            <p:nvPr/>
          </p:nvCxnSpPr>
          <p:spPr>
            <a:xfrm flipH="1">
              <a:off x="7258178" y="3174620"/>
              <a:ext cx="176579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BB89368D-EB79-4637-A482-DFA570384ECB}"/>
                </a:ext>
              </a:extLst>
            </p:cNvPr>
            <p:cNvCxnSpPr/>
            <p:nvPr/>
          </p:nvCxnSpPr>
          <p:spPr>
            <a:xfrm flipV="1">
              <a:off x="8884021" y="2443547"/>
              <a:ext cx="0" cy="142522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Elbow Connector 26">
              <a:extLst>
                <a:ext uri="{FF2B5EF4-FFF2-40B4-BE49-F238E27FC236}">
                  <a16:creationId xmlns:a16="http://schemas.microsoft.com/office/drawing/2014/main" id="{D3703EB3-2DCE-409A-AF99-53FF4B855F4B}"/>
                </a:ext>
              </a:extLst>
            </p:cNvPr>
            <p:cNvCxnSpPr/>
            <p:nvPr/>
          </p:nvCxnSpPr>
          <p:spPr>
            <a:xfrm>
              <a:off x="7917410" y="3495850"/>
              <a:ext cx="894671" cy="256615"/>
            </a:xfrm>
            <a:prstGeom prst="bentConnector3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7">
              <a:extLst>
                <a:ext uri="{FF2B5EF4-FFF2-40B4-BE49-F238E27FC236}">
                  <a16:creationId xmlns:a16="http://schemas.microsoft.com/office/drawing/2014/main" id="{FA947385-1C05-404F-9BC4-673D6E6D03B1}"/>
                </a:ext>
              </a:extLst>
            </p:cNvPr>
            <p:cNvCxnSpPr/>
            <p:nvPr/>
          </p:nvCxnSpPr>
          <p:spPr>
            <a:xfrm flipV="1">
              <a:off x="7917410" y="2598623"/>
              <a:ext cx="894671" cy="256615"/>
            </a:xfrm>
            <a:prstGeom prst="bentConnector3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F5FDA5D1-8CE1-4601-B997-42DA1E296DC1}"/>
                </a:ext>
              </a:extLst>
            </p:cNvPr>
            <p:cNvCxnSpPr/>
            <p:nvPr/>
          </p:nvCxnSpPr>
          <p:spPr>
            <a:xfrm flipV="1">
              <a:off x="7917410" y="2862623"/>
              <a:ext cx="0" cy="633227"/>
            </a:xfrm>
            <a:prstGeom prst="line">
              <a:avLst/>
            </a:prstGeom>
            <a:ln w="285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D4207860-767A-4955-A4B2-941D5A05D2C6}"/>
                    </a:ext>
                  </a:extLst>
                </p:cNvPr>
                <p:cNvSpPr txBox="1"/>
                <p:nvPr/>
              </p:nvSpPr>
              <p:spPr>
                <a:xfrm>
                  <a:off x="8884021" y="2236779"/>
                  <a:ext cx="3756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𝑟</m:t>
                        </m:r>
                      </m:oMath>
                    </m:oMathPara>
                  </a14:m>
                  <a:endParaRPr lang="en-GB" dirty="0">
                    <a:solidFill>
                      <a:prstClr val="black"/>
                    </a:solidFill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27" name="TextBox 26">
                  <a:extLst>
                    <a:ext uri="{FF2B5EF4-FFF2-40B4-BE49-F238E27FC236}">
                      <a16:creationId xmlns:a16="http://schemas.microsoft.com/office/drawing/2014/main" id="{D4207860-767A-4955-A4B2-941D5A05D2C6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8884021" y="2236779"/>
                  <a:ext cx="375679" cy="36933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7267E9F6-C9C3-4822-905A-2B661C9CA490}"/>
              </a:ext>
            </a:extLst>
          </p:cNvPr>
          <p:cNvGrpSpPr/>
          <p:nvPr/>
        </p:nvGrpSpPr>
        <p:grpSpPr>
          <a:xfrm>
            <a:off x="9244542" y="2379135"/>
            <a:ext cx="2048280" cy="1631991"/>
            <a:chOff x="9564153" y="2232345"/>
            <a:chExt cx="2048280" cy="1631991"/>
          </a:xfrm>
        </p:grpSpPr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B49EEBE4-829B-4EA5-AA11-5EB1C6878CE1}"/>
                </a:ext>
              </a:extLst>
            </p:cNvPr>
            <p:cNvCxnSpPr/>
            <p:nvPr/>
          </p:nvCxnSpPr>
          <p:spPr>
            <a:xfrm flipH="1">
              <a:off x="9610911" y="3170186"/>
              <a:ext cx="1765799" cy="0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369904E-CD66-4483-A16B-3CBEA01DF728}"/>
                </a:ext>
              </a:extLst>
            </p:cNvPr>
            <p:cNvCxnSpPr/>
            <p:nvPr/>
          </p:nvCxnSpPr>
          <p:spPr>
            <a:xfrm flipV="1">
              <a:off x="11236754" y="2439113"/>
              <a:ext cx="0" cy="1425223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C28A80D7-5FF5-4C66-B163-239C3C7E1384}"/>
                    </a:ext>
                  </a:extLst>
                </p:cNvPr>
                <p:cNvSpPr txBox="1"/>
                <p:nvPr/>
              </p:nvSpPr>
              <p:spPr>
                <a:xfrm>
                  <a:off x="9564153" y="2789839"/>
                  <a:ext cx="80708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>
                                <a:solidFill>
                                  <a:prstClr val="black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>
                                <a:solidFill>
                                  <a:prstClr val="black"/>
                                </a:solidFill>
                                <a:latin typeface="Cambria Math" charset="0"/>
                              </a:rPr>
                              <m:t>𝑛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i="0">
                                <a:solidFill>
                                  <a:prstClr val="black"/>
                                </a:solidFill>
                                <a:latin typeface="Cambria Math" charset="0"/>
                              </a:rPr>
                              <m:t>e</m:t>
                            </m:r>
                          </m:sub>
                        </m:sSub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(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𝑟</m:t>
                        </m:r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)</m:t>
                        </m:r>
                      </m:oMath>
                    </m:oMathPara>
                  </a14:m>
                  <a:endParaRPr lang="en-GB" dirty="0">
                    <a:solidFill>
                      <a:prstClr val="black"/>
                    </a:solidFill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C28A80D7-5FF5-4C66-B163-239C3C7E1384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9564153" y="2789839"/>
                  <a:ext cx="807080" cy="369332"/>
                </a:xfrm>
                <a:prstGeom prst="rect">
                  <a:avLst/>
                </a:prstGeom>
                <a:blipFill>
                  <a:blip r:embed="rId6"/>
                  <a:stretch>
                    <a:fillRect b="-11667"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1CD917C-5ED8-469D-B88F-091960CA92C2}"/>
                    </a:ext>
                  </a:extLst>
                </p:cNvPr>
                <p:cNvSpPr txBox="1"/>
                <p:nvPr/>
              </p:nvSpPr>
              <p:spPr>
                <a:xfrm>
                  <a:off x="11236754" y="2232345"/>
                  <a:ext cx="37567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i="1">
                            <a:solidFill>
                              <a:prstClr val="black"/>
                            </a:solidFill>
                            <a:latin typeface="Cambria Math" charset="0"/>
                          </a:rPr>
                          <m:t>𝑟</m:t>
                        </m:r>
                      </m:oMath>
                    </m:oMathPara>
                  </a14:m>
                  <a:endParaRPr lang="en-GB" dirty="0">
                    <a:solidFill>
                      <a:prstClr val="black"/>
                    </a:solidFill>
                    <a:latin typeface="CMU Bright Roman" panose="02000603000000000000" pitchFamily="2" charset="0"/>
                    <a:ea typeface="CMU Bright Roman" panose="02000603000000000000" pitchFamily="2" charset="0"/>
                    <a:cs typeface="CMU Bright Roman" panose="02000603000000000000" pitchFamily="2" charset="0"/>
                  </a:endParaRPr>
                </a:p>
              </p:txBody>
            </p:sp>
          </mc:Choice>
          <mc:Fallback xmlns="">
            <p:sp>
              <p:nvSpPr>
                <p:cNvPr id="31" name="TextBox 30">
                  <a:extLst>
                    <a:ext uri="{FF2B5EF4-FFF2-40B4-BE49-F238E27FC236}">
                      <a16:creationId xmlns:a16="http://schemas.microsoft.com/office/drawing/2014/main" id="{41CD917C-5ED8-469D-B88F-091960CA92C2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11236754" y="2232345"/>
                  <a:ext cx="375679" cy="369332"/>
                </a:xfrm>
                <a:prstGeom prst="rect">
                  <a:avLst/>
                </a:prstGeom>
                <a:blipFill>
                  <a:blip r:embed="rId7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32" name="Freeform 32">
              <a:extLst>
                <a:ext uri="{FF2B5EF4-FFF2-40B4-BE49-F238E27FC236}">
                  <a16:creationId xmlns:a16="http://schemas.microsoft.com/office/drawing/2014/main" id="{192C26EA-7990-4A06-9E36-84D2426BAC1B}"/>
                </a:ext>
              </a:extLst>
            </p:cNvPr>
            <p:cNvSpPr/>
            <p:nvPr/>
          </p:nvSpPr>
          <p:spPr>
            <a:xfrm>
              <a:off x="10253816" y="2585881"/>
              <a:ext cx="816862" cy="1168605"/>
            </a:xfrm>
            <a:custGeom>
              <a:avLst/>
              <a:gdLst>
                <a:gd name="connsiteX0" fmla="*/ 0 w 972273"/>
                <a:gd name="connsiteY0" fmla="*/ 625033 h 625033"/>
                <a:gd name="connsiteX1" fmla="*/ 972273 w 972273"/>
                <a:gd name="connsiteY1" fmla="*/ 324091 h 625033"/>
                <a:gd name="connsiteX2" fmla="*/ 0 w 972273"/>
                <a:gd name="connsiteY2" fmla="*/ 0 h 6250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72273" h="625033">
                  <a:moveTo>
                    <a:pt x="0" y="625033"/>
                  </a:moveTo>
                  <a:cubicBezTo>
                    <a:pt x="486136" y="526648"/>
                    <a:pt x="972273" y="428263"/>
                    <a:pt x="972273" y="324091"/>
                  </a:cubicBezTo>
                  <a:cubicBezTo>
                    <a:pt x="972273" y="219919"/>
                    <a:pt x="486136" y="109959"/>
                    <a:pt x="0" y="0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BD1BB176-E190-4C8A-B2D8-32213AEC37AE}"/>
              </a:ext>
            </a:extLst>
          </p:cNvPr>
          <p:cNvSpPr txBox="1"/>
          <p:nvPr/>
        </p:nvSpPr>
        <p:spPr>
          <a:xfrm>
            <a:off x="348285" y="2915066"/>
            <a:ext cx="1662763" cy="646331"/>
          </a:xfrm>
          <a:prstGeom prst="rect">
            <a:avLst/>
          </a:prstGeom>
          <a:noFill/>
          <a:ln w="38100">
            <a:noFill/>
          </a:ln>
        </p:spPr>
        <p:txBody>
          <a:bodyPr wrap="none" rtlCol="0">
            <a:spAutoFit/>
          </a:bodyPr>
          <a:lstStyle/>
          <a:p>
            <a:r>
              <a:rPr lang="en-US" dirty="0"/>
              <a:t>Laser Wakefield</a:t>
            </a:r>
          </a:p>
          <a:p>
            <a:r>
              <a:rPr lang="en-US" dirty="0"/>
              <a:t>Driver</a:t>
            </a:r>
            <a:endParaRPr lang="en-GB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E4F1CEB-9A80-4EC9-9F08-C4B65F22FB8E}"/>
              </a:ext>
            </a:extLst>
          </p:cNvPr>
          <p:cNvGrpSpPr/>
          <p:nvPr/>
        </p:nvGrpSpPr>
        <p:grpSpPr>
          <a:xfrm>
            <a:off x="1925791" y="2742727"/>
            <a:ext cx="4991323" cy="1151994"/>
            <a:chOff x="1281419" y="2606111"/>
            <a:chExt cx="4991323" cy="1151994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38CCB3A-3DBE-4F3D-A6DA-CB4F8C09E535}"/>
                </a:ext>
              </a:extLst>
            </p:cNvPr>
            <p:cNvSpPr/>
            <p:nvPr/>
          </p:nvSpPr>
          <p:spPr>
            <a:xfrm>
              <a:off x="1713059" y="2606111"/>
              <a:ext cx="4261461" cy="1151994"/>
            </a:xfrm>
            <a:prstGeom prst="rect">
              <a:avLst/>
            </a:prstGeom>
            <a:solidFill>
              <a:schemeClr val="accent1">
                <a:lumMod val="60000"/>
                <a:lumOff val="40000"/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16C5C92E-AD6E-4A4C-BA26-D0F7AF095A26}"/>
                </a:ext>
              </a:extLst>
            </p:cNvPr>
            <p:cNvSpPr/>
            <p:nvPr/>
          </p:nvSpPr>
          <p:spPr>
            <a:xfrm>
              <a:off x="1713059" y="2868264"/>
              <a:ext cx="4261461" cy="627689"/>
            </a:xfrm>
            <a:prstGeom prst="rect">
              <a:avLst/>
            </a:prstGeom>
            <a:solidFill>
              <a:srgbClr val="4472C4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7562C973-191F-45E8-BBD2-578B77533615}"/>
                </a:ext>
              </a:extLst>
            </p:cNvPr>
            <p:cNvCxnSpPr>
              <a:cxnSpLocks/>
            </p:cNvCxnSpPr>
            <p:nvPr/>
          </p:nvCxnSpPr>
          <p:spPr>
            <a:xfrm>
              <a:off x="1281419" y="3171031"/>
              <a:ext cx="4991323" cy="0"/>
            </a:xfrm>
            <a:prstGeom prst="line">
              <a:avLst/>
            </a:prstGeom>
            <a:ln w="12700">
              <a:solidFill>
                <a:schemeClr val="tx1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E146740-FAB3-40AE-92B1-17889C7E92F1}"/>
                  </a:ext>
                </a:extLst>
              </p:cNvPr>
              <p:cNvSpPr txBox="1"/>
              <p:nvPr/>
            </p:nvSpPr>
            <p:spPr>
              <a:xfrm>
                <a:off x="6976840" y="2929640"/>
                <a:ext cx="69660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𝜂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charset="0"/>
                        </a:rPr>
                        <m:t>(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charset="0"/>
                        </a:rPr>
                        <m:t>𝑟</m:t>
                      </m:r>
                      <m:r>
                        <a:rPr lang="en-US" i="1">
                          <a:solidFill>
                            <a:prstClr val="black"/>
                          </a:solidFill>
                          <a:latin typeface="Cambria Math" charset="0"/>
                        </a:rPr>
                        <m:t>)</m:t>
                      </m:r>
                    </m:oMath>
                  </m:oMathPara>
                </a14:m>
                <a:endParaRPr lang="en-GB" dirty="0">
                  <a:solidFill>
                    <a:prstClr val="black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endParaRPr>
              </a:p>
            </p:txBody>
          </p:sp>
        </mc:Choice>
        <mc:Fallback xmlns="">
          <p:sp>
            <p:nvSpPr>
              <p:cNvPr id="40" name="TextBox 39">
                <a:extLst>
                  <a:ext uri="{FF2B5EF4-FFF2-40B4-BE49-F238E27FC236}">
                    <a16:creationId xmlns:a16="http://schemas.microsoft.com/office/drawing/2014/main" id="{DE146740-FAB3-40AE-92B1-17889C7E92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6840" y="2929640"/>
                <a:ext cx="696601" cy="369332"/>
              </a:xfrm>
              <a:prstGeom prst="rect">
                <a:avLst/>
              </a:prstGeom>
              <a:blipFill>
                <a:blip r:embed="rId8"/>
                <a:stretch>
                  <a:fillRect b="-11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53E8F81-831D-494C-BCAF-FE23CC2BC4E4}"/>
              </a:ext>
            </a:extLst>
          </p:cNvPr>
          <p:cNvCxnSpPr>
            <a:cxnSpLocks/>
          </p:cNvCxnSpPr>
          <p:nvPr/>
        </p:nvCxnSpPr>
        <p:spPr>
          <a:xfrm>
            <a:off x="1189400" y="3295433"/>
            <a:ext cx="583326" cy="0"/>
          </a:xfrm>
          <a:prstGeom prst="straightConnector1">
            <a:avLst/>
          </a:prstGeom>
          <a:ln w="28575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9413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F90331-4081-44EA-9FD0-B3B0455079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Physics of HOFI channels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1BF616-66DF-46D3-A84C-1823FB649F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971822" cy="435133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Axicon</a:t>
            </a:r>
            <a:r>
              <a:rPr lang="en-US" dirty="0"/>
              <a:t> focuses a 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channel-forming beam</a:t>
            </a:r>
            <a:r>
              <a:rPr lang="en-US" dirty="0"/>
              <a:t> to a line longitudinally</a:t>
            </a:r>
          </a:p>
          <a:p>
            <a:r>
              <a:rPr lang="en-US" dirty="0"/>
              <a:t>Optical field ionisation liberates and instantaneously heats </a:t>
            </a:r>
            <a:r>
              <a:rPr lang="en-US" dirty="0">
                <a:solidFill>
                  <a:srgbClr val="FE3967"/>
                </a:solidFill>
              </a:rPr>
              <a:t>electrons</a:t>
            </a:r>
          </a:p>
          <a:p>
            <a:r>
              <a:rPr lang="en-GB" dirty="0"/>
              <a:t>Rapid radial expansion leads to plasma channel with low on-axis density and high density walls</a:t>
            </a:r>
          </a:p>
          <a:p>
            <a:r>
              <a:rPr lang="en-GB" dirty="0"/>
              <a:t>Electron density corresponds to refractive index variation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42E8201-A958-4A07-BFA8-C499BD14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E00CD7-FAE7-41A5-8673-66C1166CD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5</a:t>
            </a:fld>
            <a:endParaRPr lang="en-GB"/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DAA78309-D623-4448-B5D6-48B16E33C1FC}"/>
              </a:ext>
            </a:extLst>
          </p:cNvPr>
          <p:cNvGrpSpPr/>
          <p:nvPr/>
        </p:nvGrpSpPr>
        <p:grpSpPr>
          <a:xfrm>
            <a:off x="6652907" y="676292"/>
            <a:ext cx="4923007" cy="2752708"/>
            <a:chOff x="6652907" y="676292"/>
            <a:chExt cx="4923007" cy="2752708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25664393-1A95-422E-9D94-2ED0427E66F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52907" y="878182"/>
              <a:ext cx="4923007" cy="255081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8B3908CA-4F74-4CCC-BFEE-CC06166046D8}"/>
                </a:ext>
              </a:extLst>
            </p:cNvPr>
            <p:cNvSpPr txBox="1"/>
            <p:nvPr/>
          </p:nvSpPr>
          <p:spPr>
            <a:xfrm>
              <a:off x="9629275" y="1203619"/>
              <a:ext cx="1758751" cy="369332"/>
            </a:xfrm>
            <a:prstGeom prst="rect">
              <a:avLst/>
            </a:prstGeom>
            <a:noFill/>
            <a:ln w="38100">
              <a:solidFill>
                <a:schemeClr val="accent6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Channel-forming</a:t>
              </a:r>
              <a:endParaRPr lang="en-GB" dirty="0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8F3D9908-D560-4EAF-95C8-8C688D0718AE}"/>
                </a:ext>
              </a:extLst>
            </p:cNvPr>
            <p:cNvSpPr txBox="1"/>
            <p:nvPr/>
          </p:nvSpPr>
          <p:spPr>
            <a:xfrm>
              <a:off x="6917972" y="1572951"/>
              <a:ext cx="677750" cy="369332"/>
            </a:xfrm>
            <a:prstGeom prst="rect">
              <a:avLst/>
            </a:prstGeom>
            <a:noFill/>
            <a:ln w="38100">
              <a:solidFill>
                <a:srgbClr val="C0000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Drive</a:t>
              </a:r>
              <a:endParaRPr lang="en-GB" dirty="0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30D76C6F-1C44-4E3D-9B83-CA6E1BABA9C3}"/>
                </a:ext>
              </a:extLst>
            </p:cNvPr>
            <p:cNvSpPr txBox="1"/>
            <p:nvPr/>
          </p:nvSpPr>
          <p:spPr>
            <a:xfrm>
              <a:off x="7748641" y="676292"/>
              <a:ext cx="809517" cy="369332"/>
            </a:xfrm>
            <a:prstGeom prst="rect">
              <a:avLst/>
            </a:prstGeom>
            <a:noFill/>
            <a:ln w="38100">
              <a:solidFill>
                <a:srgbClr val="00B0F0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lang="en-US" dirty="0"/>
                <a:t>Axicon</a:t>
              </a:r>
              <a:endParaRPr lang="en-GB" dirty="0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079D34B-38BA-4C20-AB55-6AE01430AC1B}"/>
              </a:ext>
            </a:extLst>
          </p:cNvPr>
          <p:cNvGrpSpPr/>
          <p:nvPr/>
        </p:nvGrpSpPr>
        <p:grpSpPr>
          <a:xfrm>
            <a:off x="6652907" y="3429000"/>
            <a:ext cx="4608775" cy="2104311"/>
            <a:chOff x="7596080" y="3105211"/>
            <a:chExt cx="4608775" cy="2104311"/>
          </a:xfrm>
        </p:grpSpPr>
        <p:sp>
          <p:nvSpPr>
            <p:cNvPr id="16" name="Freeform 31">
              <a:extLst>
                <a:ext uri="{FF2B5EF4-FFF2-40B4-BE49-F238E27FC236}">
                  <a16:creationId xmlns:a16="http://schemas.microsoft.com/office/drawing/2014/main" id="{AC4F1C9B-9654-4219-B7E4-107174C2BCB4}"/>
                </a:ext>
              </a:extLst>
            </p:cNvPr>
            <p:cNvSpPr/>
            <p:nvPr/>
          </p:nvSpPr>
          <p:spPr>
            <a:xfrm>
              <a:off x="8764489" y="3434282"/>
              <a:ext cx="1719399" cy="1775240"/>
            </a:xfrm>
            <a:custGeom>
              <a:avLst/>
              <a:gdLst>
                <a:gd name="connsiteX0" fmla="*/ 384202 w 1966114"/>
                <a:gd name="connsiteY0" fmla="*/ 429768 h 2029968"/>
                <a:gd name="connsiteX1" fmla="*/ 384202 w 1966114"/>
                <a:gd name="connsiteY1" fmla="*/ 429768 h 2029968"/>
                <a:gd name="connsiteX2" fmla="*/ 356770 w 1966114"/>
                <a:gd name="connsiteY2" fmla="*/ 557784 h 2029968"/>
                <a:gd name="connsiteX3" fmla="*/ 347626 w 1966114"/>
                <a:gd name="connsiteY3" fmla="*/ 585216 h 2029968"/>
                <a:gd name="connsiteX4" fmla="*/ 338482 w 1966114"/>
                <a:gd name="connsiteY4" fmla="*/ 621792 h 2029968"/>
                <a:gd name="connsiteX5" fmla="*/ 320194 w 1966114"/>
                <a:gd name="connsiteY5" fmla="*/ 658368 h 2029968"/>
                <a:gd name="connsiteX6" fmla="*/ 311050 w 1966114"/>
                <a:gd name="connsiteY6" fmla="*/ 704088 h 2029968"/>
                <a:gd name="connsiteX7" fmla="*/ 301906 w 1966114"/>
                <a:gd name="connsiteY7" fmla="*/ 731520 h 2029968"/>
                <a:gd name="connsiteX8" fmla="*/ 292762 w 1966114"/>
                <a:gd name="connsiteY8" fmla="*/ 777240 h 2029968"/>
                <a:gd name="connsiteX9" fmla="*/ 283618 w 1966114"/>
                <a:gd name="connsiteY9" fmla="*/ 813816 h 2029968"/>
                <a:gd name="connsiteX10" fmla="*/ 265330 w 1966114"/>
                <a:gd name="connsiteY10" fmla="*/ 914400 h 2029968"/>
                <a:gd name="connsiteX11" fmla="*/ 256186 w 1966114"/>
                <a:gd name="connsiteY11" fmla="*/ 1005840 h 2029968"/>
                <a:gd name="connsiteX12" fmla="*/ 237898 w 1966114"/>
                <a:gd name="connsiteY12" fmla="*/ 1188720 h 2029968"/>
                <a:gd name="connsiteX13" fmla="*/ 219610 w 1966114"/>
                <a:gd name="connsiteY13" fmla="*/ 1280160 h 2029968"/>
                <a:gd name="connsiteX14" fmla="*/ 201322 w 1966114"/>
                <a:gd name="connsiteY14" fmla="*/ 1307592 h 2029968"/>
                <a:gd name="connsiteX15" fmla="*/ 146458 w 1966114"/>
                <a:gd name="connsiteY15" fmla="*/ 1353312 h 2029968"/>
                <a:gd name="connsiteX16" fmla="*/ 91594 w 1966114"/>
                <a:gd name="connsiteY16" fmla="*/ 1371600 h 2029968"/>
                <a:gd name="connsiteX17" fmla="*/ 36730 w 1966114"/>
                <a:gd name="connsiteY17" fmla="*/ 1408176 h 2029968"/>
                <a:gd name="connsiteX18" fmla="*/ 154 w 1966114"/>
                <a:gd name="connsiteY18" fmla="*/ 1463040 h 2029968"/>
                <a:gd name="connsiteX19" fmla="*/ 9298 w 1966114"/>
                <a:gd name="connsiteY19" fmla="*/ 1545336 h 2029968"/>
                <a:gd name="connsiteX20" fmla="*/ 27586 w 1966114"/>
                <a:gd name="connsiteY20" fmla="*/ 1572768 h 2029968"/>
                <a:gd name="connsiteX21" fmla="*/ 36730 w 1966114"/>
                <a:gd name="connsiteY21" fmla="*/ 1600200 h 2029968"/>
                <a:gd name="connsiteX22" fmla="*/ 55018 w 1966114"/>
                <a:gd name="connsiteY22" fmla="*/ 1627632 h 2029968"/>
                <a:gd name="connsiteX23" fmla="*/ 73306 w 1966114"/>
                <a:gd name="connsiteY23" fmla="*/ 1664208 h 2029968"/>
                <a:gd name="connsiteX24" fmla="*/ 128170 w 1966114"/>
                <a:gd name="connsiteY24" fmla="*/ 1737360 h 2029968"/>
                <a:gd name="connsiteX25" fmla="*/ 146458 w 1966114"/>
                <a:gd name="connsiteY25" fmla="*/ 1764792 h 2029968"/>
                <a:gd name="connsiteX26" fmla="*/ 219610 w 1966114"/>
                <a:gd name="connsiteY26" fmla="*/ 1819656 h 2029968"/>
                <a:gd name="connsiteX27" fmla="*/ 256186 w 1966114"/>
                <a:gd name="connsiteY27" fmla="*/ 1847088 h 2029968"/>
                <a:gd name="connsiteX28" fmla="*/ 292762 w 1966114"/>
                <a:gd name="connsiteY28" fmla="*/ 1883664 h 2029968"/>
                <a:gd name="connsiteX29" fmla="*/ 384202 w 1966114"/>
                <a:gd name="connsiteY29" fmla="*/ 1947672 h 2029968"/>
                <a:gd name="connsiteX30" fmla="*/ 411634 w 1966114"/>
                <a:gd name="connsiteY30" fmla="*/ 1965960 h 2029968"/>
                <a:gd name="connsiteX31" fmla="*/ 466498 w 1966114"/>
                <a:gd name="connsiteY31" fmla="*/ 1984248 h 2029968"/>
                <a:gd name="connsiteX32" fmla="*/ 493930 w 1966114"/>
                <a:gd name="connsiteY32" fmla="*/ 1993392 h 2029968"/>
                <a:gd name="connsiteX33" fmla="*/ 567082 w 1966114"/>
                <a:gd name="connsiteY33" fmla="*/ 2011680 h 2029968"/>
                <a:gd name="connsiteX34" fmla="*/ 649378 w 1966114"/>
                <a:gd name="connsiteY34" fmla="*/ 2029968 h 2029968"/>
                <a:gd name="connsiteX35" fmla="*/ 804826 w 1966114"/>
                <a:gd name="connsiteY35" fmla="*/ 2011680 h 2029968"/>
                <a:gd name="connsiteX36" fmla="*/ 877978 w 1966114"/>
                <a:gd name="connsiteY36" fmla="*/ 1965960 h 2029968"/>
                <a:gd name="connsiteX37" fmla="*/ 905410 w 1966114"/>
                <a:gd name="connsiteY37" fmla="*/ 1956816 h 2029968"/>
                <a:gd name="connsiteX38" fmla="*/ 987706 w 1966114"/>
                <a:gd name="connsiteY38" fmla="*/ 1892808 h 2029968"/>
                <a:gd name="connsiteX39" fmla="*/ 1060858 w 1966114"/>
                <a:gd name="connsiteY39" fmla="*/ 1847088 h 2029968"/>
                <a:gd name="connsiteX40" fmla="*/ 1097434 w 1966114"/>
                <a:gd name="connsiteY40" fmla="*/ 1819656 h 2029968"/>
                <a:gd name="connsiteX41" fmla="*/ 1170586 w 1966114"/>
                <a:gd name="connsiteY41" fmla="*/ 1801368 h 2029968"/>
                <a:gd name="connsiteX42" fmla="*/ 1243738 w 1966114"/>
                <a:gd name="connsiteY42" fmla="*/ 1773936 h 2029968"/>
                <a:gd name="connsiteX43" fmla="*/ 1316890 w 1966114"/>
                <a:gd name="connsiteY43" fmla="*/ 1755648 h 2029968"/>
                <a:gd name="connsiteX44" fmla="*/ 1582066 w 1966114"/>
                <a:gd name="connsiteY44" fmla="*/ 1737360 h 2029968"/>
                <a:gd name="connsiteX45" fmla="*/ 1636930 w 1966114"/>
                <a:gd name="connsiteY45" fmla="*/ 1728216 h 2029968"/>
                <a:gd name="connsiteX46" fmla="*/ 1700938 w 1966114"/>
                <a:gd name="connsiteY46" fmla="*/ 1719072 h 2029968"/>
                <a:gd name="connsiteX47" fmla="*/ 1755802 w 1966114"/>
                <a:gd name="connsiteY47" fmla="*/ 1700784 h 2029968"/>
                <a:gd name="connsiteX48" fmla="*/ 1792378 w 1966114"/>
                <a:gd name="connsiteY48" fmla="*/ 1673352 h 2029968"/>
                <a:gd name="connsiteX49" fmla="*/ 1838098 w 1966114"/>
                <a:gd name="connsiteY49" fmla="*/ 1627632 h 2029968"/>
                <a:gd name="connsiteX50" fmla="*/ 1856386 w 1966114"/>
                <a:gd name="connsiteY50" fmla="*/ 1572768 h 2029968"/>
                <a:gd name="connsiteX51" fmla="*/ 1865530 w 1966114"/>
                <a:gd name="connsiteY51" fmla="*/ 1161288 h 2029968"/>
                <a:gd name="connsiteX52" fmla="*/ 1883818 w 1966114"/>
                <a:gd name="connsiteY52" fmla="*/ 1097280 h 2029968"/>
                <a:gd name="connsiteX53" fmla="*/ 1902106 w 1966114"/>
                <a:gd name="connsiteY53" fmla="*/ 1069848 h 2029968"/>
                <a:gd name="connsiteX54" fmla="*/ 1920394 w 1966114"/>
                <a:gd name="connsiteY54" fmla="*/ 1014984 h 2029968"/>
                <a:gd name="connsiteX55" fmla="*/ 1938682 w 1966114"/>
                <a:gd name="connsiteY55" fmla="*/ 960120 h 2029968"/>
                <a:gd name="connsiteX56" fmla="*/ 1947826 w 1966114"/>
                <a:gd name="connsiteY56" fmla="*/ 932688 h 2029968"/>
                <a:gd name="connsiteX57" fmla="*/ 1966114 w 1966114"/>
                <a:gd name="connsiteY57" fmla="*/ 859536 h 2029968"/>
                <a:gd name="connsiteX58" fmla="*/ 1947826 w 1966114"/>
                <a:gd name="connsiteY58" fmla="*/ 795528 h 2029968"/>
                <a:gd name="connsiteX59" fmla="*/ 1938682 w 1966114"/>
                <a:gd name="connsiteY59" fmla="*/ 768096 h 2029968"/>
                <a:gd name="connsiteX60" fmla="*/ 1911250 w 1966114"/>
                <a:gd name="connsiteY60" fmla="*/ 740664 h 2029968"/>
                <a:gd name="connsiteX61" fmla="*/ 1847242 w 1966114"/>
                <a:gd name="connsiteY61" fmla="*/ 667512 h 2029968"/>
                <a:gd name="connsiteX62" fmla="*/ 1838098 w 1966114"/>
                <a:gd name="connsiteY62" fmla="*/ 640080 h 2029968"/>
                <a:gd name="connsiteX63" fmla="*/ 1746658 w 1966114"/>
                <a:gd name="connsiteY63" fmla="*/ 530352 h 2029968"/>
                <a:gd name="connsiteX64" fmla="*/ 1719226 w 1966114"/>
                <a:gd name="connsiteY64" fmla="*/ 466344 h 2029968"/>
                <a:gd name="connsiteX65" fmla="*/ 1700938 w 1966114"/>
                <a:gd name="connsiteY65" fmla="*/ 402336 h 2029968"/>
                <a:gd name="connsiteX66" fmla="*/ 1682650 w 1966114"/>
                <a:gd name="connsiteY66" fmla="*/ 374904 h 2029968"/>
                <a:gd name="connsiteX67" fmla="*/ 1673506 w 1966114"/>
                <a:gd name="connsiteY67" fmla="*/ 347472 h 2029968"/>
                <a:gd name="connsiteX68" fmla="*/ 1563778 w 1966114"/>
                <a:gd name="connsiteY68" fmla="*/ 256032 h 2029968"/>
                <a:gd name="connsiteX69" fmla="*/ 1527202 w 1966114"/>
                <a:gd name="connsiteY69" fmla="*/ 246888 h 2029968"/>
                <a:gd name="connsiteX70" fmla="*/ 1499770 w 1966114"/>
                <a:gd name="connsiteY70" fmla="*/ 237744 h 2029968"/>
                <a:gd name="connsiteX71" fmla="*/ 1399186 w 1966114"/>
                <a:gd name="connsiteY71" fmla="*/ 228600 h 2029968"/>
                <a:gd name="connsiteX72" fmla="*/ 1335178 w 1966114"/>
                <a:gd name="connsiteY72" fmla="*/ 219456 h 2029968"/>
                <a:gd name="connsiteX73" fmla="*/ 1307746 w 1966114"/>
                <a:gd name="connsiteY73" fmla="*/ 210312 h 2029968"/>
                <a:gd name="connsiteX74" fmla="*/ 1252882 w 1966114"/>
                <a:gd name="connsiteY74" fmla="*/ 146304 h 2029968"/>
                <a:gd name="connsiteX75" fmla="*/ 1179730 w 1966114"/>
                <a:gd name="connsiteY75" fmla="*/ 64008 h 2029968"/>
                <a:gd name="connsiteX76" fmla="*/ 1115722 w 1966114"/>
                <a:gd name="connsiteY76" fmla="*/ 36576 h 2029968"/>
                <a:gd name="connsiteX77" fmla="*/ 1079146 w 1966114"/>
                <a:gd name="connsiteY77" fmla="*/ 18288 h 2029968"/>
                <a:gd name="connsiteX78" fmla="*/ 1042570 w 1966114"/>
                <a:gd name="connsiteY78" fmla="*/ 9144 h 2029968"/>
                <a:gd name="connsiteX79" fmla="*/ 1015138 w 1966114"/>
                <a:gd name="connsiteY79" fmla="*/ 0 h 2029968"/>
                <a:gd name="connsiteX80" fmla="*/ 823114 w 1966114"/>
                <a:gd name="connsiteY80" fmla="*/ 9144 h 2029968"/>
                <a:gd name="connsiteX81" fmla="*/ 795682 w 1966114"/>
                <a:gd name="connsiteY81" fmla="*/ 36576 h 2029968"/>
                <a:gd name="connsiteX82" fmla="*/ 740818 w 1966114"/>
                <a:gd name="connsiteY82" fmla="*/ 118872 h 2029968"/>
                <a:gd name="connsiteX83" fmla="*/ 722530 w 1966114"/>
                <a:gd name="connsiteY83" fmla="*/ 146304 h 2029968"/>
                <a:gd name="connsiteX84" fmla="*/ 713386 w 1966114"/>
                <a:gd name="connsiteY84" fmla="*/ 173736 h 2029968"/>
                <a:gd name="connsiteX85" fmla="*/ 676810 w 1966114"/>
                <a:gd name="connsiteY85" fmla="*/ 228600 h 2029968"/>
                <a:gd name="connsiteX86" fmla="*/ 658522 w 1966114"/>
                <a:gd name="connsiteY86" fmla="*/ 256032 h 2029968"/>
                <a:gd name="connsiteX87" fmla="*/ 640234 w 1966114"/>
                <a:gd name="connsiteY87" fmla="*/ 283464 h 2029968"/>
                <a:gd name="connsiteX88" fmla="*/ 612802 w 1966114"/>
                <a:gd name="connsiteY88" fmla="*/ 301752 h 2029968"/>
                <a:gd name="connsiteX89" fmla="*/ 585370 w 1966114"/>
                <a:gd name="connsiteY89" fmla="*/ 310896 h 2029968"/>
                <a:gd name="connsiteX90" fmla="*/ 466498 w 1966114"/>
                <a:gd name="connsiteY90" fmla="*/ 320040 h 2029968"/>
                <a:gd name="connsiteX91" fmla="*/ 411634 w 1966114"/>
                <a:gd name="connsiteY91" fmla="*/ 347472 h 2029968"/>
                <a:gd name="connsiteX92" fmla="*/ 384202 w 1966114"/>
                <a:gd name="connsiteY92" fmla="*/ 429768 h 20299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1966114" h="2029968">
                  <a:moveTo>
                    <a:pt x="384202" y="429768"/>
                  </a:moveTo>
                  <a:lnTo>
                    <a:pt x="384202" y="429768"/>
                  </a:lnTo>
                  <a:cubicBezTo>
                    <a:pt x="377204" y="464759"/>
                    <a:pt x="367892" y="518857"/>
                    <a:pt x="356770" y="557784"/>
                  </a:cubicBezTo>
                  <a:cubicBezTo>
                    <a:pt x="354122" y="567052"/>
                    <a:pt x="350274" y="575948"/>
                    <a:pt x="347626" y="585216"/>
                  </a:cubicBezTo>
                  <a:cubicBezTo>
                    <a:pt x="344174" y="597300"/>
                    <a:pt x="342895" y="610025"/>
                    <a:pt x="338482" y="621792"/>
                  </a:cubicBezTo>
                  <a:cubicBezTo>
                    <a:pt x="333696" y="634555"/>
                    <a:pt x="326290" y="646176"/>
                    <a:pt x="320194" y="658368"/>
                  </a:cubicBezTo>
                  <a:cubicBezTo>
                    <a:pt x="317146" y="673608"/>
                    <a:pt x="314819" y="689010"/>
                    <a:pt x="311050" y="704088"/>
                  </a:cubicBezTo>
                  <a:cubicBezTo>
                    <a:pt x="308712" y="713439"/>
                    <a:pt x="304244" y="722169"/>
                    <a:pt x="301906" y="731520"/>
                  </a:cubicBezTo>
                  <a:cubicBezTo>
                    <a:pt x="298137" y="746598"/>
                    <a:pt x="296133" y="762068"/>
                    <a:pt x="292762" y="777240"/>
                  </a:cubicBezTo>
                  <a:cubicBezTo>
                    <a:pt x="290036" y="789508"/>
                    <a:pt x="286344" y="801548"/>
                    <a:pt x="283618" y="813816"/>
                  </a:cubicBezTo>
                  <a:cubicBezTo>
                    <a:pt x="278268" y="837892"/>
                    <a:pt x="268166" y="891713"/>
                    <a:pt x="265330" y="914400"/>
                  </a:cubicBezTo>
                  <a:cubicBezTo>
                    <a:pt x="261531" y="944795"/>
                    <a:pt x="258840" y="975323"/>
                    <a:pt x="256186" y="1005840"/>
                  </a:cubicBezTo>
                  <a:cubicBezTo>
                    <a:pt x="244872" y="1135948"/>
                    <a:pt x="252942" y="1090931"/>
                    <a:pt x="237898" y="1188720"/>
                  </a:cubicBezTo>
                  <a:cubicBezTo>
                    <a:pt x="236083" y="1200519"/>
                    <a:pt x="226883" y="1263191"/>
                    <a:pt x="219610" y="1280160"/>
                  </a:cubicBezTo>
                  <a:cubicBezTo>
                    <a:pt x="215281" y="1290261"/>
                    <a:pt x="208357" y="1299149"/>
                    <a:pt x="201322" y="1307592"/>
                  </a:cubicBezTo>
                  <a:cubicBezTo>
                    <a:pt x="188655" y="1322792"/>
                    <a:pt x="165498" y="1344850"/>
                    <a:pt x="146458" y="1353312"/>
                  </a:cubicBezTo>
                  <a:cubicBezTo>
                    <a:pt x="128842" y="1361141"/>
                    <a:pt x="107634" y="1360907"/>
                    <a:pt x="91594" y="1371600"/>
                  </a:cubicBezTo>
                  <a:lnTo>
                    <a:pt x="36730" y="1408176"/>
                  </a:lnTo>
                  <a:cubicBezTo>
                    <a:pt x="24538" y="1426464"/>
                    <a:pt x="-2273" y="1441195"/>
                    <a:pt x="154" y="1463040"/>
                  </a:cubicBezTo>
                  <a:cubicBezTo>
                    <a:pt x="3202" y="1490472"/>
                    <a:pt x="2604" y="1518559"/>
                    <a:pt x="9298" y="1545336"/>
                  </a:cubicBezTo>
                  <a:cubicBezTo>
                    <a:pt x="11963" y="1555998"/>
                    <a:pt x="22671" y="1562938"/>
                    <a:pt x="27586" y="1572768"/>
                  </a:cubicBezTo>
                  <a:cubicBezTo>
                    <a:pt x="31897" y="1581389"/>
                    <a:pt x="32419" y="1591579"/>
                    <a:pt x="36730" y="1600200"/>
                  </a:cubicBezTo>
                  <a:cubicBezTo>
                    <a:pt x="41645" y="1610030"/>
                    <a:pt x="49566" y="1618090"/>
                    <a:pt x="55018" y="1627632"/>
                  </a:cubicBezTo>
                  <a:cubicBezTo>
                    <a:pt x="61781" y="1639467"/>
                    <a:pt x="65745" y="1652866"/>
                    <a:pt x="73306" y="1664208"/>
                  </a:cubicBezTo>
                  <a:cubicBezTo>
                    <a:pt x="90213" y="1689569"/>
                    <a:pt x="111263" y="1711999"/>
                    <a:pt x="128170" y="1737360"/>
                  </a:cubicBezTo>
                  <a:cubicBezTo>
                    <a:pt x="134266" y="1746504"/>
                    <a:pt x="138289" y="1757440"/>
                    <a:pt x="146458" y="1764792"/>
                  </a:cubicBezTo>
                  <a:cubicBezTo>
                    <a:pt x="169114" y="1785182"/>
                    <a:pt x="195226" y="1801368"/>
                    <a:pt x="219610" y="1819656"/>
                  </a:cubicBezTo>
                  <a:cubicBezTo>
                    <a:pt x="231802" y="1828800"/>
                    <a:pt x="245410" y="1836312"/>
                    <a:pt x="256186" y="1847088"/>
                  </a:cubicBezTo>
                  <a:cubicBezTo>
                    <a:pt x="268378" y="1859280"/>
                    <a:pt x="279786" y="1872310"/>
                    <a:pt x="292762" y="1883664"/>
                  </a:cubicBezTo>
                  <a:cubicBezTo>
                    <a:pt x="314426" y="1902620"/>
                    <a:pt x="363524" y="1933886"/>
                    <a:pt x="384202" y="1947672"/>
                  </a:cubicBezTo>
                  <a:cubicBezTo>
                    <a:pt x="393346" y="1953768"/>
                    <a:pt x="401208" y="1962485"/>
                    <a:pt x="411634" y="1965960"/>
                  </a:cubicBezTo>
                  <a:lnTo>
                    <a:pt x="466498" y="1984248"/>
                  </a:lnTo>
                  <a:cubicBezTo>
                    <a:pt x="475642" y="1987296"/>
                    <a:pt x="484579" y="1991054"/>
                    <a:pt x="493930" y="1993392"/>
                  </a:cubicBezTo>
                  <a:cubicBezTo>
                    <a:pt x="518314" y="1999488"/>
                    <a:pt x="542436" y="2006751"/>
                    <a:pt x="567082" y="2011680"/>
                  </a:cubicBezTo>
                  <a:cubicBezTo>
                    <a:pt x="625125" y="2023289"/>
                    <a:pt x="597724" y="2017055"/>
                    <a:pt x="649378" y="2029968"/>
                  </a:cubicBezTo>
                  <a:cubicBezTo>
                    <a:pt x="701194" y="2023872"/>
                    <a:pt x="753574" y="2021442"/>
                    <a:pt x="804826" y="2011680"/>
                  </a:cubicBezTo>
                  <a:cubicBezTo>
                    <a:pt x="834147" y="2006095"/>
                    <a:pt x="853849" y="1979748"/>
                    <a:pt x="877978" y="1965960"/>
                  </a:cubicBezTo>
                  <a:cubicBezTo>
                    <a:pt x="886347" y="1961178"/>
                    <a:pt x="896266" y="1959864"/>
                    <a:pt x="905410" y="1956816"/>
                  </a:cubicBezTo>
                  <a:cubicBezTo>
                    <a:pt x="956901" y="1905325"/>
                    <a:pt x="924781" y="1931531"/>
                    <a:pt x="987706" y="1892808"/>
                  </a:cubicBezTo>
                  <a:cubicBezTo>
                    <a:pt x="1012195" y="1877738"/>
                    <a:pt x="1037854" y="1864341"/>
                    <a:pt x="1060858" y="1847088"/>
                  </a:cubicBezTo>
                  <a:cubicBezTo>
                    <a:pt x="1073050" y="1837944"/>
                    <a:pt x="1084202" y="1827217"/>
                    <a:pt x="1097434" y="1819656"/>
                  </a:cubicBezTo>
                  <a:cubicBezTo>
                    <a:pt x="1112574" y="1811004"/>
                    <a:pt x="1159009" y="1803683"/>
                    <a:pt x="1170586" y="1801368"/>
                  </a:cubicBezTo>
                  <a:cubicBezTo>
                    <a:pt x="1213769" y="1772579"/>
                    <a:pt x="1183254" y="1787894"/>
                    <a:pt x="1243738" y="1773936"/>
                  </a:cubicBezTo>
                  <a:cubicBezTo>
                    <a:pt x="1268229" y="1768284"/>
                    <a:pt x="1291950" y="1758766"/>
                    <a:pt x="1316890" y="1755648"/>
                  </a:cubicBezTo>
                  <a:cubicBezTo>
                    <a:pt x="1453628" y="1738556"/>
                    <a:pt x="1365496" y="1747673"/>
                    <a:pt x="1582066" y="1737360"/>
                  </a:cubicBezTo>
                  <a:lnTo>
                    <a:pt x="1636930" y="1728216"/>
                  </a:lnTo>
                  <a:cubicBezTo>
                    <a:pt x="1658232" y="1724939"/>
                    <a:pt x="1679937" y="1723918"/>
                    <a:pt x="1700938" y="1719072"/>
                  </a:cubicBezTo>
                  <a:cubicBezTo>
                    <a:pt x="1719722" y="1714737"/>
                    <a:pt x="1755802" y="1700784"/>
                    <a:pt x="1755802" y="1700784"/>
                  </a:cubicBezTo>
                  <a:cubicBezTo>
                    <a:pt x="1767994" y="1691640"/>
                    <a:pt x="1779977" y="1682210"/>
                    <a:pt x="1792378" y="1673352"/>
                  </a:cubicBezTo>
                  <a:cubicBezTo>
                    <a:pt x="1818180" y="1654922"/>
                    <a:pt x="1824488" y="1658254"/>
                    <a:pt x="1838098" y="1627632"/>
                  </a:cubicBezTo>
                  <a:cubicBezTo>
                    <a:pt x="1845927" y="1610016"/>
                    <a:pt x="1856386" y="1572768"/>
                    <a:pt x="1856386" y="1572768"/>
                  </a:cubicBezTo>
                  <a:cubicBezTo>
                    <a:pt x="1859434" y="1435608"/>
                    <a:pt x="1859935" y="1298368"/>
                    <a:pt x="1865530" y="1161288"/>
                  </a:cubicBezTo>
                  <a:cubicBezTo>
                    <a:pt x="1865790" y="1154908"/>
                    <a:pt x="1879306" y="1106304"/>
                    <a:pt x="1883818" y="1097280"/>
                  </a:cubicBezTo>
                  <a:cubicBezTo>
                    <a:pt x="1888733" y="1087450"/>
                    <a:pt x="1897643" y="1079891"/>
                    <a:pt x="1902106" y="1069848"/>
                  </a:cubicBezTo>
                  <a:cubicBezTo>
                    <a:pt x="1909935" y="1052232"/>
                    <a:pt x="1914298" y="1033272"/>
                    <a:pt x="1920394" y="1014984"/>
                  </a:cubicBezTo>
                  <a:lnTo>
                    <a:pt x="1938682" y="960120"/>
                  </a:lnTo>
                  <a:cubicBezTo>
                    <a:pt x="1941730" y="950976"/>
                    <a:pt x="1945936" y="942139"/>
                    <a:pt x="1947826" y="932688"/>
                  </a:cubicBezTo>
                  <a:cubicBezTo>
                    <a:pt x="1958860" y="877517"/>
                    <a:pt x="1952055" y="901712"/>
                    <a:pt x="1966114" y="859536"/>
                  </a:cubicBezTo>
                  <a:cubicBezTo>
                    <a:pt x="1960018" y="838200"/>
                    <a:pt x="1954202" y="816782"/>
                    <a:pt x="1947826" y="795528"/>
                  </a:cubicBezTo>
                  <a:cubicBezTo>
                    <a:pt x="1945056" y="786296"/>
                    <a:pt x="1944029" y="776116"/>
                    <a:pt x="1938682" y="768096"/>
                  </a:cubicBezTo>
                  <a:cubicBezTo>
                    <a:pt x="1931509" y="757336"/>
                    <a:pt x="1919189" y="750872"/>
                    <a:pt x="1911250" y="740664"/>
                  </a:cubicBezTo>
                  <a:cubicBezTo>
                    <a:pt x="1853807" y="666809"/>
                    <a:pt x="1900348" y="702916"/>
                    <a:pt x="1847242" y="667512"/>
                  </a:cubicBezTo>
                  <a:cubicBezTo>
                    <a:pt x="1844194" y="658368"/>
                    <a:pt x="1844016" y="647688"/>
                    <a:pt x="1838098" y="640080"/>
                  </a:cubicBezTo>
                  <a:cubicBezTo>
                    <a:pt x="1781474" y="567278"/>
                    <a:pt x="1785868" y="608772"/>
                    <a:pt x="1746658" y="530352"/>
                  </a:cubicBezTo>
                  <a:cubicBezTo>
                    <a:pt x="1730402" y="497840"/>
                    <a:pt x="1728196" y="497738"/>
                    <a:pt x="1719226" y="466344"/>
                  </a:cubicBezTo>
                  <a:cubicBezTo>
                    <a:pt x="1715320" y="452672"/>
                    <a:pt x="1708246" y="416952"/>
                    <a:pt x="1700938" y="402336"/>
                  </a:cubicBezTo>
                  <a:cubicBezTo>
                    <a:pt x="1696023" y="392506"/>
                    <a:pt x="1687565" y="384734"/>
                    <a:pt x="1682650" y="374904"/>
                  </a:cubicBezTo>
                  <a:cubicBezTo>
                    <a:pt x="1678339" y="366283"/>
                    <a:pt x="1679424" y="355080"/>
                    <a:pt x="1673506" y="347472"/>
                  </a:cubicBezTo>
                  <a:cubicBezTo>
                    <a:pt x="1658681" y="328411"/>
                    <a:pt x="1592927" y="263319"/>
                    <a:pt x="1563778" y="256032"/>
                  </a:cubicBezTo>
                  <a:cubicBezTo>
                    <a:pt x="1551586" y="252984"/>
                    <a:pt x="1539286" y="250340"/>
                    <a:pt x="1527202" y="246888"/>
                  </a:cubicBezTo>
                  <a:cubicBezTo>
                    <a:pt x="1517934" y="244240"/>
                    <a:pt x="1509312" y="239107"/>
                    <a:pt x="1499770" y="237744"/>
                  </a:cubicBezTo>
                  <a:cubicBezTo>
                    <a:pt x="1466442" y="232983"/>
                    <a:pt x="1432646" y="232318"/>
                    <a:pt x="1399186" y="228600"/>
                  </a:cubicBezTo>
                  <a:cubicBezTo>
                    <a:pt x="1377765" y="226220"/>
                    <a:pt x="1356514" y="222504"/>
                    <a:pt x="1335178" y="219456"/>
                  </a:cubicBezTo>
                  <a:cubicBezTo>
                    <a:pt x="1326034" y="216408"/>
                    <a:pt x="1315766" y="215659"/>
                    <a:pt x="1307746" y="210312"/>
                  </a:cubicBezTo>
                  <a:cubicBezTo>
                    <a:pt x="1289620" y="198228"/>
                    <a:pt x="1264406" y="162438"/>
                    <a:pt x="1252882" y="146304"/>
                  </a:cubicBezTo>
                  <a:cubicBezTo>
                    <a:pt x="1227895" y="111322"/>
                    <a:pt x="1224367" y="93766"/>
                    <a:pt x="1179730" y="64008"/>
                  </a:cubicBezTo>
                  <a:cubicBezTo>
                    <a:pt x="1124138" y="26947"/>
                    <a:pt x="1183204" y="61882"/>
                    <a:pt x="1115722" y="36576"/>
                  </a:cubicBezTo>
                  <a:cubicBezTo>
                    <a:pt x="1102959" y="31790"/>
                    <a:pt x="1091909" y="23074"/>
                    <a:pt x="1079146" y="18288"/>
                  </a:cubicBezTo>
                  <a:cubicBezTo>
                    <a:pt x="1067379" y="13875"/>
                    <a:pt x="1054654" y="12596"/>
                    <a:pt x="1042570" y="9144"/>
                  </a:cubicBezTo>
                  <a:cubicBezTo>
                    <a:pt x="1033302" y="6496"/>
                    <a:pt x="1024282" y="3048"/>
                    <a:pt x="1015138" y="0"/>
                  </a:cubicBezTo>
                  <a:cubicBezTo>
                    <a:pt x="951130" y="3048"/>
                    <a:pt x="886323" y="-1391"/>
                    <a:pt x="823114" y="9144"/>
                  </a:cubicBezTo>
                  <a:cubicBezTo>
                    <a:pt x="810358" y="11270"/>
                    <a:pt x="803621" y="26368"/>
                    <a:pt x="795682" y="36576"/>
                  </a:cubicBezTo>
                  <a:lnTo>
                    <a:pt x="740818" y="118872"/>
                  </a:lnTo>
                  <a:cubicBezTo>
                    <a:pt x="734722" y="128016"/>
                    <a:pt x="726005" y="135878"/>
                    <a:pt x="722530" y="146304"/>
                  </a:cubicBezTo>
                  <a:cubicBezTo>
                    <a:pt x="719482" y="155448"/>
                    <a:pt x="718067" y="165310"/>
                    <a:pt x="713386" y="173736"/>
                  </a:cubicBezTo>
                  <a:cubicBezTo>
                    <a:pt x="702712" y="192949"/>
                    <a:pt x="689002" y="210312"/>
                    <a:pt x="676810" y="228600"/>
                  </a:cubicBezTo>
                  <a:lnTo>
                    <a:pt x="658522" y="256032"/>
                  </a:lnTo>
                  <a:cubicBezTo>
                    <a:pt x="652426" y="265176"/>
                    <a:pt x="649378" y="277368"/>
                    <a:pt x="640234" y="283464"/>
                  </a:cubicBezTo>
                  <a:cubicBezTo>
                    <a:pt x="631090" y="289560"/>
                    <a:pt x="622632" y="296837"/>
                    <a:pt x="612802" y="301752"/>
                  </a:cubicBezTo>
                  <a:cubicBezTo>
                    <a:pt x="604181" y="306063"/>
                    <a:pt x="594934" y="309700"/>
                    <a:pt x="585370" y="310896"/>
                  </a:cubicBezTo>
                  <a:cubicBezTo>
                    <a:pt x="545936" y="315825"/>
                    <a:pt x="506122" y="316992"/>
                    <a:pt x="466498" y="320040"/>
                  </a:cubicBezTo>
                  <a:cubicBezTo>
                    <a:pt x="458287" y="322777"/>
                    <a:pt x="413283" y="335105"/>
                    <a:pt x="411634" y="347472"/>
                  </a:cubicBezTo>
                  <a:cubicBezTo>
                    <a:pt x="392991" y="487294"/>
                    <a:pt x="388774" y="416052"/>
                    <a:pt x="384202" y="429768"/>
                  </a:cubicBezTo>
                  <a:close/>
                </a:path>
              </a:pathLst>
            </a:custGeom>
            <a:gradFill flip="none" rotWithShape="1">
              <a:gsLst>
                <a:gs pos="2000">
                  <a:schemeClr val="accent1"/>
                </a:gs>
                <a:gs pos="100000">
                  <a:schemeClr val="bg1"/>
                </a:gs>
              </a:gsLst>
              <a:path path="circle">
                <a:fillToRect l="50000" t="50000" r="50000" b="50000"/>
              </a:path>
              <a:tileRect/>
            </a:gra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852E7C16-E43E-4079-A53B-0465B93BACD0}"/>
                </a:ext>
              </a:extLst>
            </p:cNvPr>
            <p:cNvSpPr/>
            <p:nvPr/>
          </p:nvSpPr>
          <p:spPr>
            <a:xfrm>
              <a:off x="9397618" y="4045953"/>
              <a:ext cx="558496" cy="558496"/>
            </a:xfrm>
            <a:prstGeom prst="ellipse">
              <a:avLst/>
            </a:prstGeom>
            <a:solidFill>
              <a:srgbClr val="FE396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4C9296F7-E52A-42E1-8D6E-141188BDC376}"/>
                </a:ext>
              </a:extLst>
            </p:cNvPr>
            <p:cNvSpPr/>
            <p:nvPr/>
          </p:nvSpPr>
          <p:spPr>
            <a:xfrm>
              <a:off x="9471253" y="4119587"/>
              <a:ext cx="411226" cy="411226"/>
            </a:xfrm>
            <a:prstGeom prst="ellipse">
              <a:avLst/>
            </a:prstGeom>
            <a:solidFill>
              <a:srgbClr val="FFD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600">
                <a:solidFill>
                  <a:prstClr val="white"/>
                </a:solidFill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48D97A8-68F3-44FE-9759-D085D27EF6A8}"/>
                </a:ext>
              </a:extLst>
            </p:cNvPr>
            <p:cNvSpPr txBox="1"/>
            <p:nvPr/>
          </p:nvSpPr>
          <p:spPr>
            <a:xfrm>
              <a:off x="10535589" y="3986015"/>
              <a:ext cx="166926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prstClr val="black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Expanding cylindrical blast wave</a:t>
              </a:r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01672FAB-C2EA-4FE5-8652-4F9087F3C81F}"/>
                </a:ext>
              </a:extLst>
            </p:cNvPr>
            <p:cNvCxnSpPr/>
            <p:nvPr/>
          </p:nvCxnSpPr>
          <p:spPr>
            <a:xfrm flipV="1">
              <a:off x="9684861" y="3734153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CAF7E717-4C82-46FD-83BA-22B6B208D4E4}"/>
                </a:ext>
              </a:extLst>
            </p:cNvPr>
            <p:cNvCxnSpPr/>
            <p:nvPr/>
          </p:nvCxnSpPr>
          <p:spPr>
            <a:xfrm flipH="1">
              <a:off x="9684861" y="4669752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B4969A62-0915-4059-A5B2-3EAEDCB1AB06}"/>
                </a:ext>
              </a:extLst>
            </p:cNvPr>
            <p:cNvCxnSpPr/>
            <p:nvPr/>
          </p:nvCxnSpPr>
          <p:spPr>
            <a:xfrm rot="5400000" flipV="1">
              <a:off x="10152661" y="4201953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82003DAB-A5F2-4CD9-B5CB-14CB7C14151B}"/>
                </a:ext>
              </a:extLst>
            </p:cNvPr>
            <p:cNvCxnSpPr/>
            <p:nvPr/>
          </p:nvCxnSpPr>
          <p:spPr>
            <a:xfrm rot="5400000" flipH="1">
              <a:off x="9217061" y="4201953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935D24F6-7E22-4440-A500-C930C7D0E2B0}"/>
                </a:ext>
              </a:extLst>
            </p:cNvPr>
            <p:cNvCxnSpPr/>
            <p:nvPr/>
          </p:nvCxnSpPr>
          <p:spPr>
            <a:xfrm rot="2700000" flipV="1">
              <a:off x="10007648" y="3871169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5075F213-3CB2-4F2C-94C7-4A4C8AB954B0}"/>
                </a:ext>
              </a:extLst>
            </p:cNvPr>
            <p:cNvCxnSpPr/>
            <p:nvPr/>
          </p:nvCxnSpPr>
          <p:spPr>
            <a:xfrm rot="2700000" flipH="1">
              <a:off x="9346081" y="4532737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C7AE5A61-FA5A-4042-8BCA-E09B27338B58}"/>
                </a:ext>
              </a:extLst>
            </p:cNvPr>
            <p:cNvCxnSpPr/>
            <p:nvPr/>
          </p:nvCxnSpPr>
          <p:spPr>
            <a:xfrm rot="8100000" flipV="1">
              <a:off x="10007648" y="4532738"/>
              <a:ext cx="0" cy="251861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329A5C46-6CB2-4F65-B9BF-A1E7520B850D}"/>
                </a:ext>
              </a:extLst>
            </p:cNvPr>
            <p:cNvCxnSpPr/>
            <p:nvPr/>
          </p:nvCxnSpPr>
          <p:spPr>
            <a:xfrm rot="8100000" flipH="1">
              <a:off x="9363912" y="3808460"/>
              <a:ext cx="0" cy="288000"/>
            </a:xfrm>
            <a:prstGeom prst="straightConnector1">
              <a:avLst/>
            </a:prstGeom>
            <a:ln w="19050">
              <a:solidFill>
                <a:srgbClr val="00206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6076133-2546-4BFA-8324-8ADCDF42C138}"/>
                </a:ext>
              </a:extLst>
            </p:cNvPr>
            <p:cNvSpPr txBox="1"/>
            <p:nvPr/>
          </p:nvSpPr>
          <p:spPr>
            <a:xfrm>
              <a:off x="7596080" y="3105211"/>
              <a:ext cx="1419499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dirty="0">
                  <a:solidFill>
                    <a:prstClr val="black"/>
                  </a:solidFill>
                  <a:latin typeface="CMU Bright Roman" panose="02000603000000000000" pitchFamily="2" charset="0"/>
                  <a:ea typeface="CMU Bright Roman" panose="02000603000000000000" pitchFamily="2" charset="0"/>
                  <a:cs typeface="CMU Bright Roman" panose="02000603000000000000" pitchFamily="2" charset="0"/>
                </a:rPr>
                <a:t>Plasma Channel</a:t>
              </a:r>
            </a:p>
          </p:txBody>
        </p:sp>
        <p:cxnSp>
          <p:nvCxnSpPr>
            <p:cNvPr id="29" name="Curved Connector 44">
              <a:extLst>
                <a:ext uri="{FF2B5EF4-FFF2-40B4-BE49-F238E27FC236}">
                  <a16:creationId xmlns:a16="http://schemas.microsoft.com/office/drawing/2014/main" id="{666462D0-3435-443F-9156-36EB33BCB5D5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8755291" y="3467172"/>
              <a:ext cx="944187" cy="854735"/>
            </a:xfrm>
            <a:prstGeom prst="curvedConnector3">
              <a:avLst>
                <a:gd name="adj1" fmla="val 50000"/>
              </a:avLst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C2CD0237-901B-4E91-A128-98976B62F2EB}"/>
              </a:ext>
            </a:extLst>
          </p:cNvPr>
          <p:cNvSpPr/>
          <p:nvPr/>
        </p:nvSpPr>
        <p:spPr>
          <a:xfrm>
            <a:off x="7165910" y="5596733"/>
            <a:ext cx="4926566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fontAlgn="base"/>
            <a:r>
              <a:rPr lang="en-US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Shalloo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</a:t>
            </a:r>
            <a:r>
              <a:rPr lang="en-US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(2018), </a:t>
            </a:r>
            <a:r>
              <a:rPr lang="en-US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PRE,</a:t>
            </a:r>
            <a:r>
              <a:rPr lang="en-US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97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(5), 1–8</a:t>
            </a:r>
          </a:p>
          <a:p>
            <a:pPr marL="304800" indent="-304800"/>
            <a:r>
              <a:rPr lang="en-GB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Lemos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N., et al. (2013).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Physics of Plasmas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20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(6).</a:t>
            </a:r>
          </a:p>
          <a:p>
            <a:pPr marL="304800" indent="-304800"/>
            <a:r>
              <a:rPr lang="en-GB" sz="1600" dirty="0" err="1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Lemos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N., et al. (2013).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Physics of Plasmas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6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20</a:t>
            </a:r>
            <a:r>
              <a:rPr lang="en-GB" sz="16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(10).</a:t>
            </a:r>
          </a:p>
        </p:txBody>
      </p:sp>
    </p:spTree>
    <p:extLst>
      <p:ext uri="{BB962C8B-B14F-4D97-AF65-F5344CB8AC3E}">
        <p14:creationId xmlns:p14="http://schemas.microsoft.com/office/powerpoint/2010/main" val="18876242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9CA9B9A6-1B2F-46C6-9F5B-AD5F7ED390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demonstration of 100 mm guiding</a:t>
            </a:r>
            <a:endParaRPr lang="en-GB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A615576-0A5E-4702-97D3-205954D7E87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3FCDB22-B53E-450B-9008-476E70E11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890D49-7311-4C2D-864B-23B41BD356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5356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8C20F8-22ED-419D-8E4C-A6C540695A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Experimental setup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155A25-669E-4C15-B2A1-997D17AA581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199" y="1825625"/>
                <a:ext cx="10355981" cy="1437339"/>
              </a:xfrm>
            </p:spPr>
            <p:txBody>
              <a:bodyPr>
                <a:normAutofit fontScale="92500" lnSpcReduction="20000"/>
              </a:bodyPr>
              <a:lstStyle/>
              <a:p>
                <a:r>
                  <a:rPr lang="en-US" dirty="0"/>
                  <a:t>Experiments performed on the Astra-Gemini TA3 laser at the Rutherford Appleton Laboratory in 2019</a:t>
                </a:r>
              </a:p>
              <a:p>
                <a:r>
                  <a:rPr lang="en-US" dirty="0"/>
                  <a:t>Objective: demonstrate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US" i="0" dirty="0" smtClean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i="1" dirty="0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dirty="0"/>
                  <a:t>guiding of high intensity laser pulses using a HOFI plasma channel</a:t>
                </a:r>
                <a:endParaRPr lang="en-GB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05155A25-669E-4C15-B2A1-997D17AA581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199" y="1825625"/>
                <a:ext cx="10355981" cy="1437339"/>
              </a:xfrm>
              <a:blipFill>
                <a:blip r:embed="rId3"/>
                <a:stretch>
                  <a:fillRect l="-883" t="-10593" b="-46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0A6D29-64B0-412D-A8B3-51210C556E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6E054E-C9C2-4603-B448-032260E206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7</a:t>
            </a:fld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719299-7286-4382-AE47-6700C671E8F2}"/>
              </a:ext>
            </a:extLst>
          </p:cNvPr>
          <p:cNvSpPr txBox="1"/>
          <p:nvPr/>
        </p:nvSpPr>
        <p:spPr>
          <a:xfrm>
            <a:off x="8127387" y="6145627"/>
            <a:ext cx="395172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PRAB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23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(8), 81303. </a:t>
            </a:r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98929ADC-2FF0-4631-B6DC-5D389D0A45F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3908" y="3123201"/>
            <a:ext cx="9864183" cy="2962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6247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E9F38211-33CE-4F9A-8CA2-96E2C6650FB1}"/>
              </a:ext>
            </a:extLst>
          </p:cNvPr>
          <p:cNvGrpSpPr/>
          <p:nvPr/>
        </p:nvGrpSpPr>
        <p:grpSpPr>
          <a:xfrm>
            <a:off x="5697926" y="137796"/>
            <a:ext cx="6814114" cy="6039168"/>
            <a:chOff x="1338869" y="1266963"/>
            <a:chExt cx="5565041" cy="517790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0EF13A46-C88A-4E9D-A42F-CB331C753D2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086" r="55628"/>
            <a:stretch/>
          </p:blipFill>
          <p:spPr>
            <a:xfrm>
              <a:off x="1338869" y="1266963"/>
              <a:ext cx="4150997" cy="2554004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C4529F3-5FC3-4843-A5F1-11F65C690B7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555"/>
            <a:stretch/>
          </p:blipFill>
          <p:spPr>
            <a:xfrm>
              <a:off x="1717001" y="3696099"/>
              <a:ext cx="5186909" cy="2748766"/>
            </a:xfrm>
            <a:prstGeom prst="rect">
              <a:avLst/>
            </a:prstGeom>
          </p:spPr>
        </p:pic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02847585-C508-4D58-8D3A-3B1AF8C214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results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D72F7DEE-82C0-4DFB-AB39-5B6508D08E4F}"/>
                  </a:ext>
                </a:extLst>
              </p:cNvPr>
              <p:cNvSpPr>
                <a:spLocks noGrp="1"/>
              </p:cNvSpPr>
              <p:nvPr>
                <p:ph sz="half" idx="2"/>
              </p:nvPr>
            </p:nvSpPr>
            <p:spPr>
              <a:xfrm>
                <a:off x="731520" y="1825625"/>
                <a:ext cx="4966406" cy="4351338"/>
              </a:xfrm>
            </p:spPr>
            <p:txBody>
              <a:bodyPr>
                <a:normAutofit/>
              </a:bodyPr>
              <a:lstStyle/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:endParaRPr lang="en-US" i="1" dirty="0"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∼</m:t>
                    </m:r>
                    <m:r>
                      <a:rPr lang="en-GB" i="1" dirty="0" smtClean="0">
                        <a:latin typeface="Cambria Math" panose="02040503050406030204" pitchFamily="18" charset="0"/>
                      </a:rPr>
                      <m:t>20</m:t>
                    </m:r>
                  </m:oMath>
                </a14:m>
                <a:r>
                  <a:rPr lang="en-GB" dirty="0"/>
                  <a:t> Rayleigh ranges</a:t>
                </a:r>
              </a:p>
              <a:p>
                <a:r>
                  <a:rPr lang="en-GB" dirty="0"/>
                  <a:t>Parameters for </a:t>
                </a:r>
                <a14:m>
                  <m:oMath xmlns:m="http://schemas.openxmlformats.org/officeDocument/2006/math">
                    <m:r>
                      <a:rPr lang="en-GB" i="1" dirty="0">
                        <a:latin typeface="Cambria Math" panose="02040503050406030204" pitchFamily="18" charset="0"/>
                      </a:rPr>
                      <m:t>100 </m:t>
                    </m:r>
                    <m:r>
                      <m:rPr>
                        <m:sty m:val="p"/>
                      </m:rPr>
                      <a:rPr lang="en-GB" dirty="0">
                        <a:latin typeface="Cambria Math" panose="02040503050406030204" pitchFamily="18" charset="0"/>
                      </a:rPr>
                      <m:t>mm</m:t>
                    </m:r>
                    <m:r>
                      <a:rPr lang="en-GB" i="1" dirty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/>
                  <a:t>guide:</a:t>
                </a:r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e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,0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 ×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  <m:sSup>
                      <m:sSup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cm</m:t>
                        </m:r>
                      </m:e>
                      <m:sup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−3</m:t>
                        </m:r>
                      </m:sup>
                    </m:sSup>
                  </m:oMath>
                </a14:m>
                <a:endParaRPr lang="en-GB" dirty="0"/>
              </a:p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 6×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i="1">
                            <a:latin typeface="Cambria Math" panose="02040503050406030204" pitchFamily="18" charset="0"/>
                          </a:rPr>
                          <m:t>17</m:t>
                        </m:r>
                      </m:sup>
                    </m:sSup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i="1">
                        <a:latin typeface="Cambria Math" panose="02040503050406030204" pitchFamily="18" charset="0"/>
                      </a:rPr>
                      <m:t>W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>
                        <a:latin typeface="Cambria Math" panose="02040503050406030204" pitchFamily="18" charset="0"/>
                      </a:rPr>
                      <m:t>c</m:t>
                    </m:r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>
                            <a:latin typeface="Cambria Math" panose="02040503050406030204" pitchFamily="18" charset="0"/>
                          </a:rPr>
                          <m:t>m</m:t>
                        </m:r>
                      </m:e>
                      <m:sup>
                        <m:r>
                          <a:rPr lang="en-US">
                            <a:latin typeface="Cambria Math" panose="02040503050406030204" pitchFamily="18" charset="0"/>
                          </a:rPr>
                          <m:t>−2</m:t>
                        </m:r>
                      </m:sup>
                    </m:sSup>
                  </m:oMath>
                </a14:m>
                <a:endParaRPr lang="en-GB" dirty="0"/>
              </a:p>
            </p:txBody>
          </p:sp>
        </mc:Choice>
        <mc:Fallback xmlns="">
          <p:sp>
            <p:nvSpPr>
              <p:cNvPr id="8" name="Content Placeholder 7">
                <a:extLst>
                  <a:ext uri="{FF2B5EF4-FFF2-40B4-BE49-F238E27FC236}">
                    <a16:creationId xmlns:a16="http://schemas.microsoft.com/office/drawing/2014/main" id="{D72F7DEE-82C0-4DFB-AB39-5B6508D08E4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31520" y="1825625"/>
                <a:ext cx="4966406" cy="4351338"/>
              </a:xfrm>
              <a:blipFill>
                <a:blip r:embed="rId4"/>
                <a:stretch>
                  <a:fillRect l="-2209" b="-266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380FB66-7BC5-48ED-8F60-E1E92A38B5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F45DEE8-58A7-45B6-86F5-1BA1778BD8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8</a:t>
            </a:fld>
            <a:endParaRPr lang="en-GB"/>
          </a:p>
        </p:txBody>
      </p:sp>
      <p:pic>
        <p:nvPicPr>
          <p:cNvPr id="10" name="Content Placeholder 7" descr="Chart, histogram&#10;&#10;Description automatically generated">
            <a:extLst>
              <a:ext uri="{FF2B5EF4-FFF2-40B4-BE49-F238E27FC236}">
                <a16:creationId xmlns:a16="http://schemas.microsoft.com/office/drawing/2014/main" id="{2DA41C6F-E5A7-4761-BC70-8FB707D040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 rotWithShape="1">
          <a:blip r:embed="rId5"/>
          <a:srcRect b="32485"/>
          <a:stretch/>
        </p:blipFill>
        <p:spPr>
          <a:xfrm>
            <a:off x="1085313" y="1779905"/>
            <a:ext cx="4105435" cy="257619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0645F605-83B4-4522-8B07-0C1601101A7B}"/>
              </a:ext>
            </a:extLst>
          </p:cNvPr>
          <p:cNvSpPr txBox="1"/>
          <p:nvPr/>
        </p:nvSpPr>
        <p:spPr>
          <a:xfrm>
            <a:off x="8127387" y="6145627"/>
            <a:ext cx="395172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PRAB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23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(8), 81303. </a:t>
            </a:r>
          </a:p>
        </p:txBody>
      </p:sp>
    </p:spTree>
    <p:extLst>
      <p:ext uri="{BB962C8B-B14F-4D97-AF65-F5344CB8AC3E}">
        <p14:creationId xmlns:p14="http://schemas.microsoft.com/office/powerpoint/2010/main" val="257911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34994F-89A3-4387-9BAC-E48244257C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Guiding efficiency</a:t>
            </a:r>
            <a:endParaRPr lang="en-GB" dirty="0"/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7AE11E67-32EC-4F86-A24F-F0C5BF32AA1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Transmission fraction as function of longitudinal position down channel</a:t>
            </a:r>
            <a:endParaRPr lang="en-GB" dirty="0"/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527DF36D-3C2B-44F3-A204-55AB3AAB24B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840527" y="2598820"/>
            <a:ext cx="5109125" cy="346509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C5ABAA35-E709-45B6-B444-FE7B4818B201}"/>
                  </a:ext>
                </a:extLst>
              </p:cNvPr>
              <p:cNvSpPr>
                <a:spLocks noGrp="1"/>
              </p:cNvSpPr>
              <p:nvPr>
                <p:ph sz="quarter" idx="4"/>
              </p:nvPr>
            </p:nvSpPr>
            <p:spPr>
              <a:xfrm>
                <a:off x="5997575" y="1681162"/>
                <a:ext cx="5793371" cy="456563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Black dashed line is fit of measured data to</a:t>
                </a:r>
              </a:p>
              <a:p>
                <a:pPr marL="457200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 dirty="0">
                              <a:latin typeface="Cambria Math" panose="02040503050406030204" pitchFamily="18" charset="0"/>
                            </a:rPr>
                            <m:t>theory</m:t>
                          </m:r>
                        </m:sub>
                      </m:sSub>
                      <m:r>
                        <a:rPr lang="de-DE" i="1" dirty="0">
                          <a:latin typeface="Cambria Math" panose="02040503050406030204" pitchFamily="18" charset="0"/>
                        </a:rPr>
                        <m:t> (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) = 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𝑇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(0) </m:t>
                      </m:r>
                      <m:r>
                        <m:rPr>
                          <m:sty m:val="p"/>
                        </m:rPr>
                        <a:rPr lang="de-DE" i="1" dirty="0">
                          <a:latin typeface="Cambria Math" panose="02040503050406030204" pitchFamily="18" charset="0"/>
                        </a:rPr>
                        <m:t>exp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⁡(−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𝑧</m:t>
                      </m:r>
                      <m:r>
                        <a:rPr lang="de-DE" i="1" dirty="0">
                          <a:latin typeface="Cambria Math" panose="02040503050406030204" pitchFamily="18" charset="0"/>
                        </a:rPr>
                        <m:t>/</m:t>
                      </m:r>
                      <m:sSub>
                        <m:sSubPr>
                          <m:ctrlPr>
                            <a:rPr lang="en-US" i="1" dirty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de-DE" i="1" dirty="0">
                              <a:latin typeface="Cambria Math" panose="02040503050406030204" pitchFamily="18" charset="0"/>
                            </a:rPr>
                            <m:t>𝐿</m:t>
                          </m:r>
                        </m:e>
                        <m:sub>
                          <m:r>
                            <a:rPr lang="en-US" i="1" dirty="0">
                              <a:latin typeface="Cambria Math" panose="02040503050406030204" pitchFamily="18" charset="0"/>
                            </a:rPr>
                            <m:t>𝑎𝑡𝑡</m:t>
                          </m:r>
                        </m:sub>
                      </m:sSub>
                      <m:r>
                        <a:rPr lang="de-DE" i="1" dirty="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GB" dirty="0"/>
              </a:p>
              <a:p>
                <a:r>
                  <a:rPr lang="en-GB" dirty="0">
                    <a:solidFill>
                      <a:srgbClr val="FF0000"/>
                    </a:solidFill>
                  </a:rPr>
                  <a:t>Red</a:t>
                </a:r>
                <a:r>
                  <a:rPr lang="en-GB" dirty="0"/>
                  <a:t> points calculated from Helmholtz mode solver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GB" dirty="0"/>
                  <a:t>Hollow for ideal Gaussian input laser spot </a:t>
                </a:r>
              </a:p>
              <a:p>
                <a:pPr lvl="1">
                  <a:buFont typeface="Courier New" panose="02070309020205020404" pitchFamily="49" charset="0"/>
                  <a:buChar char="o"/>
                </a:pPr>
                <a:r>
                  <a:rPr lang="en-GB" dirty="0"/>
                  <a:t>Filled for the real, imperfect laser spot on experiment</a:t>
                </a:r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11" name="Content Placeholder 10">
                <a:extLst>
                  <a:ext uri="{FF2B5EF4-FFF2-40B4-BE49-F238E27FC236}">
                    <a16:creationId xmlns:a16="http://schemas.microsoft.com/office/drawing/2014/main" id="{C5ABAA35-E709-45B6-B444-FE7B4818B20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4"/>
              </p:nvPr>
            </p:nvSpPr>
            <p:spPr>
              <a:xfrm>
                <a:off x="5997575" y="1681162"/>
                <a:ext cx="5793371" cy="4565633"/>
              </a:xfrm>
              <a:blipFill>
                <a:blip r:embed="rId4"/>
                <a:stretch>
                  <a:fillRect l="-1895" t="-227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0ADEFD5-C13E-4A47-8816-E677296755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Aimee Ross, JAI Fest 2020 – All-optical plasma channels for GeV LWFA</a:t>
            </a: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4DA22-2254-43C9-9AE1-E14EADDDB5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C5251F-9387-46A7-8BF0-75489E2A895B}" type="slidenum">
              <a:rPr lang="en-GB" smtClean="0"/>
              <a:t>9</a:t>
            </a:fld>
            <a:endParaRPr lang="en-GB"/>
          </a:p>
        </p:txBody>
      </p:sp>
      <p:pic>
        <p:nvPicPr>
          <p:cNvPr id="12" name="Picture 11" descr="A screenshot of a cell phone&#10;&#10;Description automatically generated">
            <a:extLst>
              <a:ext uri="{FF2B5EF4-FFF2-40B4-BE49-F238E27FC236}">
                <a16:creationId xmlns:a16="http://schemas.microsoft.com/office/drawing/2014/main" id="{256B1D71-64E7-4484-91FD-F926AB838E77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072" t="7738" r="70629" b="47718"/>
          <a:stretch/>
        </p:blipFill>
        <p:spPr>
          <a:xfrm>
            <a:off x="10143015" y="240230"/>
            <a:ext cx="1430152" cy="1440931"/>
          </a:xfrm>
          <a:prstGeom prst="rect">
            <a:avLst/>
          </a:prstGeom>
          <a:solidFill>
            <a:schemeClr val="bg1"/>
          </a:solidFill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8BF923-1BBA-4E64-93F6-5F392C659C72}"/>
                  </a:ext>
                </a:extLst>
              </p:cNvPr>
              <p:cNvSpPr txBox="1"/>
              <p:nvPr/>
            </p:nvSpPr>
            <p:spPr>
              <a:xfrm>
                <a:off x="6096000" y="5311130"/>
                <a:ext cx="3915672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de-DE" sz="2400" i="1" dirty="0" smtClean="0">
                        <a:latin typeface="Cambria Math" panose="02040503050406030204" pitchFamily="18" charset="0"/>
                      </a:rPr>
                      <m:t>𝑇</m:t>
                    </m:r>
                    <m:d>
                      <m:dPr>
                        <m:ctrlPr>
                          <a:rPr lang="de-DE" sz="2400" i="1" dirty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0</m:t>
                        </m:r>
                      </m:e>
                    </m:d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=48 %</m:t>
                    </m:r>
                  </m:oMath>
                </a14:m>
                <a:r>
                  <a:rPr lang="en-GB" sz="2400" dirty="0"/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dirty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de-DE" sz="2400" i="1" dirty="0"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sz="2400" i="1" dirty="0">
                            <a:latin typeface="Cambria Math" panose="02040503050406030204" pitchFamily="18" charset="0"/>
                          </a:rPr>
                          <m:t>𝑎𝑡𝑡</m:t>
                        </m:r>
                      </m:sub>
                    </m:sSub>
                    <m:r>
                      <a:rPr lang="en-US" sz="2400" b="0" i="1" dirty="0" smtClean="0">
                        <a:latin typeface="Cambria Math" panose="02040503050406030204" pitchFamily="18" charset="0"/>
                      </a:rPr>
                      <m:t>=84 </m:t>
                    </m:r>
                    <m:r>
                      <m:rPr>
                        <m:sty m:val="p"/>
                      </m:rPr>
                      <a:rPr lang="en-US" sz="2400" b="0" i="0" dirty="0" smtClean="0">
                        <a:latin typeface="Cambria Math" panose="02040503050406030204" pitchFamily="18" charset="0"/>
                      </a:rPr>
                      <m:t>mm</m:t>
                    </m:r>
                  </m:oMath>
                </a14:m>
                <a:r>
                  <a:rPr lang="en-GB" sz="2400" dirty="0"/>
                  <a:t> </a:t>
                </a: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948BF923-1BBA-4E64-93F6-5F392C659C7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0" y="5311130"/>
                <a:ext cx="3915672" cy="461665"/>
              </a:xfrm>
              <a:prstGeom prst="rect">
                <a:avLst/>
              </a:prstGeom>
              <a:blipFill>
                <a:blip r:embed="rId6"/>
                <a:stretch>
                  <a:fillRect l="-312" t="-10526" b="-2894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229E5D4B-A100-4CC1-9A71-ED710DB7115B}"/>
              </a:ext>
            </a:extLst>
          </p:cNvPr>
          <p:cNvSpPr txBox="1"/>
          <p:nvPr/>
        </p:nvSpPr>
        <p:spPr>
          <a:xfrm>
            <a:off x="8127387" y="6145627"/>
            <a:ext cx="3951723" cy="30777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Picksley, A,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et al.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PRAB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 (2020), </a:t>
            </a:r>
            <a:r>
              <a:rPr lang="en-GB" sz="1400" i="1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23</a:t>
            </a:r>
            <a:r>
              <a:rPr lang="en-GB" sz="1400" dirty="0">
                <a:latin typeface="CMU Bright Roman" panose="02000603000000000000" pitchFamily="2" charset="0"/>
                <a:ea typeface="CMU Bright Roman" panose="02000603000000000000" pitchFamily="2" charset="0"/>
                <a:cs typeface="CMU Bright Roman" panose="02000603000000000000" pitchFamily="2" charset="0"/>
              </a:rPr>
              <a:t>(8), 81303. </a:t>
            </a:r>
          </a:p>
        </p:txBody>
      </p:sp>
    </p:spTree>
    <p:extLst>
      <p:ext uri="{BB962C8B-B14F-4D97-AF65-F5344CB8AC3E}">
        <p14:creationId xmlns:p14="http://schemas.microsoft.com/office/powerpoint/2010/main" val="912377806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24226</TotalTime>
  <Words>989</Words>
  <Application>Microsoft Office PowerPoint</Application>
  <PresentationFormat>Widescreen</PresentationFormat>
  <Paragraphs>150</Paragraphs>
  <Slides>13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2" baseType="lpstr">
      <vt:lpstr>Arial</vt:lpstr>
      <vt:lpstr>Calibri</vt:lpstr>
      <vt:lpstr>Calibri Light</vt:lpstr>
      <vt:lpstr>Cambria Math</vt:lpstr>
      <vt:lpstr>Century Gothic</vt:lpstr>
      <vt:lpstr>CMU Bright Roman</vt:lpstr>
      <vt:lpstr>Courier New</vt:lpstr>
      <vt:lpstr>Wingdings</vt:lpstr>
      <vt:lpstr>1_Office Theme</vt:lpstr>
      <vt:lpstr>Guiding of high intensity laser pulses in 100 mm-long all-optical plasma channels</vt:lpstr>
      <vt:lpstr>Outline</vt:lpstr>
      <vt:lpstr>Laser Wakefield Acceleration</vt:lpstr>
      <vt:lpstr>HOFI plasma channels as laser waveguide</vt:lpstr>
      <vt:lpstr>Physics of HOFI channels</vt:lpstr>
      <vt:lpstr>Experimental demonstration of 100 mm guiding</vt:lpstr>
      <vt:lpstr>Experimental setup</vt:lpstr>
      <vt:lpstr>Guiding results</vt:lpstr>
      <vt:lpstr>Guiding efficiency</vt:lpstr>
      <vt:lpstr>Increasing the attenuation length</vt:lpstr>
      <vt:lpstr>Conditioned HOFI plasma channels</vt:lpstr>
      <vt:lpstr>Summary</vt:lpstr>
      <vt:lpstr>New Oxford Laser-Plasma Accelerator Lab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Chromatic Effects on Plasma Channel Formation for Laser Plasma Accelerators</dc:title>
  <dc:creator>Aimee Ross</dc:creator>
  <cp:lastModifiedBy>Aimee Ross</cp:lastModifiedBy>
  <cp:revision>288</cp:revision>
  <dcterms:created xsi:type="dcterms:W3CDTF">2019-06-11T09:10:52Z</dcterms:created>
  <dcterms:modified xsi:type="dcterms:W3CDTF">2020-12-11T13:31:28Z</dcterms:modified>
</cp:coreProperties>
</file>