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268" r:id="rId6"/>
    <p:sldId id="266" r:id="rId7"/>
    <p:sldId id="273" r:id="rId8"/>
    <p:sldId id="274" r:id="rId9"/>
    <p:sldId id="275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Casula" initials="GC" lastIdx="1" clrIdx="0">
    <p:extLst>
      <p:ext uri="{19B8F6BF-5375-455C-9EA6-DF929625EA0E}">
        <p15:presenceInfo xmlns:p15="http://schemas.microsoft.com/office/powerpoint/2012/main" userId="S::giovanni.casula@cern.ch::60d4f75f-59c8-4578-a565-3c8442a1e7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662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3" d="100"/>
          <a:sy n="83" d="100"/>
        </p:scale>
        <p:origin x="800" y="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02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490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713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169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689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/>
              <a:t>Giovanni Casula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Giovanni Casula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Giovanni Casula 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Giovanni Casula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it-IT" noProof="0"/>
              <a:t>Giovanni Casula 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it-IT" noProof="0"/>
              <a:t>Giovanni Casula 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it-IT" noProof="0"/>
              <a:t>Giovanni Casula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Giovanni Casula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QRL Modification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Giovanni Casula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19 Nov 2020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A4ECC-2006-40F4-841F-314A9AEDE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86B9-C60B-4C34-868F-BACF4E92C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699542"/>
            <a:ext cx="8748464" cy="141697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en-US" sz="2000" dirty="0"/>
              <a:t>The QRL will be significantly modified for HL-LHC upgrade during LS3</a:t>
            </a:r>
          </a:p>
          <a:p>
            <a:pPr algn="l">
              <a:lnSpc>
                <a:spcPct val="150000"/>
              </a:lnSpc>
            </a:pPr>
            <a:r>
              <a:rPr lang="en-US" sz="2000" dirty="0"/>
              <a:t>Dismantling / moving of Service Modules, Pipe Elements, Interconnections</a:t>
            </a:r>
          </a:p>
          <a:p>
            <a:pPr algn="l">
              <a:lnSpc>
                <a:spcPct val="150000"/>
              </a:lnSpc>
            </a:pPr>
            <a:r>
              <a:rPr lang="en-US" sz="2000" dirty="0"/>
              <a:t>Components involved are in LSS of P1 and P5, quantities: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50ABCE-F61A-48EA-AF23-72766D063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/>
              <a:t>Giovanni Casula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E1AE2A-2EE9-44E3-B4FF-2A4B75D73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2599FB55-DDD0-4207-A596-B65407D34F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360846"/>
              </p:ext>
            </p:extLst>
          </p:nvPr>
        </p:nvGraphicFramePr>
        <p:xfrm>
          <a:off x="684008" y="2168510"/>
          <a:ext cx="8090872" cy="14833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11728">
                  <a:extLst>
                    <a:ext uri="{9D8B030D-6E8A-4147-A177-3AD203B41FA5}">
                      <a16:colId xmlns:a16="http://schemas.microsoft.com/office/drawing/2014/main" val="69232365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852201937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1322725231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64321101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552486374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253932411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2118195364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759554975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4217390253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2062817245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1427590769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876153467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31916230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Sector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P1L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P1R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P5L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P5R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940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Component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SM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PE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IC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SM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PE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IC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SM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PE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IC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SM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PE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IC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39699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Dismantle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60774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Move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941486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4907FBF-932E-4C5D-8B53-07EDCCB1A5C1}"/>
              </a:ext>
            </a:extLst>
          </p:cNvPr>
          <p:cNvSpPr txBox="1">
            <a:spLocks/>
          </p:cNvSpPr>
          <p:nvPr/>
        </p:nvSpPr>
        <p:spPr>
          <a:xfrm>
            <a:off x="395536" y="3631858"/>
            <a:ext cx="8568952" cy="10281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000" dirty="0"/>
              <a:t>Cuts to be performed on interconnections between components</a:t>
            </a:r>
          </a:p>
          <a:p>
            <a:pPr algn="l">
              <a:lnSpc>
                <a:spcPct val="150000"/>
              </a:lnSpc>
            </a:pPr>
            <a:r>
              <a:rPr lang="en-US" sz="2000" dirty="0"/>
              <a:t>Standard tooling (Protem) doesn’t fit in some cases</a:t>
            </a:r>
          </a:p>
          <a:p>
            <a:pPr lvl="1" algn="l">
              <a:lnSpc>
                <a:spcPct val="15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27478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sitting, table, train, building&#10;&#10;Description automatically generated">
            <a:extLst>
              <a:ext uri="{FF2B5EF4-FFF2-40B4-BE49-F238E27FC236}">
                <a16:creationId xmlns:a16="http://schemas.microsoft.com/office/drawing/2014/main" id="{523939D2-547E-4C78-84FE-1088E268AB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05" t="7972" r="12499" b="17133"/>
          <a:stretch/>
        </p:blipFill>
        <p:spPr>
          <a:xfrm rot="16200000">
            <a:off x="2685443" y="1800236"/>
            <a:ext cx="1972522" cy="194398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F8D994B-8C30-4555-8990-BA902AACE8EA}"/>
              </a:ext>
            </a:extLst>
          </p:cNvPr>
          <p:cNvCxnSpPr>
            <a:cxnSpLocks/>
          </p:cNvCxnSpPr>
          <p:nvPr/>
        </p:nvCxnSpPr>
        <p:spPr>
          <a:xfrm flipV="1">
            <a:off x="2821583" y="3444950"/>
            <a:ext cx="341108" cy="485769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3778EB4-787C-4B94-AF7B-D8D482614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Description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53015-9C0E-4929-BF73-8F3275E70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15566"/>
            <a:ext cx="8219256" cy="674478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In several interconnections there is a lack of space for the Protem tool between the QRL and the wall.</a:t>
            </a:r>
            <a:endParaRPr lang="en-GB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EC2E9A-FDDA-469E-961C-07817A059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/>
              <a:t>Giovanni Casula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5B44D7-75E7-4541-8664-430DC0A63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8" name="Picture 17" descr="A picture containing indoor, sitting, table, board&#10;&#10;Description automatically generated">
            <a:extLst>
              <a:ext uri="{FF2B5EF4-FFF2-40B4-BE49-F238E27FC236}">
                <a16:creationId xmlns:a16="http://schemas.microsoft.com/office/drawing/2014/main" id="{B9D605BE-31DC-480B-8B51-127E990B64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785969"/>
            <a:ext cx="1786066" cy="1972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5D2ABC0-AF18-40E4-AD22-CD7297339E03}"/>
              </a:ext>
            </a:extLst>
          </p:cNvPr>
          <p:cNvSpPr/>
          <p:nvPr/>
        </p:nvSpPr>
        <p:spPr>
          <a:xfrm>
            <a:off x="2015688" y="2418347"/>
            <a:ext cx="504056" cy="4320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E4B11EC-5EA0-43D4-B452-B74D7CD1479B}"/>
              </a:ext>
            </a:extLst>
          </p:cNvPr>
          <p:cNvCxnSpPr>
            <a:cxnSpLocks/>
          </p:cNvCxnSpPr>
          <p:nvPr/>
        </p:nvCxnSpPr>
        <p:spPr>
          <a:xfrm flipH="1" flipV="1">
            <a:off x="1343629" y="2989788"/>
            <a:ext cx="783268" cy="910324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A4E69AC-EAE7-4FC5-BE78-61D77B680739}"/>
              </a:ext>
            </a:extLst>
          </p:cNvPr>
          <p:cNvSpPr txBox="1"/>
          <p:nvPr/>
        </p:nvSpPr>
        <p:spPr>
          <a:xfrm>
            <a:off x="1720617" y="3873991"/>
            <a:ext cx="1786066" cy="353943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>
                <a:solidFill>
                  <a:schemeClr val="accent5"/>
                </a:solidFill>
              </a:rPr>
              <a:t>Protem Mock-up</a:t>
            </a:r>
            <a:endParaRPr lang="en-GB" sz="1700" dirty="0">
              <a:solidFill>
                <a:schemeClr val="accent5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0FB42B-8DDB-4996-A6A5-47E552638730}"/>
              </a:ext>
            </a:extLst>
          </p:cNvPr>
          <p:cNvSpPr txBox="1">
            <a:spLocks/>
          </p:cNvSpPr>
          <p:nvPr/>
        </p:nvSpPr>
        <p:spPr>
          <a:xfrm>
            <a:off x="3308336" y="1931280"/>
            <a:ext cx="5904656" cy="17556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800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B8C50175-7B92-4323-8790-947C9865E0ED}"/>
              </a:ext>
            </a:extLst>
          </p:cNvPr>
          <p:cNvSpPr txBox="1">
            <a:spLocks/>
          </p:cNvSpPr>
          <p:nvPr/>
        </p:nvSpPr>
        <p:spPr>
          <a:xfrm>
            <a:off x="3348097" y="2199647"/>
            <a:ext cx="5292080" cy="6744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900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7D7502F2-67B8-4388-A946-0D0A64C0F3A9}"/>
              </a:ext>
            </a:extLst>
          </p:cNvPr>
          <p:cNvSpPr txBox="1">
            <a:spLocks/>
          </p:cNvSpPr>
          <p:nvPr/>
        </p:nvSpPr>
        <p:spPr>
          <a:xfrm>
            <a:off x="4969203" y="2043551"/>
            <a:ext cx="3957382" cy="17842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/>
              <a:t>Changing the cutting tool or opening a space in the wall would form dust, we want to avoid it for R.P. related reasons.</a:t>
            </a:r>
            <a:endParaRPr lang="en-GB" sz="10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EC4CDB2-0DC8-4DDE-83B6-1FF1EDC3EF60}"/>
              </a:ext>
            </a:extLst>
          </p:cNvPr>
          <p:cNvSpPr/>
          <p:nvPr/>
        </p:nvSpPr>
        <p:spPr>
          <a:xfrm>
            <a:off x="4211960" y="2835592"/>
            <a:ext cx="329336" cy="373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294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78EB4-787C-4B94-AF7B-D8D482614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Conceptual Solution</a:t>
            </a:r>
            <a:endParaRPr lang="en-GB" dirty="0"/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4D4BDC3B-D6F0-4F7B-B24A-B03623603B89}"/>
              </a:ext>
            </a:extLst>
          </p:cNvPr>
          <p:cNvCxnSpPr/>
          <p:nvPr/>
        </p:nvCxnSpPr>
        <p:spPr>
          <a:xfrm>
            <a:off x="4869904" y="2590128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491F9984-D52F-433B-ADD1-5CC8D50BB6C9}"/>
              </a:ext>
            </a:extLst>
          </p:cNvPr>
          <p:cNvGrpSpPr/>
          <p:nvPr/>
        </p:nvGrpSpPr>
        <p:grpSpPr>
          <a:xfrm>
            <a:off x="4716015" y="1923675"/>
            <a:ext cx="3816425" cy="2448275"/>
            <a:chOff x="4654619" y="1851003"/>
            <a:chExt cx="3816425" cy="244827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7DA18EB-4C88-4A08-9077-C46517B36D98}"/>
                </a:ext>
              </a:extLst>
            </p:cNvPr>
            <p:cNvGrpSpPr/>
            <p:nvPr/>
          </p:nvGrpSpPr>
          <p:grpSpPr>
            <a:xfrm>
              <a:off x="4654619" y="1851003"/>
              <a:ext cx="3816425" cy="2448275"/>
              <a:chOff x="3851920" y="1707652"/>
              <a:chExt cx="3816425" cy="2448275"/>
            </a:xfrm>
          </p:grpSpPr>
          <p:sp>
            <p:nvSpPr>
              <p:cNvPr id="13" name="Cylinder 12">
                <a:extLst>
                  <a:ext uri="{FF2B5EF4-FFF2-40B4-BE49-F238E27FC236}">
                    <a16:creationId xmlns:a16="http://schemas.microsoft.com/office/drawing/2014/main" id="{B10CE53B-43FB-44A1-A37A-9BE5B57A3B31}"/>
                  </a:ext>
                </a:extLst>
              </p:cNvPr>
              <p:cNvSpPr/>
              <p:nvPr/>
            </p:nvSpPr>
            <p:spPr>
              <a:xfrm rot="7356759">
                <a:off x="4521953" y="1565076"/>
                <a:ext cx="407758" cy="1363476"/>
              </a:xfrm>
              <a:prstGeom prst="can">
                <a:avLst>
                  <a:gd name="adj" fmla="val 85247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Cylinder 23">
                <a:extLst>
                  <a:ext uri="{FF2B5EF4-FFF2-40B4-BE49-F238E27FC236}">
                    <a16:creationId xmlns:a16="http://schemas.microsoft.com/office/drawing/2014/main" id="{13071C11-28F7-4596-943C-B9A3D51B8000}"/>
                  </a:ext>
                </a:extLst>
              </p:cNvPr>
              <p:cNvSpPr/>
              <p:nvPr/>
            </p:nvSpPr>
            <p:spPr>
              <a:xfrm rot="7356759">
                <a:off x="5484300" y="2176453"/>
                <a:ext cx="407758" cy="1363476"/>
              </a:xfrm>
              <a:prstGeom prst="can">
                <a:avLst>
                  <a:gd name="adj" fmla="val 85247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Cylinder 24">
                <a:extLst>
                  <a:ext uri="{FF2B5EF4-FFF2-40B4-BE49-F238E27FC236}">
                    <a16:creationId xmlns:a16="http://schemas.microsoft.com/office/drawing/2014/main" id="{7AAEDF55-D70D-4A1A-900E-40CBC8158D18}"/>
                  </a:ext>
                </a:extLst>
              </p:cNvPr>
              <p:cNvSpPr/>
              <p:nvPr/>
            </p:nvSpPr>
            <p:spPr>
              <a:xfrm rot="7356759">
                <a:off x="6439033" y="2800904"/>
                <a:ext cx="407758" cy="1363476"/>
              </a:xfrm>
              <a:prstGeom prst="can">
                <a:avLst>
                  <a:gd name="adj" fmla="val 85247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13FB5CF8-1307-4926-B4BB-22DEEC7774E8}"/>
                  </a:ext>
                </a:extLst>
              </p:cNvPr>
              <p:cNvCxnSpPr/>
              <p:nvPr/>
            </p:nvCxnSpPr>
            <p:spPr>
              <a:xfrm>
                <a:off x="4355976" y="1779662"/>
                <a:ext cx="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00FCE66D-435E-4F7C-8BE6-0F19151380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1920" y="1707652"/>
                <a:ext cx="3816425" cy="2448275"/>
              </a:xfrm>
              <a:prstGeom prst="line">
                <a:avLst/>
              </a:prstGeom>
              <a:ln w="9525">
                <a:prstDash val="lgDash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9A7ED01A-C7FA-4886-8589-EBAB43E98E4E}"/>
                </a:ext>
              </a:extLst>
            </p:cNvPr>
            <p:cNvSpPr txBox="1"/>
            <p:nvPr/>
          </p:nvSpPr>
          <p:spPr>
            <a:xfrm>
              <a:off x="5357752" y="2886768"/>
              <a:ext cx="484428" cy="323165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70C0"/>
                  </a:solidFill>
                </a:rPr>
                <a:t>Cut</a:t>
              </a:r>
              <a:endParaRPr lang="en-GB" sz="1500" dirty="0">
                <a:solidFill>
                  <a:srgbClr val="0070C0"/>
                </a:solidFill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77856D20-AEE5-434D-8401-052B3C4AB638}"/>
                </a:ext>
              </a:extLst>
            </p:cNvPr>
            <p:cNvSpPr txBox="1"/>
            <p:nvPr/>
          </p:nvSpPr>
          <p:spPr>
            <a:xfrm>
              <a:off x="6264699" y="3553275"/>
              <a:ext cx="484428" cy="323165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70C0"/>
                  </a:solidFill>
                </a:rPr>
                <a:t>Cut</a:t>
              </a:r>
              <a:endParaRPr lang="en-GB" sz="1500" dirty="0">
                <a:solidFill>
                  <a:srgbClr val="0070C0"/>
                </a:solidFill>
              </a:endParaRPr>
            </a:p>
          </p:txBody>
        </p: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34BBFA97-925B-4E40-BCC4-6227E63C90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4768" y="2714079"/>
              <a:ext cx="280915" cy="188195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EB384090-AAD3-47E6-845D-7AA1C10424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90878" y="3382754"/>
              <a:ext cx="280915" cy="188195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2B4A54CD-AC79-4791-801B-E3E5AA6E46A0}"/>
              </a:ext>
            </a:extLst>
          </p:cNvPr>
          <p:cNvGrpSpPr/>
          <p:nvPr/>
        </p:nvGrpSpPr>
        <p:grpSpPr>
          <a:xfrm>
            <a:off x="467544" y="1056835"/>
            <a:ext cx="4575717" cy="3910785"/>
            <a:chOff x="423861" y="1056835"/>
            <a:chExt cx="4575717" cy="3910785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ACE5E74C-4666-418C-9EB2-666B3645944C}"/>
                </a:ext>
              </a:extLst>
            </p:cNvPr>
            <p:cNvGrpSpPr/>
            <p:nvPr/>
          </p:nvGrpSpPr>
          <p:grpSpPr>
            <a:xfrm>
              <a:off x="423861" y="1520568"/>
              <a:ext cx="4575717" cy="3447052"/>
              <a:chOff x="3163502" y="1272097"/>
              <a:chExt cx="4575717" cy="3447052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CBF08E9F-AA1A-483A-B673-9F314195A857}"/>
                  </a:ext>
                </a:extLst>
              </p:cNvPr>
              <p:cNvGrpSpPr/>
              <p:nvPr/>
            </p:nvGrpSpPr>
            <p:grpSpPr>
              <a:xfrm>
                <a:off x="3922794" y="1560793"/>
                <a:ext cx="3816425" cy="2448275"/>
                <a:chOff x="3851920" y="1707652"/>
                <a:chExt cx="3816425" cy="2448275"/>
              </a:xfrm>
            </p:grpSpPr>
            <p:sp>
              <p:nvSpPr>
                <p:cNvPr id="129" name="Cylinder 128">
                  <a:extLst>
                    <a:ext uri="{FF2B5EF4-FFF2-40B4-BE49-F238E27FC236}">
                      <a16:creationId xmlns:a16="http://schemas.microsoft.com/office/drawing/2014/main" id="{73B77B2D-0179-4221-80C4-91AE0B3815C3}"/>
                    </a:ext>
                  </a:extLst>
                </p:cNvPr>
                <p:cNvSpPr/>
                <p:nvPr/>
              </p:nvSpPr>
              <p:spPr>
                <a:xfrm rot="7356759">
                  <a:off x="4521953" y="1565076"/>
                  <a:ext cx="407758" cy="1363476"/>
                </a:xfrm>
                <a:prstGeom prst="can">
                  <a:avLst>
                    <a:gd name="adj" fmla="val 85247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0" name="Cylinder 129">
                  <a:extLst>
                    <a:ext uri="{FF2B5EF4-FFF2-40B4-BE49-F238E27FC236}">
                      <a16:creationId xmlns:a16="http://schemas.microsoft.com/office/drawing/2014/main" id="{ED0F568B-7A28-4CBC-9AB2-734801EC6DB6}"/>
                    </a:ext>
                  </a:extLst>
                </p:cNvPr>
                <p:cNvSpPr/>
                <p:nvPr/>
              </p:nvSpPr>
              <p:spPr>
                <a:xfrm rot="7356759">
                  <a:off x="5484300" y="2176453"/>
                  <a:ext cx="407758" cy="1363476"/>
                </a:xfrm>
                <a:prstGeom prst="can">
                  <a:avLst>
                    <a:gd name="adj" fmla="val 85247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1" name="Cylinder 130">
                  <a:extLst>
                    <a:ext uri="{FF2B5EF4-FFF2-40B4-BE49-F238E27FC236}">
                      <a16:creationId xmlns:a16="http://schemas.microsoft.com/office/drawing/2014/main" id="{9647C9CC-A2BB-4BF9-957D-FC3AAF630FC6}"/>
                    </a:ext>
                  </a:extLst>
                </p:cNvPr>
                <p:cNvSpPr/>
                <p:nvPr/>
              </p:nvSpPr>
              <p:spPr>
                <a:xfrm rot="7356759">
                  <a:off x="6439033" y="2800904"/>
                  <a:ext cx="407758" cy="1363476"/>
                </a:xfrm>
                <a:prstGeom prst="can">
                  <a:avLst>
                    <a:gd name="adj" fmla="val 85247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3DC5D9B5-D928-4CE1-8525-E75018A60DA0}"/>
                    </a:ext>
                  </a:extLst>
                </p:cNvPr>
                <p:cNvCxnSpPr/>
                <p:nvPr/>
              </p:nvCxnSpPr>
              <p:spPr>
                <a:xfrm>
                  <a:off x="4355976" y="1779662"/>
                  <a:ext cx="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C9F4162C-5967-4200-A014-7F473820A1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1920" y="1707652"/>
                  <a:ext cx="3816425" cy="2448275"/>
                </a:xfrm>
                <a:prstGeom prst="line">
                  <a:avLst/>
                </a:prstGeom>
                <a:ln w="9525">
                  <a:prstDash val="lgDash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58F71152-9C10-40E4-8D9B-F170C6D53251}"/>
                  </a:ext>
                </a:extLst>
              </p:cNvPr>
              <p:cNvGrpSpPr/>
              <p:nvPr/>
            </p:nvGrpSpPr>
            <p:grpSpPr>
              <a:xfrm>
                <a:off x="3163502" y="1272097"/>
                <a:ext cx="4286963" cy="3447052"/>
                <a:chOff x="3163502" y="1465023"/>
                <a:chExt cx="4286963" cy="3447052"/>
              </a:xfrm>
            </p:grpSpPr>
            <p:sp>
              <p:nvSpPr>
                <p:cNvPr id="122" name="Arc 121">
                  <a:extLst>
                    <a:ext uri="{FF2B5EF4-FFF2-40B4-BE49-F238E27FC236}">
                      <a16:creationId xmlns:a16="http://schemas.microsoft.com/office/drawing/2014/main" id="{17B9AA94-F708-45FE-BEF1-1AEF9AD43F1F}"/>
                    </a:ext>
                  </a:extLst>
                </p:cNvPr>
                <p:cNvSpPr/>
                <p:nvPr/>
              </p:nvSpPr>
              <p:spPr>
                <a:xfrm>
                  <a:off x="5376217" y="2896906"/>
                  <a:ext cx="2074248" cy="2015169"/>
                </a:xfrm>
                <a:prstGeom prst="arc">
                  <a:avLst/>
                </a:prstGeom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23" name="Group 122">
                  <a:extLst>
                    <a:ext uri="{FF2B5EF4-FFF2-40B4-BE49-F238E27FC236}">
                      <a16:creationId xmlns:a16="http://schemas.microsoft.com/office/drawing/2014/main" id="{B471BFBC-0A6E-4450-B4ED-16131B9F145F}"/>
                    </a:ext>
                  </a:extLst>
                </p:cNvPr>
                <p:cNvGrpSpPr/>
                <p:nvPr/>
              </p:nvGrpSpPr>
              <p:grpSpPr>
                <a:xfrm>
                  <a:off x="3163502" y="1465023"/>
                  <a:ext cx="3901634" cy="2017619"/>
                  <a:chOff x="3163502" y="1465023"/>
                  <a:chExt cx="3901634" cy="2017619"/>
                </a:xfrm>
              </p:grpSpPr>
              <p:sp>
                <p:nvSpPr>
                  <p:cNvPr id="124" name="Arc 123">
                    <a:extLst>
                      <a:ext uri="{FF2B5EF4-FFF2-40B4-BE49-F238E27FC236}">
                        <a16:creationId xmlns:a16="http://schemas.microsoft.com/office/drawing/2014/main" id="{F14CC627-D6A2-4B6B-B64B-664170F54D98}"/>
                      </a:ext>
                    </a:extLst>
                  </p:cNvPr>
                  <p:cNvSpPr/>
                  <p:nvPr/>
                </p:nvSpPr>
                <p:spPr>
                  <a:xfrm>
                    <a:off x="3163502" y="1467473"/>
                    <a:ext cx="2074248" cy="2015169"/>
                  </a:xfrm>
                  <a:prstGeom prst="arc">
                    <a:avLst>
                      <a:gd name="adj1" fmla="val 16200000"/>
                      <a:gd name="adj2" fmla="val 18698390"/>
                    </a:avLst>
                  </a:prstGeom>
                  <a:ln>
                    <a:solidFill>
                      <a:schemeClr val="accent5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25" name="Straight Connector 124">
                    <a:extLst>
                      <a:ext uri="{FF2B5EF4-FFF2-40B4-BE49-F238E27FC236}">
                        <a16:creationId xmlns:a16="http://schemas.microsoft.com/office/drawing/2014/main" id="{E9102353-9EB3-41D4-A7A6-1D8F2337AC9E}"/>
                      </a:ext>
                    </a:extLst>
                  </p:cNvPr>
                  <p:cNvCxnSpPr>
                    <a:cxnSpLocks/>
                    <a:stCxn id="124" idx="0"/>
                    <a:endCxn id="122" idx="0"/>
                  </p:cNvCxnSpPr>
                  <p:nvPr/>
                </p:nvCxnSpPr>
                <p:spPr>
                  <a:xfrm>
                    <a:off x="4200626" y="1467473"/>
                    <a:ext cx="2212715" cy="1429433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>
                    <a:extLst>
                      <a:ext uri="{FF2B5EF4-FFF2-40B4-BE49-F238E27FC236}">
                        <a16:creationId xmlns:a16="http://schemas.microsoft.com/office/drawing/2014/main" id="{3A94403B-AC97-4324-B726-88ACD2BCB0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52421" y="1694578"/>
                    <a:ext cx="2212715" cy="1429433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7" name="Arc 126">
                    <a:extLst>
                      <a:ext uri="{FF2B5EF4-FFF2-40B4-BE49-F238E27FC236}">
                        <a16:creationId xmlns:a16="http://schemas.microsoft.com/office/drawing/2014/main" id="{81142755-21E5-4DCC-A3A6-2637E8AFBFB0}"/>
                      </a:ext>
                    </a:extLst>
                  </p:cNvPr>
                  <p:cNvSpPr/>
                  <p:nvPr/>
                </p:nvSpPr>
                <p:spPr>
                  <a:xfrm>
                    <a:off x="3163502" y="1465023"/>
                    <a:ext cx="2074248" cy="2015169"/>
                  </a:xfrm>
                  <a:prstGeom prst="arc">
                    <a:avLst>
                      <a:gd name="adj1" fmla="val 20363697"/>
                      <a:gd name="adj2" fmla="val 21046857"/>
                    </a:avLst>
                  </a:prstGeom>
                  <a:ln>
                    <a:solidFill>
                      <a:schemeClr val="accent5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8" name="Arc 127">
                    <a:extLst>
                      <a:ext uri="{FF2B5EF4-FFF2-40B4-BE49-F238E27FC236}">
                        <a16:creationId xmlns:a16="http://schemas.microsoft.com/office/drawing/2014/main" id="{4BCDBC2D-0CB5-40A7-8EEF-15905C8263B7}"/>
                      </a:ext>
                    </a:extLst>
                  </p:cNvPr>
                  <p:cNvSpPr/>
                  <p:nvPr/>
                </p:nvSpPr>
                <p:spPr>
                  <a:xfrm>
                    <a:off x="3174424" y="1467473"/>
                    <a:ext cx="2074248" cy="2015169"/>
                  </a:xfrm>
                  <a:prstGeom prst="arc">
                    <a:avLst>
                      <a:gd name="adj1" fmla="val 12218566"/>
                      <a:gd name="adj2" fmla="val 18698390"/>
                    </a:avLst>
                  </a:prstGeom>
                  <a:ln>
                    <a:solidFill>
                      <a:schemeClr val="accent5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3CDB4CD9-C85D-411C-AF5E-C0B424FCF6A0}"/>
                  </a:ext>
                </a:extLst>
              </p:cNvPr>
              <p:cNvCxnSpPr>
                <a:cxnSpLocks/>
                <a:stCxn id="116" idx="0"/>
              </p:cNvCxnSpPr>
              <p:nvPr/>
            </p:nvCxnSpPr>
            <p:spPr>
              <a:xfrm flipV="1">
                <a:off x="7158774" y="3723878"/>
                <a:ext cx="0" cy="140116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5E6BE177-D2F2-47AB-B52A-ABEB4725E6CC}"/>
                  </a:ext>
                </a:extLst>
              </p:cNvPr>
              <p:cNvSpPr txBox="1"/>
              <p:nvPr/>
            </p:nvSpPr>
            <p:spPr>
              <a:xfrm>
                <a:off x="6916560" y="3863994"/>
                <a:ext cx="484428" cy="323165"/>
              </a:xfrm>
              <a:prstGeom prst="rect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dirty="0">
                    <a:solidFill>
                      <a:srgbClr val="0070C0"/>
                    </a:solidFill>
                  </a:rPr>
                  <a:t>Cut</a:t>
                </a:r>
                <a:endParaRPr lang="en-GB" sz="15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6BB48277-48CE-4169-9418-AD6D4386FDBE}"/>
                  </a:ext>
                </a:extLst>
              </p:cNvPr>
              <p:cNvCxnSpPr>
                <a:cxnSpLocks/>
                <a:endCxn id="129" idx="3"/>
              </p:cNvCxnSpPr>
              <p:nvPr/>
            </p:nvCxnSpPr>
            <p:spPr>
              <a:xfrm flipV="1">
                <a:off x="3968459" y="1732528"/>
                <a:ext cx="253996" cy="263160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904ADC4C-D89E-4CF4-A326-892234E4E225}"/>
                  </a:ext>
                </a:extLst>
              </p:cNvPr>
              <p:cNvSpPr txBox="1"/>
              <p:nvPr/>
            </p:nvSpPr>
            <p:spPr>
              <a:xfrm>
                <a:off x="3473643" y="1849005"/>
                <a:ext cx="484428" cy="323165"/>
              </a:xfrm>
              <a:prstGeom prst="rect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solidFill>
                      <a:srgbClr val="0070C0"/>
                    </a:solidFill>
                  </a:rPr>
                  <a:t>Cut</a:t>
                </a:r>
                <a:endParaRPr lang="en-GB" sz="15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E0AF46A2-335C-4A23-A116-761ADCFAA9CC}"/>
                  </a:ext>
                </a:extLst>
              </p:cNvPr>
              <p:cNvSpPr txBox="1"/>
              <p:nvPr/>
            </p:nvSpPr>
            <p:spPr>
              <a:xfrm>
                <a:off x="3726834" y="3109884"/>
                <a:ext cx="1031051" cy="323165"/>
              </a:xfrm>
              <a:prstGeom prst="rect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dirty="0">
                    <a:solidFill>
                      <a:schemeClr val="accent3"/>
                    </a:solidFill>
                  </a:rPr>
                  <a:t>No Space</a:t>
                </a:r>
                <a:endParaRPr lang="en-GB" sz="1500" dirty="0">
                  <a:solidFill>
                    <a:schemeClr val="accent3"/>
                  </a:solidFill>
                </a:endParaRPr>
              </a:p>
            </p:txBody>
          </p: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093A1D20-31A1-4798-A1C0-04919C951688}"/>
                  </a:ext>
                </a:extLst>
              </p:cNvPr>
              <p:cNvCxnSpPr>
                <a:cxnSpLocks/>
                <a:stCxn id="119" idx="3"/>
              </p:cNvCxnSpPr>
              <p:nvPr/>
            </p:nvCxnSpPr>
            <p:spPr>
              <a:xfrm flipV="1">
                <a:off x="4757885" y="2996929"/>
                <a:ext cx="1306112" cy="27453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F92AC142-E82E-4700-B485-AB4DB0A59F04}"/>
                  </a:ext>
                </a:extLst>
              </p:cNvPr>
              <p:cNvCxnSpPr>
                <a:cxnSpLocks/>
                <a:stCxn id="119" idx="0"/>
                <a:endCxn id="130" idx="3"/>
              </p:cNvCxnSpPr>
              <p:nvPr/>
            </p:nvCxnSpPr>
            <p:spPr>
              <a:xfrm flipV="1">
                <a:off x="4242360" y="2343905"/>
                <a:ext cx="942442" cy="76597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41F67D96-BC5F-49CC-9B51-CADA6CB06C57}"/>
                </a:ext>
              </a:extLst>
            </p:cNvPr>
            <p:cNvSpPr txBox="1"/>
            <p:nvPr/>
          </p:nvSpPr>
          <p:spPr>
            <a:xfrm>
              <a:off x="1502719" y="1056835"/>
              <a:ext cx="740908" cy="323165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Step 1</a:t>
              </a:r>
              <a:endParaRPr lang="en-GB" sz="15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7A1AA64D-0DE7-4765-B2FE-D3451E7D4F71}"/>
              </a:ext>
            </a:extLst>
          </p:cNvPr>
          <p:cNvGrpSpPr/>
          <p:nvPr/>
        </p:nvGrpSpPr>
        <p:grpSpPr>
          <a:xfrm>
            <a:off x="4552685" y="1038485"/>
            <a:ext cx="4555819" cy="3549489"/>
            <a:chOff x="4552685" y="1038485"/>
            <a:chExt cx="4555819" cy="3549489"/>
          </a:xfrm>
        </p:grpSpPr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A3C0242A-D946-4C4D-BADE-20C6FE9C4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46912" y="2755476"/>
              <a:ext cx="428341" cy="146798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F60DF7D7-F1FE-417F-A090-D858A9776965}"/>
                </a:ext>
              </a:extLst>
            </p:cNvPr>
            <p:cNvGrpSpPr/>
            <p:nvPr/>
          </p:nvGrpSpPr>
          <p:grpSpPr>
            <a:xfrm>
              <a:off x="4552685" y="1038485"/>
              <a:ext cx="4555819" cy="3549489"/>
              <a:chOff x="4296022" y="1038485"/>
              <a:chExt cx="4555819" cy="3549489"/>
            </a:xfrm>
          </p:grpSpPr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23392756-F61F-4C25-A746-BE80469F73E2}"/>
                  </a:ext>
                </a:extLst>
              </p:cNvPr>
              <p:cNvGrpSpPr/>
              <p:nvPr/>
            </p:nvGrpSpPr>
            <p:grpSpPr>
              <a:xfrm>
                <a:off x="4296022" y="1140922"/>
                <a:ext cx="4555819" cy="3447052"/>
                <a:chOff x="4296022" y="1140922"/>
                <a:chExt cx="4555819" cy="3447052"/>
              </a:xfrm>
            </p:grpSpPr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252C5EF5-43E1-4CB0-B707-BD949684DB51}"/>
                    </a:ext>
                  </a:extLst>
                </p:cNvPr>
                <p:cNvGrpSpPr/>
                <p:nvPr/>
              </p:nvGrpSpPr>
              <p:grpSpPr>
                <a:xfrm>
                  <a:off x="4296022" y="1140922"/>
                  <a:ext cx="4286963" cy="3447052"/>
                  <a:chOff x="3163502" y="1465023"/>
                  <a:chExt cx="4286963" cy="3447052"/>
                </a:xfrm>
              </p:grpSpPr>
              <p:sp>
                <p:nvSpPr>
                  <p:cNvPr id="71" name="Arc 70">
                    <a:extLst>
                      <a:ext uri="{FF2B5EF4-FFF2-40B4-BE49-F238E27FC236}">
                        <a16:creationId xmlns:a16="http://schemas.microsoft.com/office/drawing/2014/main" id="{A4A08898-2758-46BB-8F4E-F7A8224DFED7}"/>
                      </a:ext>
                    </a:extLst>
                  </p:cNvPr>
                  <p:cNvSpPr/>
                  <p:nvPr/>
                </p:nvSpPr>
                <p:spPr>
                  <a:xfrm>
                    <a:off x="5376217" y="2896906"/>
                    <a:ext cx="2074248" cy="2015169"/>
                  </a:xfrm>
                  <a:prstGeom prst="arc">
                    <a:avLst/>
                  </a:prstGeom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81" name="Group 80">
                    <a:extLst>
                      <a:ext uri="{FF2B5EF4-FFF2-40B4-BE49-F238E27FC236}">
                        <a16:creationId xmlns:a16="http://schemas.microsoft.com/office/drawing/2014/main" id="{1975B01F-BC32-4C0B-84AB-D6C467756E54}"/>
                      </a:ext>
                    </a:extLst>
                  </p:cNvPr>
                  <p:cNvGrpSpPr/>
                  <p:nvPr/>
                </p:nvGrpSpPr>
                <p:grpSpPr>
                  <a:xfrm>
                    <a:off x="3163502" y="1465023"/>
                    <a:ext cx="3901634" cy="2017619"/>
                    <a:chOff x="3163502" y="1465023"/>
                    <a:chExt cx="3901634" cy="2017619"/>
                  </a:xfrm>
                </p:grpSpPr>
                <p:sp>
                  <p:nvSpPr>
                    <p:cNvPr id="57" name="Arc 56">
                      <a:extLst>
                        <a:ext uri="{FF2B5EF4-FFF2-40B4-BE49-F238E27FC236}">
                          <a16:creationId xmlns:a16="http://schemas.microsoft.com/office/drawing/2014/main" id="{1E40445B-29A1-4561-B3CC-538E59F85F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63502" y="1467473"/>
                      <a:ext cx="2074248" cy="2015169"/>
                    </a:xfrm>
                    <a:prstGeom prst="arc">
                      <a:avLst>
                        <a:gd name="adj1" fmla="val 16200000"/>
                        <a:gd name="adj2" fmla="val 18698390"/>
                      </a:avLst>
                    </a:prstGeom>
                    <a:ln>
                      <a:solidFill>
                        <a:schemeClr val="accent5"/>
                      </a:solidFill>
                      <a:prstDash val="soli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4729AB81-AEA1-4C30-AF3F-03CEB0048C4F}"/>
                        </a:ext>
                      </a:extLst>
                    </p:cNvPr>
                    <p:cNvCxnSpPr>
                      <a:cxnSpLocks/>
                      <a:stCxn id="57" idx="0"/>
                      <a:endCxn id="71" idx="0"/>
                    </p:cNvCxnSpPr>
                    <p:nvPr/>
                  </p:nvCxnSpPr>
                  <p:spPr>
                    <a:xfrm>
                      <a:off x="4200626" y="1467473"/>
                      <a:ext cx="2212715" cy="1429433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Straight Connector 83">
                      <a:extLst>
                        <a:ext uri="{FF2B5EF4-FFF2-40B4-BE49-F238E27FC236}">
                          <a16:creationId xmlns:a16="http://schemas.microsoft.com/office/drawing/2014/main" id="{C839D52D-89B1-41BF-A55D-EE0317A50BD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52421" y="1694578"/>
                      <a:ext cx="2212715" cy="1429433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8" name="Arc 77">
                      <a:extLst>
                        <a:ext uri="{FF2B5EF4-FFF2-40B4-BE49-F238E27FC236}">
                          <a16:creationId xmlns:a16="http://schemas.microsoft.com/office/drawing/2014/main" id="{2D549F01-B14C-40D3-9352-152E106248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63502" y="1465023"/>
                      <a:ext cx="2074248" cy="2015169"/>
                    </a:xfrm>
                    <a:prstGeom prst="arc">
                      <a:avLst>
                        <a:gd name="adj1" fmla="val 20363697"/>
                        <a:gd name="adj2" fmla="val 21046857"/>
                      </a:avLst>
                    </a:prstGeom>
                    <a:ln>
                      <a:solidFill>
                        <a:schemeClr val="accent5"/>
                      </a:solidFill>
                      <a:prstDash val="soli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0" name="Arc 79">
                      <a:extLst>
                        <a:ext uri="{FF2B5EF4-FFF2-40B4-BE49-F238E27FC236}">
                          <a16:creationId xmlns:a16="http://schemas.microsoft.com/office/drawing/2014/main" id="{205E39EF-354E-47F0-94ED-FDDCFC0A29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424" y="1467473"/>
                      <a:ext cx="2074248" cy="2015169"/>
                    </a:xfrm>
                    <a:prstGeom prst="arc">
                      <a:avLst>
                        <a:gd name="adj1" fmla="val 12218566"/>
                        <a:gd name="adj2" fmla="val 18698390"/>
                      </a:avLst>
                    </a:prstGeom>
                    <a:ln>
                      <a:solidFill>
                        <a:schemeClr val="accent5"/>
                      </a:solidFill>
                      <a:prstDash val="soli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135" name="Cylinder 134">
                  <a:extLst>
                    <a:ext uri="{FF2B5EF4-FFF2-40B4-BE49-F238E27FC236}">
                      <a16:creationId xmlns:a16="http://schemas.microsoft.com/office/drawing/2014/main" id="{2BCA91EA-C821-4F1A-8F68-6799BBBE11FD}"/>
                    </a:ext>
                  </a:extLst>
                </p:cNvPr>
                <p:cNvSpPr/>
                <p:nvPr/>
              </p:nvSpPr>
              <p:spPr>
                <a:xfrm rot="7356759">
                  <a:off x="5777893" y="1351214"/>
                  <a:ext cx="407758" cy="1363476"/>
                </a:xfrm>
                <a:prstGeom prst="can">
                  <a:avLst>
                    <a:gd name="adj" fmla="val 85247"/>
                  </a:avLst>
                </a:prstGeom>
                <a:noFill/>
                <a:ln w="19050">
                  <a:solidFill>
                    <a:schemeClr val="tx2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6" name="Cylinder 135">
                  <a:extLst>
                    <a:ext uri="{FF2B5EF4-FFF2-40B4-BE49-F238E27FC236}">
                      <a16:creationId xmlns:a16="http://schemas.microsoft.com/office/drawing/2014/main" id="{5D7CE4EF-DA0E-447C-AB66-C37337C68BC2}"/>
                    </a:ext>
                  </a:extLst>
                </p:cNvPr>
                <p:cNvSpPr/>
                <p:nvPr/>
              </p:nvSpPr>
              <p:spPr>
                <a:xfrm rot="7356759">
                  <a:off x="6740240" y="1962591"/>
                  <a:ext cx="407758" cy="1363476"/>
                </a:xfrm>
                <a:prstGeom prst="can">
                  <a:avLst>
                    <a:gd name="adj" fmla="val 85247"/>
                  </a:avLst>
                </a:prstGeom>
                <a:noFill/>
                <a:ln w="19050">
                  <a:solidFill>
                    <a:schemeClr val="tx2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Cylinder 136">
                  <a:extLst>
                    <a:ext uri="{FF2B5EF4-FFF2-40B4-BE49-F238E27FC236}">
                      <a16:creationId xmlns:a16="http://schemas.microsoft.com/office/drawing/2014/main" id="{3AB532FB-9EC9-4CF1-88C5-AFDFF3D18140}"/>
                    </a:ext>
                  </a:extLst>
                </p:cNvPr>
                <p:cNvSpPr/>
                <p:nvPr/>
              </p:nvSpPr>
              <p:spPr>
                <a:xfrm rot="7356759">
                  <a:off x="7694973" y="2587042"/>
                  <a:ext cx="407758" cy="1363476"/>
                </a:xfrm>
                <a:prstGeom prst="can">
                  <a:avLst>
                    <a:gd name="adj" fmla="val 85247"/>
                  </a:avLst>
                </a:prstGeom>
                <a:noFill/>
                <a:ln w="19050">
                  <a:solidFill>
                    <a:schemeClr val="tx2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09B2558E-D281-4791-A61F-45F1F5C1FC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035416" y="1427074"/>
                  <a:ext cx="3816425" cy="2448275"/>
                </a:xfrm>
                <a:prstGeom prst="line">
                  <a:avLst/>
                </a:prstGeom>
                <a:ln w="9525">
                  <a:prstDash val="lgDash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EB89FD47-36E7-4ADD-9F45-02D56CE8934E}"/>
                  </a:ext>
                </a:extLst>
              </p:cNvPr>
              <p:cNvSpPr txBox="1"/>
              <p:nvPr/>
            </p:nvSpPr>
            <p:spPr>
              <a:xfrm>
                <a:off x="6573174" y="1038485"/>
                <a:ext cx="740908" cy="323165"/>
              </a:xfrm>
              <a:prstGeom prst="rect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dirty="0"/>
                  <a:t>Step 2</a:t>
                </a:r>
                <a:endParaRPr lang="en-GB" sz="1500" dirty="0"/>
              </a:p>
            </p:txBody>
          </p:sp>
        </p:grp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5D68E796-56D4-4C63-B80C-A0528D8A55B8}"/>
                </a:ext>
              </a:extLst>
            </p:cNvPr>
            <p:cNvSpPr txBox="1"/>
            <p:nvPr/>
          </p:nvSpPr>
          <p:spPr>
            <a:xfrm>
              <a:off x="6428182" y="2399365"/>
              <a:ext cx="655949" cy="3231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rgbClr val="0070C0"/>
                  </a:solidFill>
                </a:rPr>
                <a:t>Move</a:t>
              </a:r>
            </a:p>
          </p:txBody>
        </p:sp>
      </p:grpSp>
      <p:sp>
        <p:nvSpPr>
          <p:cNvPr id="169" name="Footer Placeholder 3">
            <a:extLst>
              <a:ext uri="{FF2B5EF4-FFF2-40B4-BE49-F238E27FC236}">
                <a16:creationId xmlns:a16="http://schemas.microsoft.com/office/drawing/2014/main" id="{514BBE8A-E9CF-49BF-99E3-EA978BAF5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 dirty="0"/>
              <a:t>Giovanni Casula </a:t>
            </a:r>
            <a:endParaRPr lang="en-GB" noProof="0" dirty="0"/>
          </a:p>
        </p:txBody>
      </p:sp>
      <p:sp>
        <p:nvSpPr>
          <p:cNvPr id="170" name="Slide Number Placeholder 4">
            <a:extLst>
              <a:ext uri="{FF2B5EF4-FFF2-40B4-BE49-F238E27FC236}">
                <a16:creationId xmlns:a16="http://schemas.microsoft.com/office/drawing/2014/main" id="{76D2C43C-B443-4F7C-BF30-913574B9A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59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78EB4-787C-4B94-AF7B-D8D482614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QRL Components: Pipe Elements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EC2E9A-FDDA-469E-961C-07817A059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/>
              <a:t>Giovanni Casula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5B44D7-75E7-4541-8664-430DC0A63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B8C50175-7B92-4323-8790-947C9865E0ED}"/>
              </a:ext>
            </a:extLst>
          </p:cNvPr>
          <p:cNvSpPr txBox="1">
            <a:spLocks/>
          </p:cNvSpPr>
          <p:nvPr/>
        </p:nvSpPr>
        <p:spPr>
          <a:xfrm>
            <a:off x="3348097" y="2199647"/>
            <a:ext cx="5292080" cy="6744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9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2D7C60-FC2D-4193-A889-744407B23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084" y="1012982"/>
            <a:ext cx="4336206" cy="2187433"/>
          </a:xfrm>
          <a:prstGeom prst="rect">
            <a:avLst/>
          </a:prstGeom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A93735-B30B-4CC6-92CF-E9629E375F6C}"/>
              </a:ext>
            </a:extLst>
          </p:cNvPr>
          <p:cNvSpPr txBox="1"/>
          <p:nvPr/>
        </p:nvSpPr>
        <p:spPr>
          <a:xfrm>
            <a:off x="3086999" y="3188464"/>
            <a:ext cx="1655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0FCFA81-2568-45DD-95EC-8F0F0F0695BE}"/>
              </a:ext>
            </a:extLst>
          </p:cNvPr>
          <p:cNvSpPr txBox="1">
            <a:spLocks/>
          </p:cNvSpPr>
          <p:nvPr/>
        </p:nvSpPr>
        <p:spPr>
          <a:xfrm>
            <a:off x="3203952" y="3678148"/>
            <a:ext cx="2736097" cy="7658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Length: 7 m – 11 m</a:t>
            </a:r>
          </a:p>
          <a:p>
            <a:pPr algn="l"/>
            <a:r>
              <a:rPr lang="en-US" sz="2000" dirty="0"/>
              <a:t>Mass ~ 2000 kg</a:t>
            </a:r>
            <a:endParaRPr lang="en-GB" sz="100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A8ADBE8-4603-45A1-9DB9-E954A5132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2701" y="1018881"/>
            <a:ext cx="4454005" cy="2184448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FE06EF7-22F4-44BF-A724-3673733ACCDC}"/>
              </a:ext>
            </a:extLst>
          </p:cNvPr>
          <p:cNvCxnSpPr>
            <a:cxnSpLocks/>
          </p:cNvCxnSpPr>
          <p:nvPr/>
        </p:nvCxnSpPr>
        <p:spPr>
          <a:xfrm flipH="1" flipV="1">
            <a:off x="1547664" y="2712353"/>
            <a:ext cx="1563741" cy="2492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50645B2-7165-41F1-86AA-079F32229A12}"/>
              </a:ext>
            </a:extLst>
          </p:cNvPr>
          <p:cNvCxnSpPr>
            <a:cxnSpLocks/>
          </p:cNvCxnSpPr>
          <p:nvPr/>
        </p:nvCxnSpPr>
        <p:spPr>
          <a:xfrm flipH="1" flipV="1">
            <a:off x="3245946" y="2193020"/>
            <a:ext cx="461958" cy="5424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226F6350-C00F-484A-841D-2A354444B3CA}"/>
              </a:ext>
            </a:extLst>
          </p:cNvPr>
          <p:cNvSpPr txBox="1">
            <a:spLocks/>
          </p:cNvSpPr>
          <p:nvPr/>
        </p:nvSpPr>
        <p:spPr>
          <a:xfrm>
            <a:off x="3158774" y="2837390"/>
            <a:ext cx="141322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2 supports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351109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78EB4-787C-4B94-AF7B-D8D482614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QRL Components: Service Modules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EC2E9A-FDDA-469E-961C-07817A059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/>
              <a:t>Giovanni Casula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5B44D7-75E7-4541-8664-430DC0A63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B8C50175-7B92-4323-8790-947C9865E0ED}"/>
              </a:ext>
            </a:extLst>
          </p:cNvPr>
          <p:cNvSpPr txBox="1">
            <a:spLocks/>
          </p:cNvSpPr>
          <p:nvPr/>
        </p:nvSpPr>
        <p:spPr>
          <a:xfrm>
            <a:off x="3348097" y="2199647"/>
            <a:ext cx="5292080" cy="6744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A93735-B30B-4CC6-92CF-E9629E375F6C}"/>
              </a:ext>
            </a:extLst>
          </p:cNvPr>
          <p:cNvSpPr txBox="1"/>
          <p:nvPr/>
        </p:nvSpPr>
        <p:spPr>
          <a:xfrm>
            <a:off x="3086999" y="3188464"/>
            <a:ext cx="1655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ABB7FB2-429B-4E85-9022-F9A17F41B061}"/>
              </a:ext>
            </a:extLst>
          </p:cNvPr>
          <p:cNvSpPr txBox="1">
            <a:spLocks/>
          </p:cNvSpPr>
          <p:nvPr/>
        </p:nvSpPr>
        <p:spPr>
          <a:xfrm>
            <a:off x="2960976" y="3674594"/>
            <a:ext cx="3342264" cy="106707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Length: 6 m – 8 m</a:t>
            </a:r>
          </a:p>
          <a:p>
            <a:pPr algn="l"/>
            <a:r>
              <a:rPr lang="en-US" sz="2000" dirty="0"/>
              <a:t>Mass ~ 2000 kg - 3000 kg</a:t>
            </a:r>
          </a:p>
          <a:p>
            <a:pPr algn="l"/>
            <a:r>
              <a:rPr lang="en-US" sz="2000" dirty="0"/>
              <a:t>Fixed point to the ground</a:t>
            </a:r>
            <a:endParaRPr lang="en-GB" sz="1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A2E15D-60BF-4AAB-8A2D-BB994C52B0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479"/>
          <a:stretch/>
        </p:blipFill>
        <p:spPr>
          <a:xfrm>
            <a:off x="436701" y="989339"/>
            <a:ext cx="4004076" cy="249821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6E5F8CB-FC0B-47F3-8CDC-8CE34A30BC7F}"/>
              </a:ext>
            </a:extLst>
          </p:cNvPr>
          <p:cNvSpPr/>
          <p:nvPr/>
        </p:nvSpPr>
        <p:spPr>
          <a:xfrm>
            <a:off x="2749521" y="2768076"/>
            <a:ext cx="1822479" cy="880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ECFD1C9-4DB9-41F2-B045-67C914EADE8B}"/>
              </a:ext>
            </a:extLst>
          </p:cNvPr>
          <p:cNvGrpSpPr/>
          <p:nvPr/>
        </p:nvGrpSpPr>
        <p:grpSpPr>
          <a:xfrm>
            <a:off x="4632108" y="1059582"/>
            <a:ext cx="4255340" cy="2501103"/>
            <a:chOff x="4632108" y="1074406"/>
            <a:chExt cx="4255340" cy="250110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E5C4204-3AC1-40BD-BAFA-754087A7E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32108" y="1074406"/>
              <a:ext cx="4219252" cy="242797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5F9CDB-A20D-44AE-8797-F203D26168CB}"/>
                </a:ext>
              </a:extLst>
            </p:cNvPr>
            <p:cNvSpPr/>
            <p:nvPr/>
          </p:nvSpPr>
          <p:spPr>
            <a:xfrm>
              <a:off x="6588224" y="2699856"/>
              <a:ext cx="2299224" cy="8756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986642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purl.org/dc/dcmitype/"/>
    <ds:schemaRef ds:uri="8946e33d-fd2f-4ae4-8ee9-d90c129cdf9e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5118</TotalTime>
  <Words>236</Words>
  <Application>Microsoft Office PowerPoint</Application>
  <PresentationFormat>On-screen Show (16:9)</PresentationFormat>
  <Paragraphs>91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QRL Modification  </vt:lpstr>
      <vt:lpstr>Overview</vt:lpstr>
      <vt:lpstr>Problem Description</vt:lpstr>
      <vt:lpstr>Possible Conceptual Solution</vt:lpstr>
      <vt:lpstr>QRL Components: Pipe Elements</vt:lpstr>
      <vt:lpstr>QRL Components: Service Modules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Giovanni Casula</cp:lastModifiedBy>
  <cp:revision>630</cp:revision>
  <dcterms:created xsi:type="dcterms:W3CDTF">2016-02-12T09:02:01Z</dcterms:created>
  <dcterms:modified xsi:type="dcterms:W3CDTF">2020-11-19T13:35:12Z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