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436" r:id="rId2"/>
    <p:sldId id="406" r:id="rId3"/>
    <p:sldId id="497" r:id="rId4"/>
    <p:sldId id="496" r:id="rId5"/>
    <p:sldId id="451" r:id="rId6"/>
    <p:sldId id="485" r:id="rId7"/>
    <p:sldId id="500" r:id="rId8"/>
    <p:sldId id="502" r:id="rId9"/>
    <p:sldId id="503" r:id="rId10"/>
    <p:sldId id="501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el Himmerlich" initials="MH" lastIdx="1" clrIdx="0">
    <p:extLst>
      <p:ext uri="{19B8F6BF-5375-455C-9EA6-DF929625EA0E}">
        <p15:presenceInfo xmlns:p15="http://schemas.microsoft.com/office/powerpoint/2012/main" userId="S-1-5-21-1526224874-1540688658-1361462980-627209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9933"/>
    <a:srgbClr val="990033"/>
    <a:srgbClr val="993300"/>
    <a:srgbClr val="CC6600"/>
    <a:srgbClr val="0000FF"/>
    <a:srgbClr val="008000"/>
    <a:srgbClr val="0055A0"/>
    <a:srgbClr val="CC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8" autoAdjust="0"/>
    <p:restoredTop sz="94660"/>
  </p:normalViewPr>
  <p:slideViewPr>
    <p:cSldViewPr snapToGrid="0" snapToObjects="1">
      <p:cViewPr varScale="1">
        <p:scale>
          <a:sx n="151" d="100"/>
          <a:sy n="151" d="100"/>
        </p:scale>
        <p:origin x="199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E1DC0-4822-40FD-A2A6-A6951578AD29}" type="datetimeFigureOut">
              <a:rPr lang="en-GB" smtClean="0"/>
              <a:t>04/12/2020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F86F3-7255-4714-9E9F-B314CE7D3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650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E33CB-1DBD-4FEF-9BD7-8DEB503C6366}" type="datetimeFigureOut">
              <a:rPr lang="en-GB" smtClean="0"/>
              <a:t>04/12/2020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F9145-8CB4-4E85-BDF3-8DFF7171BA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44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#77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#77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#77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#77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#77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#77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#77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#77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 descr="VSC logo"/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08" y="6253162"/>
            <a:ext cx="838200" cy="5715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tif"/><Relationship Id="rId5" Type="http://schemas.openxmlformats.org/officeDocument/2006/relationships/image" Target="../media/image10.jpg"/><Relationship Id="rId4" Type="http://schemas.openxmlformats.org/officeDocument/2006/relationships/image" Target="../media/image9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320800"/>
            <a:ext cx="8616950" cy="18231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100" dirty="0">
                <a:solidFill>
                  <a:srgbClr val="0055A0"/>
                </a:solidFill>
              </a:rPr>
              <a:t>Benchmarking of </a:t>
            </a:r>
            <a:r>
              <a:rPr lang="en-GB" sz="4100" dirty="0" smtClean="0">
                <a:solidFill>
                  <a:srgbClr val="0055A0"/>
                </a:solidFill>
              </a:rPr>
              <a:t>Surface Conditioning</a:t>
            </a:r>
            <a:r>
              <a:rPr lang="en-GB" sz="4100" dirty="0">
                <a:solidFill>
                  <a:srgbClr val="0055A0"/>
                </a:solidFill>
              </a:rPr>
              <a:t/>
            </a:r>
            <a:br>
              <a:rPr lang="en-GB" sz="4100" dirty="0">
                <a:solidFill>
                  <a:srgbClr val="0055A0"/>
                </a:solidFill>
              </a:rPr>
            </a:br>
            <a:r>
              <a:rPr lang="en-GB" sz="4100" dirty="0">
                <a:solidFill>
                  <a:srgbClr val="0055A0"/>
                </a:solidFill>
              </a:rPr>
              <a:t>–</a:t>
            </a:r>
            <a:br>
              <a:rPr lang="en-GB" sz="4100" dirty="0">
                <a:solidFill>
                  <a:srgbClr val="0055A0"/>
                </a:solidFill>
              </a:rPr>
            </a:br>
            <a:r>
              <a:rPr lang="en-GB" sz="4100" dirty="0">
                <a:solidFill>
                  <a:srgbClr val="0055A0"/>
                </a:solidFill>
              </a:rPr>
              <a:t> </a:t>
            </a:r>
            <a:r>
              <a:rPr lang="en-GB" sz="4100" dirty="0">
                <a:solidFill>
                  <a:srgbClr val="FF9933"/>
                </a:solidFill>
              </a:rPr>
              <a:t>Problems of current technology &amp; possible future development routes for electron cloud mitigation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Electron Cloud Meeting #</a:t>
            </a:r>
            <a:r>
              <a:rPr lang="en-US" dirty="0" smtClean="0"/>
              <a:t>77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937224"/>
            <a:ext cx="9144000" cy="419653"/>
          </a:xfrm>
        </p:spPr>
        <p:txBody>
          <a:bodyPr>
            <a:normAutofit/>
          </a:bodyPr>
          <a:lstStyle/>
          <a:p>
            <a:pPr algn="ctr"/>
            <a:r>
              <a:rPr lang="en-GB" sz="1800" dirty="0"/>
              <a:t>Marcel Himmerlich on behalf of TE-VSC </a:t>
            </a:r>
          </a:p>
        </p:txBody>
      </p:sp>
    </p:spTree>
    <p:extLst>
      <p:ext uri="{BB962C8B-B14F-4D97-AF65-F5344CB8AC3E}">
        <p14:creationId xmlns:p14="http://schemas.microsoft.com/office/powerpoint/2010/main" val="344430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06902" y="4410159"/>
            <a:ext cx="8035391" cy="1051964"/>
          </a:xfrm>
          <a:prstGeom prst="roundRect">
            <a:avLst/>
          </a:prstGeom>
          <a:solidFill>
            <a:srgbClr val="FF7C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Electron Cloud Meeting #</a:t>
            </a:r>
            <a:r>
              <a:rPr lang="en-US" dirty="0" smtClean="0"/>
              <a:t>77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32518"/>
            <a:ext cx="91440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/>
              <a:t>   </a:t>
            </a:r>
            <a:r>
              <a:rPr lang="en-US" sz="3400" dirty="0" smtClean="0"/>
              <a:t>Discussion</a:t>
            </a:r>
            <a:endParaRPr lang="en-GB" sz="3400" dirty="0"/>
          </a:p>
        </p:txBody>
      </p:sp>
      <p:sp>
        <p:nvSpPr>
          <p:cNvPr id="16" name="TextBox 15"/>
          <p:cNvSpPr txBox="1"/>
          <p:nvPr/>
        </p:nvSpPr>
        <p:spPr>
          <a:xfrm>
            <a:off x="437055" y="1420463"/>
            <a:ext cx="844333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Optimization of laser treatment for lower particle generation and low trench depth</a:t>
            </a:r>
          </a:p>
          <a:p>
            <a:pPr algn="ctr"/>
            <a:r>
              <a:rPr lang="en-US" dirty="0" smtClean="0"/>
              <a:t>           + </a:t>
            </a:r>
          </a:p>
          <a:p>
            <a:pPr algn="ctr"/>
            <a:r>
              <a:rPr lang="en-US" dirty="0" smtClean="0"/>
              <a:t>a-C coatings in the presence of Cryosorbers</a:t>
            </a:r>
          </a:p>
          <a:p>
            <a:pPr algn="ctr"/>
            <a:endParaRPr lang="en-US" dirty="0"/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Initial SEY maximum of the surface will be &gt; 1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Conditioning at reasonable doses will enable SEY &lt; 1</a:t>
            </a:r>
            <a:r>
              <a:rPr lang="en-US" dirty="0" smtClean="0"/>
              <a:t>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The future development strategies requires consensus on parameters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and conditioning benchmarks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u="sng" dirty="0" smtClean="0"/>
              <a:t>Proposal:</a:t>
            </a:r>
            <a:endParaRPr lang="en-US" u="sng" dirty="0" smtClean="0"/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dirty="0" smtClean="0"/>
              <a:t>initial SEY maximum of the processes surfaces ≤ 1.5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dirty="0" smtClean="0"/>
              <a:t>Conditioning allows to reduce SEY max. to &lt; 1 for a dose </a:t>
            </a:r>
            <a:r>
              <a:rPr lang="en-US" dirty="0"/>
              <a:t>≤ </a:t>
            </a:r>
            <a:r>
              <a:rPr lang="en-US" dirty="0" smtClean="0"/>
              <a:t>5×10</a:t>
            </a:r>
            <a:r>
              <a:rPr lang="en-US" baseline="30000" dirty="0" smtClean="0"/>
              <a:t>-4</a:t>
            </a:r>
            <a:r>
              <a:rPr lang="en-US" dirty="0" smtClean="0"/>
              <a:t> C/mm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64658" y="5505486"/>
            <a:ext cx="6199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7C80"/>
                </a:solidFill>
              </a:rPr>
              <a:t>The higher the values, the more flexibility for the treatment.</a:t>
            </a:r>
            <a:endParaRPr lang="en-US" dirty="0">
              <a:solidFill>
                <a:srgbClr val="FF7C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59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971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154044" y="3369383"/>
            <a:ext cx="2055351" cy="34240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169945" y="3071093"/>
            <a:ext cx="2430146" cy="34240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73036" y="3060043"/>
            <a:ext cx="1132119" cy="34240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Electron Cloud Meeting #</a:t>
            </a:r>
            <a:r>
              <a:rPr lang="en-GB" dirty="0" smtClean="0"/>
              <a:t>77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214442"/>
            <a:ext cx="91440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500" dirty="0"/>
              <a:t>Motivation</a:t>
            </a:r>
            <a:endParaRPr lang="en-GB" sz="3500" dirty="0"/>
          </a:p>
        </p:txBody>
      </p:sp>
      <p:sp>
        <p:nvSpPr>
          <p:cNvPr id="11" name="TextBox 10"/>
          <p:cNvSpPr txBox="1"/>
          <p:nvPr/>
        </p:nvSpPr>
        <p:spPr>
          <a:xfrm>
            <a:off x="261083" y="1500277"/>
            <a:ext cx="881844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Laboratory solutions for a-C coatings and </a:t>
            </a:r>
            <a:r>
              <a:rPr lang="en-US" sz="2000" dirty="0" err="1" smtClean="0"/>
              <a:t>CuLESS</a:t>
            </a:r>
            <a:r>
              <a:rPr lang="en-US" sz="2000" dirty="0" smtClean="0"/>
              <a:t> for E-cloud </a:t>
            </a:r>
          </a:p>
          <a:p>
            <a:r>
              <a:rPr lang="en-US" sz="2000" dirty="0" smtClean="0"/>
              <a:t>    mitigation have proven efficiency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Some technical constraints require rethinking of the development strategy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Definition and agreement of target thresholds for initial SEY maximum </a:t>
            </a:r>
          </a:p>
          <a:p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and required conditioning dose is required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sym typeface="Wingdings" panose="05000000000000000000" pitchFamily="2" charset="2"/>
            </a:endParaRPr>
          </a:p>
          <a:p>
            <a:endParaRPr lang="en-US" sz="20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2227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Electron Cloud Meeting #</a:t>
            </a:r>
            <a:r>
              <a:rPr lang="en-GB" dirty="0" smtClean="0"/>
              <a:t>77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214442"/>
            <a:ext cx="87503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500" dirty="0"/>
              <a:t>Lab-based analysis of electron-conditioning</a:t>
            </a:r>
            <a:endParaRPr lang="en-GB" sz="3500" dirty="0"/>
          </a:p>
        </p:txBody>
      </p:sp>
      <p:sp>
        <p:nvSpPr>
          <p:cNvPr id="11" name="TextBox 10"/>
          <p:cNvSpPr txBox="1"/>
          <p:nvPr/>
        </p:nvSpPr>
        <p:spPr>
          <a:xfrm>
            <a:off x="2655396" y="3653708"/>
            <a:ext cx="1187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 </a:t>
            </a:r>
            <a:r>
              <a:rPr lang="de-DE" dirty="0"/>
              <a:t>= 293 </a:t>
            </a:r>
            <a:r>
              <a:rPr lang="de-DE" dirty="0" smtClean="0"/>
              <a:t>K</a:t>
            </a:r>
            <a:endParaRPr lang="de-DE" dirty="0"/>
          </a:p>
        </p:txBody>
      </p:sp>
      <p:sp>
        <p:nvSpPr>
          <p:cNvPr id="6" name="Circular Arrow 5"/>
          <p:cNvSpPr>
            <a:spLocks noChangeAspect="1"/>
          </p:cNvSpPr>
          <p:nvPr/>
        </p:nvSpPr>
        <p:spPr>
          <a:xfrm>
            <a:off x="1522277" y="4009242"/>
            <a:ext cx="437146" cy="426818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585952" y="1154885"/>
            <a:ext cx="338554" cy="2617438"/>
            <a:chOff x="4102564" y="1154885"/>
            <a:chExt cx="338554" cy="2617438"/>
          </a:xfrm>
        </p:grpSpPr>
        <p:sp>
          <p:nvSpPr>
            <p:cNvPr id="5" name="Rectangle 4"/>
            <p:cNvSpPr>
              <a:spLocks noChangeAspect="1"/>
            </p:cNvSpPr>
            <p:nvPr/>
          </p:nvSpPr>
          <p:spPr>
            <a:xfrm>
              <a:off x="4122432" y="1154885"/>
              <a:ext cx="285826" cy="1542996"/>
            </a:xfrm>
            <a:prstGeom prst="rect">
              <a:avLst/>
            </a:prstGeom>
            <a:gradFill>
              <a:lin ang="0" scaled="0"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102564" y="1266838"/>
              <a:ext cx="338554" cy="2505485"/>
              <a:chOff x="4102564" y="1266838"/>
              <a:chExt cx="338554" cy="2505485"/>
            </a:xfrm>
          </p:grpSpPr>
          <p:cxnSp>
            <p:nvCxnSpPr>
              <p:cNvPr id="9" name="Straight Connector 8"/>
              <p:cNvCxnSpPr>
                <a:cxnSpLocks noChangeAspect="1"/>
              </p:cNvCxnSpPr>
              <p:nvPr/>
            </p:nvCxnSpPr>
            <p:spPr>
              <a:xfrm>
                <a:off x="4265343" y="2672904"/>
                <a:ext cx="2" cy="1099419"/>
              </a:xfrm>
              <a:prstGeom prst="line">
                <a:avLst/>
              </a:prstGeom>
              <a:ln w="25400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 rot="16200000">
                <a:off x="3645964" y="1723438"/>
                <a:ext cx="125175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 smtClean="0"/>
                  <a:t>SEY E-</a:t>
                </a:r>
                <a:r>
                  <a:rPr lang="de-DE" sz="1600" dirty="0" err="1" smtClean="0"/>
                  <a:t>gun</a:t>
                </a:r>
                <a:r>
                  <a:rPr lang="de-DE" sz="1600" dirty="0" smtClean="0"/>
                  <a:t> </a:t>
                </a:r>
                <a:endParaRPr lang="en-GB" sz="16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1612243" y="2350752"/>
            <a:ext cx="2295265" cy="1000374"/>
            <a:chOff x="4128855" y="2350752"/>
            <a:chExt cx="2295265" cy="1000374"/>
          </a:xfrm>
        </p:grpSpPr>
        <p:cxnSp>
          <p:nvCxnSpPr>
            <p:cNvPr id="14" name="Straight Connector 13"/>
            <p:cNvCxnSpPr>
              <a:cxnSpLocks noChangeAspect="1"/>
            </p:cNvCxnSpPr>
            <p:nvPr/>
          </p:nvCxnSpPr>
          <p:spPr>
            <a:xfrm rot="3000000">
              <a:off x="4678564" y="2801415"/>
              <a:ext cx="2" cy="1099419"/>
            </a:xfrm>
            <a:prstGeom prst="line">
              <a:avLst/>
            </a:prstGeom>
            <a:ln w="25400">
              <a:solidFill>
                <a:schemeClr val="tx1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>
              <a:spLocks noChangeAspect="1"/>
            </p:cNvSpPr>
            <p:nvPr/>
          </p:nvSpPr>
          <p:spPr>
            <a:xfrm rot="3000501">
              <a:off x="5509709" y="1750989"/>
              <a:ext cx="285826" cy="1542996"/>
            </a:xfrm>
            <a:prstGeom prst="rect">
              <a:avLst/>
            </a:prstGeom>
            <a:gradFill>
              <a:lin ang="0" scaled="0"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 rot="19200000">
              <a:off x="4930852" y="2350752"/>
              <a:ext cx="14494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COND E-</a:t>
              </a:r>
              <a:r>
                <a:rPr lang="de-DE" sz="1600" dirty="0" err="1" smtClean="0"/>
                <a:t>gun</a:t>
              </a:r>
              <a:r>
                <a:rPr lang="de-DE" sz="1600" dirty="0" smtClean="0"/>
                <a:t> </a:t>
              </a:r>
              <a:endParaRPr lang="en-GB" sz="16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37046" y="4793027"/>
            <a:ext cx="8283037" cy="1200329"/>
          </a:xfrm>
          <a:prstGeom prst="rect">
            <a:avLst/>
          </a:prstGeom>
          <a:noFill/>
          <a:ln w="2222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Analysis of SEY changes vs. Electron dose at room temperature as input </a:t>
            </a:r>
          </a:p>
          <a:p>
            <a:r>
              <a:rPr lang="en-US" dirty="0" smtClean="0"/>
              <a:t>    parameters for E-cloud and conditioning in the machine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Real conditioning dynamics depend on SE generation, magnetic field and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geometric aspects and have to be simulated 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470" y="1240254"/>
            <a:ext cx="4400915" cy="307993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279125" y="3576674"/>
            <a:ext cx="3384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V. Petit et al. Phys.  </a:t>
            </a:r>
            <a:r>
              <a:rPr lang="fr-FR" sz="1000" dirty="0" err="1"/>
              <a:t>Rev</a:t>
            </a:r>
            <a:r>
              <a:rPr lang="fr-FR" sz="1000" dirty="0"/>
              <a:t>. </a:t>
            </a:r>
            <a:r>
              <a:rPr lang="fr-FR" sz="1000" dirty="0" err="1"/>
              <a:t>Acc</a:t>
            </a:r>
            <a:r>
              <a:rPr lang="fr-FR" sz="1000" dirty="0"/>
              <a:t>. </a:t>
            </a:r>
            <a:r>
              <a:rPr lang="fr-FR" sz="1000" dirty="0" err="1"/>
              <a:t>Beams</a:t>
            </a:r>
            <a:r>
              <a:rPr lang="fr-FR" sz="1000" dirty="0"/>
              <a:t> 22, 083101 (2019)</a:t>
            </a:r>
            <a:endParaRPr lang="en-GB" sz="1000" dirty="0"/>
          </a:p>
        </p:txBody>
      </p:sp>
      <p:sp>
        <p:nvSpPr>
          <p:cNvPr id="4" name="Rectangle 3"/>
          <p:cNvSpPr>
            <a:spLocks noChangeAspect="1"/>
          </p:cNvSpPr>
          <p:nvPr/>
        </p:nvSpPr>
        <p:spPr>
          <a:xfrm>
            <a:off x="797775" y="3686449"/>
            <a:ext cx="1899901" cy="285826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268575" y="365370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993300"/>
                </a:solidFill>
              </a:rPr>
              <a:t>Sample</a:t>
            </a:r>
            <a:endParaRPr lang="en-GB" dirty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10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2C04457-5A87-4253-B6E5-06D82B0BB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6076" y="3184307"/>
            <a:ext cx="3967353" cy="30348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3676D6-7BEA-4C87-9B27-9F23249BA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382" y="3191349"/>
            <a:ext cx="3957101" cy="302701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Electron Cloud Meeting #</a:t>
            </a:r>
            <a:r>
              <a:rPr lang="en-GB" dirty="0" smtClean="0"/>
              <a:t>77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34148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Two approaches for e-cloud mitigation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237596" y="963352"/>
            <a:ext cx="5884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FF9933"/>
                </a:solidFill>
              </a:rPr>
              <a:t>a-C film coating                         </a:t>
            </a:r>
            <a:r>
              <a:rPr lang="en-US" sz="2400" i="1" dirty="0" smtClean="0">
                <a:solidFill>
                  <a:srgbClr val="FF9933"/>
                </a:solidFill>
              </a:rPr>
              <a:t> </a:t>
            </a:r>
            <a:r>
              <a:rPr lang="en-US" sz="2400" i="1" dirty="0" err="1" smtClean="0">
                <a:solidFill>
                  <a:srgbClr val="FF9933"/>
                </a:solidFill>
              </a:rPr>
              <a:t>CuLESS</a:t>
            </a:r>
            <a:endParaRPr lang="en-US" sz="2400" i="1" dirty="0">
              <a:solidFill>
                <a:srgbClr val="FF9933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929083" y="1472261"/>
            <a:ext cx="3012453" cy="1832881"/>
            <a:chOff x="4676832" y="1472261"/>
            <a:chExt cx="3012453" cy="183288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23" b="11138"/>
            <a:stretch/>
          </p:blipFill>
          <p:spPr>
            <a:xfrm>
              <a:off x="4983091" y="1486888"/>
              <a:ext cx="1990937" cy="1818254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74" r="36287" b="61954"/>
            <a:stretch/>
          </p:blipFill>
          <p:spPr>
            <a:xfrm rot="16200000">
              <a:off x="6454887" y="2049008"/>
              <a:ext cx="1811146" cy="657651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rot="16200000">
              <a:off x="7372367" y="1796097"/>
              <a:ext cx="484843" cy="0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>
              <a:off x="4611577" y="1800864"/>
              <a:ext cx="484843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rot="16200000">
              <a:off x="4485794" y="2363540"/>
              <a:ext cx="622439" cy="240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b="1" dirty="0">
                  <a:solidFill>
                    <a:schemeClr val="accent6">
                      <a:lumMod val="50000"/>
                    </a:schemeClr>
                  </a:solidFill>
                </a:rPr>
                <a:t>100 µm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43" y="1457633"/>
            <a:ext cx="2557922" cy="1918442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3649716" y="2223958"/>
            <a:ext cx="409903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235342" y="851879"/>
            <a:ext cx="2772091" cy="5894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82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Electron Cloud Meeting #</a:t>
            </a:r>
            <a:r>
              <a:rPr lang="en-US" dirty="0" smtClean="0"/>
              <a:t>77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288" b="10091"/>
          <a:stretch/>
        </p:blipFill>
        <p:spPr>
          <a:xfrm>
            <a:off x="480881" y="939672"/>
            <a:ext cx="2812807" cy="305261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16564" y="18953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LESS </a:t>
            </a:r>
            <a:r>
              <a:rPr lang="en-US" sz="3600" dirty="0" smtClean="0"/>
              <a:t>– nanoparticles at the surface</a:t>
            </a:r>
            <a:endParaRPr lang="en-GB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030" y="1252452"/>
            <a:ext cx="3236074" cy="242705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5021434" y="1638043"/>
            <a:ext cx="905979" cy="464232"/>
          </a:xfrm>
          <a:prstGeom prst="straightConnector1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21701" y="1976103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ablated region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2735" y="2994927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redeposited dendritic</a:t>
            </a:r>
          </a:p>
          <a:p>
            <a:r>
              <a:rPr lang="en-US" dirty="0">
                <a:solidFill>
                  <a:srgbClr val="FF0000"/>
                </a:solidFill>
              </a:rPr>
              <a:t>surface layer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529991" y="2033134"/>
            <a:ext cx="1203699" cy="95179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59987" y="4427758"/>
            <a:ext cx="7669891" cy="1400383"/>
          </a:xfrm>
          <a:prstGeom prst="rect">
            <a:avLst/>
          </a:prstGeom>
          <a:noFill/>
          <a:ln w="22225" cap="sq">
            <a:solidFill>
              <a:srgbClr val="0055A0"/>
            </a:solidFill>
            <a:round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700" dirty="0" smtClean="0"/>
              <a:t>Surface patterning and redeposited nanoparticles define the SEY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700" dirty="0" smtClean="0">
                <a:solidFill>
                  <a:srgbClr val="FF9933"/>
                </a:solidFill>
              </a:rPr>
              <a:t>Ablation </a:t>
            </a:r>
            <a:r>
              <a:rPr lang="en-US" sz="1700" dirty="0">
                <a:solidFill>
                  <a:srgbClr val="FF9933"/>
                </a:solidFill>
              </a:rPr>
              <a:t>depth, trench </a:t>
            </a:r>
            <a:r>
              <a:rPr lang="en-US" sz="1700" dirty="0" smtClean="0">
                <a:solidFill>
                  <a:srgbClr val="FF9933"/>
                </a:solidFill>
              </a:rPr>
              <a:t>distance and </a:t>
            </a:r>
            <a:r>
              <a:rPr lang="en-US" sz="1700" dirty="0">
                <a:solidFill>
                  <a:srgbClr val="FF9933"/>
                </a:solidFill>
              </a:rPr>
              <a:t>SEY can be tuned via </a:t>
            </a:r>
            <a:r>
              <a:rPr lang="en-US" sz="1700" dirty="0" smtClean="0">
                <a:solidFill>
                  <a:srgbClr val="FF9933"/>
                </a:solidFill>
              </a:rPr>
              <a:t>laser parameter adjustment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700" dirty="0" smtClean="0"/>
              <a:t>Surface is fragile and scratching, contact (i.e. RF Ball) should be avoided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700" dirty="0" smtClean="0">
                <a:solidFill>
                  <a:srgbClr val="FF9933"/>
                </a:solidFill>
              </a:rPr>
              <a:t>Risk of particle release during a quench are currently evaluated </a:t>
            </a:r>
          </a:p>
        </p:txBody>
      </p:sp>
    </p:spTree>
    <p:extLst>
      <p:ext uri="{BB962C8B-B14F-4D97-AF65-F5344CB8AC3E}">
        <p14:creationId xmlns:p14="http://schemas.microsoft.com/office/powerpoint/2010/main" val="141115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Electron Cloud Meeting #</a:t>
            </a:r>
            <a:r>
              <a:rPr lang="en-US" dirty="0" smtClean="0"/>
              <a:t>77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32518"/>
            <a:ext cx="91440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dirty="0"/>
              <a:t>   LESS beam screen characteristics</a:t>
            </a:r>
            <a:endParaRPr lang="en-GB" sz="3400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361577" y="1198090"/>
            <a:ext cx="3770178" cy="2875207"/>
            <a:chOff x="1413861" y="2497310"/>
            <a:chExt cx="2870349" cy="218898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23" b="11138"/>
            <a:stretch/>
          </p:blipFill>
          <p:spPr>
            <a:xfrm>
              <a:off x="1413861" y="2512824"/>
              <a:ext cx="2111705" cy="192854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74" r="36287" b="61954"/>
            <a:stretch/>
          </p:blipFill>
          <p:spPr>
            <a:xfrm rot="16200000">
              <a:off x="2974935" y="3109042"/>
              <a:ext cx="1921008" cy="697543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rot="16200000">
              <a:off x="3948068" y="2840790"/>
              <a:ext cx="514253" cy="0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998844" y="4550504"/>
              <a:ext cx="514253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363786" y="4431347"/>
              <a:ext cx="660195" cy="254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b="1" dirty="0">
                  <a:solidFill>
                    <a:schemeClr val="accent6">
                      <a:lumMod val="50000"/>
                    </a:schemeClr>
                  </a:solidFill>
                </a:rPr>
                <a:t>100 µm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25948" y="4376493"/>
            <a:ext cx="41569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55A0"/>
                </a:solidFill>
              </a:rPr>
              <a:t>Ablation </a:t>
            </a:r>
            <a:r>
              <a:rPr lang="en-US" sz="1600" dirty="0">
                <a:solidFill>
                  <a:srgbClr val="0055A0"/>
                </a:solidFill>
              </a:rPr>
              <a:t>depth too high (&lt; 25 </a:t>
            </a:r>
            <a:r>
              <a:rPr lang="en-US" sz="1600" dirty="0" err="1">
                <a:solidFill>
                  <a:srgbClr val="0055A0"/>
                </a:solidFill>
              </a:rPr>
              <a:t>μm</a:t>
            </a:r>
            <a:r>
              <a:rPr lang="en-US" sz="1600" dirty="0" smtClean="0">
                <a:solidFill>
                  <a:srgbClr val="0055A0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FF9933"/>
                </a:solidFill>
              </a:rPr>
              <a:t>Reduction of groove depth beneficial for </a:t>
            </a:r>
          </a:p>
          <a:p>
            <a:r>
              <a:rPr lang="en-US" sz="1600" dirty="0">
                <a:solidFill>
                  <a:srgbClr val="FF9933"/>
                </a:solidFill>
              </a:rPr>
              <a:t> </a:t>
            </a:r>
            <a:r>
              <a:rPr lang="en-US" sz="1600" dirty="0" smtClean="0">
                <a:solidFill>
                  <a:srgbClr val="FF9933"/>
                </a:solidFill>
              </a:rPr>
              <a:t>    surface Impedance</a:t>
            </a:r>
            <a:endParaRPr lang="en-US" sz="1600" dirty="0">
              <a:solidFill>
                <a:srgbClr val="FF993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91216" y="4432616"/>
            <a:ext cx="4435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SEY higher compared to lab LESS samples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FF9933"/>
                </a:solidFill>
              </a:rPr>
              <a:t>surface conditions to SEY&lt;1 for </a:t>
            </a:r>
          </a:p>
          <a:p>
            <a:r>
              <a:rPr lang="en-US" sz="1600" dirty="0">
                <a:solidFill>
                  <a:srgbClr val="FF9933"/>
                </a:solidFill>
              </a:rPr>
              <a:t>     electron doses &lt;10</a:t>
            </a:r>
            <a:r>
              <a:rPr lang="en-US" sz="1600" baseline="30000" dirty="0">
                <a:solidFill>
                  <a:srgbClr val="FF9933"/>
                </a:solidFill>
              </a:rPr>
              <a:t>-4</a:t>
            </a:r>
            <a:r>
              <a:rPr lang="en-US" sz="1600" dirty="0">
                <a:solidFill>
                  <a:srgbClr val="FF9933"/>
                </a:solidFill>
              </a:rPr>
              <a:t> </a:t>
            </a:r>
            <a:r>
              <a:rPr lang="en-US" sz="1600" dirty="0" smtClean="0">
                <a:solidFill>
                  <a:srgbClr val="FF9933"/>
                </a:solidFill>
              </a:rPr>
              <a:t>C/</a:t>
            </a:r>
            <a:r>
              <a:rPr lang="en-US" sz="1600" dirty="0" err="1" smtClean="0">
                <a:solidFill>
                  <a:srgbClr val="FF9933"/>
                </a:solidFill>
              </a:rPr>
              <a:t>mm</a:t>
            </a:r>
            <a:r>
              <a:rPr lang="en-US" sz="1600" baseline="30000" dirty="0" err="1" smtClean="0">
                <a:solidFill>
                  <a:srgbClr val="FF9933"/>
                </a:solidFill>
              </a:rPr>
              <a:t>2</a:t>
            </a:r>
            <a:endParaRPr lang="en-US" sz="1600" baseline="30000" dirty="0">
              <a:solidFill>
                <a:srgbClr val="FF9933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269889" y="790989"/>
            <a:ext cx="4680940" cy="3585708"/>
            <a:chOff x="4269889" y="790989"/>
            <a:chExt cx="4680940" cy="358570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69889" y="790989"/>
              <a:ext cx="4680940" cy="358570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 rot="16200000">
              <a:off x="4477413" y="1369577"/>
              <a:ext cx="4892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>
                  <a:solidFill>
                    <a:schemeClr val="accent6">
                      <a:lumMod val="50000"/>
                    </a:schemeClr>
                  </a:solidFill>
                </a:rPr>
                <a:t>max.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61577" y="5548264"/>
            <a:ext cx="86100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For machine-acceptance, the laser treatment has to be developed further.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53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Electron Cloud Meeting #</a:t>
            </a:r>
            <a:r>
              <a:rPr lang="en-US" dirty="0" smtClean="0"/>
              <a:t>77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32518"/>
            <a:ext cx="91440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dirty="0"/>
              <a:t>   </a:t>
            </a:r>
            <a:r>
              <a:rPr lang="en-US" sz="3400" dirty="0" smtClean="0"/>
              <a:t>Low-Particle-density laser structuring</a:t>
            </a:r>
            <a:endParaRPr lang="en-GB" sz="3400" dirty="0"/>
          </a:p>
        </p:txBody>
      </p:sp>
      <p:sp>
        <p:nvSpPr>
          <p:cNvPr id="11" name="TextBox 10"/>
          <p:cNvSpPr txBox="1"/>
          <p:nvPr/>
        </p:nvSpPr>
        <p:spPr>
          <a:xfrm>
            <a:off x="330146" y="3697481"/>
            <a:ext cx="485261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Low-power treatment reduces particle </a:t>
            </a:r>
          </a:p>
          <a:p>
            <a:r>
              <a:rPr lang="en-US" dirty="0"/>
              <a:t> </a:t>
            </a:r>
            <a:r>
              <a:rPr lang="en-US" dirty="0" smtClean="0"/>
              <a:t>   coverage and ablation/undulation depth</a:t>
            </a:r>
          </a:p>
          <a:p>
            <a:r>
              <a:rPr lang="en-US" dirty="0">
                <a:solidFill>
                  <a:srgbClr val="FF9933"/>
                </a:solidFill>
              </a:rPr>
              <a:t> </a:t>
            </a:r>
            <a:r>
              <a:rPr lang="en-US" dirty="0" smtClean="0">
                <a:solidFill>
                  <a:srgbClr val="FF9933"/>
                </a:solidFill>
              </a:rPr>
              <a:t>    </a:t>
            </a:r>
            <a:r>
              <a:rPr lang="en-US" dirty="0" smtClean="0">
                <a:solidFill>
                  <a:srgbClr val="FF9933"/>
                </a:solidFill>
                <a:sym typeface="Wingdings" panose="05000000000000000000" pitchFamily="2" charset="2"/>
              </a:rPr>
              <a:t> Better for machine acceptance in terms</a:t>
            </a:r>
          </a:p>
          <a:p>
            <a:r>
              <a:rPr lang="en-US" dirty="0">
                <a:solidFill>
                  <a:srgbClr val="FF9933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FF9933"/>
                </a:solidFill>
                <a:sym typeface="Wingdings" panose="05000000000000000000" pitchFamily="2" charset="2"/>
              </a:rPr>
              <a:t>        of impedance aspects and risk of UFOs</a:t>
            </a:r>
          </a:p>
          <a:p>
            <a:endParaRPr lang="en-US" dirty="0">
              <a:solidFill>
                <a:srgbClr val="FF993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SEY maximum is in this case higher and </a:t>
            </a:r>
          </a:p>
          <a:p>
            <a:r>
              <a:rPr lang="en-US" dirty="0"/>
              <a:t> </a:t>
            </a:r>
            <a:r>
              <a:rPr lang="en-US" dirty="0" smtClean="0"/>
              <a:t>    can be tuned up to Cu OFE characteristics</a:t>
            </a:r>
            <a:endParaRPr lang="en-US" dirty="0">
              <a:solidFill>
                <a:srgbClr val="0055A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4481" t="50000" r="49136" b="6370"/>
          <a:stretch/>
        </p:blipFill>
        <p:spPr bwMode="auto">
          <a:xfrm>
            <a:off x="455943" y="1022389"/>
            <a:ext cx="4229156" cy="2206514"/>
          </a:xfrm>
          <a:prstGeom prst="rect">
            <a:avLst/>
          </a:prstGeom>
          <a:noFill/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8335" y="3189487"/>
            <a:ext cx="4050506" cy="310038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2087" y="549138"/>
            <a:ext cx="4050506" cy="31003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243" y="3207950"/>
            <a:ext cx="43701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Courtesy </a:t>
            </a:r>
            <a:r>
              <a:rPr lang="en-GB" sz="1100" dirty="0"/>
              <a:t>of J. JJ </a:t>
            </a:r>
            <a:r>
              <a:rPr lang="en-GB" sz="1100" dirty="0" smtClean="0"/>
              <a:t>Nivas (Univ. Naples), submitted to Appl. Surf. Sci.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96288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Electron Cloud Meeting #</a:t>
            </a:r>
            <a:r>
              <a:rPr lang="en-US" dirty="0" smtClean="0"/>
              <a:t>77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32518"/>
            <a:ext cx="91440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dirty="0"/>
              <a:t>   </a:t>
            </a:r>
            <a:r>
              <a:rPr lang="en-US" sz="3400" dirty="0" smtClean="0"/>
              <a:t>a-C coating with </a:t>
            </a:r>
            <a:r>
              <a:rPr lang="en-US" sz="3400" dirty="0" smtClean="0"/>
              <a:t>residual </a:t>
            </a:r>
            <a:r>
              <a:rPr lang="en-US" sz="3400" dirty="0" err="1" smtClean="0"/>
              <a:t>H</a:t>
            </a:r>
            <a:r>
              <a:rPr lang="en-US" sz="3400" baseline="-25000" dirty="0" err="1" smtClean="0"/>
              <a:t>2</a:t>
            </a:r>
            <a:endParaRPr lang="en-GB" sz="3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000" y="1259999"/>
            <a:ext cx="5207794" cy="39862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2166" y="1552893"/>
            <a:ext cx="4039888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Unintentional outgassing of</a:t>
            </a:r>
          </a:p>
          <a:p>
            <a:r>
              <a:rPr lang="en-US" dirty="0"/>
              <a:t> </a:t>
            </a:r>
            <a:r>
              <a:rPr lang="en-US" dirty="0" smtClean="0"/>
              <a:t>    hydrogen during deposition or </a:t>
            </a:r>
          </a:p>
          <a:p>
            <a:r>
              <a:rPr lang="en-US" dirty="0"/>
              <a:t> </a:t>
            </a:r>
            <a:r>
              <a:rPr lang="en-US" dirty="0" smtClean="0"/>
              <a:t>    intentional H</a:t>
            </a:r>
            <a:r>
              <a:rPr lang="en-US" baseline="-25000" dirty="0" smtClean="0"/>
              <a:t>2</a:t>
            </a:r>
            <a:r>
              <a:rPr lang="en-US" dirty="0" smtClean="0"/>
              <a:t> injection leads to an </a:t>
            </a:r>
          </a:p>
          <a:p>
            <a:r>
              <a:rPr lang="en-US" dirty="0"/>
              <a:t> </a:t>
            </a:r>
            <a:r>
              <a:rPr lang="en-US" dirty="0" smtClean="0"/>
              <a:t>    increased SEY maximum </a:t>
            </a:r>
          </a:p>
          <a:p>
            <a:endParaRPr lang="en-US" dirty="0">
              <a:solidFill>
                <a:srgbClr val="FF993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9933"/>
                </a:solidFill>
              </a:rPr>
              <a:t>Coating setups, especially for </a:t>
            </a:r>
          </a:p>
          <a:p>
            <a:r>
              <a:rPr lang="en-US" dirty="0" smtClean="0">
                <a:solidFill>
                  <a:srgbClr val="FF9933"/>
                </a:solidFill>
              </a:rPr>
              <a:t>     magnets, do not always allow </a:t>
            </a:r>
          </a:p>
          <a:p>
            <a:r>
              <a:rPr lang="en-US" dirty="0">
                <a:solidFill>
                  <a:srgbClr val="FF9933"/>
                </a:solidFill>
              </a:rPr>
              <a:t> </a:t>
            </a:r>
            <a:r>
              <a:rPr lang="en-US" dirty="0" smtClean="0">
                <a:solidFill>
                  <a:srgbClr val="FF9933"/>
                </a:solidFill>
              </a:rPr>
              <a:t>    </a:t>
            </a:r>
            <a:r>
              <a:rPr lang="en-US" dirty="0" err="1" smtClean="0">
                <a:solidFill>
                  <a:srgbClr val="FF9933"/>
                </a:solidFill>
              </a:rPr>
              <a:t>bakeout</a:t>
            </a:r>
            <a:r>
              <a:rPr lang="en-US" dirty="0" smtClean="0">
                <a:solidFill>
                  <a:srgbClr val="FF9933"/>
                </a:solidFill>
              </a:rPr>
              <a:t> of the system prior film</a:t>
            </a:r>
          </a:p>
          <a:p>
            <a:r>
              <a:rPr lang="en-US" dirty="0">
                <a:solidFill>
                  <a:srgbClr val="FF9933"/>
                </a:solidFill>
              </a:rPr>
              <a:t> </a:t>
            </a:r>
            <a:r>
              <a:rPr lang="en-US" dirty="0" smtClean="0">
                <a:solidFill>
                  <a:srgbClr val="FF9933"/>
                </a:solidFill>
              </a:rPr>
              <a:t>    deposition</a:t>
            </a:r>
          </a:p>
          <a:p>
            <a:endParaRPr lang="en-US" dirty="0" smtClean="0">
              <a:solidFill>
                <a:srgbClr val="0055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55A0"/>
                </a:solidFill>
              </a:rPr>
              <a:t>If only hydrogen is incorporated, </a:t>
            </a:r>
          </a:p>
          <a:p>
            <a:r>
              <a:rPr lang="en-US" dirty="0" smtClean="0">
                <a:solidFill>
                  <a:srgbClr val="0055A0"/>
                </a:solidFill>
              </a:rPr>
              <a:t>    conditioning requires a reasonable </a:t>
            </a:r>
          </a:p>
          <a:p>
            <a:r>
              <a:rPr lang="en-US" dirty="0">
                <a:solidFill>
                  <a:srgbClr val="0055A0"/>
                </a:solidFill>
              </a:rPr>
              <a:t> </a:t>
            </a:r>
            <a:r>
              <a:rPr lang="en-US" dirty="0" smtClean="0">
                <a:solidFill>
                  <a:srgbClr val="0055A0"/>
                </a:solidFill>
              </a:rPr>
              <a:t>   amount of electron dose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723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04/12/2020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Electron Cloud Meeting #</a:t>
            </a:r>
            <a:r>
              <a:rPr lang="en-US" dirty="0" smtClean="0"/>
              <a:t>77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32518"/>
            <a:ext cx="91440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dirty="0"/>
              <a:t>   </a:t>
            </a:r>
            <a:r>
              <a:rPr lang="en-US" sz="3400" dirty="0" smtClean="0"/>
              <a:t>a-C coating with H</a:t>
            </a:r>
            <a:r>
              <a:rPr lang="en-US" sz="3400" baseline="-25000" dirty="0" smtClean="0"/>
              <a:t>2</a:t>
            </a:r>
            <a:r>
              <a:rPr lang="en-US" sz="3400" dirty="0" smtClean="0"/>
              <a:t> and Cryosorbers</a:t>
            </a:r>
            <a:endParaRPr lang="en-GB" sz="3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000" y="1260000"/>
            <a:ext cx="5207794" cy="3986213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59914" y="995282"/>
            <a:ext cx="3740218" cy="4208151"/>
            <a:chOff x="459914" y="1149030"/>
            <a:chExt cx="3740218" cy="420815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9914" y="3928541"/>
              <a:ext cx="1839078" cy="142074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50535" y="3928541"/>
              <a:ext cx="1839078" cy="142864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8454" t="13650" b="-1186"/>
            <a:stretch/>
          </p:blipFill>
          <p:spPr>
            <a:xfrm>
              <a:off x="459914" y="1151045"/>
              <a:ext cx="1849597" cy="1428640"/>
            </a:xfrm>
            <a:prstGeom prst="rect">
              <a:avLst/>
            </a:prstGeom>
          </p:spPr>
        </p:pic>
        <p:pic>
          <p:nvPicPr>
            <p:cNvPr id="11" name="Picture 10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09" b="-2"/>
            <a:stretch/>
          </p:blipFill>
          <p:spPr>
            <a:xfrm rot="10800000">
              <a:off x="2361052" y="1149030"/>
              <a:ext cx="1839080" cy="140708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7"/>
            <a:srcRect t="22905" b="13271"/>
            <a:stretch/>
          </p:blipFill>
          <p:spPr>
            <a:xfrm>
              <a:off x="459914" y="2592571"/>
              <a:ext cx="3729699" cy="1301480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332475" y="5356842"/>
            <a:ext cx="8652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55A0"/>
                </a:solidFill>
              </a:rPr>
              <a:t>Warm-up of cryosorbers induced desorption of species that affect the coating </a:t>
            </a:r>
          </a:p>
          <a:p>
            <a:r>
              <a:rPr lang="en-US" dirty="0">
                <a:solidFill>
                  <a:srgbClr val="0055A0"/>
                </a:solidFill>
              </a:rPr>
              <a:t> </a:t>
            </a:r>
            <a:r>
              <a:rPr lang="en-US" dirty="0" smtClean="0">
                <a:solidFill>
                  <a:srgbClr val="0055A0"/>
                </a:solidFill>
              </a:rPr>
              <a:t>   (not only H</a:t>
            </a:r>
            <a:r>
              <a:rPr lang="en-US" baseline="-25000" dirty="0" smtClean="0">
                <a:solidFill>
                  <a:srgbClr val="0055A0"/>
                </a:solidFill>
              </a:rPr>
              <a:t>2</a:t>
            </a:r>
            <a:r>
              <a:rPr lang="en-US" dirty="0" smtClean="0">
                <a:solidFill>
                  <a:srgbClr val="0055A0"/>
                </a:solidFill>
              </a:rPr>
              <a:t>, also hydrocarbons) </a:t>
            </a:r>
            <a:r>
              <a:rPr lang="en-US" dirty="0" smtClean="0">
                <a:solidFill>
                  <a:srgbClr val="0055A0"/>
                </a:solidFill>
                <a:sym typeface="Wingdings" panose="05000000000000000000" pitchFamily="2" charset="2"/>
              </a:rPr>
              <a:t> R&amp;D ongoing to mitigate the effect.</a:t>
            </a:r>
            <a:endParaRPr lang="en-US" dirty="0" smtClean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500111" y="3318641"/>
            <a:ext cx="130445" cy="307428"/>
          </a:xfrm>
          <a:prstGeom prst="straightConnector1">
            <a:avLst/>
          </a:prstGeom>
          <a:ln>
            <a:solidFill>
              <a:srgbClr val="9900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83779" y="3602135"/>
            <a:ext cx="21194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990033"/>
                </a:solidFill>
              </a:rPr>
              <a:t>u</a:t>
            </a:r>
            <a:r>
              <a:rPr lang="en-US" sz="1600" dirty="0" smtClean="0">
                <a:solidFill>
                  <a:srgbClr val="990033"/>
                </a:solidFill>
              </a:rPr>
              <a:t>nconventional </a:t>
            </a:r>
          </a:p>
          <a:p>
            <a:r>
              <a:rPr lang="en-US" sz="1600" dirty="0" smtClean="0">
                <a:solidFill>
                  <a:srgbClr val="990033"/>
                </a:solidFill>
              </a:rPr>
              <a:t>conditioning behavior</a:t>
            </a:r>
            <a:endParaRPr lang="en-US" sz="16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0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6471</TotalTime>
  <Words>586</Words>
  <Application>Microsoft Office PowerPoint</Application>
  <PresentationFormat>On-screen Show (4:3)</PresentationFormat>
  <Paragraphs>106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Optima</vt:lpstr>
      <vt:lpstr>Wingdings</vt:lpstr>
      <vt:lpstr>CERNCorporate4-3</vt:lpstr>
      <vt:lpstr>Benchmarking of Surface Conditioning –  Problems of current technology &amp; possible future development routes for electron cloud mitigation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Marcel Himmerlich</cp:lastModifiedBy>
  <cp:revision>426</cp:revision>
  <dcterms:created xsi:type="dcterms:W3CDTF">2012-11-30T11:04:26Z</dcterms:created>
  <dcterms:modified xsi:type="dcterms:W3CDTF">2020-12-04T07:44:17Z</dcterms:modified>
</cp:coreProperties>
</file>