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8" r:id="rId5"/>
    <p:sldId id="259" r:id="rId6"/>
    <p:sldId id="262" r:id="rId7"/>
    <p:sldId id="263" r:id="rId8"/>
    <p:sldId id="1986" r:id="rId9"/>
    <p:sldId id="266" r:id="rId10"/>
    <p:sldId id="267" r:id="rId11"/>
    <p:sldId id="1976" r:id="rId12"/>
    <p:sldId id="1978" r:id="rId13"/>
    <p:sldId id="1979" r:id="rId14"/>
    <p:sldId id="1980" r:id="rId15"/>
    <p:sldId id="1981" r:id="rId16"/>
    <p:sldId id="1984" r:id="rId17"/>
    <p:sldId id="1983" r:id="rId18"/>
    <p:sldId id="1987" r:id="rId19"/>
    <p:sldId id="1989" r:id="rId20"/>
    <p:sldId id="1994" r:id="rId21"/>
    <p:sldId id="1995" r:id="rId22"/>
    <p:sldId id="1988" r:id="rId23"/>
    <p:sldId id="1992" r:id="rId24"/>
    <p:sldId id="1990" r:id="rId25"/>
    <p:sldId id="199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1" clrIdx="0">
    <p:extLst>
      <p:ext uri="{19B8F6BF-5375-455C-9EA6-DF929625EA0E}">
        <p15:presenceInfo xmlns:p15="http://schemas.microsoft.com/office/powerpoint/2012/main" userId="S::lucio.rossi@cern.ch::7536a659-66ef-4533-a521-494bcfa3bb8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306"/>
    <a:srgbClr val="D5462D"/>
    <a:srgbClr val="6293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0" autoAdjust="0"/>
    <p:restoredTop sz="94660"/>
  </p:normalViewPr>
  <p:slideViewPr>
    <p:cSldViewPr snapToGrid="0">
      <p:cViewPr varScale="1">
        <p:scale>
          <a:sx n="62" d="100"/>
          <a:sy n="62" d="100"/>
        </p:scale>
        <p:origin x="476" y="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C1080D-B4F4-4F34-BBA6-6441409F6BF2}" type="datetimeFigureOut">
              <a:rPr lang="en-US" smtClean="0"/>
              <a:t>12/3/2020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CE1C2-3383-4FEE-AF69-33E805D29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212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2E9FF-31D1-469B-9B1A-D13604D80E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F1DF867-ADAB-4462-9CC2-B7366C4F34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F3FB7-8423-4BA3-9641-CB77ACFA68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3A3A3-B0E7-4804-B740-0A41EA36C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C22B9-878B-4DA9-A3D2-02E440A4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843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6CB90-F11C-449E-A8C1-BEDCC8101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55739D-1B32-4F4A-8532-F01789692E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104787-BBC8-4267-B1D0-57935B926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523E5-F859-4D81-9E78-36915A519C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1975CC-11F2-491F-B6AA-164989644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844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86C00A-4839-49A6-A4D0-AFF53C5E81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B47CA6-BAB2-401E-B98C-A003F29427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BAC3C-B877-4DF0-A67A-A594CCB8D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B8725-9AA0-4F74-9587-9A79D2FFD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2A30F0-8BC5-4F54-99A6-45665A070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225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2D4E1-D479-6649-896A-08C7F98AE6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1A5AA1-D516-264D-9719-0F053FBA95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ECE38-2736-FC46-8967-E1760F792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2042E-0DDD-354A-B183-4B00DEE0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820C-D923-5248-932C-13C110C1C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91228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6E270-F865-214E-8988-23A2483B0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ADF17C-C9B7-7F45-900C-A5D4940944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ACA6A9-C140-5A40-8485-1DB7E8DF1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31C6D9-3A6A-9D43-8132-98787F8D7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56662-0C71-4F41-9619-68B72A2EF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71857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E607F-EB7B-3442-B03B-598BA7E14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2C6FDD-0FFE-1942-AB67-58E34F0596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A7D33-12FF-DD4E-98CC-E4509F3F0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BBD926-203F-7E4B-A1BF-7AE217D1A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1ED40B-514A-784A-BBE8-B5C1E92C2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284327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E4EDB-6005-8C42-A31F-EF130E885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E4357-AF10-6840-A129-94665269CD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4D8871-D2B4-E84A-BE58-36508A727C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890C37-5739-E04E-9CB1-A8E3D5B72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A8C63E-5150-7C4E-A6E7-14904ACDF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AECDD5-CF00-5A41-8044-D595B06E2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23085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1CEC3-3614-7448-823B-C4621344C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B7FDC8-BFE1-6A41-AD02-18B6E9A99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D24934-DF94-3B47-B7A8-E94F7E1262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ED0D6D-65FB-1E40-BB13-31FD82D57E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9F95B5-9747-B647-9B46-997AB7C2CA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A970DC7-D4EB-504F-AEA3-9D8E65DB6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96AE7F-35B5-9548-A526-75DBA390D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00E1BE-6442-4B49-9867-FEBB1FA08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6503754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13A557-0876-1444-AB42-B57007444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68C86F-A530-B148-B5C3-1C519DD13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9ACE6C-B674-CA4B-855F-73638E799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9F70DF-F5C4-CA40-8163-128AE20CE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425862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79256D-63FC-AB41-BE02-E93BE3E47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59C9E2-F7CC-C145-B757-C0F64354C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0F6C9A-AC20-504D-A127-6078C03B6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178540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DAD33-DA01-5941-A50B-B6F96ACD7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C6D09-9084-2F4D-BDF1-32F88CA00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8F30C4-A23D-944E-9F57-1B288D8BD6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997AA0-B2B4-1246-BA1E-62CFA3E8F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6E6A6D-E6E5-5642-A1CA-D7B36DAB9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8961CE-3980-B74E-86F7-6CD40D83F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185746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E9378-A1C2-4E1D-ACD2-E9C90B5C0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3C173A-7D60-4145-93EE-2A358C77B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D0E54-CBF8-42B8-8536-2AB3E090A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B93FCB-8BCC-4619-8953-D54262C6C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BE454-9E53-437E-919D-B8BEDA1A7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28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936F8-6C6A-6B4E-A8D7-6BF34CE8A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11DBD9-81DE-E64F-ADF1-685EADDEDB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A7E8FC-ADC2-DB49-8812-60FD2EA06F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87310C-9D7A-FC43-AD8D-C73CD2FB8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AB975A-66CA-E641-A363-6C302F45D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0D2FAE-B317-1A4A-86A3-3A7AE08D6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2441282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1A56A-6C94-7547-9D55-CF0B1A951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4688A6-65B2-C249-AF77-486A0D7512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34FB77-A6B5-0B45-96C3-F17AA34F7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F8A12E-A739-904B-989C-074C70713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EFC834-ADCC-C04D-B5F6-7DA0A43CA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0847754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B427BA-68DA-0247-994A-0DC5E691C3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259755-3D0C-2B4E-92F7-C1AF3BDA7B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77B1D-8553-9949-81DF-B8F607D34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25D1E-E364-CD49-93F8-BB7A70B75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80014-D10F-0140-B813-4F5516802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782339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B5F39-3D48-421B-9193-EFADA46AB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E1FF6E-4F8A-48C9-AE80-12700EA78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3376D-AB19-46FB-B44E-C43413B83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EDC4F-3BAC-4712-BFB8-A9A1E7A5B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D4436-683D-4615-88C3-6702B5AE2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365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59F61-A316-4FD7-908A-ADCA1BAEB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97483-4595-4DE5-96A0-E7E7165680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8976A8-A8AF-4706-9414-C50C71538D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CA3584-78EF-4B01-ADDD-8D2F46157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1BDB50-FCF6-4FBE-9268-58F9DE4B6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00F0CC-471A-4535-B0A2-B98FE8F28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40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270BA-6F5A-4B86-AA45-AC01142FD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3E110B-7643-4513-BB64-CF5F11BD7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0ED106-E456-4A3B-A6D6-5D478932FB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36BD18-1409-4958-962C-FBA3F18848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E3E18C-8C4D-41A2-A81B-E0A876776E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7D28FC-E42E-46E2-962B-2F3E767CB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368246-DF56-4B3B-B14A-FE601EB8D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630B04-C702-4E68-8D19-814156A30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369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C9A97-6229-422C-B343-2FB50FA7F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D50B93-106E-4334-BA3B-C1706878B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768530-A73F-4A1A-A110-E6FD3AFFF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5667B7-D13B-4C73-BA62-79638FDC8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6005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B9E8BE-D7B6-4E3D-B0F2-6FA0322DC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96FF79-78BF-4E1E-8E0F-DE4223CBF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F9101-2B62-42C5-8D1F-99ED01DC4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97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34E3A8-FE54-4ECF-AA89-6826A144A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49B2C-F0C4-4106-98E6-6DB6C7A9BA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6BE0BC-53E1-481A-8746-DF40FCA869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591C92-02DA-48B5-87BF-E57E23DFB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ECE8A6-8389-49EE-B43A-E1FF170D7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817DD-E413-4AB3-ADB8-5F59CEE3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45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ECC4B-E295-40F9-9EA0-697F5F8D4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EAA8A9-227A-42A9-B475-F64586F9DC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2BF72D-5AA6-4E55-9769-590F45C26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C1135C-772B-40DF-BCC7-53F5E3525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F4E28E-72C4-4A15-9AEF-BD2EA8267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20DD80-DB1F-402F-9442-B591FA98E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38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2F6A211-975D-4814-9597-A8A15D40E1B5}"/>
              </a:ext>
            </a:extLst>
          </p:cNvPr>
          <p:cNvSpPr/>
          <p:nvPr userDrawn="1"/>
        </p:nvSpPr>
        <p:spPr>
          <a:xfrm>
            <a:off x="1099460" y="6306435"/>
            <a:ext cx="11092540" cy="5460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43382A-1C8D-4F02-8657-7BBAE7828E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593AC5-1599-4A50-ADC8-6AF09A051B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A310F8-F99F-4276-8B5A-AB1E981AA4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460" y="639553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2CFF8F-CA67-4955-8934-9F0073E7B2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9230" y="6395539"/>
            <a:ext cx="5371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Rossi - HITRI+ and I.FAST WP8 -Magnets for HT - Pre-start Meeting1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57990-C05F-4318-9A81-9B6F6B008E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55200" y="6395539"/>
            <a:ext cx="1498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D2E3AFF-12ED-48C2-927B-C60059E4065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9297EDEE-EC60-46D4-967A-E77F21D8821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" y="6234045"/>
            <a:ext cx="1058269" cy="61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402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73A2E8-661D-0F4F-99A6-62540E2CA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r-Lat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6096DB-8D31-514D-8F28-B91AE7B16F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7A9BF2-C706-7443-B4BE-A62DCBB7FF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C885C-1BDF-8746-AEA9-774620CAC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6403C-C113-1941-8268-341FD95C8B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A7BED-D50D-AF4B-B1EC-DE617C41B1D9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8400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18" Type="http://schemas.openxmlformats.org/officeDocument/2006/relationships/image" Target="../media/image18.sv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12" Type="http://schemas.openxmlformats.org/officeDocument/2006/relationships/image" Target="../media/image12.jpg"/><Relationship Id="rId17" Type="http://schemas.openxmlformats.org/officeDocument/2006/relationships/image" Target="../media/image17.png"/><Relationship Id="rId2" Type="http://schemas.openxmlformats.org/officeDocument/2006/relationships/image" Target="../media/image2.jpg"/><Relationship Id="rId16" Type="http://schemas.openxmlformats.org/officeDocument/2006/relationships/image" Target="../media/image16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jpg"/><Relationship Id="rId5" Type="http://schemas.openxmlformats.org/officeDocument/2006/relationships/image" Target="../media/image5.jpg"/><Relationship Id="rId15" Type="http://schemas.openxmlformats.org/officeDocument/2006/relationships/image" Target="../media/image15.png"/><Relationship Id="rId10" Type="http://schemas.openxmlformats.org/officeDocument/2006/relationships/image" Target="../media/image10.jpg"/><Relationship Id="rId19" Type="http://schemas.openxmlformats.org/officeDocument/2006/relationships/image" Target="../media/image19.jpg"/><Relationship Id="rId4" Type="http://schemas.openxmlformats.org/officeDocument/2006/relationships/image" Target="../media/image4.png"/><Relationship Id="rId9" Type="http://schemas.openxmlformats.org/officeDocument/2006/relationships/image" Target="../media/image9.sv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45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png"/><Relationship Id="rId5" Type="http://schemas.openxmlformats.org/officeDocument/2006/relationships/image" Target="../media/image49.svg"/><Relationship Id="rId4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6.jp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png"/><Relationship Id="rId5" Type="http://schemas.openxmlformats.org/officeDocument/2006/relationships/image" Target="../media/image51.pn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3.png"/><Relationship Id="rId5" Type="http://schemas.openxmlformats.org/officeDocument/2006/relationships/image" Target="../media/image4.png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75.png"/><Relationship Id="rId3" Type="http://schemas.openxmlformats.org/officeDocument/2006/relationships/image" Target="../media/image65.jpeg"/><Relationship Id="rId7" Type="http://schemas.openxmlformats.org/officeDocument/2006/relationships/image" Target="../media/image69.png"/><Relationship Id="rId12" Type="http://schemas.openxmlformats.org/officeDocument/2006/relationships/image" Target="../media/image74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8.png"/><Relationship Id="rId11" Type="http://schemas.openxmlformats.org/officeDocument/2006/relationships/image" Target="../media/image73.png"/><Relationship Id="rId5" Type="http://schemas.openxmlformats.org/officeDocument/2006/relationships/image" Target="../media/image67.png"/><Relationship Id="rId10" Type="http://schemas.openxmlformats.org/officeDocument/2006/relationships/image" Target="../media/image72.png"/><Relationship Id="rId4" Type="http://schemas.openxmlformats.org/officeDocument/2006/relationships/image" Target="../media/image66.png"/><Relationship Id="rId9" Type="http://schemas.openxmlformats.org/officeDocument/2006/relationships/image" Target="../media/image7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jpeg"/><Relationship Id="rId5" Type="http://schemas.openxmlformats.org/officeDocument/2006/relationships/image" Target="../media/image80.png"/><Relationship Id="rId4" Type="http://schemas.openxmlformats.org/officeDocument/2006/relationships/image" Target="../media/image79.JP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83.pn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11" Type="http://schemas.openxmlformats.org/officeDocument/2006/relationships/image" Target="../media/image12.jpg"/><Relationship Id="rId5" Type="http://schemas.openxmlformats.org/officeDocument/2006/relationships/image" Target="../media/image6.pn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13" Type="http://schemas.openxmlformats.org/officeDocument/2006/relationships/image" Target="../media/image15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4.png"/><Relationship Id="rId2" Type="http://schemas.openxmlformats.org/officeDocument/2006/relationships/image" Target="../media/image84.emf"/><Relationship Id="rId16" Type="http://schemas.openxmlformats.org/officeDocument/2006/relationships/image" Target="../media/image18.sv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g"/><Relationship Id="rId11" Type="http://schemas.openxmlformats.org/officeDocument/2006/relationships/image" Target="../media/image13.png"/><Relationship Id="rId5" Type="http://schemas.openxmlformats.org/officeDocument/2006/relationships/image" Target="../media/image6.png"/><Relationship Id="rId15" Type="http://schemas.openxmlformats.org/officeDocument/2006/relationships/image" Target="../media/image17.png"/><Relationship Id="rId10" Type="http://schemas.openxmlformats.org/officeDocument/2006/relationships/image" Target="../media/image11.jpg"/><Relationship Id="rId4" Type="http://schemas.openxmlformats.org/officeDocument/2006/relationships/image" Target="../media/image5.jpg"/><Relationship Id="rId9" Type="http://schemas.openxmlformats.org/officeDocument/2006/relationships/image" Target="../media/image10.jpg"/><Relationship Id="rId14" Type="http://schemas.openxmlformats.org/officeDocument/2006/relationships/image" Target="../media/image16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41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0.jpeg"/><Relationship Id="rId5" Type="http://schemas.openxmlformats.org/officeDocument/2006/relationships/image" Target="../media/image39.emf"/><Relationship Id="rId4" Type="http://schemas.openxmlformats.org/officeDocument/2006/relationships/image" Target="../media/image3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B1312-7129-443C-A6C0-1FB7116259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465" y="434566"/>
            <a:ext cx="11117655" cy="1412525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HITRI+ and I.FAST: </a:t>
            </a:r>
            <a:br>
              <a:rPr lang="en-GB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Eu programs for SC heavy ion therapy machine 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74194C-AF63-4FF1-A02F-57CE880BE2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9011" y="2550855"/>
            <a:ext cx="9144000" cy="1031426"/>
          </a:xfrm>
        </p:spPr>
        <p:txBody>
          <a:bodyPr/>
          <a:lstStyle/>
          <a:p>
            <a:r>
              <a:rPr lang="fr-CH" dirty="0"/>
              <a:t>Lucio Rossi</a:t>
            </a:r>
          </a:p>
          <a:p>
            <a:r>
              <a:rPr lang="fr-CH" dirty="0"/>
              <a:t>Univ. of Milano- Physics </a:t>
            </a:r>
            <a:r>
              <a:rPr lang="fr-CH" dirty="0" err="1"/>
              <a:t>dept</a:t>
            </a:r>
            <a:r>
              <a:rPr lang="fr-CH" dirty="0"/>
              <a:t>. and INFN-LASA-Milano </a:t>
            </a:r>
            <a:endParaRPr lang="en-US" dirty="0"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F2673470-CCEB-413A-9E5B-BCACCEB665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581" y="2453991"/>
            <a:ext cx="1014238" cy="552759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F05DA042-9FD7-486A-88D5-8C284FE31E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769" y="2225129"/>
            <a:ext cx="729282" cy="728384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6A9FE75B-BEEE-46BF-B99D-12078F8F2C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09" y="3672203"/>
            <a:ext cx="1075307" cy="877383"/>
          </a:xfrm>
          <a:prstGeom prst="rect">
            <a:avLst/>
          </a:prstGeom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D77DF5FD-C5D8-4F9B-94AE-D3AACB243C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09" y="4740888"/>
            <a:ext cx="1273176" cy="848785"/>
          </a:xfrm>
          <a:prstGeom prst="rect">
            <a:avLst/>
          </a:prstGeom>
        </p:spPr>
      </p:pic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8151FA03-3701-4C03-B81E-7432CD4913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29" y="3679145"/>
            <a:ext cx="870441" cy="870441"/>
          </a:xfrm>
          <a:prstGeom prst="rect">
            <a:avLst/>
          </a:prstGeom>
        </p:spPr>
      </p:pic>
      <p:pic>
        <p:nvPicPr>
          <p:cNvPr id="12" name="Picture 11" descr="Timeline&#10;&#10;Description automatically generated">
            <a:extLst>
              <a:ext uri="{FF2B5EF4-FFF2-40B4-BE49-F238E27FC236}">
                <a16:creationId xmlns:a16="http://schemas.microsoft.com/office/drawing/2014/main" id="{C6248115-E06E-4864-9516-2F1B4594B2E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500" y="3960319"/>
            <a:ext cx="1719269" cy="1008638"/>
          </a:xfrm>
          <a:prstGeom prst="rect">
            <a:avLst/>
          </a:prstGeom>
        </p:spPr>
      </p:pic>
      <p:pic>
        <p:nvPicPr>
          <p:cNvPr id="13" name="Graphic 12">
            <a:extLst>
              <a:ext uri="{FF2B5EF4-FFF2-40B4-BE49-F238E27FC236}">
                <a16:creationId xmlns:a16="http://schemas.microsoft.com/office/drawing/2014/main" id="{DE4C81C8-91CF-43E4-AA85-C4FBA7E980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858928" y="5110264"/>
            <a:ext cx="1732729" cy="618832"/>
          </a:xfrm>
          <a:prstGeom prst="rect">
            <a:avLst/>
          </a:prstGeom>
        </p:spPr>
      </p:pic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9F773342-8157-46D6-BB76-E96DCA2801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153" y="3867334"/>
            <a:ext cx="1141942" cy="1089209"/>
          </a:xfrm>
          <a:prstGeom prst="rect">
            <a:avLst/>
          </a:prstGeom>
        </p:spPr>
      </p:pic>
      <p:pic>
        <p:nvPicPr>
          <p:cNvPr id="15" name="Picture 14" descr="Logo, company name&#10;&#10;Description automatically generated">
            <a:extLst>
              <a:ext uri="{FF2B5EF4-FFF2-40B4-BE49-F238E27FC236}">
                <a16:creationId xmlns:a16="http://schemas.microsoft.com/office/drawing/2014/main" id="{B60C27C5-85CF-4899-9246-B9EFA32EC79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741" y="5033605"/>
            <a:ext cx="1622329" cy="912561"/>
          </a:xfrm>
          <a:prstGeom prst="rect">
            <a:avLst/>
          </a:prstGeom>
        </p:spPr>
      </p:pic>
      <p:pic>
        <p:nvPicPr>
          <p:cNvPr id="16" name="Picture 15" descr="Diagram, text&#10;&#10;Description automatically generated">
            <a:extLst>
              <a:ext uri="{FF2B5EF4-FFF2-40B4-BE49-F238E27FC236}">
                <a16:creationId xmlns:a16="http://schemas.microsoft.com/office/drawing/2014/main" id="{5C5A9569-462D-434F-B8DC-5F73EE40B37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092" y="4064616"/>
            <a:ext cx="1141942" cy="759305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B8DE6915-3A62-4B03-903B-2BAB827F1D4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530" y="4147650"/>
            <a:ext cx="1878590" cy="593239"/>
          </a:xfrm>
          <a:prstGeom prst="rect">
            <a:avLst/>
          </a:prstGeom>
        </p:spPr>
      </p:pic>
      <p:pic>
        <p:nvPicPr>
          <p:cNvPr id="18" name="Picture 17" descr="Logo, company name&#10;&#10;Description automatically generated">
            <a:extLst>
              <a:ext uri="{FF2B5EF4-FFF2-40B4-BE49-F238E27FC236}">
                <a16:creationId xmlns:a16="http://schemas.microsoft.com/office/drawing/2014/main" id="{28480DDE-8472-4875-ACDA-D1BD95BB4A9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819" y="3836024"/>
            <a:ext cx="1606447" cy="1427124"/>
          </a:xfrm>
          <a:prstGeom prst="rect">
            <a:avLst/>
          </a:prstGeom>
        </p:spPr>
      </p:pic>
      <p:pic>
        <p:nvPicPr>
          <p:cNvPr id="19" name="Graphic 18">
            <a:extLst>
              <a:ext uri="{FF2B5EF4-FFF2-40B4-BE49-F238E27FC236}">
                <a16:creationId xmlns:a16="http://schemas.microsoft.com/office/drawing/2014/main" id="{F2F2696B-A66C-4202-A8D3-13DA27A1722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7344120" y="5307051"/>
            <a:ext cx="3244144" cy="522525"/>
          </a:xfrm>
          <a:prstGeom prst="rect">
            <a:avLst/>
          </a:prstGeom>
        </p:spPr>
      </p:pic>
      <p:pic>
        <p:nvPicPr>
          <p:cNvPr id="20" name="Graphic 19">
            <a:extLst>
              <a:ext uri="{FF2B5EF4-FFF2-40B4-BE49-F238E27FC236}">
                <a16:creationId xmlns:a16="http://schemas.microsoft.com/office/drawing/2014/main" id="{9C54624D-473A-4BEB-9A17-F1A80F89E2E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0456888" y="5001062"/>
            <a:ext cx="1418149" cy="728034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FBD9528-FC70-4255-82B5-CE51A04CD8AA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542" y="5192394"/>
            <a:ext cx="1622330" cy="408726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AD35295-D38B-4CD8-A53E-CF983D7B0F0C}"/>
              </a:ext>
            </a:extLst>
          </p:cNvPr>
          <p:cNvSpPr/>
          <p:nvPr/>
        </p:nvSpPr>
        <p:spPr>
          <a:xfrm>
            <a:off x="142129" y="3499080"/>
            <a:ext cx="5470941" cy="2725075"/>
          </a:xfrm>
          <a:prstGeom prst="roundRect">
            <a:avLst/>
          </a:prstGeom>
          <a:solidFill>
            <a:schemeClr val="accent1">
              <a:alpha val="20000"/>
            </a:schemeClr>
          </a:solidFill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sz="2000" b="1" dirty="0">
                <a:solidFill>
                  <a:schemeClr val="accent1">
                    <a:lumMod val="75000"/>
                  </a:schemeClr>
                </a:solidFill>
              </a:rPr>
              <a:t>HITRI+ and I.FAST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B6F324E8-1F5F-47AD-9D3B-0A7C5849428B}"/>
              </a:ext>
            </a:extLst>
          </p:cNvPr>
          <p:cNvSpPr/>
          <p:nvPr/>
        </p:nvSpPr>
        <p:spPr>
          <a:xfrm>
            <a:off x="5718515" y="3820516"/>
            <a:ext cx="1873344" cy="2361092"/>
          </a:xfrm>
          <a:prstGeom prst="roundRect">
            <a:avLst/>
          </a:prstGeom>
          <a:solidFill>
            <a:srgbClr val="FFFF00">
              <a:alpha val="20000"/>
            </a:srgbClr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sz="2000" b="1" dirty="0">
                <a:solidFill>
                  <a:srgbClr val="FAA306"/>
                </a:solidFill>
              </a:rPr>
              <a:t>HITRI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354A3D7-478C-466C-9C40-AE7C8EC75018}"/>
              </a:ext>
            </a:extLst>
          </p:cNvPr>
          <p:cNvSpPr/>
          <p:nvPr/>
        </p:nvSpPr>
        <p:spPr>
          <a:xfrm>
            <a:off x="7691491" y="3908007"/>
            <a:ext cx="4459117" cy="2316148"/>
          </a:xfrm>
          <a:prstGeom prst="roundRect">
            <a:avLst/>
          </a:prstGeom>
          <a:solidFill>
            <a:srgbClr val="92D050">
              <a:alpha val="20000"/>
            </a:srgbClr>
          </a:solidFill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sz="2000" b="1" dirty="0">
                <a:solidFill>
                  <a:srgbClr val="00B050"/>
                </a:solidFill>
              </a:rPr>
              <a:t>I.FAST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B2D302C-96C9-4386-BC74-019AC4F1E900}"/>
              </a:ext>
            </a:extLst>
          </p:cNvPr>
          <p:cNvSpPr txBox="1"/>
          <p:nvPr/>
        </p:nvSpPr>
        <p:spPr>
          <a:xfrm>
            <a:off x="1461185" y="6358055"/>
            <a:ext cx="9269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HITRI</a:t>
            </a:r>
            <a:r>
              <a:rPr lang="en-US" i="1" dirty="0" err="1">
                <a:solidFill>
                  <a:schemeClr val="bg1"/>
                </a:solidFill>
              </a:rPr>
              <a:t>Plus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and I.FAST Pre-start meeting of the WP8 (magnets) – Zoom platform 3 December 2020 </a:t>
            </a:r>
          </a:p>
        </p:txBody>
      </p:sp>
    </p:spTree>
    <p:extLst>
      <p:ext uri="{BB962C8B-B14F-4D97-AF65-F5344CB8AC3E}">
        <p14:creationId xmlns:p14="http://schemas.microsoft.com/office/powerpoint/2010/main" val="672155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DB8CFDD-AF86-324F-B309-BF780B1A7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42" y="288273"/>
            <a:ext cx="1220886" cy="82674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0495B182-C067-7541-AFB1-8DFD2CDD2FD0}"/>
              </a:ext>
            </a:extLst>
          </p:cNvPr>
          <p:cNvSpPr/>
          <p:nvPr/>
        </p:nvSpPr>
        <p:spPr>
          <a:xfrm>
            <a:off x="1508105" y="65398"/>
            <a:ext cx="9013282" cy="118047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1F5369-C1EF-2546-AD6F-25686834E1C6}"/>
              </a:ext>
            </a:extLst>
          </p:cNvPr>
          <p:cNvSpPr txBox="1"/>
          <p:nvPr/>
        </p:nvSpPr>
        <p:spPr>
          <a:xfrm>
            <a:off x="1171173" y="120537"/>
            <a:ext cx="9350214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1" i="0" u="none" strike="noStrike" kern="1200" cap="none" spc="-150" normalizeH="0" baseline="0" noProof="0" dirty="0">
                <a:ln>
                  <a:noFill/>
                </a:ln>
                <a:solidFill>
                  <a:srgbClr val="1037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SEEIIST – </a:t>
            </a:r>
            <a:r>
              <a:rPr kumimoji="0" lang="en-GB" sz="3400" b="0" i="0" u="none" strike="noStrike" kern="1200" cap="none" spc="-150" normalizeH="0" baseline="0" noProof="0" dirty="0">
                <a:ln>
                  <a:noFill/>
                </a:ln>
                <a:solidFill>
                  <a:srgbClr val="1037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First Green Infrastructure in line 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400" b="0" i="0" u="none" strike="noStrike" kern="1200" cap="none" spc="-150" normalizeH="0" baseline="0" noProof="0" dirty="0">
                <a:ln>
                  <a:noFill/>
                </a:ln>
                <a:solidFill>
                  <a:srgbClr val="10379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Horizon Europe Cancer Mission</a:t>
            </a:r>
            <a:endParaRPr kumimoji="0" lang="en-US" sz="3400" b="0" i="0" u="none" strike="noStrike" kern="1200" cap="none" spc="-150" normalizeH="0" baseline="0" noProof="0" dirty="0">
              <a:ln>
                <a:noFill/>
              </a:ln>
              <a:solidFill>
                <a:srgbClr val="10379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BA924F-E9D3-1145-91F6-E3134A7AAF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42" y="1360993"/>
            <a:ext cx="9618869" cy="54106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B84A34B-EAD6-1C46-9712-867C1F67F8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98423" y="1504391"/>
            <a:ext cx="1665281" cy="12071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F3F7ECC-8D3B-DF4D-86A5-817246E5B9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7556" y="2880474"/>
            <a:ext cx="967013" cy="11858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8FF732-84AC-AD4A-B2E7-7D2DC636294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6301" t="40995"/>
          <a:stretch/>
        </p:blipFill>
        <p:spPr>
          <a:xfrm>
            <a:off x="8118736" y="3710101"/>
            <a:ext cx="5207967" cy="2957331"/>
          </a:xfrm>
          <a:prstGeom prst="rect">
            <a:avLst/>
          </a:prstGeom>
        </p:spPr>
      </p:pic>
      <p:sp>
        <p:nvSpPr>
          <p:cNvPr id="3" name="Speech Bubble: Oval 2">
            <a:extLst>
              <a:ext uri="{FF2B5EF4-FFF2-40B4-BE49-F238E27FC236}">
                <a16:creationId xmlns:a16="http://schemas.microsoft.com/office/drawing/2014/main" id="{0A304A16-6146-4DDF-B4A9-5B3D79A646CA}"/>
              </a:ext>
            </a:extLst>
          </p:cNvPr>
          <p:cNvSpPr/>
          <p:nvPr/>
        </p:nvSpPr>
        <p:spPr>
          <a:xfrm>
            <a:off x="1781300" y="2962276"/>
            <a:ext cx="2050406" cy="559831"/>
          </a:xfrm>
          <a:prstGeom prst="wedgeEllipseCallout">
            <a:avLst>
              <a:gd name="adj1" fmla="val 67629"/>
              <a:gd name="adj2" fmla="val 371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SC magnet </a:t>
            </a:r>
            <a:r>
              <a:rPr lang="fr-CH" sz="1400" b="1" dirty="0" err="1"/>
              <a:t>based</a:t>
            </a:r>
            <a:r>
              <a:rPr lang="fr-CH" sz="1400" b="1" dirty="0"/>
              <a:t> synchrotron</a:t>
            </a:r>
            <a:endParaRPr lang="en-US" sz="1400" b="1" dirty="0"/>
          </a:p>
        </p:txBody>
      </p:sp>
      <p:sp>
        <p:nvSpPr>
          <p:cNvPr id="5" name="Speech Bubble: Oval 4">
            <a:extLst>
              <a:ext uri="{FF2B5EF4-FFF2-40B4-BE49-F238E27FC236}">
                <a16:creationId xmlns:a16="http://schemas.microsoft.com/office/drawing/2014/main" id="{D445DD2E-90A8-46A4-9954-5472554EDA5E}"/>
              </a:ext>
            </a:extLst>
          </p:cNvPr>
          <p:cNvSpPr/>
          <p:nvPr/>
        </p:nvSpPr>
        <p:spPr>
          <a:xfrm>
            <a:off x="1066800" y="5343526"/>
            <a:ext cx="1817167" cy="559831"/>
          </a:xfrm>
          <a:prstGeom prst="wedgeEllipseCallout">
            <a:avLst>
              <a:gd name="adj1" fmla="val 72871"/>
              <a:gd name="adj2" fmla="val 1562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b="1" dirty="0"/>
              <a:t>SC magnet </a:t>
            </a:r>
            <a:r>
              <a:rPr lang="fr-CH" sz="1400" b="1" dirty="0" err="1"/>
              <a:t>based</a:t>
            </a:r>
            <a:r>
              <a:rPr lang="fr-CH" sz="1400" b="1" dirty="0"/>
              <a:t> </a:t>
            </a:r>
            <a:r>
              <a:rPr lang="fr-CH" sz="1400" b="1" dirty="0" err="1"/>
              <a:t>gantry</a:t>
            </a:r>
            <a:r>
              <a:rPr lang="fr-CH" sz="1400" b="1" dirty="0"/>
              <a:t> </a:t>
            </a:r>
            <a:endParaRPr lang="en-US" sz="1400" b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0B8CBD-DC6F-49C4-94BC-8F5976525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865FA8-FDC6-4B3A-89F6-B00924E48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C04DF5-804A-47CD-BDBA-F5A985734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10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1122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88662-1FF4-408E-8CFC-4487A6913D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82685"/>
            <a:ext cx="5134292" cy="1600200"/>
          </a:xfrm>
        </p:spPr>
        <p:txBody>
          <a:bodyPr>
            <a:normAutofit fontScale="90000"/>
          </a:bodyPr>
          <a:lstStyle/>
          <a:p>
            <a:r>
              <a:rPr lang="fr-CH" dirty="0"/>
              <a:t>collaboration</a:t>
            </a:r>
            <a:br>
              <a:rPr lang="fr-CH" dirty="0"/>
            </a:br>
            <a:r>
              <a:rPr lang="fr-CH" dirty="0"/>
              <a:t>CERN-CNAO-</a:t>
            </a:r>
            <a:r>
              <a:rPr lang="fr-CH" dirty="0" err="1"/>
              <a:t>MedAustron</a:t>
            </a:r>
            <a:r>
              <a:rPr lang="fr-CH" dirty="0"/>
              <a:t>-INFN </a:t>
            </a:r>
            <a:br>
              <a:rPr lang="fr-CH" dirty="0"/>
            </a:br>
            <a:r>
              <a:rPr lang="fr-CH" b="1" dirty="0"/>
              <a:t>on C-ion GANTRY</a:t>
            </a:r>
            <a:endParaRPr lang="en-US" b="1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200904D-A1EB-46B0-B8A7-CB4022D391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07092" y="3220720"/>
            <a:ext cx="5245120" cy="30958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6175AA-3353-4A5A-B0D0-4B2BBA81FD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11400"/>
            <a:ext cx="4453572" cy="3811588"/>
          </a:xfrm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 err="1"/>
              <a:t>Improve</a:t>
            </a:r>
            <a:r>
              <a:rPr lang="fr-CH" sz="2000" dirty="0"/>
              <a:t> the </a:t>
            </a:r>
            <a:r>
              <a:rPr lang="fr-CH" sz="2000" dirty="0" err="1"/>
              <a:t>efficiency</a:t>
            </a:r>
            <a:r>
              <a:rPr lang="fr-CH" sz="2000" dirty="0"/>
              <a:t> (</a:t>
            </a:r>
            <a:r>
              <a:rPr lang="fr-CH" sz="2000" dirty="0" err="1"/>
              <a:t>medical</a:t>
            </a:r>
            <a:r>
              <a:rPr lang="fr-CH" sz="2000" dirty="0"/>
              <a:t> </a:t>
            </a:r>
            <a:r>
              <a:rPr lang="fr-CH" sz="2000" dirty="0" err="1"/>
              <a:t>effectiveness</a:t>
            </a:r>
            <a:r>
              <a:rPr lang="fr-CH" sz="2000" dirty="0"/>
              <a:t> and </a:t>
            </a:r>
            <a:r>
              <a:rPr lang="fr-CH" sz="2000" dirty="0" err="1"/>
              <a:t>treatment</a:t>
            </a:r>
            <a:r>
              <a:rPr lang="fr-CH" sz="2000" dirty="0"/>
              <a:t> time)  of the  </a:t>
            </a:r>
            <a:r>
              <a:rPr lang="fr-CH" sz="2000" dirty="0" err="1"/>
              <a:t>present</a:t>
            </a:r>
            <a:r>
              <a:rPr lang="fr-CH" sz="2000" dirty="0"/>
              <a:t> </a:t>
            </a:r>
            <a:r>
              <a:rPr lang="fr-CH" sz="2000" dirty="0" err="1"/>
              <a:t>facilities</a:t>
            </a:r>
            <a:endParaRPr lang="fr-CH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800" dirty="0"/>
              <a:t>CNAO (</a:t>
            </a:r>
            <a:r>
              <a:rPr lang="fr-CH" sz="1800" dirty="0" err="1"/>
              <a:t>Pavia</a:t>
            </a:r>
            <a:r>
              <a:rPr lang="fr-CH" sz="1800" dirty="0"/>
              <a:t>, IT)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CH" sz="1800" dirty="0" err="1"/>
              <a:t>MedAustron</a:t>
            </a:r>
            <a:r>
              <a:rPr lang="fr-CH" sz="1800" dirty="0"/>
              <a:t> (Vienna, AT)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/>
              <a:t>Design a </a:t>
            </a:r>
            <a:r>
              <a:rPr lang="fr-CH" sz="2000" dirty="0" err="1"/>
              <a:t>gantry</a:t>
            </a:r>
            <a:r>
              <a:rPr lang="fr-CH" sz="2000" dirty="0"/>
              <a:t> compatible </a:t>
            </a:r>
            <a:r>
              <a:rPr lang="fr-CH" sz="2000" dirty="0" err="1"/>
              <a:t>with</a:t>
            </a:r>
            <a:r>
              <a:rPr lang="fr-CH" sz="2000" dirty="0"/>
              <a:t> the </a:t>
            </a:r>
            <a:r>
              <a:rPr lang="fr-CH" sz="2000" dirty="0" err="1"/>
              <a:t>present</a:t>
            </a:r>
            <a:r>
              <a:rPr lang="fr-CH" sz="2000" dirty="0"/>
              <a:t> </a:t>
            </a:r>
            <a:r>
              <a:rPr lang="fr-CH" sz="2000" dirty="0" err="1"/>
              <a:t>layout</a:t>
            </a:r>
            <a:r>
              <a:rPr lang="fr-CH" sz="2000" dirty="0"/>
              <a:t> </a:t>
            </a:r>
            <a:r>
              <a:rPr lang="fr-CH" sz="2000" dirty="0" err="1"/>
              <a:t>without</a:t>
            </a:r>
            <a:r>
              <a:rPr lang="fr-CH" sz="2000" dirty="0"/>
              <a:t> large civil engineering and infrastructure </a:t>
            </a:r>
            <a:r>
              <a:rPr lang="fr-CH" sz="2000" dirty="0" err="1"/>
              <a:t>investment</a:t>
            </a:r>
            <a:endParaRPr lang="fr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/>
              <a:t>Leveraging the design </a:t>
            </a:r>
            <a:r>
              <a:rPr lang="fr-CH" sz="2000" dirty="0" err="1"/>
              <a:t>capability</a:t>
            </a:r>
            <a:r>
              <a:rPr lang="fr-CH" sz="2000" dirty="0"/>
              <a:t> and </a:t>
            </a:r>
            <a:r>
              <a:rPr lang="fr-CH" sz="2000" dirty="0" err="1"/>
              <a:t>technology</a:t>
            </a:r>
            <a:r>
              <a:rPr lang="fr-CH" sz="2000" dirty="0"/>
              <a:t> infrastructure of HEP </a:t>
            </a:r>
            <a:r>
              <a:rPr lang="fr-CH" sz="2000" dirty="0" err="1"/>
              <a:t>community</a:t>
            </a:r>
            <a:r>
              <a:rPr lang="fr-CH" sz="2000" dirty="0"/>
              <a:t> (CERN) to </a:t>
            </a:r>
            <a:r>
              <a:rPr lang="fr-CH" sz="2000" dirty="0" err="1"/>
              <a:t>strenghten</a:t>
            </a:r>
            <a:r>
              <a:rPr lang="fr-CH" sz="2000" dirty="0"/>
              <a:t> the </a:t>
            </a:r>
            <a:r>
              <a:rPr lang="fr-CH" sz="2000" dirty="0" err="1"/>
              <a:t>medical</a:t>
            </a:r>
            <a:r>
              <a:rPr lang="fr-CH" sz="2000" dirty="0"/>
              <a:t> </a:t>
            </a:r>
            <a:r>
              <a:rPr lang="fr-CH" sz="2000" dirty="0" err="1"/>
              <a:t>technology</a:t>
            </a:r>
            <a:r>
              <a:rPr lang="fr-CH" sz="2000" dirty="0"/>
              <a:t> in EU.</a:t>
            </a:r>
            <a:br>
              <a:rPr lang="fr-CH" sz="2000" dirty="0"/>
            </a:br>
            <a:r>
              <a:rPr lang="fr-CH" sz="2000" dirty="0">
                <a:sym typeface="Wingdings" panose="05000000000000000000" pitchFamily="2" charset="2"/>
              </a:rPr>
              <a:t> NIMMS program at CERN </a:t>
            </a:r>
            <a:r>
              <a:rPr lang="fr-CH" sz="2000" dirty="0" err="1">
                <a:sym typeface="Wingdings" panose="05000000000000000000" pitchFamily="2" charset="2"/>
              </a:rPr>
              <a:t>led</a:t>
            </a:r>
            <a:r>
              <a:rPr lang="fr-CH" sz="2000" dirty="0">
                <a:sym typeface="Wingdings" panose="05000000000000000000" pitchFamily="2" charset="2"/>
              </a:rPr>
              <a:t> by M. </a:t>
            </a:r>
            <a:r>
              <a:rPr lang="fr-CH" sz="2000" dirty="0" err="1">
                <a:sym typeface="Wingdings" panose="05000000000000000000" pitchFamily="2" charset="2"/>
              </a:rPr>
              <a:t>Vretenar</a:t>
            </a:r>
            <a:endParaRPr lang="fr-CH" sz="20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2000" dirty="0">
                <a:sym typeface="Wingdings" panose="05000000000000000000" pitchFamily="2" charset="2"/>
              </a:rPr>
              <a:t>TRIGGERED by </a:t>
            </a:r>
            <a:r>
              <a:rPr lang="fr-CH" sz="2000" dirty="0" err="1">
                <a:sym typeface="Wingdings" panose="05000000000000000000" pitchFamily="2" charset="2"/>
              </a:rPr>
              <a:t>GaTOROID</a:t>
            </a:r>
            <a:r>
              <a:rPr lang="fr-CH" sz="2000" dirty="0">
                <a:sym typeface="Wingdings" panose="05000000000000000000" pitchFamily="2" charset="2"/>
              </a:rPr>
              <a:t> of L. </a:t>
            </a:r>
            <a:r>
              <a:rPr lang="fr-CH" sz="2000" dirty="0" err="1">
                <a:sym typeface="Wingdings" panose="05000000000000000000" pitchFamily="2" charset="2"/>
              </a:rPr>
              <a:t>Bottura</a:t>
            </a:r>
            <a:r>
              <a:rPr lang="fr-CH" sz="2000" dirty="0">
                <a:sym typeface="Wingdings" panose="05000000000000000000" pitchFamily="2" charset="2"/>
              </a:rPr>
              <a:t> in 2019</a:t>
            </a:r>
            <a:endParaRPr lang="fr-CH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4F4D5F-CAA6-46BF-AF8A-0667B1D264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661" b="7819"/>
          <a:stretch/>
        </p:blipFill>
        <p:spPr>
          <a:xfrm>
            <a:off x="5669576" y="382685"/>
            <a:ext cx="5228908" cy="29224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07CD7D-1859-4313-9235-FA33C60E38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D89174-5144-42FA-9704-1A32BE5F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5B9715-1D08-457E-8FB6-A1A878913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11</a:t>
            </a:fld>
            <a:endParaRPr lang="en-US"/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19355E23-2C31-4E80-8EB4-C9D1DC87A1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119296" y="184690"/>
            <a:ext cx="2329467" cy="6919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77D1E77-17CB-4026-8564-6E4AC47F996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1982" y="3429000"/>
            <a:ext cx="2171354" cy="46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152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F18FD-F3D8-4846-B297-5781745CA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9077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Collaboration CERN-CNAO-</a:t>
            </a:r>
            <a:r>
              <a:rPr lang="en-US" dirty="0" err="1"/>
              <a:t>MedAustron</a:t>
            </a:r>
            <a:r>
              <a:rPr lang="en-US" dirty="0"/>
              <a:t>-INFN </a:t>
            </a:r>
            <a:br>
              <a:rPr lang="en-US" dirty="0"/>
            </a:br>
            <a:r>
              <a:rPr lang="en-US" dirty="0"/>
              <a:t>on C-ion SC GANTRY (started end 2019)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BFE01-8FD3-4D4E-BED9-8D348AB06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472055" cy="4351338"/>
          </a:xfrm>
        </p:spPr>
        <p:txBody>
          <a:bodyPr/>
          <a:lstStyle/>
          <a:p>
            <a:r>
              <a:rPr lang="fr-CH" dirty="0"/>
              <a:t>Scope: design a SC </a:t>
            </a:r>
            <a:r>
              <a:rPr lang="fr-CH" dirty="0" err="1"/>
              <a:t>gantry</a:t>
            </a:r>
            <a:r>
              <a:rPr lang="fr-CH" dirty="0"/>
              <a:t> and </a:t>
            </a:r>
            <a:r>
              <a:rPr lang="fr-CH" dirty="0" err="1"/>
              <a:t>demonstrate</a:t>
            </a:r>
            <a:r>
              <a:rPr lang="fr-CH" dirty="0"/>
              <a:t> </a:t>
            </a:r>
            <a:r>
              <a:rPr lang="fr-CH" dirty="0" err="1"/>
              <a:t>technology</a:t>
            </a:r>
            <a:r>
              <a:rPr lang="fr-CH" dirty="0"/>
              <a:t> to </a:t>
            </a:r>
            <a:r>
              <a:rPr lang="fr-CH" dirty="0" err="1"/>
              <a:t>allow</a:t>
            </a:r>
            <a:r>
              <a:rPr lang="fr-CH" dirty="0"/>
              <a:t> its construction in 7-8 </a:t>
            </a:r>
            <a:r>
              <a:rPr lang="fr-CH" dirty="0" err="1"/>
              <a:t>year</a:t>
            </a:r>
            <a:endParaRPr lang="fr-CH" dirty="0"/>
          </a:p>
          <a:p>
            <a:r>
              <a:rPr lang="fr-CH" dirty="0" err="1"/>
              <a:t>Exploring</a:t>
            </a:r>
            <a:r>
              <a:rPr lang="fr-CH" dirty="0"/>
              <a:t> </a:t>
            </a:r>
            <a:r>
              <a:rPr lang="fr-CH" dirty="0" err="1"/>
              <a:t>two</a:t>
            </a:r>
            <a:r>
              <a:rPr lang="fr-CH" dirty="0"/>
              <a:t> </a:t>
            </a:r>
            <a:r>
              <a:rPr lang="fr-CH" dirty="0" err="1"/>
              <a:t>lines</a:t>
            </a:r>
            <a:r>
              <a:rPr lang="fr-CH" dirty="0"/>
              <a:t>:</a:t>
            </a:r>
          </a:p>
          <a:p>
            <a:pPr lvl="1"/>
            <a:r>
              <a:rPr lang="fr-CH" i="1" dirty="0">
                <a:solidFill>
                  <a:srgbClr val="FF0000"/>
                </a:solidFill>
              </a:rPr>
              <a:t>Light </a:t>
            </a:r>
            <a:r>
              <a:rPr lang="fr-CH" i="1" dirty="0" err="1">
                <a:solidFill>
                  <a:srgbClr val="FF0000"/>
                </a:solidFill>
              </a:rPr>
              <a:t>rotating</a:t>
            </a:r>
            <a:r>
              <a:rPr lang="fr-CH" i="1" dirty="0">
                <a:solidFill>
                  <a:srgbClr val="FF0000"/>
                </a:solidFill>
              </a:rPr>
              <a:t> </a:t>
            </a:r>
            <a:r>
              <a:rPr lang="fr-CH" i="1" dirty="0" err="1">
                <a:solidFill>
                  <a:srgbClr val="FF0000"/>
                </a:solidFill>
              </a:rPr>
              <a:t>gantry</a:t>
            </a:r>
            <a:r>
              <a:rPr lang="fr-CH" dirty="0"/>
              <a:t>, </a:t>
            </a:r>
            <a:r>
              <a:rPr lang="fr-CH" dirty="0" err="1"/>
              <a:t>weight</a:t>
            </a:r>
            <a:r>
              <a:rPr lang="fr-CH" dirty="0"/>
              <a:t> </a:t>
            </a:r>
            <a:r>
              <a:rPr lang="fr-CH" dirty="0">
                <a:sym typeface="Symbol" panose="05050102010706020507" pitchFamily="18" charset="2"/>
              </a:rPr>
              <a:t></a:t>
            </a:r>
            <a:r>
              <a:rPr lang="fr-CH" dirty="0"/>
              <a:t> 10-20% of HIT </a:t>
            </a:r>
            <a:r>
              <a:rPr lang="fr-CH" dirty="0" err="1"/>
              <a:t>gantry</a:t>
            </a:r>
            <a:r>
              <a:rPr lang="fr-CH" dirty="0"/>
              <a:t> (40-50% of </a:t>
            </a:r>
            <a:r>
              <a:rPr lang="fr-CH" dirty="0" err="1"/>
              <a:t>of</a:t>
            </a:r>
            <a:r>
              <a:rPr lang="fr-CH" dirty="0"/>
              <a:t> HIMAC-JP)</a:t>
            </a:r>
          </a:p>
          <a:p>
            <a:pPr lvl="2"/>
            <a:r>
              <a:rPr lang="fr-CH" dirty="0" err="1"/>
              <a:t>Based</a:t>
            </a:r>
            <a:r>
              <a:rPr lang="fr-CH" dirty="0"/>
              <a:t> on </a:t>
            </a:r>
            <a:r>
              <a:rPr lang="fr-CH" dirty="0" err="1"/>
              <a:t>work</a:t>
            </a:r>
            <a:r>
              <a:rPr lang="fr-CH" dirty="0"/>
              <a:t> </a:t>
            </a:r>
            <a:r>
              <a:rPr lang="fr-CH" dirty="0" err="1"/>
              <a:t>driven</a:t>
            </a:r>
            <a:r>
              <a:rPr lang="fr-CH" dirty="0"/>
              <a:t> by </a:t>
            </a:r>
            <a:r>
              <a:rPr lang="fr-CH" b="1" u="sng" dirty="0"/>
              <a:t>TERA </a:t>
            </a:r>
            <a:r>
              <a:rPr lang="fr-CH" b="1" u="sng" dirty="0" err="1"/>
              <a:t>foundation</a:t>
            </a:r>
            <a:r>
              <a:rPr lang="fr-CH" b="1" u="sng" dirty="0"/>
              <a:t> </a:t>
            </a:r>
            <a:r>
              <a:rPr lang="fr-CH" dirty="0"/>
              <a:t>in collaboration </a:t>
            </a:r>
            <a:r>
              <a:rPr lang="fr-CH" dirty="0" err="1"/>
              <a:t>with</a:t>
            </a:r>
            <a:r>
              <a:rPr lang="fr-CH" dirty="0"/>
              <a:t> CERN</a:t>
            </a:r>
          </a:p>
          <a:p>
            <a:pPr lvl="2"/>
            <a:r>
              <a:rPr lang="fr-CH" dirty="0" err="1"/>
              <a:t>Now</a:t>
            </a:r>
            <a:r>
              <a:rPr lang="fr-CH" dirty="0"/>
              <a:t> </a:t>
            </a:r>
            <a:r>
              <a:rPr lang="fr-CH" dirty="0" err="1"/>
              <a:t>mainly</a:t>
            </a:r>
            <a:r>
              <a:rPr lang="fr-CH" dirty="0"/>
              <a:t> </a:t>
            </a:r>
            <a:r>
              <a:rPr lang="fr-CH" dirty="0" err="1"/>
              <a:t>driven</a:t>
            </a:r>
            <a:r>
              <a:rPr lang="fr-CH" dirty="0"/>
              <a:t> by NIMMS program at CERN, </a:t>
            </a:r>
            <a:r>
              <a:rPr lang="fr-CH" dirty="0" err="1"/>
              <a:t>with</a:t>
            </a:r>
            <a:r>
              <a:rPr lang="fr-CH" dirty="0"/>
              <a:t> TERA</a:t>
            </a:r>
          </a:p>
          <a:p>
            <a:pPr lvl="1"/>
            <a:r>
              <a:rPr lang="fr-CH" i="1" dirty="0" err="1">
                <a:solidFill>
                  <a:srgbClr val="FF0000"/>
                </a:solidFill>
              </a:rPr>
              <a:t>Static</a:t>
            </a:r>
            <a:r>
              <a:rPr lang="fr-CH" i="1" dirty="0">
                <a:solidFill>
                  <a:srgbClr val="FF0000"/>
                </a:solidFill>
              </a:rPr>
              <a:t> </a:t>
            </a:r>
            <a:r>
              <a:rPr lang="fr-CH" i="1" dirty="0" err="1">
                <a:solidFill>
                  <a:srgbClr val="FF0000"/>
                </a:solidFill>
              </a:rPr>
              <a:t>toroidal</a:t>
            </a:r>
            <a:r>
              <a:rPr lang="fr-CH" i="1" dirty="0">
                <a:solidFill>
                  <a:srgbClr val="FF0000"/>
                </a:solidFill>
              </a:rPr>
              <a:t> </a:t>
            </a:r>
            <a:r>
              <a:rPr lang="fr-CH" i="1" dirty="0" err="1">
                <a:solidFill>
                  <a:srgbClr val="FF0000"/>
                </a:solidFill>
              </a:rPr>
              <a:t>gantry</a:t>
            </a:r>
            <a:r>
              <a:rPr lang="fr-CH" i="1" dirty="0">
                <a:solidFill>
                  <a:srgbClr val="FF0000"/>
                </a:solidFill>
              </a:rPr>
              <a:t> </a:t>
            </a:r>
            <a:r>
              <a:rPr lang="fr-CH" dirty="0"/>
              <a:t>of new design </a:t>
            </a:r>
            <a:r>
              <a:rPr lang="fr-CH" dirty="0" err="1"/>
              <a:t>based</a:t>
            </a:r>
            <a:r>
              <a:rPr lang="fr-CH" dirty="0"/>
              <a:t> on a CERN patent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31FDC8-3052-4522-AECE-FC367E593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79A836-AD2A-4ACE-BD09-D306B486F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8B3827-4014-4F0D-91FF-2D0F8B358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0967" y="2591908"/>
            <a:ext cx="3187593" cy="18958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413AB2-B289-4C88-B7B7-4E13D1D12076}"/>
              </a:ext>
            </a:extLst>
          </p:cNvPr>
          <p:cNvSpPr txBox="1"/>
          <p:nvPr/>
        </p:nvSpPr>
        <p:spPr>
          <a:xfrm>
            <a:off x="5372639" y="5259401"/>
            <a:ext cx="6475921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L. Bottura, “A Gantry and apparatus for focussing beams of charged particles,” Patent, EP 18173426.0., May 2018</a:t>
            </a:r>
          </a:p>
          <a:p>
            <a:r>
              <a:rPr lang="en-GB" dirty="0"/>
              <a:t>E. Felcini, </a:t>
            </a:r>
            <a:r>
              <a:rPr lang="en-GB" dirty="0" err="1"/>
              <a:t>phD</a:t>
            </a:r>
            <a:r>
              <a:rPr lang="en-GB" dirty="0"/>
              <a:t> thesis (EPFL Lausanne and CERN, 2020)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FC09A79-6B86-4B45-B887-C3715CC4F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607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87A4A-6F54-45E2-9668-D2D970334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19" y="27357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Collaboration CERN-CNAO-</a:t>
            </a:r>
            <a:r>
              <a:rPr lang="en-US" dirty="0" err="1"/>
              <a:t>MedAustron</a:t>
            </a:r>
            <a:r>
              <a:rPr lang="en-US" dirty="0"/>
              <a:t>-INFN </a:t>
            </a:r>
            <a:br>
              <a:rPr lang="en-US" dirty="0"/>
            </a:br>
            <a:r>
              <a:rPr lang="en-US" dirty="0"/>
              <a:t>on C-ion SC GANTRY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4FC39-AB4E-416F-AEFC-E03F5EB024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68264" y="1570998"/>
            <a:ext cx="5157787" cy="823912"/>
          </a:xfrm>
        </p:spPr>
        <p:txBody>
          <a:bodyPr/>
          <a:lstStyle/>
          <a:p>
            <a:r>
              <a:rPr lang="fr-CH" dirty="0"/>
              <a:t>Light </a:t>
            </a:r>
            <a:r>
              <a:rPr lang="fr-CH" dirty="0" err="1"/>
              <a:t>rotating</a:t>
            </a:r>
            <a:r>
              <a:rPr lang="fr-CH" dirty="0"/>
              <a:t> </a:t>
            </a:r>
            <a:r>
              <a:rPr lang="fr-CH" dirty="0" err="1"/>
              <a:t>gantry</a:t>
            </a: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EFFF977-6B86-4E23-AADE-EA0D21C197F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404" y="2399568"/>
            <a:ext cx="4229865" cy="2897578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60BB51-6622-4A21-879A-0D47C3F392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551631" y="1586853"/>
            <a:ext cx="3160956" cy="823912"/>
          </a:xfrm>
        </p:spPr>
        <p:txBody>
          <a:bodyPr/>
          <a:lstStyle/>
          <a:p>
            <a:r>
              <a:rPr lang="fr-CH" dirty="0" err="1"/>
              <a:t>Toroidal</a:t>
            </a:r>
            <a:r>
              <a:rPr lang="fr-CH" dirty="0"/>
              <a:t> </a:t>
            </a:r>
            <a:r>
              <a:rPr lang="fr-CH" dirty="0" err="1"/>
              <a:t>gantry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A70986F-3F70-41BA-8CF7-283C39F77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9965CB3-F336-47CC-A536-75F5374E9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13</a:t>
            </a:fld>
            <a:endParaRPr lang="en-US"/>
          </a:p>
        </p:txBody>
      </p:sp>
      <p:pic>
        <p:nvPicPr>
          <p:cNvPr id="20" name="Content Placeholder 19">
            <a:extLst>
              <a:ext uri="{FF2B5EF4-FFF2-40B4-BE49-F238E27FC236}">
                <a16:creationId xmlns:a16="http://schemas.microsoft.com/office/drawing/2014/main" id="{16F2A84A-9D3B-45B6-BEDB-3D36AA639FB4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900733" y="2351726"/>
            <a:ext cx="3886088" cy="3684588"/>
          </a:xfr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F593A67-94BA-4B13-B755-DB4197E10F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1268" y="2592647"/>
            <a:ext cx="3450199" cy="270449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EE4B7-F083-4D7C-B1D5-FD87E014A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7ED4F8-F7D7-4545-8ACE-9FC6311CA1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879" y="1705111"/>
            <a:ext cx="1190244" cy="707923"/>
          </a:xfrm>
          <a:prstGeom prst="rect">
            <a:avLst/>
          </a:prstGeom>
        </p:spPr>
      </p:pic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2CA4C19D-1B4D-499F-9A47-2C09236D15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891" y="1827691"/>
            <a:ext cx="652067" cy="652067"/>
          </a:xfrm>
          <a:prstGeom prst="rect">
            <a:avLst/>
          </a:prstGeom>
        </p:spPr>
      </p:pic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006A6CAC-8FC6-4D96-A64C-AB04D6634F6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7953" y="1462578"/>
            <a:ext cx="761132" cy="761132"/>
          </a:xfrm>
          <a:prstGeom prst="rect">
            <a:avLst/>
          </a:prstGeom>
        </p:spPr>
      </p:pic>
      <p:pic>
        <p:nvPicPr>
          <p:cNvPr id="16" name="Picture 15" descr="Logo, company name&#10;&#10;Description automatically generated">
            <a:extLst>
              <a:ext uri="{FF2B5EF4-FFF2-40B4-BE49-F238E27FC236}">
                <a16:creationId xmlns:a16="http://schemas.microsoft.com/office/drawing/2014/main" id="{C7F8315F-4163-468B-A16F-3CCDE5E95D0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754" y="2277711"/>
            <a:ext cx="973529" cy="49974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85D5D7F-F19A-4046-B512-75D655E3E71A}"/>
              </a:ext>
            </a:extLst>
          </p:cNvPr>
          <p:cNvSpPr txBox="1"/>
          <p:nvPr/>
        </p:nvSpPr>
        <p:spPr>
          <a:xfrm>
            <a:off x="839339" y="5389690"/>
            <a:ext cx="5851784" cy="70788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000" b="1" dirty="0"/>
              <a:t>End 2020: </a:t>
            </a:r>
            <a:r>
              <a:rPr lang="fr-CH" sz="2000" b="1" dirty="0" err="1"/>
              <a:t>decision</a:t>
            </a:r>
            <a:r>
              <a:rPr lang="fr-CH" sz="2000" b="1" dirty="0"/>
              <a:t> on design </a:t>
            </a:r>
            <a:r>
              <a:rPr lang="fr-CH" sz="2000" b="1" dirty="0" err="1"/>
              <a:t>based</a:t>
            </a:r>
            <a:r>
              <a:rPr lang="fr-CH" sz="2000" b="1" dirty="0"/>
              <a:t> on International panel </a:t>
            </a:r>
            <a:r>
              <a:rPr lang="fr-CH" sz="2000" b="1" dirty="0" err="1"/>
              <a:t>assessment</a:t>
            </a:r>
            <a:r>
              <a:rPr lang="fr-CH" sz="2000" b="1" dirty="0"/>
              <a:t>. GOING on right </a:t>
            </a:r>
            <a:r>
              <a:rPr lang="fr-CH" sz="2000" b="1" dirty="0" err="1"/>
              <a:t>now</a:t>
            </a:r>
            <a:r>
              <a:rPr lang="fr-CH" sz="2000" b="1" dirty="0"/>
              <a:t>…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33051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9798E-55A4-4D1F-ACEC-16EE545DB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err="1"/>
              <a:t>Exploring</a:t>
            </a:r>
            <a:r>
              <a:rPr lang="fr-CH" dirty="0"/>
              <a:t> all SC technologies for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generation</a:t>
            </a:r>
            <a:r>
              <a:rPr lang="fr-CH" dirty="0"/>
              <a:t> HEP  </a:t>
            </a:r>
            <a:r>
              <a:rPr lang="fr-CH" dirty="0" err="1"/>
              <a:t>colliders</a:t>
            </a:r>
            <a:r>
              <a:rPr lang="fr-CH" dirty="0"/>
              <a:t> for </a:t>
            </a:r>
            <a:r>
              <a:rPr lang="fr-CH" dirty="0" err="1"/>
              <a:t>advancing</a:t>
            </a:r>
            <a:r>
              <a:rPr lang="fr-CH" dirty="0"/>
              <a:t> in </a:t>
            </a:r>
            <a:r>
              <a:rPr lang="fr-CH" dirty="0" err="1"/>
              <a:t>Hadrontherapy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930D24-C743-4945-8558-ED32F3F2B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H" dirty="0"/>
              <a:t>Nb-Ti </a:t>
            </a:r>
            <a:r>
              <a:rPr lang="fr-CH" dirty="0" err="1"/>
              <a:t>remains</a:t>
            </a:r>
            <a:r>
              <a:rPr lang="fr-CH" dirty="0"/>
              <a:t> the </a:t>
            </a:r>
            <a:r>
              <a:rPr lang="fr-CH" dirty="0" err="1"/>
              <a:t>workshorse</a:t>
            </a:r>
            <a:r>
              <a:rPr lang="fr-CH" dirty="0"/>
              <a:t> of </a:t>
            </a:r>
            <a:r>
              <a:rPr lang="fr-CH" dirty="0" err="1"/>
              <a:t>superconductivity</a:t>
            </a:r>
            <a:r>
              <a:rPr lang="fr-CH" dirty="0"/>
              <a:t>: first solution</a:t>
            </a:r>
          </a:p>
          <a:p>
            <a:endParaRPr lang="fr-CH" dirty="0"/>
          </a:p>
          <a:p>
            <a:r>
              <a:rPr lang="fr-CH" dirty="0"/>
              <a:t>For </a:t>
            </a:r>
            <a:r>
              <a:rPr lang="fr-CH" i="1" dirty="0">
                <a:solidFill>
                  <a:srgbClr val="FF0000"/>
                </a:solidFill>
              </a:rPr>
              <a:t>HiLumi LHC</a:t>
            </a:r>
            <a:r>
              <a:rPr lang="fr-CH" dirty="0"/>
              <a:t>, </a:t>
            </a:r>
            <a:r>
              <a:rPr lang="fr-CH" dirty="0" err="1"/>
              <a:t>now</a:t>
            </a:r>
            <a:r>
              <a:rPr lang="fr-CH" dirty="0"/>
              <a:t>, and </a:t>
            </a:r>
            <a:r>
              <a:rPr lang="fr-CH" i="1" dirty="0">
                <a:solidFill>
                  <a:srgbClr val="0070C0"/>
                </a:solidFill>
              </a:rPr>
              <a:t>FCC-</a:t>
            </a:r>
            <a:r>
              <a:rPr lang="fr-CH" i="1" dirty="0" err="1">
                <a:solidFill>
                  <a:srgbClr val="0070C0"/>
                </a:solidFill>
              </a:rPr>
              <a:t>hh</a:t>
            </a:r>
            <a:r>
              <a:rPr lang="fr-CH" dirty="0"/>
              <a:t>, in the  </a:t>
            </a:r>
            <a:r>
              <a:rPr lang="fr-CH" dirty="0" err="1"/>
              <a:t>near</a:t>
            </a:r>
            <a:r>
              <a:rPr lang="fr-CH" dirty="0"/>
              <a:t> future, CERN and HEP </a:t>
            </a:r>
            <a:r>
              <a:rPr lang="fr-CH" dirty="0" err="1"/>
              <a:t>communty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developing</a:t>
            </a:r>
            <a:endParaRPr lang="fr-CH" dirty="0"/>
          </a:p>
          <a:p>
            <a:pPr lvl="1"/>
            <a:r>
              <a:rPr lang="fr-CH" dirty="0"/>
              <a:t> </a:t>
            </a:r>
            <a:r>
              <a:rPr lang="fr-CH" b="1" dirty="0">
                <a:solidFill>
                  <a:srgbClr val="00B050"/>
                </a:solidFill>
              </a:rPr>
              <a:t>Nb</a:t>
            </a:r>
            <a:r>
              <a:rPr lang="fr-CH" b="1" baseline="-25000" dirty="0">
                <a:solidFill>
                  <a:srgbClr val="00B050"/>
                </a:solidFill>
              </a:rPr>
              <a:t>3</a:t>
            </a:r>
            <a:r>
              <a:rPr lang="fr-CH" b="1" dirty="0">
                <a:solidFill>
                  <a:srgbClr val="00B050"/>
                </a:solidFill>
              </a:rPr>
              <a:t>Sn technologies for </a:t>
            </a:r>
            <a:r>
              <a:rPr lang="fr-CH" b="1" dirty="0" err="1">
                <a:solidFill>
                  <a:srgbClr val="00B050"/>
                </a:solidFill>
              </a:rPr>
              <a:t>collider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quality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dirty="0"/>
              <a:t>magnets. Next </a:t>
            </a:r>
            <a:r>
              <a:rPr lang="fr-CH" dirty="0" err="1"/>
              <a:t>talks</a:t>
            </a:r>
            <a:r>
              <a:rPr lang="fr-CH" dirty="0"/>
              <a:t> (CERN and USA)! </a:t>
            </a:r>
            <a:br>
              <a:rPr lang="fr-CH" dirty="0"/>
            </a:br>
            <a:r>
              <a:rPr lang="fr-CH" dirty="0"/>
              <a:t>(</a:t>
            </a:r>
            <a:r>
              <a:rPr lang="fr-CH" dirty="0" err="1"/>
              <a:t>Requirements</a:t>
            </a:r>
            <a:r>
              <a:rPr lang="fr-CH" dirty="0"/>
              <a:t> for HEP </a:t>
            </a:r>
            <a:r>
              <a:rPr lang="fr-CH" dirty="0" err="1"/>
              <a:t>colliders</a:t>
            </a:r>
            <a:r>
              <a:rPr lang="fr-CH" dirty="0"/>
              <a:t> </a:t>
            </a:r>
            <a:r>
              <a:rPr lang="fr-CH" dirty="0" err="1"/>
              <a:t>slighty</a:t>
            </a:r>
            <a:r>
              <a:rPr lang="fr-CH" dirty="0"/>
              <a:t> </a:t>
            </a:r>
            <a:r>
              <a:rPr lang="fr-CH" dirty="0">
                <a:sym typeface="Symbol" panose="05050102010706020507" pitchFamily="18" charset="2"/>
              </a:rPr>
              <a:t> </a:t>
            </a:r>
            <a:r>
              <a:rPr lang="fr-CH" dirty="0"/>
              <a:t>for </a:t>
            </a:r>
            <a:r>
              <a:rPr lang="fr-CH" dirty="0" err="1"/>
              <a:t>sweeping</a:t>
            </a:r>
            <a:r>
              <a:rPr lang="fr-CH" dirty="0"/>
              <a:t> synchrotrons)</a:t>
            </a:r>
          </a:p>
          <a:p>
            <a:pPr lvl="1"/>
            <a:r>
              <a:rPr lang="fr-CH" b="1" dirty="0" err="1">
                <a:solidFill>
                  <a:srgbClr val="00B050"/>
                </a:solidFill>
              </a:rPr>
              <a:t>Canted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Cosine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Theta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b="1" dirty="0" err="1">
                <a:solidFill>
                  <a:srgbClr val="00B050"/>
                </a:solidFill>
              </a:rPr>
              <a:t>dipoles</a:t>
            </a:r>
            <a:r>
              <a:rPr lang="fr-CH" b="1" dirty="0">
                <a:solidFill>
                  <a:srgbClr val="00B050"/>
                </a:solidFill>
              </a:rPr>
              <a:t> </a:t>
            </a:r>
            <a:r>
              <a:rPr lang="fr-CH" dirty="0"/>
              <a:t>(Nb-Ti for </a:t>
            </a:r>
            <a:r>
              <a:rPr lang="fr-CH" i="1" dirty="0">
                <a:solidFill>
                  <a:srgbClr val="FF0000"/>
                </a:solidFill>
              </a:rPr>
              <a:t>HiLumi LHC</a:t>
            </a:r>
            <a:r>
              <a:rPr lang="fr-CH" dirty="0"/>
              <a:t>, CERN and IHEP Beijing, Nb</a:t>
            </a:r>
            <a:r>
              <a:rPr lang="fr-CH" baseline="-25000" dirty="0"/>
              <a:t>3</a:t>
            </a:r>
            <a:r>
              <a:rPr lang="fr-CH" dirty="0"/>
              <a:t>Sn for </a:t>
            </a:r>
            <a:r>
              <a:rPr lang="fr-CH" i="1" dirty="0">
                <a:solidFill>
                  <a:srgbClr val="0070C0"/>
                </a:solidFill>
              </a:rPr>
              <a:t>FCC-</a:t>
            </a:r>
            <a:r>
              <a:rPr lang="fr-CH" i="1" dirty="0" err="1">
                <a:solidFill>
                  <a:srgbClr val="0070C0"/>
                </a:solidFill>
              </a:rPr>
              <a:t>hh</a:t>
            </a:r>
            <a:r>
              <a:rPr lang="fr-CH" dirty="0"/>
              <a:t>, PSI and LBNL). Self-</a:t>
            </a:r>
            <a:r>
              <a:rPr lang="fr-CH" dirty="0" err="1"/>
              <a:t>funded</a:t>
            </a:r>
            <a:r>
              <a:rPr lang="fr-CH" dirty="0"/>
              <a:t> </a:t>
            </a:r>
            <a:r>
              <a:rPr lang="fr-CH" dirty="0" err="1"/>
              <a:t>initative</a:t>
            </a:r>
            <a:r>
              <a:rPr lang="fr-CH" dirty="0"/>
              <a:t> by Uppsala </a:t>
            </a:r>
            <a:r>
              <a:rPr lang="fr-CH" dirty="0" err="1"/>
              <a:t>U.and</a:t>
            </a:r>
            <a:r>
              <a:rPr lang="fr-CH" dirty="0"/>
              <a:t> </a:t>
            </a:r>
            <a:r>
              <a:rPr lang="fr-CH" dirty="0" err="1"/>
              <a:t>Scaditronix</a:t>
            </a:r>
            <a:r>
              <a:rPr lang="fr-CH" dirty="0"/>
              <a:t> (CERN coll.)</a:t>
            </a:r>
          </a:p>
          <a:p>
            <a:r>
              <a:rPr lang="fr-CH" dirty="0"/>
              <a:t>For </a:t>
            </a:r>
            <a:r>
              <a:rPr lang="fr-CH" i="1" dirty="0">
                <a:solidFill>
                  <a:srgbClr val="0070C0"/>
                </a:solidFill>
              </a:rPr>
              <a:t>FCC-</a:t>
            </a:r>
            <a:r>
              <a:rPr lang="fr-CH" i="1" dirty="0" err="1">
                <a:solidFill>
                  <a:srgbClr val="0070C0"/>
                </a:solidFill>
              </a:rPr>
              <a:t>hh</a:t>
            </a:r>
            <a:r>
              <a:rPr lang="fr-CH" dirty="0"/>
              <a:t> HEP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exploring</a:t>
            </a:r>
            <a:r>
              <a:rPr lang="fr-CH" dirty="0"/>
              <a:t> HTS </a:t>
            </a:r>
            <a:r>
              <a:rPr lang="fr-CH" dirty="0" err="1"/>
              <a:t>coils</a:t>
            </a:r>
            <a:r>
              <a:rPr lang="fr-CH" dirty="0"/>
              <a:t> for </a:t>
            </a:r>
            <a:r>
              <a:rPr lang="fr-CH" dirty="0" err="1"/>
              <a:t>accelerator</a:t>
            </a:r>
            <a:r>
              <a:rPr lang="fr-CH" dirty="0"/>
              <a:t> </a:t>
            </a:r>
            <a:r>
              <a:rPr lang="fr-CH" dirty="0" err="1"/>
              <a:t>quality</a:t>
            </a:r>
            <a:r>
              <a:rPr lang="fr-CH" dirty="0"/>
              <a:t> magnets: </a:t>
            </a:r>
          </a:p>
          <a:p>
            <a:pPr lvl="1"/>
            <a:r>
              <a:rPr lang="fr-CH" dirty="0"/>
              <a:t>in Europe via </a:t>
            </a:r>
            <a:r>
              <a:rPr lang="fr-CH" dirty="0" err="1"/>
              <a:t>mainly</a:t>
            </a:r>
            <a:r>
              <a:rPr lang="fr-CH" dirty="0"/>
              <a:t> the EC </a:t>
            </a:r>
            <a:r>
              <a:rPr lang="fr-CH" dirty="0" err="1"/>
              <a:t>funded</a:t>
            </a:r>
            <a:r>
              <a:rPr lang="fr-CH" dirty="0"/>
              <a:t> </a:t>
            </a:r>
            <a:r>
              <a:rPr lang="fr-CH" i="1" dirty="0">
                <a:solidFill>
                  <a:schemeClr val="accent2">
                    <a:lumMod val="75000"/>
                  </a:schemeClr>
                </a:solidFill>
              </a:rPr>
              <a:t>FP7-EuCARD2</a:t>
            </a:r>
            <a:r>
              <a:rPr lang="fr-CH" dirty="0"/>
              <a:t> and </a:t>
            </a:r>
            <a:r>
              <a:rPr lang="fr-CH" i="1" dirty="0">
                <a:solidFill>
                  <a:schemeClr val="accent2">
                    <a:lumMod val="75000"/>
                  </a:schemeClr>
                </a:solidFill>
              </a:rPr>
              <a:t>H2020-ARIES</a:t>
            </a:r>
            <a:r>
              <a:rPr lang="fr-CH" i="1" dirty="0"/>
              <a:t> </a:t>
            </a:r>
            <a:endParaRPr lang="fr-CH" dirty="0"/>
          </a:p>
          <a:p>
            <a:pPr lvl="1"/>
            <a:r>
              <a:rPr lang="fr-CH" dirty="0"/>
              <a:t>In USA </a:t>
            </a:r>
            <a:r>
              <a:rPr lang="fr-CH" dirty="0" err="1"/>
              <a:t>mainly</a:t>
            </a:r>
            <a:r>
              <a:rPr lang="fr-CH" dirty="0"/>
              <a:t> in LBNL (in the frame of </a:t>
            </a:r>
            <a:r>
              <a:rPr lang="fr-CH" dirty="0" err="1"/>
              <a:t>accelerator</a:t>
            </a:r>
            <a:r>
              <a:rPr lang="fr-CH" dirty="0"/>
              <a:t> R&amp;D for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collider</a:t>
            </a:r>
            <a:r>
              <a:rPr lang="fr-CH" dirty="0"/>
              <a:t>).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4EEA16-7854-45C0-94F7-746683F84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4B66F7-51A0-4A42-99A1-3E4E53BE8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14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130F67-4DC8-4CF1-BEF6-0C10EF89C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452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84042-6EB1-4CED-8207-C4331BC51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Nb-</a:t>
            </a:r>
            <a:r>
              <a:rPr lang="en-GB" dirty="0" err="1"/>
              <a:t>Ti</a:t>
            </a:r>
            <a:r>
              <a:rPr lang="en-GB" dirty="0"/>
              <a:t> CCT: p-gantry and HiLumi LHC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EC2BF-FA51-4E55-B03F-EEB48C52C0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/>
              <a:t>LBNL: </a:t>
            </a:r>
            <a:r>
              <a:rPr lang="fr-CH" b="0" dirty="0"/>
              <a:t>CCT </a:t>
            </a:r>
            <a:r>
              <a:rPr lang="fr-CH" b="0" dirty="0" err="1"/>
              <a:t>coil</a:t>
            </a:r>
            <a:r>
              <a:rPr lang="fr-CH" b="0" dirty="0"/>
              <a:t> prototype for large acceptance proton </a:t>
            </a:r>
            <a:r>
              <a:rPr lang="fr-CH" b="0" dirty="0" err="1"/>
              <a:t>gantry</a:t>
            </a:r>
            <a:r>
              <a:rPr lang="fr-CH" b="0" dirty="0"/>
              <a:t> </a:t>
            </a:r>
            <a:r>
              <a:rPr lang="fr-CH" b="0" dirty="0">
                <a:sym typeface="Symbol" panose="05050102010706020507" pitchFamily="18" charset="2"/>
              </a:rPr>
              <a:t> = 400 mm</a:t>
            </a:r>
            <a:r>
              <a:rPr lang="fr-CH" b="0" dirty="0"/>
              <a:t>: </a:t>
            </a:r>
            <a:r>
              <a:rPr lang="fr-CH" b="0" dirty="0" err="1"/>
              <a:t>Successfully</a:t>
            </a:r>
            <a:r>
              <a:rPr lang="fr-CH" b="0" dirty="0"/>
              <a:t> </a:t>
            </a:r>
            <a:r>
              <a:rPr lang="fr-CH" b="0" dirty="0" err="1"/>
              <a:t>tested</a:t>
            </a:r>
            <a:r>
              <a:rPr lang="fr-CH" b="0" dirty="0"/>
              <a:t> to 3.5 T; </a:t>
            </a:r>
            <a:r>
              <a:rPr lang="fr-CH" b="0" dirty="0" err="1"/>
              <a:t>segmented</a:t>
            </a:r>
            <a:r>
              <a:rPr lang="fr-CH" b="0" dirty="0"/>
              <a:t> former</a:t>
            </a:r>
            <a:endParaRPr lang="en-US" b="0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0EE6719C-5511-4DF2-98D5-66D71420C7E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631041"/>
            <a:ext cx="5157787" cy="343265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A3CFD6-5A6B-40E3-8B5E-AC9AF8CDA1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375031" cy="823912"/>
          </a:xfrm>
        </p:spPr>
        <p:txBody>
          <a:bodyPr>
            <a:normAutofit fontScale="85000" lnSpcReduction="20000"/>
          </a:bodyPr>
          <a:lstStyle/>
          <a:p>
            <a:r>
              <a:rPr lang="fr-CH" dirty="0"/>
              <a:t>HiLumi LHC: </a:t>
            </a:r>
            <a:r>
              <a:rPr lang="fr-CH" b="0" dirty="0"/>
              <a:t>CERN has </a:t>
            </a:r>
            <a:r>
              <a:rPr lang="fr-CH" b="0" dirty="0" err="1"/>
              <a:t>designed</a:t>
            </a:r>
            <a:r>
              <a:rPr lang="fr-CH" b="0" dirty="0"/>
              <a:t>, </a:t>
            </a:r>
            <a:r>
              <a:rPr lang="fr-CH" b="0" dirty="0" err="1"/>
              <a:t>built</a:t>
            </a:r>
            <a:r>
              <a:rPr lang="fr-CH" b="0" dirty="0"/>
              <a:t> and </a:t>
            </a:r>
            <a:r>
              <a:rPr lang="fr-CH" b="0" dirty="0" err="1"/>
              <a:t>tested</a:t>
            </a:r>
            <a:r>
              <a:rPr lang="fr-CH" b="0" dirty="0"/>
              <a:t> a dual </a:t>
            </a:r>
            <a:r>
              <a:rPr lang="fr-CH" b="0" dirty="0">
                <a:sym typeface="Symbol" panose="05050102010706020507" pitchFamily="18" charset="2"/>
              </a:rPr>
              <a:t>3 T, </a:t>
            </a:r>
            <a:r>
              <a:rPr lang="fr-CH" b="0" dirty="0"/>
              <a:t>2 m long  - </a:t>
            </a:r>
            <a:r>
              <a:rPr lang="fr-CH" b="0" dirty="0">
                <a:sym typeface="Symbol" panose="05050102010706020507" pitchFamily="18" charset="2"/>
              </a:rPr>
              <a:t> = 90 mm, straight CCT. </a:t>
            </a:r>
            <a:r>
              <a:rPr lang="fr-CH" b="0" dirty="0" err="1">
                <a:sym typeface="Symbol" panose="05050102010706020507" pitchFamily="18" charset="2"/>
              </a:rPr>
              <a:t>Now</a:t>
            </a:r>
            <a:r>
              <a:rPr lang="fr-CH" b="0" dirty="0">
                <a:sym typeface="Symbol" panose="05050102010706020507" pitchFamily="18" charset="2"/>
              </a:rPr>
              <a:t>  IHEP Beijing </a:t>
            </a:r>
            <a:r>
              <a:rPr lang="fr-CH" b="0" dirty="0" err="1">
                <a:sym typeface="Symbol" panose="05050102010706020507" pitchFamily="18" charset="2"/>
              </a:rPr>
              <a:t>producing</a:t>
            </a:r>
            <a:r>
              <a:rPr lang="fr-CH" b="0" dirty="0">
                <a:sym typeface="Symbol" panose="05050102010706020507" pitchFamily="18" charset="2"/>
              </a:rPr>
              <a:t> 2x13 </a:t>
            </a:r>
            <a:r>
              <a:rPr lang="fr-CH" b="0" dirty="0" err="1">
                <a:sym typeface="Symbol" panose="05050102010706020507" pitchFamily="18" charset="2"/>
              </a:rPr>
              <a:t>units</a:t>
            </a:r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6D07BE36-6B92-4DC9-A44A-610FD873EAE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8782972" y="2505075"/>
            <a:ext cx="2764259" cy="3684588"/>
          </a:xfr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DA134A6-C8AC-4BD3-B8CF-C626DBBFD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553674C-81A8-4141-9B9B-4786D051B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15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2415375-CD4E-411F-9D4C-17B1CA6F7F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733170" y="3276716"/>
            <a:ext cx="3684589" cy="214130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0DEC96-1450-4255-8846-DB5DDCF3E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767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9DBC3F-C713-414D-8FC4-B7D36AAC0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136912"/>
          </a:xfrm>
        </p:spPr>
        <p:txBody>
          <a:bodyPr>
            <a:noAutofit/>
          </a:bodyPr>
          <a:lstStyle/>
          <a:p>
            <a:r>
              <a:rPr lang="fr-CH" dirty="0"/>
              <a:t>HTS for </a:t>
            </a:r>
            <a:r>
              <a:rPr lang="fr-CH" dirty="0" err="1"/>
              <a:t>accelerator</a:t>
            </a:r>
            <a:r>
              <a:rPr lang="fr-CH" dirty="0"/>
              <a:t> magnets: </a:t>
            </a:r>
            <a:r>
              <a:rPr lang="fr-CH" dirty="0" err="1"/>
              <a:t>status</a:t>
            </a:r>
            <a:r>
              <a:rPr lang="fr-CH" dirty="0"/>
              <a:t> in EU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EE1FF8-8D4D-473F-98F4-796F07B551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CERN Feather_M2: flare end race track, REBCO </a:t>
            </a:r>
            <a:r>
              <a:rPr lang="en-GB" dirty="0" err="1"/>
              <a:t>Roebel</a:t>
            </a:r>
            <a:r>
              <a:rPr lang="en-GB" dirty="0"/>
              <a:t> cable, </a:t>
            </a:r>
            <a:r>
              <a:rPr lang="en-GB" dirty="0">
                <a:solidFill>
                  <a:srgbClr val="C00000"/>
                </a:solidFill>
              </a:rPr>
              <a:t>40 mm bore 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1E80084-DD6A-452A-95B5-D4DB15D3F5C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39788" y="2955940"/>
            <a:ext cx="5157787" cy="2782857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3B97C0F-24B3-4858-B899-10DC552676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/>
              <a:t>&gt; 3 T in 2017; 1</a:t>
            </a:r>
            <a:r>
              <a:rPr lang="fr-CH" baseline="30000" dirty="0"/>
              <a:t>st</a:t>
            </a:r>
            <a:r>
              <a:rPr lang="fr-CH" dirty="0"/>
              <a:t> magnet</a:t>
            </a:r>
            <a:br>
              <a:rPr lang="fr-CH" dirty="0"/>
            </a:br>
            <a:r>
              <a:rPr lang="fr-CH" dirty="0"/>
              <a:t>&gt; 4.5 T in 2019; 2</a:t>
            </a:r>
            <a:r>
              <a:rPr lang="fr-CH" baseline="30000" dirty="0"/>
              <a:t>nd</a:t>
            </a:r>
            <a:r>
              <a:rPr lang="fr-CH" dirty="0"/>
              <a:t>  magnet</a:t>
            </a:r>
            <a:br>
              <a:rPr lang="fr-CH" dirty="0"/>
            </a:br>
            <a:r>
              <a:rPr lang="fr-CH" dirty="0">
                <a:sym typeface="Symbol" panose="05050102010706020507" pitchFamily="18" charset="2"/>
              </a:rPr>
              <a:t></a:t>
            </a:r>
            <a:r>
              <a:rPr lang="fr-CH" dirty="0"/>
              <a:t>  6-7 T in 2021; 3</a:t>
            </a:r>
            <a:r>
              <a:rPr lang="fr-CH" baseline="30000" dirty="0"/>
              <a:t>rd</a:t>
            </a:r>
            <a:r>
              <a:rPr lang="fr-CH" dirty="0"/>
              <a:t> magnet, </a:t>
            </a:r>
            <a:r>
              <a:rPr lang="fr-CH" dirty="0" err="1"/>
              <a:t>hopefully</a:t>
            </a:r>
            <a:r>
              <a:rPr lang="fr-CH" dirty="0"/>
              <a:t>!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EB3C008-B5A9-447B-AAA5-A5F90401D2B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743069" y="2733209"/>
            <a:ext cx="4346825" cy="300558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95F974-5072-4C82-BE37-6EE6F684A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B4E68E-03CD-4E64-A284-745570CF5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16</a:t>
            </a:fld>
            <a:endParaRPr lang="en-US"/>
          </a:p>
        </p:txBody>
      </p:sp>
      <p:sp>
        <p:nvSpPr>
          <p:cNvPr id="11" name="Arrow: Striped Right 10">
            <a:extLst>
              <a:ext uri="{FF2B5EF4-FFF2-40B4-BE49-F238E27FC236}">
                <a16:creationId xmlns:a16="http://schemas.microsoft.com/office/drawing/2014/main" id="{6BCBCEE3-5D27-491A-8F46-AF65B7D8BF4E}"/>
              </a:ext>
            </a:extLst>
          </p:cNvPr>
          <p:cNvSpPr/>
          <p:nvPr/>
        </p:nvSpPr>
        <p:spPr>
          <a:xfrm>
            <a:off x="5789144" y="4824069"/>
            <a:ext cx="1519359" cy="484632"/>
          </a:xfrm>
          <a:prstGeom prst="stripedRightArrow">
            <a:avLst>
              <a:gd name="adj1" fmla="val 54838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Logo, company name&#10;&#10;Description automatically generated">
            <a:extLst>
              <a:ext uri="{FF2B5EF4-FFF2-40B4-BE49-F238E27FC236}">
                <a16:creationId xmlns:a16="http://schemas.microsoft.com/office/drawing/2014/main" id="{98CF868C-9DEF-459A-871F-80FB57623F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614" y="2471397"/>
            <a:ext cx="1417695" cy="1001815"/>
          </a:xfrm>
          <a:prstGeom prst="rect">
            <a:avLst/>
          </a:prstGeom>
        </p:spPr>
      </p:pic>
      <p:pic>
        <p:nvPicPr>
          <p:cNvPr id="16" name="Picture 15" descr="Logo&#10;&#10;Description automatically generated">
            <a:extLst>
              <a:ext uri="{FF2B5EF4-FFF2-40B4-BE49-F238E27FC236}">
                <a16:creationId xmlns:a16="http://schemas.microsoft.com/office/drawing/2014/main" id="{281C6AC0-541C-4C3B-83DF-F883C4FC66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660" y="5712159"/>
            <a:ext cx="955844" cy="7799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A4EE712-71E8-453F-B3F5-EFB4C9AB4200}"/>
              </a:ext>
            </a:extLst>
          </p:cNvPr>
          <p:cNvSpPr txBox="1"/>
          <p:nvPr/>
        </p:nvSpPr>
        <p:spPr>
          <a:xfrm>
            <a:off x="2471060" y="5738797"/>
            <a:ext cx="9549089" cy="40011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sz="2000" b="1" dirty="0"/>
              <a:t>CEA HAS ASSEMBLED a cos</a:t>
            </a:r>
            <a:r>
              <a:rPr lang="fr-CH" sz="2000" b="1" dirty="0">
                <a:sym typeface="Symbol" panose="05050102010706020507" pitchFamily="18" charset="2"/>
              </a:rPr>
              <a:t> </a:t>
            </a:r>
            <a:r>
              <a:rPr lang="fr-CH" sz="2000" b="1" dirty="0" err="1">
                <a:sym typeface="Symbol" panose="05050102010706020507" pitchFamily="18" charset="2"/>
              </a:rPr>
              <a:t>dipole</a:t>
            </a:r>
            <a:r>
              <a:rPr lang="fr-CH" sz="2000" b="1" dirty="0">
                <a:sym typeface="Symbol" panose="05050102010706020507" pitchFamily="18" charset="2"/>
              </a:rPr>
              <a:t>, 40 mm bore,  </a:t>
            </a:r>
            <a:r>
              <a:rPr lang="fr-CH" sz="2000" b="1" dirty="0" err="1">
                <a:sym typeface="Symbol" panose="05050102010706020507" pitchFamily="18" charset="2"/>
              </a:rPr>
              <a:t>with</a:t>
            </a:r>
            <a:r>
              <a:rPr lang="fr-CH" sz="2000" b="1" dirty="0">
                <a:sym typeface="Symbol" panose="05050102010706020507" pitchFamily="18" charset="2"/>
              </a:rPr>
              <a:t> REBCO </a:t>
            </a:r>
            <a:r>
              <a:rPr lang="fr-CH" sz="2000" b="1" dirty="0" err="1">
                <a:sym typeface="Symbol" panose="05050102010706020507" pitchFamily="18" charset="2"/>
              </a:rPr>
              <a:t>Roeble</a:t>
            </a:r>
            <a:r>
              <a:rPr lang="fr-CH" sz="2000" b="1" dirty="0">
                <a:sym typeface="Symbol" panose="05050102010706020507" pitchFamily="18" charset="2"/>
              </a:rPr>
              <a:t> </a:t>
            </a:r>
            <a:r>
              <a:rPr lang="fr-CH" sz="2000" b="1" dirty="0" err="1">
                <a:sym typeface="Symbol" panose="05050102010706020507" pitchFamily="18" charset="2"/>
              </a:rPr>
              <a:t>cable</a:t>
            </a:r>
            <a:r>
              <a:rPr lang="fr-CH" sz="2000" b="1" dirty="0">
                <a:sym typeface="Symbol" panose="05050102010706020507" pitchFamily="18" charset="2"/>
              </a:rPr>
              <a:t>: test in 2021</a:t>
            </a:r>
            <a:endParaRPr lang="en-US" sz="2000" b="1" dirty="0"/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80F36308-DB5A-4BF8-A42D-B541083775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03" y="2605088"/>
            <a:ext cx="835970" cy="823912"/>
          </a:xfrm>
          <a:prstGeom prst="rect">
            <a:avLst/>
          </a:prstGeom>
        </p:spPr>
      </p:pic>
      <p:pic>
        <p:nvPicPr>
          <p:cNvPr id="21" name="Picture 20" descr="Logo, company name&#10;&#10;Description automatically generated">
            <a:extLst>
              <a:ext uri="{FF2B5EF4-FFF2-40B4-BE49-F238E27FC236}">
                <a16:creationId xmlns:a16="http://schemas.microsoft.com/office/drawing/2014/main" id="{CCFDF29D-20D6-4A55-8522-E40C8E8E86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" y="5569088"/>
            <a:ext cx="1417695" cy="1001815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0DE7197-4AAC-4FA4-AC3E-98274B6D9B1F}"/>
              </a:ext>
            </a:extLst>
          </p:cNvPr>
          <p:cNvSpPr/>
          <p:nvPr/>
        </p:nvSpPr>
        <p:spPr>
          <a:xfrm>
            <a:off x="6194427" y="1885950"/>
            <a:ext cx="1028581" cy="36195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5CDA72D0-93F7-4221-9B92-46BBFC2F680E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6213477" y="2066924"/>
            <a:ext cx="1320798" cy="1292265"/>
          </a:xfrm>
          <a:prstGeom prst="bentConnector3">
            <a:avLst>
              <a:gd name="adj1" fmla="val -4327"/>
            </a:avLst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79E35FE-42EE-4C82-82A9-76958282D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648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CAD4249-0AFD-483C-BD57-78FAFE2E5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20954"/>
            <a:ext cx="9524755" cy="978322"/>
          </a:xfrm>
        </p:spPr>
        <p:txBody>
          <a:bodyPr/>
          <a:lstStyle/>
          <a:p>
            <a:r>
              <a:rPr lang="fr-CH" dirty="0"/>
              <a:t>LBNL effort on HTS </a:t>
            </a:r>
            <a:r>
              <a:rPr lang="fr-CH" dirty="0" err="1"/>
              <a:t>accelerator</a:t>
            </a:r>
            <a:r>
              <a:rPr lang="fr-CH" dirty="0"/>
              <a:t> magnets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D0A3EA5-C67C-49E8-A50B-87E6F5E67C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/>
              <a:t>Program </a:t>
            </a:r>
            <a:r>
              <a:rPr lang="fr-CH" dirty="0" err="1"/>
              <a:t>based</a:t>
            </a:r>
            <a:r>
              <a:rPr lang="fr-CH" dirty="0"/>
              <a:t> on CORC and CCT </a:t>
            </a:r>
            <a:r>
              <a:rPr lang="fr-CH" dirty="0" err="1"/>
              <a:t>layout</a:t>
            </a:r>
            <a:r>
              <a:rPr lang="fr-CH" dirty="0"/>
              <a:t>  </a:t>
            </a:r>
            <a:r>
              <a:rPr lang="fr-CH" dirty="0" err="1"/>
              <a:t>led</a:t>
            </a:r>
            <a:r>
              <a:rPr lang="fr-CH" dirty="0"/>
              <a:t> by X. Wang &amp; S. Prestemon</a:t>
            </a: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8622509-1405-4CC0-A948-7922991A87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/>
              <a:t>Program on use of Bi-2212 Rutherford </a:t>
            </a:r>
            <a:r>
              <a:rPr lang="fr-CH" dirty="0" err="1"/>
              <a:t>cable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race </a:t>
            </a:r>
            <a:r>
              <a:rPr lang="fr-CH" dirty="0" err="1"/>
              <a:t>track</a:t>
            </a:r>
            <a:r>
              <a:rPr lang="fr-CH" dirty="0"/>
              <a:t> and CCT </a:t>
            </a:r>
            <a:r>
              <a:rPr lang="fr-CH" dirty="0" err="1"/>
              <a:t>layout</a:t>
            </a:r>
            <a:r>
              <a:rPr lang="fr-CH" dirty="0"/>
              <a:t> </a:t>
            </a:r>
            <a:br>
              <a:rPr lang="fr-CH" dirty="0"/>
            </a:br>
            <a:r>
              <a:rPr lang="fr-CH" dirty="0" err="1"/>
              <a:t>led</a:t>
            </a:r>
            <a:r>
              <a:rPr lang="fr-CH" dirty="0"/>
              <a:t> by T. Shen and S. </a:t>
            </a:r>
            <a:r>
              <a:rPr lang="fr-CH" dirty="0" err="1"/>
              <a:t>Prestremon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FE612-8DB6-4C75-B685-48008399E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BAE67F-23B5-4E56-B36F-4D38B445F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17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FDB100B-6E10-4154-B953-3CADC7B6D427}"/>
              </a:ext>
            </a:extLst>
          </p:cNvPr>
          <p:cNvGrpSpPr/>
          <p:nvPr/>
        </p:nvGrpSpPr>
        <p:grpSpPr>
          <a:xfrm>
            <a:off x="839788" y="4679333"/>
            <a:ext cx="5046446" cy="1439810"/>
            <a:chOff x="1445429" y="1012804"/>
            <a:chExt cx="4572000" cy="1513330"/>
          </a:xfrm>
        </p:grpSpPr>
        <p:pic>
          <p:nvPicPr>
            <p:cNvPr id="13" name="Picture 5">
              <a:extLst>
                <a:ext uri="{FF2B5EF4-FFF2-40B4-BE49-F238E27FC236}">
                  <a16:creationId xmlns:a16="http://schemas.microsoft.com/office/drawing/2014/main" id="{66141F80-D631-4214-A43F-30B58341610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445429" y="1012804"/>
              <a:ext cx="4572000" cy="151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FC4E8E7-9DB4-4475-B15E-DA28B2C56A01}"/>
                </a:ext>
              </a:extLst>
            </p:cNvPr>
            <p:cNvSpPr txBox="1"/>
            <p:nvPr/>
          </p:nvSpPr>
          <p:spPr>
            <a:xfrm>
              <a:off x="3071372" y="2013059"/>
              <a:ext cx="1223124" cy="4205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>
                  <a:solidFill>
                    <a:srgbClr val="1F497D"/>
                  </a:solidFill>
                  <a:latin typeface="Franklin Gothic Medium" panose="020B0603020102020204" pitchFamily="34" charset="0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Franklin Gothic Medium" panose="020B0603020102020204" pitchFamily="34" charset="0"/>
                </a:rPr>
                <a:t>Inner layer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6BC47D6-B737-405D-8675-3B8FA3C6E173}"/>
              </a:ext>
            </a:extLst>
          </p:cNvPr>
          <p:cNvGrpSpPr/>
          <p:nvPr/>
        </p:nvGrpSpPr>
        <p:grpSpPr>
          <a:xfrm>
            <a:off x="839788" y="3349334"/>
            <a:ext cx="5034560" cy="1314002"/>
            <a:chOff x="1417339" y="2667927"/>
            <a:chExt cx="4558867" cy="122829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23D51A4-0B1B-4BDB-840A-4964B28863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17339" y="2667927"/>
              <a:ext cx="4558867" cy="1228299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BD3E418-E9C5-4413-A91D-17DF9A38865D}"/>
                </a:ext>
              </a:extLst>
            </p:cNvPr>
            <p:cNvSpPr txBox="1"/>
            <p:nvPr/>
          </p:nvSpPr>
          <p:spPr>
            <a:xfrm>
              <a:off x="3027591" y="3458254"/>
              <a:ext cx="1184218" cy="3737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2000">
                  <a:solidFill>
                    <a:srgbClr val="1F497D"/>
                  </a:solidFill>
                  <a:latin typeface="Franklin Gothic Medium" panose="020B0603020102020204" pitchFamily="34" charset="0"/>
                </a:defRPr>
              </a:lvl1pPr>
            </a:lstStyle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Franklin Gothic Medium" panose="020B0603020102020204" pitchFamily="34" charset="0"/>
                </a:rPr>
                <a:t>Outer layer</a:t>
              </a:r>
            </a:p>
          </p:txBody>
        </p:sp>
      </p:grpSp>
      <p:pic>
        <p:nvPicPr>
          <p:cNvPr id="22" name="Content Placeholder 21">
            <a:extLst>
              <a:ext uri="{FF2B5EF4-FFF2-40B4-BE49-F238E27FC236}">
                <a16:creationId xmlns:a16="http://schemas.microsoft.com/office/drawing/2014/main" id="{55D39D67-E19A-4872-91BC-A5C96F84FE1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9115425" y="2622260"/>
            <a:ext cx="2743200" cy="84756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AC63978-A4C1-43D9-8C9A-64DCA9CEC4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8191" y="2763390"/>
            <a:ext cx="2745770" cy="56530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9EAE2C9-D91F-4A77-B8B7-FF9D9FC542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85081" y="3483268"/>
            <a:ext cx="1142941" cy="232841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4C27CFA-63E6-4563-A860-D0499E70778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70658" y="1424168"/>
            <a:ext cx="1318709" cy="99827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2A4C664-E346-4AC5-94D6-6431597364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10600" y="3589870"/>
            <a:ext cx="3072652" cy="196160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FA473CE-19B4-458B-B62F-4FBE38763B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8171" y="5328018"/>
            <a:ext cx="3157708" cy="478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8FA8312-712F-4593-B986-905055DB025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94072" y="3539368"/>
            <a:ext cx="1068517" cy="1031305"/>
          </a:xfrm>
          <a:prstGeom prst="rect">
            <a:avLst/>
          </a:prstGeom>
        </p:spPr>
      </p:pic>
      <p:pic>
        <p:nvPicPr>
          <p:cNvPr id="30" name="Content Placeholder 29">
            <a:extLst>
              <a:ext uri="{FF2B5EF4-FFF2-40B4-BE49-F238E27FC236}">
                <a16:creationId xmlns:a16="http://schemas.microsoft.com/office/drawing/2014/main" id="{6DC99B3C-2A82-4BBD-88FC-EA72E863DAB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11"/>
          <a:stretch>
            <a:fillRect/>
          </a:stretch>
        </p:blipFill>
        <p:spPr>
          <a:xfrm>
            <a:off x="820612" y="2178667"/>
            <a:ext cx="1041109" cy="1024263"/>
          </a:xfr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335775F-A770-41D1-92C7-BE3530C9D4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rot="2528006">
            <a:off x="1827031" y="1230945"/>
            <a:ext cx="3976343" cy="306488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FFC7844E-5D93-4DB2-B291-A7FF533AB52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10748" y="2310451"/>
            <a:ext cx="1041109" cy="54355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A6E6B13-B08E-41C1-9C3D-C12026A2A41C}"/>
              </a:ext>
            </a:extLst>
          </p:cNvPr>
          <p:cNvSpPr txBox="1"/>
          <p:nvPr/>
        </p:nvSpPr>
        <p:spPr>
          <a:xfrm>
            <a:off x="2608127" y="2380079"/>
            <a:ext cx="17155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Advanced </a:t>
            </a:r>
            <a:r>
              <a:rPr lang="fr-CH" sz="1100" dirty="0" err="1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Conductor</a:t>
            </a:r>
            <a: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b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fr-CH" sz="1100" dirty="0">
                <a:solidFill>
                  <a:srgbClr val="D546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Technologies</a:t>
            </a:r>
            <a:endParaRPr lang="en-US" sz="1100" dirty="0">
              <a:solidFill>
                <a:srgbClr val="D546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2F0BB66-B093-4D3E-8534-683995BC4C3D}"/>
              </a:ext>
            </a:extLst>
          </p:cNvPr>
          <p:cNvSpPr txBox="1"/>
          <p:nvPr/>
        </p:nvSpPr>
        <p:spPr>
          <a:xfrm>
            <a:off x="6499958" y="5762445"/>
            <a:ext cx="3157707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/>
              <a:t>Courtesy</a:t>
            </a:r>
            <a:r>
              <a:rPr lang="fr-CH" sz="1600" b="1" dirty="0"/>
              <a:t> of Tengming Shen </a:t>
            </a:r>
            <a:endParaRPr lang="en-US" sz="16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ECEF3BB-2D99-489D-8990-0608A2619B18}"/>
              </a:ext>
            </a:extLst>
          </p:cNvPr>
          <p:cNvSpPr txBox="1"/>
          <p:nvPr/>
        </p:nvSpPr>
        <p:spPr>
          <a:xfrm>
            <a:off x="820612" y="4598271"/>
            <a:ext cx="3157707" cy="3385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/>
              <a:t>Courtesy</a:t>
            </a:r>
            <a:r>
              <a:rPr lang="fr-CH" sz="1600" b="1" dirty="0"/>
              <a:t> of Xiaorong Wang </a:t>
            </a:r>
            <a:endParaRPr lang="en-US" sz="1600" b="1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4727A3-75D5-49FE-84F1-05DF08410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051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A480C-D8C3-415F-8DCF-775ECD8A0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06987"/>
          </a:xfrm>
        </p:spPr>
        <p:txBody>
          <a:bodyPr/>
          <a:lstStyle/>
          <a:p>
            <a:r>
              <a:rPr lang="fr-CH" dirty="0"/>
              <a:t>The EC H2020 </a:t>
            </a:r>
            <a:r>
              <a:rPr lang="fr-CH" dirty="0" err="1"/>
              <a:t>funded</a:t>
            </a:r>
            <a:r>
              <a:rPr lang="fr-CH" dirty="0"/>
              <a:t> program - 1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18B56-01B7-4EF2-A0BA-7E87346A5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/>
          </a:bodyPr>
          <a:lstStyle/>
          <a:p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HITRI: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Prapared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in May-June 2019 and </a:t>
            </a:r>
            <a:r>
              <a:rPr lang="fr-CH" dirty="0" err="1">
                <a:solidFill>
                  <a:schemeClr val="bg1">
                    <a:lumMod val="50000"/>
                  </a:schemeClr>
                </a:solidFill>
              </a:rPr>
              <a:t>submitted</a:t>
            </a:r>
            <a:r>
              <a:rPr lang="fr-CH" dirty="0">
                <a:solidFill>
                  <a:schemeClr val="bg1">
                    <a:lumMod val="50000"/>
                  </a:schemeClr>
                </a:solidFill>
              </a:rPr>
              <a:t> to EU in Nov.2019 </a:t>
            </a:r>
          </a:p>
          <a:p>
            <a:pPr lvl="1"/>
            <a:r>
              <a:rPr lang="en-GB" u="sng" dirty="0">
                <a:solidFill>
                  <a:schemeClr val="bg1">
                    <a:lumMod val="50000"/>
                  </a:schemeClr>
                </a:solidFill>
              </a:rPr>
              <a:t>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eavy </a:t>
            </a:r>
            <a:r>
              <a:rPr lang="en-GB" u="sng" dirty="0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on </a:t>
            </a:r>
            <a:r>
              <a:rPr lang="en-GB" u="sng" dirty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herapy </a:t>
            </a:r>
            <a:r>
              <a:rPr lang="en-GB" u="sng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esearch </a:t>
            </a:r>
            <a:r>
              <a:rPr lang="en-GB" u="sng" dirty="0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nfrastructure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Scope: design study mainly (if not purely) for SEEIIST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Magnet WP  scope: </a:t>
            </a:r>
          </a:p>
          <a:p>
            <a:pPr lvl="2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to produce an assessment and a design between CCT and CT for synchrotron and between CT/CCT/Toroid for gantry </a:t>
            </a:r>
          </a:p>
          <a:p>
            <a:pPr lvl="2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To build two protos one in HTS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Should have started in Summer 2020.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Not approved: info in February 2020, official communication March 2020): weak in medical part and use… (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Physics part OK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fr-CH" dirty="0">
              <a:solidFill>
                <a:schemeClr val="bg1">
                  <a:lumMod val="50000"/>
                </a:schemeClr>
              </a:solidFill>
            </a:endParaRPr>
          </a:p>
          <a:p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C3473B-3A7E-4C0E-9B3E-38D35870F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09D23E-6ABB-4949-BAE3-B231B512C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18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0585636-B2D5-4877-A260-4EB285AEB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96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A480C-D8C3-415F-8DCF-775ECD8A0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06987"/>
          </a:xfrm>
        </p:spPr>
        <p:txBody>
          <a:bodyPr/>
          <a:lstStyle/>
          <a:p>
            <a:r>
              <a:rPr lang="fr-CH" dirty="0"/>
              <a:t>The EC H2020 </a:t>
            </a:r>
            <a:r>
              <a:rPr lang="fr-CH" dirty="0" err="1"/>
              <a:t>funded</a:t>
            </a:r>
            <a:r>
              <a:rPr lang="fr-CH" dirty="0"/>
              <a:t> program - 1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18B56-01B7-4EF2-A0BA-7E87346A5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256" y="1472112"/>
            <a:ext cx="11085816" cy="469238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r-CH" b="1" dirty="0"/>
              <a:t>I.FAST</a:t>
            </a:r>
          </a:p>
          <a:p>
            <a:pPr lvl="1"/>
            <a:r>
              <a:rPr lang="fr-CH" dirty="0"/>
              <a:t>Is the </a:t>
            </a:r>
            <a:r>
              <a:rPr lang="fr-CH" i="1" dirty="0"/>
              <a:t>omnibus</a:t>
            </a:r>
            <a:r>
              <a:rPr lang="fr-CH" dirty="0"/>
              <a:t> program </a:t>
            </a:r>
            <a:r>
              <a:rPr lang="fr-CH" dirty="0" err="1"/>
              <a:t>following</a:t>
            </a:r>
            <a:r>
              <a:rPr lang="fr-CH" dirty="0"/>
              <a:t> CARE, </a:t>
            </a:r>
            <a:r>
              <a:rPr lang="fr-CH" dirty="0" err="1"/>
              <a:t>Eucard</a:t>
            </a:r>
            <a:r>
              <a:rPr lang="fr-CH" dirty="0"/>
              <a:t>, Eucard2, ARIES to </a:t>
            </a:r>
            <a:r>
              <a:rPr lang="fr-CH" dirty="0" err="1"/>
              <a:t>integrate</a:t>
            </a:r>
            <a:r>
              <a:rPr lang="fr-CH" dirty="0"/>
              <a:t> </a:t>
            </a:r>
            <a:r>
              <a:rPr lang="fr-CH" dirty="0" err="1"/>
              <a:t>accelerator</a:t>
            </a:r>
            <a:r>
              <a:rPr lang="fr-CH" dirty="0"/>
              <a:t> R&amp;D </a:t>
            </a:r>
            <a:r>
              <a:rPr lang="fr-CH" dirty="0" err="1"/>
              <a:t>across</a:t>
            </a:r>
            <a:r>
              <a:rPr lang="fr-CH" dirty="0"/>
              <a:t> EU </a:t>
            </a:r>
            <a:r>
              <a:rPr lang="fr-CH" dirty="0" err="1"/>
              <a:t>labs</a:t>
            </a:r>
            <a:r>
              <a:rPr lang="fr-CH" dirty="0"/>
              <a:t>: It si about 10 ME </a:t>
            </a:r>
            <a:r>
              <a:rPr lang="fr-CH" dirty="0" err="1"/>
              <a:t>form</a:t>
            </a:r>
            <a:r>
              <a:rPr lang="fr-CH" dirty="0"/>
              <a:t> EU, </a:t>
            </a:r>
            <a:r>
              <a:rPr lang="fr-CH" dirty="0" err="1"/>
              <a:t>many</a:t>
            </a:r>
            <a:r>
              <a:rPr lang="fr-CH" dirty="0"/>
              <a:t> </a:t>
            </a:r>
            <a:r>
              <a:rPr lang="fr-CH" dirty="0" err="1"/>
              <a:t>WPs</a:t>
            </a:r>
            <a:r>
              <a:rPr lang="fr-CH" dirty="0"/>
              <a:t>…</a:t>
            </a:r>
          </a:p>
          <a:p>
            <a:pPr lvl="1"/>
            <a:r>
              <a:rPr lang="fr-CH" dirty="0" err="1"/>
              <a:t>Each</a:t>
            </a:r>
            <a:r>
              <a:rPr lang="fr-CH" dirty="0"/>
              <a:t> </a:t>
            </a:r>
            <a:r>
              <a:rPr lang="fr-CH" dirty="0" err="1"/>
              <a:t>reasearch</a:t>
            </a:r>
            <a:r>
              <a:rPr lang="fr-CH" dirty="0"/>
              <a:t> </a:t>
            </a:r>
            <a:r>
              <a:rPr lang="fr-CH" dirty="0" err="1"/>
              <a:t>theme</a:t>
            </a:r>
            <a:r>
              <a:rPr lang="fr-CH" dirty="0"/>
              <a:t> has been </a:t>
            </a:r>
            <a:r>
              <a:rPr lang="fr-CH" dirty="0" err="1"/>
              <a:t>pre-selected</a:t>
            </a:r>
            <a:r>
              <a:rPr lang="fr-CH" dirty="0"/>
              <a:t> by a TIARA/ARIES </a:t>
            </a:r>
            <a:r>
              <a:rPr lang="fr-CH" dirty="0" err="1"/>
              <a:t>committee</a:t>
            </a:r>
            <a:endParaRPr lang="fr-CH" dirty="0"/>
          </a:p>
          <a:p>
            <a:pPr lvl="2"/>
            <a:r>
              <a:rPr lang="fr-CH" dirty="0" err="1"/>
              <a:t>Proposal</a:t>
            </a:r>
            <a:r>
              <a:rPr lang="fr-CH" dirty="0"/>
              <a:t> to the </a:t>
            </a:r>
            <a:r>
              <a:rPr lang="fr-CH" dirty="0" err="1"/>
              <a:t>selection</a:t>
            </a:r>
            <a:r>
              <a:rPr lang="fr-CH" dirty="0"/>
              <a:t> </a:t>
            </a:r>
            <a:r>
              <a:rPr lang="fr-CH" dirty="0" err="1"/>
              <a:t>committee</a:t>
            </a:r>
            <a:r>
              <a:rPr lang="fr-CH" dirty="0"/>
              <a:t> in July 2019. Programs </a:t>
            </a:r>
            <a:r>
              <a:rPr lang="fr-CH" dirty="0" err="1"/>
              <a:t>were</a:t>
            </a:r>
            <a:r>
              <a:rPr lang="fr-CH" dirty="0"/>
              <a:t> </a:t>
            </a:r>
            <a:r>
              <a:rPr lang="fr-CH" dirty="0" err="1"/>
              <a:t>then</a:t>
            </a:r>
            <a:r>
              <a:rPr lang="fr-CH" dirty="0"/>
              <a:t> </a:t>
            </a:r>
            <a:r>
              <a:rPr lang="fr-CH" dirty="0" err="1"/>
              <a:t>defined</a:t>
            </a:r>
            <a:r>
              <a:rPr lang="fr-CH" dirty="0"/>
              <a:t> in June-July 2019. </a:t>
            </a:r>
          </a:p>
          <a:p>
            <a:pPr lvl="2"/>
            <a:r>
              <a:rPr lang="fr-CH" dirty="0" err="1"/>
              <a:t>Decision</a:t>
            </a:r>
            <a:r>
              <a:rPr lang="fr-CH" dirty="0"/>
              <a:t> in </a:t>
            </a:r>
            <a:r>
              <a:rPr lang="fr-CH" dirty="0" err="1"/>
              <a:t>October</a:t>
            </a:r>
            <a:r>
              <a:rPr lang="fr-CH" dirty="0"/>
              <a:t> 2019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submitted</a:t>
            </a:r>
            <a:r>
              <a:rPr lang="fr-CH" dirty="0"/>
              <a:t> in March 2020 and to start in May 2021 (</a:t>
            </a:r>
            <a:r>
              <a:rPr lang="fr-CH" dirty="0" err="1"/>
              <a:t>after</a:t>
            </a:r>
            <a:r>
              <a:rPr lang="fr-CH" dirty="0"/>
              <a:t> ARIES end)</a:t>
            </a:r>
          </a:p>
          <a:p>
            <a:pPr lvl="2"/>
            <a:r>
              <a:rPr lang="fr-CH" dirty="0" err="1"/>
              <a:t>Proposals</a:t>
            </a:r>
            <a:r>
              <a:rPr lang="fr-CH" dirty="0"/>
              <a:t>: 1) </a:t>
            </a:r>
            <a:r>
              <a:rPr lang="fr-CH" dirty="0" err="1"/>
              <a:t>develop</a:t>
            </a:r>
            <a:r>
              <a:rPr lang="fr-CH" dirty="0"/>
              <a:t> CCT for HT </a:t>
            </a:r>
            <a:r>
              <a:rPr lang="fr-CH" b="1" dirty="0">
                <a:solidFill>
                  <a:srgbClr val="0070C0"/>
                </a:solidFill>
              </a:rPr>
              <a:t>(</a:t>
            </a:r>
            <a:r>
              <a:rPr lang="fr-CH" b="1" dirty="0" err="1">
                <a:solidFill>
                  <a:srgbClr val="0070C0"/>
                </a:solidFill>
              </a:rPr>
              <a:t>approved</a:t>
            </a:r>
            <a:r>
              <a:rPr lang="fr-CH" b="1" dirty="0">
                <a:solidFill>
                  <a:srgbClr val="0070C0"/>
                </a:solidFill>
              </a:rPr>
              <a:t>); </a:t>
            </a:r>
            <a:r>
              <a:rPr lang="fr-CH" dirty="0"/>
              <a:t>2)to </a:t>
            </a:r>
            <a:r>
              <a:rPr lang="fr-CH" dirty="0" err="1"/>
              <a:t>develop</a:t>
            </a:r>
            <a:r>
              <a:rPr lang="fr-CH" dirty="0"/>
              <a:t> </a:t>
            </a:r>
            <a:r>
              <a:rPr lang="fr-CH" dirty="0" err="1"/>
              <a:t>Toroids</a:t>
            </a:r>
            <a:r>
              <a:rPr lang="fr-CH" dirty="0"/>
              <a:t> for HT (</a:t>
            </a:r>
            <a:r>
              <a:rPr lang="fr-CH" b="1" dirty="0">
                <a:solidFill>
                  <a:srgbClr val="0070C0"/>
                </a:solidFill>
              </a:rPr>
              <a:t>NOT </a:t>
            </a:r>
            <a:r>
              <a:rPr lang="fr-CH" b="1" dirty="0" err="1">
                <a:solidFill>
                  <a:srgbClr val="0070C0"/>
                </a:solidFill>
              </a:rPr>
              <a:t>approved</a:t>
            </a:r>
            <a:r>
              <a:rPr lang="fr-CH" dirty="0"/>
              <a:t>)</a:t>
            </a:r>
          </a:p>
          <a:p>
            <a:pPr lvl="1"/>
            <a:r>
              <a:rPr lang="fr-CH" b="1" dirty="0">
                <a:solidFill>
                  <a:srgbClr val="C00000"/>
                </a:solidFill>
              </a:rPr>
              <a:t>WP8 on Innovative </a:t>
            </a:r>
            <a:r>
              <a:rPr lang="fr-CH" b="1" dirty="0" err="1">
                <a:solidFill>
                  <a:srgbClr val="C00000"/>
                </a:solidFill>
              </a:rPr>
              <a:t>Superconducting</a:t>
            </a:r>
            <a:r>
              <a:rPr lang="fr-CH" b="1" dirty="0">
                <a:solidFill>
                  <a:srgbClr val="C00000"/>
                </a:solidFill>
              </a:rPr>
              <a:t> Magnets</a:t>
            </a:r>
          </a:p>
          <a:p>
            <a:pPr lvl="2"/>
            <a:r>
              <a:rPr lang="fr-CH" dirty="0" err="1"/>
              <a:t>Conceived</a:t>
            </a:r>
            <a:r>
              <a:rPr lang="fr-CH" dirty="0"/>
              <a:t> as </a:t>
            </a:r>
            <a:r>
              <a:rPr lang="fr-CH" dirty="0" err="1"/>
              <a:t>after</a:t>
            </a:r>
            <a:r>
              <a:rPr lang="fr-CH" dirty="0"/>
              <a:t>-HITRI: </a:t>
            </a:r>
            <a:r>
              <a:rPr lang="fr-CH" dirty="0" err="1"/>
              <a:t>fostering</a:t>
            </a:r>
            <a:r>
              <a:rPr lang="fr-CH" dirty="0"/>
              <a:t> innovation: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exploring</a:t>
            </a:r>
            <a:r>
              <a:rPr lang="fr-CH" dirty="0">
                <a:sym typeface="Wingdings" panose="05000000000000000000" pitchFamily="2" charset="2"/>
              </a:rPr>
              <a:t> HTS </a:t>
            </a:r>
            <a:r>
              <a:rPr lang="fr-CH" dirty="0" err="1">
                <a:sym typeface="Wingdings" panose="05000000000000000000" pitchFamily="2" charset="2"/>
              </a:rPr>
              <a:t>cable</a:t>
            </a:r>
            <a:r>
              <a:rPr lang="fr-CH" dirty="0">
                <a:sym typeface="Wingdings" panose="05000000000000000000" pitchFamily="2" charset="2"/>
              </a:rPr>
              <a:t> and new magnet </a:t>
            </a:r>
            <a:r>
              <a:rPr lang="fr-CH" dirty="0" err="1">
                <a:sym typeface="Wingdings" panose="05000000000000000000" pitchFamily="2" charset="2"/>
              </a:rPr>
              <a:t>layout</a:t>
            </a:r>
            <a:r>
              <a:rPr lang="fr-CH" dirty="0">
                <a:sym typeface="Wingdings" panose="05000000000000000000" pitchFamily="2" charset="2"/>
              </a:rPr>
              <a:t> </a:t>
            </a:r>
          </a:p>
          <a:p>
            <a:pPr lvl="2"/>
            <a:r>
              <a:rPr lang="fr-CH" b="1" dirty="0" err="1">
                <a:sym typeface="Wingdings" panose="05000000000000000000" pitchFamily="2" charset="2"/>
              </a:rPr>
              <a:t>Involve</a:t>
            </a:r>
            <a:r>
              <a:rPr lang="fr-CH" b="1" dirty="0">
                <a:sym typeface="Wingdings" panose="05000000000000000000" pitchFamily="2" charset="2"/>
              </a:rPr>
              <a:t> </a:t>
            </a:r>
            <a:r>
              <a:rPr lang="fr-CH" b="1" dirty="0" err="1">
                <a:sym typeface="Wingdings" panose="05000000000000000000" pitchFamily="2" charset="2"/>
              </a:rPr>
              <a:t>Industry</a:t>
            </a:r>
            <a:r>
              <a:rPr lang="fr-CH" b="1" dirty="0">
                <a:sym typeface="Wingdings" panose="05000000000000000000" pitchFamily="2" charset="2"/>
              </a:rPr>
              <a:t> in the know how </a:t>
            </a:r>
            <a:r>
              <a:rPr lang="fr-CH" b="1" dirty="0" err="1">
                <a:sym typeface="Wingdings" panose="05000000000000000000" pitchFamily="2" charset="2"/>
              </a:rPr>
              <a:t>build</a:t>
            </a:r>
            <a:r>
              <a:rPr lang="fr-CH" b="1" dirty="0">
                <a:sym typeface="Wingdings" panose="05000000000000000000" pitchFamily="2" charset="2"/>
              </a:rPr>
              <a:t> up </a:t>
            </a:r>
            <a:r>
              <a:rPr lang="fr-CH" b="1" dirty="0" err="1">
                <a:sym typeface="Wingdings" panose="05000000000000000000" pitchFamily="2" charset="2"/>
              </a:rPr>
              <a:t>is</a:t>
            </a:r>
            <a:r>
              <a:rPr lang="fr-CH" b="1" dirty="0">
                <a:sym typeface="Wingdings" panose="05000000000000000000" pitchFamily="2" charset="2"/>
              </a:rPr>
              <a:t> a key goal for the WP.</a:t>
            </a:r>
          </a:p>
          <a:p>
            <a:pPr lvl="2"/>
            <a:r>
              <a:rPr lang="fr-CH" dirty="0">
                <a:sym typeface="Wingdings" panose="05000000000000000000" pitchFamily="2" charset="2"/>
              </a:rPr>
              <a:t>CCT made of: CORC</a:t>
            </a:r>
            <a:r>
              <a:rPr lang="fr-CH" baseline="30000" dirty="0">
                <a:sym typeface="Symbol" panose="05050102010706020507" pitchFamily="18" charset="2"/>
              </a:rPr>
              <a:t> </a:t>
            </a:r>
            <a:r>
              <a:rPr lang="fr-CH" dirty="0">
                <a:sym typeface="Symbol" panose="05050102010706020507" pitchFamily="18" charset="2"/>
              </a:rPr>
              <a:t>?, </a:t>
            </a:r>
            <a:r>
              <a:rPr lang="fr-CH" dirty="0" err="1">
                <a:sym typeface="Symbol" panose="05050102010706020507" pitchFamily="18" charset="2"/>
              </a:rPr>
              <a:t>stacked</a:t>
            </a:r>
            <a:r>
              <a:rPr lang="fr-CH" dirty="0">
                <a:sym typeface="Symbol" panose="05050102010706020507" pitchFamily="18" charset="2"/>
              </a:rPr>
              <a:t> tapes? </a:t>
            </a:r>
            <a:r>
              <a:rPr lang="fr-CH" dirty="0" err="1">
                <a:sym typeface="Symbol" panose="05050102010706020507" pitchFamily="18" charset="2"/>
              </a:rPr>
              <a:t>Roebel</a:t>
            </a:r>
            <a:r>
              <a:rPr lang="fr-CH" dirty="0">
                <a:sym typeface="Symbol" panose="05050102010706020507" pitchFamily="18" charset="2"/>
              </a:rPr>
              <a:t>? Or Bi-2212 Rutherford </a:t>
            </a:r>
            <a:r>
              <a:rPr lang="fr-CH" dirty="0" err="1">
                <a:sym typeface="Symbol" panose="05050102010706020507" pitchFamily="18" charset="2"/>
              </a:rPr>
              <a:t>cable</a:t>
            </a:r>
            <a:r>
              <a:rPr lang="fr-CH" dirty="0">
                <a:sym typeface="Symbol" panose="05050102010706020507" pitchFamily="18" charset="2"/>
              </a:rPr>
              <a:t>? </a:t>
            </a:r>
            <a:r>
              <a:rPr lang="fr-CH" dirty="0" err="1">
                <a:sym typeface="Symbol" panose="05050102010706020507" pitchFamily="18" charset="2"/>
              </a:rPr>
              <a:t>Other</a:t>
            </a:r>
            <a:r>
              <a:rPr lang="fr-CH" dirty="0">
                <a:sym typeface="Symbol" panose="05050102010706020507" pitchFamily="18" charset="2"/>
              </a:rPr>
              <a:t> magnet </a:t>
            </a:r>
            <a:r>
              <a:rPr lang="fr-CH" dirty="0" err="1">
                <a:sym typeface="Symbol" panose="05050102010706020507" pitchFamily="18" charset="2"/>
              </a:rPr>
              <a:t>layout</a:t>
            </a:r>
            <a:r>
              <a:rPr lang="fr-CH" dirty="0">
                <a:sym typeface="Symbol" panose="05050102010706020507" pitchFamily="18" charset="2"/>
              </a:rPr>
              <a:t>?</a:t>
            </a:r>
          </a:p>
          <a:p>
            <a:pPr lvl="2"/>
            <a:r>
              <a:rPr lang="fr-CH" dirty="0">
                <a:sym typeface="Symbol" panose="05050102010706020507" pitchFamily="18" charset="2"/>
              </a:rPr>
              <a:t>The WP8 </a:t>
            </a:r>
            <a:r>
              <a:rPr lang="fr-CH" dirty="0" err="1">
                <a:sym typeface="Symbol" panose="05050102010706020507" pitchFamily="18" charset="2"/>
              </a:rPr>
              <a:t>fosters</a:t>
            </a:r>
            <a:r>
              <a:rPr lang="fr-CH" dirty="0">
                <a:sym typeface="Symbol" panose="05050102010706020507" pitchFamily="18" charset="2"/>
              </a:rPr>
              <a:t> </a:t>
            </a:r>
            <a:r>
              <a:rPr lang="fr-CH" dirty="0" err="1">
                <a:sym typeface="Symbol" panose="05050102010706020507" pitchFamily="18" charset="2"/>
              </a:rPr>
              <a:t>also</a:t>
            </a:r>
            <a:r>
              <a:rPr lang="fr-CH" dirty="0">
                <a:sym typeface="Symbol" panose="05050102010706020507" pitchFamily="18" charset="2"/>
              </a:rPr>
              <a:t> a panel to </a:t>
            </a:r>
            <a:r>
              <a:rPr lang="fr-CH" dirty="0" err="1">
                <a:sym typeface="Symbol" panose="05050102010706020507" pitchFamily="18" charset="2"/>
              </a:rPr>
              <a:t>steer</a:t>
            </a:r>
            <a:r>
              <a:rPr lang="fr-CH" dirty="0">
                <a:sym typeface="Symbol" panose="05050102010706020507" pitchFamily="18" charset="2"/>
              </a:rPr>
              <a:t> HTS for </a:t>
            </a:r>
            <a:r>
              <a:rPr lang="fr-CH" dirty="0" err="1">
                <a:sym typeface="Symbol" panose="05050102010706020507" pitchFamily="18" charset="2"/>
              </a:rPr>
              <a:t>accelerator</a:t>
            </a:r>
            <a:r>
              <a:rPr lang="fr-CH" dirty="0">
                <a:sym typeface="Symbol" panose="05050102010706020507" pitchFamily="18" charset="2"/>
              </a:rPr>
              <a:t> magnets in EU and the </a:t>
            </a:r>
            <a:r>
              <a:rPr lang="fr-CH" dirty="0" err="1">
                <a:sym typeface="Symbol" panose="05050102010706020507" pitchFamily="18" charset="2"/>
              </a:rPr>
              <a:t>development</a:t>
            </a:r>
            <a:r>
              <a:rPr lang="fr-CH" dirty="0">
                <a:sym typeface="Symbol" panose="05050102010706020507" pitchFamily="18" charset="2"/>
              </a:rPr>
              <a:t> of a HTS </a:t>
            </a:r>
            <a:r>
              <a:rPr lang="fr-CH" dirty="0" err="1">
                <a:sym typeface="Symbol" panose="05050102010706020507" pitchFamily="18" charset="2"/>
              </a:rPr>
              <a:t>cable</a:t>
            </a:r>
            <a:r>
              <a:rPr lang="fr-CH" dirty="0">
                <a:sym typeface="Symbol" panose="05050102010706020507" pitchFamily="18" charset="2"/>
              </a:rPr>
              <a:t> </a:t>
            </a:r>
            <a:r>
              <a:rPr lang="fr-CH" dirty="0" err="1">
                <a:sym typeface="Symbol" panose="05050102010706020507" pitchFamily="18" charset="2"/>
              </a:rPr>
              <a:t>suitable</a:t>
            </a:r>
            <a:r>
              <a:rPr lang="fr-CH" dirty="0">
                <a:sym typeface="Symbol" panose="05050102010706020507" pitchFamily="18" charset="2"/>
              </a:rPr>
              <a:t> for </a:t>
            </a:r>
            <a:r>
              <a:rPr lang="fr-CH" dirty="0" err="1">
                <a:sym typeface="Symbol" panose="05050102010706020507" pitchFamily="18" charset="2"/>
              </a:rPr>
              <a:t>low</a:t>
            </a:r>
            <a:r>
              <a:rPr lang="fr-CH" dirty="0">
                <a:sym typeface="Symbol" panose="05050102010706020507" pitchFamily="18" charset="2"/>
              </a:rPr>
              <a:t> </a:t>
            </a:r>
            <a:r>
              <a:rPr lang="fr-CH" dirty="0" err="1">
                <a:sym typeface="Symbol" panose="05050102010706020507" pitchFamily="18" charset="2"/>
              </a:rPr>
              <a:t>losses</a:t>
            </a:r>
            <a:r>
              <a:rPr lang="fr-CH" dirty="0">
                <a:sym typeface="Symbol" panose="05050102010706020507" pitchFamily="18" charset="2"/>
              </a:rPr>
              <a:t> - large size - fast </a:t>
            </a:r>
            <a:r>
              <a:rPr lang="fr-CH" dirty="0" err="1">
                <a:sym typeface="Symbol" panose="05050102010706020507" pitchFamily="18" charset="2"/>
              </a:rPr>
              <a:t>cycling</a:t>
            </a:r>
            <a:r>
              <a:rPr lang="fr-CH" dirty="0">
                <a:sym typeface="Symbol" panose="05050102010706020507" pitchFamily="18" charset="2"/>
              </a:rPr>
              <a:t> - synchrotrons (</a:t>
            </a:r>
            <a:r>
              <a:rPr lang="fr-CH" dirty="0" err="1">
                <a:sym typeface="Symbol" panose="05050102010706020507" pitchFamily="18" charset="2"/>
              </a:rPr>
              <a:t>led</a:t>
            </a:r>
            <a:r>
              <a:rPr lang="fr-CH" dirty="0">
                <a:sym typeface="Symbol" panose="05050102010706020507" pitchFamily="18" charset="2"/>
              </a:rPr>
              <a:t> by GSI)</a:t>
            </a:r>
            <a:r>
              <a:rPr lang="fr-CH" dirty="0"/>
              <a:t> </a:t>
            </a:r>
          </a:p>
          <a:p>
            <a:pPr lvl="2"/>
            <a:r>
              <a:rPr lang="fr-CH" b="1" u="sng" dirty="0" err="1">
                <a:solidFill>
                  <a:srgbClr val="00B050"/>
                </a:solidFill>
              </a:rPr>
              <a:t>Applied</a:t>
            </a:r>
            <a:r>
              <a:rPr lang="fr-CH" b="1" u="sng" dirty="0">
                <a:solidFill>
                  <a:srgbClr val="00B050"/>
                </a:solidFill>
              </a:rPr>
              <a:t> in May 2020; </a:t>
            </a:r>
            <a:r>
              <a:rPr lang="fr-CH" b="1" u="sng" dirty="0" err="1">
                <a:solidFill>
                  <a:srgbClr val="00B050"/>
                </a:solidFill>
              </a:rPr>
              <a:t>Approved</a:t>
            </a:r>
            <a:r>
              <a:rPr lang="fr-CH" b="1" u="sng" dirty="0">
                <a:solidFill>
                  <a:srgbClr val="00B050"/>
                </a:solidFill>
              </a:rPr>
              <a:t> 3rd of </a:t>
            </a:r>
            <a:r>
              <a:rPr lang="fr-CH" b="1" u="sng" dirty="0" err="1">
                <a:solidFill>
                  <a:srgbClr val="00B050"/>
                </a:solidFill>
              </a:rPr>
              <a:t>November</a:t>
            </a:r>
            <a:r>
              <a:rPr lang="fr-CH" b="1" u="sng" dirty="0">
                <a:solidFill>
                  <a:srgbClr val="00B050"/>
                </a:solidFill>
              </a:rPr>
              <a:t> 2020</a:t>
            </a:r>
            <a:r>
              <a:rPr lang="fr-CH" u="sng" dirty="0">
                <a:solidFill>
                  <a:srgbClr val="00B050"/>
                </a:solidFill>
              </a:rPr>
              <a:t>!</a:t>
            </a:r>
          </a:p>
          <a:p>
            <a:pPr lvl="2"/>
            <a:endParaRPr lang="fr-CH" dirty="0"/>
          </a:p>
          <a:p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C3473B-3A7E-4C0E-9B3E-38D35870F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09D23E-6ABB-4949-BAE3-B231B512C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19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0585636-B2D5-4877-A260-4EB285AEB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67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9CEA4-7222-4406-901C-97D97DC46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Content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75D74-2A94-4263-9C39-75ADD9772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of ion </a:t>
            </a:r>
            <a:r>
              <a:rPr lang="fr-CH" dirty="0" err="1"/>
              <a:t>therapy</a:t>
            </a:r>
            <a:r>
              <a:rPr lang="fr-CH" dirty="0"/>
              <a:t> in Europe</a:t>
            </a:r>
          </a:p>
          <a:p>
            <a:r>
              <a:rPr lang="fr-CH" dirty="0"/>
              <a:t>SEEIST initiative</a:t>
            </a:r>
          </a:p>
          <a:p>
            <a:r>
              <a:rPr lang="fr-CH" dirty="0"/>
              <a:t>CNAO &amp; </a:t>
            </a:r>
            <a:r>
              <a:rPr lang="fr-CH" dirty="0" err="1"/>
              <a:t>MedAustron</a:t>
            </a:r>
            <a:r>
              <a:rPr lang="fr-CH" dirty="0"/>
              <a:t> </a:t>
            </a:r>
            <a:r>
              <a:rPr lang="fr-CH" dirty="0" err="1"/>
              <a:t>driven</a:t>
            </a:r>
            <a:r>
              <a:rPr lang="fr-CH" dirty="0"/>
              <a:t> initiative</a:t>
            </a:r>
          </a:p>
          <a:p>
            <a:r>
              <a:rPr lang="fr-CH" dirty="0"/>
              <a:t>Roadmap</a:t>
            </a:r>
            <a:endParaRPr lang="en-US" dirty="0"/>
          </a:p>
          <a:p>
            <a:r>
              <a:rPr lang="fr-CH" dirty="0"/>
              <a:t>HITRI -&gt; HITRI+</a:t>
            </a:r>
          </a:p>
          <a:p>
            <a:r>
              <a:rPr lang="fr-CH" dirty="0"/>
              <a:t>I-FAST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69A5B3-F68B-4587-9C27-12A735A6F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E9297F-77A4-4B8F-B38A-3E11133A4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4C7856C-8666-40C7-94DD-55AD28595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5160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A480C-D8C3-415F-8DCF-775ECD8A0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06987"/>
          </a:xfrm>
        </p:spPr>
        <p:txBody>
          <a:bodyPr/>
          <a:lstStyle/>
          <a:p>
            <a:r>
              <a:rPr lang="fr-CH" dirty="0"/>
              <a:t>The EC H2020 </a:t>
            </a:r>
            <a:r>
              <a:rPr lang="fr-CH" dirty="0" err="1"/>
              <a:t>funded</a:t>
            </a:r>
            <a:r>
              <a:rPr lang="fr-CH" dirty="0"/>
              <a:t> program - 1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18B56-01B7-4EF2-A0BA-7E87346A54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92500" lnSpcReduction="10000"/>
          </a:bodyPr>
          <a:lstStyle/>
          <a:p>
            <a:r>
              <a:rPr lang="fr-CH" b="1" dirty="0" err="1"/>
              <a:t>HITRI</a:t>
            </a:r>
            <a:r>
              <a:rPr lang="fr-CH" b="1" i="1" dirty="0" err="1"/>
              <a:t>plus</a:t>
            </a:r>
            <a:r>
              <a:rPr lang="fr-CH" b="1" i="1" dirty="0"/>
              <a:t> </a:t>
            </a:r>
            <a:r>
              <a:rPr lang="fr-CH" b="1" dirty="0"/>
              <a:t>(</a:t>
            </a:r>
            <a:r>
              <a:rPr lang="fr-CH" b="1" dirty="0" err="1"/>
              <a:t>Hitri</a:t>
            </a:r>
            <a:r>
              <a:rPr lang="fr-CH" b="1" dirty="0"/>
              <a:t>+)</a:t>
            </a:r>
          </a:p>
          <a:p>
            <a:pPr lvl="1"/>
            <a:r>
              <a:rPr lang="fr-CH" dirty="0"/>
              <a:t>Once </a:t>
            </a:r>
            <a:r>
              <a:rPr lang="fr-CH" dirty="0" err="1"/>
              <a:t>applied</a:t>
            </a:r>
            <a:r>
              <a:rPr lang="fr-CH" dirty="0"/>
              <a:t> for I.FAST in March 2020 extension of 3 </a:t>
            </a:r>
            <a:r>
              <a:rPr lang="fr-CH" dirty="0" err="1"/>
              <a:t>months</a:t>
            </a:r>
            <a:r>
              <a:rPr lang="fr-CH" dirty="0"/>
              <a:t> of deadlines</a:t>
            </a:r>
          </a:p>
          <a:p>
            <a:pPr lvl="1"/>
            <a:r>
              <a:rPr lang="fr-CH" dirty="0"/>
              <a:t>Opportunity to re-</a:t>
            </a:r>
            <a:r>
              <a:rPr lang="fr-CH" dirty="0" err="1"/>
              <a:t>apply</a:t>
            </a:r>
            <a:r>
              <a:rPr lang="fr-CH" dirty="0"/>
              <a:t>, </a:t>
            </a:r>
            <a:r>
              <a:rPr lang="fr-CH" dirty="0" err="1"/>
              <a:t>withut</a:t>
            </a:r>
            <a:r>
              <a:rPr lang="fr-CH" dirty="0"/>
              <a:t> </a:t>
            </a:r>
            <a:r>
              <a:rPr lang="fr-CH" dirty="0" err="1"/>
              <a:t>too</a:t>
            </a:r>
            <a:r>
              <a:rPr lang="fr-CH" dirty="0"/>
              <a:t> </a:t>
            </a:r>
            <a:r>
              <a:rPr lang="fr-CH" dirty="0" err="1"/>
              <a:t>much</a:t>
            </a:r>
            <a:r>
              <a:rPr lang="fr-CH" dirty="0"/>
              <a:t> effort a </a:t>
            </a:r>
            <a:r>
              <a:rPr lang="fr-CH" dirty="0" err="1"/>
              <a:t>renewed</a:t>
            </a:r>
            <a:r>
              <a:rPr lang="fr-CH" dirty="0"/>
              <a:t> HITRI program</a:t>
            </a:r>
          </a:p>
          <a:p>
            <a:pPr lvl="1"/>
            <a:r>
              <a:rPr lang="fr-CH" dirty="0" err="1"/>
              <a:t>Medical</a:t>
            </a:r>
            <a:r>
              <a:rPr lang="fr-CH" dirty="0"/>
              <a:t> part </a:t>
            </a:r>
            <a:r>
              <a:rPr lang="fr-CH" dirty="0" err="1"/>
              <a:t>improved</a:t>
            </a:r>
            <a:r>
              <a:rPr lang="fr-CH" dirty="0"/>
              <a:t>, scope </a:t>
            </a:r>
            <a:r>
              <a:rPr lang="fr-CH" dirty="0" err="1"/>
              <a:t>expanded</a:t>
            </a:r>
            <a:r>
              <a:rPr lang="fr-CH" dirty="0"/>
              <a:t> not </a:t>
            </a:r>
            <a:r>
              <a:rPr lang="fr-CH" dirty="0" err="1"/>
              <a:t>only</a:t>
            </a:r>
            <a:r>
              <a:rPr lang="fr-CH" dirty="0"/>
              <a:t> to SEEIIST (</a:t>
            </a:r>
            <a:r>
              <a:rPr lang="fr-CH" dirty="0" err="1"/>
              <a:t>still</a:t>
            </a:r>
            <a:r>
              <a:rPr lang="fr-CH" dirty="0"/>
              <a:t> </a:t>
            </a:r>
            <a:r>
              <a:rPr lang="fr-CH" dirty="0" err="1"/>
              <a:t>most</a:t>
            </a:r>
            <a:r>
              <a:rPr lang="fr-CH" dirty="0"/>
              <a:t> </a:t>
            </a:r>
            <a:r>
              <a:rPr lang="fr-CH" dirty="0" err="1"/>
              <a:t>prominent</a:t>
            </a:r>
            <a:r>
              <a:rPr lang="fr-CH" dirty="0"/>
              <a:t> </a:t>
            </a:r>
            <a:r>
              <a:rPr lang="fr-CH" dirty="0" err="1"/>
              <a:t>project</a:t>
            </a:r>
            <a:r>
              <a:rPr lang="fr-CH" dirty="0"/>
              <a:t> in EU). </a:t>
            </a:r>
            <a:r>
              <a:rPr lang="fr-CH" dirty="0" err="1"/>
              <a:t>Physics</a:t>
            </a:r>
            <a:r>
              <a:rPr lang="fr-CH" dirty="0"/>
              <a:t> part, </a:t>
            </a:r>
            <a:r>
              <a:rPr lang="fr-CH" b="1" dirty="0"/>
              <a:t>MAGNETS, </a:t>
            </a:r>
            <a:r>
              <a:rPr lang="fr-CH" b="1" dirty="0" err="1"/>
              <a:t>same</a:t>
            </a:r>
            <a:r>
              <a:rPr lang="fr-CH" b="1" dirty="0"/>
              <a:t> as HITRI</a:t>
            </a:r>
          </a:p>
          <a:p>
            <a:pPr lvl="1"/>
            <a:r>
              <a:rPr lang="fr-CH" b="1" dirty="0"/>
              <a:t>Infrastructure (not DS): 4 </a:t>
            </a:r>
            <a:r>
              <a:rPr lang="fr-CH" b="1" dirty="0" err="1"/>
              <a:t>year</a:t>
            </a:r>
            <a:r>
              <a:rPr lang="fr-CH" b="1" dirty="0"/>
              <a:t> long. Magnet program </a:t>
            </a:r>
            <a:r>
              <a:rPr lang="fr-CH" b="1" dirty="0" err="1"/>
              <a:t>is</a:t>
            </a:r>
            <a:r>
              <a:rPr lang="fr-CH" b="1" dirty="0"/>
              <a:t> </a:t>
            </a:r>
            <a:r>
              <a:rPr lang="fr-CH" b="1" dirty="0" err="1"/>
              <a:t>stil</a:t>
            </a:r>
            <a:r>
              <a:rPr lang="fr-CH" b="1" dirty="0"/>
              <a:t> </a:t>
            </a:r>
            <a:r>
              <a:rPr lang="fr-CH" b="1" dirty="0" err="1"/>
              <a:t>foreseen</a:t>
            </a:r>
            <a:r>
              <a:rPr lang="fr-CH" b="1" dirty="0"/>
              <a:t> in 3 </a:t>
            </a:r>
            <a:r>
              <a:rPr lang="fr-CH" b="1" dirty="0" err="1"/>
              <a:t>years</a:t>
            </a:r>
            <a:endParaRPr lang="fr-CH" b="1" dirty="0"/>
          </a:p>
          <a:p>
            <a:pPr lvl="1"/>
            <a:r>
              <a:rPr lang="fr-CH" b="1" dirty="0">
                <a:solidFill>
                  <a:srgbClr val="C00000"/>
                </a:solidFill>
              </a:rPr>
              <a:t>WP8 on Magnet Design</a:t>
            </a:r>
          </a:p>
          <a:p>
            <a:pPr lvl="2"/>
            <a:r>
              <a:rPr lang="fr-CH" b="1" dirty="0" err="1"/>
              <a:t>overview</a:t>
            </a:r>
            <a:r>
              <a:rPr lang="fr-CH" b="1" dirty="0"/>
              <a:t> and </a:t>
            </a:r>
            <a:r>
              <a:rPr lang="fr-CH" b="1" dirty="0" err="1"/>
              <a:t>assessment</a:t>
            </a:r>
            <a:r>
              <a:rPr lang="fr-CH" b="1" dirty="0"/>
              <a:t> of </a:t>
            </a:r>
            <a:r>
              <a:rPr lang="fr-CH" b="1" dirty="0" err="1"/>
              <a:t>various</a:t>
            </a:r>
            <a:r>
              <a:rPr lang="fr-CH" b="1" dirty="0"/>
              <a:t> </a:t>
            </a:r>
            <a:r>
              <a:rPr lang="fr-CH" b="1" dirty="0" err="1"/>
              <a:t>conductors</a:t>
            </a:r>
            <a:r>
              <a:rPr lang="fr-CH" b="1" dirty="0"/>
              <a:t> </a:t>
            </a:r>
            <a:r>
              <a:rPr lang="fr-CH" dirty="0"/>
              <a:t>(LTS, HTS, </a:t>
            </a:r>
            <a:r>
              <a:rPr lang="fr-CH" dirty="0" err="1"/>
              <a:t>various</a:t>
            </a:r>
            <a:r>
              <a:rPr lang="fr-CH" dirty="0"/>
              <a:t> types of </a:t>
            </a:r>
            <a:r>
              <a:rPr lang="fr-CH" dirty="0" err="1"/>
              <a:t>cables</a:t>
            </a:r>
            <a:r>
              <a:rPr lang="fr-CH" dirty="0"/>
              <a:t>) and magnet </a:t>
            </a:r>
            <a:r>
              <a:rPr lang="fr-CH" dirty="0" err="1"/>
              <a:t>layouts</a:t>
            </a:r>
            <a:r>
              <a:rPr lang="fr-CH" dirty="0"/>
              <a:t> (cos</a:t>
            </a:r>
            <a:r>
              <a:rPr lang="fr-CH" dirty="0">
                <a:sym typeface="Symbol" panose="05050102010706020507" pitchFamily="18" charset="2"/>
              </a:rPr>
              <a:t>, CCT, </a:t>
            </a:r>
            <a:r>
              <a:rPr lang="fr-CH" dirty="0" err="1">
                <a:sym typeface="Symbol" panose="05050102010706020507" pitchFamily="18" charset="2"/>
              </a:rPr>
              <a:t>racetracks</a:t>
            </a:r>
            <a:r>
              <a:rPr lang="fr-CH" dirty="0">
                <a:sym typeface="Symbol" panose="05050102010706020507" pitchFamily="18" charset="2"/>
              </a:rPr>
              <a:t> – split </a:t>
            </a:r>
            <a:r>
              <a:rPr lang="fr-CH" dirty="0" err="1">
                <a:sym typeface="Symbol" panose="05050102010706020507" pitchFamily="18" charset="2"/>
              </a:rPr>
              <a:t>coils</a:t>
            </a:r>
            <a:r>
              <a:rPr lang="fr-CH" dirty="0">
                <a:sym typeface="Symbol" panose="05050102010706020507" pitchFamily="18" charset="2"/>
              </a:rPr>
              <a:t> or </a:t>
            </a:r>
            <a:r>
              <a:rPr lang="fr-CH" dirty="0" err="1">
                <a:sym typeface="Symbol" panose="05050102010706020507" pitchFamily="18" charset="2"/>
              </a:rPr>
              <a:t>flare</a:t>
            </a:r>
            <a:r>
              <a:rPr lang="fr-CH" dirty="0">
                <a:sym typeface="Symbol" panose="05050102010706020507" pitchFamily="18" charset="2"/>
              </a:rPr>
              <a:t> ends – etc…). </a:t>
            </a:r>
          </a:p>
          <a:p>
            <a:pPr lvl="2"/>
            <a:r>
              <a:rPr lang="fr-CH" dirty="0" err="1">
                <a:sym typeface="Symbol" panose="05050102010706020507" pitchFamily="18" charset="2"/>
              </a:rPr>
              <a:t>Both</a:t>
            </a:r>
            <a:r>
              <a:rPr lang="fr-CH" dirty="0">
                <a:sym typeface="Symbol" panose="05050102010706020507" pitchFamily="18" charset="2"/>
              </a:rPr>
              <a:t> for Synchrotrons (main </a:t>
            </a:r>
            <a:r>
              <a:rPr lang="fr-CH" dirty="0" err="1">
                <a:sym typeface="Symbol" panose="05050102010706020507" pitchFamily="18" charset="2"/>
              </a:rPr>
              <a:t>dipole</a:t>
            </a:r>
            <a:r>
              <a:rPr lang="fr-CH" dirty="0">
                <a:sym typeface="Symbol" panose="05050102010706020507" pitchFamily="18" charset="2"/>
              </a:rPr>
              <a:t> and extraction </a:t>
            </a:r>
            <a:r>
              <a:rPr lang="fr-CH" dirty="0" err="1">
                <a:sym typeface="Symbol" panose="05050102010706020507" pitchFamily="18" charset="2"/>
              </a:rPr>
              <a:t>channel</a:t>
            </a:r>
            <a:r>
              <a:rPr lang="fr-CH" dirty="0">
                <a:sym typeface="Symbol" panose="05050102010706020507" pitchFamily="18" charset="2"/>
              </a:rPr>
              <a:t>) and Gantry</a:t>
            </a:r>
          </a:p>
          <a:p>
            <a:pPr lvl="2"/>
            <a:r>
              <a:rPr lang="fr-CH" dirty="0"/>
              <a:t>Design construction and </a:t>
            </a:r>
            <a:r>
              <a:rPr lang="fr-CH" b="1" dirty="0"/>
              <a:t>test of 1 </a:t>
            </a:r>
            <a:r>
              <a:rPr lang="fr-CH" b="1" dirty="0" err="1"/>
              <a:t>demontrator</a:t>
            </a:r>
            <a:r>
              <a:rPr lang="fr-CH" b="1" dirty="0"/>
              <a:t> </a:t>
            </a:r>
            <a:r>
              <a:rPr lang="fr-CH" b="1" dirty="0">
                <a:sym typeface="Symbol" panose="05050102010706020507" pitchFamily="18" charset="2"/>
              </a:rPr>
              <a:t>500</a:t>
            </a:r>
            <a:r>
              <a:rPr lang="fr-CH" b="1" dirty="0"/>
              <a:t> mm long (</a:t>
            </a:r>
            <a:r>
              <a:rPr lang="fr-CH" b="1" dirty="0" err="1"/>
              <a:t>either</a:t>
            </a:r>
            <a:r>
              <a:rPr lang="fr-CH" b="1" dirty="0"/>
              <a:t> LTS or HTS)</a:t>
            </a:r>
          </a:p>
          <a:p>
            <a:pPr lvl="2"/>
            <a:r>
              <a:rPr lang="fr-CH" b="1" dirty="0">
                <a:solidFill>
                  <a:schemeClr val="accent1"/>
                </a:solidFill>
              </a:rPr>
              <a:t>Very </a:t>
            </a:r>
            <a:r>
              <a:rPr lang="fr-CH" b="1" dirty="0" err="1">
                <a:solidFill>
                  <a:schemeClr val="accent1"/>
                </a:solidFill>
              </a:rPr>
              <a:t>much</a:t>
            </a:r>
            <a:r>
              <a:rPr lang="fr-CH" b="1" dirty="0">
                <a:solidFill>
                  <a:schemeClr val="accent1"/>
                </a:solidFill>
              </a:rPr>
              <a:t> CCT </a:t>
            </a:r>
            <a:r>
              <a:rPr lang="fr-CH" b="1" dirty="0" err="1">
                <a:solidFill>
                  <a:schemeClr val="accent1"/>
                </a:solidFill>
              </a:rPr>
              <a:t>oriented</a:t>
            </a:r>
            <a:r>
              <a:rPr lang="fr-CH" b="1" dirty="0">
                <a:solidFill>
                  <a:schemeClr val="accent1"/>
                </a:solidFill>
              </a:rPr>
              <a:t>!</a:t>
            </a:r>
          </a:p>
          <a:p>
            <a:pPr lvl="1"/>
            <a:r>
              <a:rPr lang="fr-CH" b="1" u="sng" dirty="0" err="1">
                <a:solidFill>
                  <a:srgbClr val="00B050"/>
                </a:solidFill>
              </a:rPr>
              <a:t>Applied</a:t>
            </a:r>
            <a:r>
              <a:rPr lang="fr-CH" b="1" u="sng" dirty="0">
                <a:solidFill>
                  <a:srgbClr val="00B050"/>
                </a:solidFill>
              </a:rPr>
              <a:t> in May 2020; </a:t>
            </a:r>
            <a:r>
              <a:rPr lang="fr-CH" b="1" u="sng" dirty="0" err="1">
                <a:solidFill>
                  <a:srgbClr val="00B050"/>
                </a:solidFill>
              </a:rPr>
              <a:t>Approved</a:t>
            </a:r>
            <a:r>
              <a:rPr lang="fr-CH" b="1" u="sng" dirty="0">
                <a:solidFill>
                  <a:srgbClr val="00B050"/>
                </a:solidFill>
              </a:rPr>
              <a:t> 3rd of </a:t>
            </a:r>
            <a:r>
              <a:rPr lang="fr-CH" b="1" u="sng" dirty="0" err="1">
                <a:solidFill>
                  <a:srgbClr val="00B050"/>
                </a:solidFill>
              </a:rPr>
              <a:t>November</a:t>
            </a:r>
            <a:r>
              <a:rPr lang="fr-CH" b="1" u="sng" dirty="0">
                <a:solidFill>
                  <a:srgbClr val="00B050"/>
                </a:solidFill>
              </a:rPr>
              <a:t> 2020!</a:t>
            </a:r>
          </a:p>
          <a:p>
            <a:pPr lvl="2"/>
            <a:endParaRPr lang="fr-CH" dirty="0"/>
          </a:p>
          <a:p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C3473B-3A7E-4C0E-9B3E-38D35870F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09D23E-6ABB-4949-BAE3-B231B512C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20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0585636-B2D5-4877-A260-4EB285AEB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877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75C0F-5702-48C0-9534-3E39D8C22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248775" cy="1325563"/>
          </a:xfrm>
        </p:spPr>
        <p:txBody>
          <a:bodyPr/>
          <a:lstStyle/>
          <a:p>
            <a:r>
              <a:rPr lang="fr-CH" dirty="0"/>
              <a:t>The EU roadmap for </a:t>
            </a:r>
            <a:r>
              <a:rPr lang="fr-CH" dirty="0" err="1"/>
              <a:t>enabling</a:t>
            </a:r>
            <a:r>
              <a:rPr lang="fr-CH" dirty="0"/>
              <a:t> a full SC C-ion </a:t>
            </a:r>
            <a:r>
              <a:rPr lang="fr-CH" dirty="0" err="1"/>
              <a:t>facility</a:t>
            </a:r>
            <a:r>
              <a:rPr lang="fr-CH" dirty="0"/>
              <a:t>: synchrotron + </a:t>
            </a:r>
            <a:r>
              <a:rPr lang="fr-CH" dirty="0" err="1"/>
              <a:t>gantry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D0E64C-F514-43D8-9F63-32DC73946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BEA05E-B481-4266-92F0-FC6747DDC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21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8BA2FD-A081-4EB8-8A78-5CE46686D108}"/>
              </a:ext>
            </a:extLst>
          </p:cNvPr>
          <p:cNvSpPr txBox="1"/>
          <p:nvPr/>
        </p:nvSpPr>
        <p:spPr>
          <a:xfrm>
            <a:off x="986196" y="4207339"/>
            <a:ext cx="10682051" cy="13849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800" dirty="0"/>
              <a:t>Disclaimer: roadmap to </a:t>
            </a:r>
            <a:r>
              <a:rPr lang="fr-CH" sz="2800" dirty="0" err="1"/>
              <a:t>be</a:t>
            </a:r>
            <a:r>
              <a:rPr lang="fr-CH" sz="2800" dirty="0"/>
              <a:t> </a:t>
            </a:r>
            <a:r>
              <a:rPr lang="fr-CH" sz="2800" dirty="0" err="1"/>
              <a:t>reviewed</a:t>
            </a:r>
            <a:r>
              <a:rPr lang="fr-CH" sz="2800" dirty="0"/>
              <a:t> </a:t>
            </a:r>
            <a:r>
              <a:rPr lang="fr-CH" sz="2800" dirty="0" err="1"/>
              <a:t>with</a:t>
            </a:r>
            <a:r>
              <a:rPr lang="fr-CH" sz="2800" dirty="0"/>
              <a:t> stakeholders </a:t>
            </a:r>
          </a:p>
          <a:p>
            <a:r>
              <a:rPr lang="fr-CH" sz="2800" dirty="0"/>
              <a:t>I </a:t>
            </a:r>
            <a:r>
              <a:rPr lang="fr-CH" sz="2800" dirty="0" err="1"/>
              <a:t>think</a:t>
            </a:r>
            <a:r>
              <a:rPr lang="fr-CH" sz="2800" dirty="0"/>
              <a:t> </a:t>
            </a:r>
            <a:r>
              <a:rPr lang="fr-CH" sz="2800" dirty="0" err="1"/>
              <a:t>we</a:t>
            </a:r>
            <a:r>
              <a:rPr lang="fr-CH" sz="2800" dirty="0"/>
              <a:t> </a:t>
            </a:r>
            <a:r>
              <a:rPr lang="fr-CH" sz="2800" dirty="0" err="1"/>
              <a:t>should</a:t>
            </a:r>
            <a:r>
              <a:rPr lang="fr-CH" sz="2800" dirty="0"/>
              <a:t> not </a:t>
            </a:r>
            <a:r>
              <a:rPr lang="fr-CH" sz="2800" dirty="0" err="1"/>
              <a:t>wait</a:t>
            </a:r>
            <a:r>
              <a:rPr lang="fr-CH" sz="2800" dirty="0"/>
              <a:t> </a:t>
            </a:r>
            <a:r>
              <a:rPr lang="fr-CH" sz="2800" dirty="0" err="1"/>
              <a:t>too</a:t>
            </a:r>
            <a:r>
              <a:rPr lang="fr-CH" sz="2800" dirty="0"/>
              <a:t> </a:t>
            </a:r>
            <a:r>
              <a:rPr lang="fr-CH" sz="2800" dirty="0" err="1"/>
              <a:t>much</a:t>
            </a:r>
            <a:r>
              <a:rPr lang="fr-CH" sz="2800" dirty="0"/>
              <a:t> to </a:t>
            </a:r>
            <a:r>
              <a:rPr lang="fr-CH" sz="2800" dirty="0" err="1"/>
              <a:t>prepare</a:t>
            </a:r>
            <a:r>
              <a:rPr lang="fr-CH" sz="2800" dirty="0"/>
              <a:t> the </a:t>
            </a:r>
            <a:r>
              <a:rPr lang="fr-CH" sz="2800" dirty="0" err="1"/>
              <a:t>next</a:t>
            </a:r>
            <a:r>
              <a:rPr lang="fr-CH" sz="2800" dirty="0"/>
              <a:t> </a:t>
            </a:r>
            <a:r>
              <a:rPr lang="fr-CH" sz="2800" dirty="0" err="1"/>
              <a:t>step</a:t>
            </a:r>
            <a:r>
              <a:rPr lang="fr-CH" sz="2800" dirty="0"/>
              <a:t>: a large magnet program in HE …</a:t>
            </a:r>
            <a:endParaRPr lang="en-US" sz="2800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26A80177-7D13-4466-AAEF-6B1E2A1A62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146" y="2054185"/>
            <a:ext cx="10678101" cy="2081236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6E306FD-04FF-4B0A-AF54-9CBACA774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809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ABED6-18C8-47A4-8CA1-7AF6AF139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1857"/>
          </a:xfrm>
        </p:spPr>
        <p:txBody>
          <a:bodyPr/>
          <a:lstStyle/>
          <a:p>
            <a:r>
              <a:rPr lang="fr-CH" dirty="0"/>
              <a:t>A few </a:t>
            </a:r>
            <a:r>
              <a:rPr lang="fr-CH" dirty="0" err="1"/>
              <a:t>ideas</a:t>
            </a:r>
            <a:r>
              <a:rPr lang="fr-CH" dirty="0"/>
              <a:t> (</a:t>
            </a:r>
            <a:r>
              <a:rPr lang="fr-CH" dirty="0" err="1"/>
              <a:t>just</a:t>
            </a:r>
            <a:r>
              <a:rPr lang="fr-CH" dirty="0"/>
              <a:t> as </a:t>
            </a:r>
            <a:r>
              <a:rPr lang="fr-CH" dirty="0" err="1"/>
              <a:t>list</a:t>
            </a:r>
            <a:r>
              <a:rPr lang="fr-CH" dirty="0"/>
              <a:t>…)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EC98D6-37FC-4A29-9FAC-F030075C7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64A12A-C802-4718-B7A3-BB95474F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101F4C5-DD12-4E8D-9791-0DEE0DFF6D7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8940" y="1287337"/>
            <a:ext cx="2133599" cy="18919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29C7D9-D6CA-4E7D-A036-390E5BBE26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43" b="15919"/>
          <a:stretch/>
        </p:blipFill>
        <p:spPr>
          <a:xfrm>
            <a:off x="2667840" y="1195148"/>
            <a:ext cx="4257502" cy="19841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57D59-E299-4E96-89FA-65B7BDEE4C53}"/>
              </a:ext>
            </a:extLst>
          </p:cNvPr>
          <p:cNvSpPr txBox="1"/>
          <p:nvPr/>
        </p:nvSpPr>
        <p:spPr>
          <a:xfrm>
            <a:off x="1385739" y="2991033"/>
            <a:ext cx="3629023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200" b="1" dirty="0" err="1"/>
              <a:t>Curved</a:t>
            </a:r>
            <a:r>
              <a:rPr lang="fr-CH" sz="1200" b="1" dirty="0"/>
              <a:t> cos</a:t>
            </a:r>
            <a:r>
              <a:rPr lang="fr-CH" sz="1200" b="1" dirty="0">
                <a:sym typeface="Symbol" panose="05050102010706020507" pitchFamily="18" charset="2"/>
              </a:rPr>
              <a:t> </a:t>
            </a:r>
            <a:r>
              <a:rPr lang="fr-CH" sz="1200" b="1" dirty="0" err="1">
                <a:sym typeface="Symbol" panose="05050102010706020507" pitchFamily="18" charset="2"/>
              </a:rPr>
              <a:t>dipole</a:t>
            </a:r>
            <a:r>
              <a:rPr lang="fr-CH" sz="1200" b="1" dirty="0">
                <a:sym typeface="Symbol" panose="05050102010706020507" pitchFamily="18" charset="2"/>
              </a:rPr>
              <a:t> </a:t>
            </a:r>
            <a:r>
              <a:rPr lang="fr-CH" sz="1200" b="1" dirty="0" err="1">
                <a:sym typeface="Symbol" panose="05050102010706020507" pitchFamily="18" charset="2"/>
              </a:rPr>
              <a:t>with</a:t>
            </a:r>
            <a:r>
              <a:rPr lang="fr-CH" sz="1200" b="1" dirty="0">
                <a:sym typeface="Symbol" panose="05050102010706020507" pitchFamily="18" charset="2"/>
              </a:rPr>
              <a:t> H-split </a:t>
            </a:r>
            <a:r>
              <a:rPr lang="fr-CH" sz="1200" b="1" dirty="0" err="1">
                <a:sym typeface="Symbol" panose="05050102010706020507" pitchFamily="18" charset="2"/>
              </a:rPr>
              <a:t>yoke</a:t>
            </a:r>
            <a:r>
              <a:rPr lang="fr-CH" sz="1200" b="1" dirty="0">
                <a:sym typeface="Symbol" panose="05050102010706020507" pitchFamily="18" charset="2"/>
              </a:rPr>
              <a:t> </a:t>
            </a:r>
            <a:r>
              <a:rPr lang="fr-CH" sz="1200" b="1" dirty="0" err="1">
                <a:sym typeface="Symbol" panose="05050102010706020507" pitchFamily="18" charset="2"/>
              </a:rPr>
              <a:t>with</a:t>
            </a:r>
            <a:r>
              <a:rPr lang="fr-CH" sz="1200" b="1" dirty="0">
                <a:sym typeface="Symbol" panose="05050102010706020507" pitchFamily="18" charset="2"/>
              </a:rPr>
              <a:t> </a:t>
            </a:r>
            <a:r>
              <a:rPr lang="fr-CH" sz="1200" b="1" dirty="0" err="1">
                <a:sym typeface="Symbol" panose="05050102010706020507" pitchFamily="18" charset="2"/>
              </a:rPr>
              <a:t>assembly</a:t>
            </a:r>
            <a:r>
              <a:rPr lang="fr-CH" sz="1200" b="1" dirty="0">
                <a:sym typeface="Symbol" panose="05050102010706020507" pitchFamily="18" charset="2"/>
              </a:rPr>
              <a:t> clamps -  </a:t>
            </a:r>
            <a:r>
              <a:rPr lang="fr-CH" sz="1200" b="1" dirty="0" err="1"/>
              <a:t>Courtesy</a:t>
            </a:r>
            <a:r>
              <a:rPr lang="fr-CH" sz="1200" b="1" dirty="0"/>
              <a:t> Mikko Karppinen, CERN</a:t>
            </a:r>
            <a:endParaRPr lang="en-US" sz="1200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CC4429-572F-48CA-9ABA-35EABF6123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16" y="3916562"/>
            <a:ext cx="4907794" cy="20059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4788DA8-E66A-43A2-983E-44BE77BDD4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23563" y="3678708"/>
            <a:ext cx="6142166" cy="224381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57A4BE-616A-4318-AE72-175A52C716D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8356" y="712837"/>
            <a:ext cx="3478877" cy="231925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C6B8539-9580-422A-BB60-59A8014EB032}"/>
              </a:ext>
            </a:extLst>
          </p:cNvPr>
          <p:cNvSpPr txBox="1"/>
          <p:nvPr/>
        </p:nvSpPr>
        <p:spPr>
          <a:xfrm>
            <a:off x="6607775" y="2699410"/>
            <a:ext cx="4198485" cy="4616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200" b="1" dirty="0" err="1"/>
              <a:t>Winding</a:t>
            </a:r>
            <a:r>
              <a:rPr lang="fr-CH" sz="1200" b="1" dirty="0"/>
              <a:t> plate of the HTS 0.5 m </a:t>
            </a:r>
            <a:r>
              <a:rPr lang="fr-CH" sz="1200" b="1" dirty="0" err="1"/>
              <a:t>wide</a:t>
            </a:r>
            <a:r>
              <a:rPr lang="fr-CH" sz="1200" b="1" dirty="0"/>
              <a:t> HTS </a:t>
            </a:r>
            <a:r>
              <a:rPr lang="fr-CH" sz="1200" b="1" dirty="0" err="1"/>
              <a:t>demonstrator</a:t>
            </a:r>
            <a:r>
              <a:rPr lang="fr-CH" sz="1200" b="1" dirty="0"/>
              <a:t> </a:t>
            </a:r>
            <a:r>
              <a:rPr lang="fr-CH" sz="1200" b="1" dirty="0" err="1"/>
              <a:t>toroid</a:t>
            </a:r>
            <a:r>
              <a:rPr lang="fr-CH" sz="1200" b="1" dirty="0"/>
              <a:t> for the Ga-</a:t>
            </a:r>
            <a:r>
              <a:rPr lang="fr-CH" sz="1200" b="1" dirty="0" err="1"/>
              <a:t>Torroid</a:t>
            </a:r>
            <a:r>
              <a:rPr lang="fr-CH" sz="1200" b="1" dirty="0"/>
              <a:t>; </a:t>
            </a:r>
            <a:r>
              <a:rPr lang="fr-CH" sz="1200" b="1" dirty="0" err="1"/>
              <a:t>courtesy</a:t>
            </a:r>
            <a:r>
              <a:rPr lang="fr-CH" sz="1200" b="1" dirty="0"/>
              <a:t> E. Felcini and G. de Rijk, CERN</a:t>
            </a:r>
            <a:endParaRPr lang="en-US" sz="12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A24C83-0003-42D6-87CD-AEF5B8C23411}"/>
              </a:ext>
            </a:extLst>
          </p:cNvPr>
          <p:cNvSpPr txBox="1"/>
          <p:nvPr/>
        </p:nvSpPr>
        <p:spPr>
          <a:xfrm>
            <a:off x="501441" y="3847734"/>
            <a:ext cx="9589062" cy="276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200" b="1" dirty="0"/>
              <a:t>Solution for </a:t>
            </a:r>
            <a:r>
              <a:rPr lang="fr-CH" sz="1200" b="1" dirty="0" err="1"/>
              <a:t>curved</a:t>
            </a:r>
            <a:r>
              <a:rPr lang="fr-CH" sz="1200" b="1" dirty="0"/>
              <a:t> and straight CCT </a:t>
            </a:r>
            <a:r>
              <a:rPr lang="fr-CH" sz="1200" b="1" dirty="0" err="1"/>
              <a:t>coils</a:t>
            </a:r>
            <a:r>
              <a:rPr lang="fr-CH" sz="1200" b="1" dirty="0"/>
              <a:t> </a:t>
            </a:r>
            <a:r>
              <a:rPr lang="fr-CH" sz="1200" b="1" dirty="0" err="1"/>
              <a:t>combining</a:t>
            </a:r>
            <a:r>
              <a:rPr lang="fr-CH" sz="1200" b="1" dirty="0"/>
              <a:t> </a:t>
            </a:r>
            <a:r>
              <a:rPr lang="fr-CH" sz="1200" b="1" dirty="0" err="1"/>
              <a:t>dipole</a:t>
            </a:r>
            <a:r>
              <a:rPr lang="fr-CH" sz="1200" b="1" dirty="0"/>
              <a:t> and </a:t>
            </a:r>
            <a:r>
              <a:rPr lang="fr-CH" sz="1200" b="1" dirty="0" err="1"/>
              <a:t>quadrupole</a:t>
            </a:r>
            <a:r>
              <a:rPr lang="fr-CH" sz="1200" b="1" dirty="0"/>
              <a:t> in the </a:t>
            </a:r>
            <a:r>
              <a:rPr lang="fr-CH" sz="1200" b="1" dirty="0" err="1"/>
              <a:t>same</a:t>
            </a:r>
            <a:r>
              <a:rPr lang="fr-CH" sz="1200" b="1" dirty="0"/>
              <a:t> </a:t>
            </a:r>
            <a:r>
              <a:rPr lang="fr-CH" sz="1200" b="1" dirty="0" err="1"/>
              <a:t>winding</a:t>
            </a:r>
            <a:r>
              <a:rPr lang="fr-CH" sz="1200" b="1" dirty="0"/>
              <a:t> </a:t>
            </a:r>
            <a:r>
              <a:rPr lang="fr-CH" sz="1200" b="1" dirty="0">
                <a:sym typeface="Symbol" panose="05050102010706020507" pitchFamily="18" charset="2"/>
              </a:rPr>
              <a:t>-  </a:t>
            </a:r>
            <a:r>
              <a:rPr lang="fr-CH" sz="1200" b="1" dirty="0" err="1"/>
              <a:t>Courtesy</a:t>
            </a:r>
            <a:r>
              <a:rPr lang="fr-CH" sz="1200" b="1" dirty="0"/>
              <a:t> G. Kirby and J. van Nugteren, CERN </a:t>
            </a:r>
            <a:endParaRPr lang="en-US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166668C-E647-48EB-A2D4-B02FD5FDBF65}"/>
              </a:ext>
            </a:extLst>
          </p:cNvPr>
          <p:cNvSpPr txBox="1"/>
          <p:nvPr/>
        </p:nvSpPr>
        <p:spPr>
          <a:xfrm>
            <a:off x="1385739" y="5906885"/>
            <a:ext cx="9147825" cy="3693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/>
              <a:t>The challenge </a:t>
            </a:r>
            <a:r>
              <a:rPr lang="fr-CH" dirty="0" err="1"/>
              <a:t>is</a:t>
            </a:r>
            <a:r>
              <a:rPr lang="fr-CH" dirty="0"/>
              <a:t> not the </a:t>
            </a:r>
            <a:r>
              <a:rPr lang="fr-CH" dirty="0" err="1"/>
              <a:t>field</a:t>
            </a:r>
            <a:r>
              <a:rPr lang="fr-CH" dirty="0"/>
              <a:t> </a:t>
            </a:r>
            <a:r>
              <a:rPr lang="fr-CH" dirty="0" err="1"/>
              <a:t>level</a:t>
            </a:r>
            <a:r>
              <a:rPr lang="fr-CH" dirty="0"/>
              <a:t>, </a:t>
            </a:r>
            <a:r>
              <a:rPr lang="fr-CH" dirty="0" err="1"/>
              <a:t>rather</a:t>
            </a:r>
            <a:r>
              <a:rPr lang="fr-CH" dirty="0"/>
              <a:t> </a:t>
            </a:r>
            <a:r>
              <a:rPr lang="fr-CH" dirty="0" err="1"/>
              <a:t>designing</a:t>
            </a:r>
            <a:r>
              <a:rPr lang="fr-CH" dirty="0"/>
              <a:t> for </a:t>
            </a:r>
            <a:r>
              <a:rPr lang="fr-CH" dirty="0" err="1"/>
              <a:t>ramping</a:t>
            </a:r>
            <a:r>
              <a:rPr lang="fr-CH" dirty="0"/>
              <a:t> </a:t>
            </a:r>
            <a:r>
              <a:rPr lang="fr-CH" dirty="0" err="1"/>
              <a:t>field</a:t>
            </a:r>
            <a:r>
              <a:rPr lang="fr-CH" dirty="0"/>
              <a:t> and </a:t>
            </a:r>
            <a:r>
              <a:rPr lang="fr-CH" dirty="0" err="1"/>
              <a:t>cryocooled</a:t>
            </a:r>
            <a:r>
              <a:rPr lang="fr-CH" dirty="0"/>
              <a:t> magnets… </a:t>
            </a:r>
            <a:endParaRPr lang="en-US" dirty="0"/>
          </a:p>
        </p:txBody>
      </p:sp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E5895298-DD12-486B-9C1D-B0C949880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31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8F32F-1C54-413B-9BA1-B6C8A105A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HITRI+ WP8 Magnet Design (</a:t>
            </a:r>
            <a:r>
              <a:rPr lang="fr-CH" dirty="0" err="1"/>
              <a:t>with</a:t>
            </a:r>
            <a:r>
              <a:rPr lang="fr-CH" dirty="0"/>
              <a:t> construction and test of a </a:t>
            </a:r>
            <a:r>
              <a:rPr lang="fr-CH" dirty="0" err="1"/>
              <a:t>demonstrator</a:t>
            </a:r>
            <a:r>
              <a:rPr lang="fr-CH" dirty="0"/>
              <a:t>)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C627339-04D6-4AEA-B7D0-A33CADFCB6C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86390" y="1853701"/>
            <a:ext cx="5620372" cy="2791326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AD0388-8287-4D61-B407-21D0F6833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FC2C2-9460-4A4B-8A5F-2D2DDB690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23</a:t>
            </a:fld>
            <a:endParaRPr lang="en-US"/>
          </a:p>
        </p:txBody>
      </p:sp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F367B214-239E-4DD6-BB4D-EDEE98ADBB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338" y="2036778"/>
            <a:ext cx="1581254" cy="1290203"/>
          </a:xfrm>
          <a:prstGeom prst="rect">
            <a:avLst/>
          </a:prstGeom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5F33CBF-E94C-4238-B376-024941054A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80" y="3537004"/>
            <a:ext cx="1972312" cy="1314875"/>
          </a:xfrm>
          <a:prstGeom prst="rect">
            <a:avLst/>
          </a:prstGeom>
        </p:spPr>
      </p:pic>
      <p:pic>
        <p:nvPicPr>
          <p:cNvPr id="17" name="Picture 16" descr="A picture containing diagram&#10;&#10;Description automatically generated">
            <a:extLst>
              <a:ext uri="{FF2B5EF4-FFF2-40B4-BE49-F238E27FC236}">
                <a16:creationId xmlns:a16="http://schemas.microsoft.com/office/drawing/2014/main" id="{22A27234-546E-40D7-B611-8CECB0AF77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5386" y="2033753"/>
            <a:ext cx="1273507" cy="1273507"/>
          </a:xfrm>
          <a:prstGeom prst="rect">
            <a:avLst/>
          </a:prstGeom>
        </p:spPr>
      </p:pic>
      <p:pic>
        <p:nvPicPr>
          <p:cNvPr id="19" name="Picture 18" descr="Timeline&#10;&#10;Description automatically generated">
            <a:extLst>
              <a:ext uri="{FF2B5EF4-FFF2-40B4-BE49-F238E27FC236}">
                <a16:creationId xmlns:a16="http://schemas.microsoft.com/office/drawing/2014/main" id="{141FD3AE-9441-4300-81FC-21A1EEF673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8893" y="1992064"/>
            <a:ext cx="2143125" cy="1257300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38ABA792-12CB-43F3-A1EB-0189BB7B1A7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326821" y="3435378"/>
            <a:ext cx="2621179" cy="936136"/>
          </a:xfrm>
          <a:prstGeom prst="rect">
            <a:avLst/>
          </a:prstGeom>
        </p:spPr>
      </p:pic>
      <p:pic>
        <p:nvPicPr>
          <p:cNvPr id="23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DC88895C-AC1C-4847-B54F-A2218CA060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711" y="4783025"/>
            <a:ext cx="1433170" cy="1366988"/>
          </a:xfrm>
          <a:prstGeom prst="rect">
            <a:avLst/>
          </a:prstGeom>
        </p:spPr>
      </p:pic>
      <p:pic>
        <p:nvPicPr>
          <p:cNvPr id="25" name="Picture 24" descr="Logo, company name&#10;&#10;Description automatically generated">
            <a:extLst>
              <a:ext uri="{FF2B5EF4-FFF2-40B4-BE49-F238E27FC236}">
                <a16:creationId xmlns:a16="http://schemas.microsoft.com/office/drawing/2014/main" id="{FDD34FC9-D279-4102-8B8F-910376D603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564" y="4927879"/>
            <a:ext cx="2037572" cy="1146134"/>
          </a:xfrm>
          <a:prstGeom prst="rect">
            <a:avLst/>
          </a:prstGeom>
        </p:spPr>
      </p:pic>
      <p:pic>
        <p:nvPicPr>
          <p:cNvPr id="27" name="Picture 26" descr="Diagram, text&#10;&#10;Description automatically generated">
            <a:extLst>
              <a:ext uri="{FF2B5EF4-FFF2-40B4-BE49-F238E27FC236}">
                <a16:creationId xmlns:a16="http://schemas.microsoft.com/office/drawing/2014/main" id="{D2FF267D-1372-4FFF-A23C-896AE8C5C65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524" y="4371515"/>
            <a:ext cx="1723706" cy="1146134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88CAACC-F459-465B-8E70-64751FB85031}"/>
              </a:ext>
            </a:extLst>
          </p:cNvPr>
          <p:cNvSpPr txBox="1"/>
          <p:nvPr/>
        </p:nvSpPr>
        <p:spPr>
          <a:xfrm>
            <a:off x="6740037" y="5224344"/>
            <a:ext cx="4347063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INFN </a:t>
            </a:r>
            <a:r>
              <a:rPr lang="fr-CH" dirty="0" err="1"/>
              <a:t>is</a:t>
            </a:r>
            <a:r>
              <a:rPr lang="fr-CH" dirty="0"/>
              <a:t> the WP8 – Magnet </a:t>
            </a:r>
            <a:r>
              <a:rPr lang="fr-CH" dirty="0" err="1"/>
              <a:t>Coordinator</a:t>
            </a:r>
            <a:endParaRPr lang="fr-CH" dirty="0"/>
          </a:p>
          <a:p>
            <a:r>
              <a:rPr lang="fr-CH" dirty="0"/>
              <a:t>CEA </a:t>
            </a:r>
            <a:r>
              <a:rPr lang="fr-CH" dirty="0" err="1"/>
              <a:t>is</a:t>
            </a:r>
            <a:r>
              <a:rPr lang="fr-CH" dirty="0"/>
              <a:t> the </a:t>
            </a:r>
            <a:r>
              <a:rPr lang="fr-CH" dirty="0" err="1"/>
              <a:t>deputy</a:t>
            </a:r>
            <a:r>
              <a:rPr lang="fr-CH" dirty="0"/>
              <a:t> </a:t>
            </a:r>
            <a:r>
              <a:rPr lang="fr-CH" dirty="0" err="1"/>
              <a:t>coordinator</a:t>
            </a:r>
            <a:endParaRPr lang="en-US" dirty="0"/>
          </a:p>
        </p:txBody>
      </p:sp>
      <p:sp>
        <p:nvSpPr>
          <p:cNvPr id="29" name="Date Placeholder 28">
            <a:extLst>
              <a:ext uri="{FF2B5EF4-FFF2-40B4-BE49-F238E27FC236}">
                <a16:creationId xmlns:a16="http://schemas.microsoft.com/office/drawing/2014/main" id="{D3E778CD-DA47-4C5C-A678-BC9186E76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FD3961-467F-4584-A727-3E72CE5CFD6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047531" y="5608783"/>
            <a:ext cx="2048469" cy="51596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9F9BDC-AC40-4721-8FF3-EF85AA687D61}"/>
              </a:ext>
            </a:extLst>
          </p:cNvPr>
          <p:cNvSpPr txBox="1"/>
          <p:nvPr/>
        </p:nvSpPr>
        <p:spPr>
          <a:xfrm>
            <a:off x="6152967" y="4743213"/>
            <a:ext cx="5641659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INFN is two units (MI-GE). </a:t>
            </a:r>
            <a:r>
              <a:rPr lang="en-US" dirty="0" err="1"/>
              <a:t>Sentronis</a:t>
            </a:r>
            <a:r>
              <a:rPr lang="en-US" dirty="0"/>
              <a:t> is associate to SEEIIST</a:t>
            </a:r>
          </a:p>
        </p:txBody>
      </p:sp>
    </p:spTree>
    <p:extLst>
      <p:ext uri="{BB962C8B-B14F-4D97-AF65-F5344CB8AC3E}">
        <p14:creationId xmlns:p14="http://schemas.microsoft.com/office/powerpoint/2010/main" val="34947916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4A9B0A-2C33-41EA-8F8D-3B0E4C93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I.FAST WP8 Innovative SC Magnet. </a:t>
            </a:r>
            <a:r>
              <a:rPr lang="fr-CH" dirty="0" err="1"/>
              <a:t>Demonstrators</a:t>
            </a:r>
            <a:r>
              <a:rPr lang="fr-CH" dirty="0"/>
              <a:t> in </a:t>
            </a:r>
            <a:r>
              <a:rPr lang="fr-CH" dirty="0" err="1"/>
              <a:t>Industry</a:t>
            </a:r>
            <a:r>
              <a:rPr lang="fr-CH" dirty="0"/>
              <a:t>!!!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DB8B057-FB4B-40EC-A021-A1AB97B1007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46968" y="1752079"/>
            <a:ext cx="5763198" cy="365218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3BF84-3E58-49FA-BAA3-A5ABF716C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3BA2AF-C5DB-4A14-A510-4DF14E9C0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24</a:t>
            </a:fld>
            <a:endParaRPr lang="en-US"/>
          </a:p>
        </p:txBody>
      </p:sp>
      <p:pic>
        <p:nvPicPr>
          <p:cNvPr id="25" name="Picture 24" descr="Logo&#10;&#10;Description automatically generated">
            <a:extLst>
              <a:ext uri="{FF2B5EF4-FFF2-40B4-BE49-F238E27FC236}">
                <a16:creationId xmlns:a16="http://schemas.microsoft.com/office/drawing/2014/main" id="{0A4ECB98-A84F-4DB1-9BF0-345D7BCC65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28" y="1922337"/>
            <a:ext cx="1306822" cy="1066284"/>
          </a:xfrm>
          <a:prstGeom prst="rect">
            <a:avLst/>
          </a:prstGeom>
        </p:spPr>
      </p:pic>
      <p:pic>
        <p:nvPicPr>
          <p:cNvPr id="27" name="Picture 26" descr="A picture containing drawing&#10;&#10;Description automatically generated">
            <a:extLst>
              <a:ext uri="{FF2B5EF4-FFF2-40B4-BE49-F238E27FC236}">
                <a16:creationId xmlns:a16="http://schemas.microsoft.com/office/drawing/2014/main" id="{2BE38883-58D6-44F7-842E-D0958B4791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34" y="3185753"/>
            <a:ext cx="1630010" cy="1086674"/>
          </a:xfrm>
          <a:prstGeom prst="rect">
            <a:avLst/>
          </a:prstGeom>
        </p:spPr>
      </p:pic>
      <p:pic>
        <p:nvPicPr>
          <p:cNvPr id="29" name="Picture 28" descr="A picture containing diagram&#10;&#10;Description automatically generated">
            <a:extLst>
              <a:ext uri="{FF2B5EF4-FFF2-40B4-BE49-F238E27FC236}">
                <a16:creationId xmlns:a16="http://schemas.microsoft.com/office/drawing/2014/main" id="{A6883E83-046C-4E32-B460-3C5787753B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167" y="1911978"/>
            <a:ext cx="1052485" cy="1052485"/>
          </a:xfrm>
          <a:prstGeom prst="rect">
            <a:avLst/>
          </a:prstGeom>
        </p:spPr>
      </p:pic>
      <p:pic>
        <p:nvPicPr>
          <p:cNvPr id="31" name="Picture 30" descr="Timeline&#10;&#10;Description automatically generated">
            <a:extLst>
              <a:ext uri="{FF2B5EF4-FFF2-40B4-BE49-F238E27FC236}">
                <a16:creationId xmlns:a16="http://schemas.microsoft.com/office/drawing/2014/main" id="{9BF6A9E7-D3FD-40E8-8EEA-12DF9C4570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755" y="1892094"/>
            <a:ext cx="1771177" cy="1039091"/>
          </a:xfrm>
          <a:prstGeom prst="rect">
            <a:avLst/>
          </a:prstGeom>
        </p:spPr>
      </p:pic>
      <p:pic>
        <p:nvPicPr>
          <p:cNvPr id="33" name="Graphic 32">
            <a:extLst>
              <a:ext uri="{FF2B5EF4-FFF2-40B4-BE49-F238E27FC236}">
                <a16:creationId xmlns:a16="http://schemas.microsoft.com/office/drawing/2014/main" id="{28E1F637-3F82-46B8-8F0A-E701EA536B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044167" y="3342257"/>
            <a:ext cx="2166264" cy="773666"/>
          </a:xfrm>
          <a:prstGeom prst="rect">
            <a:avLst/>
          </a:prstGeom>
        </p:spPr>
      </p:pic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E129ED89-A586-4095-8D77-D50DFFB716A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932" y="1913701"/>
            <a:ext cx="1044089" cy="995875"/>
          </a:xfrm>
          <a:prstGeom prst="rect">
            <a:avLst/>
          </a:prstGeom>
        </p:spPr>
      </p:pic>
      <p:pic>
        <p:nvPicPr>
          <p:cNvPr id="37" name="Picture 36" descr="Logo, company name&#10;&#10;Description automatically generated">
            <a:extLst>
              <a:ext uri="{FF2B5EF4-FFF2-40B4-BE49-F238E27FC236}">
                <a16:creationId xmlns:a16="http://schemas.microsoft.com/office/drawing/2014/main" id="{58A21729-E3D1-40A6-A2B3-E4EC7CDFAAC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2683" y="3342257"/>
            <a:ext cx="1633349" cy="918759"/>
          </a:xfrm>
          <a:prstGeom prst="rect">
            <a:avLst/>
          </a:prstGeom>
        </p:spPr>
      </p:pic>
      <p:pic>
        <p:nvPicPr>
          <p:cNvPr id="50" name="Picture 49" descr="Logo&#10;&#10;Description automatically generated">
            <a:extLst>
              <a:ext uri="{FF2B5EF4-FFF2-40B4-BE49-F238E27FC236}">
                <a16:creationId xmlns:a16="http://schemas.microsoft.com/office/drawing/2014/main" id="{E1AB24BE-A601-4882-A762-9E5D1F2B78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782" y="4426250"/>
            <a:ext cx="2273094" cy="717819"/>
          </a:xfrm>
          <a:prstGeom prst="rect">
            <a:avLst/>
          </a:prstGeom>
        </p:spPr>
      </p:pic>
      <p:pic>
        <p:nvPicPr>
          <p:cNvPr id="52" name="Picture 51" descr="Logo, company name&#10;&#10;Description automatically generated">
            <a:extLst>
              <a:ext uri="{FF2B5EF4-FFF2-40B4-BE49-F238E27FC236}">
                <a16:creationId xmlns:a16="http://schemas.microsoft.com/office/drawing/2014/main" id="{BE3A0487-BD87-42B6-BC21-CDAC017688B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703" y="4235283"/>
            <a:ext cx="1943801" cy="1726818"/>
          </a:xfrm>
          <a:prstGeom prst="rect">
            <a:avLst/>
          </a:prstGeom>
        </p:spPr>
      </p:pic>
      <p:pic>
        <p:nvPicPr>
          <p:cNvPr id="54" name="Graphic 53">
            <a:extLst>
              <a:ext uri="{FF2B5EF4-FFF2-40B4-BE49-F238E27FC236}">
                <a16:creationId xmlns:a16="http://schemas.microsoft.com/office/drawing/2014/main" id="{8A79DF2C-0198-4244-8946-14C5690BF72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432584" y="5318688"/>
            <a:ext cx="3925414" cy="632255"/>
          </a:xfrm>
          <a:prstGeom prst="rect">
            <a:avLst/>
          </a:prstGeom>
        </p:spPr>
      </p:pic>
      <p:pic>
        <p:nvPicPr>
          <p:cNvPr id="56" name="Graphic 55">
            <a:extLst>
              <a:ext uri="{FF2B5EF4-FFF2-40B4-BE49-F238E27FC236}">
                <a16:creationId xmlns:a16="http://schemas.microsoft.com/office/drawing/2014/main" id="{00765F9A-756E-4E7D-A51A-8F04EABBCCC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070128" y="4192799"/>
            <a:ext cx="1781175" cy="914400"/>
          </a:xfrm>
          <a:prstGeom prst="rect">
            <a:avLst/>
          </a:prstGeom>
        </p:spPr>
      </p:pic>
      <p:sp>
        <p:nvSpPr>
          <p:cNvPr id="57" name="Date Placeholder 56">
            <a:extLst>
              <a:ext uri="{FF2B5EF4-FFF2-40B4-BE49-F238E27FC236}">
                <a16:creationId xmlns:a16="http://schemas.microsoft.com/office/drawing/2014/main" id="{2DE33825-2FD7-4813-801A-AA8F17206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F2F782C-6F66-4E05-86CF-AF7F072FF2AB}"/>
              </a:ext>
            </a:extLst>
          </p:cNvPr>
          <p:cNvSpPr txBox="1"/>
          <p:nvPr/>
        </p:nvSpPr>
        <p:spPr>
          <a:xfrm>
            <a:off x="4940744" y="5417446"/>
            <a:ext cx="7278068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/>
              <a:t>INFN </a:t>
            </a:r>
            <a:r>
              <a:rPr lang="fr-CH" dirty="0" err="1"/>
              <a:t>is</a:t>
            </a:r>
            <a:r>
              <a:rPr lang="fr-CH" dirty="0"/>
              <a:t> the WP8 – Magnet </a:t>
            </a:r>
            <a:r>
              <a:rPr lang="fr-CH" dirty="0" err="1"/>
              <a:t>Coordinator</a:t>
            </a:r>
            <a:r>
              <a:rPr lang="fr-CH" dirty="0"/>
              <a:t>; CEA </a:t>
            </a:r>
            <a:r>
              <a:rPr lang="fr-CH" dirty="0" err="1"/>
              <a:t>is</a:t>
            </a:r>
            <a:r>
              <a:rPr lang="fr-CH" dirty="0"/>
              <a:t> the </a:t>
            </a:r>
            <a:r>
              <a:rPr lang="fr-CH" dirty="0" err="1"/>
              <a:t>deputy</a:t>
            </a:r>
            <a:r>
              <a:rPr lang="fr-CH" dirty="0"/>
              <a:t> Coord.</a:t>
            </a:r>
          </a:p>
          <a:p>
            <a:r>
              <a:rPr lang="fr-CH" dirty="0"/>
              <a:t>The budget </a:t>
            </a:r>
            <a:r>
              <a:rPr lang="fr-CH" dirty="0" err="1"/>
              <a:t>includes</a:t>
            </a:r>
            <a:r>
              <a:rPr lang="fr-CH" dirty="0"/>
              <a:t> 50 </a:t>
            </a:r>
            <a:r>
              <a:rPr lang="fr-CH" dirty="0" err="1"/>
              <a:t>kE</a:t>
            </a:r>
            <a:r>
              <a:rPr lang="fr-CH" dirty="0"/>
              <a:t> (</a:t>
            </a:r>
            <a:r>
              <a:rPr lang="fr-CH" dirty="0" err="1">
                <a:solidFill>
                  <a:schemeClr val="tx1"/>
                </a:solidFill>
              </a:rPr>
              <a:t>placed</a:t>
            </a:r>
            <a:r>
              <a:rPr lang="fr-CH" dirty="0">
                <a:solidFill>
                  <a:schemeClr val="tx1"/>
                </a:solidFill>
              </a:rPr>
              <a:t> at CERN</a:t>
            </a:r>
            <a:r>
              <a:rPr lang="fr-CH" dirty="0"/>
              <a:t>) of the ESG and workshops; </a:t>
            </a:r>
            <a:r>
              <a:rPr lang="fr-CH" dirty="0" err="1"/>
              <a:t>it</a:t>
            </a:r>
            <a:r>
              <a:rPr lang="fr-CH" dirty="0"/>
              <a:t> </a:t>
            </a:r>
            <a:r>
              <a:rPr lang="fr-CH" dirty="0" err="1"/>
              <a:t>does</a:t>
            </a:r>
            <a:r>
              <a:rPr lang="fr-CH" dirty="0"/>
              <a:t> not </a:t>
            </a:r>
            <a:r>
              <a:rPr lang="fr-CH" dirty="0" err="1"/>
              <a:t>include</a:t>
            </a:r>
            <a:r>
              <a:rPr lang="fr-CH" dirty="0"/>
              <a:t> the 200 </a:t>
            </a:r>
            <a:r>
              <a:rPr lang="fr-CH" dirty="0" err="1"/>
              <a:t>kE</a:t>
            </a:r>
            <a:r>
              <a:rPr lang="fr-CH" dirty="0"/>
              <a:t> of GSI-UT-IEE-ILK for </a:t>
            </a:r>
            <a:r>
              <a:rPr lang="fr-CH" dirty="0" err="1"/>
              <a:t>ramped</a:t>
            </a:r>
            <a:r>
              <a:rPr lang="fr-CH" dirty="0"/>
              <a:t> </a:t>
            </a:r>
            <a:r>
              <a:rPr lang="fr-CH" dirty="0" err="1"/>
              <a:t>cable</a:t>
            </a:r>
            <a:r>
              <a:rPr lang="fr-CH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78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88738-3685-4E39-BC71-5BEB5E534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Hadrontherapy</a:t>
            </a:r>
            <a:r>
              <a:rPr lang="fr-CH" dirty="0"/>
              <a:t> via </a:t>
            </a:r>
            <a:r>
              <a:rPr lang="fr-CH" dirty="0" err="1"/>
              <a:t>carbon</a:t>
            </a:r>
            <a:r>
              <a:rPr lang="fr-CH" dirty="0"/>
              <a:t> 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C5B11-1089-48B4-AD5E-884F45F2A2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/>
              <a:t>Hadrons, proton and ions, are </a:t>
            </a:r>
            <a:r>
              <a:rPr lang="fr-CH" dirty="0" err="1"/>
              <a:t>clinically</a:t>
            </a:r>
            <a:r>
              <a:rPr lang="fr-CH" dirty="0"/>
              <a:t> </a:t>
            </a:r>
            <a:r>
              <a:rPr lang="fr-CH" dirty="0" err="1"/>
              <a:t>better</a:t>
            </a:r>
            <a:r>
              <a:rPr lang="fr-CH" dirty="0"/>
              <a:t> </a:t>
            </a:r>
            <a:r>
              <a:rPr lang="fr-CH" dirty="0" err="1"/>
              <a:t>than</a:t>
            </a:r>
            <a:r>
              <a:rPr lang="fr-CH" dirty="0"/>
              <a:t> X-rays, </a:t>
            </a:r>
            <a:r>
              <a:rPr lang="fr-CH" dirty="0" err="1"/>
              <a:t>because</a:t>
            </a:r>
            <a:r>
              <a:rPr lang="fr-CH" dirty="0"/>
              <a:t> </a:t>
            </a:r>
            <a:r>
              <a:rPr lang="fr-CH" dirty="0" err="1"/>
              <a:t>they</a:t>
            </a:r>
            <a:r>
              <a:rPr lang="fr-CH" dirty="0"/>
              <a:t> </a:t>
            </a:r>
            <a:r>
              <a:rPr lang="fr-CH" dirty="0" err="1"/>
              <a:t>spare</a:t>
            </a:r>
            <a:r>
              <a:rPr lang="fr-CH" dirty="0"/>
              <a:t> </a:t>
            </a:r>
            <a:r>
              <a:rPr lang="fr-CH" dirty="0" err="1"/>
              <a:t>surrounding</a:t>
            </a:r>
            <a:r>
              <a:rPr lang="fr-CH" dirty="0"/>
              <a:t> tissue (Bragg </a:t>
            </a:r>
            <a:r>
              <a:rPr lang="fr-CH" dirty="0" err="1"/>
              <a:t>peak</a:t>
            </a:r>
            <a:r>
              <a:rPr lang="fr-CH" dirty="0"/>
              <a:t>)</a:t>
            </a:r>
          </a:p>
          <a:p>
            <a:r>
              <a:rPr lang="fr-CH" dirty="0"/>
              <a:t>Proton </a:t>
            </a:r>
            <a:r>
              <a:rPr lang="fr-CH" dirty="0" err="1"/>
              <a:t>therapy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expanding</a:t>
            </a:r>
            <a:r>
              <a:rPr lang="fr-CH" dirty="0"/>
              <a:t> fast, </a:t>
            </a:r>
            <a:r>
              <a:rPr lang="fr-CH" dirty="0" err="1"/>
              <a:t>while</a:t>
            </a:r>
            <a:r>
              <a:rPr lang="fr-CH" dirty="0"/>
              <a:t> C-</a:t>
            </a:r>
            <a:r>
              <a:rPr lang="fr-CH" dirty="0" err="1"/>
              <a:t>therapy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much</a:t>
            </a:r>
            <a:r>
              <a:rPr lang="fr-CH" dirty="0"/>
              <a:t> </a:t>
            </a:r>
            <a:r>
              <a:rPr lang="fr-CH" dirty="0" err="1"/>
              <a:t>behind</a:t>
            </a:r>
            <a:endParaRPr lang="fr-CH" dirty="0"/>
          </a:p>
          <a:p>
            <a:r>
              <a:rPr lang="fr-CH" dirty="0"/>
              <a:t>Carbon and </a:t>
            </a:r>
            <a:r>
              <a:rPr lang="fr-CH" dirty="0" err="1"/>
              <a:t>other</a:t>
            </a:r>
            <a:r>
              <a:rPr lang="fr-CH" dirty="0"/>
              <a:t> ions are </a:t>
            </a:r>
            <a:r>
              <a:rPr lang="fr-CH" b="1" dirty="0" err="1"/>
              <a:t>much</a:t>
            </a:r>
            <a:r>
              <a:rPr lang="fr-CH" b="1" dirty="0"/>
              <a:t> more </a:t>
            </a:r>
            <a:r>
              <a:rPr lang="fr-CH" b="1" dirty="0" err="1"/>
              <a:t>precise</a:t>
            </a:r>
            <a:r>
              <a:rPr lang="fr-CH" b="1" dirty="0"/>
              <a:t> and effective </a:t>
            </a:r>
            <a:r>
              <a:rPr lang="fr-CH" dirty="0" err="1"/>
              <a:t>than</a:t>
            </a:r>
            <a:r>
              <a:rPr lang="fr-CH" dirty="0"/>
              <a:t> protons </a:t>
            </a:r>
            <a:r>
              <a:rPr lang="fr-CH" dirty="0" err="1"/>
              <a:t>especially</a:t>
            </a:r>
            <a:r>
              <a:rPr lang="fr-CH" dirty="0"/>
              <a:t> for the </a:t>
            </a:r>
            <a:r>
              <a:rPr lang="fr-CH" dirty="0" err="1"/>
              <a:t>so-called</a:t>
            </a:r>
            <a:r>
              <a:rPr lang="fr-CH" dirty="0"/>
              <a:t> «</a:t>
            </a:r>
            <a:r>
              <a:rPr lang="fr-CH" dirty="0" err="1"/>
              <a:t>radioresistant</a:t>
            </a:r>
            <a:r>
              <a:rPr lang="fr-CH" dirty="0"/>
              <a:t> </a:t>
            </a:r>
            <a:r>
              <a:rPr lang="fr-CH" dirty="0" err="1"/>
              <a:t>tumors</a:t>
            </a:r>
            <a:r>
              <a:rPr lang="fr-CH" dirty="0"/>
              <a:t>».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CEB66A2-800D-481D-872A-7FDEED21E32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985625"/>
            <a:ext cx="5181600" cy="403133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49A9C9-C3D5-4DC1-BAFD-48186D6A8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72946-AFA9-44E8-AFD6-5E89A1C99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3</a:t>
            </a:fld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9ECD29-F633-4B3A-9BC6-4193D9E00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290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49CD2D09-B1BB-4DF5-9E1C-3D21B21EDE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20431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3355637-BA71-4F63-94C9-E77BF81BDF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03ED84-15A1-44C4-93D6-D6AEC5016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>
                <a:solidFill>
                  <a:srgbClr val="000000"/>
                </a:solidFill>
              </a:rPr>
              <a:t>Hadrontherapy centers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88C6C-F7B6-4C72-81B4-9AE86D3AA9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4997" y="2272143"/>
            <a:ext cx="4706803" cy="378883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Hadrontherapy started beginning of 90’s</a:t>
            </a:r>
          </a:p>
          <a:p>
            <a:r>
              <a:rPr lang="en-US" sz="2000">
                <a:solidFill>
                  <a:srgbClr val="000000"/>
                </a:solidFill>
              </a:rPr>
              <a:t>250,000 patients irradiated </a:t>
            </a:r>
          </a:p>
          <a:p>
            <a:pPr lvl="1"/>
            <a:r>
              <a:rPr lang="en-US" sz="2000">
                <a:solidFill>
                  <a:srgbClr val="000000"/>
                </a:solidFill>
              </a:rPr>
              <a:t>30,000 with carbon ions (5,000/y)</a:t>
            </a:r>
          </a:p>
          <a:p>
            <a:r>
              <a:rPr lang="en-US" sz="2000">
                <a:solidFill>
                  <a:srgbClr val="000000"/>
                </a:solidFill>
              </a:rPr>
              <a:t>World: </a:t>
            </a:r>
            <a:r>
              <a:rPr lang="en-US" sz="2000">
                <a:solidFill>
                  <a:srgbClr val="000000"/>
                </a:solidFill>
                <a:sym typeface="Symbol" panose="05050102010706020507" pitchFamily="18" charset="2"/>
              </a:rPr>
              <a:t> 100 hadron centers (160 by 2025)</a:t>
            </a:r>
          </a:p>
          <a:p>
            <a:pPr lvl="1"/>
            <a:r>
              <a:rPr lang="en-US" sz="2000">
                <a:solidFill>
                  <a:srgbClr val="000000"/>
                </a:solidFill>
              </a:rPr>
              <a:t>12 C-ions centers (Asia, especially Japan leading)</a:t>
            </a:r>
          </a:p>
          <a:p>
            <a:r>
              <a:rPr lang="en-US" sz="2000">
                <a:solidFill>
                  <a:srgbClr val="000000"/>
                </a:solidFill>
              </a:rPr>
              <a:t>Europe:</a:t>
            </a:r>
          </a:p>
          <a:p>
            <a:pPr lvl="1"/>
            <a:r>
              <a:rPr lang="en-US" sz="2000">
                <a:solidFill>
                  <a:srgbClr val="000000"/>
                </a:solidFill>
              </a:rPr>
              <a:t>28 hadrontherapy centers</a:t>
            </a:r>
          </a:p>
          <a:p>
            <a:pPr lvl="2"/>
            <a:r>
              <a:rPr lang="en-US">
                <a:solidFill>
                  <a:srgbClr val="000000"/>
                </a:solidFill>
              </a:rPr>
              <a:t> 4 C-ions centers</a:t>
            </a:r>
          </a:p>
        </p:txBody>
      </p:sp>
      <p:sp>
        <p:nvSpPr>
          <p:cNvPr id="19" name="Freeform 49">
            <a:extLst>
              <a:ext uri="{FF2B5EF4-FFF2-40B4-BE49-F238E27FC236}">
                <a16:creationId xmlns:a16="http://schemas.microsoft.com/office/drawing/2014/main" id="{967C29FE-FD32-4AFB-AD20-DBDF5864B2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13915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Content Placeholder 4" descr="Map&#10;&#10;Description automatically generated">
            <a:extLst>
              <a:ext uri="{FF2B5EF4-FFF2-40B4-BE49-F238E27FC236}">
                <a16:creationId xmlns:a16="http://schemas.microsoft.com/office/drawing/2014/main" id="{A3E76227-1389-45DD-BB8D-8EAB8C1E2D8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13295" r="25224" b="1"/>
          <a:stretch/>
        </p:blipFill>
        <p:spPr>
          <a:xfrm>
            <a:off x="6893318" y="770037"/>
            <a:ext cx="5298683" cy="6097438"/>
          </a:xfrm>
          <a:custGeom>
            <a:avLst/>
            <a:gdLst/>
            <a:ahLst/>
            <a:cxnLst/>
            <a:rect l="l" t="t" r="r" b="b"/>
            <a:pathLst>
              <a:path w="5298683" h="6097438">
                <a:moveTo>
                  <a:pt x="3120528" y="0"/>
                </a:moveTo>
                <a:cubicBezTo>
                  <a:pt x="3874524" y="0"/>
                  <a:pt x="4566062" y="267415"/>
                  <a:pt x="5105473" y="712577"/>
                </a:cubicBezTo>
                <a:lnTo>
                  <a:pt x="5298683" y="888178"/>
                </a:lnTo>
                <a:lnTo>
                  <a:pt x="5298683" y="5352876"/>
                </a:lnTo>
                <a:lnTo>
                  <a:pt x="5105473" y="5528477"/>
                </a:lnTo>
                <a:cubicBezTo>
                  <a:pt x="4874296" y="5719261"/>
                  <a:pt x="4615179" y="5877397"/>
                  <a:pt x="4335177" y="5995828"/>
                </a:cubicBezTo>
                <a:lnTo>
                  <a:pt x="4057556" y="6097438"/>
                </a:lnTo>
                <a:lnTo>
                  <a:pt x="2183499" y="6097438"/>
                </a:lnTo>
                <a:lnTo>
                  <a:pt x="1905878" y="5995828"/>
                </a:lnTo>
                <a:cubicBezTo>
                  <a:pt x="785873" y="5522106"/>
                  <a:pt x="0" y="4413092"/>
                  <a:pt x="0" y="3120527"/>
                </a:cubicBezTo>
                <a:cubicBezTo>
                  <a:pt x="0" y="1397108"/>
                  <a:pt x="1397108" y="0"/>
                  <a:pt x="3120528" y="0"/>
                </a:cubicBez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18E9A1-E167-444B-B5EF-9A599C9F81E0}"/>
              </a:ext>
            </a:extLst>
          </p:cNvPr>
          <p:cNvSpPr txBox="1"/>
          <p:nvPr/>
        </p:nvSpPr>
        <p:spPr>
          <a:xfrm>
            <a:off x="7616630" y="669696"/>
            <a:ext cx="12568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dirty="0" err="1"/>
              <a:t>Courtesy</a:t>
            </a:r>
            <a:r>
              <a:rPr lang="fr-CH" dirty="0"/>
              <a:t> of</a:t>
            </a:r>
            <a:endParaRPr lang="en-US" dirty="0"/>
          </a:p>
        </p:txBody>
      </p:sp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F25C3996-AA8B-4A57-85CA-0E71987DBC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450" y="0"/>
            <a:ext cx="1691387" cy="122369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76C5F4-7BC9-4D29-9AA1-751EB2E6D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9210A8-EA6D-472D-A8BD-8A56AA132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4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46883CC-E116-4B8A-B588-9B4301C1C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972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7B7A6-9237-40AC-A39C-D3B5B077C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758354" cy="1325563"/>
          </a:xfrm>
        </p:spPr>
        <p:txBody>
          <a:bodyPr>
            <a:normAutofit/>
          </a:bodyPr>
          <a:lstStyle/>
          <a:p>
            <a:r>
              <a:rPr lang="fr-CH" dirty="0"/>
              <a:t>HIT - Heidelberg  Ion Beam </a:t>
            </a:r>
            <a:r>
              <a:rPr lang="fr-CH" dirty="0" err="1"/>
              <a:t>Therapy</a:t>
            </a:r>
            <a:r>
              <a:rPr lang="fr-CH" dirty="0"/>
              <a:t> Center (first in EU)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B3843A-8110-48C6-94FA-E6967F2CE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648484"/>
            <a:ext cx="8029545" cy="46417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9DCE15A-9FFC-42C3-8C84-8E7B259ED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7524" y="0"/>
            <a:ext cx="4594860" cy="6858000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C7968EC-7EFB-4508-AB15-01BD1A47703E}"/>
              </a:ext>
            </a:extLst>
          </p:cNvPr>
          <p:cNvSpPr/>
          <p:nvPr/>
        </p:nvSpPr>
        <p:spPr>
          <a:xfrm>
            <a:off x="9893148" y="5563518"/>
            <a:ext cx="2439236" cy="11788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/>
              <a:t>25 m long</a:t>
            </a:r>
          </a:p>
          <a:p>
            <a:pPr algn="ctr"/>
            <a:r>
              <a:rPr lang="fr-CH" b="1" dirty="0"/>
              <a:t>13 m </a:t>
            </a:r>
            <a:r>
              <a:rPr lang="fr-CH" b="1" dirty="0" err="1"/>
              <a:t>diameter</a:t>
            </a:r>
            <a:endParaRPr lang="fr-CH" b="1" dirty="0"/>
          </a:p>
          <a:p>
            <a:pPr algn="ctr"/>
            <a:r>
              <a:rPr lang="fr-CH" b="1" dirty="0"/>
              <a:t>600 tons rotation</a:t>
            </a:r>
          </a:p>
          <a:p>
            <a:pPr algn="ctr"/>
            <a:r>
              <a:rPr lang="fr-CH" b="1" dirty="0"/>
              <a:t>670 tons total</a:t>
            </a:r>
            <a:endParaRPr lang="en-US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B973BF6-05CA-452F-8499-757D9482A8E1}"/>
              </a:ext>
            </a:extLst>
          </p:cNvPr>
          <p:cNvSpPr/>
          <p:nvPr/>
        </p:nvSpPr>
        <p:spPr>
          <a:xfrm rot="21281909">
            <a:off x="1737313" y="1578781"/>
            <a:ext cx="2076270" cy="1230220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74672A3-6417-4D4A-954C-6869190610F6}"/>
              </a:ext>
            </a:extLst>
          </p:cNvPr>
          <p:cNvCxnSpPr>
            <a:cxnSpLocks/>
          </p:cNvCxnSpPr>
          <p:nvPr/>
        </p:nvCxnSpPr>
        <p:spPr>
          <a:xfrm flipV="1">
            <a:off x="2056442" y="2264900"/>
            <a:ext cx="1457924" cy="140674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6BF2780-BA48-4059-86D4-ACDE1D721156}"/>
              </a:ext>
            </a:extLst>
          </p:cNvPr>
          <p:cNvSpPr txBox="1"/>
          <p:nvPr/>
        </p:nvSpPr>
        <p:spPr>
          <a:xfrm rot="21223750">
            <a:off x="2486690" y="2027064"/>
            <a:ext cx="606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1" dirty="0">
                <a:solidFill>
                  <a:srgbClr val="FF0000"/>
                </a:solidFill>
              </a:rPr>
              <a:t>25 m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30A0EDA-B963-42F9-9464-7EE0F0E8CB0F}"/>
              </a:ext>
            </a:extLst>
          </p:cNvPr>
          <p:cNvSpPr/>
          <p:nvPr/>
        </p:nvSpPr>
        <p:spPr>
          <a:xfrm>
            <a:off x="0" y="5379751"/>
            <a:ext cx="459486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Reducing</a:t>
            </a:r>
            <a:r>
              <a:rPr lang="fr-CH" dirty="0"/>
              <a:t> </a:t>
            </a:r>
            <a:r>
              <a:rPr lang="fr-CH" dirty="0" err="1"/>
              <a:t>footprint</a:t>
            </a:r>
            <a:r>
              <a:rPr lang="fr-CH" dirty="0"/>
              <a:t> </a:t>
            </a:r>
            <a:r>
              <a:rPr lang="fr-CH" dirty="0" err="1"/>
              <a:t>means</a:t>
            </a:r>
            <a:r>
              <a:rPr lang="fr-CH" dirty="0"/>
              <a:t> </a:t>
            </a:r>
            <a:r>
              <a:rPr lang="fr-CH" dirty="0" err="1"/>
              <a:t>cost</a:t>
            </a:r>
            <a:r>
              <a:rPr lang="fr-CH" dirty="0"/>
              <a:t> </a:t>
            </a:r>
            <a:r>
              <a:rPr lang="fr-CH" dirty="0" err="1"/>
              <a:t>reduction</a:t>
            </a:r>
            <a:endParaRPr lang="fr-CH" dirty="0"/>
          </a:p>
          <a:p>
            <a:pPr algn="ctr"/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saving</a:t>
            </a:r>
            <a:r>
              <a:rPr lang="fr-CH" dirty="0"/>
              <a:t> </a:t>
            </a:r>
            <a:r>
              <a:rPr lang="fr-CH" dirty="0" err="1"/>
              <a:t>electricity</a:t>
            </a:r>
            <a:r>
              <a:rPr lang="fr-CH" dirty="0"/>
              <a:t> and infrastructure: </a:t>
            </a:r>
            <a:r>
              <a:rPr lang="fr-CH" dirty="0" err="1"/>
              <a:t>superconductivty</a:t>
            </a:r>
            <a:r>
              <a:rPr lang="fr-CH" dirty="0"/>
              <a:t> </a:t>
            </a:r>
            <a:r>
              <a:rPr lang="fr-CH" dirty="0" err="1"/>
              <a:t>may</a:t>
            </a:r>
            <a:r>
              <a:rPr lang="fr-CH" dirty="0"/>
              <a:t> </a:t>
            </a:r>
            <a:r>
              <a:rPr lang="fr-CH" dirty="0" err="1"/>
              <a:t>play</a:t>
            </a:r>
            <a:r>
              <a:rPr lang="fr-CH" dirty="0"/>
              <a:t> an important </a:t>
            </a:r>
            <a:r>
              <a:rPr lang="fr-CH" dirty="0" err="1"/>
              <a:t>role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99AC7FA-3560-4C12-81DC-D43D50E61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B8111D8-BB57-4F4D-81FA-380C5559E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5</a:t>
            </a:fld>
            <a:endParaRPr lang="en-US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BBCA7C2-54FF-48E7-8BAA-EF39E9CB7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62D2404-9C12-4E40-8D32-B395BE871DED}"/>
              </a:ext>
            </a:extLst>
          </p:cNvPr>
          <p:cNvSpPr/>
          <p:nvPr/>
        </p:nvSpPr>
        <p:spPr>
          <a:xfrm rot="18434619">
            <a:off x="5420297" y="3217472"/>
            <a:ext cx="2240224" cy="1725517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7FAA260-E017-4C6A-83EC-6BF6805427B8}"/>
              </a:ext>
            </a:extLst>
          </p:cNvPr>
          <p:cNvCxnSpPr>
            <a:cxnSpLocks/>
          </p:cNvCxnSpPr>
          <p:nvPr/>
        </p:nvCxnSpPr>
        <p:spPr>
          <a:xfrm flipV="1">
            <a:off x="5991225" y="3339173"/>
            <a:ext cx="990600" cy="1240491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F10BB83-C7DE-4440-8E16-8ADB5E5424DB}"/>
              </a:ext>
            </a:extLst>
          </p:cNvPr>
          <p:cNvSpPr txBox="1"/>
          <p:nvPr/>
        </p:nvSpPr>
        <p:spPr>
          <a:xfrm rot="18376460">
            <a:off x="6076970" y="3709016"/>
            <a:ext cx="6541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>
                <a:solidFill>
                  <a:srgbClr val="FF0000"/>
                </a:solidFill>
              </a:rPr>
              <a:t>25 m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6750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9C1944-4F7A-48FA-947E-18AED512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Japan: </a:t>
            </a:r>
            <a:r>
              <a:rPr lang="fr-CH" dirty="0">
                <a:solidFill>
                  <a:srgbClr val="FF0000"/>
                </a:solidFill>
              </a:rPr>
              <a:t>HIMAC</a:t>
            </a:r>
            <a:r>
              <a:rPr lang="fr-CH" dirty="0"/>
              <a:t> at QST-NIRS </a:t>
            </a:r>
            <a:br>
              <a:rPr lang="fr-CH" dirty="0"/>
            </a:br>
            <a:r>
              <a:rPr lang="fr-CH" b="1" dirty="0">
                <a:solidFill>
                  <a:srgbClr val="0070C0"/>
                </a:solidFill>
              </a:rPr>
              <a:t>First SC </a:t>
            </a:r>
            <a:r>
              <a:rPr lang="fr-CH" b="1" dirty="0" err="1">
                <a:solidFill>
                  <a:srgbClr val="0070C0"/>
                </a:solidFill>
              </a:rPr>
              <a:t>Gantry</a:t>
            </a:r>
            <a:r>
              <a:rPr lang="fr-CH" b="1" dirty="0">
                <a:solidFill>
                  <a:srgbClr val="0070C0"/>
                </a:solidFill>
              </a:rPr>
              <a:t> </a:t>
            </a:r>
            <a:r>
              <a:rPr lang="fr-CH" dirty="0"/>
              <a:t>in </a:t>
            </a:r>
            <a:r>
              <a:rPr lang="fr-CH" dirty="0" err="1"/>
              <a:t>operation</a:t>
            </a:r>
            <a:r>
              <a:rPr lang="fr-CH" dirty="0"/>
              <a:t> 2018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FF570E-A95C-4F14-A097-80AFF619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051763-1E03-4CCE-BC31-4999B7EFB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D92B613E-98C0-4E75-BA50-F0B4F1811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431486" y="975102"/>
            <a:ext cx="1671516" cy="9356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523985-C010-4490-911B-2B14DB4CD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3140" y="266762"/>
            <a:ext cx="1649862" cy="6568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2D3F59-5656-4525-A91E-298082E59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786" y="1844039"/>
            <a:ext cx="5663374" cy="4476266"/>
          </a:xfrm>
          <a:prstGeom prst="rect">
            <a:avLst/>
          </a:prstGeom>
        </p:spPr>
      </p:pic>
      <p:pic>
        <p:nvPicPr>
          <p:cNvPr id="5" name="Picture 6" descr="Bildergebnis für chiba himac gantry">
            <a:extLst>
              <a:ext uri="{FF2B5EF4-FFF2-40B4-BE49-F238E27FC236}">
                <a16:creationId xmlns:a16="http://schemas.microsoft.com/office/drawing/2014/main" id="{1F8659E0-93A8-4AE6-BE51-EC19A5643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6188327" y="2117438"/>
            <a:ext cx="5663374" cy="3765460"/>
          </a:xfrm>
          <a:prstGeom prst="rect">
            <a:avLst/>
          </a:prstGeom>
          <a:noFill/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5766007-28AE-4F15-ACFA-35CA2825EC01}"/>
              </a:ext>
            </a:extLst>
          </p:cNvPr>
          <p:cNvCxnSpPr>
            <a:cxnSpLocks/>
          </p:cNvCxnSpPr>
          <p:nvPr/>
        </p:nvCxnSpPr>
        <p:spPr>
          <a:xfrm>
            <a:off x="7729609" y="3636418"/>
            <a:ext cx="3072503" cy="27355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B04FCF6-DB18-4BAC-BC49-903503843F41}"/>
              </a:ext>
            </a:extLst>
          </p:cNvPr>
          <p:cNvSpPr txBox="1"/>
          <p:nvPr/>
        </p:nvSpPr>
        <p:spPr>
          <a:xfrm>
            <a:off x="9241536" y="3314104"/>
            <a:ext cx="11535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>
                <a:solidFill>
                  <a:schemeClr val="bg1"/>
                </a:solidFill>
              </a:rPr>
              <a:t>13 m </a:t>
            </a:r>
          </a:p>
          <a:p>
            <a:r>
              <a:rPr lang="fr-CH" sz="2000" b="1" dirty="0">
                <a:solidFill>
                  <a:schemeClr val="bg1"/>
                </a:solidFill>
              </a:rPr>
              <a:t>300 tons 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7E4536-894A-422C-B703-C22E337B2266}"/>
              </a:ext>
            </a:extLst>
          </p:cNvPr>
          <p:cNvSpPr txBox="1"/>
          <p:nvPr/>
        </p:nvSpPr>
        <p:spPr>
          <a:xfrm>
            <a:off x="6417544" y="1986498"/>
            <a:ext cx="2688557" cy="369332"/>
          </a:xfrm>
          <a:prstGeom prst="rect">
            <a:avLst/>
          </a:prstGeom>
          <a:solidFill>
            <a:srgbClr val="6293E1"/>
          </a:solidFill>
        </p:spPr>
        <p:txBody>
          <a:bodyPr wrap="none" rtlCol="0">
            <a:spAutoFit/>
          </a:bodyPr>
          <a:lstStyle/>
          <a:p>
            <a:r>
              <a:rPr lang="fr-CH" b="1" dirty="0" err="1">
                <a:solidFill>
                  <a:schemeClr val="bg1"/>
                </a:solidFill>
              </a:rPr>
              <a:t>Cryocooled</a:t>
            </a:r>
            <a:r>
              <a:rPr lang="fr-CH" b="1" dirty="0">
                <a:solidFill>
                  <a:schemeClr val="bg1"/>
                </a:solidFill>
              </a:rPr>
              <a:t> dry SC magnet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E58680-6740-4E51-85AA-9F702E96E4F1}"/>
              </a:ext>
            </a:extLst>
          </p:cNvPr>
          <p:cNvSpPr txBox="1"/>
          <p:nvPr/>
        </p:nvSpPr>
        <p:spPr>
          <a:xfrm>
            <a:off x="5456491" y="5877341"/>
            <a:ext cx="310969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Courtesy of T. Shirai, QST-NIRS</a:t>
            </a:r>
            <a:endParaRPr lang="it-IT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7004D194-2D87-4582-8C67-A13CD5E0B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09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69C1944-4F7A-48FA-947E-18AED512F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Japan: HIMAC at QST-NIRS </a:t>
            </a:r>
            <a:br>
              <a:rPr lang="fr-CH" dirty="0"/>
            </a:br>
            <a:r>
              <a:rPr lang="fr-CH" dirty="0" err="1"/>
              <a:t>strong</a:t>
            </a:r>
            <a:r>
              <a:rPr lang="fr-CH" dirty="0"/>
              <a:t> push </a:t>
            </a:r>
            <a:r>
              <a:rPr lang="fr-CH" dirty="0" err="1"/>
              <a:t>toward</a:t>
            </a:r>
            <a:r>
              <a:rPr lang="fr-CH" dirty="0"/>
              <a:t> SC technologies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1FF570E-A95C-4F14-A097-80AFF6194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5051763-1E03-4CCE-BC31-4999B7EFB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E3AFF-12ED-48C2-927B-C60059E40651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D92B613E-98C0-4E75-BA50-F0B4F18114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431486" y="975102"/>
            <a:ext cx="1671516" cy="9356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523985-C010-4490-911B-2B14DB4CD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3140" y="266762"/>
            <a:ext cx="1649862" cy="656818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5766007-28AE-4F15-ACFA-35CA2825EC01}"/>
              </a:ext>
            </a:extLst>
          </p:cNvPr>
          <p:cNvCxnSpPr>
            <a:cxnSpLocks/>
          </p:cNvCxnSpPr>
          <p:nvPr/>
        </p:nvCxnSpPr>
        <p:spPr>
          <a:xfrm>
            <a:off x="7729609" y="3636418"/>
            <a:ext cx="3072503" cy="27355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40EFEA30-5DD2-46C3-8D9C-909167C2C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064159"/>
            <a:ext cx="2993234" cy="31445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177BF7-E073-4B8D-A244-D70B699935C0}"/>
              </a:ext>
            </a:extLst>
          </p:cNvPr>
          <p:cNvSpPr txBox="1"/>
          <p:nvPr/>
        </p:nvSpPr>
        <p:spPr>
          <a:xfrm>
            <a:off x="838200" y="5258981"/>
            <a:ext cx="299323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b="1" dirty="0"/>
              <a:t>B0 = 3.5 T </a:t>
            </a:r>
            <a:r>
              <a:rPr lang="fr-CH" b="1" dirty="0" err="1"/>
              <a:t>reducing</a:t>
            </a:r>
            <a:r>
              <a:rPr lang="fr-CH" b="1" dirty="0"/>
              <a:t> </a:t>
            </a:r>
            <a:r>
              <a:rPr lang="fr-CH" b="1" dirty="0" err="1"/>
              <a:t>accelerator</a:t>
            </a:r>
            <a:r>
              <a:rPr lang="fr-CH" b="1" dirty="0"/>
              <a:t> dia. 20 </a:t>
            </a:r>
            <a:r>
              <a:rPr lang="fr-CH" b="1" dirty="0">
                <a:sym typeface="Wingdings" panose="05000000000000000000" pitchFamily="2" charset="2"/>
              </a:rPr>
              <a:t></a:t>
            </a:r>
            <a:r>
              <a:rPr lang="fr-CH" b="1" dirty="0"/>
              <a:t> 7-10 m</a:t>
            </a:r>
            <a:endParaRPr lang="en-US" b="1" dirty="0"/>
          </a:p>
        </p:txBody>
      </p:sp>
      <p:pic>
        <p:nvPicPr>
          <p:cNvPr id="13" name="図 12" descr="スクリーンショット 2017-05-01 15.38.09.png">
            <a:extLst>
              <a:ext uri="{FF2B5EF4-FFF2-40B4-BE49-F238E27FC236}">
                <a16:creationId xmlns:a16="http://schemas.microsoft.com/office/drawing/2014/main" id="{E5396F89-79E1-48F7-B7D3-BC304D37A40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681" y="1987381"/>
            <a:ext cx="6288229" cy="40486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サブタイトル 2">
            <a:extLst>
              <a:ext uri="{FF2B5EF4-FFF2-40B4-BE49-F238E27FC236}">
                <a16:creationId xmlns:a16="http://schemas.microsoft.com/office/drawing/2014/main" id="{7A5FA87B-BCFA-44FB-B29C-F4F1FA56D0E5}"/>
              </a:ext>
            </a:extLst>
          </p:cNvPr>
          <p:cNvSpPr txBox="1">
            <a:spLocks/>
          </p:cNvSpPr>
          <p:nvPr/>
        </p:nvSpPr>
        <p:spPr>
          <a:xfrm>
            <a:off x="8037383" y="2359194"/>
            <a:ext cx="3889634" cy="426846"/>
          </a:xfrm>
          <a:prstGeom prst="rect">
            <a:avLst/>
          </a:prstGeom>
          <a:solidFill>
            <a:schemeClr val="bg1"/>
          </a:solidFill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2400" b="1" dirty="0">
                <a:solidFill>
                  <a:schemeClr val="bg1">
                    <a:lumMod val="65000"/>
                  </a:schemeClr>
                </a:solidFill>
                <a:latin typeface="Myriad Pro"/>
                <a:cs typeface="Myriad Pro"/>
              </a:rPr>
              <a:t>operating SC gantry in NIRS</a:t>
            </a:r>
            <a:endParaRPr lang="ja-JP" altLang="en-US" sz="2400" b="1" dirty="0">
              <a:solidFill>
                <a:schemeClr val="bg1">
                  <a:lumMod val="65000"/>
                </a:schemeClr>
              </a:solidFill>
              <a:latin typeface="Myriad Pro"/>
              <a:cs typeface="Myriad Pro"/>
            </a:endParaRPr>
          </a:p>
        </p:txBody>
      </p:sp>
      <p:sp>
        <p:nvSpPr>
          <p:cNvPr id="15" name="サブタイトル 2">
            <a:extLst>
              <a:ext uri="{FF2B5EF4-FFF2-40B4-BE49-F238E27FC236}">
                <a16:creationId xmlns:a16="http://schemas.microsoft.com/office/drawing/2014/main" id="{46114378-A913-49ED-B93B-391BE47F97A2}"/>
              </a:ext>
            </a:extLst>
          </p:cNvPr>
          <p:cNvSpPr txBox="1">
            <a:spLocks/>
          </p:cNvSpPr>
          <p:nvPr/>
        </p:nvSpPr>
        <p:spPr>
          <a:xfrm>
            <a:off x="5879789" y="4611443"/>
            <a:ext cx="3204856" cy="47695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"/>
                <a:ea typeface="ＭＳ Ｐゴシック"/>
                <a:cs typeface="Myriad Pro"/>
              </a:rPr>
              <a:t>2</a:t>
            </a:r>
            <a:r>
              <a:rPr kumimoji="1" lang="en-US" altLang="ja-JP" sz="20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"/>
                <a:ea typeface="ＭＳ Ｐゴシック"/>
                <a:cs typeface="Myriad Pro"/>
              </a:rPr>
              <a:t>nd</a:t>
            </a:r>
            <a:r>
              <a:rPr kumimoji="1" lang="en-US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"/>
                <a:ea typeface="ＭＳ Ｐゴシック"/>
                <a:cs typeface="Myriad Pro"/>
              </a:rPr>
              <a:t> SC-gantry : L= 8 m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1" lang="fr-CH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"/>
                <a:ea typeface="ＭＳ Ｐゴシック"/>
                <a:cs typeface="Myriad Pro"/>
              </a:rPr>
              <a:t>With</a:t>
            </a:r>
            <a:r>
              <a:rPr kumimoji="1" lang="fr-CH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"/>
                <a:ea typeface="ＭＳ Ｐゴシック"/>
                <a:cs typeface="Myriad Pro"/>
              </a:rPr>
              <a:t> </a:t>
            </a:r>
            <a:r>
              <a:rPr kumimoji="1" lang="fr-CH" altLang="ja-JP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"/>
                <a:ea typeface="ＭＳ Ｐゴシック"/>
                <a:cs typeface="Myriad Pro"/>
              </a:rPr>
              <a:t>same</a:t>
            </a:r>
            <a:r>
              <a:rPr kumimoji="1" lang="fr-CH" altLang="ja-JP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yriad Pro"/>
                <a:ea typeface="ＭＳ Ｐゴシック"/>
                <a:cs typeface="Myriad Pro"/>
              </a:rPr>
              <a:t> SC as the synchrotron</a:t>
            </a:r>
            <a:endParaRPr kumimoji="1" lang="ja-JP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yriad Pro"/>
              <a:ea typeface="ＭＳ Ｐゴシック"/>
              <a:cs typeface="Myriad Pro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5E18966-1677-47B9-B4A8-55D4CD24A5E1}"/>
              </a:ext>
            </a:extLst>
          </p:cNvPr>
          <p:cNvSpPr txBox="1"/>
          <p:nvPr/>
        </p:nvSpPr>
        <p:spPr>
          <a:xfrm>
            <a:off x="8993111" y="3037090"/>
            <a:ext cx="3198889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Courtesy of Koji Noda, QST-NIRS</a:t>
            </a:r>
            <a:endParaRPr lang="it-IT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7AC767-1B54-4B68-87C1-DAEC861E776C}"/>
              </a:ext>
            </a:extLst>
          </p:cNvPr>
          <p:cNvSpPr txBox="1"/>
          <p:nvPr/>
        </p:nvSpPr>
        <p:spPr>
          <a:xfrm>
            <a:off x="3831434" y="5504244"/>
            <a:ext cx="6836567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2400" b="1" dirty="0" err="1"/>
              <a:t>Dip</a:t>
            </a:r>
            <a:r>
              <a:rPr lang="fr-CH" sz="2400" b="1" dirty="0"/>
              <a:t>. Field:    2.9</a:t>
            </a:r>
            <a:r>
              <a:rPr lang="fr-CH" sz="2400" b="1" dirty="0">
                <a:sym typeface="Wingdings" panose="05000000000000000000" pitchFamily="2" charset="2"/>
              </a:rPr>
              <a:t> 3.5   </a:t>
            </a:r>
            <a:r>
              <a:rPr lang="fr-CH" sz="2400" b="1" dirty="0">
                <a:sym typeface="Symbol" panose="05050102010706020507" pitchFamily="18" charset="2"/>
              </a:rPr>
              <a:t> </a:t>
            </a:r>
            <a:r>
              <a:rPr lang="fr-CH" sz="2400" b="1" dirty="0">
                <a:sym typeface="Wingdings" panose="05000000000000000000" pitchFamily="2" charset="2"/>
              </a:rPr>
              <a:t>5 T</a:t>
            </a:r>
          </a:p>
          <a:p>
            <a:r>
              <a:rPr lang="fr-CH" sz="2400" b="1" dirty="0" err="1">
                <a:sym typeface="Wingdings" panose="05000000000000000000" pitchFamily="2" charset="2"/>
              </a:rPr>
              <a:t>Ramp</a:t>
            </a:r>
            <a:r>
              <a:rPr lang="fr-CH" sz="2400" b="1" dirty="0">
                <a:sym typeface="Wingdings" panose="05000000000000000000" pitchFamily="2" charset="2"/>
              </a:rPr>
              <a:t> time: 60    5     3 s</a:t>
            </a:r>
          </a:p>
          <a:p>
            <a:r>
              <a:rPr lang="fr-CH" sz="2400" b="1" dirty="0">
                <a:sym typeface="Wingdings" panose="05000000000000000000" pitchFamily="2" charset="2"/>
              </a:rPr>
              <a:t>Op. Temp. :  4-5 K ……. 10-20 K  </a:t>
            </a:r>
            <a:r>
              <a:rPr lang="fr-CH" sz="2400" b="1" dirty="0" err="1">
                <a:sym typeface="Wingdings" panose="05000000000000000000" pitchFamily="2" charset="2"/>
              </a:rPr>
              <a:t>this</a:t>
            </a:r>
            <a:r>
              <a:rPr lang="fr-CH" sz="2400" b="1" dirty="0">
                <a:sym typeface="Wingdings" panose="05000000000000000000" pitchFamily="2" charset="2"/>
              </a:rPr>
              <a:t> </a:t>
            </a:r>
            <a:r>
              <a:rPr lang="fr-CH" sz="2400" b="1" dirty="0" err="1">
                <a:sym typeface="Wingdings" panose="05000000000000000000" pitchFamily="2" charset="2"/>
              </a:rPr>
              <a:t>requires</a:t>
            </a:r>
            <a:r>
              <a:rPr lang="fr-CH" sz="2400" b="1" dirty="0">
                <a:sym typeface="Wingdings" panose="05000000000000000000" pitchFamily="2" charset="2"/>
              </a:rPr>
              <a:t> HTS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B435EE-0AD0-4D7F-83A8-0BCDBA805833}"/>
              </a:ext>
            </a:extLst>
          </p:cNvPr>
          <p:cNvSpPr txBox="1"/>
          <p:nvPr/>
        </p:nvSpPr>
        <p:spPr>
          <a:xfrm>
            <a:off x="3032832" y="1756862"/>
            <a:ext cx="310969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Courtesy of T. Shirai, QST-NIRS</a:t>
            </a:r>
            <a:endParaRPr lang="it-IT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AB45BF67-601C-4330-9929-D0ADA9063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905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A02B57-14EA-214D-8E94-9AA1911D6DE9}"/>
              </a:ext>
            </a:extLst>
          </p:cNvPr>
          <p:cNvSpPr/>
          <p:nvPr/>
        </p:nvSpPr>
        <p:spPr>
          <a:xfrm>
            <a:off x="1883155" y="62780"/>
            <a:ext cx="8610600" cy="114830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468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C336F9B-A6F7-9B40-B79B-713DFC1AFA09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00825" y="1696708"/>
            <a:ext cx="1462439" cy="112550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B658343-930A-0C41-81B8-4CE1D4125F84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00825" y="4735087"/>
            <a:ext cx="1462439" cy="1125505"/>
          </a:xfrm>
          <a:prstGeom prst="rect">
            <a:avLst/>
          </a:prstGeom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090D703-3A42-3F48-BF79-9692235B6CD5}"/>
              </a:ext>
            </a:extLst>
          </p:cNvPr>
          <p:cNvGrpSpPr/>
          <p:nvPr/>
        </p:nvGrpSpPr>
        <p:grpSpPr>
          <a:xfrm>
            <a:off x="18143" y="1824407"/>
            <a:ext cx="9731183" cy="3820869"/>
            <a:chOff x="18143" y="1824407"/>
            <a:chExt cx="9731183" cy="3820869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5B74F37-FA12-CA42-8509-8A321938C57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143" y="1824407"/>
              <a:ext cx="4441197" cy="3636000"/>
            </a:xfrm>
            <a:prstGeom prst="ellipse">
              <a:avLst/>
            </a:prstGeom>
            <a:solidFill>
              <a:srgbClr val="92D050">
                <a:alpha val="8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Fighting against cancer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Nuclear medicine as crucial component of future personalised cancer care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Develop advanced cancer therapy with ion beams and isotopes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669E7A1-3AF9-DA4D-BAD8-27235D9602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27658" y="1865276"/>
              <a:ext cx="4521668" cy="3780000"/>
            </a:xfrm>
            <a:prstGeom prst="ellipse">
              <a:avLst/>
            </a:prstGeom>
            <a:solidFill>
              <a:srgbClr val="92D050">
                <a:alpha val="8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Building international cooperation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5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and scientific capacity in South East Europe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Advance European integration, reverse brain drain, connect to Europe   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DBDFF72B-AFA8-E949-94CA-95F07F3A9C5E}"/>
              </a:ext>
            </a:extLst>
          </p:cNvPr>
          <p:cNvSpPr txBox="1"/>
          <p:nvPr/>
        </p:nvSpPr>
        <p:spPr>
          <a:xfrm>
            <a:off x="3765718" y="2822213"/>
            <a:ext cx="208698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Two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Strategic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Objectives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initiative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72D587F-5CD7-4747-9844-0155D8821B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274" y="128253"/>
            <a:ext cx="1467425" cy="9782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5991DD6-D1C2-4EF7-9DD9-E35B2A779E59}"/>
              </a:ext>
            </a:extLst>
          </p:cNvPr>
          <p:cNvSpPr txBox="1"/>
          <p:nvPr/>
        </p:nvSpPr>
        <p:spPr>
          <a:xfrm>
            <a:off x="-131981" y="38103"/>
            <a:ext cx="1219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accent1">
                    <a:lumMod val="50000"/>
                  </a:schemeClr>
                </a:solidFill>
              </a:rPr>
              <a:t>SEEIIST</a:t>
            </a:r>
          </a:p>
          <a:p>
            <a:pPr algn="ctr"/>
            <a:r>
              <a:rPr lang="en-US" sz="2000" dirty="0">
                <a:solidFill>
                  <a:schemeClr val="accent1">
                    <a:lumMod val="50000"/>
                  </a:schemeClr>
                </a:solidFill>
              </a:rPr>
              <a:t>South East European International Institute for Sustainable Technologies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0B9C07-A192-4F79-A43D-DB46EBF31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FFB5F-BAF9-43FB-AC5B-5AC7F888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ECE231-7E8F-475A-964E-D20341AF7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8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4406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FF8FCF8-24A5-C840-B33C-43943182EFF6}"/>
              </a:ext>
            </a:extLst>
          </p:cNvPr>
          <p:cNvSpPr/>
          <p:nvPr/>
        </p:nvSpPr>
        <p:spPr>
          <a:xfrm>
            <a:off x="1414272" y="68580"/>
            <a:ext cx="9295638" cy="10688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r-Latn-R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64C15E-BDF8-6744-8703-75C57C56DC7F}"/>
              </a:ext>
            </a:extLst>
          </p:cNvPr>
          <p:cNvSpPr txBox="1"/>
          <p:nvPr/>
        </p:nvSpPr>
        <p:spPr>
          <a:xfrm>
            <a:off x="1399794" y="165563"/>
            <a:ext cx="9350214" cy="9079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650" b="1" i="0" u="sng" strike="noStrike" kern="1200" cap="none" spc="-15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Comprehensive Dimension: </a:t>
            </a:r>
            <a:r>
              <a:rPr kumimoji="0" lang="en-GB" sz="2650" b="0" i="0" u="none" strike="noStrike" kern="1200" cap="none" spc="-15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both Cancer Therapy and Research </a:t>
            </a:r>
            <a:r>
              <a:rPr kumimoji="0" lang="en-GB" sz="2650" b="0" i="0" u="none" strike="noStrike" kern="1200" cap="none" spc="-150" normalizeH="0" baseline="0" noProof="0" dirty="0" err="1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Center</a:t>
            </a:r>
            <a:r>
              <a:rPr kumimoji="0" lang="en-GB" sz="2650" b="0" i="0" u="none" strike="noStrike" kern="1200" cap="none" spc="-150" normalizeH="0" baseline="0" noProof="0" dirty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with 50% of the beam time dedicated to research – other Unique Selling Points</a:t>
            </a:r>
            <a:endParaRPr kumimoji="0" lang="en-US" sz="2650" b="0" i="0" u="none" strike="noStrike" kern="1200" cap="none" spc="-15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B8CFDD-AF86-324F-B309-BF780B1A75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42" y="139683"/>
            <a:ext cx="1220886" cy="82674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BE7B98C-B6A4-9B47-A0B1-794F120FED04}"/>
              </a:ext>
            </a:extLst>
          </p:cNvPr>
          <p:cNvSpPr txBox="1"/>
          <p:nvPr/>
        </p:nvSpPr>
        <p:spPr>
          <a:xfrm>
            <a:off x="499897" y="1254171"/>
            <a:ext cx="350161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D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MULTI-DISCIPLINARY RESEARCH WITH HEAVY IONS</a:t>
            </a:r>
            <a:endParaRPr kumimoji="0" lang="sr-Latn-RS" sz="2000" b="1" i="0" u="none" strike="noStrike" kern="1200" cap="none" spc="0" normalizeH="0" baseline="0" noProof="0" dirty="0">
              <a:ln>
                <a:noFill/>
              </a:ln>
              <a:solidFill>
                <a:srgbClr val="FFD966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CF71F0-AA9C-A441-B99B-A99908321DBF}"/>
              </a:ext>
            </a:extLst>
          </p:cNvPr>
          <p:cNvSpPr txBox="1"/>
          <p:nvPr/>
        </p:nvSpPr>
        <p:spPr>
          <a:xfrm>
            <a:off x="4188674" y="1254171"/>
            <a:ext cx="3557925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D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BREAKTHROUGH IN TECHNOLOGY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A000A1-6AAA-DB43-9675-028053D8D91F}"/>
              </a:ext>
            </a:extLst>
          </p:cNvPr>
          <p:cNvSpPr txBox="1"/>
          <p:nvPr/>
        </p:nvSpPr>
        <p:spPr>
          <a:xfrm>
            <a:off x="7933762" y="1254171"/>
            <a:ext cx="359843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D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SCIENCE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D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DIPLOMACY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B6C127F-663D-0B49-B70F-54D5A55388CC}"/>
              </a:ext>
            </a:extLst>
          </p:cNvPr>
          <p:cNvSpPr txBox="1"/>
          <p:nvPr/>
        </p:nvSpPr>
        <p:spPr>
          <a:xfrm>
            <a:off x="4095093" y="5594775"/>
            <a:ext cx="3732902" cy="1200329"/>
          </a:xfrm>
          <a:prstGeom prst="rect">
            <a:avLst/>
          </a:prstGeom>
          <a:noFill/>
          <a:ln w="28575">
            <a:solidFill>
              <a:srgbClr val="2A70D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 make cancer treatment with ions accessible to a large fraction of the European population and bring back Europe the lead position in this field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C114AA4-6358-0A42-B9C7-2C0208A36944}"/>
              </a:ext>
            </a:extLst>
          </p:cNvPr>
          <p:cNvSpPr txBox="1"/>
          <p:nvPr/>
        </p:nvSpPr>
        <p:spPr>
          <a:xfrm>
            <a:off x="7933764" y="5626937"/>
            <a:ext cx="3771798" cy="1169551"/>
          </a:xfrm>
          <a:prstGeom prst="rect">
            <a:avLst/>
          </a:prstGeom>
          <a:noFill/>
          <a:ln w="28575">
            <a:solidFill>
              <a:srgbClr val="2A70D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the strong supporting consortium of 18 European research </a:t>
            </a:r>
            <a:r>
              <a:rPr kumimoji="0" lang="en-GB" sz="17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centers</a:t>
            </a:r>
            <a:r>
              <a:rPr kumimoji="0" lang="en-GB" sz="17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clinics the SEE region is trying to revive its technological tradition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3010FA4-2168-D942-9FAC-22DF40201F27}"/>
              </a:ext>
            </a:extLst>
          </p:cNvPr>
          <p:cNvSpPr txBox="1"/>
          <p:nvPr/>
        </p:nvSpPr>
        <p:spPr>
          <a:xfrm>
            <a:off x="262890" y="5603787"/>
            <a:ext cx="3738621" cy="1169551"/>
          </a:xfrm>
          <a:prstGeom prst="rect">
            <a:avLst/>
          </a:prstGeom>
          <a:noFill/>
          <a:ln w="28575">
            <a:solidFill>
              <a:srgbClr val="2A70D5"/>
            </a:solidFill>
          </a:ln>
          <a:effectLst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Cutting-edge innovative and novel research in any of these topics driven by novel technological opportunities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Complementary to all existing facilities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9E66B79-90D0-DD4A-8750-D28F21043A6F}"/>
              </a:ext>
            </a:extLst>
          </p:cNvPr>
          <p:cNvGrpSpPr/>
          <p:nvPr/>
        </p:nvGrpSpPr>
        <p:grpSpPr>
          <a:xfrm>
            <a:off x="262890" y="1954188"/>
            <a:ext cx="3738621" cy="3589082"/>
            <a:chOff x="262890" y="1954188"/>
            <a:chExt cx="3738621" cy="358908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633763F-D5AD-A345-94DD-B0C22B3E8E8F}"/>
                </a:ext>
              </a:extLst>
            </p:cNvPr>
            <p:cNvSpPr txBox="1"/>
            <p:nvPr/>
          </p:nvSpPr>
          <p:spPr>
            <a:xfrm>
              <a:off x="262890" y="1954188"/>
              <a:ext cx="3738621" cy="2523768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Pre-clinical  (medical, radiobiology)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Clinical, including clinical trials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Industrial research (microelectronics)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Material research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Ultra-high dose rates (FLASH)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sx="1000" sy="1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sx="1000" sy="1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sx="1000" sy="1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660FED4-3853-2D4D-AFBE-C648EC224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890" y="3730068"/>
              <a:ext cx="3732941" cy="1813202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A7AD44B-8E4D-0643-989D-3A0CFAA87E62}"/>
              </a:ext>
            </a:extLst>
          </p:cNvPr>
          <p:cNvGrpSpPr/>
          <p:nvPr/>
        </p:nvGrpSpPr>
        <p:grpSpPr>
          <a:xfrm>
            <a:off x="7965295" y="1954184"/>
            <a:ext cx="3884857" cy="3600000"/>
            <a:chOff x="7965295" y="1954184"/>
            <a:chExt cx="3884857" cy="360000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B7C2FB9-86C2-1A48-9174-2DCBF5CA8EA1}"/>
                </a:ext>
              </a:extLst>
            </p:cNvPr>
            <p:cNvSpPr txBox="1"/>
            <p:nvPr/>
          </p:nvSpPr>
          <p:spPr>
            <a:xfrm>
              <a:off x="7965295" y="1954184"/>
              <a:ext cx="3884857" cy="3600000"/>
            </a:xfrm>
            <a:prstGeom prst="rect">
              <a:avLst/>
            </a:prstGeom>
            <a:solidFill>
              <a:srgbClr val="002060"/>
            </a:solidFill>
          </p:spPr>
          <p:txBody>
            <a:bodyPr wrap="square" rtlCol="0">
              <a:spAutoFit/>
            </a:bodyPr>
            <a:lstStyle/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7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Declaration of Intent signed at CERN in October 2017 by 8 SEE countries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75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MoC</a:t>
              </a:r>
              <a:r>
                <a:rPr kumimoji="0" lang="en-GB" sz="17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 signed by 6 Prime Ministers  of the SEE Region in July 2019, at the Summit of Berlin Process, Poznan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GB" sz="17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Political support by the Swiss </a:t>
              </a:r>
              <a:br>
                <a:rPr kumimoji="0" lang="en-GB" sz="17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75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Government to establish SD roadmap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sx="1000" sy="1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endPara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sx="1000" sy="1000" algn="tl">
                    <a:srgbClr val="000000"/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1A6DB6D4-44B8-6149-9904-9D607F8F3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84704" y="3847704"/>
              <a:ext cx="1910906" cy="1662487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7512DC1-398B-2040-8910-E7A599CD6EC5}"/>
              </a:ext>
            </a:extLst>
          </p:cNvPr>
          <p:cNvGrpSpPr/>
          <p:nvPr/>
        </p:nvGrpSpPr>
        <p:grpSpPr>
          <a:xfrm>
            <a:off x="4085420" y="1954178"/>
            <a:ext cx="3826897" cy="3600000"/>
            <a:chOff x="4085420" y="1954178"/>
            <a:chExt cx="3826897" cy="360000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BEA6991-0AAA-8F48-9360-C3A51697A253}"/>
                </a:ext>
              </a:extLst>
            </p:cNvPr>
            <p:cNvGrpSpPr/>
            <p:nvPr/>
          </p:nvGrpSpPr>
          <p:grpSpPr>
            <a:xfrm>
              <a:off x="4085420" y="1954178"/>
              <a:ext cx="3826897" cy="3600000"/>
              <a:chOff x="4085420" y="1954178"/>
              <a:chExt cx="3826897" cy="3600000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D63B9CE-87BB-0B40-AF0D-62CF971428C0}"/>
                  </a:ext>
                </a:extLst>
              </p:cNvPr>
              <p:cNvSpPr txBox="1"/>
              <p:nvPr/>
            </p:nvSpPr>
            <p:spPr>
              <a:xfrm>
                <a:off x="4085420" y="1954178"/>
                <a:ext cx="3826897" cy="3600000"/>
              </a:xfrm>
              <a:prstGeom prst="rect">
                <a:avLst/>
              </a:prstGeom>
              <a:solidFill>
                <a:srgbClr val="002060"/>
              </a:solidFill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sx="1000" sy="1000" algn="tl">
                        <a:srgbClr val="000000"/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Multi-ion synchrotron (beyond    </a:t>
                </a:r>
                <a:b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sx="1000" sy="1000" algn="tl">
                        <a:srgbClr val="000000"/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</a:b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sx="1000" sy="1000" algn="tl">
                        <a:srgbClr val="000000"/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presently used p and C-ions)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sx="1000" sy="1000" algn="tl">
                        <a:srgbClr val="000000"/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More compact and much cheaper Superconducting synchrotron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sx="1000" sy="1000" algn="tl">
                        <a:srgbClr val="000000"/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Superconducting gantry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>
                      <a:outerShdw sx="1000" sy="1000" algn="tl">
                        <a:srgbClr val="000000"/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Higher beam intensity, faster extraction; Real time imaging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-"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>
                    <a:outerShdw sx="1000" sy="1000" algn="tl">
                      <a:srgbClr val="000000"/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41" name="Picture 40">
                <a:extLst>
                  <a:ext uri="{FF2B5EF4-FFF2-40B4-BE49-F238E27FC236}">
                    <a16:creationId xmlns:a16="http://schemas.microsoft.com/office/drawing/2014/main" id="{41F1D53A-5895-F747-9711-FE166DB1584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4994" t="4339" r="8992" b="8951"/>
              <a:stretch/>
            </p:blipFill>
            <p:spPr>
              <a:xfrm>
                <a:off x="5789283" y="4092516"/>
                <a:ext cx="2005675" cy="1347914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EB55603-1533-FF42-8497-9F6A826248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8228" t="1838" r="6092"/>
            <a:stretch/>
          </p:blipFill>
          <p:spPr>
            <a:xfrm>
              <a:off x="4188675" y="4092516"/>
              <a:ext cx="1520386" cy="1347912"/>
            </a:xfrm>
            <a:prstGeom prst="rect">
              <a:avLst/>
            </a:prstGeom>
          </p:spPr>
        </p:pic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D6C74F-CB65-42DA-A69B-B0826F391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4 December  2020</a:t>
            </a:r>
            <a:endParaRPr lang="sr-Latn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3EC1D8-DC01-45C2-9EC9-B2AD2BD5E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HITRI+ and I.FAST WP8 -Magnets for HT - Pre-start Meeting1</a:t>
            </a:r>
            <a:endParaRPr lang="sr-Latn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12A6F4-6787-489F-8321-C3A18B781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A7BED-D50D-AF4B-B1EC-DE617C41B1D9}" type="slidenum">
              <a:rPr lang="sr-Latn-RS" smtClean="0"/>
              <a:t>9</a:t>
            </a:fld>
            <a:endParaRPr lang="sr-Latn-R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CED33C13-DD48-418A-A8B8-E6C173717E62}"/>
              </a:ext>
            </a:extLst>
          </p:cNvPr>
          <p:cNvSpPr/>
          <p:nvPr/>
        </p:nvSpPr>
        <p:spPr>
          <a:xfrm>
            <a:off x="4282120" y="2588018"/>
            <a:ext cx="3474004" cy="831457"/>
          </a:xfrm>
          <a:prstGeom prst="roundRect">
            <a:avLst/>
          </a:prstGeom>
          <a:noFill/>
          <a:ln w="412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7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1692</TotalTime>
  <Words>2383</Words>
  <Application>Microsoft Office PowerPoint</Application>
  <PresentationFormat>Widescreen</PresentationFormat>
  <Paragraphs>278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Franklin Gothic Medium</vt:lpstr>
      <vt:lpstr>Myriad Pro</vt:lpstr>
      <vt:lpstr>Tahoma</vt:lpstr>
      <vt:lpstr>Office Theme</vt:lpstr>
      <vt:lpstr>1_Office Theme</vt:lpstr>
      <vt:lpstr>HITRI+ and I.FAST:  next Eu programs for SC heavy ion therapy machine </vt:lpstr>
      <vt:lpstr>Content</vt:lpstr>
      <vt:lpstr>Hadrontherapy via carbon ions</vt:lpstr>
      <vt:lpstr>Hadrontherapy centers</vt:lpstr>
      <vt:lpstr>HIT - Heidelberg  Ion Beam Therapy Center (first in EU)</vt:lpstr>
      <vt:lpstr>Japan: HIMAC at QST-NIRS  First SC Gantry in operation 2018</vt:lpstr>
      <vt:lpstr>Japan: HIMAC at QST-NIRS  strong push toward SC technologies</vt:lpstr>
      <vt:lpstr>PowerPoint Presentation</vt:lpstr>
      <vt:lpstr>PowerPoint Presentation</vt:lpstr>
      <vt:lpstr>PowerPoint Presentation</vt:lpstr>
      <vt:lpstr>collaboration CERN-CNAO-MedAustron-INFN  on C-ion GANTRY</vt:lpstr>
      <vt:lpstr>Collaboration CERN-CNAO-MedAustron-INFN  on C-ion SC GANTRY (started end 2019)</vt:lpstr>
      <vt:lpstr>Collaboration CERN-CNAO-MedAustron-INFN  on C-ion SC GANTRY</vt:lpstr>
      <vt:lpstr>Exploring all SC technologies for next generation HEP  colliders for advancing in Hadrontherapy</vt:lpstr>
      <vt:lpstr>Nb-Ti CCT: p-gantry and HiLumi LHC</vt:lpstr>
      <vt:lpstr>HTS for accelerator magnets: status in EU</vt:lpstr>
      <vt:lpstr>LBNL effort on HTS accelerator magnets</vt:lpstr>
      <vt:lpstr>The EC H2020 funded program - 1</vt:lpstr>
      <vt:lpstr>The EC H2020 funded program - 1</vt:lpstr>
      <vt:lpstr>The EC H2020 funded program - 1</vt:lpstr>
      <vt:lpstr>The EU roadmap for enabling a full SC C-ion facility: synchrotron + gantry</vt:lpstr>
      <vt:lpstr>A few ideas (just as list…)</vt:lpstr>
      <vt:lpstr>HITRI+ WP8 Magnet Design (with construction and test of a demonstrator)</vt:lpstr>
      <vt:lpstr>I.FAST WP8 Innovative SC Magnet. Demonstrators in Industry!!!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HITRI: the next European program for a superconducting heavy ion therapy machine</dc:title>
  <dc:creator>Lucio Rossi</dc:creator>
  <cp:lastModifiedBy>Lucio Rossi</cp:lastModifiedBy>
  <cp:revision>444</cp:revision>
  <dcterms:created xsi:type="dcterms:W3CDTF">2020-10-13T11:42:02Z</dcterms:created>
  <dcterms:modified xsi:type="dcterms:W3CDTF">2020-12-03T22:59:52Z</dcterms:modified>
</cp:coreProperties>
</file>