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4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71"/>
  </p:notesMasterIdLst>
  <p:sldIdLst>
    <p:sldId id="257" r:id="rId2"/>
    <p:sldId id="321" r:id="rId3"/>
    <p:sldId id="320" r:id="rId4"/>
    <p:sldId id="322" r:id="rId5"/>
    <p:sldId id="324" r:id="rId6"/>
    <p:sldId id="288" r:id="rId7"/>
    <p:sldId id="289" r:id="rId8"/>
    <p:sldId id="411" r:id="rId9"/>
    <p:sldId id="400" r:id="rId10"/>
    <p:sldId id="314" r:id="rId11"/>
    <p:sldId id="310" r:id="rId12"/>
    <p:sldId id="330" r:id="rId13"/>
    <p:sldId id="364" r:id="rId14"/>
    <p:sldId id="337" r:id="rId15"/>
    <p:sldId id="318" r:id="rId16"/>
    <p:sldId id="302" r:id="rId17"/>
    <p:sldId id="407" r:id="rId18"/>
    <p:sldId id="401" r:id="rId19"/>
    <p:sldId id="332" r:id="rId20"/>
    <p:sldId id="331" r:id="rId21"/>
    <p:sldId id="333" r:id="rId22"/>
    <p:sldId id="334" r:id="rId23"/>
    <p:sldId id="362" r:id="rId24"/>
    <p:sldId id="363" r:id="rId25"/>
    <p:sldId id="339" r:id="rId26"/>
    <p:sldId id="340" r:id="rId27"/>
    <p:sldId id="402" r:id="rId28"/>
    <p:sldId id="341" r:id="rId29"/>
    <p:sldId id="344" r:id="rId30"/>
    <p:sldId id="343" r:id="rId31"/>
    <p:sldId id="345" r:id="rId32"/>
    <p:sldId id="347" r:id="rId33"/>
    <p:sldId id="348" r:id="rId34"/>
    <p:sldId id="349" r:id="rId35"/>
    <p:sldId id="350" r:id="rId36"/>
    <p:sldId id="399" r:id="rId37"/>
    <p:sldId id="351" r:id="rId38"/>
    <p:sldId id="353" r:id="rId39"/>
    <p:sldId id="387" r:id="rId40"/>
    <p:sldId id="327" r:id="rId41"/>
    <p:sldId id="319" r:id="rId42"/>
    <p:sldId id="356" r:id="rId43"/>
    <p:sldId id="354" r:id="rId44"/>
    <p:sldId id="264" r:id="rId45"/>
    <p:sldId id="365" r:id="rId46"/>
    <p:sldId id="366" r:id="rId47"/>
    <p:sldId id="369" r:id="rId48"/>
    <p:sldId id="376" r:id="rId49"/>
    <p:sldId id="370" r:id="rId50"/>
    <p:sldId id="367" r:id="rId51"/>
    <p:sldId id="409" r:id="rId52"/>
    <p:sldId id="408" r:id="rId53"/>
    <p:sldId id="382" r:id="rId54"/>
    <p:sldId id="383" r:id="rId55"/>
    <p:sldId id="410" r:id="rId56"/>
    <p:sldId id="390" r:id="rId57"/>
    <p:sldId id="391" r:id="rId58"/>
    <p:sldId id="392" r:id="rId59"/>
    <p:sldId id="405" r:id="rId60"/>
    <p:sldId id="406" r:id="rId61"/>
    <p:sldId id="394" r:id="rId62"/>
    <p:sldId id="395" r:id="rId63"/>
    <p:sldId id="377" r:id="rId64"/>
    <p:sldId id="378" r:id="rId65"/>
    <p:sldId id="371" r:id="rId66"/>
    <p:sldId id="396" r:id="rId67"/>
    <p:sldId id="273" r:id="rId68"/>
    <p:sldId id="412" r:id="rId69"/>
    <p:sldId id="258" r:id="rId7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B4AC0BC5-B05F-49CD-BF28-918427142F7F}">
          <p14:sldIdLst>
            <p14:sldId id="257"/>
            <p14:sldId id="321"/>
            <p14:sldId id="320"/>
            <p14:sldId id="322"/>
          </p14:sldIdLst>
        </p14:section>
        <p14:section name="Septa" id="{54C49C9B-C492-4BAE-BB4B-AFAC70C632E3}">
          <p14:sldIdLst>
            <p14:sldId id="324"/>
            <p14:sldId id="288"/>
            <p14:sldId id="289"/>
            <p14:sldId id="411"/>
          </p14:sldIdLst>
        </p14:section>
        <p14:section name="MSSB" id="{2967D3A6-D11E-454A-B77E-B4CE2D20B965}">
          <p14:sldIdLst>
            <p14:sldId id="400"/>
            <p14:sldId id="314"/>
            <p14:sldId id="310"/>
            <p14:sldId id="330"/>
            <p14:sldId id="364"/>
            <p14:sldId id="337"/>
            <p14:sldId id="318"/>
            <p14:sldId id="302"/>
            <p14:sldId id="407"/>
          </p14:sldIdLst>
        </p14:section>
        <p14:section name="Measurements vs 2D simulations" id="{469DC18A-5CA6-4615-A8D6-C03A1B1F9DAB}">
          <p14:sldIdLst>
            <p14:sldId id="401"/>
            <p14:sldId id="332"/>
            <p14:sldId id="331"/>
            <p14:sldId id="333"/>
            <p14:sldId id="334"/>
            <p14:sldId id="362"/>
            <p14:sldId id="363"/>
            <p14:sldId id="339"/>
            <p14:sldId id="340"/>
          </p14:sldIdLst>
        </p14:section>
        <p14:section name="Measurements vs 3D simulations" id="{03607B18-5548-4822-B602-39A858ECF37B}">
          <p14:sldIdLst>
            <p14:sldId id="402"/>
            <p14:sldId id="341"/>
            <p14:sldId id="344"/>
            <p14:sldId id="343"/>
            <p14:sldId id="345"/>
            <p14:sldId id="347"/>
            <p14:sldId id="348"/>
            <p14:sldId id="349"/>
            <p14:sldId id="350"/>
            <p14:sldId id="399"/>
            <p14:sldId id="351"/>
            <p14:sldId id="353"/>
          </p14:sldIdLst>
        </p14:section>
        <p14:section name="New design" id="{917928ED-1105-45E6-BAEE-01EEA4F58AEE}">
          <p14:sldIdLst>
            <p14:sldId id="387"/>
            <p14:sldId id="327"/>
            <p14:sldId id="319"/>
            <p14:sldId id="356"/>
          </p14:sldIdLst>
        </p14:section>
        <p14:section name="Septum gap/blade" id="{7385AFF8-5194-4444-A2BE-3C5D3554CD43}">
          <p14:sldIdLst>
            <p14:sldId id="354"/>
            <p14:sldId id="264"/>
            <p14:sldId id="365"/>
            <p14:sldId id="366"/>
            <p14:sldId id="369"/>
            <p14:sldId id="376"/>
          </p14:sldIdLst>
        </p14:section>
        <p14:section name="Hole offset" id="{B7261803-99F5-48DE-BA07-78F070DC278A}">
          <p14:sldIdLst>
            <p14:sldId id="370"/>
            <p14:sldId id="367"/>
            <p14:sldId id="409"/>
            <p14:sldId id="408"/>
          </p14:sldIdLst>
        </p14:section>
        <p14:section name="Increased field operation" id="{878384EA-CFDE-43BB-BC01-591F3C2BCCCC}">
          <p14:sldIdLst>
            <p14:sldId id="382"/>
            <p14:sldId id="383"/>
            <p14:sldId id="410"/>
            <p14:sldId id="390"/>
            <p14:sldId id="391"/>
          </p14:sldIdLst>
        </p14:section>
        <p14:section name="Shims optimisation" id="{633CA90D-0A19-4662-9F63-90AF03048632}">
          <p14:sldIdLst>
            <p14:sldId id="392"/>
            <p14:sldId id="405"/>
            <p14:sldId id="406"/>
            <p14:sldId id="394"/>
            <p14:sldId id="395"/>
          </p14:sldIdLst>
        </p14:section>
        <p14:section name="Proposed design" id="{C516BC9C-3F29-4D3D-889D-CBDEC5C0A87A}">
          <p14:sldIdLst>
            <p14:sldId id="377"/>
            <p14:sldId id="378"/>
          </p14:sldIdLst>
        </p14:section>
        <p14:section name="End matters" id="{9D0CAAC0-177F-412A-AE36-7BA13B8DBF6C}">
          <p14:sldIdLst>
            <p14:sldId id="371"/>
            <p14:sldId id="396"/>
            <p14:sldId id="273"/>
            <p14:sldId id="412"/>
            <p14:sldId id="258"/>
          </p14:sldIdLst>
        </p14:section>
        <p14:section name="Spare slides" id="{D8D3A829-4CED-4CA6-AF11-619DB41C53B1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FFFFFF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34" autoAdjust="0"/>
    <p:restoredTop sz="91633" autoAdjust="0"/>
  </p:normalViewPr>
  <p:slideViewPr>
    <p:cSldViewPr snapToGrid="0" snapToObjects="1">
      <p:cViewPr varScale="1">
        <p:scale>
          <a:sx n="120" d="100"/>
          <a:sy n="120" d="100"/>
        </p:scale>
        <p:origin x="119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2582"/>
    </p:cViewPr>
  </p:sorterViewPr>
  <p:notesViewPr>
    <p:cSldViewPr snapToGrid="0" snapToObjects="1">
      <p:cViewPr varScale="1">
        <p:scale>
          <a:sx n="100" d="100"/>
          <a:sy n="100" d="100"/>
        </p:scale>
        <p:origin x="355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081613-0D8E-47D6-9455-155C50F2B0AC}" type="datetimeFigureOut">
              <a:rPr lang="en-GB" smtClean="0"/>
              <a:t>2020-11-24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B242D4-AE76-47A5-8E7A-86A08A20BC8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930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242D4-AE76-47A5-8E7A-86A08A20BC8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76971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242D4-AE76-47A5-8E7A-86A08A20BC85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41086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242D4-AE76-47A5-8E7A-86A08A20BC85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37234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242D4-AE76-47A5-8E7A-86A08A20BC85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7357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Tx/>
              <a:buNone/>
            </a:pP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242D4-AE76-47A5-8E7A-86A08A20BC85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77445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242D4-AE76-47A5-8E7A-86A08A20BC85}" type="slidenum">
              <a:rPr lang="en-GB" smtClean="0"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79926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242D4-AE76-47A5-8E7A-86A08A20BC85}" type="slidenum">
              <a:rPr lang="en-GB" smtClean="0"/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86564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242D4-AE76-47A5-8E7A-86A08A20BC85}" type="slidenum">
              <a:rPr lang="en-GB" smtClean="0"/>
              <a:t>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78396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242D4-AE76-47A5-8E7A-86A08A20BC85}" type="slidenum">
              <a:rPr lang="en-GB" smtClean="0"/>
              <a:t>44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909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242D4-AE76-47A5-8E7A-86A08A20BC85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7093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242D4-AE76-47A5-8E7A-86A08A20BC85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0254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242D4-AE76-47A5-8E7A-86A08A20BC85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0002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242D4-AE76-47A5-8E7A-86A08A20BC85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49493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242D4-AE76-47A5-8E7A-86A08A20BC85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15874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242D4-AE76-47A5-8E7A-86A08A20BC85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71410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242D4-AE76-47A5-8E7A-86A08A20BC85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96436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242D4-AE76-47A5-8E7A-86A08A20BC85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921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TE-MSC Seminar</a:t>
            </a:r>
          </a:p>
          <a:p>
            <a:fld id="{1A0676F7-4269-4013-855F-486F8E879DEA}" type="datetime4">
              <a:rPr lang="en-GB" smtClean="0"/>
              <a:t>24 November 2020</a:t>
            </a:fld>
            <a:endParaRPr lang="en-US" dirty="0" smtClean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TE-MSC Seminar</a:t>
            </a:r>
          </a:p>
          <a:p>
            <a:fld id="{63CFAED4-406E-49D4-A098-10F0CA9CF8B2}" type="datetime4">
              <a:rPr lang="en-GB" smtClean="0"/>
              <a:t>24 November 2020</a:t>
            </a:fld>
            <a:endParaRPr lang="en-US" dirty="0" smtClean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TE-MSC Seminar</a:t>
            </a:r>
          </a:p>
          <a:p>
            <a:fld id="{87DD02CD-5630-44FB-A968-237B4082B686}" type="datetime4">
              <a:rPr lang="en-GB" smtClean="0"/>
              <a:t>24 November 2020</a:t>
            </a:fld>
            <a:endParaRPr lang="en-US" dirty="0" smtClean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81739" y="6362377"/>
            <a:ext cx="2121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TE-MSC Seminar</a:t>
            </a:r>
          </a:p>
          <a:p>
            <a:fld id="{3817F2BE-436A-4622-9C04-0AC96AECEED9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TE-MSC Seminar</a:t>
            </a:r>
          </a:p>
          <a:p>
            <a:fld id="{47B3F4F8-4548-43CE-B5FD-BE91FCF02C7B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7060"/>
            <a:ext cx="8229600" cy="93960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315232"/>
            <a:ext cx="4042800" cy="462210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 smtClean="0"/>
              <a:t>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4000" y="1302707"/>
            <a:ext cx="4042800" cy="463463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 smtClean="0"/>
              <a:t>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TE-MSC Seminar</a:t>
            </a:r>
          </a:p>
          <a:p>
            <a:fld id="{84A591B5-59BF-4C6D-9707-004061C9A3B7}" type="datetime4">
              <a:rPr lang="en-GB" smtClean="0"/>
              <a:t>24 November 2020</a:t>
            </a:fld>
            <a:endParaRPr lang="en-US" dirty="0" smtClean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60524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TE-MSC Seminar</a:t>
            </a:r>
          </a:p>
          <a:p>
            <a:fld id="{795EF42A-E353-458C-A58C-55686FDCEF86}" type="datetime4">
              <a:rPr lang="en-GB" smtClean="0"/>
              <a:t>24 November 2020</a:t>
            </a:fld>
            <a:endParaRPr lang="en-US" dirty="0" smtClean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47157-F032-4F46-94DB-13580E471892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4" Type="http://schemas.openxmlformats.org/officeDocument/2006/relationships/image" Target="../media/image5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4" Type="http://schemas.openxmlformats.org/officeDocument/2006/relationships/image" Target="../media/image52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Relationship Id="rId4" Type="http://schemas.openxmlformats.org/officeDocument/2006/relationships/image" Target="../media/image9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hyperlink" Target="https://slideplayer.com/slide/8201009/" TargetMode="Externa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97544"/>
            <a:ext cx="8226854" cy="1170804"/>
          </a:xfrm>
        </p:spPr>
        <p:txBody>
          <a:bodyPr>
            <a:noAutofit/>
          </a:bodyPr>
          <a:lstStyle/>
          <a:p>
            <a:r>
              <a:rPr lang="pl-PL" sz="4200" smtClean="0"/>
              <a:t>MSSB for the NEA at CERN</a:t>
            </a:r>
            <a:br>
              <a:rPr lang="pl-PL" sz="4200" smtClean="0"/>
            </a:br>
            <a:r>
              <a:rPr lang="pl-PL" sz="1200" smtClean="0"/>
              <a:t>MSSB septum splitter magnet for the North Experimental Area at CERN</a:t>
            </a:r>
            <a:br>
              <a:rPr lang="pl-PL" sz="1200" smtClean="0"/>
            </a:br>
            <a:r>
              <a:rPr lang="pl-PL" sz="1200" smtClean="0"/>
              <a:t>in the context of the planned BDF/SHiP extraction lin</a:t>
            </a:r>
            <a:r>
              <a:rPr lang="en-US" sz="1200" smtClean="0"/>
              <a:t>e</a:t>
            </a:r>
            <a:endParaRPr lang="en-GB" sz="1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D28C70F-B4C4-42A2-8E16-6C99C07A8892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5285758"/>
            <a:ext cx="2743200" cy="693623"/>
          </a:xfrm>
        </p:spPr>
        <p:txBody>
          <a:bodyPr>
            <a:normAutofit lnSpcReduction="10000"/>
          </a:bodyPr>
          <a:lstStyle/>
          <a:p>
            <a:r>
              <a:rPr lang="en-US" smtClean="0"/>
              <a:t>TE-MSC Seminar</a:t>
            </a:r>
          </a:p>
          <a:p>
            <a:r>
              <a:rPr lang="pl-PL" smtClean="0"/>
              <a:t>24th November 2020</a:t>
            </a:r>
          </a:p>
          <a:p>
            <a:r>
              <a:rPr lang="pl-PL" smtClean="0"/>
              <a:t>Jakub Kurdej (TE-MSC-MNC)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84"/>
          <a:stretch/>
        </p:blipFill>
        <p:spPr>
          <a:xfrm>
            <a:off x="1538974" y="782247"/>
            <a:ext cx="6066052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667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663"/>
    </mc:Choice>
    <mc:Fallback xmlns="">
      <p:transition spd="slow" advTm="7766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What is MSSB?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MSSB is a design family of Lambertson septum splitter magnets</a:t>
            </a:r>
          </a:p>
          <a:p>
            <a:r>
              <a:rPr lang="pl-PL" dirty="0"/>
              <a:t>Currently only installed in North Experimental Area (NEA) transfer lines (TDC2</a:t>
            </a:r>
            <a:r>
              <a:rPr lang="pl-PL" dirty="0" smtClean="0"/>
              <a:t>) – six units in packs of three</a:t>
            </a:r>
            <a:endParaRPr lang="pl-PL" dirty="0"/>
          </a:p>
          <a:p>
            <a:r>
              <a:rPr lang="pl-PL" dirty="0" smtClean="0"/>
              <a:t>These MSSBs supply </a:t>
            </a:r>
            <a:r>
              <a:rPr lang="pl-PL" dirty="0"/>
              <a:t>different experiments </a:t>
            </a:r>
            <a:r>
              <a:rPr lang="pl-PL" dirty="0" smtClean="0"/>
              <a:t>during </a:t>
            </a:r>
            <a:r>
              <a:rPr lang="pl-PL" dirty="0"/>
              <a:t>the same cycle of </a:t>
            </a:r>
            <a:r>
              <a:rPr lang="pl-PL" dirty="0" smtClean="0"/>
              <a:t>SPS by cutting the beam and deflecting one part of it.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114B64B-C965-4AAE-94FE-24A7B179CB8D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40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8"/>
    </mc:Choice>
    <mc:Fallback xmlns="">
      <p:transition spd="slow" advTm="368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Current splitter (MSSB)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866" y="1325563"/>
            <a:ext cx="6611093" cy="4667250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D5027FF-2B13-4E1C-923B-86880818690A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217333" y="2480733"/>
            <a:ext cx="147989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 smtClean="0"/>
              <a:t>Septum hole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23043" y="3219629"/>
            <a:ext cx="1045479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sz="1200" dirty="0" smtClean="0"/>
              <a:t>Uniform field</a:t>
            </a: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1465006" y="2182761"/>
            <a:ext cx="5860026" cy="1602658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969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83"/>
    </mc:Choice>
    <mc:Fallback xmlns="">
      <p:transition spd="slow" advTm="1608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41443"/>
            <a:ext cx="8226854" cy="940443"/>
          </a:xfrm>
        </p:spPr>
        <p:txBody>
          <a:bodyPr/>
          <a:lstStyle/>
          <a:p>
            <a:r>
              <a:rPr lang="pl-PL" dirty="0" smtClean="0"/>
              <a:t>Current splitter (MSSB)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520" y="1146675"/>
            <a:ext cx="7978959" cy="4957940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24A2E99-3012-4BE9-96DC-496056357B0C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854827" y="2343472"/>
            <a:ext cx="1045479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sz="1200" dirty="0" smtClean="0"/>
              <a:t>Septum hole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3854828" y="2878233"/>
            <a:ext cx="1045479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sz="1200" dirty="0" smtClean="0"/>
              <a:t>Uniform field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0684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291"/>
    </mc:Choice>
    <mc:Fallback xmlns="">
      <p:transition spd="slow" advTm="31291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Beam size and shape</a:t>
            </a:r>
            <a:endParaRPr lang="en-GB" dirty="0"/>
          </a:p>
        </p:txBody>
      </p:sp>
      <p:pic>
        <p:nvPicPr>
          <p:cNvPr id="8" name="Content Placeholder 7" descr="\\cern.ch\dfs\Workspaces\n\NORMA\MI\MLS\Bauche\SPS\Splitters MSSB\Figures ATS note\NEA split principle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69700" y="1325563"/>
            <a:ext cx="6601425" cy="46672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</p:spPr>
        <p:txBody>
          <a:bodyPr/>
          <a:lstStyle/>
          <a:p>
            <a:fld id="{C5659549-D411-4011-8199-330506BE04A4}" type="datetime4">
              <a:rPr lang="en-GB" smtClean="0"/>
              <a:t>24 November 2020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36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414"/>
    </mc:Choice>
    <mc:Fallback xmlns="">
      <p:transition spd="slow" advTm="71414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Current splitter (MSSB)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Upper yoke length – 5140 mm (magnetic)</a:t>
            </a:r>
          </a:p>
          <a:p>
            <a:r>
              <a:rPr lang="en-US" dirty="0" smtClean="0"/>
              <a:t>Lower yoke length – 4700 mm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7ACEB9A-76B6-4CDC-A53D-6B0BC1C3DFBC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81" y="2505525"/>
            <a:ext cx="8148238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37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428"/>
    </mc:Choice>
    <mc:Fallback xmlns="">
      <p:transition spd="slow" advTm="22428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Current splitter (MSSB)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EC92C21-DF37-478D-8063-0B07766B20AA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3 units of the first splitter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56" b="6807"/>
          <a:stretch/>
        </p:blipFill>
        <p:spPr>
          <a:xfrm>
            <a:off x="972000" y="2055378"/>
            <a:ext cx="7200000" cy="38253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88188" y="3738243"/>
            <a:ext cx="56938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24 t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568271" y="2981739"/>
            <a:ext cx="4548146" cy="588397"/>
          </a:xfrm>
          <a:prstGeom prst="straightConnector1">
            <a:avLst/>
          </a:prstGeom>
          <a:ln w="57150">
            <a:headEnd type="triangle"/>
            <a:tailEnd type="triangle"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088294" y="2999561"/>
            <a:ext cx="76815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&gt; 5 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1634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687"/>
    </mc:Choice>
    <mc:Fallback xmlns="">
      <p:transition spd="slow" advTm="38687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826477"/>
          </a:xfrm>
        </p:spPr>
        <p:txBody>
          <a:bodyPr>
            <a:normAutofit/>
          </a:bodyPr>
          <a:lstStyle/>
          <a:p>
            <a:r>
              <a:rPr lang="en-GB" dirty="0" smtClean="0"/>
              <a:t>Minimisation of beam losses</a:t>
            </a:r>
          </a:p>
          <a:p>
            <a:pPr lvl="1"/>
            <a:r>
              <a:rPr lang="en-GB" dirty="0" smtClean="0"/>
              <a:t>Minimisation of the septum cross section area</a:t>
            </a:r>
          </a:p>
          <a:p>
            <a:pPr lvl="2"/>
            <a:r>
              <a:rPr lang="en-GB" dirty="0" smtClean="0"/>
              <a:t>Saturation of the septum blades</a:t>
            </a:r>
          </a:p>
          <a:p>
            <a:pPr lvl="1"/>
            <a:r>
              <a:rPr lang="en-GB" dirty="0" smtClean="0"/>
              <a:t>Minimum leakage field into the no-field region</a:t>
            </a:r>
          </a:p>
          <a:p>
            <a:pPr lvl="1"/>
            <a:r>
              <a:rPr lang="en-GB" dirty="0" smtClean="0"/>
              <a:t>Field quality in the dipolar region</a:t>
            </a:r>
          </a:p>
          <a:p>
            <a:r>
              <a:rPr lang="en-GB" dirty="0" smtClean="0"/>
              <a:t>Mechanical tolerances</a:t>
            </a:r>
          </a:p>
          <a:p>
            <a:r>
              <a:rPr lang="en-GB" dirty="0" smtClean="0"/>
              <a:t>High levels of radiation</a:t>
            </a:r>
          </a:p>
          <a:p>
            <a:r>
              <a:rPr lang="en-GB" dirty="0" smtClean="0"/>
              <a:t>Vacuum compatibility of in-vacuum iron yoke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5283063-B656-4C11-A25C-089A28EE4BF7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474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726"/>
    </mc:Choice>
    <mc:Fallback xmlns="">
      <p:transition spd="slow" advTm="68726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0324"/>
          <a:stretch/>
        </p:blipFill>
        <p:spPr>
          <a:xfrm rot="16200000">
            <a:off x="5979722" y="3219625"/>
            <a:ext cx="2708171" cy="257279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Coil </a:t>
            </a:r>
            <a:r>
              <a:rPr lang="pl-PL" dirty="0" smtClean="0"/>
              <a:t>made </a:t>
            </a:r>
            <a:r>
              <a:rPr lang="pl-PL" dirty="0"/>
              <a:t>of Mineral Insulated Copper Conductor (MICC) for radiation resistance</a:t>
            </a:r>
            <a:endParaRPr lang="fr-CH" dirty="0"/>
          </a:p>
          <a:p>
            <a:r>
              <a:rPr lang="pl-PL" dirty="0" smtClean="0"/>
              <a:t>No resin/glass fiber composite can be used</a:t>
            </a:r>
            <a:endParaRPr lang="en-GB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66" y="2928346"/>
            <a:ext cx="5814797" cy="31799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Mineral insulated coil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980E075-DC2C-47F3-B4C2-FA9E6944679C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419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884"/>
    </mc:Choice>
    <mc:Fallback xmlns="">
      <p:transition spd="slow" advTm="66884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Measurements vs 2D simulations</a:t>
            </a:r>
            <a:endParaRPr lang="en-GB" sz="31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EAB733-CC1D-4B91-9B28-8B39F462DDA8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35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220"/>
    </mc:Choice>
    <mc:Fallback xmlns="">
      <p:transition spd="slow" advTm="2022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Magnetic measurements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</p:spPr>
        <p:txBody>
          <a:bodyPr/>
          <a:lstStyle/>
          <a:p>
            <a:fld id="{27A012CA-405C-41BC-B2C2-4084AE6EBA1A}" type="datetime4">
              <a:rPr lang="en-GB" smtClean="0"/>
              <a:t>24 November 2020</a:t>
            </a:fld>
            <a:endParaRPr lang="en-US" dirty="0"/>
          </a:p>
        </p:txBody>
      </p:sp>
      <p:pic>
        <p:nvPicPr>
          <p:cNvPr id="2052" name="Picture 4" descr="https://codimd.web.cern.ch/uploads/upload_e5640e9716ded59fafe1d4cc81f73c50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17419"/>
            <a:ext cx="8229600" cy="4075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codimd.web.cern.ch/uploads/upload_fe2ae8fd66275a54f448e95dd59f697b.pn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7" b="29472"/>
          <a:stretch/>
        </p:blipFill>
        <p:spPr bwMode="auto">
          <a:xfrm>
            <a:off x="580103" y="3736256"/>
            <a:ext cx="3898488" cy="229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6198364" y="5533413"/>
            <a:ext cx="2544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Courtesy: </a:t>
            </a:r>
            <a:r>
              <a:rPr lang="en-US" dirty="0" smtClean="0"/>
              <a:t>Guy Deferne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88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0"/>
    </mc:Choice>
    <mc:Fallback xmlns="">
      <p:transition spd="slow" advTm="12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Introduction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Beam Dump Facility (BDF) – proposed fixed target facility currently in approval phase.</a:t>
            </a:r>
          </a:p>
          <a:p>
            <a:r>
              <a:rPr lang="pl-PL" dirty="0" smtClean="0"/>
              <a:t>The facility will be positioned to the left from the existing beam lines towards North Experimental Area (NEA).</a:t>
            </a:r>
          </a:p>
          <a:p>
            <a:r>
              <a:rPr lang="pl-PL" dirty="0" smtClean="0"/>
              <a:t>Beam transfer system allowing switching the beam in both directions (left and right) is required.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F035398-7609-4BE4-8F0D-02E220A6C254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695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278"/>
    </mc:Choice>
    <mc:Fallback xmlns="">
      <p:transition spd="slow" advTm="42278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Locations of measurements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BE79A7-A86E-4AF3-BC52-5B39E22A0C62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3078" name="Picture 6" descr="gap_points_datas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47" y="1832806"/>
            <a:ext cx="6393701" cy="37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0901" y="1832806"/>
            <a:ext cx="2087463" cy="37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06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7"/>
    </mc:Choice>
    <mc:Fallback xmlns="">
      <p:transition spd="slow" advTm="377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By in gap for 2D simulation</a:t>
            </a:r>
            <a:endParaRPr lang="en-GB" dirty="0"/>
          </a:p>
        </p:txBody>
      </p:sp>
      <p:pic>
        <p:nvPicPr>
          <p:cNvPr id="4098" name="Picture 2" descr="gap_comparison_By_4669mm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0" b="2845"/>
          <a:stretch/>
        </p:blipFill>
        <p:spPr bwMode="auto">
          <a:xfrm>
            <a:off x="1248135" y="1109258"/>
            <a:ext cx="6647731" cy="50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4606833-EB8C-4F95-A0E1-1531A2FFB6D7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908451" y="4651516"/>
            <a:ext cx="2916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Lines are simulated values</a:t>
            </a:r>
          </a:p>
          <a:p>
            <a:r>
              <a:rPr lang="en-US" dirty="0" smtClean="0"/>
              <a:t>Points are measured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223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10"/>
    </mc:Choice>
    <mc:Fallback xmlns="">
      <p:transition spd="slow" advTm="251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Bx</a:t>
            </a:r>
            <a:r>
              <a:rPr lang="en-GB" dirty="0" smtClean="0"/>
              <a:t> in gap for 2D simulation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1E1195-5220-4985-A7A2-49CEA6BDBFB0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122" name="Picture 2" descr="https://codimd.web.cern.ch/uploads/upload_53316fc6e721e71c47c9b5c9b2509ff4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8" r="7339" b="3025"/>
          <a:stretch/>
        </p:blipFill>
        <p:spPr bwMode="auto">
          <a:xfrm>
            <a:off x="1487198" y="1017152"/>
            <a:ext cx="6169604" cy="50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04514" y="4373220"/>
            <a:ext cx="2916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Lines are simulated values</a:t>
            </a:r>
          </a:p>
          <a:p>
            <a:r>
              <a:rPr lang="en-US" dirty="0" smtClean="0"/>
              <a:t>Points are measured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0390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"/>
    </mc:Choice>
    <mc:Fallback xmlns="">
      <p:transition spd="slow" advTm="457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Zoom onto septum blades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F2DDDAA-7F0D-40C4-9E08-31AC65581D09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195" y="1325563"/>
            <a:ext cx="7928435" cy="4667249"/>
          </a:xfrm>
        </p:spPr>
      </p:pic>
      <p:sp>
        <p:nvSpPr>
          <p:cNvPr id="10" name="TextBox 9"/>
          <p:cNvSpPr txBox="1"/>
          <p:nvPr/>
        </p:nvSpPr>
        <p:spPr>
          <a:xfrm>
            <a:off x="7106421" y="1200634"/>
            <a:ext cx="4924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Iron</a:t>
            </a:r>
          </a:p>
          <a:p>
            <a:pPr algn="ctr"/>
            <a:r>
              <a:rPr lang="en-US" sz="1400" dirty="0" smtClean="0"/>
              <a:t>[T]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744731" y="1200634"/>
            <a:ext cx="811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Septum</a:t>
            </a:r>
          </a:p>
          <a:p>
            <a:pPr algn="ctr"/>
            <a:r>
              <a:rPr lang="en-US" sz="1400" dirty="0"/>
              <a:t>h</a:t>
            </a:r>
            <a:r>
              <a:rPr lang="en-US" sz="1400" dirty="0" smtClean="0"/>
              <a:t>ole [T]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749776" y="3655861"/>
            <a:ext cx="830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Gap [T]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51827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29"/>
    </mc:Choice>
    <mc:Fallback xmlns="">
      <p:transition spd="slow" advTm="5929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Field lines crossing the septum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195" y="1325563"/>
            <a:ext cx="7928435" cy="466724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91685FA-8987-4727-9FC0-7109784AE9EA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200123" y="3289855"/>
            <a:ext cx="90281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/>
              <a:t>0.7 </a:t>
            </a:r>
            <a:r>
              <a:rPr lang="en-US" dirty="0" err="1"/>
              <a:t>mT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361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53"/>
    </mc:Choice>
    <mc:Fallback xmlns="">
      <p:transition spd="slow" advTm="4953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Hole field in 2D simulation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A8A4AB2-1718-433B-8B28-686784637CA2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Coloured bands for uncertainty related to the BH curve of the material used for simulation</a:t>
            </a:r>
            <a:endParaRPr lang="en-GB" dirty="0"/>
          </a:p>
        </p:txBody>
      </p:sp>
      <p:pic>
        <p:nvPicPr>
          <p:cNvPr id="7170" name="Picture 2" descr="https://codimd.web.cern.ch/uploads/upload_07a8332cccff593aa15c3ffa6899d4a7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0"/>
          <a:stretch/>
        </p:blipFill>
        <p:spPr bwMode="auto">
          <a:xfrm>
            <a:off x="612000" y="2362200"/>
            <a:ext cx="7920000" cy="377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631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383"/>
    </mc:Choice>
    <mc:Fallback xmlns="">
      <p:transition spd="slow" advTm="82383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2D simulations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Reasonable match between shape of simulated and measured By profiles in gap.</a:t>
            </a:r>
          </a:p>
          <a:p>
            <a:r>
              <a:rPr lang="en-GB" dirty="0" err="1" smtClean="0"/>
              <a:t>Bx</a:t>
            </a:r>
            <a:r>
              <a:rPr lang="en-GB" dirty="0" smtClean="0"/>
              <a:t> in the gap</a:t>
            </a:r>
            <a:r>
              <a:rPr lang="pl-PL" dirty="0"/>
              <a:t> </a:t>
            </a:r>
            <a:r>
              <a:rPr lang="pl-PL" dirty="0" smtClean="0"/>
              <a:t>is</a:t>
            </a:r>
            <a:r>
              <a:rPr lang="en-GB" dirty="0" smtClean="0"/>
              <a:t> underestimated by the simulation.</a:t>
            </a:r>
          </a:p>
          <a:p>
            <a:r>
              <a:rPr lang="en-GB" dirty="0" smtClean="0"/>
              <a:t>Reversed situation for the septum hole</a:t>
            </a:r>
          </a:p>
          <a:p>
            <a:pPr lvl="1"/>
            <a:r>
              <a:rPr lang="en-GB" dirty="0" smtClean="0"/>
              <a:t>By is underestimated by simulation</a:t>
            </a:r>
          </a:p>
          <a:p>
            <a:pPr lvl="1"/>
            <a:r>
              <a:rPr lang="en-GB" dirty="0" err="1" smtClean="0"/>
              <a:t>Bx</a:t>
            </a:r>
            <a:r>
              <a:rPr lang="en-GB" dirty="0" smtClean="0"/>
              <a:t> is in a relatively good agreement</a:t>
            </a:r>
          </a:p>
          <a:p>
            <a:r>
              <a:rPr lang="en-GB" dirty="0" err="1" smtClean="0"/>
              <a:t>Bx</a:t>
            </a:r>
            <a:r>
              <a:rPr lang="en-GB" dirty="0" smtClean="0"/>
              <a:t> in hole strongly affected by BH curve</a:t>
            </a:r>
          </a:p>
          <a:p>
            <a:r>
              <a:rPr lang="en-GB" dirty="0" smtClean="0"/>
              <a:t>3D simulations strongly recommended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25003DA-1D52-410F-9EC0-3174271B4EF0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61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671"/>
    </mc:Choice>
    <mc:Fallback xmlns="">
      <p:transition spd="slow" advTm="36671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Measurements vs 3D simulations</a:t>
            </a:r>
            <a:endParaRPr lang="en-GB" sz="31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00C54F3-197C-4F47-9B35-45BF9D994F9A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0630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0"/>
    </mc:Choice>
    <mc:Fallback xmlns="">
      <p:transition spd="slow" advTm="140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3D simulations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Conducted in both </a:t>
            </a:r>
            <a:r>
              <a:rPr lang="en-GB" dirty="0" err="1" smtClean="0"/>
              <a:t>Comsol</a:t>
            </a:r>
            <a:r>
              <a:rPr lang="en-GB" dirty="0" smtClean="0"/>
              <a:t> and Opera</a:t>
            </a:r>
          </a:p>
          <a:p>
            <a:r>
              <a:rPr lang="en-GB" dirty="0" smtClean="0"/>
              <a:t>SS vacuum chamber not simulated</a:t>
            </a:r>
          </a:p>
          <a:p>
            <a:r>
              <a:rPr lang="en-GB" dirty="0" smtClean="0"/>
              <a:t>Simulated for both materials</a:t>
            </a:r>
          </a:p>
          <a:p>
            <a:r>
              <a:rPr lang="en-GB" dirty="0" smtClean="0"/>
              <a:t>Max number of elements reaching 8 000 000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4341993-393D-40CF-8CDB-EB106061BDEA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0242" name="Picture 2" descr="https://codimd.web.cern.ch/uploads/upload_a6a2d9ed216fe1e7e0416ce69de04d99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68"/>
          <a:stretch/>
        </p:blipFill>
        <p:spPr bwMode="auto">
          <a:xfrm>
            <a:off x="961456" y="3600450"/>
            <a:ext cx="7221089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78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887"/>
    </mc:Choice>
    <mc:Fallback xmlns="">
      <p:transition spd="slow" advTm="35887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By in hole in 3D simulations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A774BD0-874C-49AC-873E-16AC4D218C22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000" y="1231875"/>
            <a:ext cx="9000000" cy="45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621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30"/>
    </mc:Choice>
    <mc:Fallback xmlns="">
      <p:transition spd="slow" advTm="333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BDF / SH</a:t>
            </a:r>
            <a:r>
              <a:rPr lang="pl-PL" dirty="0" smtClean="0"/>
              <a:t>i</a:t>
            </a:r>
            <a:r>
              <a:rPr lang="en-US" dirty="0" smtClean="0"/>
              <a:t>P facility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59FCE41-80A2-481E-8BBA-3774574798F7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590390" y="5127123"/>
            <a:ext cx="109517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 smtClean="0"/>
              <a:t>SPS ring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869216" y="4980001"/>
            <a:ext cx="72327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 smtClean="0"/>
              <a:t>TT20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461433" y="2112989"/>
            <a:ext cx="78739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 smtClean="0"/>
              <a:t>TCC2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88834" y="4966256"/>
            <a:ext cx="62068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 smtClean="0"/>
              <a:t>BA3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2204875" y="3474522"/>
            <a:ext cx="787395" cy="369332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b="1" dirty="0" smtClean="0"/>
              <a:t>TDC2</a:t>
            </a:r>
            <a:endParaRPr lang="en-GB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317966" y="1173935"/>
            <a:ext cx="128759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 smtClean="0"/>
              <a:t>North Area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58"/>
          <a:stretch/>
        </p:blipFill>
        <p:spPr>
          <a:xfrm>
            <a:off x="522000" y="1122042"/>
            <a:ext cx="8100000" cy="4891967"/>
          </a:xfrm>
        </p:spPr>
      </p:pic>
      <p:sp>
        <p:nvSpPr>
          <p:cNvPr id="16" name="TextBox 15"/>
          <p:cNvSpPr txBox="1"/>
          <p:nvPr/>
        </p:nvSpPr>
        <p:spPr>
          <a:xfrm>
            <a:off x="3019822" y="5056078"/>
            <a:ext cx="109517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 smtClean="0"/>
              <a:t>SPS ring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945416" y="5145644"/>
            <a:ext cx="72327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 smtClean="0"/>
              <a:t>TT20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3127766" y="3180227"/>
            <a:ext cx="78739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 smtClean="0"/>
              <a:t>TCC2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31983" y="5053989"/>
            <a:ext cx="62068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 smtClean="0"/>
              <a:t>BA3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1788242" y="4205786"/>
            <a:ext cx="78739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</a:lstStyle>
          <a:p>
            <a:r>
              <a:rPr lang="pl-PL" dirty="0"/>
              <a:t>TDC2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4382766" y="1146944"/>
            <a:ext cx="128759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 smtClean="0"/>
              <a:t>North Area</a:t>
            </a:r>
          </a:p>
        </p:txBody>
      </p:sp>
    </p:spTree>
    <p:extLst>
      <p:ext uri="{BB962C8B-B14F-4D97-AF65-F5344CB8AC3E}">
        <p14:creationId xmlns:p14="http://schemas.microsoft.com/office/powerpoint/2010/main" val="1771290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84"/>
    </mc:Choice>
    <mc:Fallback xmlns="">
      <p:transition spd="slow" advTm="13884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Bx</a:t>
            </a:r>
            <a:r>
              <a:rPr lang="en-GB" dirty="0" smtClean="0"/>
              <a:t> in hole in 3D simulations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FA4171C-6AD7-4CB1-948F-8EBA3CB0D47E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11266" name="Picture 2" descr="https://codimd.web.cern.ch/uploads/upload_0a2872c7cb92c7bb3c9bd35b6ae196a6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0" y="1231875"/>
            <a:ext cx="9000000" cy="45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7795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39"/>
    </mc:Choice>
    <mc:Fallback xmlns="">
      <p:transition spd="slow" advTm="11139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 in hole in 3D simulations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356C447-4FC6-4669-9B83-43BE7A693C12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000" y="1231875"/>
            <a:ext cx="9000000" cy="45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55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1"/>
    </mc:Choice>
    <mc:Fallback xmlns="">
      <p:transition spd="slow" advTm="401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By in gap in 3D simulations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611B6AD-1D08-4D68-BCC0-319E75A4766B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000" y="1231875"/>
            <a:ext cx="9000000" cy="45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28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90"/>
    </mc:Choice>
    <mc:Fallback xmlns="">
      <p:transition spd="slow" advTm="969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By in gap in 3D simulations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F9D961D-8CB3-42B2-BB13-0F2FA908FAEE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000" y="1231875"/>
            <a:ext cx="9000000" cy="45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72285" y="2981739"/>
            <a:ext cx="202940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 smtClean="0"/>
              <a:t>Error = 3.85 %</a:t>
            </a:r>
          </a:p>
          <a:p>
            <a:r>
              <a:rPr lang="pl-PL" dirty="0" smtClean="0"/>
              <a:t>Offset = 0.141 Tm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908451" y="5709042"/>
            <a:ext cx="5147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Lines are simulated values, points are measured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3844" y="4130040"/>
            <a:ext cx="1135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Integrated</a:t>
            </a:r>
            <a:endParaRPr lang="en-GB" sz="1400" dirty="0">
              <a:solidFill>
                <a:schemeClr val="accent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102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38"/>
    </mc:Choice>
    <mc:Fallback xmlns="">
      <p:transition spd="slow" advTm="13938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By in gap in 3D simulations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2F9401D-5FE3-47BA-B6AB-CDD0B52B60FC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000" y="1231875"/>
            <a:ext cx="9000000" cy="45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08451" y="5709041"/>
            <a:ext cx="5147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Lines are simulated values, points are measured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-102836" y="4130040"/>
            <a:ext cx="1135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Integrated</a:t>
            </a:r>
            <a:endParaRPr lang="en-GB" sz="1400" dirty="0">
              <a:solidFill>
                <a:schemeClr val="accent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25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130"/>
    </mc:Choice>
    <mc:Fallback xmlns="">
      <p:transition spd="slow" advTm="5013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By in gap - 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Vacuum </a:t>
            </a:r>
            <a:r>
              <a:rPr lang="en-GB" dirty="0" smtClean="0"/>
              <a:t>tank of the </a:t>
            </a:r>
            <a:r>
              <a:rPr lang="pl-PL" dirty="0" smtClean="0"/>
              <a:t>top</a:t>
            </a:r>
            <a:r>
              <a:rPr lang="en-GB" dirty="0" smtClean="0"/>
              <a:t> yoke not </a:t>
            </a:r>
            <a:r>
              <a:rPr lang="pl-PL" dirty="0" smtClean="0"/>
              <a:t>simulated</a:t>
            </a:r>
            <a:r>
              <a:rPr lang="en-GB" dirty="0" smtClean="0"/>
              <a:t>.</a:t>
            </a:r>
          </a:p>
          <a:p>
            <a:r>
              <a:rPr lang="en-GB" dirty="0" smtClean="0"/>
              <a:t>It </a:t>
            </a:r>
            <a:r>
              <a:rPr lang="pl-PL" dirty="0" smtClean="0"/>
              <a:t>adds</a:t>
            </a:r>
            <a:r>
              <a:rPr lang="en-GB" dirty="0" smtClean="0"/>
              <a:t> 2 mm (1 mm skin cutting the iron twice)</a:t>
            </a:r>
            <a:r>
              <a:rPr lang="pl-PL" dirty="0" smtClean="0"/>
              <a:t> to </a:t>
            </a:r>
            <a:r>
              <a:rPr lang="en-GB" dirty="0" smtClean="0"/>
              <a:t>the </a:t>
            </a:r>
            <a:r>
              <a:rPr lang="en-GB" dirty="0"/>
              <a:t>air length in the field </a:t>
            </a:r>
            <a:r>
              <a:rPr lang="en-GB" dirty="0" smtClean="0"/>
              <a:t>lines .</a:t>
            </a:r>
          </a:p>
          <a:p>
            <a:r>
              <a:rPr lang="en-GB" dirty="0" smtClean="0"/>
              <a:t>The error between measurement and simulation is ~3.</a:t>
            </a:r>
            <a:r>
              <a:rPr lang="pl-PL" dirty="0" smtClean="0"/>
              <a:t>85</a:t>
            </a:r>
            <a:r>
              <a:rPr lang="en-GB" dirty="0" smtClean="0"/>
              <a:t> %.</a:t>
            </a:r>
          </a:p>
          <a:p>
            <a:r>
              <a:rPr lang="en-GB" dirty="0" smtClean="0"/>
              <a:t>After subtracting 2.67 % for the missing gap, the remaining error is 1.21 %.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210F373-0A4E-4EEA-A34D-A531579DFFF6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154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285"/>
    </mc:Choice>
    <mc:Fallback xmlns="">
      <p:transition spd="slow" advTm="59285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</a:t>
            </a:r>
            <a:r>
              <a:rPr lang="pl-PL" dirty="0" smtClean="0"/>
              <a:t>x</a:t>
            </a:r>
            <a:r>
              <a:rPr lang="en-GB" dirty="0" smtClean="0"/>
              <a:t> in gap in 3D simulations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324960-62A7-49CC-B708-0A2CC79F8047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000" y="1231875"/>
            <a:ext cx="9000000" cy="45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73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762"/>
    </mc:Choice>
    <mc:Fallback xmlns="">
      <p:transition spd="slow" advTm="20762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Bx</a:t>
            </a:r>
            <a:r>
              <a:rPr lang="en-GB" dirty="0" smtClean="0"/>
              <a:t> in gap in 3D simulations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463DF69-20F8-4EFE-AC6C-CDC3A7F01D73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000" y="1231875"/>
            <a:ext cx="9000000" cy="45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08451" y="5724945"/>
            <a:ext cx="5147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Lines are simulated values, points are measured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 rot="16200000">
            <a:off x="-87596" y="4122420"/>
            <a:ext cx="1135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Integrated</a:t>
            </a:r>
            <a:endParaRPr lang="en-GB" sz="1400" dirty="0">
              <a:solidFill>
                <a:schemeClr val="accent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48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0"/>
    </mc:Choice>
    <mc:Fallback xmlns="">
      <p:transition spd="slow" advTm="43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on the simulations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The </a:t>
            </a:r>
            <a:r>
              <a:rPr lang="en-GB" dirty="0" smtClean="0"/>
              <a:t>3D magnetic simulations are in good agreement with the measured values.</a:t>
            </a:r>
          </a:p>
          <a:p>
            <a:r>
              <a:rPr lang="pl-PL" dirty="0" smtClean="0"/>
              <a:t>Large </a:t>
            </a:r>
            <a:r>
              <a:rPr lang="en-GB" dirty="0" smtClean="0"/>
              <a:t>relative errors for </a:t>
            </a:r>
            <a:r>
              <a:rPr lang="en-GB" dirty="0" err="1" smtClean="0"/>
              <a:t>Bx</a:t>
            </a:r>
            <a:r>
              <a:rPr lang="en-GB" dirty="0" smtClean="0"/>
              <a:t>, </a:t>
            </a:r>
            <a:r>
              <a:rPr lang="pl-PL" dirty="0" smtClean="0"/>
              <a:t>but </a:t>
            </a:r>
            <a:r>
              <a:rPr lang="en-GB" dirty="0" err="1" smtClean="0"/>
              <a:t>Bx</a:t>
            </a:r>
            <a:r>
              <a:rPr lang="en-GB" dirty="0" smtClean="0"/>
              <a:t> has very small absolute values.</a:t>
            </a:r>
          </a:p>
          <a:p>
            <a:r>
              <a:rPr lang="en-GB" dirty="0" smtClean="0"/>
              <a:t>The impact of the ends of the magnet is very important, and cannot be neglected for practical purposes.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33910F7-E352-4035-ABB2-F3F46C82BD00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31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3"/>
    </mc:Choice>
    <mc:Fallback xmlns="">
      <p:transition spd="slow" advTm="9003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New design for the MSSB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DF84E65-13A6-4137-9654-DC822B15A860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925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57"/>
    </mc:Choice>
    <mc:Fallback xmlns="">
      <p:transition spd="slow" advTm="7857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Existing transfer lines to NEA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Two MSSB splitters in TDC2 cut (split) the beam in two (each)</a:t>
            </a:r>
          </a:p>
          <a:p>
            <a:r>
              <a:rPr lang="pl-PL" dirty="0" smtClean="0"/>
              <a:t>Three beams towards three different targets (T2, T4, T6) can be supplied simultaneously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6A055C6-2F5F-4559-91A2-E360A61AAC90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498969" y="3874823"/>
            <a:ext cx="8233637" cy="1719735"/>
            <a:chOff x="450417" y="3648247"/>
            <a:chExt cx="8233637" cy="171973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054" y="3739812"/>
              <a:ext cx="7920000" cy="1583999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4500490" y="3648247"/>
              <a:ext cx="628698" cy="276999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b="1"/>
              </a:lvl1pPr>
            </a:lstStyle>
            <a:p>
              <a:r>
                <a:rPr lang="pl-PL" sz="1200" dirty="0"/>
                <a:t>MSSB</a:t>
              </a:r>
              <a:endParaRPr lang="en-GB" sz="12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403606" y="3648247"/>
              <a:ext cx="628698" cy="276999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b="1"/>
              </a:lvl1pPr>
            </a:lstStyle>
            <a:p>
              <a:r>
                <a:rPr lang="pl-PL" sz="1200" dirty="0"/>
                <a:t>MSSB</a:t>
              </a:r>
              <a:endParaRPr lang="en-GB" sz="12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50417" y="4998650"/>
              <a:ext cx="646331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pl-PL" dirty="0" smtClean="0"/>
                <a:t>SPS</a:t>
              </a:r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39172" y="3832648"/>
              <a:ext cx="723275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pl-PL" dirty="0" smtClean="0"/>
                <a:t>TT20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362223" y="3928363"/>
              <a:ext cx="364202" cy="276999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b="1"/>
              </a:lvl1pPr>
            </a:lstStyle>
            <a:p>
              <a:r>
                <a:rPr lang="pl-PL" sz="1200" dirty="0" smtClean="0"/>
                <a:t>T2</a:t>
              </a:r>
              <a:endParaRPr lang="en-GB" sz="12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607756" y="4393313"/>
              <a:ext cx="364202" cy="276999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b="1"/>
              </a:lvl1pPr>
            </a:lstStyle>
            <a:p>
              <a:r>
                <a:rPr lang="pl-PL" sz="1200" dirty="0" smtClean="0"/>
                <a:t>T4</a:t>
              </a:r>
              <a:endParaRPr lang="en-GB" sz="1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142516" y="4860150"/>
              <a:ext cx="364202" cy="276999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b="1"/>
              </a:lvl1pPr>
            </a:lstStyle>
            <a:p>
              <a:r>
                <a:rPr lang="pl-PL" sz="1200" dirty="0" smtClean="0"/>
                <a:t>T6</a:t>
              </a:r>
              <a:endParaRPr lang="en-GB" sz="12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338321" y="4779499"/>
            <a:ext cx="2338598" cy="948302"/>
            <a:chOff x="3498885" y="4808218"/>
            <a:chExt cx="2338598" cy="948302"/>
          </a:xfrm>
        </p:grpSpPr>
        <p:sp>
          <p:nvSpPr>
            <p:cNvPr id="17" name="TextBox 16"/>
            <p:cNvSpPr txBox="1"/>
            <p:nvPr/>
          </p:nvSpPr>
          <p:spPr>
            <a:xfrm>
              <a:off x="4338321" y="5387188"/>
              <a:ext cx="787395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pl-PL" dirty="0" smtClean="0"/>
                <a:t>TDC2</a:t>
              </a:r>
              <a:endParaRPr lang="en-GB" dirty="0"/>
            </a:p>
          </p:txBody>
        </p:sp>
        <p:sp>
          <p:nvSpPr>
            <p:cNvPr id="19" name="Left Brace 18"/>
            <p:cNvSpPr/>
            <p:nvPr/>
          </p:nvSpPr>
          <p:spPr>
            <a:xfrm rot="16200000">
              <a:off x="4389676" y="3917427"/>
              <a:ext cx="557016" cy="2338598"/>
            </a:xfrm>
            <a:prstGeom prst="leftBrace">
              <a:avLst>
                <a:gd name="adj1" fmla="val 53952"/>
                <a:gd name="adj2" fmla="val 52506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4451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3"/>
    </mc:Choice>
    <mc:Fallback xmlns="">
      <p:transition spd="slow" advTm="473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Why new design?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To send the beam to the left of existing lines, the first splitter pack ha</a:t>
            </a:r>
            <a:r>
              <a:rPr lang="en-US" dirty="0" smtClean="0"/>
              <a:t>s</a:t>
            </a:r>
            <a:r>
              <a:rPr lang="pl-PL" dirty="0" smtClean="0"/>
              <a:t> to switch polarity between SPS cycles (in seconds’ time)</a:t>
            </a:r>
            <a:endParaRPr lang="en-US" dirty="0" smtClean="0"/>
          </a:p>
          <a:p>
            <a:endParaRPr lang="en-US" sz="3200" dirty="0" smtClean="0"/>
          </a:p>
          <a:p>
            <a:endParaRPr lang="en-US" sz="2800" dirty="0"/>
          </a:p>
          <a:p>
            <a:endParaRPr lang="en-US" dirty="0" smtClean="0"/>
          </a:p>
          <a:p>
            <a:endParaRPr lang="pl-PL" dirty="0" smtClean="0"/>
          </a:p>
          <a:p>
            <a:r>
              <a:rPr lang="pl-PL" dirty="0" smtClean="0"/>
              <a:t>Solid iron not compatible with </a:t>
            </a:r>
            <a:r>
              <a:rPr lang="en-US" dirty="0" smtClean="0"/>
              <a:t>r</a:t>
            </a:r>
            <a:r>
              <a:rPr lang="pl-PL" dirty="0" smtClean="0"/>
              <a:t>elatively fast switching</a:t>
            </a:r>
            <a:r>
              <a:rPr lang="en-US" dirty="0" smtClean="0"/>
              <a:t> → </a:t>
            </a:r>
            <a:r>
              <a:rPr lang="pl-PL" dirty="0" smtClean="0"/>
              <a:t>the yoke must be laminated.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58FB99B-F2E0-4950-8988-68858D5F7883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466059" y="3029833"/>
            <a:ext cx="8211882" cy="1752614"/>
            <a:chOff x="174929" y="4341793"/>
            <a:chExt cx="8211882" cy="175261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52971" y="4341794"/>
              <a:ext cx="3833840" cy="175261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929" y="4341793"/>
              <a:ext cx="3833840" cy="17526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35775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134"/>
    </mc:Choice>
    <mc:Fallback xmlns="">
      <p:transition spd="slow" advTm="37134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Challenges for laminated yoke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Challenges </a:t>
            </a:r>
            <a:r>
              <a:rPr lang="pl-PL" dirty="0" smtClean="0"/>
              <a:t>are </a:t>
            </a:r>
            <a:r>
              <a:rPr lang="pl-PL" dirty="0"/>
              <a:t>the </a:t>
            </a:r>
            <a:r>
              <a:rPr lang="pl-PL" dirty="0" smtClean="0"/>
              <a:t>same as for solid iron yoke, </a:t>
            </a:r>
            <a:r>
              <a:rPr lang="pl-PL" dirty="0"/>
              <a:t>but </a:t>
            </a:r>
            <a:r>
              <a:rPr lang="pl-PL" dirty="0" smtClean="0"/>
              <a:t>due to laminations, they </a:t>
            </a:r>
            <a:r>
              <a:rPr lang="pl-PL" dirty="0"/>
              <a:t>are more difficult to achieve</a:t>
            </a:r>
          </a:p>
          <a:p>
            <a:pPr lvl="1"/>
            <a:r>
              <a:rPr lang="pl-PL" dirty="0" smtClean="0"/>
              <a:t>Hundred of </a:t>
            </a:r>
            <a:r>
              <a:rPr lang="pl-PL" dirty="0"/>
              <a:t>µm precision over 5 m long </a:t>
            </a:r>
            <a:r>
              <a:rPr lang="pl-PL" b="1" dirty="0"/>
              <a:t>laminated</a:t>
            </a:r>
            <a:r>
              <a:rPr lang="pl-PL" dirty="0"/>
              <a:t> yoke</a:t>
            </a:r>
          </a:p>
          <a:p>
            <a:pPr lvl="1"/>
            <a:r>
              <a:rPr lang="pl-PL" dirty="0"/>
              <a:t>In-vacuum surface area </a:t>
            </a:r>
            <a:r>
              <a:rPr lang="pl-PL" dirty="0" smtClean="0"/>
              <a:t>greatly increased </a:t>
            </a:r>
            <a:r>
              <a:rPr lang="pl-PL" dirty="0"/>
              <a:t>by </a:t>
            </a:r>
            <a:r>
              <a:rPr lang="pl-PL" dirty="0" smtClean="0"/>
              <a:t> laminations – </a:t>
            </a:r>
            <a:r>
              <a:rPr lang="pl-PL" dirty="0"/>
              <a:t>increased </a:t>
            </a:r>
            <a:r>
              <a:rPr lang="pl-PL" dirty="0" smtClean="0"/>
              <a:t>outgassing</a:t>
            </a:r>
          </a:p>
          <a:p>
            <a:pPr lvl="2"/>
            <a:r>
              <a:rPr lang="pl-PL" dirty="0" smtClean="0"/>
              <a:t>Inter-lamination insulation </a:t>
            </a:r>
            <a:r>
              <a:rPr lang="en-US" dirty="0" smtClean="0"/>
              <a:t>should not</a:t>
            </a:r>
            <a:r>
              <a:rPr lang="pl-PL" dirty="0" smtClean="0"/>
              <a:t> be organic</a:t>
            </a:r>
            <a:endParaRPr lang="pl-PL" dirty="0"/>
          </a:p>
          <a:p>
            <a:pPr lvl="1"/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7C80225-AD8A-4406-B722-D5E6209D93A3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466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003"/>
    </mc:Choice>
    <mc:Fallback xmlns="">
      <p:transition spd="slow" advTm="52003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Requirements for new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Beam deflection in both directions (L and R)</a:t>
            </a:r>
          </a:p>
          <a:p>
            <a:r>
              <a:rPr lang="en-GB" dirty="0" smtClean="0"/>
              <a:t>BDF operation without beam splitting (all particles in the gap)</a:t>
            </a:r>
          </a:p>
          <a:p>
            <a:r>
              <a:rPr lang="en-GB" dirty="0" smtClean="0"/>
              <a:t>NA operation not affected by the new splitter</a:t>
            </a:r>
          </a:p>
          <a:p>
            <a:pPr lvl="1"/>
            <a:r>
              <a:rPr lang="en-GB" dirty="0" smtClean="0"/>
              <a:t>Same beam optics for the NA operation</a:t>
            </a:r>
          </a:p>
          <a:p>
            <a:pPr lvl="1"/>
            <a:r>
              <a:rPr lang="en-GB" dirty="0" smtClean="0"/>
              <a:t>Same or lower beam losses</a:t>
            </a:r>
          </a:p>
          <a:p>
            <a:pPr lvl="1"/>
            <a:r>
              <a:rPr lang="en-GB" dirty="0" smtClean="0"/>
              <a:t>Same or better field quality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2D2E98D-6623-42DA-AB7C-CC21D5750BD3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29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271"/>
    </mc:Choice>
    <mc:Fallback xmlns="">
      <p:transition spd="slow" advTm="45271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S</a:t>
            </a:r>
            <a:r>
              <a:rPr lang="en-US" dirty="0" err="1" smtClean="0"/>
              <a:t>ensitivity</a:t>
            </a:r>
            <a:r>
              <a:rPr lang="pl-PL" dirty="0" smtClean="0"/>
              <a:t> studies</a:t>
            </a:r>
            <a:r>
              <a:rPr lang="en-US" dirty="0" smtClean="0"/>
              <a:t> for design </a:t>
            </a:r>
            <a:br>
              <a:rPr lang="en-US" dirty="0" smtClean="0"/>
            </a:br>
            <a:r>
              <a:rPr lang="en-US" dirty="0" err="1" smtClean="0"/>
              <a:t>optimisation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Impact of the opening between blades on hole field (gap vs bridge), losses compared.</a:t>
            </a:r>
          </a:p>
          <a:p>
            <a:r>
              <a:rPr lang="en-GB" dirty="0" smtClean="0"/>
              <a:t>Beam deflection </a:t>
            </a:r>
            <a:r>
              <a:rPr lang="en-US" dirty="0" smtClean="0"/>
              <a:t>in septum hole</a:t>
            </a:r>
            <a:endParaRPr lang="pl-PL" dirty="0" smtClean="0"/>
          </a:p>
          <a:p>
            <a:r>
              <a:rPr lang="en-US" dirty="0" smtClean="0"/>
              <a:t>Pole s</a:t>
            </a:r>
            <a:r>
              <a:rPr lang="pl-PL" dirty="0" smtClean="0"/>
              <a:t>him </a:t>
            </a:r>
            <a:r>
              <a:rPr lang="pl-PL" dirty="0"/>
              <a:t>geometry</a:t>
            </a:r>
            <a:endParaRPr lang="en-GB" dirty="0"/>
          </a:p>
          <a:p>
            <a:r>
              <a:rPr lang="en-US" dirty="0" smtClean="0"/>
              <a:t>Operation with </a:t>
            </a:r>
            <a:r>
              <a:rPr lang="en-US" dirty="0" err="1" smtClean="0"/>
              <a:t>i</a:t>
            </a:r>
            <a:r>
              <a:rPr lang="pl-PL" dirty="0" smtClean="0"/>
              <a:t>ncreased fiel</a:t>
            </a:r>
            <a:r>
              <a:rPr lang="en-US" dirty="0" smtClean="0"/>
              <a:t>d</a:t>
            </a:r>
            <a:endParaRPr lang="pl-PL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4E12D93-191D-42AF-B7B3-0A8C943E60D9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72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097"/>
    </mc:Choice>
    <mc:Fallback xmlns="">
      <p:transition spd="slow" advTm="71097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Desired septum</a:t>
            </a:r>
            <a:r>
              <a:rPr lang="en-US" dirty="0" smtClean="0"/>
              <a:t> </a:t>
            </a:r>
            <a:r>
              <a:rPr lang="pl-PL" dirty="0" smtClean="0"/>
              <a:t>geometry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Septum blades geometry </a:t>
            </a:r>
            <a:r>
              <a:rPr lang="pl-PL" dirty="0" smtClean="0"/>
              <a:t>based </a:t>
            </a:r>
            <a:r>
              <a:rPr lang="en-US" dirty="0" smtClean="0"/>
              <a:t>up</a:t>
            </a:r>
            <a:r>
              <a:rPr lang="pl-PL" dirty="0" smtClean="0"/>
              <a:t>on:</a:t>
            </a:r>
          </a:p>
          <a:p>
            <a:pPr lvl="1"/>
            <a:r>
              <a:rPr lang="pl-PL" dirty="0" smtClean="0"/>
              <a:t>magnetic performance</a:t>
            </a:r>
          </a:p>
          <a:p>
            <a:pPr lvl="1"/>
            <a:r>
              <a:rPr lang="pl-PL" dirty="0" smtClean="0"/>
              <a:t>mechanical strength</a:t>
            </a:r>
          </a:p>
          <a:p>
            <a:pPr lvl="1"/>
            <a:r>
              <a:rPr lang="pl-PL" dirty="0" smtClean="0"/>
              <a:t>beam performance</a:t>
            </a:r>
          </a:p>
          <a:p>
            <a:endParaRPr lang="en-GB" dirty="0"/>
          </a:p>
        </p:txBody>
      </p:sp>
      <p:pic>
        <p:nvPicPr>
          <p:cNvPr id="8" name="Content Placeholder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000279"/>
            <a:ext cx="8226425" cy="1761096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5047488" y="4967020"/>
            <a:ext cx="855878" cy="7316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2509114" y="4974336"/>
            <a:ext cx="885139" cy="0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Date Placeholder 1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D4E6FC3-5AEC-4BC8-9E0A-E9F2A66CB70E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431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4"/>
    </mc:Choice>
    <mc:Fallback xmlns="">
      <p:transition spd="slow" advTm="304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Septum gap/blade study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0220CC9-9B4A-4FE3-A874-88D135902E4D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0887" y="1325563"/>
            <a:ext cx="759905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079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1"/>
    </mc:Choice>
    <mc:Fallback xmlns="">
      <p:transition spd="slow" advTm="601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Septum gap/blade study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C6A8F93-0417-4BC4-A5E6-D0B7144F26EC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20482" name="Picture 2" descr="https://codimd.web.cern.ch/uploads/upload_9e0cdb528a00b32671c0c5bdb202349a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95" y="1325563"/>
            <a:ext cx="7928435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628943" y="2095976"/>
            <a:ext cx="180055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Dotted lines: By</a:t>
            </a:r>
          </a:p>
          <a:p>
            <a:pPr algn="r"/>
            <a:endParaRPr lang="en-US" dirty="0"/>
          </a:p>
          <a:p>
            <a:pPr algn="r"/>
            <a:endParaRPr lang="en-US" dirty="0" smtClean="0"/>
          </a:p>
          <a:p>
            <a:pPr algn="r"/>
            <a:endParaRPr lang="en-US" dirty="0"/>
          </a:p>
          <a:p>
            <a:pPr algn="r"/>
            <a:r>
              <a:rPr lang="en-US" dirty="0"/>
              <a:t>Solid </a:t>
            </a:r>
            <a:r>
              <a:rPr lang="en-US" dirty="0" smtClean="0"/>
              <a:t>lines: </a:t>
            </a:r>
            <a:r>
              <a:rPr lang="en-US" dirty="0" err="1" smtClean="0"/>
              <a:t>Bx</a:t>
            </a:r>
            <a:endParaRPr lang="en-US" dirty="0" smtClean="0"/>
          </a:p>
        </p:txBody>
      </p:sp>
      <p:sp>
        <p:nvSpPr>
          <p:cNvPr id="7" name="Left Brace 6"/>
          <p:cNvSpPr/>
          <p:nvPr/>
        </p:nvSpPr>
        <p:spPr>
          <a:xfrm>
            <a:off x="7452360" y="2857500"/>
            <a:ext cx="388620" cy="1173480"/>
          </a:xfrm>
          <a:prstGeom prst="leftBrace">
            <a:avLst>
              <a:gd name="adj1" fmla="val 44118"/>
              <a:gd name="adj2" fmla="val 44805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Left Brace 8"/>
          <p:cNvSpPr/>
          <p:nvPr/>
        </p:nvSpPr>
        <p:spPr>
          <a:xfrm>
            <a:off x="7429500" y="1668780"/>
            <a:ext cx="388620" cy="1173480"/>
          </a:xfrm>
          <a:prstGeom prst="leftBrace">
            <a:avLst>
              <a:gd name="adj1" fmla="val 44118"/>
              <a:gd name="adj2" fmla="val 53247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28" t="9686" r="20593" b="12300"/>
          <a:stretch/>
        </p:blipFill>
        <p:spPr>
          <a:xfrm>
            <a:off x="4470473" y="1668780"/>
            <a:ext cx="1080000" cy="216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775480" y="906780"/>
            <a:ext cx="740908" cy="70788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Distance</a:t>
            </a:r>
          </a:p>
          <a:p>
            <a:pPr algn="ctr"/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etween</a:t>
            </a:r>
          </a:p>
          <a:p>
            <a:pPr algn="ctr"/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lades</a:t>
            </a:r>
          </a:p>
          <a:p>
            <a:pPr algn="ctr"/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[mm]</a:t>
            </a:r>
            <a:endParaRPr lang="en-GB" sz="1000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278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4"/>
    </mc:Choice>
    <mc:Fallback xmlns="">
      <p:transition spd="slow" advTm="164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Septum gap/blade study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F528C81-88E1-4E02-98B3-55A2BBD38397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8912" y="1325563"/>
            <a:ext cx="62230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732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453"/>
          <a:stretch/>
        </p:blipFill>
        <p:spPr>
          <a:xfrm>
            <a:off x="5692774" y="1664266"/>
            <a:ext cx="2954274" cy="414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676"/>
          <a:stretch/>
        </p:blipFill>
        <p:spPr>
          <a:xfrm>
            <a:off x="5691584" y="1659484"/>
            <a:ext cx="2941953" cy="4140000"/>
          </a:xfrm>
          <a:prstGeom prst="rect">
            <a:avLst/>
          </a:prstGeom>
        </p:spPr>
      </p:pic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604"/>
          <a:stretch/>
        </p:blipFill>
        <p:spPr>
          <a:xfrm>
            <a:off x="1921891" y="1363524"/>
            <a:ext cx="3259709" cy="458095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Septum gap study - losses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9FC9DC4-19C9-4B10-B0EE-820452BDFF19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l="3192" r="7437"/>
          <a:stretch/>
        </p:blipFill>
        <p:spPr>
          <a:xfrm>
            <a:off x="327660" y="1281649"/>
            <a:ext cx="5455920" cy="45809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28735" y="1858305"/>
            <a:ext cx="2535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Courtesy: Yann Dutheil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13799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098"/>
    </mc:Choice>
    <mc:Fallback xmlns="">
      <p:transition spd="slow" advTm="510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Hole offset study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438" y="1598613"/>
            <a:ext cx="4043362" cy="4043362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</p:spPr>
        <p:txBody>
          <a:bodyPr/>
          <a:lstStyle/>
          <a:p>
            <a:fld id="{AECA1C78-9269-44F9-9AAC-626A771B0A53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198" y="1315232"/>
            <a:ext cx="4186240" cy="4622105"/>
          </a:xfrm>
        </p:spPr>
        <p:txBody>
          <a:bodyPr>
            <a:normAutofit/>
          </a:bodyPr>
          <a:lstStyle/>
          <a:p>
            <a:r>
              <a:rPr lang="pl-PL" dirty="0" smtClean="0"/>
              <a:t>Centred hole → hole field mostly vertical</a:t>
            </a:r>
          </a:p>
          <a:p>
            <a:r>
              <a:rPr lang="pl-PL" dirty="0" smtClean="0"/>
              <a:t>Resulting Lorenz force is directed sideways</a:t>
            </a:r>
          </a:p>
          <a:p>
            <a:r>
              <a:rPr lang="en-GB" dirty="0"/>
              <a:t>Offset varied by 10 mm from 0 to 90 mm,</a:t>
            </a:r>
          </a:p>
          <a:p>
            <a:r>
              <a:rPr lang="en-GB" dirty="0"/>
              <a:t>Direction of beam deflection plotted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162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9"/>
    </mc:Choice>
    <mc:Fallback xmlns="">
      <p:transition spd="slow" advTm="439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How do we split the beam?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554A030-8B1B-4621-A628-222A2A806CD5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018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93"/>
    </mc:Choice>
    <mc:Fallback xmlns="">
      <p:transition spd="slow" advTm="4193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Hole offset vs </a:t>
            </a:r>
            <a:r>
              <a:rPr lang="pl-PL" dirty="0" smtClean="0"/>
              <a:t>Lorenz force</a:t>
            </a:r>
            <a:r>
              <a:rPr lang="en-US" dirty="0" smtClean="0"/>
              <a:t> 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89" y="1325563"/>
            <a:ext cx="7894446" cy="46672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E1B5E5-2F6F-4C4A-A27C-54E416E34713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8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6"/>
    </mc:Choice>
    <mc:Fallback xmlns="">
      <p:transition spd="slow" advTm="976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Hole offset vs </a:t>
            </a:r>
            <a:r>
              <a:rPr lang="pl-PL" dirty="0" smtClean="0"/>
              <a:t>Lorenz force</a:t>
            </a:r>
            <a:r>
              <a:rPr lang="en-US" dirty="0" smtClean="0"/>
              <a:t> 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89" y="1325563"/>
            <a:ext cx="7894446" cy="46672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69D02A6-A282-40D9-9E98-2F2A6388453C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51</a:t>
            </a:fld>
            <a:endParaRPr lang="en-US" dirty="0"/>
          </a:p>
        </p:txBody>
      </p:sp>
      <p:pic>
        <p:nvPicPr>
          <p:cNvPr id="8" name="Content Placeholder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90" y="1325563"/>
            <a:ext cx="7894444" cy="466724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51051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89"/>
    </mc:Choice>
    <mc:Fallback xmlns="">
      <p:transition spd="slow" advTm="448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Hole offset vs </a:t>
            </a:r>
            <a:r>
              <a:rPr lang="pl-PL" dirty="0" smtClean="0"/>
              <a:t>Lorenz force</a:t>
            </a:r>
            <a:r>
              <a:rPr lang="en-US" dirty="0" smtClean="0"/>
              <a:t> 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89" y="1325563"/>
            <a:ext cx="7894446" cy="46672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21E671-F8A5-4BFA-B9CB-3F5522D2254A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8" name="Content Placeholder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89" y="1325563"/>
            <a:ext cx="7894446" cy="466724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79227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72"/>
    </mc:Choice>
    <mc:Fallback xmlns="">
      <p:transition spd="slow" advTm="3472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Increased field operation</a:t>
            </a:r>
            <a:endParaRPr lang="en-GB" dirty="0"/>
          </a:p>
        </p:txBody>
      </p:sp>
      <p:pic>
        <p:nvPicPr>
          <p:cNvPr id="24578" name="Picture 2" descr="https://codimd.web.cern.ch/uploads/upload_9b010be7a032bb39c60ffe0761d39ca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300" y="3635927"/>
            <a:ext cx="67594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B9237EC-4E97-4389-A35C-D757676A18C6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pl-PL" dirty="0"/>
              <a:t>P</a:t>
            </a:r>
            <a:r>
              <a:rPr lang="pl-PL" dirty="0" smtClean="0"/>
              <a:t>roposed by Yann Dutheil (TE-ABT) for the BDF operation (no split)</a:t>
            </a:r>
          </a:p>
          <a:p>
            <a:r>
              <a:rPr lang="pl-PL" dirty="0" smtClean="0"/>
              <a:t>Field increased to 150 % gives same deflection angle at reduced offset (reducing the required pole width).</a:t>
            </a:r>
          </a:p>
          <a:p>
            <a:endParaRPr lang="pl-PL" dirty="0" smtClean="0"/>
          </a:p>
        </p:txBody>
      </p:sp>
      <p:sp>
        <p:nvSpPr>
          <p:cNvPr id="7" name="Rectangle 6"/>
          <p:cNvSpPr/>
          <p:nvPr/>
        </p:nvSpPr>
        <p:spPr>
          <a:xfrm>
            <a:off x="1618900" y="3803199"/>
            <a:ext cx="25358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Courtesy: Yann Dutheil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554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222"/>
    </mc:Choice>
    <mc:Fallback xmlns="">
      <p:transition spd="slow" advTm="50222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Increased field operation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Around 1.8x current needed for 1.5x field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F727CB0-AB6A-4EFA-8121-17F13EA61445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54</a:t>
            </a:fld>
            <a:endParaRPr 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8557" y="1835734"/>
            <a:ext cx="7506886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9920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577"/>
    </mc:Choice>
    <mc:Fallback xmlns="">
      <p:transition spd="slow" advTm="55577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Increased field operation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Around 1.8x current needed for 1.5x field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C45E1E6-0C94-4C7D-8D35-3652895F9725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55</a:t>
            </a:fld>
            <a:endParaRPr 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2725" y="1835734"/>
            <a:ext cx="7338549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051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1"/>
    </mc:Choice>
    <mc:Fallback xmlns="">
      <p:transition spd="slow" advTm="681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Increased field operation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Field quality for offset hole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067D0A5-66C5-4E50-BBEC-F092B985A95A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56</a:t>
            </a:fld>
            <a:endParaRPr lang="en-US" dirty="0"/>
          </a:p>
        </p:txBody>
      </p:sp>
      <p:pic>
        <p:nvPicPr>
          <p:cNvPr id="28674" name="Picture 2" descr="https://codimd.web.cern.ch/uploads/upload_2448d72a13437ff2a42b28484a5aadc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558" y="1835733"/>
            <a:ext cx="7506884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48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7"/>
    </mc:Choice>
    <mc:Fallback xmlns="">
      <p:transition spd="slow" advTm="1167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Increased field operation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Even though the field quality is much worse than for nominal current operation, particle tracing results showed that it is acceptable from the beam optics point of view.</a:t>
            </a:r>
          </a:p>
          <a:p>
            <a:r>
              <a:rPr lang="pl-PL" dirty="0" smtClean="0"/>
              <a:t>Increased current operation to be used only for BDF operation, so stray field in the septum hole is not a concern.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E0D532F-A6BE-4CAE-9DCA-BD8BE8B436F3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693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14"/>
    </mc:Choice>
    <mc:Fallback xmlns="">
      <p:transition spd="slow" advTm="10114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Pole s</a:t>
            </a:r>
            <a:r>
              <a:rPr lang="pl-PL" dirty="0" smtClean="0"/>
              <a:t>hims optimisation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Assuming 295 mm pole width, a parametric study of shims widths and heights was run.</a:t>
            </a:r>
          </a:p>
          <a:p>
            <a:r>
              <a:rPr lang="pl-PL" dirty="0" smtClean="0"/>
              <a:t>Histogram of the By values in the gap prepared as a way to assess field quality</a:t>
            </a:r>
          </a:p>
          <a:p>
            <a:r>
              <a:rPr lang="pl-PL" dirty="0" smtClean="0"/>
              <a:t>Integrals of the histogram for various deviation</a:t>
            </a:r>
            <a:r>
              <a:rPr lang="en-US" dirty="0" smtClean="0"/>
              <a:t> ranges</a:t>
            </a:r>
            <a:r>
              <a:rPr lang="pl-PL" dirty="0" smtClean="0"/>
              <a:t> </a:t>
            </a:r>
            <a:r>
              <a:rPr lang="en-US" dirty="0" smtClean="0"/>
              <a:t>around </a:t>
            </a:r>
            <a:r>
              <a:rPr lang="pl-PL" dirty="0" smtClean="0"/>
              <a:t>the mean value </a:t>
            </a:r>
            <a:r>
              <a:rPr lang="en-US" dirty="0" smtClean="0"/>
              <a:t>were </a:t>
            </a:r>
            <a:r>
              <a:rPr lang="pl-PL" dirty="0" smtClean="0"/>
              <a:t>evaluated.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750A655-5599-46A5-A909-BAB9F37C07D0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319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5"/>
    </mc:Choice>
    <mc:Fallback xmlns="">
      <p:transition spd="slow" advTm="1055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1068026"/>
            <a:ext cx="7560000" cy="503999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Pole s</a:t>
            </a:r>
            <a:r>
              <a:rPr lang="pl-PL" dirty="0"/>
              <a:t>hims optimisation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0938EEC-38FA-4CD3-A19E-36F04B3AB9FD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27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2"/>
    </mc:Choice>
    <mc:Fallback xmlns="">
      <p:transition spd="slow" advTm="312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An ideal septum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l-PL" dirty="0" smtClean="0"/>
              <a:t>Two regions, one with uniform field and one with no field</a:t>
            </a:r>
          </a:p>
          <a:p>
            <a:r>
              <a:rPr lang="pl-PL" dirty="0" smtClean="0"/>
              <a:t>separated by a zero thickness partition - </a:t>
            </a:r>
            <a:r>
              <a:rPr lang="pl-PL" i="1" dirty="0" smtClean="0"/>
              <a:t>septum</a:t>
            </a:r>
          </a:p>
          <a:p>
            <a:r>
              <a:rPr lang="pl-PL" dirty="0" smtClean="0"/>
              <a:t>Electric field</a:t>
            </a:r>
          </a:p>
          <a:p>
            <a:pPr lvl="1"/>
            <a:r>
              <a:rPr lang="pl-PL" dirty="0" smtClean="0"/>
              <a:t>Electrostatic septum</a:t>
            </a:r>
          </a:p>
          <a:p>
            <a:r>
              <a:rPr lang="pl-PL" dirty="0" smtClean="0"/>
              <a:t>Magnetic field</a:t>
            </a:r>
          </a:p>
          <a:p>
            <a:pPr lvl="1"/>
            <a:r>
              <a:rPr lang="pl-PL" dirty="0" smtClean="0"/>
              <a:t>Septum magnet</a:t>
            </a:r>
            <a:endParaRPr lang="en-GB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438" y="2205118"/>
            <a:ext cx="4043362" cy="2830352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568D7-B1E0-4E79-B665-E1993B0F1361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102935" y="2298138"/>
            <a:ext cx="368381" cy="1322156"/>
          </a:xfrm>
          <a:prstGeom prst="rect">
            <a:avLst/>
          </a:prstGeom>
          <a:solidFill>
            <a:srgbClr val="FFC000">
              <a:alpha val="5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102935" y="3619018"/>
            <a:ext cx="368381" cy="1322156"/>
          </a:xfrm>
          <a:prstGeom prst="rect">
            <a:avLst/>
          </a:prstGeom>
          <a:solidFill>
            <a:srgbClr val="FFC000">
              <a:alpha val="5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4806669" y="3973190"/>
            <a:ext cx="0" cy="687823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764381" y="415416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002060"/>
                </a:solidFill>
              </a:rPr>
              <a:t>B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93427" y="1928806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002060"/>
                </a:solidFill>
              </a:rPr>
              <a:t>Beam</a:t>
            </a:r>
            <a:endParaRPr lang="en-GB" dirty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50057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7"/>
    </mc:Choice>
    <mc:Fallback xmlns="">
      <p:transition spd="slow" advTm="130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repeatCount="indefinite" accel="100000" fill="hold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5E-6 -4.07407E-6 L 0.29445 0.0013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22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5" grpId="1" animBg="1"/>
      <p:bldP spid="19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1068026"/>
            <a:ext cx="7560000" cy="5040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Pole s</a:t>
            </a:r>
            <a:r>
              <a:rPr lang="pl-PL" dirty="0"/>
              <a:t>hims optimisation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50CCFD-7B9A-4EE1-BC90-929EBEBF313D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959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270"/>
    </mc:Choice>
    <mc:Fallback xmlns="">
      <p:transition spd="slow" advTm="32270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Pole s</a:t>
            </a:r>
            <a:r>
              <a:rPr lang="pl-PL" dirty="0"/>
              <a:t>hims optimisation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1" t="5841" r="15123" b="3525"/>
          <a:stretch/>
        </p:blipFill>
        <p:spPr>
          <a:xfrm>
            <a:off x="929370" y="1091879"/>
            <a:ext cx="7285261" cy="5040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FF57CAE-CF89-4C1F-BC99-12E8721C4B33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89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44"/>
    </mc:Choice>
    <mc:Fallback xmlns="">
      <p:transition spd="slow" advTm="1744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Pole s</a:t>
            </a:r>
            <a:r>
              <a:rPr lang="pl-PL" dirty="0"/>
              <a:t>hims optimisation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1107784"/>
            <a:ext cx="7560000" cy="5040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9D07FE7-1B08-4991-859D-02DBAB80142D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410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257"/>
    </mc:Choice>
    <mc:Fallback xmlns="">
      <p:transition spd="slow" advTm="83257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Final proposed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Pole width reduced to 295 mm</a:t>
            </a:r>
            <a:endParaRPr lang="en-US" dirty="0" smtClean="0"/>
          </a:p>
          <a:p>
            <a:r>
              <a:rPr lang="en-US" dirty="0" smtClean="0"/>
              <a:t>Hole offset by 32.5 mm</a:t>
            </a:r>
            <a:endParaRPr lang="pl-PL" dirty="0" smtClean="0"/>
          </a:p>
          <a:p>
            <a:r>
              <a:rPr lang="pl-PL" dirty="0" smtClean="0"/>
              <a:t>Side and bottom legs widened to 180 mm</a:t>
            </a:r>
          </a:p>
          <a:p>
            <a:r>
              <a:rPr lang="pl-PL" dirty="0" smtClean="0"/>
              <a:t>Top legs narrowed to 150 mm</a:t>
            </a:r>
          </a:p>
          <a:p>
            <a:r>
              <a:rPr lang="pl-PL" dirty="0" smtClean="0"/>
              <a:t>Coil window width increased to 171 mm</a:t>
            </a:r>
          </a:p>
          <a:p>
            <a:r>
              <a:rPr lang="pl-PL" dirty="0" smtClean="0"/>
              <a:t>Shims at 34 mm x 4.5 mm (W x H)</a:t>
            </a:r>
            <a:endParaRPr lang="en-US" dirty="0" smtClean="0"/>
          </a:p>
          <a:p>
            <a:r>
              <a:rPr lang="en-US" dirty="0" smtClean="0"/>
              <a:t>Iron mass reduced from 21.4 t to 19.4 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47751E7-8F3E-4ECB-B435-022C057BE7D9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45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320"/>
    </mc:Choice>
    <mc:Fallback xmlns="">
      <p:transition spd="slow" advTm="37320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Final proposed design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41" y="1325563"/>
            <a:ext cx="7511143" cy="466724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43AF0B8-593E-43F7-888D-7C923E87139A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84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379"/>
    </mc:Choice>
    <mc:Fallback xmlns="">
      <p:transition spd="slow" advTm="15379"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Future developments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Detailed magnetic design, fixing the design</a:t>
            </a:r>
          </a:p>
          <a:p>
            <a:pPr lvl="1"/>
            <a:r>
              <a:rPr lang="pl-PL" dirty="0"/>
              <a:t>Magnetic simulations taking mechanical features into </a:t>
            </a:r>
            <a:r>
              <a:rPr lang="pl-PL" dirty="0" smtClean="0"/>
              <a:t>account</a:t>
            </a:r>
          </a:p>
          <a:p>
            <a:r>
              <a:rPr lang="en-GB" dirty="0"/>
              <a:t>Electrical</a:t>
            </a:r>
            <a:r>
              <a:rPr lang="pl-PL" dirty="0"/>
              <a:t> parameters, detailed coil design</a:t>
            </a:r>
          </a:p>
          <a:p>
            <a:r>
              <a:rPr lang="pl-PL" dirty="0" smtClean="0"/>
              <a:t>Detailed mechanical design</a:t>
            </a:r>
          </a:p>
          <a:p>
            <a:r>
              <a:rPr lang="pl-PL" dirty="0" smtClean="0"/>
              <a:t>Vacuum tests of steel and coatings</a:t>
            </a:r>
          </a:p>
          <a:p>
            <a:r>
              <a:rPr lang="pl-PL" dirty="0"/>
              <a:t>Prototype construction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EA35256-4199-4CA0-8A8B-117D0D0EB590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957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599"/>
    </mc:Choice>
    <mc:Fallback xmlns="">
      <p:transition spd="slow" advTm="39599"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Acknowledgements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Jérémie Bauche</a:t>
            </a:r>
          </a:p>
          <a:p>
            <a:r>
              <a:rPr lang="en-US" dirty="0" smtClean="0"/>
              <a:t>Yann Dutheil</a:t>
            </a:r>
          </a:p>
          <a:p>
            <a:r>
              <a:rPr lang="en-US" dirty="0" smtClean="0"/>
              <a:t>Guy Deferne</a:t>
            </a:r>
          </a:p>
          <a:p>
            <a:r>
              <a:rPr lang="en-US" dirty="0" smtClean="0"/>
              <a:t>Other people involved</a:t>
            </a:r>
          </a:p>
          <a:p>
            <a:pPr lvl="1"/>
            <a:r>
              <a:rPr lang="en-US" dirty="0"/>
              <a:t>Matthew Fraser, Pablo Andreas Arrutia </a:t>
            </a:r>
            <a:r>
              <a:rPr lang="en-US" dirty="0" smtClean="0"/>
              <a:t>Sota</a:t>
            </a:r>
          </a:p>
          <a:p>
            <a:pPr lvl="1"/>
            <a:r>
              <a:rPr lang="en-US" dirty="0" smtClean="0"/>
              <a:t>Chiara Pasquino</a:t>
            </a:r>
            <a:r>
              <a:rPr lang="en-US" dirty="0"/>
              <a:t>, Jose Antonio </a:t>
            </a:r>
            <a:r>
              <a:rPr lang="en-US" dirty="0" smtClean="0"/>
              <a:t>Ferreira Somoza </a:t>
            </a:r>
          </a:p>
          <a:p>
            <a:pPr lvl="1"/>
            <a:r>
              <a:rPr lang="en-US" dirty="0" smtClean="0"/>
              <a:t>Jan Borburgh, Bruno </a:t>
            </a:r>
            <a:r>
              <a:rPr lang="en-US" dirty="0" smtClean="0"/>
              <a:t>Balhan</a:t>
            </a:r>
            <a:r>
              <a:rPr lang="en-US" dirty="0" smtClean="0"/>
              <a:t>, Miroslav Atanasov</a:t>
            </a:r>
          </a:p>
          <a:p>
            <a:pPr lvl="1"/>
            <a:r>
              <a:rPr lang="en-US" dirty="0" smtClean="0"/>
              <a:t>TE-VSC-SCC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2EC893F-37F1-4478-B4DB-77EF33A8C7D8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58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341"/>
    </mc:Choice>
    <mc:Fallback xmlns="">
      <p:transition spd="slow" advTm="67341"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GB" sz="2300" dirty="0"/>
              <a:t>L. Evans, A. Hilaire, A. Ijspeert, B. de Raad, N. Siegel, E. Weisse, “The external proton beam lines and the splitter systems of the CERN SPS”, CERN-SPS/ABT/77-10, Geneva, May 1977</a:t>
            </a:r>
            <a:r>
              <a:rPr lang="en-GB" sz="2300" dirty="0" smtClean="0"/>
              <a:t>.</a:t>
            </a:r>
          </a:p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GB" sz="2300" dirty="0"/>
              <a:t>L. Evans, A. </a:t>
            </a:r>
            <a:r>
              <a:rPr lang="en-GB" sz="2300" dirty="0" err="1"/>
              <a:t>Ijspeert</a:t>
            </a:r>
            <a:r>
              <a:rPr lang="en-GB" sz="2300" dirty="0"/>
              <a:t>, B. de </a:t>
            </a:r>
            <a:r>
              <a:rPr lang="en-GB" sz="2300" dirty="0" err="1"/>
              <a:t>Raad</a:t>
            </a:r>
            <a:r>
              <a:rPr lang="en-GB" sz="2300" dirty="0"/>
              <a:t>, W. </a:t>
            </a:r>
            <a:r>
              <a:rPr lang="en-GB" sz="2300" dirty="0" err="1"/>
              <a:t>Thomi</a:t>
            </a:r>
            <a:r>
              <a:rPr lang="en-GB" sz="2300" dirty="0"/>
              <a:t>, E. </a:t>
            </a:r>
            <a:r>
              <a:rPr lang="en-GB" sz="2300" dirty="0" err="1"/>
              <a:t>Weisse</a:t>
            </a:r>
            <a:r>
              <a:rPr lang="en-GB" sz="2300" dirty="0"/>
              <a:t>, “The steel septum magnets for beam splitting at the CERN SPS”, CERN-SPS/ABT/77-13, Geneva, August 1977.</a:t>
            </a:r>
          </a:p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GB" sz="2300" dirty="0" smtClean="0"/>
              <a:t>“</a:t>
            </a:r>
            <a:r>
              <a:rPr lang="en-GB" sz="2300" dirty="0"/>
              <a:t>Technical specification of the cores for the steel septum splitter magnets”, CERN-LAB II/BT/</a:t>
            </a:r>
            <a:r>
              <a:rPr lang="en-GB" sz="2300" dirty="0" err="1"/>
              <a:t>BdeR</a:t>
            </a:r>
            <a:r>
              <a:rPr lang="en-GB" sz="2300" dirty="0"/>
              <a:t>/EEK/D2-50, Geneva, July 1974.</a:t>
            </a:r>
          </a:p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GB" sz="2300" dirty="0" smtClean="0"/>
              <a:t>“</a:t>
            </a:r>
            <a:r>
              <a:rPr lang="en-GB" sz="2300" dirty="0"/>
              <a:t>Technical specification of the coils for the steel septum splitter magnets”, CERN-LAB II/BT/LE/JK/D2-51, Geneva, July 1974</a:t>
            </a:r>
            <a:r>
              <a:rPr lang="en-GB" sz="2300" dirty="0" smtClean="0"/>
              <a:t>.</a:t>
            </a:r>
            <a:endParaRPr lang="pl-PL" sz="2300" dirty="0" smtClean="0"/>
          </a:p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pl-PL" sz="2300" dirty="0" smtClean="0"/>
              <a:t>C. Mühle, „</a:t>
            </a:r>
            <a:r>
              <a:rPr lang="en-GB" sz="2300" dirty="0" smtClean="0"/>
              <a:t>Task7</a:t>
            </a:r>
            <a:r>
              <a:rPr lang="en-GB" sz="2300" dirty="0"/>
              <a:t>: NUSTAR2 - Design and Prototype Construction of a Radiation-Resistant Magnet</a:t>
            </a:r>
            <a:r>
              <a:rPr lang="pl-PL" sz="2300" dirty="0"/>
              <a:t>”, </a:t>
            </a:r>
            <a:r>
              <a:rPr lang="en-GB" sz="2300" dirty="0">
                <a:hlinkClick r:id="rId2"/>
              </a:rPr>
              <a:t>https://slideplayer.com/slide/8201009</a:t>
            </a:r>
            <a:r>
              <a:rPr lang="en-GB" sz="2300" dirty="0" smtClean="0">
                <a:hlinkClick r:id="rId2"/>
              </a:rPr>
              <a:t>/</a:t>
            </a:r>
            <a:endParaRPr lang="en-GB" sz="23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E2F0953-C45C-4CB2-8C8C-5842CE6FB0E5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614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1"/>
    </mc:Choice>
    <mc:Fallback xmlns="">
      <p:transition spd="slow" advTm="311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TE-MSC Seminar</a:t>
            </a:r>
          </a:p>
          <a:p>
            <a:fld id="{47B3F4F8-4548-43CE-B5FD-BE91FCF02C7B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68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76579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</p:spPr>
        <p:txBody>
          <a:bodyPr/>
          <a:lstStyle/>
          <a:p>
            <a:fld id="{12FA15E1-1001-4489-986F-19CD178D232D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492875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962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6"/>
    </mc:Choice>
    <mc:Fallback xmlns="">
      <p:transition spd="slow" advTm="456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mtClean="0"/>
              <a:t>A real </a:t>
            </a:r>
            <a:r>
              <a:rPr lang="fr-CH" smtClean="0"/>
              <a:t>Lambertson </a:t>
            </a:r>
            <a:r>
              <a:rPr lang="pl-PL" smtClean="0"/>
              <a:t>septum magnet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l-PL" dirty="0"/>
              <a:t>Stray field in the no-field region is present</a:t>
            </a:r>
          </a:p>
          <a:p>
            <a:r>
              <a:rPr lang="pl-PL" dirty="0"/>
              <a:t>Non-uniformities in the „uniform” field region</a:t>
            </a:r>
            <a:endParaRPr lang="en-GB" dirty="0"/>
          </a:p>
          <a:p>
            <a:r>
              <a:rPr lang="pl-PL" dirty="0" smtClean="0"/>
              <a:t>Non-zero thickness septum blades</a:t>
            </a:r>
          </a:p>
          <a:p>
            <a:r>
              <a:rPr lang="pl-PL" dirty="0" smtClean="0"/>
              <a:t>Saturation - uniform field cannot go arbitrarily high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438" y="2205118"/>
            <a:ext cx="4043362" cy="2830352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04C18-4963-4BF5-B475-60398965B525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523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25"/>
    </mc:Choice>
    <mc:Fallback xmlns="">
      <p:transition spd="slow" advTm="4025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mtClean="0"/>
              <a:t>A real </a:t>
            </a:r>
            <a:r>
              <a:rPr lang="fr-CH" smtClean="0"/>
              <a:t>Lambertson </a:t>
            </a:r>
            <a:r>
              <a:rPr lang="pl-PL" smtClean="0"/>
              <a:t>septum magnet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l-PL" dirty="0"/>
              <a:t>Stray field in the no-field region is present</a:t>
            </a:r>
          </a:p>
          <a:p>
            <a:r>
              <a:rPr lang="pl-PL" dirty="0"/>
              <a:t>Non-uniformities in the „uniform” field region</a:t>
            </a:r>
            <a:endParaRPr lang="en-GB" dirty="0"/>
          </a:p>
          <a:p>
            <a:r>
              <a:rPr lang="pl-PL" dirty="0" smtClean="0"/>
              <a:t>Non-zero thickness septum blades</a:t>
            </a:r>
          </a:p>
          <a:p>
            <a:r>
              <a:rPr lang="pl-PL" dirty="0" smtClean="0"/>
              <a:t>Saturation - uniform field cannot go arbitrarily high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438" y="2205118"/>
            <a:ext cx="4043362" cy="2830352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04C18-4963-4BF5-B475-60398965B525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4644001" y="1315232"/>
            <a:ext cx="4043362" cy="4271624"/>
            <a:chOff x="4643438" y="1259033"/>
            <a:chExt cx="4043362" cy="427162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43438" y="5035470"/>
              <a:ext cx="4042800" cy="495187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44000" y="1259033"/>
              <a:ext cx="4042800" cy="3776437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059996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25"/>
    </mc:Choice>
    <mc:Fallback xmlns="">
      <p:transition spd="slow" advTm="4025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MSSB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7D0E8BE-DECD-4FBB-BD5B-72FCFA2430A2}" type="datetime4">
              <a:rPr lang="en-GB" smtClean="0"/>
              <a:t>24 November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MSSB septum splitter for NEA at CERN TE-MSC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412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7"/>
    </mc:Choice>
    <mc:Fallback xmlns="">
      <p:transition spd="slow" advTm="167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0|0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0|0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10489</TotalTime>
  <Words>2360</Words>
  <Application>Microsoft Office PowerPoint</Application>
  <PresentationFormat>On-screen Show (4:3)</PresentationFormat>
  <Paragraphs>472</Paragraphs>
  <Slides>69</Slides>
  <Notes>17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3" baseType="lpstr">
      <vt:lpstr>Arial</vt:lpstr>
      <vt:lpstr>Calibri</vt:lpstr>
      <vt:lpstr>Verdana</vt:lpstr>
      <vt:lpstr>CERNCorporate4-3</vt:lpstr>
      <vt:lpstr>MSSB for the NEA at CERN MSSB septum splitter magnet for the North Experimental Area at CERN in the context of the planned BDF/SHiP extraction line</vt:lpstr>
      <vt:lpstr>Introduction</vt:lpstr>
      <vt:lpstr>Future BDF / SHiP facility</vt:lpstr>
      <vt:lpstr>Existing transfer lines to NEA</vt:lpstr>
      <vt:lpstr>How do we split the beam?</vt:lpstr>
      <vt:lpstr>An ideal septum</vt:lpstr>
      <vt:lpstr>A real Lambertson septum magnet</vt:lpstr>
      <vt:lpstr>A real Lambertson septum magnet</vt:lpstr>
      <vt:lpstr>MSSB</vt:lpstr>
      <vt:lpstr>What is MSSB?</vt:lpstr>
      <vt:lpstr>Current splitter (MSSB)</vt:lpstr>
      <vt:lpstr>Current splitter (MSSB)</vt:lpstr>
      <vt:lpstr>Beam size and shape</vt:lpstr>
      <vt:lpstr>Current splitter (MSSB)</vt:lpstr>
      <vt:lpstr>Current splitter (MSSB)</vt:lpstr>
      <vt:lpstr>Challenges</vt:lpstr>
      <vt:lpstr>Mineral insulated coil</vt:lpstr>
      <vt:lpstr>Measurements vs 2D simulations</vt:lpstr>
      <vt:lpstr>Magnetic measurements</vt:lpstr>
      <vt:lpstr>Locations of measurements</vt:lpstr>
      <vt:lpstr>By in gap for 2D simulation</vt:lpstr>
      <vt:lpstr>Bx in gap for 2D simulation</vt:lpstr>
      <vt:lpstr>Zoom onto septum blades</vt:lpstr>
      <vt:lpstr>Field lines crossing the septum</vt:lpstr>
      <vt:lpstr>Hole field in 2D simulation</vt:lpstr>
      <vt:lpstr>2D simulations summary</vt:lpstr>
      <vt:lpstr>Measurements vs 3D simulations</vt:lpstr>
      <vt:lpstr>3D simulations</vt:lpstr>
      <vt:lpstr>By in hole in 3D simulations</vt:lpstr>
      <vt:lpstr>Bx in hole in 3D simulations</vt:lpstr>
      <vt:lpstr>B in hole in 3D simulations</vt:lpstr>
      <vt:lpstr>By in gap in 3D simulations</vt:lpstr>
      <vt:lpstr>By in gap in 3D simulations</vt:lpstr>
      <vt:lpstr>By in gap in 3D simulations</vt:lpstr>
      <vt:lpstr>By in gap - remarks</vt:lpstr>
      <vt:lpstr>Bx in gap in 3D simulations</vt:lpstr>
      <vt:lpstr>Bx in gap in 3D simulations</vt:lpstr>
      <vt:lpstr>Conclusions on the simulations</vt:lpstr>
      <vt:lpstr>New design for the MSSB</vt:lpstr>
      <vt:lpstr>Why new design?</vt:lpstr>
      <vt:lpstr>Challenges for laminated yoke</vt:lpstr>
      <vt:lpstr>Requirements for new design</vt:lpstr>
      <vt:lpstr>Sensitivity studies for design  optimisation</vt:lpstr>
      <vt:lpstr>Desired septum geometry</vt:lpstr>
      <vt:lpstr>Septum gap/blade study</vt:lpstr>
      <vt:lpstr>Septum gap/blade study</vt:lpstr>
      <vt:lpstr>Septum gap/blade study</vt:lpstr>
      <vt:lpstr>Septum gap study - losses</vt:lpstr>
      <vt:lpstr>Hole offset study</vt:lpstr>
      <vt:lpstr>Hole offset vs Lorenz force </vt:lpstr>
      <vt:lpstr>Hole offset vs Lorenz force </vt:lpstr>
      <vt:lpstr>Hole offset vs Lorenz force </vt:lpstr>
      <vt:lpstr>Increased field operation</vt:lpstr>
      <vt:lpstr>Increased field operation</vt:lpstr>
      <vt:lpstr>Increased field operation</vt:lpstr>
      <vt:lpstr>Increased field operation</vt:lpstr>
      <vt:lpstr>Increased field operation</vt:lpstr>
      <vt:lpstr>Pole shims optimisation</vt:lpstr>
      <vt:lpstr>Pole shims optimisation</vt:lpstr>
      <vt:lpstr>Pole shims optimisation</vt:lpstr>
      <vt:lpstr>Pole shims optimisation</vt:lpstr>
      <vt:lpstr>Pole shims optimisation</vt:lpstr>
      <vt:lpstr>Final proposed design</vt:lpstr>
      <vt:lpstr>Final proposed design</vt:lpstr>
      <vt:lpstr>Future developments</vt:lpstr>
      <vt:lpstr>Acknowledgements</vt:lpstr>
      <vt:lpstr>References</vt:lpstr>
      <vt:lpstr>Thank you for your attention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MSSB for the NEA at CERN</dc:title>
  <dc:creator>Jakub Kurdej</dc:creator>
  <cp:lastModifiedBy>Jakub Kurdej</cp:lastModifiedBy>
  <cp:revision>486</cp:revision>
  <dcterms:created xsi:type="dcterms:W3CDTF">2018-11-01T14:08:59Z</dcterms:created>
  <dcterms:modified xsi:type="dcterms:W3CDTF">2020-11-24T15:59:31Z</dcterms:modified>
</cp:coreProperties>
</file>