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691" r:id="rId3"/>
    <p:sldId id="692" r:id="rId4"/>
    <p:sldId id="695" r:id="rId5"/>
    <p:sldId id="703" r:id="rId6"/>
    <p:sldId id="653" r:id="rId7"/>
    <p:sldId id="654" r:id="rId8"/>
    <p:sldId id="655" r:id="rId9"/>
    <p:sldId id="701" r:id="rId10"/>
    <p:sldId id="660" r:id="rId11"/>
    <p:sldId id="661" r:id="rId12"/>
    <p:sldId id="662" r:id="rId13"/>
    <p:sldId id="663" r:id="rId14"/>
    <p:sldId id="704" r:id="rId15"/>
    <p:sldId id="710" r:id="rId16"/>
    <p:sldId id="713" r:id="rId17"/>
    <p:sldId id="715" r:id="rId18"/>
    <p:sldId id="717" r:id="rId19"/>
    <p:sldId id="718" r:id="rId20"/>
    <p:sldId id="708" r:id="rId21"/>
    <p:sldId id="666" r:id="rId22"/>
    <p:sldId id="667" r:id="rId23"/>
    <p:sldId id="565" r:id="rId24"/>
  </p:sldIdLst>
  <p:sldSz cx="9144000" cy="6858000" type="screen4x3"/>
  <p:notesSz cx="6794500" cy="9931400"/>
  <p:custDataLst>
    <p:tags r:id="rId27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4" pos="385" userDrawn="1">
          <p15:clr>
            <a:srgbClr val="A4A3A4"/>
          </p15:clr>
        </p15:guide>
        <p15:guide id="5" pos="26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5B5B5"/>
    <a:srgbClr val="0099FF"/>
    <a:srgbClr val="0066FF"/>
    <a:srgbClr val="C9C9C9"/>
    <a:srgbClr val="003399"/>
    <a:srgbClr val="E6001A"/>
    <a:srgbClr val="FF0000"/>
    <a:srgbClr val="000000"/>
    <a:srgbClr val="F5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5" autoAdjust="0"/>
    <p:restoredTop sz="96843" autoAdjust="0"/>
  </p:normalViewPr>
  <p:slideViewPr>
    <p:cSldViewPr snapToGrid="0">
      <p:cViewPr varScale="1">
        <p:scale>
          <a:sx n="131" d="100"/>
          <a:sy n="131" d="100"/>
        </p:scale>
        <p:origin x="1188" y="132"/>
      </p:cViewPr>
      <p:guideLst>
        <p:guide orient="horz" pos="1094"/>
        <p:guide pos="385"/>
        <p:guide pos="26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00" y="-90"/>
      </p:cViewPr>
      <p:guideLst>
        <p:guide orient="horz" pos="3128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88399" y="420548"/>
            <a:ext cx="5354163" cy="42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8724" tIns="0" rIns="0" bIns="0" numCol="1" anchor="ctr" anchorCtr="0" compatLnSpc="1">
            <a:prstTxWarp prst="textNoShape">
              <a:avLst/>
            </a:prstTxWarp>
          </a:bodyPr>
          <a:lstStyle>
            <a:lvl1pPr defTabSz="920600">
              <a:lnSpc>
                <a:spcPts val="1315"/>
              </a:lnSpc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88399" y="9304429"/>
            <a:ext cx="1318789" cy="28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20600"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fld id="{E19FA0A1-0F56-401C-BF55-D05948240C75}" type="datetime4">
              <a:rPr lang="de-DE" smtClean="0"/>
              <a:t>23. November 2020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507188" y="9304429"/>
            <a:ext cx="4421287" cy="28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20600"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Fachbereich 18  |  Institut Theorie Elektromagnetischer Felder  |  Prof. Dr.-Ing. Thomas Weiland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943668" y="9304429"/>
            <a:ext cx="663953" cy="28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20600">
              <a:defRPr sz="1000" b="1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020F2E3F-4191-46D7-83AF-7CFE21F4CF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68614" name="Picture 6" descr="tud_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418" y="391279"/>
            <a:ext cx="919203" cy="45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188398" y="195640"/>
            <a:ext cx="6419223" cy="155587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</p:spPr>
        <p:txBody>
          <a:bodyPr wrap="none" lIns="92052" tIns="46026" rIns="92052" bIns="46026" anchor="ctr"/>
          <a:lstStyle/>
          <a:p>
            <a:pPr defTabSz="920600">
              <a:defRPr/>
            </a:pPr>
            <a:endParaRPr lang="de-DE" dirty="0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188398" y="391279"/>
            <a:ext cx="6419223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 lIns="88230" tIns="44115" rIns="88230" bIns="44115"/>
          <a:lstStyle/>
          <a:p>
            <a:pPr>
              <a:defRPr/>
            </a:pPr>
            <a:endParaRPr lang="de-DE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188398" y="9228946"/>
            <a:ext cx="6419223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88230" tIns="44115" rIns="88230" bIns="44115"/>
          <a:lstStyle/>
          <a:p>
            <a:pPr>
              <a:defRPr/>
            </a:pPr>
            <a:endParaRPr lang="de-DE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186880" y="845718"/>
            <a:ext cx="6419222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88230" tIns="44115" rIns="88230" bIns="44115"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7761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3" descr="tud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79303" y="391279"/>
            <a:ext cx="926799" cy="4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86879" y="9432288"/>
            <a:ext cx="1604426" cy="49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52" tIns="46026" rIns="92052" bIns="46026" numCol="1" anchor="ctr" anchorCtr="0" compatLnSpc="1">
            <a:prstTxWarp prst="textNoShape">
              <a:avLst/>
            </a:prstTxWarp>
          </a:bodyPr>
          <a:lstStyle>
            <a:lvl1pPr defTabSz="920600">
              <a:lnSpc>
                <a:spcPts val="1315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fld id="{EB9F0516-18D8-495F-9B58-F2B14543C96A}" type="datetime4">
              <a:rPr lang="de-DE" smtClean="0"/>
              <a:t>23. November 2020</a:t>
            </a:fld>
            <a:endParaRPr lang="de-DE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1003300"/>
            <a:ext cx="4448175" cy="3336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8399" y="4653756"/>
            <a:ext cx="6417703" cy="4650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52" tIns="46026" rIns="92052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91306" y="9432288"/>
            <a:ext cx="4067280" cy="49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52" tIns="46026" rIns="92052" bIns="46026" numCol="1" anchor="ctr" anchorCtr="0" compatLnSpc="1">
            <a:prstTxWarp prst="textNoShape">
              <a:avLst/>
            </a:prstTxWarp>
          </a:bodyPr>
          <a:lstStyle>
            <a:lvl1pPr defTabSz="920600">
              <a:lnSpc>
                <a:spcPts val="1315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Fachbereich 18  |  Institut Theorie Elektromagnetischer Felder  |  Prof. Dr.-Ing. Thomas Weiland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858586" y="9432288"/>
            <a:ext cx="934396" cy="49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52" tIns="46026" rIns="92052" bIns="46026" numCol="1" anchor="ctr" anchorCtr="0" compatLnSpc="1">
            <a:prstTxWarp prst="textNoShape">
              <a:avLst/>
            </a:prstTxWarp>
          </a:bodyPr>
          <a:lstStyle>
            <a:lvl1pPr algn="r" defTabSz="920600">
              <a:lnSpc>
                <a:spcPts val="1315"/>
              </a:lnSpc>
              <a:defRPr sz="1000">
                <a:latin typeface="Stafford" pitchFamily="2" charset="0"/>
              </a:defRPr>
            </a:lvl1pPr>
          </a:lstStyle>
          <a:p>
            <a:pPr>
              <a:defRPr/>
            </a:pPr>
            <a:r>
              <a:rPr lang="de-DE"/>
              <a:t>|  </a:t>
            </a:r>
            <a:fld id="{AEFA18A0-9A4B-42D6-8B04-4A77954E8D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88399" y="420549"/>
            <a:ext cx="5354163" cy="42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724" tIns="0" rIns="0" bIns="0" anchor="ctr"/>
          <a:lstStyle/>
          <a:p>
            <a:pPr defTabSz="920600">
              <a:lnSpc>
                <a:spcPts val="1315"/>
              </a:lnSpc>
              <a:defRPr/>
            </a:pPr>
            <a:endParaRPr lang="de-DE" sz="1000" b="1" dirty="0">
              <a:latin typeface="Stafford" pitchFamily="2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88398" y="195640"/>
            <a:ext cx="6419223" cy="155587"/>
          </a:xfrm>
          <a:prstGeom prst="rect">
            <a:avLst/>
          </a:prstGeom>
          <a:solidFill>
            <a:srgbClr val="B5B5B5"/>
          </a:solidFill>
          <a:ln w="9525">
            <a:noFill/>
            <a:miter lim="800000"/>
            <a:headEnd/>
            <a:tailEnd/>
          </a:ln>
        </p:spPr>
        <p:txBody>
          <a:bodyPr wrap="none" lIns="92052" tIns="46026" rIns="92052" bIns="46026" anchor="ctr"/>
          <a:lstStyle/>
          <a:p>
            <a:pPr defTabSz="920600">
              <a:defRPr/>
            </a:pPr>
            <a:endParaRPr lang="de-DE" sz="1800" dirty="0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188398" y="391279"/>
            <a:ext cx="6419223" cy="0"/>
          </a:xfrm>
          <a:prstGeom prst="line">
            <a:avLst/>
          </a:prstGeom>
          <a:noFill/>
          <a:ln w="15240">
            <a:solidFill>
              <a:schemeClr val="tx1"/>
            </a:solidFill>
            <a:round/>
            <a:headEnd/>
            <a:tailEnd/>
          </a:ln>
          <a:effectLst/>
        </p:spPr>
        <p:txBody>
          <a:bodyPr lIns="88230" tIns="44115" rIns="88230" bIns="44115"/>
          <a:lstStyle/>
          <a:p>
            <a:pPr>
              <a:defRPr/>
            </a:pPr>
            <a:endParaRPr lang="de-DE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188398" y="848799"/>
            <a:ext cx="6419223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88230" tIns="44115" rIns="88230" bIns="44115"/>
          <a:lstStyle/>
          <a:p>
            <a:pPr>
              <a:defRPr/>
            </a:pPr>
            <a:endParaRPr lang="de-DE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188398" y="9432288"/>
            <a:ext cx="6419223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88230" tIns="44115" rIns="88230" bIns="44115"/>
          <a:lstStyle/>
          <a:p>
            <a:pPr>
              <a:defRPr/>
            </a:pPr>
            <a:endParaRPr lang="de-DE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186880" y="4458115"/>
            <a:ext cx="6419222" cy="0"/>
          </a:xfrm>
          <a:prstGeom prst="line">
            <a:avLst/>
          </a:prstGeom>
          <a:noFill/>
          <a:ln w="7620">
            <a:solidFill>
              <a:schemeClr val="tx1"/>
            </a:solidFill>
            <a:round/>
            <a:headEnd/>
            <a:tailEnd/>
          </a:ln>
          <a:effectLst/>
        </p:spPr>
        <p:txBody>
          <a:bodyPr lIns="88230" tIns="44115" rIns="88230" bIns="44115"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68208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1pPr>
    <a:lvl2pPr marL="4572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2pPr>
    <a:lvl3pPr marL="9144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3pPr>
    <a:lvl4pPr marL="13716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4pPr>
    <a:lvl5pPr marL="1828800" algn="l" rtl="0" eaLnBrk="0" fontAlgn="base" hangingPunct="0">
      <a:spcBef>
        <a:spcPct val="10000"/>
      </a:spcBef>
      <a:spcAft>
        <a:spcPct val="0"/>
      </a:spcAft>
      <a:defRPr sz="1200" kern="1200">
        <a:solidFill>
          <a:schemeClr val="tx1"/>
        </a:solidFill>
        <a:latin typeface="Bitstream Charter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625BF6F8-4DD2-432E-BF8B-8984D8FEF3AE}" type="datetime4">
              <a:rPr lang="de-DE" smtClean="0"/>
              <a:t>23. November 2020</a:t>
            </a:fld>
            <a:endParaRPr lang="de-DE" smtClean="0"/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de-DE" smtClean="0"/>
              <a:t>|  Fachbereich 18  |  Institut Theorie Elektromagnetischer Felder  |  Prof. Dr.-Ing. Thomas Weiland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de-DE" smtClean="0"/>
              <a:t>|  </a:t>
            </a:r>
            <a:fld id="{D4402AF9-3B5F-467A-AC57-F44204FD11B8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1003300"/>
            <a:ext cx="4448175" cy="3336925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141521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66131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11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17878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12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8389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13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39918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14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SPS</a:t>
            </a:r>
          </a:p>
          <a:p>
            <a:pPr eaLnBrk="1" hangingPunct="1"/>
            <a:endParaRPr lang="en-US" dirty="0" smtClean="0"/>
          </a:p>
          <a:p>
            <a:r>
              <a:rPr lang="de-DE" sz="1200" b="0" i="0" u="none" strike="noStrike" kern="1200" baseline="0" dirty="0" err="1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For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 </a:t>
            </a:r>
            <a:r>
              <a:rPr lang="de-DE" sz="1200" b="0" i="0" u="none" strike="noStrike" kern="1200" baseline="0" dirty="0" err="1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this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reason, the components with large beam impedance in the SPS, including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the two 44-cell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and four 33-cell cavities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, have to be optimized in the framework of LIU. Beam dynamical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studies have shown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a large longitudinal impedance in the range of 628-630 MHz in the SPS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cavities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.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Bitstream Charter" pitchFamily="2" charset="0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Three different types of HOM couplers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are used in the SPS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cavities for the damping of different HOM passbands. However, with a fixed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number of HOM couplers, the cells that require an HOM coupler have to be identified to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minimize the longitudinal impedance at the desired frequency range.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Bitstream Charter" pitchFamily="2" charset="0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33-cell</a:t>
            </a: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Present HOM damping scheme (12 Couplers) 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Bitstream Charter" pitchFamily="2" charset="0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Suggested additional HOM couplers (6 Couplers)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55023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Bitstream Charter" pitchFamily="2" charset="0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A different order of the HOM couplers of the three-section SPS cavity can reduce the HOM impedance peak by around 13% for 18 couplers and by around 30% for 12 couplers set-ups </a:t>
            </a:r>
          </a:p>
        </p:txBody>
      </p:sp>
    </p:spTree>
    <p:extLst>
      <p:ext uri="{BB962C8B-B14F-4D97-AF65-F5344CB8AC3E}">
        <p14:creationId xmlns:p14="http://schemas.microsoft.com/office/powerpoint/2010/main" val="40538719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16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Bitstream Charter" pitchFamily="2" charset="0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A different order of the HOM couplers of the three-section SPS cavity can reduce the HOM impedance peak by around 13% for 18 couplers and by around 30% for 12 couplers set-ups </a:t>
            </a:r>
          </a:p>
        </p:txBody>
      </p:sp>
    </p:spTree>
    <p:extLst>
      <p:ext uri="{BB962C8B-B14F-4D97-AF65-F5344CB8AC3E}">
        <p14:creationId xmlns:p14="http://schemas.microsoft.com/office/powerpoint/2010/main" val="3371074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17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Bitstream Charter" pitchFamily="2" charset="0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A different order of the HOM couplers of the three-section SPS cavity can reduce the HOM impedance peak by around 13% for 18 couplers and by around 30% for 12 couplers set-ups </a:t>
            </a:r>
          </a:p>
        </p:txBody>
      </p:sp>
    </p:spTree>
    <p:extLst>
      <p:ext uri="{BB962C8B-B14F-4D97-AF65-F5344CB8AC3E}">
        <p14:creationId xmlns:p14="http://schemas.microsoft.com/office/powerpoint/2010/main" val="28432949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18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Bitstream Charter" pitchFamily="2" charset="0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A different order of the HOM couplers of the three-section SPS cavity can reduce the HOM impedance peak by around 13% for 18 couplers and by around 30% for 12 couplers set-ups </a:t>
            </a:r>
          </a:p>
        </p:txBody>
      </p:sp>
    </p:spTree>
    <p:extLst>
      <p:ext uri="{BB962C8B-B14F-4D97-AF65-F5344CB8AC3E}">
        <p14:creationId xmlns:p14="http://schemas.microsoft.com/office/powerpoint/2010/main" val="21739051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19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z="1200" b="0" i="0" u="none" strike="noStrike" kern="1200" baseline="0" dirty="0" smtClean="0">
              <a:solidFill>
                <a:schemeClr val="tx1"/>
              </a:solidFill>
              <a:latin typeface="Bitstream Charter" pitchFamily="2" charset="0"/>
              <a:ea typeface="+mn-ea"/>
              <a:cs typeface="+mn-cs"/>
            </a:endParaRPr>
          </a:p>
          <a:p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Bitstream Charter" pitchFamily="2" charset="0"/>
                <a:ea typeface="+mn-ea"/>
                <a:cs typeface="+mn-cs"/>
              </a:rPr>
              <a:t>A different order of the HOM couplers of the three-section SPS cavity can reduce the HOM impedance peak by around 13% for 18 couplers and by around 30% for 12 couplers set-ups </a:t>
            </a:r>
          </a:p>
        </p:txBody>
      </p:sp>
    </p:spTree>
    <p:extLst>
      <p:ext uri="{BB962C8B-B14F-4D97-AF65-F5344CB8AC3E}">
        <p14:creationId xmlns:p14="http://schemas.microsoft.com/office/powerpoint/2010/main" val="1350195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C8E73C1-A915-476E-89A0-ACF11F7368A7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50625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1D99340C-338D-49B4-B47D-48357CA5D9E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88518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98D0C63D-10FC-4B87-80B4-FFC058AEA23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21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915094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E331A659-F603-412D-904B-F62C4E653CEA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22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38445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1D99340C-338D-49B4-B47D-48357CA5D9E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23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67536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70FCDFF9-D4D2-4440-9D98-3749BDB33D0E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3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986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6ADB91C9-F05B-43D8-BAE3-0D321D90EE50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4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4294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6ADB91C9-F05B-43D8-BAE3-0D321D90EE50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5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3132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E331A659-F603-412D-904B-F62C4E653CEA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6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9958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7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0891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8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68156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fld id="{BE56D422-D4D6-4A6B-BD42-9201A187D0FD}" type="datetime4">
              <a:rPr lang="de-DE" smtClean="0">
                <a:latin typeface="Stafford" pitchFamily="2" charset="0"/>
              </a:rPr>
              <a:t>23. November 2020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Fachbereich 18  |  Institut Theorie Elektromagnetischer Felder  |  Prof. Dr.-Ing. Thomas Weiland</a:t>
            </a:r>
          </a:p>
        </p:txBody>
      </p:sp>
      <p:sp>
        <p:nvSpPr>
          <p:cNvPr id="460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16872" indent="-27572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02881" indent="-22057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44033" indent="-22057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1985185" indent="-22057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26338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67490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8642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49794" indent="-22057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1303"/>
              </a:lnSpc>
            </a:pPr>
            <a:r>
              <a:rPr lang="de-DE" smtClean="0">
                <a:latin typeface="Stafford" pitchFamily="2" charset="0"/>
              </a:rPr>
              <a:t>|  </a:t>
            </a:r>
            <a:fld id="{3B2C2F54-B7FA-4256-822A-4199A279152E}" type="slidenum">
              <a:rPr lang="de-DE" smtClean="0">
                <a:latin typeface="Stafford" pitchFamily="2" charset="0"/>
              </a:rPr>
              <a:pPr eaLnBrk="1" hangingPunct="1">
                <a:lnSpc>
                  <a:spcPts val="1303"/>
                </a:lnSpc>
              </a:pPr>
              <a:t>9</a:t>
            </a:fld>
            <a:endParaRPr lang="de-DE" smtClean="0">
              <a:latin typeface="Stafford" pitchFamily="2" charset="0"/>
            </a:endParaRPr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Coupled S-Parameter Calculation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5951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TEMF Gebäude Hintergr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465388"/>
            <a:ext cx="8642350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E6001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7" name="Picture 9" descr="tud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2" name="Picture 21" descr="TEMF-Logo06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692150"/>
            <a:ext cx="6734175" cy="577850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734175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Arial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</a:t>
            </a:r>
          </a:p>
          <a:p>
            <a:r>
              <a:rPr lang="de-DE" dirty="0"/>
              <a:t>Untertitelmasters durch </a:t>
            </a:r>
          </a:p>
          <a:p>
            <a:r>
              <a:rPr lang="de-DE" dirty="0"/>
              <a:t>Klicken bearbeiten</a:t>
            </a:r>
          </a:p>
        </p:txBody>
      </p:sp>
      <p:sp>
        <p:nvSpPr>
          <p:cNvPr id="13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10338"/>
            <a:ext cx="8532813" cy="23177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488950"/>
            <a:ext cx="2159000" cy="58928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488950"/>
            <a:ext cx="6329363" cy="58928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77050" cy="8382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6613" y="1592263"/>
            <a:ext cx="4244975" cy="231775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6613" y="4062413"/>
            <a:ext cx="4244975" cy="23193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592263"/>
            <a:ext cx="4243388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592263"/>
            <a:ext cx="4244975" cy="4789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 </a:t>
            </a:r>
          </a:p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8770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92263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775" y="6510338"/>
            <a:ext cx="85344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de-DE" smtClean="0"/>
              <a:t>19. Juli 2011  |  TU Darmstadt  |  Fachbereich 18  |  Institut Theorie Elektromagnetischer Felder  |  PD Dr.rer.nat. E. Gjonaj</a:t>
            </a:r>
            <a:endParaRPr lang="de-DE" dirty="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E6001A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3079" name="Picture 9" descr="tud_logo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252413" y="6489700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3083" name="Picture 18" descr="TEMF-Logo06b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025" y="6510338"/>
            <a:ext cx="30956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▪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349250" indent="-168275" algn="l" rtl="0" eaLnBrk="0" fontAlgn="base" hangingPunct="0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538163" indent="-1873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717550" indent="-17303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908050" indent="-188913" algn="l" rtl="0" eaLnBrk="0" fontAlgn="base" hangingPunct="0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13652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18224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2796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2736850" indent="-18891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20.png"/><Relationship Id="rId7" Type="http://schemas.openxmlformats.org/officeDocument/2006/relationships/image" Target="../media/image1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5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13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11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13" Type="http://schemas.openxmlformats.org/officeDocument/2006/relationships/image" Target="../media/image54.emf"/><Relationship Id="rId3" Type="http://schemas.microsoft.com/office/2007/relationships/media" Target="../media/media4.mp4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53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video" Target="../media/media5.mp4"/><Relationship Id="rId11" Type="http://schemas.openxmlformats.org/officeDocument/2006/relationships/image" Target="../media/image52.png"/><Relationship Id="rId5" Type="http://schemas.microsoft.com/office/2007/relationships/media" Target="../media/media5.mp4"/><Relationship Id="rId10" Type="http://schemas.openxmlformats.org/officeDocument/2006/relationships/image" Target="../media/image51.png"/><Relationship Id="rId4" Type="http://schemas.openxmlformats.org/officeDocument/2006/relationships/video" Target="../media/media4.mp4"/><Relationship Id="rId9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9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0.png"/><Relationship Id="rId5" Type="http://schemas.openxmlformats.org/officeDocument/2006/relationships/image" Target="../media/image1000.png"/><Relationship Id="rId4" Type="http://schemas.openxmlformats.org/officeDocument/2006/relationships/image" Target="../media/image10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0.png"/><Relationship Id="rId5" Type="http://schemas.openxmlformats.org/officeDocument/2006/relationships/image" Target="../media/image1000.png"/><Relationship Id="rId4" Type="http://schemas.openxmlformats.org/officeDocument/2006/relationships/image" Target="../media/image10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2.mp4"/><Relationship Id="rId7" Type="http://schemas.openxmlformats.org/officeDocument/2006/relationships/image" Target="../media/image14.emf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7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8.png"/><Relationship Id="rId9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18" Type="http://schemas.openxmlformats.org/officeDocument/2006/relationships/image" Target="../media/image780.png"/><Relationship Id="rId3" Type="http://schemas.openxmlformats.org/officeDocument/2006/relationships/image" Target="../media/image22.png"/><Relationship Id="rId21" Type="http://schemas.openxmlformats.org/officeDocument/2006/relationships/image" Target="../media/image125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760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0.png"/><Relationship Id="rId15" Type="http://schemas.openxmlformats.org/officeDocument/2006/relationships/image" Target="../media/image75.png"/><Relationship Id="rId23" Type="http://schemas.openxmlformats.org/officeDocument/2006/relationships/image" Target="../media/image127.png"/><Relationship Id="rId10" Type="http://schemas.openxmlformats.org/officeDocument/2006/relationships/image" Target="../media/image70.png"/><Relationship Id="rId19" Type="http://schemas.openxmlformats.org/officeDocument/2006/relationships/image" Target="../media/image79.png"/><Relationship Id="rId4" Type="http://schemas.openxmlformats.org/officeDocument/2006/relationships/image" Target="../media/image640.png"/><Relationship Id="rId9" Type="http://schemas.openxmlformats.org/officeDocument/2006/relationships/image" Target="../media/image69.png"/><Relationship Id="rId14" Type="http://schemas.openxmlformats.org/officeDocument/2006/relationships/image" Target="../media/image74.png"/><Relationship Id="rId22" Type="http://schemas.openxmlformats.org/officeDocument/2006/relationships/image" Target="../media/image1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el 1"/>
          <p:cNvSpPr>
            <a:spLocks noGrp="1"/>
          </p:cNvSpPr>
          <p:nvPr>
            <p:ph type="ctrTitle"/>
          </p:nvPr>
        </p:nvSpPr>
        <p:spPr>
          <a:xfrm>
            <a:off x="358774" y="600215"/>
            <a:ext cx="8238574" cy="18746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b="0" dirty="0" smtClean="0"/>
              <a:t>3D-Finite Element Methods for Frequency</a:t>
            </a:r>
            <a:br>
              <a:rPr lang="en-US" b="0" dirty="0" smtClean="0"/>
            </a:br>
            <a:r>
              <a:rPr lang="en-US" b="0" dirty="0" smtClean="0"/>
              <a:t>Domain Impedance </a:t>
            </a:r>
            <a:r>
              <a:rPr lang="en-US" b="0" dirty="0"/>
              <a:t>M</a:t>
            </a:r>
            <a:r>
              <a:rPr lang="en-US" b="0" dirty="0" smtClean="0"/>
              <a:t>odeling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600" dirty="0" smtClean="0"/>
              <a:t/>
            </a:r>
            <a:br>
              <a:rPr lang="en-US" sz="600" dirty="0" smtClean="0"/>
            </a:br>
            <a:r>
              <a:rPr lang="en-US" sz="1600" dirty="0" smtClean="0">
                <a:ea typeface="ＭＳ Ｐゴシック" pitchFamily="34" charset="-128"/>
              </a:rPr>
              <a:t>Erion Gjonaj</a:t>
            </a:r>
            <a:br>
              <a:rPr lang="en-US" sz="1600" dirty="0" smtClean="0">
                <a:ea typeface="ＭＳ Ｐゴシック" pitchFamily="34" charset="-128"/>
              </a:rPr>
            </a:br>
            <a:r>
              <a:rPr lang="en-US" sz="1600" dirty="0" err="1" smtClean="0">
                <a:ea typeface="ＭＳ Ｐゴシック" pitchFamily="34" charset="-128"/>
              </a:rPr>
              <a:t>Elektromagnetic</a:t>
            </a:r>
            <a:r>
              <a:rPr lang="en-US" sz="1600" dirty="0" smtClean="0">
                <a:ea typeface="ＭＳ Ｐゴシック" pitchFamily="34" charset="-128"/>
              </a:rPr>
              <a:t> Field Theory</a:t>
            </a:r>
            <a:br>
              <a:rPr lang="en-US" sz="1600" dirty="0" smtClean="0">
                <a:ea typeface="ＭＳ Ｐゴシック" pitchFamily="34" charset="-128"/>
              </a:rPr>
            </a:br>
            <a:r>
              <a:rPr lang="en-US" sz="1600" dirty="0" err="1" smtClean="0">
                <a:ea typeface="ＭＳ Ｐゴシック" pitchFamily="34" charset="-128"/>
              </a:rPr>
              <a:t>Technische</a:t>
            </a:r>
            <a:r>
              <a:rPr lang="en-US" sz="1600" dirty="0" smtClean="0">
                <a:ea typeface="ＭＳ Ｐゴシック" pitchFamily="34" charset="-128"/>
              </a:rPr>
              <a:t> </a:t>
            </a:r>
            <a:r>
              <a:rPr lang="en-US" sz="1600" dirty="0" err="1">
                <a:ea typeface="ＭＳ Ｐゴシック" pitchFamily="34" charset="-128"/>
              </a:rPr>
              <a:t>Universität</a:t>
            </a:r>
            <a:r>
              <a:rPr lang="en-US" sz="1600" dirty="0">
                <a:ea typeface="ＭＳ Ｐゴシック" pitchFamily="34" charset="-128"/>
              </a:rPr>
              <a:t> Darmstadt, Germany</a:t>
            </a:r>
            <a:r>
              <a:rPr lang="en-US" sz="1800" dirty="0" smtClean="0">
                <a:ea typeface="ＭＳ Ｐゴシック" pitchFamily="34" charset="-128"/>
              </a:rPr>
              <a:t/>
            </a:r>
            <a:br>
              <a:rPr lang="en-US" sz="1800" dirty="0" smtClean="0">
                <a:ea typeface="ＭＳ Ｐゴシック" pitchFamily="34" charset="-128"/>
              </a:rPr>
            </a:br>
            <a:endParaRPr lang="de-DE" sz="1800" dirty="0" smtClean="0">
              <a:ea typeface="ＭＳ Ｐゴシック" pitchFamily="34" charset="-128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809897" y="3559982"/>
            <a:ext cx="7276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November 23, 2020</a:t>
            </a:r>
            <a:endParaRPr lang="de-DE" sz="2400" b="1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</a:t>
            </a:r>
            <a:r>
              <a:rPr lang="en-US" dirty="0" smtClean="0"/>
              <a:t>Institute </a:t>
            </a:r>
            <a:r>
              <a:rPr lang="en-US" dirty="0"/>
              <a:t>for Accelerator Science and Electromagnetic </a:t>
            </a:r>
            <a:r>
              <a:rPr lang="en-US" dirty="0" smtClean="0"/>
              <a:t>Fields  </a:t>
            </a:r>
            <a:r>
              <a:rPr lang="de-DE" dirty="0" smtClean="0"/>
              <a:t>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32A15F67-C4DE-43C7-9873-01673BC0898B}" type="slidenum">
              <a:rPr lang="de-DE" smtClean="0"/>
              <a:t>1</a:t>
            </a:fld>
            <a:r>
              <a:rPr lang="de-DE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9860"/>
            <a:ext cx="8640763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 smtClean="0">
                <a:latin typeface="Arial (Textkörper)"/>
              </a:rPr>
              <a:t>Tesla 1.3GHz cavity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dirty="0" smtClean="0"/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1.3 GHz - TESLA cavities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10</a:t>
            </a:fld>
            <a:r>
              <a:rPr lang="de-DE" dirty="0" smtClean="0"/>
              <a:t>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7291" y="2126268"/>
            <a:ext cx="7207239" cy="1635177"/>
          </a:xfrm>
          <a:prstGeom prst="rect">
            <a:avLst/>
          </a:prstGeom>
        </p:spPr>
      </p:pic>
      <p:grpSp>
        <p:nvGrpSpPr>
          <p:cNvPr id="26" name="Gruppieren 25"/>
          <p:cNvGrpSpPr/>
          <p:nvPr/>
        </p:nvGrpSpPr>
        <p:grpSpPr>
          <a:xfrm>
            <a:off x="483451" y="3665797"/>
            <a:ext cx="7827468" cy="632457"/>
            <a:chOff x="442811" y="3505283"/>
            <a:chExt cx="7827468" cy="808820"/>
          </a:xfrm>
        </p:grpSpPr>
        <p:sp>
          <p:nvSpPr>
            <p:cNvPr id="13" name="Rechteck 12"/>
            <p:cNvSpPr/>
            <p:nvPr/>
          </p:nvSpPr>
          <p:spPr>
            <a:xfrm>
              <a:off x="442811" y="3975549"/>
              <a:ext cx="13356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Downstream</a:t>
              </a:r>
              <a:endParaRPr lang="de-DE" sz="1600" dirty="0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1859713" y="3967385"/>
              <a:ext cx="7072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Cell 1</a:t>
              </a:r>
              <a:endParaRPr lang="de-DE" sz="1600" dirty="0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3976493" y="3967385"/>
              <a:ext cx="7072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Cell 2</a:t>
              </a:r>
              <a:endParaRPr lang="de-DE" sz="1600" dirty="0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6257236" y="3956875"/>
              <a:ext cx="7072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Cell 3</a:t>
              </a:r>
              <a:endParaRPr lang="de-DE" sz="1600" dirty="0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7195946" y="3956875"/>
              <a:ext cx="107433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Upstream</a:t>
              </a:r>
              <a:endParaRPr lang="de-DE" sz="1600" dirty="0"/>
            </a:p>
          </p:txBody>
        </p:sp>
        <p:sp>
          <p:nvSpPr>
            <p:cNvPr id="4" name="Geschweifte Klammer links 3"/>
            <p:cNvSpPr/>
            <p:nvPr/>
          </p:nvSpPr>
          <p:spPr>
            <a:xfrm rot="-5400000">
              <a:off x="4263062" y="1981374"/>
              <a:ext cx="267564" cy="3720783"/>
            </a:xfrm>
            <a:prstGeom prst="leftBrace">
              <a:avLst>
                <a:gd name="adj1" fmla="val 29868"/>
                <a:gd name="adj2" fmla="val 48879"/>
              </a:avLst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" name="Gerade Verbindung mit Pfeil 8"/>
            <p:cNvCxnSpPr/>
            <p:nvPr/>
          </p:nvCxnSpPr>
          <p:spPr>
            <a:xfrm flipV="1">
              <a:off x="1168400" y="3505283"/>
              <a:ext cx="346400" cy="4905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 flipV="1">
              <a:off x="2189635" y="3580880"/>
              <a:ext cx="15085" cy="4149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flipV="1">
              <a:off x="6556040" y="3591040"/>
              <a:ext cx="7320" cy="4289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/>
            <p:cNvCxnSpPr/>
            <p:nvPr/>
          </p:nvCxnSpPr>
          <p:spPr>
            <a:xfrm flipH="1" flipV="1">
              <a:off x="7260734" y="3584651"/>
              <a:ext cx="369772" cy="4697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7774" y="4511721"/>
            <a:ext cx="2123991" cy="180307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1027" y="4502132"/>
            <a:ext cx="1588106" cy="1803898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7334" y="4756110"/>
            <a:ext cx="1926821" cy="15499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hteck 30"/>
              <p:cNvSpPr/>
              <p:nvPr/>
            </p:nvSpPr>
            <p:spPr>
              <a:xfrm>
                <a:off x="2213335" y="4793648"/>
                <a:ext cx="1668470" cy="10310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/>
                  <a:t>15 TE-Modes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=8.2</m:t>
                      </m:r>
                      <m:r>
                        <m:rPr>
                          <m:sty m:val="p"/>
                        </m:rPr>
                        <a:rPr lang="de-DE" sz="1400" b="0" i="0" smtClean="0">
                          <a:latin typeface="Cambria Math" panose="02040503050406030204" pitchFamily="18" charset="0"/>
                        </a:rPr>
                        <m:t>Ghz</m:t>
                      </m:r>
                      <m:r>
                        <a:rPr lang="de-DE" sz="14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400" b="1" dirty="0" smtClean="0"/>
                  <a:t>15 TM-Modes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e-DE" sz="1400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de-DE" sz="1400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de-DE" sz="1400" b="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DE" sz="1400" b="0" i="0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m:rPr>
                          <m:sty m:val="p"/>
                        </m:rPr>
                        <a:rPr lang="de-DE" sz="1400" b="0" i="0">
                          <a:latin typeface="Cambria Math" panose="02040503050406030204" pitchFamily="18" charset="0"/>
                        </a:rPr>
                        <m:t>Ghz</m:t>
                      </m:r>
                      <m:r>
                        <a:rPr lang="de-DE" sz="1400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31" name="Rechteck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335" y="4793648"/>
                <a:ext cx="1668470" cy="1031051"/>
              </a:xfrm>
              <a:prstGeom prst="rect">
                <a:avLst/>
              </a:prstGeom>
              <a:blipFill>
                <a:blip r:embed="rId7"/>
                <a:stretch>
                  <a:fillRect l="-1095" t="-592" b="-23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hteck 31"/>
              <p:cNvSpPr/>
              <p:nvPr/>
            </p:nvSpPr>
            <p:spPr>
              <a:xfrm>
                <a:off x="5417431" y="4793648"/>
                <a:ext cx="1668470" cy="12464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/>
                  <a:t>15 TE-Modes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1400" b="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e-DE" sz="1400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de-DE" sz="1400" b="0" i="1">
                          <a:latin typeface="Cambria Math" panose="02040503050406030204" pitchFamily="18" charset="0"/>
                        </a:rPr>
                        <m:t>=8.2</m:t>
                      </m:r>
                      <m:r>
                        <a:rPr lang="de-DE" sz="1400" b="0" i="1">
                          <a:latin typeface="Cambria Math" panose="02040503050406030204" pitchFamily="18" charset="0"/>
                        </a:rPr>
                        <m:t>𝐺h𝑧</m:t>
                      </m:r>
                      <m:r>
                        <a:rPr lang="de-DE" sz="1400" b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dirty="0"/>
              </a:p>
              <a:p>
                <a:pPr>
                  <a:spcBef>
                    <a:spcPts val="600"/>
                  </a:spcBef>
                </a:pPr>
                <a:r>
                  <a:rPr lang="en-US" sz="1400" b="1" dirty="0"/>
                  <a:t>15 TM-Modes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1400" b="0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400" b="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de-DE" sz="1400" b="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de-DE" sz="1400" b="0" i="1">
                          <a:latin typeface="Cambria Math" panose="02040503050406030204" pitchFamily="18" charset="0"/>
                        </a:rPr>
                        <m:t>=10.6</m:t>
                      </m:r>
                      <m:r>
                        <m:rPr>
                          <m:sty m:val="p"/>
                        </m:rPr>
                        <a:rPr lang="de-DE" sz="1400" b="0" i="0">
                          <a:latin typeface="Cambria Math" panose="02040503050406030204" pitchFamily="18" charset="0"/>
                        </a:rPr>
                        <m:t>Ghz</m:t>
                      </m:r>
                      <m:r>
                        <a:rPr lang="de-DE" sz="1400" b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1400" dirty="0"/>
              </a:p>
              <a:p>
                <a:endParaRPr lang="de-DE" sz="1400" b="1" dirty="0"/>
              </a:p>
            </p:txBody>
          </p:sp>
        </mc:Choice>
        <mc:Fallback xmlns="">
          <p:sp>
            <p:nvSpPr>
              <p:cNvPr id="32" name="Rechtec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7431" y="4793648"/>
                <a:ext cx="1668470" cy="1246495"/>
              </a:xfrm>
              <a:prstGeom prst="rect">
                <a:avLst/>
              </a:prstGeom>
              <a:blipFill>
                <a:blip r:embed="rId8"/>
                <a:stretch>
                  <a:fillRect l="-1099" t="-48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hteck 33"/>
          <p:cNvSpPr/>
          <p:nvPr/>
        </p:nvSpPr>
        <p:spPr>
          <a:xfrm>
            <a:off x="2081561" y="6128097"/>
            <a:ext cx="8418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TEM, …</a:t>
            </a:r>
          </a:p>
        </p:txBody>
      </p:sp>
    </p:spTree>
    <p:extLst>
      <p:ext uri="{BB962C8B-B14F-4D97-AF65-F5344CB8AC3E}">
        <p14:creationId xmlns:p14="http://schemas.microsoft.com/office/powerpoint/2010/main" val="3097948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2545"/>
            <a:ext cx="8640763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 smtClean="0">
                <a:latin typeface="Arial (Textkörper)"/>
              </a:rPr>
              <a:t>Tesla 1.3GHz cavity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dirty="0" smtClean="0"/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1.3 GHz - TESLA cavities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11</a:t>
            </a:fld>
            <a:r>
              <a:rPr lang="de-DE" dirty="0" smtClean="0"/>
              <a:t>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572" y="2064648"/>
            <a:ext cx="9251556" cy="438730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3903395" y="1968158"/>
            <a:ext cx="11192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10 Modes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690307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1.3 GHz - TESLA cavities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12</a:t>
            </a:fld>
            <a:r>
              <a:rPr lang="de-DE" dirty="0" smtClean="0"/>
              <a:t>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012" y="2068024"/>
            <a:ext cx="9244436" cy="4383924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903395" y="1968158"/>
            <a:ext cx="11192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2</a:t>
            </a:r>
            <a:r>
              <a:rPr lang="en-US" sz="1600" b="1" dirty="0" smtClean="0"/>
              <a:t>0 Modes</a:t>
            </a:r>
            <a:endParaRPr lang="de-DE" sz="16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602545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▪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9875" indent="-269875" eaLnBrk="1" hangingPunct="1">
              <a:spcBef>
                <a:spcPts val="0"/>
              </a:spcBef>
            </a:pPr>
            <a:r>
              <a:rPr lang="en-US" sz="2400" kern="0" smtClean="0">
                <a:latin typeface="Arial (Textkörper)"/>
              </a:rPr>
              <a:t>Tesla 1.3GHz cavity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2456526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1.3 GHz - TESLA cavities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13</a:t>
            </a:fld>
            <a:r>
              <a:rPr lang="de-DE" dirty="0" smtClean="0"/>
              <a:t>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51" y="2067914"/>
            <a:ext cx="9180394" cy="4353553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3903395" y="1968158"/>
            <a:ext cx="11192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3</a:t>
            </a:r>
            <a:r>
              <a:rPr lang="en-US" sz="1600" b="1" dirty="0" smtClean="0"/>
              <a:t>0 Modes</a:t>
            </a:r>
            <a:endParaRPr lang="de-DE" sz="16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602545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▪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9875" indent="-269875" eaLnBrk="1" hangingPunct="1">
              <a:spcBef>
                <a:spcPts val="0"/>
              </a:spcBef>
            </a:pPr>
            <a:r>
              <a:rPr lang="en-US" sz="2400" kern="0" smtClean="0">
                <a:latin typeface="Arial (Textkörper)"/>
              </a:rPr>
              <a:t>Tesla 1.3GHz cavity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kern="0" dirty="0" smtClean="0"/>
          </a:p>
        </p:txBody>
      </p:sp>
    </p:spTree>
    <p:extLst>
      <p:ext uri="{BB962C8B-B14F-4D97-AF65-F5344CB8AC3E}">
        <p14:creationId xmlns:p14="http://schemas.microsoft.com/office/powerpoint/2010/main" val="2757456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200 MHz - </a:t>
            </a:r>
            <a:r>
              <a:rPr lang="en-US" dirty="0"/>
              <a:t>SPS Cavities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14</a:t>
            </a:fld>
            <a:r>
              <a:rPr lang="de-DE" dirty="0" smtClean="0"/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602545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▪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9875" indent="-269875" eaLnBrk="1" hangingPunct="1">
              <a:spcBef>
                <a:spcPts val="0"/>
              </a:spcBef>
            </a:pPr>
            <a:r>
              <a:rPr lang="en-US" sz="2400" kern="0" dirty="0">
                <a:latin typeface="Arial (Textkörper)"/>
              </a:rPr>
              <a:t>SPS 33-cell-cavities (simulations by S. </a:t>
            </a:r>
            <a:r>
              <a:rPr lang="en-US" sz="2400" kern="0" dirty="0" err="1">
                <a:latin typeface="Arial (Textkörper)"/>
              </a:rPr>
              <a:t>Zadeh</a:t>
            </a:r>
            <a:r>
              <a:rPr lang="en-US" sz="2400" kern="0" dirty="0">
                <a:latin typeface="Arial (Textkörper)"/>
              </a:rPr>
              <a:t>, </a:t>
            </a:r>
            <a:r>
              <a:rPr lang="en-US" sz="2400" kern="0" dirty="0" smtClean="0">
                <a:latin typeface="Arial (Textkörper)"/>
              </a:rPr>
              <a:t>Rostock)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kern="0" dirty="0" smtClean="0">
                <a:latin typeface="Arial (Textkörper)"/>
              </a:rPr>
              <a:t>Goal: minimize impedance peak at ~630MHz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kern="0" dirty="0" smtClean="0">
                <a:latin typeface="Arial (Textkörper)"/>
              </a:rPr>
              <a:t>Determine optimal combination for the positions of </a:t>
            </a:r>
            <a:r>
              <a:rPr lang="en-US" sz="2000" kern="0" dirty="0" smtClean="0">
                <a:solidFill>
                  <a:srgbClr val="C00000"/>
                </a:solidFill>
                <a:latin typeface="Arial (Textkörper)"/>
              </a:rPr>
              <a:t>coupler cells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1200"/>
              </a:spcBef>
            </a:pPr>
            <a:r>
              <a:rPr lang="en-US" sz="2000" kern="0" dirty="0" smtClean="0">
                <a:solidFill>
                  <a:srgbClr val="C00000"/>
                </a:solidFill>
                <a:latin typeface="Arial (Textkörper)"/>
              </a:rPr>
              <a:t>Fast optimization using generalized scattering matrices in freq. domain</a:t>
            </a: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kern="0" dirty="0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430" y="2945299"/>
            <a:ext cx="8452186" cy="2827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782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200 MHz - SPS Cavities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15</a:t>
            </a:fld>
            <a:r>
              <a:rPr lang="de-DE" dirty="0" smtClean="0"/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602545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▪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9875" indent="-269875" eaLnBrk="1" hangingPunct="1">
              <a:spcBef>
                <a:spcPts val="0"/>
              </a:spcBef>
            </a:pPr>
            <a:r>
              <a:rPr lang="en-US" sz="2400" kern="0" dirty="0">
                <a:latin typeface="Arial (Textkörper)"/>
              </a:rPr>
              <a:t>SPS </a:t>
            </a:r>
            <a:r>
              <a:rPr lang="en-US" sz="2400" kern="0" dirty="0" smtClean="0">
                <a:latin typeface="Arial (Textkörper)"/>
              </a:rPr>
              <a:t>33-cell-cavities (</a:t>
            </a:r>
            <a:r>
              <a:rPr lang="en-US" sz="2400" kern="0" dirty="0">
                <a:latin typeface="Arial (Textkörper)"/>
              </a:rPr>
              <a:t>simulations by S. </a:t>
            </a:r>
            <a:r>
              <a:rPr lang="en-US" sz="2400" kern="0" dirty="0" err="1">
                <a:latin typeface="Arial (Textkörper)"/>
              </a:rPr>
              <a:t>Zadeh</a:t>
            </a:r>
            <a:r>
              <a:rPr lang="en-US" sz="2400" kern="0" dirty="0">
                <a:latin typeface="Arial (Textkörper)"/>
              </a:rPr>
              <a:t>, Rostock)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kern="0" dirty="0" smtClean="0">
                <a:latin typeface="Arial (Textkörper)"/>
              </a:rPr>
              <a:t>Goal: minimize impedance peak at ~630MHz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kern="0" dirty="0" smtClean="0">
                <a:latin typeface="Arial (Textkörper)"/>
              </a:rPr>
              <a:t>Determine optimal combination for the positions of coupler-cells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kern="0" dirty="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4" r="6895"/>
          <a:stretch/>
        </p:blipFill>
        <p:spPr>
          <a:xfrm>
            <a:off x="119327" y="3321166"/>
            <a:ext cx="4437365" cy="302157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533" y="3397180"/>
            <a:ext cx="4323991" cy="288750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70" y="3515708"/>
            <a:ext cx="1461330" cy="1336630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735127" y="2972822"/>
            <a:ext cx="363298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Convergence w.r.t. coupling modes</a:t>
            </a:r>
            <a:endParaRPr lang="de-DE" sz="1600" b="1" dirty="0">
              <a:solidFill>
                <a:srgbClr val="C0000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488552" y="2965191"/>
            <a:ext cx="30620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Optimized cell configurations</a:t>
            </a:r>
            <a:endParaRPr lang="de-DE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379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200 MHz - SPS Cavities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16</a:t>
            </a:fld>
            <a:r>
              <a:rPr lang="de-DE" dirty="0" smtClean="0"/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602545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▪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9875" indent="-269875" eaLnBrk="1" hangingPunct="1">
              <a:spcBef>
                <a:spcPts val="0"/>
              </a:spcBef>
            </a:pPr>
            <a:r>
              <a:rPr lang="en-US" sz="2400" kern="0" dirty="0" smtClean="0">
                <a:latin typeface="Arial (Textkörper)"/>
              </a:rPr>
              <a:t>SPS 44-cell-cavities (simulations by S. </a:t>
            </a:r>
            <a:r>
              <a:rPr lang="en-US" sz="2400" kern="0" dirty="0" err="1" smtClean="0">
                <a:latin typeface="Arial (Textkörper)"/>
              </a:rPr>
              <a:t>Zadeh</a:t>
            </a:r>
            <a:r>
              <a:rPr lang="en-US" sz="2400" kern="0" dirty="0" smtClean="0">
                <a:latin typeface="Arial (Textkörper)"/>
              </a:rPr>
              <a:t>, Rostock)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kern="0" dirty="0" smtClean="0">
                <a:solidFill>
                  <a:srgbClr val="FF0000"/>
                </a:solidFill>
                <a:latin typeface="Arial (Textkörper)"/>
              </a:rPr>
              <a:t>16 x </a:t>
            </a:r>
            <a:r>
              <a:rPr lang="en-US" sz="2000" kern="0" dirty="0">
                <a:solidFill>
                  <a:srgbClr val="FF0000"/>
                </a:solidFill>
                <a:latin typeface="Arial (Textkörper)"/>
              </a:rPr>
              <a:t>630 MHz-couplers</a:t>
            </a:r>
            <a:r>
              <a:rPr lang="en-US" sz="2000" kern="0" dirty="0">
                <a:latin typeface="Arial (Textkörper)"/>
              </a:rPr>
              <a:t>, </a:t>
            </a:r>
            <a:r>
              <a:rPr lang="en-US" sz="2000" kern="0" dirty="0">
                <a:solidFill>
                  <a:srgbClr val="00B0F0"/>
                </a:solidFill>
                <a:latin typeface="Arial (Textkörper)"/>
              </a:rPr>
              <a:t>8 x fork couplers</a:t>
            </a:r>
            <a:r>
              <a:rPr lang="en-US" sz="2000" kern="0" dirty="0">
                <a:latin typeface="Arial (Textkörper)"/>
              </a:rPr>
              <a:t>, </a:t>
            </a:r>
            <a:r>
              <a:rPr lang="en-US" sz="2000" kern="0" dirty="0">
                <a:solidFill>
                  <a:srgbClr val="00B050"/>
                </a:solidFill>
                <a:latin typeface="Arial (Textkörper)"/>
              </a:rPr>
              <a:t>6 x loop </a:t>
            </a:r>
            <a:r>
              <a:rPr lang="en-US" sz="2000" kern="0" dirty="0" smtClean="0">
                <a:solidFill>
                  <a:srgbClr val="00B050"/>
                </a:solidFill>
                <a:latin typeface="Arial (Textkörper)"/>
              </a:rPr>
              <a:t>couplers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0"/>
              </a:spcBef>
            </a:pPr>
            <a:endParaRPr lang="en-US" sz="20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0"/>
              </a:spcBef>
            </a:pPr>
            <a:r>
              <a:rPr lang="en-US" sz="2000" kern="0" dirty="0" smtClean="0">
                <a:latin typeface="Arial (Textkörper)"/>
              </a:rPr>
              <a:t>Reordering of the HOM </a:t>
            </a:r>
            <a:r>
              <a:rPr lang="en-US" sz="2000" kern="0" dirty="0">
                <a:latin typeface="Arial (Textkörper)"/>
              </a:rPr>
              <a:t>couplers </a:t>
            </a:r>
            <a:r>
              <a:rPr lang="en-US" sz="2000" kern="0" dirty="0" smtClean="0">
                <a:latin typeface="Arial (Textkörper)"/>
              </a:rPr>
              <a:t>in </a:t>
            </a:r>
            <a:r>
              <a:rPr lang="en-US" sz="2000" kern="0" dirty="0">
                <a:latin typeface="Arial (Textkörper)"/>
              </a:rPr>
              <a:t>the </a:t>
            </a:r>
            <a:r>
              <a:rPr lang="en-US" sz="2000" kern="0" dirty="0" smtClean="0">
                <a:latin typeface="Arial (Textkörper)"/>
              </a:rPr>
              <a:t>cavity can reduce</a:t>
            </a:r>
            <a:br>
              <a:rPr lang="en-US" sz="2000" kern="0" dirty="0" smtClean="0">
                <a:latin typeface="Arial (Textkörper)"/>
              </a:rPr>
            </a:br>
            <a:r>
              <a:rPr lang="en-US" sz="2000" kern="0" dirty="0" smtClean="0">
                <a:latin typeface="Arial (Textkörper)"/>
              </a:rPr>
              <a:t>the </a:t>
            </a:r>
            <a:r>
              <a:rPr lang="en-US" sz="2000" kern="0" dirty="0">
                <a:latin typeface="Arial (Textkörper)"/>
              </a:rPr>
              <a:t>impedance peak by </a:t>
            </a:r>
            <a:r>
              <a:rPr lang="en-US" sz="2000" kern="0" dirty="0" smtClean="0">
                <a:latin typeface="Arial (Textkörper)"/>
              </a:rPr>
              <a:t>~40%</a:t>
            </a: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kern="0" dirty="0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417" y="2575959"/>
            <a:ext cx="8526368" cy="307009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28379" y="4329439"/>
            <a:ext cx="1343164" cy="83561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5" name="Rechteck 14"/>
          <p:cNvSpPr/>
          <p:nvPr/>
        </p:nvSpPr>
        <p:spPr>
          <a:xfrm>
            <a:off x="7788272" y="5620089"/>
            <a:ext cx="12570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/>
              <a:t>fork coupler</a:t>
            </a:r>
            <a:endParaRPr lang="de-DE" sz="1600" i="1" dirty="0"/>
          </a:p>
        </p:txBody>
      </p:sp>
      <p:cxnSp>
        <p:nvCxnSpPr>
          <p:cNvPr id="16" name="Gerade Verbindung mit Pfeil 15"/>
          <p:cNvCxnSpPr/>
          <p:nvPr/>
        </p:nvCxnSpPr>
        <p:spPr>
          <a:xfrm flipH="1" flipV="1">
            <a:off x="8005489" y="5165052"/>
            <a:ext cx="355647" cy="52796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72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Surface Roughness Modeling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17</a:t>
            </a:fld>
            <a:r>
              <a:rPr lang="de-DE" dirty="0" smtClean="0"/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602545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▪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9875" indent="-269875" eaLnBrk="1" hangingPunct="1">
              <a:spcBef>
                <a:spcPts val="0"/>
              </a:spcBef>
            </a:pPr>
            <a:r>
              <a:rPr lang="en-US" sz="2400" kern="0" dirty="0" smtClean="0">
                <a:latin typeface="Arial (Textkörper)"/>
              </a:rPr>
              <a:t>Surface </a:t>
            </a:r>
            <a:r>
              <a:rPr lang="en-US" sz="2400" kern="0" dirty="0">
                <a:latin typeface="Arial (Textkörper)"/>
              </a:rPr>
              <a:t>roughness impedance models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dirty="0" smtClean="0"/>
              <a:t>1D-corrugations </a:t>
            </a:r>
            <a:r>
              <a:rPr lang="en-US" sz="2000" dirty="0"/>
              <a:t>with regular shape (perfectly </a:t>
            </a:r>
            <a:r>
              <a:rPr lang="en-US" sz="2000" dirty="0" smtClean="0"/>
              <a:t>conducting)</a:t>
            </a:r>
            <a:endParaRPr lang="en-US" sz="20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2400"/>
              </a:spcBef>
            </a:pPr>
            <a:r>
              <a:rPr lang="en-US" sz="2000" kern="0" dirty="0" smtClean="0">
                <a:latin typeface="Arial (Textkörper)"/>
              </a:rPr>
              <a:t>Thin dielectric layer model:</a:t>
            </a:r>
          </a:p>
          <a:p>
            <a:pPr marL="439737" lvl="1" indent="-269875" eaLnBrk="1" hangingPunct="1">
              <a:spcBef>
                <a:spcPts val="1800"/>
              </a:spcBef>
            </a:pPr>
            <a:r>
              <a:rPr lang="en-US" sz="2000" kern="0" dirty="0" smtClean="0">
                <a:latin typeface="Arial (Textkörper)"/>
              </a:rPr>
              <a:t>The gradient model</a:t>
            </a: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solidFill>
                <a:srgbClr val="00B050"/>
              </a:solidFill>
              <a:latin typeface="Arial (Textkörper)"/>
            </a:endParaRPr>
          </a:p>
          <a:p>
            <a:pPr marL="439737" lvl="1" indent="-269875" eaLnBrk="1" hangingPunct="1">
              <a:spcBef>
                <a:spcPts val="0"/>
              </a:spcBef>
            </a:pPr>
            <a:endParaRPr lang="en-US" sz="20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4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kern="0" dirty="0" smtClean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3"/>
          <a:srcRect l="21408" t="37973" r="49305" b="47330"/>
          <a:stretch/>
        </p:blipFill>
        <p:spPr>
          <a:xfrm>
            <a:off x="584393" y="2572368"/>
            <a:ext cx="3723659" cy="10073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6"/>
              <p:cNvSpPr txBox="1"/>
              <p:nvPr/>
            </p:nvSpPr>
            <p:spPr>
              <a:xfrm>
                <a:off x="4490544" y="2935684"/>
                <a:ext cx="2293320" cy="594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18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DE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𝑗𝑔</m:t>
                          </m:r>
                        </m:num>
                        <m:den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de-DE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544" y="2935684"/>
                <a:ext cx="2293320" cy="5948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hteck 18"/>
              <p:cNvSpPr/>
              <p:nvPr/>
            </p:nvSpPr>
            <p:spPr>
              <a:xfrm>
                <a:off x="4468242" y="2589427"/>
                <a:ext cx="385663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Equivalent surface impedance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de-DE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600" dirty="0" smtClean="0"/>
                  <a:t> </a:t>
                </a:r>
                <a:endParaRPr lang="de-DE" sz="1600" dirty="0"/>
              </a:p>
            </p:txBody>
          </p:sp>
        </mc:Choice>
        <mc:Fallback xmlns="">
          <p:sp>
            <p:nvSpPr>
              <p:cNvPr id="19" name="Rechteck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8242" y="2589427"/>
                <a:ext cx="3856633" cy="338554"/>
              </a:xfrm>
              <a:prstGeom prst="rect">
                <a:avLst/>
              </a:prstGeom>
              <a:blipFill>
                <a:blip r:embed="rId5"/>
                <a:stretch>
                  <a:fillRect l="-948" t="-5455" b="-236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6"/>
          <a:srcRect l="51989" t="34789" r="13072" b="40667"/>
          <a:stretch/>
        </p:blipFill>
        <p:spPr>
          <a:xfrm>
            <a:off x="591828" y="4854618"/>
            <a:ext cx="4114401" cy="15580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hteck 20"/>
              <p:cNvSpPr/>
              <p:nvPr/>
            </p:nvSpPr>
            <p:spPr>
              <a:xfrm>
                <a:off x="4882603" y="5416594"/>
                <a:ext cx="2854820" cy="8128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18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≔</m:t>
                      </m:r>
                      <m:sSub>
                        <m:sSubPr>
                          <m:ctrlP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  <m:e>
                          <m:func>
                            <m:func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de-DE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de-DE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de-DE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de-DE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de-DE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p>
                                          <m:r>
                                            <a:rPr lang="de-DE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de-DE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sSubSup>
                                        <m:sSubSupPr>
                                          <m:ctrlPr>
                                            <a:rPr lang="de-DE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de-DE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de-DE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sub>
                                        <m:sup>
                                          <m:r>
                                            <a:rPr lang="de-DE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𝑑𝑢</m:t>
                          </m:r>
                        </m:e>
                      </m:nary>
                    </m:oMath>
                  </m:oMathPara>
                </a14:m>
                <a:endParaRPr lang="de-DE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Rechteck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2603" y="5416594"/>
                <a:ext cx="2854820" cy="81285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Geschweifte Klammer links 21"/>
          <p:cNvSpPr/>
          <p:nvPr/>
        </p:nvSpPr>
        <p:spPr>
          <a:xfrm rot="-5400000" flipH="1">
            <a:off x="6902919" y="4917235"/>
            <a:ext cx="165877" cy="1067222"/>
          </a:xfrm>
          <a:prstGeom prst="leftBrace">
            <a:avLst>
              <a:gd name="adj1" fmla="val 69796"/>
              <a:gd name="adj2" fmla="val 50000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400"/>
          </a:p>
        </p:txBody>
      </p:sp>
      <p:sp>
        <p:nvSpPr>
          <p:cNvPr id="23" name="Rechteck 22"/>
          <p:cNvSpPr/>
          <p:nvPr/>
        </p:nvSpPr>
        <p:spPr>
          <a:xfrm>
            <a:off x="5964111" y="4941037"/>
            <a:ext cx="2831224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>
                <a:latin typeface="Calibri (Textkörper)"/>
                <a:cs typeface="Arial" panose="020B0604020202020204" pitchFamily="34" charset="0"/>
              </a:rPr>
              <a:t>h</a:t>
            </a:r>
            <a:r>
              <a:rPr lang="en-US" sz="1400" i="1" dirty="0" smtClean="0">
                <a:latin typeface="Calibri (Textkörper)"/>
                <a:cs typeface="Arial" panose="020B0604020202020204" pitchFamily="34" charset="0"/>
              </a:rPr>
              <a:t>eight probability density function</a:t>
            </a:r>
            <a:endParaRPr lang="de-DE" sz="1400" i="1" dirty="0">
              <a:latin typeface="Calibri (Textkörper)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hteck 23"/>
              <p:cNvSpPr/>
              <p:nvPr/>
            </p:nvSpPr>
            <p:spPr>
              <a:xfrm>
                <a:off x="3784561" y="3662203"/>
                <a:ext cx="3908058" cy="673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18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de-DE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…=−</m:t>
                      </m:r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de-DE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</m:sSub>
                        </m:den>
                      </m:f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𝜅</m:t>
                                  </m:r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de-DE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de-DE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𝑒𝑓𝑓</m:t>
                                      </m:r>
                                    </m:sub>
                                  </m:sSub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sSup>
                            <m:sSupPr>
                              <m:ctrlP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𝑒𝑓𝑓</m:t>
                                  </m:r>
                                </m:sub>
                              </m:sSub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𝑒𝑓𝑓</m:t>
                                  </m:r>
                                </m:sub>
                              </m:sSub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sSup>
                            <m:sSupPr>
                              <m:ctrlP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  <m:d>
                                <m:d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DE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de-DE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𝑒𝑓𝑓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de-DE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de-DE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4" name="Rechteck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4561" y="3662203"/>
                <a:ext cx="3908058" cy="6735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hteck 24"/>
              <p:cNvSpPr/>
              <p:nvPr/>
            </p:nvSpPr>
            <p:spPr>
              <a:xfrm>
                <a:off x="7692619" y="3774060"/>
                <a:ext cx="1322221" cy="4498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</m:t>
                        </m:r>
                        <m:r>
                          <a:rPr lang="de-DE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</m:sub>
                    </m:sSub>
                    <m:f>
                      <m:fPr>
                        <m:ctrlP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den>
                    </m:f>
                  </m:oMath>
                </a14:m>
                <a:r>
                  <a:rPr lang="de-DE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de-DE" sz="1600" dirty="0" smtClean="0"/>
                  <a:t>2</a:t>
                </a:r>
                <a:endParaRPr lang="de-DE" sz="1600" dirty="0"/>
              </a:p>
            </p:txBody>
          </p:sp>
        </mc:Choice>
        <mc:Fallback xmlns="">
          <p:sp>
            <p:nvSpPr>
              <p:cNvPr id="25" name="Rechteck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2619" y="3774060"/>
                <a:ext cx="1322221" cy="449867"/>
              </a:xfrm>
              <a:prstGeom prst="rect">
                <a:avLst/>
              </a:prstGeom>
              <a:blipFill>
                <a:blip r:embed="rId9"/>
                <a:stretch>
                  <a:fillRect r="-461" b="-270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3997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Surface Roughness Modeling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18</a:t>
            </a:fld>
            <a:r>
              <a:rPr lang="de-DE" dirty="0" smtClean="0"/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602545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▪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9875" indent="-269875" eaLnBrk="1" hangingPunct="1">
              <a:spcBef>
                <a:spcPts val="0"/>
              </a:spcBef>
            </a:pPr>
            <a:r>
              <a:rPr lang="en-US" sz="2400" kern="0" dirty="0" smtClean="0">
                <a:latin typeface="Arial (Textkörper)"/>
              </a:rPr>
              <a:t>Surface </a:t>
            </a:r>
            <a:r>
              <a:rPr lang="en-US" sz="2400" kern="0" dirty="0">
                <a:latin typeface="Arial (Textkörper)"/>
              </a:rPr>
              <a:t>roughness impedance models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kern="0" dirty="0" smtClean="0">
                <a:latin typeface="Arial (Textkörper)"/>
              </a:rPr>
              <a:t>Round </a:t>
            </a:r>
            <a:r>
              <a:rPr lang="en-US" sz="2000" kern="0" dirty="0">
                <a:latin typeface="Arial (Textkörper)"/>
              </a:rPr>
              <a:t>pipe with rough wall (R = 3mm)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kern="0" dirty="0" smtClean="0">
                <a:latin typeface="Arial (Textkörper)"/>
              </a:rPr>
              <a:t>Quasi-periodic </a:t>
            </a:r>
            <a:r>
              <a:rPr lang="en-US" sz="2000" kern="0" dirty="0">
                <a:latin typeface="Arial (Textkörper)"/>
              </a:rPr>
              <a:t>model with S-Parameter coupling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 smtClean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5069890" y="3005301"/>
            <a:ext cx="3821247" cy="2481589"/>
            <a:chOff x="1009970" y="1835106"/>
            <a:chExt cx="10172060" cy="4468907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3"/>
            <a:srcRect l="20854" t="20447" r="8371" b="22369"/>
            <a:stretch/>
          </p:blipFill>
          <p:spPr>
            <a:xfrm>
              <a:off x="1009970" y="1835106"/>
              <a:ext cx="10172060" cy="4468907"/>
            </a:xfrm>
            <a:prstGeom prst="rect">
              <a:avLst/>
            </a:prstGeom>
          </p:spPr>
        </p:pic>
        <p:cxnSp>
          <p:nvCxnSpPr>
            <p:cNvPr id="16" name="Gerade Verbindung mit Pfeil 15"/>
            <p:cNvCxnSpPr/>
            <p:nvPr/>
          </p:nvCxnSpPr>
          <p:spPr>
            <a:xfrm flipH="1" flipV="1">
              <a:off x="8116871" y="3040380"/>
              <a:ext cx="3339" cy="38862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/>
            <p:cNvSpPr txBox="1"/>
            <p:nvPr/>
          </p:nvSpPr>
          <p:spPr>
            <a:xfrm>
              <a:off x="8154972" y="3039684"/>
              <a:ext cx="1916065" cy="405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/>
                <a:t>h</a:t>
              </a:r>
              <a:r>
                <a:rPr lang="de-DE" sz="1000" dirty="0" smtClean="0"/>
                <a:t> = 3.14</a:t>
              </a:r>
              <a:r>
                <a:rPr lang="el-GR" sz="1000" dirty="0" smtClean="0"/>
                <a:t>μ</a:t>
              </a:r>
              <a:r>
                <a:rPr lang="de-DE" sz="1000" dirty="0" smtClean="0"/>
                <a:t>m</a:t>
              </a:r>
              <a:endParaRPr lang="de-DE" sz="1000" dirty="0"/>
            </a:p>
          </p:txBody>
        </p:sp>
        <p:cxnSp>
          <p:nvCxnSpPr>
            <p:cNvPr id="27" name="Gerade Verbindung mit Pfeil 26"/>
            <p:cNvCxnSpPr/>
            <p:nvPr/>
          </p:nvCxnSpPr>
          <p:spPr>
            <a:xfrm flipV="1">
              <a:off x="7234720" y="4983480"/>
              <a:ext cx="537680" cy="177538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feld 27"/>
            <p:cNvSpPr txBox="1"/>
            <p:nvPr/>
          </p:nvSpPr>
          <p:spPr>
            <a:xfrm>
              <a:off x="7352562" y="5161017"/>
              <a:ext cx="1853088" cy="405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/>
                <a:t>g</a:t>
              </a:r>
              <a:r>
                <a:rPr lang="de-DE" sz="1000" baseline="-25000" dirty="0" err="1" smtClean="0"/>
                <a:t>z</a:t>
              </a:r>
              <a:r>
                <a:rPr lang="de-DE" sz="1000" dirty="0" smtClean="0"/>
                <a:t> = 4.7</a:t>
              </a:r>
              <a:r>
                <a:rPr lang="el-GR" sz="1000" dirty="0" smtClean="0"/>
                <a:t>μ</a:t>
              </a:r>
              <a:r>
                <a:rPr lang="de-DE" sz="1000" dirty="0" smtClean="0"/>
                <a:t>m</a:t>
              </a:r>
              <a:endParaRPr lang="de-DE" sz="1000" dirty="0"/>
            </a:p>
          </p:txBody>
        </p:sp>
        <p:cxnSp>
          <p:nvCxnSpPr>
            <p:cNvPr id="29" name="Gerade Verbindung mit Pfeil 28"/>
            <p:cNvCxnSpPr/>
            <p:nvPr/>
          </p:nvCxnSpPr>
          <p:spPr>
            <a:xfrm flipV="1">
              <a:off x="7831220" y="4739640"/>
              <a:ext cx="543160" cy="18634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29"/>
            <p:cNvSpPr txBox="1"/>
            <p:nvPr/>
          </p:nvSpPr>
          <p:spPr>
            <a:xfrm>
              <a:off x="7755021" y="4352429"/>
              <a:ext cx="1853088" cy="405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err="1" smtClean="0"/>
                <a:t>d</a:t>
              </a:r>
              <a:r>
                <a:rPr lang="de-DE" sz="1000" baseline="-25000" dirty="0" err="1" smtClean="0"/>
                <a:t>z</a:t>
              </a:r>
              <a:r>
                <a:rPr lang="de-DE" sz="1000" dirty="0" smtClean="0"/>
                <a:t> = 4.7</a:t>
              </a:r>
              <a:r>
                <a:rPr lang="el-GR" sz="1000" dirty="0" smtClean="0"/>
                <a:t>μ</a:t>
              </a:r>
              <a:r>
                <a:rPr lang="de-DE" sz="1000" dirty="0" smtClean="0"/>
                <a:t>m</a:t>
              </a:r>
              <a:endParaRPr lang="de-DE" sz="1000" dirty="0"/>
            </a:p>
          </p:txBody>
        </p:sp>
        <p:cxnSp>
          <p:nvCxnSpPr>
            <p:cNvPr id="31" name="Gerade Verbindung mit Pfeil 30"/>
            <p:cNvCxnSpPr/>
            <p:nvPr/>
          </p:nvCxnSpPr>
          <p:spPr>
            <a:xfrm flipH="1" flipV="1">
              <a:off x="5516880" y="3893820"/>
              <a:ext cx="376720" cy="353277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/>
            <p:cNvSpPr txBox="1"/>
            <p:nvPr/>
          </p:nvSpPr>
          <p:spPr>
            <a:xfrm>
              <a:off x="5759983" y="3893820"/>
              <a:ext cx="1882725" cy="405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g</a:t>
              </a:r>
              <a:r>
                <a:rPr lang="el-GR" sz="1000" baseline="-25000" dirty="0" smtClean="0"/>
                <a:t>φ</a:t>
              </a:r>
              <a:r>
                <a:rPr lang="de-DE" sz="1000" dirty="0" smtClean="0"/>
                <a:t> = 4.7</a:t>
              </a:r>
              <a:r>
                <a:rPr lang="el-GR" sz="1000" dirty="0" smtClean="0"/>
                <a:t>μ</a:t>
              </a:r>
              <a:r>
                <a:rPr lang="de-DE" sz="1000" dirty="0" smtClean="0"/>
                <a:t>m</a:t>
              </a:r>
              <a:endParaRPr lang="de-DE" sz="1000" dirty="0"/>
            </a:p>
          </p:txBody>
        </p:sp>
        <p:cxnSp>
          <p:nvCxnSpPr>
            <p:cNvPr id="33" name="Gerade Verbindung mit Pfeil 32"/>
            <p:cNvCxnSpPr/>
            <p:nvPr/>
          </p:nvCxnSpPr>
          <p:spPr>
            <a:xfrm flipH="1" flipV="1">
              <a:off x="5067300" y="3454837"/>
              <a:ext cx="376720" cy="353277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/>
            <p:cNvSpPr txBox="1"/>
            <p:nvPr/>
          </p:nvSpPr>
          <p:spPr>
            <a:xfrm>
              <a:off x="5275714" y="3424577"/>
              <a:ext cx="1882725" cy="405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/>
                <a:t>d</a:t>
              </a:r>
              <a:r>
                <a:rPr lang="el-GR" sz="1000" baseline="-25000" dirty="0" smtClean="0"/>
                <a:t>φ</a:t>
              </a:r>
              <a:r>
                <a:rPr lang="de-DE" sz="1000" dirty="0" smtClean="0"/>
                <a:t> = 4.7</a:t>
              </a:r>
              <a:r>
                <a:rPr lang="el-GR" sz="1000" dirty="0" smtClean="0"/>
                <a:t>μ</a:t>
              </a:r>
              <a:r>
                <a:rPr lang="de-DE" sz="1000" dirty="0" smtClean="0"/>
                <a:t>m</a:t>
              </a:r>
              <a:endParaRPr lang="de-DE" sz="1000" dirty="0"/>
            </a:p>
          </p:txBody>
        </p:sp>
      </p:grpSp>
      <p:pic>
        <p:nvPicPr>
          <p:cNvPr id="35" name="Grafik 34"/>
          <p:cNvPicPr>
            <a:picLocks noChangeAspect="1"/>
          </p:cNvPicPr>
          <p:nvPr/>
        </p:nvPicPr>
        <p:blipFill rotWithShape="1">
          <a:blip r:embed="rId4"/>
          <a:srcRect l="32334" t="16953" r="32208" b="7465"/>
          <a:stretch/>
        </p:blipFill>
        <p:spPr>
          <a:xfrm>
            <a:off x="322648" y="3005301"/>
            <a:ext cx="2284743" cy="3364192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 rotWithShape="1">
          <a:blip r:embed="rId5"/>
          <a:srcRect t="14008" r="41222" b="6728"/>
          <a:stretch/>
        </p:blipFill>
        <p:spPr>
          <a:xfrm>
            <a:off x="2704765" y="3838849"/>
            <a:ext cx="2366479" cy="243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338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50825" y="1602545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9388" indent="-1793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▪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9250" indent="-168275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400">
                <a:solidFill>
                  <a:schemeClr val="tx1"/>
                </a:solidFill>
                <a:latin typeface="+mn-lt"/>
              </a:defRPr>
            </a:lvl2pPr>
            <a:lvl3pPr marL="538163" indent="-1873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717550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908050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5pPr>
            <a:lvl6pPr marL="13652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18224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22796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2736850" indent="-188913" algn="l" rtl="0" fontAlgn="base">
              <a:spcBef>
                <a:spcPct val="20000"/>
              </a:spcBef>
              <a:spcAft>
                <a:spcPct val="0"/>
              </a:spcAft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9875" indent="-269875" eaLnBrk="1" hangingPunct="1">
              <a:spcBef>
                <a:spcPts val="0"/>
              </a:spcBef>
            </a:pPr>
            <a:r>
              <a:rPr lang="en-US" sz="2400" kern="0" dirty="0">
                <a:latin typeface="Arial (Textkörper)"/>
              </a:rPr>
              <a:t>Surface roughness impedance models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kern="0" dirty="0">
                <a:latin typeface="Arial (Textkörper)"/>
              </a:rPr>
              <a:t>Round pipe with rough wall (R = 3mm)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kern="0" dirty="0">
                <a:latin typeface="Arial (Textkörper)"/>
              </a:rPr>
              <a:t>Quasi-periodic model with S-Parameter coupling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  <a:p>
            <a:pPr marL="439737" lvl="1" indent="-269875" eaLnBrk="1" hangingPunct="1">
              <a:spcBef>
                <a:spcPts val="600"/>
              </a:spcBef>
            </a:pPr>
            <a:endParaRPr lang="en-US" sz="2000" kern="0" dirty="0">
              <a:latin typeface="Arial (Textkörper)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78" y="1830435"/>
            <a:ext cx="8666636" cy="4698320"/>
          </a:xfrm>
          <a:prstGeom prst="rect">
            <a:avLst/>
          </a:prstGeom>
        </p:spPr>
      </p:pic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Surface Roughness Modeling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19</a:t>
            </a:fld>
            <a:r>
              <a:rPr lang="de-DE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1976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122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250825" y="1614208"/>
                <a:ext cx="8640763" cy="4789487"/>
              </a:xfrm>
            </p:spPr>
            <p:txBody>
              <a:bodyPr/>
              <a:lstStyle/>
              <a:p>
                <a:pPr marL="269875" indent="-269875" eaLnBrk="1" hangingPunct="1">
                  <a:spcBef>
                    <a:spcPts val="0"/>
                  </a:spcBef>
                </a:pPr>
                <a:r>
                  <a:rPr lang="en-US" sz="2400" dirty="0" smtClean="0">
                    <a:latin typeface="Arial (Textkörper)"/>
                  </a:rPr>
                  <a:t>The 3D frequency domain problem</a:t>
                </a:r>
              </a:p>
              <a:p>
                <a:pPr marL="269875" indent="-269875" eaLnBrk="1" hangingPunct="1">
                  <a:spcBef>
                    <a:spcPts val="0"/>
                  </a:spcBef>
                </a:pPr>
                <a:endParaRPr lang="en-US" sz="2200" dirty="0" smtClean="0">
                  <a:latin typeface="Arial (Textkörper)"/>
                </a:endParaRPr>
              </a:p>
              <a:p>
                <a:pPr marL="269875" indent="-269875" eaLnBrk="1" hangingPunct="1">
                  <a:spcBef>
                    <a:spcPts val="0"/>
                  </a:spcBef>
                </a:pPr>
                <a:endParaRPr lang="en-US" sz="2200" dirty="0">
                  <a:latin typeface="Arial (Textkörper)"/>
                </a:endParaRPr>
              </a:p>
              <a:p>
                <a:pPr marL="269875" indent="-269875" eaLnBrk="1" hangingPunct="1">
                  <a:spcBef>
                    <a:spcPts val="0"/>
                  </a:spcBef>
                </a:pPr>
                <a:endParaRPr lang="en-US" sz="2200" dirty="0" smtClean="0">
                  <a:latin typeface="Arial (Textkörper)"/>
                </a:endParaRPr>
              </a:p>
              <a:p>
                <a:pPr marL="269875" indent="-269875" eaLnBrk="1" hangingPunct="1">
                  <a:spcBef>
                    <a:spcPts val="1200"/>
                  </a:spcBef>
                </a:pPr>
                <a:r>
                  <a:rPr lang="en-US" sz="2500" dirty="0" smtClean="0">
                    <a:latin typeface="Arial (Textkörper)"/>
                  </a:rPr>
                  <a:t>Weak formulation: find </a:t>
                </a:r>
                <a14:m>
                  <m:oMath xmlns:m="http://schemas.openxmlformats.org/officeDocument/2006/math">
                    <m:r>
                      <a:rPr lang="de-DE" sz="25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de-DE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de-DE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  <m:r>
                      <a:rPr lang="de-DE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de-DE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𝑐𝑢𝑟𝑙</m:t>
                    </m:r>
                    <m:r>
                      <a:rPr lang="de-DE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500" dirty="0" smtClean="0">
                    <a:latin typeface="Arial (Textkörper)"/>
                  </a:rPr>
                  <a:t>* such that:</a:t>
                </a:r>
              </a:p>
              <a:p>
                <a:pPr marL="439737" lvl="1" indent="-269875" eaLnBrk="1" hangingPunct="1">
                  <a:spcBef>
                    <a:spcPts val="0"/>
                  </a:spcBef>
                </a:pPr>
                <a:endParaRPr lang="en-US" sz="1800" dirty="0" smtClean="0">
                  <a:latin typeface="Arial (Textkörper)"/>
                </a:endParaRPr>
              </a:p>
              <a:p>
                <a:pPr marL="439737" lvl="1" indent="-269875" eaLnBrk="1" hangingPunct="1">
                  <a:spcBef>
                    <a:spcPts val="0"/>
                  </a:spcBef>
                </a:pPr>
                <a:endParaRPr lang="en-US" sz="1800" dirty="0">
                  <a:latin typeface="Arial (Textkörper)"/>
                </a:endParaRPr>
              </a:p>
              <a:p>
                <a:pPr marL="439737" lvl="1" indent="-269875" eaLnBrk="1" hangingPunct="1">
                  <a:spcBef>
                    <a:spcPts val="0"/>
                  </a:spcBef>
                </a:pPr>
                <a:endParaRPr lang="en-US" sz="1800" dirty="0" smtClean="0">
                  <a:latin typeface="Arial (Textkörper)"/>
                </a:endParaRPr>
              </a:p>
              <a:p>
                <a:pPr marL="439737" lvl="1" indent="-269875" eaLnBrk="1" hangingPunct="1">
                  <a:spcBef>
                    <a:spcPts val="0"/>
                  </a:spcBef>
                </a:pPr>
                <a:endParaRPr lang="en-US" sz="1800" dirty="0">
                  <a:latin typeface="Arial (Textkörper)"/>
                </a:endParaRPr>
              </a:p>
              <a:p>
                <a:pPr marL="439737" lvl="1" indent="-269875" eaLnBrk="1" hangingPunct="1">
                  <a:spcBef>
                    <a:spcPts val="0"/>
                  </a:spcBef>
                </a:pPr>
                <a:endParaRPr lang="en-US" sz="1800" dirty="0" smtClean="0">
                  <a:latin typeface="Arial (Textkörper)"/>
                </a:endParaRPr>
              </a:p>
              <a:p>
                <a:pPr marL="269875" indent="-269875" eaLnBrk="1" hangingPunct="1">
                  <a:spcBef>
                    <a:spcPts val="1000"/>
                  </a:spcBef>
                </a:pPr>
                <a:endParaRPr lang="en-US" sz="2200" dirty="0" smtClean="0">
                  <a:latin typeface="Arial (Textkörper)"/>
                </a:endParaRPr>
              </a:p>
            </p:txBody>
          </p:sp>
        </mc:Choice>
        <mc:Fallback xmlns="">
          <p:sp>
            <p:nvSpPr>
              <p:cNvPr id="512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50825" y="1614208"/>
                <a:ext cx="8640763" cy="4789487"/>
              </a:xfrm>
              <a:blipFill>
                <a:blip r:embed="rId3"/>
                <a:stretch>
                  <a:fillRect l="-987" t="-89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Frequency Domain Formulation</a:t>
            </a:r>
            <a:endParaRPr lang="de-DE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601663" y="2268714"/>
                <a:ext cx="7254862" cy="543654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12700">
                <a:solidFill>
                  <a:schemeClr val="tx1"/>
                </a:solidFill>
              </a:ln>
            </p:spPr>
            <p:txBody>
              <a:bodyPr wrap="none" anchor="t" anchorCtr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</m:t>
                      </m:r>
                      <m:sSub>
                        <m:sSubPr>
                          <m:ctrlPr>
                            <a:rPr lang="de-DE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de-DE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de-DE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de-DE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de-DE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de-DE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DE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de-DE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de-DE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de-DE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  <m:r>
                            <a:rPr lang="de-DE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63" y="2268714"/>
                <a:ext cx="7254862" cy="5436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uppieren 3"/>
          <p:cNvGrpSpPr/>
          <p:nvPr/>
        </p:nvGrpSpPr>
        <p:grpSpPr>
          <a:xfrm>
            <a:off x="511281" y="3692008"/>
            <a:ext cx="6615209" cy="1477038"/>
            <a:chOff x="511281" y="4134992"/>
            <a:chExt cx="6615209" cy="147703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hteck 7"/>
                <p:cNvSpPr/>
                <p:nvPr/>
              </p:nvSpPr>
              <p:spPr>
                <a:xfrm>
                  <a:off x="511281" y="4134992"/>
                  <a:ext cx="6615209" cy="81887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𝑑𝑉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𝛻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𝛻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</m:e>
                        </m:nary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𝑑𝑉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</m:e>
                        </m:nary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𝑑𝑉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8" name="Rechteck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281" y="4134992"/>
                  <a:ext cx="6615209" cy="81887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hteck 13"/>
                <p:cNvSpPr/>
                <p:nvPr/>
              </p:nvSpPr>
              <p:spPr>
                <a:xfrm>
                  <a:off x="511281" y="4872340"/>
                  <a:ext cx="4804520" cy="73969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∮"/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sub>
                          <m:sup/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𝑑𝑆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𝛻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           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hteck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281" y="4872340"/>
                  <a:ext cx="4804520" cy="73969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7EF87343-D1A7-4E03-BB3A-3DD1852C9131}" type="slidenum">
              <a:rPr lang="de-DE" smtClean="0"/>
              <a:t>2</a:t>
            </a:fld>
            <a:r>
              <a:rPr lang="de-DE" dirty="0" smtClean="0"/>
              <a:t> </a:t>
            </a:r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1974362" y="3973997"/>
            <a:ext cx="286050" cy="2723475"/>
          </a:xfrm>
          <a:prstGeom prst="rightBrace">
            <a:avLst>
              <a:gd name="adj1" fmla="val 28333"/>
              <a:gd name="adj2" fmla="val 50000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020205" y="5485986"/>
            <a:ext cx="2194363" cy="318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sz="1600" b="1" dirty="0" smtClean="0"/>
              <a:t>boundary fluxes</a:t>
            </a:r>
            <a:endParaRPr lang="en-US" sz="1600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851" y="5126711"/>
            <a:ext cx="4582352" cy="1233460"/>
          </a:xfrm>
          <a:prstGeom prst="rect">
            <a:avLst/>
          </a:prstGeom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4732333" y="4629702"/>
            <a:ext cx="3062295" cy="318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sz="1600" b="1" dirty="0">
                <a:solidFill>
                  <a:srgbClr val="C00000"/>
                </a:solidFill>
              </a:rPr>
              <a:t>H</a:t>
            </a:r>
            <a:r>
              <a:rPr lang="en-US" sz="1600" b="1" dirty="0" smtClean="0">
                <a:solidFill>
                  <a:srgbClr val="C00000"/>
                </a:solidFill>
              </a:rPr>
              <a:t>igh-order hierarchical FEM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947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9144000" cy="68564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4805" y="1257586"/>
            <a:ext cx="8713663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7075" indent="-2698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 eaLnBrk="1" hangingPunct="1">
              <a:lnSpc>
                <a:spcPct val="105000"/>
              </a:lnSpc>
              <a:spcBef>
                <a:spcPts val="1200"/>
              </a:spcBef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57200" lvl="1" indent="0" algn="ctr" eaLnBrk="1" hangingPunct="1">
              <a:lnSpc>
                <a:spcPct val="105000"/>
              </a:lnSpc>
              <a:spcBef>
                <a:spcPts val="1200"/>
              </a:spcBef>
            </a:pPr>
            <a:endParaRPr lang="de-DE" sz="2800" dirty="0">
              <a:solidFill>
                <a:schemeClr val="bg1"/>
              </a:solidFill>
            </a:endParaRPr>
          </a:p>
          <a:p>
            <a:pPr marL="457200" lvl="1" indent="0" algn="ctr" eaLnBrk="1" hangingPunct="1">
              <a:lnSpc>
                <a:spcPct val="105000"/>
              </a:lnSpc>
              <a:spcBef>
                <a:spcPts val="1200"/>
              </a:spcBef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57200" lvl="1" indent="0" algn="ctr" eaLnBrk="1" hangingPunct="1">
              <a:lnSpc>
                <a:spcPct val="105000"/>
              </a:lnSpc>
              <a:spcBef>
                <a:spcPts val="1200"/>
              </a:spcBef>
            </a:pPr>
            <a:r>
              <a:rPr lang="de-DE" sz="2800" dirty="0" err="1" smtClean="0">
                <a:solidFill>
                  <a:schemeClr val="bg1"/>
                </a:solidFill>
              </a:rPr>
              <a:t>Thank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You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for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your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attention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799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99578"/>
            <a:ext cx="8640763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 smtClean="0">
                <a:latin typeface="Arial (Textkörper)"/>
              </a:rPr>
              <a:t>E-XFEL BC0</a:t>
            </a: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>
              <a:latin typeface="Arial (Textkörper)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 smtClean="0">
              <a:latin typeface="Arial (Textkörper)"/>
            </a:endParaRP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sz="2400" dirty="0"/>
              <a:t>Curved </a:t>
            </a:r>
            <a:r>
              <a:rPr lang="en-US" sz="2400" dirty="0" smtClean="0"/>
              <a:t>particle </a:t>
            </a:r>
            <a:r>
              <a:rPr lang="en-US" sz="2400" dirty="0"/>
              <a:t>trajectories</a:t>
            </a:r>
            <a:endParaRPr lang="de-DE" sz="2400" dirty="0" smtClean="0"/>
          </a:p>
        </p:txBody>
      </p:sp>
      <p:sp>
        <p:nvSpPr>
          <p:cNvPr id="15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C3C1CBBD-C8F3-4BEA-82DF-61B7D0A9CB66}" type="slidenum">
              <a:rPr lang="de-DE" smtClean="0"/>
              <a:t>21</a:t>
            </a:fld>
            <a:r>
              <a:rPr lang="de-DE" dirty="0" smtClean="0"/>
              <a:t>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2399" y="2473035"/>
            <a:ext cx="5774160" cy="1358898"/>
          </a:xfrm>
          <a:prstGeom prst="rect">
            <a:avLst/>
          </a:prstGeom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062671" y="3651933"/>
            <a:ext cx="1330840" cy="23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sz="1400" dirty="0" smtClean="0"/>
              <a:t>Beam path</a:t>
            </a:r>
            <a:endParaRPr lang="en-US" sz="1400" dirty="0"/>
          </a:p>
        </p:txBody>
      </p:sp>
      <p:cxnSp>
        <p:nvCxnSpPr>
          <p:cNvPr id="17" name="Gerade Verbindung mit Pfeil 16"/>
          <p:cNvCxnSpPr/>
          <p:nvPr/>
        </p:nvCxnSpPr>
        <p:spPr>
          <a:xfrm flipV="1">
            <a:off x="1625600" y="3331626"/>
            <a:ext cx="346331" cy="3504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pieren 9"/>
          <p:cNvGrpSpPr/>
          <p:nvPr/>
        </p:nvGrpSpPr>
        <p:grpSpPr>
          <a:xfrm>
            <a:off x="338546" y="2093447"/>
            <a:ext cx="5361215" cy="271732"/>
            <a:chOff x="576263" y="2018328"/>
            <a:chExt cx="6916799" cy="338824"/>
          </a:xfrm>
        </p:grpSpPr>
        <p:cxnSp>
          <p:nvCxnSpPr>
            <p:cNvPr id="4" name="Gerade Verbindung mit Pfeil 3"/>
            <p:cNvCxnSpPr/>
            <p:nvPr/>
          </p:nvCxnSpPr>
          <p:spPr>
            <a:xfrm>
              <a:off x="576263" y="2345634"/>
              <a:ext cx="6916799" cy="1151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3006560" y="2018328"/>
              <a:ext cx="1892556" cy="28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2000" tIns="36000" rIns="72000" bIns="36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ts val="300"/>
                </a:spcBef>
                <a:buClr>
                  <a:schemeClr val="tx1"/>
                </a:buClr>
                <a:buSzPct val="125000"/>
                <a:buFont typeface="Symbol" pitchFamily="18" charset="2"/>
                <a:buNone/>
              </a:pPr>
              <a:r>
                <a:rPr lang="en-US" sz="1400" dirty="0" smtClean="0">
                  <a:latin typeface="+mj-lt"/>
                </a:rPr>
                <a:t>~6.5m</a:t>
              </a:r>
              <a:endParaRPr lang="en-US" sz="1400" dirty="0">
                <a:latin typeface="+mj-lt"/>
              </a:endParaRPr>
            </a:p>
          </p:txBody>
        </p:sp>
      </p:grp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825" y="4268198"/>
            <a:ext cx="5448936" cy="41555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9761" y="2531867"/>
            <a:ext cx="3340220" cy="1878170"/>
          </a:xfrm>
          <a:prstGeom prst="rect">
            <a:avLst/>
          </a:prstGeom>
        </p:spPr>
      </p:pic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4492070" y="4793612"/>
            <a:ext cx="3451425" cy="1611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buClr>
                <a:schemeClr val="tx1"/>
              </a:buClr>
              <a:buSzPct val="125000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BC0 chicane:</a:t>
            </a:r>
          </a:p>
          <a:p>
            <a:pPr marL="285750" indent="-285750">
              <a:spcBef>
                <a:spcPts val="300"/>
              </a:spcBef>
              <a:buClr>
                <a:schemeClr val="tx1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dirty="0" smtClean="0"/>
              <a:t>Bending radius: 1m</a:t>
            </a:r>
          </a:p>
          <a:p>
            <a:pPr marL="285750" indent="-285750">
              <a:spcBef>
                <a:spcPts val="300"/>
              </a:spcBef>
              <a:buClr>
                <a:schemeClr val="tx1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dirty="0"/>
              <a:t>Bending </a:t>
            </a:r>
            <a:r>
              <a:rPr lang="en-US" dirty="0" smtClean="0"/>
              <a:t>angle: 45</a:t>
            </a:r>
            <a:r>
              <a:rPr lang="en-US" baseline="30000" dirty="0" smtClean="0"/>
              <a:t>○</a:t>
            </a:r>
            <a:endParaRPr lang="en-US" baseline="30000" dirty="0"/>
          </a:p>
          <a:p>
            <a:pPr marL="285750" indent="-285750">
              <a:spcBef>
                <a:spcPts val="300"/>
              </a:spcBef>
              <a:buClr>
                <a:schemeClr val="tx1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dirty="0" smtClean="0"/>
              <a:t>Length: ~1.2m</a:t>
            </a:r>
          </a:p>
          <a:p>
            <a:pPr marL="285750" indent="-285750">
              <a:spcBef>
                <a:spcPts val="300"/>
              </a:spcBef>
              <a:buClr>
                <a:schemeClr val="tx1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dirty="0" smtClean="0"/>
              <a:t>Pipe dimensions: 100x50mm</a:t>
            </a:r>
            <a:endParaRPr lang="en-US" dirty="0"/>
          </a:p>
        </p:txBody>
      </p:sp>
      <p:sp>
        <p:nvSpPr>
          <p:cNvPr id="13" name="Rechteck 12"/>
          <p:cNvSpPr/>
          <p:nvPr/>
        </p:nvSpPr>
        <p:spPr>
          <a:xfrm>
            <a:off x="661351" y="4101155"/>
            <a:ext cx="802640" cy="66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010" y="5040056"/>
            <a:ext cx="3247165" cy="1298135"/>
          </a:xfrm>
          <a:prstGeom prst="rect">
            <a:avLst/>
          </a:prstGeom>
        </p:spPr>
      </p:pic>
      <p:cxnSp>
        <p:nvCxnSpPr>
          <p:cNvPr id="24" name="Gerade Verbindung mit Pfeil 23"/>
          <p:cNvCxnSpPr/>
          <p:nvPr/>
        </p:nvCxnSpPr>
        <p:spPr>
          <a:xfrm flipH="1" flipV="1">
            <a:off x="1483360" y="5405120"/>
            <a:ext cx="320037" cy="963804"/>
          </a:xfrm>
          <a:prstGeom prst="straightConnector1">
            <a:avLst/>
          </a:prstGeom>
          <a:ln w="15875">
            <a:solidFill>
              <a:schemeClr val="tx1"/>
            </a:solidFill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/>
          <p:nvPr/>
        </p:nvCxnSpPr>
        <p:spPr>
          <a:xfrm flipV="1">
            <a:off x="1803397" y="5887022"/>
            <a:ext cx="1294962" cy="481902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hteck 29"/>
              <p:cNvSpPr/>
              <p:nvPr/>
            </p:nvSpPr>
            <p:spPr>
              <a:xfrm>
                <a:off x="1273103" y="5702356"/>
                <a:ext cx="4029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0" name="Rechteck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3103" y="5702356"/>
                <a:ext cx="402994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1911588" y="4148136"/>
            <a:ext cx="2373541" cy="288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sz="1400" b="1" dirty="0"/>
              <a:t>s</a:t>
            </a:r>
            <a:r>
              <a:rPr lang="en-US" sz="1400" b="1" dirty="0" smtClean="0"/>
              <a:t>mooth pipe assumption</a:t>
            </a:r>
            <a:endParaRPr lang="en-US" sz="1400" b="1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6144280" y="2208992"/>
            <a:ext cx="2732029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buClr>
                <a:schemeClr val="tx1"/>
              </a:buClr>
              <a:buSzPct val="125000"/>
            </a:pPr>
            <a:r>
              <a:rPr lang="en-US" dirty="0" smtClean="0"/>
              <a:t>Layout of BC0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8979736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>
              <a:latin typeface="Arial (Textkörper)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 smtClean="0">
              <a:latin typeface="Arial (Textkörper)"/>
            </a:endParaRP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Curved particle trajectories</a:t>
            </a:r>
            <a:endParaRPr lang="de-DE" sz="2400" dirty="0" smtClean="0"/>
          </a:p>
        </p:txBody>
      </p:sp>
      <p:sp>
        <p:nvSpPr>
          <p:cNvPr id="15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4F01C7C5-0153-4659-A9B4-CC28C1355D5C}" type="slidenum">
              <a:rPr lang="de-DE" smtClean="0"/>
              <a:t>22</a:t>
            </a:fld>
            <a:r>
              <a:rPr lang="de-DE" dirty="0" smtClean="0"/>
              <a:t> </a:t>
            </a:r>
          </a:p>
        </p:txBody>
      </p:sp>
      <p:pic>
        <p:nvPicPr>
          <p:cNvPr id="6" name="bend-5GHz_ex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l="20111" t="28654" r="21000" b="42327"/>
          <a:stretch/>
        </p:blipFill>
        <p:spPr>
          <a:xfrm>
            <a:off x="4579577" y="1859281"/>
            <a:ext cx="4387357" cy="136958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bend-10GHz_ex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0"/>
          <a:srcRect l="18445" t="29340" r="24444" b="42328"/>
          <a:stretch/>
        </p:blipFill>
        <p:spPr>
          <a:xfrm>
            <a:off x="4582160" y="3293212"/>
            <a:ext cx="4411167" cy="138534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bend-15GHz_ex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1"/>
          <a:srcRect t="26826" b="24277"/>
          <a:stretch/>
        </p:blipFill>
        <p:spPr>
          <a:xfrm>
            <a:off x="4570648" y="4725999"/>
            <a:ext cx="4422680" cy="145099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766" y="2138934"/>
            <a:ext cx="4056071" cy="1058479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6404522" y="2911180"/>
            <a:ext cx="6686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5GHz</a:t>
            </a:r>
            <a:endParaRPr lang="en-US" sz="1400" dirty="0"/>
          </a:p>
        </p:txBody>
      </p:sp>
      <p:sp>
        <p:nvSpPr>
          <p:cNvPr id="13" name="Rechteck 12"/>
          <p:cNvSpPr/>
          <p:nvPr/>
        </p:nvSpPr>
        <p:spPr>
          <a:xfrm>
            <a:off x="6400572" y="4340549"/>
            <a:ext cx="7720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10GHz</a:t>
            </a:r>
            <a:endParaRPr lang="en-US" sz="1400" dirty="0"/>
          </a:p>
        </p:txBody>
      </p:sp>
      <p:sp>
        <p:nvSpPr>
          <p:cNvPr id="14" name="Rechteck 13"/>
          <p:cNvSpPr/>
          <p:nvPr/>
        </p:nvSpPr>
        <p:spPr>
          <a:xfrm>
            <a:off x="6400572" y="5848946"/>
            <a:ext cx="7720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15GHz</a:t>
            </a:r>
            <a:endParaRPr lang="en-US" sz="14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10" b="33045"/>
          <a:stretch/>
        </p:blipFill>
        <p:spPr>
          <a:xfrm>
            <a:off x="229805" y="3374536"/>
            <a:ext cx="4159315" cy="3140830"/>
          </a:xfrm>
          <a:prstGeom prst="rect">
            <a:avLst/>
          </a:prstGeom>
        </p:spPr>
      </p:pic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583749" y="1772696"/>
            <a:ext cx="3451425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600"/>
              </a:spcBef>
              <a:buClr>
                <a:schemeClr val="tx1"/>
              </a:buClr>
              <a:buSzPct val="125000"/>
            </a:pPr>
            <a:r>
              <a:rPr lang="en-US" dirty="0" smtClean="0"/>
              <a:t>extruded hex-mesh</a:t>
            </a: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688197" y="3105906"/>
            <a:ext cx="3451425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600"/>
              </a:spcBef>
              <a:buClr>
                <a:schemeClr val="tx1"/>
              </a:buClr>
              <a:buSzPct val="125000"/>
            </a:pPr>
            <a:r>
              <a:rPr lang="en-US" dirty="0"/>
              <a:t>n</a:t>
            </a:r>
            <a:r>
              <a:rPr lang="en-US" dirty="0" smtClean="0"/>
              <a:t>um. convergence</a:t>
            </a:r>
          </a:p>
        </p:txBody>
      </p:sp>
    </p:spTree>
    <p:extLst>
      <p:ext uri="{BB962C8B-B14F-4D97-AF65-F5344CB8AC3E}">
        <p14:creationId xmlns:p14="http://schemas.microsoft.com/office/powerpoint/2010/main" val="827291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9144000" cy="68564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4805" y="1257586"/>
            <a:ext cx="8713663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9875" indent="-2698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7075" indent="-2698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lvl="1" indent="0" algn="ctr" eaLnBrk="1" hangingPunct="1">
              <a:lnSpc>
                <a:spcPct val="105000"/>
              </a:lnSpc>
              <a:spcBef>
                <a:spcPts val="1200"/>
              </a:spcBef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57200" lvl="1" indent="0" algn="ctr" eaLnBrk="1" hangingPunct="1">
              <a:lnSpc>
                <a:spcPct val="105000"/>
              </a:lnSpc>
              <a:spcBef>
                <a:spcPts val="1200"/>
              </a:spcBef>
            </a:pPr>
            <a:endParaRPr lang="de-DE" sz="2800" dirty="0">
              <a:solidFill>
                <a:schemeClr val="bg1"/>
              </a:solidFill>
            </a:endParaRPr>
          </a:p>
          <a:p>
            <a:pPr marL="457200" lvl="1" indent="0" algn="ctr" eaLnBrk="1" hangingPunct="1">
              <a:lnSpc>
                <a:spcPct val="105000"/>
              </a:lnSpc>
              <a:spcBef>
                <a:spcPts val="1200"/>
              </a:spcBef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457200" lvl="1" indent="0" algn="ctr" eaLnBrk="1" hangingPunct="1">
              <a:lnSpc>
                <a:spcPct val="105000"/>
              </a:lnSpc>
              <a:spcBef>
                <a:spcPts val="1200"/>
              </a:spcBef>
            </a:pPr>
            <a:r>
              <a:rPr lang="de-DE" sz="2800" dirty="0" err="1" smtClean="0">
                <a:solidFill>
                  <a:schemeClr val="bg1"/>
                </a:solidFill>
              </a:rPr>
              <a:t>Thank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You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for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your</a:t>
            </a:r>
            <a:r>
              <a:rPr lang="de-DE" sz="2800" dirty="0" smtClean="0">
                <a:solidFill>
                  <a:schemeClr val="bg1"/>
                </a:solidFill>
              </a:rPr>
              <a:t> </a:t>
            </a:r>
            <a:r>
              <a:rPr lang="de-DE" sz="2800" dirty="0" err="1" smtClean="0">
                <a:solidFill>
                  <a:schemeClr val="bg1"/>
                </a:solidFill>
              </a:rPr>
              <a:t>attention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854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14208"/>
            <a:ext cx="8640763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 smtClean="0">
                <a:latin typeface="Arial (Textkörper)"/>
              </a:rPr>
              <a:t>Treatment of </a:t>
            </a:r>
            <a:r>
              <a:rPr lang="en-US" sz="2400" dirty="0">
                <a:latin typeface="Arial (Textkörper)"/>
              </a:rPr>
              <a:t>b</a:t>
            </a:r>
            <a:r>
              <a:rPr lang="en-US" sz="2400" dirty="0" smtClean="0">
                <a:latin typeface="Arial (Textkörper)"/>
              </a:rPr>
              <a:t>oundary surfaces</a:t>
            </a: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200"/>
              </a:spcBef>
            </a:pPr>
            <a:r>
              <a:rPr lang="en-US" sz="2400" dirty="0" smtClean="0">
                <a:latin typeface="Arial (Textkörper)"/>
              </a:rPr>
              <a:t>Resistive wall boundaries</a:t>
            </a: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>
              <a:latin typeface="Arial (Textkörper)"/>
            </a:endParaRPr>
          </a:p>
          <a:p>
            <a:pPr marL="540000" lvl="1" indent="-288000" eaLnBrk="1" hangingPunct="1">
              <a:spcBef>
                <a:spcPts val="600"/>
              </a:spcBef>
            </a:pPr>
            <a:endParaRPr lang="en-US" sz="2000" dirty="0" smtClean="0"/>
          </a:p>
          <a:p>
            <a:pPr marL="537750" lvl="1" indent="-285750" eaLnBrk="1" hangingPunct="1">
              <a:spcBef>
                <a:spcPts val="2400"/>
              </a:spcBef>
            </a:pPr>
            <a:r>
              <a:rPr lang="en-US" sz="1800" dirty="0" smtClean="0"/>
              <a:t>Simple modification of the system matrix on SIBC surfaces</a:t>
            </a:r>
          </a:p>
          <a:p>
            <a:pPr marL="537750" lvl="1" indent="-285750" eaLnBrk="1" hangingPunct="1">
              <a:spcBef>
                <a:spcPts val="600"/>
              </a:spcBef>
            </a:pPr>
            <a:r>
              <a:rPr lang="en-US" sz="1800" dirty="0" smtClean="0"/>
              <a:t>No fitting of the surface impedance function or ADE/convolution is needed</a:t>
            </a:r>
          </a:p>
          <a:p>
            <a:pPr marL="0" indent="0" eaLnBrk="1" hangingPunct="1">
              <a:spcBef>
                <a:spcPts val="0"/>
              </a:spcBef>
              <a:buNone/>
            </a:pPr>
            <a:endParaRPr lang="en-US" sz="2200" dirty="0" smtClean="0">
              <a:latin typeface="Arial (Textkörper)"/>
            </a:endParaRP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Frequency Domain Formulation</a:t>
            </a:r>
            <a:endParaRPr lang="de-DE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eck 2"/>
              <p:cNvSpPr/>
              <p:nvPr/>
            </p:nvSpPr>
            <p:spPr>
              <a:xfrm>
                <a:off x="438289" y="4670904"/>
                <a:ext cx="7245253" cy="773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𝑆𝐼𝐵𝐶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𝑑𝑆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=⋯=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sSub>
                        <m:sSubPr>
                          <m:ctrlPr>
                            <a:rPr lang="de-DE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𝑺</m:t>
                          </m:r>
                        </m:sub>
                      </m:sSub>
                      <m:r>
                        <a:rPr lang="de-DE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r>
                        <a:rPr lang="de-DE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nary>
                        <m:naryPr>
                          <m:chr m:val="∮"/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𝑆𝐼𝐵𝐶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𝑑𝑆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htec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89" y="4670904"/>
                <a:ext cx="7245253" cy="77393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hteck 29"/>
              <p:cNvSpPr/>
              <p:nvPr/>
            </p:nvSpPr>
            <p:spPr>
              <a:xfrm>
                <a:off x="458936" y="2041932"/>
                <a:ext cx="4590872" cy="8188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𝑑𝑉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nary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e>
                      </m:nary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hteck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936" y="2041932"/>
                <a:ext cx="4590872" cy="8188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hteck 30"/>
              <p:cNvSpPr/>
              <p:nvPr/>
            </p:nvSpPr>
            <p:spPr>
              <a:xfrm>
                <a:off x="489361" y="2746791"/>
                <a:ext cx="8382349" cy="8416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de-D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𝑑𝑉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trlPr>
                            <a:rPr lang="de-DE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DE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de-DE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𝑺𝑰𝑩𝑪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de-DE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𝒅𝑺</m:t>
                          </m:r>
                          <m:r>
                            <a:rPr lang="de-DE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𝒏</m:t>
                          </m:r>
                          <m:r>
                            <a:rPr lang="de-DE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DE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de-DE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𝒉</m:t>
                                  </m:r>
                                </m:sub>
                              </m:s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𝝁</m:t>
                                  </m:r>
                                </m:e>
                                <m:sup>
                                  <m:r>
                                    <a:rPr lang="de-DE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de-DE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de-DE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𝜵</m:t>
                              </m:r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de-DE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</m:e>
                          </m:d>
                        </m:e>
                      </m:nary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𝑊𝐺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𝑑𝑆𝑛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hteck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361" y="2746791"/>
                <a:ext cx="8382349" cy="8416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Geschweifte Klammer rechts 31"/>
          <p:cNvSpPr/>
          <p:nvPr/>
        </p:nvSpPr>
        <p:spPr>
          <a:xfrm rot="5400000">
            <a:off x="4012801" y="2174009"/>
            <a:ext cx="334319" cy="2884872"/>
          </a:xfrm>
          <a:prstGeom prst="rightBrace">
            <a:avLst>
              <a:gd name="adj1" fmla="val 28333"/>
              <a:gd name="adj2" fmla="val 50000"/>
            </a:avLst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Geschweifte Klammer rechts 32"/>
          <p:cNvSpPr/>
          <p:nvPr/>
        </p:nvSpPr>
        <p:spPr>
          <a:xfrm rot="5400000">
            <a:off x="7028162" y="2256174"/>
            <a:ext cx="316439" cy="2702660"/>
          </a:xfrm>
          <a:prstGeom prst="rightBrace">
            <a:avLst>
              <a:gd name="adj1" fmla="val 28333"/>
              <a:gd name="adj2" fmla="val 50000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3087198" y="3745846"/>
            <a:ext cx="2324404" cy="318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sz="1600" b="1" dirty="0">
                <a:solidFill>
                  <a:srgbClr val="C00000"/>
                </a:solidFill>
              </a:rPr>
              <a:t>r</a:t>
            </a:r>
            <a:r>
              <a:rPr lang="en-US" sz="1600" b="1" dirty="0" smtClean="0">
                <a:solidFill>
                  <a:srgbClr val="C00000"/>
                </a:solidFill>
              </a:rPr>
              <a:t>esistive wall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35" name="Text Box 3"/>
          <p:cNvSpPr txBox="1">
            <a:spLocks noChangeArrowheads="1"/>
          </p:cNvSpPr>
          <p:nvPr/>
        </p:nvSpPr>
        <p:spPr bwMode="auto">
          <a:xfrm>
            <a:off x="6062307" y="3749161"/>
            <a:ext cx="2324404" cy="318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sz="1600" b="1" dirty="0"/>
              <a:t>i</a:t>
            </a:r>
            <a:r>
              <a:rPr lang="en-US" sz="1600" b="1" dirty="0" smtClean="0"/>
              <a:t>n &amp; outgoing pipes</a:t>
            </a:r>
            <a:endParaRPr lang="en-US" sz="1600" b="1" dirty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BA520BDF-4903-41CB-BB8D-70D4617419A7}" type="slidenum">
              <a:rPr lang="de-DE" smtClean="0"/>
              <a:t>3</a:t>
            </a:fld>
            <a:r>
              <a:rPr lang="de-DE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4084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14208"/>
            <a:ext cx="8640763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 smtClean="0">
                <a:latin typeface="Arial (Textkörper)"/>
              </a:rPr>
              <a:t>Beam pipe boundary conditions</a:t>
            </a:r>
          </a:p>
          <a:p>
            <a:pPr marL="432000" lvl="1" indent="-288000" eaLnBrk="1" hangingPunct="1">
              <a:spcBef>
                <a:spcPts val="600"/>
              </a:spcBef>
            </a:pPr>
            <a:r>
              <a:rPr lang="en-US" sz="2000" dirty="0" smtClean="0"/>
              <a:t>For an ultra-relativistic bunch (same idea for </a:t>
            </a:r>
            <a:r>
              <a:rPr lang="el-GR" sz="2000" dirty="0" smtClean="0"/>
              <a:t>β</a:t>
            </a:r>
            <a:r>
              <a:rPr lang="de-DE" sz="2000" dirty="0" smtClean="0"/>
              <a:t> &lt; 1)</a:t>
            </a:r>
            <a:r>
              <a:rPr lang="en-US" sz="2000" dirty="0" smtClean="0"/>
              <a:t>:</a:t>
            </a:r>
          </a:p>
          <a:p>
            <a:pPr marL="540000" lvl="1" indent="-288000" eaLnBrk="1" hangingPunct="1">
              <a:spcBef>
                <a:spcPts val="600"/>
              </a:spcBef>
            </a:pPr>
            <a:endParaRPr lang="en-US" sz="2000" dirty="0">
              <a:latin typeface="Arial (Textkörper)"/>
            </a:endParaRPr>
          </a:p>
          <a:p>
            <a:pPr marL="540000" lvl="1" indent="-288000" eaLnBrk="1" hangingPunct="1">
              <a:spcBef>
                <a:spcPts val="600"/>
              </a:spcBef>
            </a:pPr>
            <a:endParaRPr lang="en-US" sz="2000" dirty="0" smtClean="0">
              <a:latin typeface="Arial (Textkörper)"/>
            </a:endParaRPr>
          </a:p>
          <a:p>
            <a:pPr marL="540000" lvl="1" indent="-288000" eaLnBrk="1" hangingPunct="1">
              <a:spcBef>
                <a:spcPts val="600"/>
              </a:spcBef>
            </a:pPr>
            <a:endParaRPr lang="en-US" sz="2000" dirty="0">
              <a:latin typeface="Arial (Textkörper)"/>
            </a:endParaRPr>
          </a:p>
          <a:p>
            <a:pPr marL="358775" lvl="2" indent="0" eaLnBrk="1" hangingPunct="1">
              <a:spcBef>
                <a:spcPts val="1200"/>
              </a:spcBef>
              <a:buNone/>
            </a:pPr>
            <a:r>
              <a:rPr lang="en-US" sz="1800" dirty="0" smtClean="0">
                <a:latin typeface="Arial (Textkörper)"/>
              </a:rPr>
              <a:t> solve 2D-electrostatic problem at both ends of the pipe</a:t>
            </a:r>
            <a:endParaRPr lang="en-US" sz="1800" dirty="0">
              <a:latin typeface="Arial (Textkörper)"/>
            </a:endParaRPr>
          </a:p>
          <a:p>
            <a:pPr marL="432000" lvl="1" indent="-288000" eaLnBrk="1" hangingPunct="1">
              <a:spcBef>
                <a:spcPts val="180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Beam pipe BC and modal contribution to the RHS</a:t>
            </a:r>
          </a:p>
          <a:p>
            <a:pPr marL="432000" lvl="1" indent="-288000" eaLnBrk="1" hangingPunct="1">
              <a:spcBef>
                <a:spcPts val="1800"/>
              </a:spcBef>
            </a:pPr>
            <a:endParaRPr lang="en-US" sz="2000" dirty="0"/>
          </a:p>
          <a:p>
            <a:pPr marL="540000" lvl="1" indent="-288000" eaLnBrk="1" hangingPunct="1">
              <a:spcBef>
                <a:spcPts val="600"/>
              </a:spcBef>
            </a:pPr>
            <a:endParaRPr lang="en-US" sz="2000" dirty="0" smtClean="0">
              <a:latin typeface="Arial (Textkörper)"/>
            </a:endParaRPr>
          </a:p>
          <a:p>
            <a:pPr marL="540000" lvl="1" indent="-288000" eaLnBrk="1" hangingPunct="1">
              <a:spcBef>
                <a:spcPts val="600"/>
              </a:spcBef>
            </a:pPr>
            <a:endParaRPr lang="en-US" sz="2000" dirty="0">
              <a:latin typeface="Arial (Textkörper)"/>
            </a:endParaRPr>
          </a:p>
          <a:p>
            <a:pPr marL="358775" lvl="2" indent="0" eaLnBrk="1" hangingPunct="1">
              <a:spcBef>
                <a:spcPts val="2400"/>
              </a:spcBef>
              <a:buNone/>
            </a:pPr>
            <a:r>
              <a:rPr lang="en-US" sz="1800" dirty="0" smtClean="0">
                <a:latin typeface="Arial (Textkörper)"/>
              </a:rPr>
              <a:t>…do this for all waveguide modes supported in the pipe</a:t>
            </a:r>
            <a:endParaRPr lang="en-US" sz="2200" dirty="0">
              <a:latin typeface="Arial (Textkörper)"/>
            </a:endParaRP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Frequency Domain Formulation</a:t>
            </a:r>
            <a:endParaRPr lang="de-DE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hteck 13"/>
              <p:cNvSpPr/>
              <p:nvPr/>
            </p:nvSpPr>
            <p:spPr>
              <a:xfrm>
                <a:off x="675195" y="2434770"/>
                <a:ext cx="3068846" cy="659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𝑖𝑛𝑐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de-DE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Rechtec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95" y="2434770"/>
                <a:ext cx="3068846" cy="6597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hteck 14"/>
              <p:cNvSpPr/>
              <p:nvPr/>
            </p:nvSpPr>
            <p:spPr>
              <a:xfrm>
                <a:off x="668571" y="3111303"/>
                <a:ext cx="3068846" cy="3782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𝑖𝑛𝑐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Rechteck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571" y="3111303"/>
                <a:ext cx="3068846" cy="3782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uppieren 31"/>
          <p:cNvGrpSpPr/>
          <p:nvPr/>
        </p:nvGrpSpPr>
        <p:grpSpPr>
          <a:xfrm>
            <a:off x="4349184" y="2653794"/>
            <a:ext cx="4414672" cy="781873"/>
            <a:chOff x="3763557" y="2615556"/>
            <a:chExt cx="5157534" cy="781873"/>
          </a:xfrm>
        </p:grpSpPr>
        <p:cxnSp>
          <p:nvCxnSpPr>
            <p:cNvPr id="3" name="Gerader Verbinder 2"/>
            <p:cNvCxnSpPr/>
            <p:nvPr/>
          </p:nvCxnSpPr>
          <p:spPr>
            <a:xfrm>
              <a:off x="4816230" y="2615556"/>
              <a:ext cx="1411357" cy="993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>
            <a:xfrm>
              <a:off x="7324196" y="2628810"/>
              <a:ext cx="1411357" cy="993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>
            <a:xfrm>
              <a:off x="6184512" y="2633779"/>
              <a:ext cx="1139684" cy="1655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>
              <a:off x="4829484" y="3374236"/>
              <a:ext cx="1411357" cy="993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7337450" y="3387490"/>
              <a:ext cx="1411357" cy="993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/>
            <p:cNvCxnSpPr/>
            <p:nvPr/>
          </p:nvCxnSpPr>
          <p:spPr>
            <a:xfrm>
              <a:off x="6197766" y="3382855"/>
              <a:ext cx="1139684" cy="1655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Ellipse 8"/>
            <p:cNvSpPr/>
            <p:nvPr/>
          </p:nvSpPr>
          <p:spPr>
            <a:xfrm>
              <a:off x="8558301" y="2638748"/>
              <a:ext cx="362790" cy="752059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/>
            <p:cNvSpPr/>
            <p:nvPr/>
          </p:nvSpPr>
          <p:spPr>
            <a:xfrm>
              <a:off x="4662992" y="2615556"/>
              <a:ext cx="362790" cy="752059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Gerade Verbindung mit Pfeil 28"/>
            <p:cNvCxnSpPr/>
            <p:nvPr/>
          </p:nvCxnSpPr>
          <p:spPr>
            <a:xfrm flipV="1">
              <a:off x="8235998" y="3018087"/>
              <a:ext cx="493634" cy="497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flipV="1">
              <a:off x="4303328" y="3011463"/>
              <a:ext cx="493634" cy="497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hteck 20"/>
                <p:cNvSpPr/>
                <p:nvPr/>
              </p:nvSpPr>
              <p:spPr>
                <a:xfrm>
                  <a:off x="3763557" y="2727315"/>
                  <a:ext cx="670248" cy="3837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𝑖𝑛𝑐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hteck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63557" y="2727315"/>
                  <a:ext cx="670248" cy="383759"/>
                </a:xfrm>
                <a:prstGeom prst="rect">
                  <a:avLst/>
                </a:prstGeom>
                <a:blipFill>
                  <a:blip r:embed="rId5"/>
                  <a:stretch>
                    <a:fillRect b="-48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hteck 33"/>
                <p:cNvSpPr/>
                <p:nvPr/>
              </p:nvSpPr>
              <p:spPr>
                <a:xfrm>
                  <a:off x="7711576" y="2737787"/>
                  <a:ext cx="670247" cy="38433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𝑖𝑛𝑐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4" name="Rechteck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1576" y="2737787"/>
                  <a:ext cx="670247" cy="384336"/>
                </a:xfrm>
                <a:prstGeom prst="rect">
                  <a:avLst/>
                </a:prstGeom>
                <a:blipFill>
                  <a:blip r:embed="rId6"/>
                  <a:stretch>
                    <a:fillRect b="-31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hteck 29"/>
              <p:cNvSpPr/>
              <p:nvPr/>
            </p:nvSpPr>
            <p:spPr>
              <a:xfrm>
                <a:off x="678836" y="4520767"/>
                <a:ext cx="6878548" cy="8082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𝑇𝐸</m:t>
                          </m:r>
                        </m:sup>
                      </m:sSubSup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𝑖𝑛𝑐</m:t>
                              </m:r>
                            </m:sup>
                          </m:sSup>
                        </m:e>
                      </m:d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Sup>
                        <m:sSub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𝑇𝐸</m:t>
                          </m:r>
                        </m:sup>
                      </m:sSubSup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𝑊𝐺</m:t>
                                  </m:r>
                                </m:sub>
                              </m:sSub>
                            </m:sub>
                            <m:sup/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𝑑𝑆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Sup>
                                <m:sSub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𝑇𝐸</m:t>
                                  </m:r>
                                </m:sup>
                              </m:sSubSup>
                            </m:e>
                          </m:nary>
                        </m:e>
                      </m:d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𝑊𝐺</m:t>
                                  </m:r>
                                </m:sub>
                              </m:sSub>
                            </m:sub>
                            <m:sup/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𝑑𝑆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Sup>
                                <m:sSub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𝑇𝐸</m:t>
                                  </m:r>
                                </m:sup>
                              </m:sSubSup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𝑖𝑛𝑐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hteck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836" y="4520767"/>
                <a:ext cx="6878548" cy="8082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hteck 35"/>
              <p:cNvSpPr/>
              <p:nvPr/>
            </p:nvSpPr>
            <p:spPr>
              <a:xfrm>
                <a:off x="762769" y="5476191"/>
                <a:ext cx="5330734" cy="404983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𝑇𝐸</m:t>
                          </m:r>
                        </m:sup>
                      </m:sSubSup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𝑖𝑛𝑐</m:t>
                              </m:r>
                            </m:sup>
                          </m:sSup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de-D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de-DE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𝐔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𝑇𝐸</m:t>
                          </m:r>
                        </m:sup>
                      </m:sSubSup>
                      <m:r>
                        <a:rPr lang="de-DE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𝐞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𝑖𝑛𝑐</m:t>
                          </m:r>
                        </m:sup>
                      </m:sSup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𝑇𝐸</m:t>
                          </m:r>
                        </m:sup>
                      </m:sSubSup>
                      <m:sSup>
                        <m:sSup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𝐑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sSubSup>
                        <m:sSubSupPr>
                          <m:ctrlPr>
                            <a:rPr lang="de-DE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𝐌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𝑇𝐸</m:t>
                          </m:r>
                        </m:sup>
                      </m:sSubSup>
                      <m:r>
                        <a:rPr lang="de-DE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𝐑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p>
                      </m:sSup>
                      <m:r>
                        <a:rPr lang="de-DE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𝐞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𝑖𝑛𝑐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Rechteck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769" y="5476191"/>
                <a:ext cx="5330734" cy="40498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AB3287F1-3999-4215-B0A9-C8C4631250A6}" type="slidenum">
              <a:rPr lang="de-DE" smtClean="0"/>
              <a:t>4</a:t>
            </a:fld>
            <a:r>
              <a:rPr lang="de-DE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8545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14208"/>
            <a:ext cx="8740775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 smtClean="0">
                <a:latin typeface="Arial (Textkörper)"/>
              </a:rPr>
              <a:t>Beam pipe boundary conditions</a:t>
            </a:r>
          </a:p>
          <a:p>
            <a:pPr marL="432000" lvl="1" indent="-288000" eaLnBrk="1" hangingPunct="1">
              <a:spcBef>
                <a:spcPts val="600"/>
              </a:spcBef>
            </a:pPr>
            <a:r>
              <a:rPr lang="en-US" sz="2000" dirty="0" smtClean="0"/>
              <a:t>For an ultra-relativistic bunch (same idea for </a:t>
            </a:r>
            <a:r>
              <a:rPr lang="el-GR" sz="2000" dirty="0" smtClean="0"/>
              <a:t>β</a:t>
            </a:r>
            <a:r>
              <a:rPr lang="de-DE" sz="2000" dirty="0" smtClean="0"/>
              <a:t> &lt; 1)</a:t>
            </a:r>
            <a:r>
              <a:rPr lang="en-US" sz="2000" dirty="0" smtClean="0"/>
              <a:t>:</a:t>
            </a:r>
          </a:p>
          <a:p>
            <a:pPr marL="540000" lvl="1" indent="-288000" eaLnBrk="1" hangingPunct="1">
              <a:spcBef>
                <a:spcPts val="600"/>
              </a:spcBef>
            </a:pPr>
            <a:endParaRPr lang="en-US" sz="2000" dirty="0">
              <a:latin typeface="Arial (Textkörper)"/>
            </a:endParaRPr>
          </a:p>
          <a:p>
            <a:pPr marL="540000" lvl="1" indent="-288000" eaLnBrk="1" hangingPunct="1">
              <a:spcBef>
                <a:spcPts val="600"/>
              </a:spcBef>
            </a:pPr>
            <a:endParaRPr lang="en-US" sz="2000" dirty="0" smtClean="0">
              <a:latin typeface="Arial (Textkörper)"/>
            </a:endParaRPr>
          </a:p>
          <a:p>
            <a:pPr marL="540000" lvl="1" indent="-288000" eaLnBrk="1" hangingPunct="1">
              <a:spcBef>
                <a:spcPts val="600"/>
              </a:spcBef>
            </a:pPr>
            <a:endParaRPr lang="en-US" sz="2000" dirty="0">
              <a:latin typeface="Arial (Textkörper)"/>
            </a:endParaRPr>
          </a:p>
          <a:p>
            <a:pPr marL="358775" lvl="2" indent="0" eaLnBrk="1" hangingPunct="1">
              <a:spcBef>
                <a:spcPts val="1200"/>
              </a:spcBef>
              <a:buNone/>
            </a:pPr>
            <a:r>
              <a:rPr lang="en-US" sz="1800" dirty="0" smtClean="0">
                <a:latin typeface="Arial (Textkörper)"/>
              </a:rPr>
              <a:t> solve 2D-electrostatic problem at both ends of the pipe</a:t>
            </a:r>
          </a:p>
          <a:p>
            <a:pPr marL="342900" indent="-342900" eaLnBrk="1" hangingPunct="1">
              <a:spcBef>
                <a:spcPts val="1500"/>
              </a:spcBef>
            </a:pPr>
            <a:r>
              <a:rPr lang="en-US" sz="2600" dirty="0" smtClean="0">
                <a:latin typeface="Arial (Textkörper)"/>
              </a:rPr>
              <a:t>Curl-conforming interpolation for singular source?</a:t>
            </a:r>
          </a:p>
          <a:p>
            <a:pPr marL="342900" indent="-342900" eaLnBrk="1" hangingPunct="1">
              <a:spcBef>
                <a:spcPts val="1200"/>
              </a:spcBef>
            </a:pPr>
            <a:endParaRPr lang="en-US" sz="2600" dirty="0">
              <a:latin typeface="Arial (Textkörper)"/>
            </a:endParaRPr>
          </a:p>
          <a:p>
            <a:pPr marL="342900" indent="-342900" eaLnBrk="1" hangingPunct="1">
              <a:spcBef>
                <a:spcPts val="1200"/>
              </a:spcBef>
            </a:pPr>
            <a:endParaRPr lang="en-US" sz="2600" dirty="0" smtClean="0">
              <a:latin typeface="Arial (Textkörper)"/>
            </a:endParaRPr>
          </a:p>
          <a:p>
            <a:pPr marL="512762" lvl="1" indent="-342900" eaLnBrk="1" hangingPunct="1">
              <a:spcBef>
                <a:spcPts val="0"/>
              </a:spcBef>
            </a:pPr>
            <a:endParaRPr lang="en-US" sz="2000" dirty="0" smtClean="0">
              <a:latin typeface="Arial (Textkörper)"/>
            </a:endParaRPr>
          </a:p>
          <a:p>
            <a:pPr marL="512762" lvl="1" indent="-342900" eaLnBrk="1" hangingPunct="1">
              <a:spcBef>
                <a:spcPts val="0"/>
              </a:spcBef>
            </a:pPr>
            <a:r>
              <a:rPr lang="en-US" sz="2000" b="1" dirty="0" smtClean="0">
                <a:solidFill>
                  <a:srgbClr val="C00000"/>
                </a:solidFill>
                <a:latin typeface="Arial (Textkörper)"/>
              </a:rPr>
              <a:t>Idea: use hybrid meshes exploiting tensor-product form of current</a:t>
            </a:r>
            <a:endParaRPr lang="en-US" sz="2000" b="1" dirty="0">
              <a:solidFill>
                <a:srgbClr val="C00000"/>
              </a:solidFill>
              <a:latin typeface="Arial (Textkörper)"/>
            </a:endParaRPr>
          </a:p>
          <a:p>
            <a:pPr marL="358775" lvl="2" indent="0" eaLnBrk="1" hangingPunct="1">
              <a:spcBef>
                <a:spcPts val="1200"/>
              </a:spcBef>
              <a:buNone/>
            </a:pPr>
            <a:endParaRPr lang="en-US" sz="1800" dirty="0">
              <a:latin typeface="Arial (Textkörper)"/>
            </a:endParaRP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Frequency Domain Formulation</a:t>
            </a:r>
            <a:endParaRPr lang="de-DE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hteck 13"/>
              <p:cNvSpPr/>
              <p:nvPr/>
            </p:nvSpPr>
            <p:spPr>
              <a:xfrm>
                <a:off x="675195" y="2434770"/>
                <a:ext cx="3068846" cy="659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𝑖𝑛𝑐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de-DE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Rechtec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95" y="2434770"/>
                <a:ext cx="3068846" cy="6597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hteck 14"/>
              <p:cNvSpPr/>
              <p:nvPr/>
            </p:nvSpPr>
            <p:spPr>
              <a:xfrm>
                <a:off x="668571" y="3111303"/>
                <a:ext cx="3068846" cy="3782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𝑖𝑛𝑐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Rechteck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571" y="3111303"/>
                <a:ext cx="3068846" cy="3782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uppieren 31"/>
          <p:cNvGrpSpPr/>
          <p:nvPr/>
        </p:nvGrpSpPr>
        <p:grpSpPr>
          <a:xfrm>
            <a:off x="4349184" y="2653794"/>
            <a:ext cx="4414672" cy="781873"/>
            <a:chOff x="3763557" y="2615556"/>
            <a:chExt cx="5157534" cy="781873"/>
          </a:xfrm>
        </p:grpSpPr>
        <p:cxnSp>
          <p:nvCxnSpPr>
            <p:cNvPr id="3" name="Gerader Verbinder 2"/>
            <p:cNvCxnSpPr/>
            <p:nvPr/>
          </p:nvCxnSpPr>
          <p:spPr>
            <a:xfrm>
              <a:off x="4816230" y="2615556"/>
              <a:ext cx="1411357" cy="993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>
            <a:xfrm>
              <a:off x="7324196" y="2628810"/>
              <a:ext cx="1411357" cy="993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>
            <a:xfrm>
              <a:off x="6184512" y="2633779"/>
              <a:ext cx="1139684" cy="1655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>
              <a:off x="4829484" y="3374236"/>
              <a:ext cx="1411357" cy="993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7337450" y="3387490"/>
              <a:ext cx="1411357" cy="993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/>
            <p:cNvCxnSpPr/>
            <p:nvPr/>
          </p:nvCxnSpPr>
          <p:spPr>
            <a:xfrm>
              <a:off x="6197766" y="3382855"/>
              <a:ext cx="1139684" cy="1655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Ellipse 8"/>
            <p:cNvSpPr/>
            <p:nvPr/>
          </p:nvSpPr>
          <p:spPr>
            <a:xfrm>
              <a:off x="8558301" y="2638748"/>
              <a:ext cx="362790" cy="752059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/>
            <p:cNvSpPr/>
            <p:nvPr/>
          </p:nvSpPr>
          <p:spPr>
            <a:xfrm>
              <a:off x="4662992" y="2615556"/>
              <a:ext cx="362790" cy="752059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Gerade Verbindung mit Pfeil 28"/>
            <p:cNvCxnSpPr/>
            <p:nvPr/>
          </p:nvCxnSpPr>
          <p:spPr>
            <a:xfrm flipV="1">
              <a:off x="8235998" y="3018087"/>
              <a:ext cx="493634" cy="497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flipV="1">
              <a:off x="4303328" y="3011463"/>
              <a:ext cx="493634" cy="497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hteck 20"/>
                <p:cNvSpPr/>
                <p:nvPr/>
              </p:nvSpPr>
              <p:spPr>
                <a:xfrm>
                  <a:off x="3763557" y="2727315"/>
                  <a:ext cx="670248" cy="3837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𝑖𝑛𝑐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Rechteck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63557" y="2727315"/>
                  <a:ext cx="670248" cy="383759"/>
                </a:xfrm>
                <a:prstGeom prst="rect">
                  <a:avLst/>
                </a:prstGeom>
                <a:blipFill>
                  <a:blip r:embed="rId5"/>
                  <a:stretch>
                    <a:fillRect b="-48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hteck 33"/>
                <p:cNvSpPr/>
                <p:nvPr/>
              </p:nvSpPr>
              <p:spPr>
                <a:xfrm>
                  <a:off x="7711576" y="2737787"/>
                  <a:ext cx="670247" cy="38433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𝑖𝑛𝑐</m:t>
                            </m:r>
                          </m:sup>
                        </m:sSub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4" name="Rechteck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1576" y="2737787"/>
                  <a:ext cx="670247" cy="384336"/>
                </a:xfrm>
                <a:prstGeom prst="rect">
                  <a:avLst/>
                </a:prstGeom>
                <a:blipFill>
                  <a:blip r:embed="rId6"/>
                  <a:stretch>
                    <a:fillRect b="-31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AB3287F1-3999-4215-B0A9-C8C4631250A6}" type="slidenum">
              <a:rPr lang="de-DE" smtClean="0"/>
              <a:t>5</a:t>
            </a:fld>
            <a:r>
              <a:rPr lang="de-DE" dirty="0" smtClean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514749" y="4652696"/>
                <a:ext cx="3805272" cy="10758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den>
                          </m:f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  <a:p>
                <a:endParaRPr lang="de-DE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749" y="4652696"/>
                <a:ext cx="3805272" cy="1075872"/>
              </a:xfrm>
              <a:prstGeom prst="rect">
                <a:avLst/>
              </a:prstGeom>
              <a:blipFill>
                <a:blip r:embed="rId7"/>
                <a:stretch>
                  <a:fillRect b="-11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4349184" y="4824868"/>
            <a:ext cx="4830167" cy="9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dirty="0" smtClean="0">
                <a:solidFill>
                  <a:srgbClr val="C00000"/>
                </a:solidFill>
              </a:rPr>
              <a:t>Charge conservation is violated on unstructured (tetrahedral</a:t>
            </a:r>
            <a:r>
              <a:rPr lang="en-US" dirty="0">
                <a:solidFill>
                  <a:srgbClr val="C00000"/>
                </a:solidFill>
              </a:rPr>
              <a:t>) grids for singular source </a:t>
            </a:r>
            <a:r>
              <a:rPr lang="en-US" dirty="0" smtClean="0">
                <a:solidFill>
                  <a:srgbClr val="C00000"/>
                </a:solidFill>
              </a:rPr>
              <a:t>excitation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83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14208"/>
            <a:ext cx="8640763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 smtClean="0">
                <a:latin typeface="Arial (Textkörper)"/>
              </a:rPr>
              <a:t>Petra III collimator – hybrid meshes</a:t>
            </a: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>
              <a:latin typeface="Arial (Textkörper)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 smtClean="0">
              <a:latin typeface="Arial (Textkörper)"/>
            </a:endParaRP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Frequency Domain Formulation</a:t>
            </a:r>
            <a:endParaRPr lang="de-DE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405" b="33275"/>
          <a:stretch/>
        </p:blipFill>
        <p:spPr>
          <a:xfrm>
            <a:off x="91801" y="2845037"/>
            <a:ext cx="7239366" cy="362289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2" t="40708" r="7609" b="42747"/>
          <a:stretch/>
        </p:blipFill>
        <p:spPr>
          <a:xfrm>
            <a:off x="712999" y="2027582"/>
            <a:ext cx="6510131" cy="85875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7560" y="1914993"/>
            <a:ext cx="1354699" cy="1389680"/>
          </a:xfrm>
          <a:prstGeom prst="rect">
            <a:avLst/>
          </a:prstGeom>
        </p:spPr>
      </p:pic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7192295" y="3304673"/>
            <a:ext cx="593823" cy="318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sz="1600" dirty="0" smtClean="0"/>
              <a:t>TET</a:t>
            </a:r>
            <a:endParaRPr lang="en-US" sz="1600" dirty="0"/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8334024" y="3334803"/>
            <a:ext cx="936507" cy="318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sz="1600" dirty="0" smtClean="0"/>
              <a:t>HEX</a:t>
            </a:r>
            <a:endParaRPr lang="en-US" sz="1600" dirty="0"/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7633635" y="3667401"/>
            <a:ext cx="760024" cy="318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sz="1600" dirty="0" smtClean="0"/>
              <a:t>PYRA</a:t>
            </a:r>
            <a:endParaRPr lang="en-US" sz="1600" dirty="0"/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7454350" y="2886335"/>
            <a:ext cx="253053" cy="4183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 flipH="1" flipV="1">
            <a:off x="8055214" y="2609833"/>
            <a:ext cx="422867" cy="7158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H="1" flipV="1">
            <a:off x="7977667" y="2759692"/>
            <a:ext cx="20944" cy="8867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7205913" y="5149709"/>
            <a:ext cx="1892555" cy="9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dirty="0" smtClean="0">
                <a:latin typeface="+mj-lt"/>
              </a:rPr>
              <a:t>Longitudinal </a:t>
            </a:r>
            <a:r>
              <a:rPr lang="en-US" dirty="0" err="1" smtClean="0">
                <a:latin typeface="+mj-lt"/>
              </a:rPr>
              <a:t>wakefield</a:t>
            </a:r>
            <a:r>
              <a:rPr lang="en-US" dirty="0" smtClean="0">
                <a:latin typeface="+mj-lt"/>
              </a:rPr>
              <a:t> on axis at 100MHz</a:t>
            </a:r>
            <a:endParaRPr lang="en-US" dirty="0">
              <a:latin typeface="+mj-lt"/>
            </a:endParaRPr>
          </a:p>
        </p:txBody>
      </p:sp>
      <p:sp>
        <p:nvSpPr>
          <p:cNvPr id="15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4F01C7C5-0153-4659-A9B4-CC28C1355D5C}" type="slidenum">
              <a:rPr lang="de-DE" smtClean="0"/>
              <a:t>6</a:t>
            </a:fld>
            <a:r>
              <a:rPr lang="de-DE" dirty="0" smtClean="0"/>
              <a:t> </a:t>
            </a: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3916" y="5090616"/>
            <a:ext cx="1848814" cy="866192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505746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6893"/>
            <a:ext cx="8640763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>
                <a:latin typeface="Arial (Textkörper)"/>
              </a:rPr>
              <a:t>Petra III </a:t>
            </a:r>
            <a:r>
              <a:rPr lang="en-US" sz="2400" dirty="0" smtClean="0">
                <a:latin typeface="Arial (Textkörper)"/>
              </a:rPr>
              <a:t>collimator – impedance</a:t>
            </a: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>
              <a:latin typeface="Arial (Textkörper)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 smtClean="0">
              <a:latin typeface="Arial (Textkörper)"/>
            </a:endParaRP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/>
              <a:t>Frequency Domain Formulation</a:t>
            </a:r>
            <a:endParaRPr lang="de-DE" dirty="0" smtClean="0"/>
          </a:p>
        </p:txBody>
      </p:sp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7167871" y="5467220"/>
            <a:ext cx="1892555" cy="62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dirty="0">
                <a:latin typeface="+mj-lt"/>
              </a:rPr>
              <a:t>c</a:t>
            </a:r>
            <a:r>
              <a:rPr lang="en-US" dirty="0" smtClean="0">
                <a:latin typeface="+mj-lt"/>
              </a:rPr>
              <a:t>omparison with CST PS</a:t>
            </a:r>
            <a:endParaRPr lang="en-US" dirty="0">
              <a:latin typeface="+mj-lt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26" b="32594"/>
          <a:stretch/>
        </p:blipFill>
        <p:spPr>
          <a:xfrm>
            <a:off x="95668" y="3049334"/>
            <a:ext cx="7243237" cy="3521098"/>
          </a:xfrm>
          <a:prstGeom prst="rect">
            <a:avLst/>
          </a:prstGeom>
        </p:spPr>
      </p:pic>
      <p:pic>
        <p:nvPicPr>
          <p:cNvPr id="2" name="c1_5GHz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t="39551" b="38094"/>
          <a:stretch/>
        </p:blipFill>
        <p:spPr>
          <a:xfrm>
            <a:off x="941219" y="2629526"/>
            <a:ext cx="6165477" cy="671814"/>
          </a:xfrm>
          <a:prstGeom prst="rect">
            <a:avLst/>
          </a:prstGeom>
        </p:spPr>
      </p:pic>
      <p:pic>
        <p:nvPicPr>
          <p:cNvPr id="3" name="c1_0GHz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t="39478" b="40134"/>
          <a:stretch/>
        </p:blipFill>
        <p:spPr>
          <a:xfrm>
            <a:off x="951552" y="2031783"/>
            <a:ext cx="6165477" cy="623249"/>
          </a:xfrm>
          <a:prstGeom prst="rect">
            <a:avLst/>
          </a:prstGeom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7229773" y="2202627"/>
            <a:ext cx="1892555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dirty="0" err="1" smtClean="0">
                <a:latin typeface="+mj-lt"/>
              </a:rPr>
              <a:t>E</a:t>
            </a:r>
            <a:r>
              <a:rPr lang="en-US" baseline="-25000" dirty="0" err="1" smtClean="0">
                <a:latin typeface="+mj-lt"/>
              </a:rPr>
              <a:t>z</a:t>
            </a:r>
            <a:r>
              <a:rPr lang="en-US" dirty="0" smtClean="0">
                <a:latin typeface="+mj-lt"/>
              </a:rPr>
              <a:t> = 1GHz</a:t>
            </a:r>
            <a:endParaRPr lang="en-US" dirty="0">
              <a:latin typeface="+mj-lt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7243027" y="2782406"/>
            <a:ext cx="1892555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300"/>
              </a:spcBef>
              <a:buClr>
                <a:schemeClr val="tx1"/>
              </a:buClr>
              <a:buSzPct val="125000"/>
              <a:buFont typeface="Symbol" pitchFamily="18" charset="2"/>
              <a:buNone/>
            </a:pPr>
            <a:r>
              <a:rPr lang="en-US" dirty="0" err="1" smtClean="0">
                <a:latin typeface="+mj-lt"/>
              </a:rPr>
              <a:t>E</a:t>
            </a:r>
            <a:r>
              <a:rPr lang="en-US" baseline="-25000" dirty="0" err="1" smtClean="0">
                <a:latin typeface="+mj-lt"/>
              </a:rPr>
              <a:t>z</a:t>
            </a:r>
            <a:r>
              <a:rPr lang="en-US" dirty="0" smtClean="0">
                <a:latin typeface="+mj-lt"/>
              </a:rPr>
              <a:t> = 1.5GHz</a:t>
            </a:r>
            <a:endParaRPr lang="en-US" dirty="0">
              <a:latin typeface="+mj-lt"/>
            </a:endParaRPr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7</a:t>
            </a:fld>
            <a:r>
              <a:rPr lang="de-DE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6145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8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rafik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83371">
            <a:off x="6615073" y="2880598"/>
            <a:ext cx="2285259" cy="1444959"/>
          </a:xfrm>
          <a:prstGeom prst="rect">
            <a:avLst/>
          </a:prstGeom>
        </p:spPr>
      </p:pic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2545"/>
            <a:ext cx="8640763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 err="1" smtClean="0">
                <a:latin typeface="Arial (Textkörper)"/>
              </a:rPr>
              <a:t>Lossy</a:t>
            </a:r>
            <a:r>
              <a:rPr lang="en-US" sz="2400" dirty="0" smtClean="0">
                <a:latin typeface="Arial (Textkörper)"/>
              </a:rPr>
              <a:t> round pipe</a:t>
            </a:r>
          </a:p>
          <a:p>
            <a:pPr marL="439737" lvl="1" indent="-269875" eaLnBrk="1" hangingPunct="1">
              <a:spcBef>
                <a:spcPts val="600"/>
              </a:spcBef>
            </a:pPr>
            <a:r>
              <a:rPr lang="en-US" sz="2000" dirty="0" smtClean="0">
                <a:latin typeface="Arial (Textkörper)"/>
              </a:rPr>
              <a:t>Analytical solution:</a:t>
            </a: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>
              <a:latin typeface="Arial (Textkörper)"/>
            </a:endParaRPr>
          </a:p>
          <a:p>
            <a:pPr marL="0" indent="0" eaLnBrk="1" hangingPunct="1">
              <a:spcBef>
                <a:spcPts val="0"/>
              </a:spcBef>
              <a:buNone/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0"/>
              </a:spcBef>
            </a:pPr>
            <a:endParaRPr lang="en-US" sz="2200" dirty="0" smtClean="0">
              <a:latin typeface="Arial (Textkörper)"/>
            </a:endParaRPr>
          </a:p>
          <a:p>
            <a:pPr marL="269875" indent="-269875" eaLnBrk="1" hangingPunct="1">
              <a:spcBef>
                <a:spcPts val="1000"/>
              </a:spcBef>
            </a:pPr>
            <a:endParaRPr lang="en-US" sz="2200" dirty="0" smtClean="0">
              <a:latin typeface="Arial (Textkörper)"/>
            </a:endParaRP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Resistive Wall Impedance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8</a:t>
            </a:fld>
            <a:r>
              <a:rPr lang="de-DE" dirty="0" smtClean="0"/>
              <a:t>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092818">
            <a:off x="4094879" y="1796972"/>
            <a:ext cx="2507424" cy="1311988"/>
          </a:xfrm>
          <a:prstGeom prst="rect">
            <a:avLst/>
          </a:prstGeom>
          <a:ln w="1270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eck 12"/>
              <p:cNvSpPr/>
              <p:nvPr/>
            </p:nvSpPr>
            <p:spPr>
              <a:xfrm>
                <a:off x="673795" y="2467285"/>
                <a:ext cx="3068846" cy="9106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𝑍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Rechtec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95" y="2467285"/>
                <a:ext cx="3068846" cy="9106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Gerade Verbindung mit Pfeil 5"/>
          <p:cNvCxnSpPr/>
          <p:nvPr/>
        </p:nvCxnSpPr>
        <p:spPr>
          <a:xfrm flipV="1">
            <a:off x="4609838" y="2781276"/>
            <a:ext cx="1483581" cy="517627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V="1">
            <a:off x="4451387" y="2342238"/>
            <a:ext cx="0" cy="41048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hteck 15"/>
              <p:cNvSpPr/>
              <p:nvPr/>
            </p:nvSpPr>
            <p:spPr>
              <a:xfrm>
                <a:off x="5304195" y="2972527"/>
                <a:ext cx="11977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=30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16" name="Rechteck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4195" y="2972527"/>
                <a:ext cx="119770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hteck 19"/>
              <p:cNvSpPr/>
              <p:nvPr/>
            </p:nvSpPr>
            <p:spPr>
              <a:xfrm>
                <a:off x="3548927" y="1839915"/>
                <a:ext cx="110812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20" name="Rechteck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927" y="1839915"/>
                <a:ext cx="1108124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hteck 20"/>
              <p:cNvSpPr/>
              <p:nvPr/>
            </p:nvSpPr>
            <p:spPr>
              <a:xfrm>
                <a:off x="6833239" y="2433764"/>
                <a:ext cx="231076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𝐓𝐢𝐀𝐥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de-DE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𝟓𝟖</m:t>
                      </m:r>
                      <m:r>
                        <a:rPr lang="de-DE" sz="16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𝐌𝐒</m:t>
                      </m:r>
                      <m:r>
                        <a:rPr lang="de-DE" sz="16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de-DE" sz="16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𝐦</m:t>
                      </m:r>
                    </m:oMath>
                  </m:oMathPara>
                </a14:m>
                <a:endParaRPr lang="de-DE" sz="1600" b="1" dirty="0"/>
              </a:p>
            </p:txBody>
          </p:sp>
        </mc:Choice>
        <mc:Fallback xmlns="">
          <p:sp>
            <p:nvSpPr>
              <p:cNvPr id="21" name="Rechteck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3239" y="2433764"/>
                <a:ext cx="2310761" cy="338554"/>
              </a:xfrm>
              <a:prstGeom prst="rect">
                <a:avLst/>
              </a:prstGeom>
              <a:blipFill>
                <a:blip r:embed="rId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Grafik 2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86" b="34718"/>
          <a:stretch/>
        </p:blipFill>
        <p:spPr>
          <a:xfrm>
            <a:off x="156235" y="3473845"/>
            <a:ext cx="5603437" cy="2916445"/>
          </a:xfrm>
          <a:prstGeom prst="rect">
            <a:avLst/>
          </a:prstGeom>
        </p:spPr>
      </p:pic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5680350" y="4607837"/>
            <a:ext cx="3383503" cy="157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72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spcBef>
                <a:spcPts val="300"/>
              </a:spcBef>
              <a:buClr>
                <a:schemeClr val="tx1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Large mesh errors in time domain codes</a:t>
            </a:r>
          </a:p>
          <a:p>
            <a:pPr marL="285750" indent="-285750">
              <a:spcBef>
                <a:spcPts val="300"/>
              </a:spcBef>
              <a:buClr>
                <a:schemeClr val="tx1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Sparse unstructured mesh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SzPct val="125000"/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Few evaluation points in the frequency domain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97842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17175"/>
            <a:ext cx="8640763" cy="4789487"/>
          </a:xfrm>
        </p:spPr>
        <p:txBody>
          <a:bodyPr/>
          <a:lstStyle/>
          <a:p>
            <a:pPr marL="269875" indent="-269875" eaLnBrk="1" hangingPunct="1">
              <a:spcBef>
                <a:spcPts val="0"/>
              </a:spcBef>
            </a:pPr>
            <a:r>
              <a:rPr lang="en-US" sz="2400" dirty="0" smtClean="0">
                <a:latin typeface="Arial (Textkörper)"/>
              </a:rPr>
              <a:t>Hybrid S-Matrix/Z-Matrix representation</a:t>
            </a:r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dirty="0" smtClean="0"/>
          </a:p>
          <a:p>
            <a:pPr marL="439737" lvl="1" indent="-269875" eaLnBrk="1" hangingPunct="1">
              <a:spcBef>
                <a:spcPts val="600"/>
              </a:spcBef>
            </a:pPr>
            <a:endParaRPr lang="en-US" sz="1800" dirty="0"/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 smtClean="0"/>
          </a:p>
          <a:p>
            <a:pPr marL="439737" lvl="1" indent="-269875" eaLnBrk="1" hangingPunct="1">
              <a:spcBef>
                <a:spcPts val="0"/>
              </a:spcBef>
            </a:pPr>
            <a:r>
              <a:rPr lang="en-US" sz="1800" dirty="0" smtClean="0"/>
              <a:t>Concatenation for cascaded structures:</a:t>
            </a:r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/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 smtClean="0"/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/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 smtClean="0"/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/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 smtClean="0"/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/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 smtClean="0"/>
          </a:p>
          <a:p>
            <a:pPr marL="439737" lvl="1" indent="-269875" eaLnBrk="1" hangingPunct="1">
              <a:spcBef>
                <a:spcPts val="0"/>
              </a:spcBef>
            </a:pPr>
            <a:endParaRPr lang="en-US" sz="1800" dirty="0"/>
          </a:p>
          <a:p>
            <a:pPr marL="439737" lvl="1" indent="-269875" eaLnBrk="1" hangingPunct="1">
              <a:spcBef>
                <a:spcPts val="900"/>
              </a:spcBef>
            </a:pPr>
            <a:r>
              <a:rPr lang="en-US" sz="1800" dirty="0"/>
              <a:t>T</a:t>
            </a:r>
            <a:r>
              <a:rPr lang="en-US" sz="1800" dirty="0" smtClean="0"/>
              <a:t>otal scattering matrix:</a:t>
            </a:r>
            <a:endParaRPr lang="en-US" sz="2000" dirty="0"/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58775" y="488950"/>
            <a:ext cx="6878638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Generalized S-Matrix</a:t>
            </a:r>
            <a:endParaRPr lang="de-DE" dirty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ftr" sz="quarter" idx="10"/>
          </p:nvPr>
        </p:nvSpPr>
        <p:spPr>
          <a:xfrm>
            <a:off x="358775" y="6548438"/>
            <a:ext cx="8532813" cy="231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November 23, 2020  |  TU Darmstadt  |  Fachbereich 18  |  Institut Theorie Elektromagnetischer Felder  |  PD </a:t>
            </a:r>
            <a:r>
              <a:rPr lang="de-DE" dirty="0" err="1" smtClean="0"/>
              <a:t>Dr.rer.nat</a:t>
            </a:r>
            <a:r>
              <a:rPr lang="de-DE" dirty="0" smtClean="0"/>
              <a:t>. Erion Gjonaj  |  </a:t>
            </a:r>
            <a:fld id="{86803493-C492-49DE-A598-918ED06CA8A3}" type="slidenum">
              <a:rPr lang="de-DE" smtClean="0"/>
              <a:t>9</a:t>
            </a:fld>
            <a:r>
              <a:rPr lang="de-DE" dirty="0" smtClean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hteck 78"/>
              <p:cNvSpPr/>
              <p:nvPr/>
            </p:nvSpPr>
            <p:spPr>
              <a:xfrm>
                <a:off x="489531" y="2101366"/>
                <a:ext cx="6080061" cy="783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  <m:e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mr>
                            <m:mr>
                              <m:e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e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de-DE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de-DE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de-DE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⇒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̃"/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</m:acc>
                              </m:e>
                              <m:e>
                                <m:acc>
                                  <m:accPr>
                                    <m:chr m:val="̃"/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acc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̃"/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</m:acc>
                              </m:e>
                              <m:e>
                                <m:sSub>
                                  <m:sSubPr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79" name="Rechteck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531" y="2101366"/>
                <a:ext cx="6080061" cy="7838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uppieren 2"/>
          <p:cNvGrpSpPr/>
          <p:nvPr/>
        </p:nvGrpSpPr>
        <p:grpSpPr>
          <a:xfrm>
            <a:off x="422987" y="3469746"/>
            <a:ext cx="2730559" cy="1899808"/>
            <a:chOff x="331547" y="3664816"/>
            <a:chExt cx="2730559" cy="1899808"/>
          </a:xfrm>
        </p:grpSpPr>
        <p:grpSp>
          <p:nvGrpSpPr>
            <p:cNvPr id="2" name="Gruppieren 1"/>
            <p:cNvGrpSpPr/>
            <p:nvPr/>
          </p:nvGrpSpPr>
          <p:grpSpPr>
            <a:xfrm>
              <a:off x="338764" y="3664816"/>
              <a:ext cx="2185812" cy="1899808"/>
              <a:chOff x="4626097" y="2476539"/>
              <a:chExt cx="3461282" cy="2702006"/>
            </a:xfrm>
          </p:grpSpPr>
          <p:grpSp>
            <p:nvGrpSpPr>
              <p:cNvPr id="81" name="Gruppieren 80"/>
              <p:cNvGrpSpPr/>
              <p:nvPr/>
            </p:nvGrpSpPr>
            <p:grpSpPr>
              <a:xfrm>
                <a:off x="5445760" y="2567425"/>
                <a:ext cx="2641619" cy="2611120"/>
                <a:chOff x="5445760" y="2608065"/>
                <a:chExt cx="2641619" cy="2611120"/>
              </a:xfrm>
            </p:grpSpPr>
            <p:sp>
              <p:nvSpPr>
                <p:cNvPr id="83" name="Rechteck 82"/>
                <p:cNvSpPr/>
                <p:nvPr/>
              </p:nvSpPr>
              <p:spPr>
                <a:xfrm>
                  <a:off x="6045219" y="2608065"/>
                  <a:ext cx="1182034" cy="261112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600"/>
                </a:p>
              </p:txBody>
            </p:sp>
            <p:cxnSp>
              <p:nvCxnSpPr>
                <p:cNvPr id="84" name="Straight Arrow Connector 29"/>
                <p:cNvCxnSpPr/>
                <p:nvPr/>
              </p:nvCxnSpPr>
              <p:spPr>
                <a:xfrm>
                  <a:off x="5445760" y="2888048"/>
                  <a:ext cx="599459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Arrow Connector 29"/>
                <p:cNvCxnSpPr/>
                <p:nvPr/>
              </p:nvCxnSpPr>
              <p:spPr>
                <a:xfrm>
                  <a:off x="5445760" y="3398308"/>
                  <a:ext cx="5994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Arrow Connector 29"/>
                <p:cNvCxnSpPr/>
                <p:nvPr/>
              </p:nvCxnSpPr>
              <p:spPr>
                <a:xfrm>
                  <a:off x="5445760" y="4370278"/>
                  <a:ext cx="5994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Arrow Connector 29"/>
                <p:cNvCxnSpPr/>
                <p:nvPr/>
              </p:nvCxnSpPr>
              <p:spPr>
                <a:xfrm>
                  <a:off x="5445760" y="4957529"/>
                  <a:ext cx="5994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Arrow Connector 29"/>
                <p:cNvCxnSpPr/>
                <p:nvPr/>
              </p:nvCxnSpPr>
              <p:spPr>
                <a:xfrm>
                  <a:off x="7487920" y="2888048"/>
                  <a:ext cx="599459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Arrow Connector 29"/>
                <p:cNvCxnSpPr/>
                <p:nvPr/>
              </p:nvCxnSpPr>
              <p:spPr>
                <a:xfrm>
                  <a:off x="7487919" y="3402599"/>
                  <a:ext cx="5994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Arrow Connector 29"/>
                <p:cNvCxnSpPr/>
                <p:nvPr/>
              </p:nvCxnSpPr>
              <p:spPr>
                <a:xfrm>
                  <a:off x="7477760" y="4412048"/>
                  <a:ext cx="599459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27"/>
                <p:cNvCxnSpPr/>
                <p:nvPr/>
              </p:nvCxnSpPr>
              <p:spPr>
                <a:xfrm>
                  <a:off x="7227253" y="2888048"/>
                  <a:ext cx="24923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27"/>
                <p:cNvCxnSpPr/>
                <p:nvPr/>
              </p:nvCxnSpPr>
              <p:spPr>
                <a:xfrm>
                  <a:off x="7223284" y="3397815"/>
                  <a:ext cx="24923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27"/>
                <p:cNvCxnSpPr/>
                <p:nvPr/>
              </p:nvCxnSpPr>
              <p:spPr>
                <a:xfrm>
                  <a:off x="7238683" y="4418602"/>
                  <a:ext cx="24923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6" name="Rechteck 115"/>
                  <p:cNvSpPr/>
                  <p:nvPr/>
                </p:nvSpPr>
                <p:spPr>
                  <a:xfrm>
                    <a:off x="4626097" y="2476539"/>
                    <a:ext cx="920522" cy="5686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(1)</m:t>
                              </m:r>
                            </m:sup>
                          </m:sSubSup>
                        </m:oMath>
                      </m:oMathPara>
                    </a14:m>
                    <a:endParaRPr lang="de-DE" sz="1600" dirty="0"/>
                  </a:p>
                </p:txBody>
              </p:sp>
            </mc:Choice>
            <mc:Fallback xmlns="">
              <p:sp>
                <p:nvSpPr>
                  <p:cNvPr id="116" name="Rechteck 11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26097" y="2476539"/>
                    <a:ext cx="920522" cy="56869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9" name="Rechteck 128"/>
                  <p:cNvSpPr/>
                  <p:nvPr/>
                </p:nvSpPr>
                <p:spPr>
                  <a:xfrm>
                    <a:off x="4858680" y="3614736"/>
                    <a:ext cx="30649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⋮</m:t>
                          </m:r>
                        </m:oMath>
                      </m:oMathPara>
                    </a14:m>
                    <a:endParaRPr lang="de-DE" sz="1600" dirty="0"/>
                  </a:p>
                </p:txBody>
              </p:sp>
            </mc:Choice>
            <mc:Fallback xmlns="">
              <p:sp>
                <p:nvSpPr>
                  <p:cNvPr id="129" name="Rechteck 1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58680" y="3614736"/>
                    <a:ext cx="306494" cy="33855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12903" b="-28205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8" name="Rechteck 147"/>
                <p:cNvSpPr/>
                <p:nvPr/>
              </p:nvSpPr>
              <p:spPr>
                <a:xfrm>
                  <a:off x="348924" y="4010256"/>
                  <a:ext cx="581313" cy="4110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48" name="Rechteck 1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924" y="4010256"/>
                  <a:ext cx="581313" cy="4110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9" name="Rechteck 148"/>
                <p:cNvSpPr/>
                <p:nvPr/>
              </p:nvSpPr>
              <p:spPr>
                <a:xfrm>
                  <a:off x="338764" y="4731616"/>
                  <a:ext cx="581313" cy="4110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49" name="Rechteck 1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764" y="4731616"/>
                  <a:ext cx="581313" cy="4110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0" name="Rechteck 149"/>
                <p:cNvSpPr/>
                <p:nvPr/>
              </p:nvSpPr>
              <p:spPr>
                <a:xfrm>
                  <a:off x="331547" y="5127213"/>
                  <a:ext cx="581313" cy="4110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50" name="Rechteck 14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1547" y="5127213"/>
                  <a:ext cx="581313" cy="4110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9" name="Rechteck 168"/>
                <p:cNvSpPr/>
                <p:nvPr/>
              </p:nvSpPr>
              <p:spPr>
                <a:xfrm>
                  <a:off x="2482524" y="3664816"/>
                  <a:ext cx="579582" cy="3998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69" name="Rechteck 1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2524" y="3664816"/>
                  <a:ext cx="579582" cy="399853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0" name="Rechteck 169"/>
                <p:cNvSpPr/>
                <p:nvPr/>
              </p:nvSpPr>
              <p:spPr>
                <a:xfrm>
                  <a:off x="2480293" y="4053088"/>
                  <a:ext cx="57958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70" name="Rechteck 16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0293" y="4053088"/>
                  <a:ext cx="579582" cy="40011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1" name="Rechteck 170"/>
                <p:cNvSpPr/>
                <p:nvPr/>
              </p:nvSpPr>
              <p:spPr>
                <a:xfrm>
                  <a:off x="2478562" y="4770825"/>
                  <a:ext cx="579581" cy="4110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(1)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71" name="Rechteck 17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8562" y="4770825"/>
                  <a:ext cx="579581" cy="411010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2" name="Gruppieren 171"/>
          <p:cNvGrpSpPr/>
          <p:nvPr/>
        </p:nvGrpSpPr>
        <p:grpSpPr>
          <a:xfrm>
            <a:off x="3277947" y="3469746"/>
            <a:ext cx="2730559" cy="1899808"/>
            <a:chOff x="331547" y="3664816"/>
            <a:chExt cx="2730559" cy="1899808"/>
          </a:xfrm>
        </p:grpSpPr>
        <p:grpSp>
          <p:nvGrpSpPr>
            <p:cNvPr id="173" name="Gruppieren 172"/>
            <p:cNvGrpSpPr/>
            <p:nvPr/>
          </p:nvGrpSpPr>
          <p:grpSpPr>
            <a:xfrm>
              <a:off x="338764" y="3664816"/>
              <a:ext cx="2185812" cy="1899808"/>
              <a:chOff x="4626097" y="2476539"/>
              <a:chExt cx="3461282" cy="2702006"/>
            </a:xfrm>
          </p:grpSpPr>
          <p:grpSp>
            <p:nvGrpSpPr>
              <p:cNvPr id="180" name="Gruppieren 179"/>
              <p:cNvGrpSpPr/>
              <p:nvPr/>
            </p:nvGrpSpPr>
            <p:grpSpPr>
              <a:xfrm>
                <a:off x="5445760" y="2567425"/>
                <a:ext cx="2641619" cy="2611120"/>
                <a:chOff x="5445760" y="2608065"/>
                <a:chExt cx="2641619" cy="2611120"/>
              </a:xfrm>
            </p:grpSpPr>
            <p:sp>
              <p:nvSpPr>
                <p:cNvPr id="183" name="Rechteck 182"/>
                <p:cNvSpPr/>
                <p:nvPr/>
              </p:nvSpPr>
              <p:spPr>
                <a:xfrm>
                  <a:off x="6045219" y="2608065"/>
                  <a:ext cx="1182034" cy="261112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600"/>
                </a:p>
              </p:txBody>
            </p:sp>
            <p:cxnSp>
              <p:nvCxnSpPr>
                <p:cNvPr id="184" name="Straight Arrow Connector 29"/>
                <p:cNvCxnSpPr/>
                <p:nvPr/>
              </p:nvCxnSpPr>
              <p:spPr>
                <a:xfrm>
                  <a:off x="5445760" y="2888048"/>
                  <a:ext cx="599459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Arrow Connector 29"/>
                <p:cNvCxnSpPr/>
                <p:nvPr/>
              </p:nvCxnSpPr>
              <p:spPr>
                <a:xfrm>
                  <a:off x="5445760" y="3398308"/>
                  <a:ext cx="5994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Arrow Connector 29"/>
                <p:cNvCxnSpPr/>
                <p:nvPr/>
              </p:nvCxnSpPr>
              <p:spPr>
                <a:xfrm>
                  <a:off x="5445760" y="4370278"/>
                  <a:ext cx="5994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Arrow Connector 29"/>
                <p:cNvCxnSpPr/>
                <p:nvPr/>
              </p:nvCxnSpPr>
              <p:spPr>
                <a:xfrm>
                  <a:off x="5445760" y="4957529"/>
                  <a:ext cx="5994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Arrow Connector 29"/>
                <p:cNvCxnSpPr/>
                <p:nvPr/>
              </p:nvCxnSpPr>
              <p:spPr>
                <a:xfrm>
                  <a:off x="7487920" y="2888048"/>
                  <a:ext cx="599459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Arrow Connector 29"/>
                <p:cNvCxnSpPr/>
                <p:nvPr/>
              </p:nvCxnSpPr>
              <p:spPr>
                <a:xfrm>
                  <a:off x="7487919" y="3402599"/>
                  <a:ext cx="59946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Arrow Connector 29"/>
                <p:cNvCxnSpPr/>
                <p:nvPr/>
              </p:nvCxnSpPr>
              <p:spPr>
                <a:xfrm>
                  <a:off x="7477760" y="4412048"/>
                  <a:ext cx="599459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oval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27"/>
                <p:cNvCxnSpPr/>
                <p:nvPr/>
              </p:nvCxnSpPr>
              <p:spPr>
                <a:xfrm>
                  <a:off x="7227253" y="2888048"/>
                  <a:ext cx="24923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27"/>
                <p:cNvCxnSpPr/>
                <p:nvPr/>
              </p:nvCxnSpPr>
              <p:spPr>
                <a:xfrm>
                  <a:off x="7223284" y="3397815"/>
                  <a:ext cx="24923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27"/>
                <p:cNvCxnSpPr/>
                <p:nvPr/>
              </p:nvCxnSpPr>
              <p:spPr>
                <a:xfrm>
                  <a:off x="7238683" y="4418602"/>
                  <a:ext cx="249237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1" name="Rechteck 180"/>
                  <p:cNvSpPr/>
                  <p:nvPr/>
                </p:nvSpPr>
                <p:spPr>
                  <a:xfrm>
                    <a:off x="4626097" y="2476539"/>
                    <a:ext cx="920522" cy="56869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(2)</m:t>
                              </m:r>
                            </m:sup>
                          </m:sSubSup>
                        </m:oMath>
                      </m:oMathPara>
                    </a14:m>
                    <a:endParaRPr lang="de-DE" sz="1600" dirty="0"/>
                  </a:p>
                </p:txBody>
              </p:sp>
            </mc:Choice>
            <mc:Fallback xmlns="">
              <p:sp>
                <p:nvSpPr>
                  <p:cNvPr id="181" name="Rechteck 18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26097" y="2476539"/>
                    <a:ext cx="920522" cy="56869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2" name="Rechteck 181"/>
                  <p:cNvSpPr/>
                  <p:nvPr/>
                </p:nvSpPr>
                <p:spPr>
                  <a:xfrm>
                    <a:off x="4858680" y="3614736"/>
                    <a:ext cx="306494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⋮</m:t>
                          </m:r>
                        </m:oMath>
                      </m:oMathPara>
                    </a14:m>
                    <a:endParaRPr lang="de-DE" sz="1600" dirty="0"/>
                  </a:p>
                </p:txBody>
              </p:sp>
            </mc:Choice>
            <mc:Fallback xmlns="">
              <p:sp>
                <p:nvSpPr>
                  <p:cNvPr id="182" name="Rechteck 18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58680" y="3614736"/>
                    <a:ext cx="306494" cy="338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r="-9375" b="-28205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4" name="Rechteck 173"/>
                <p:cNvSpPr/>
                <p:nvPr/>
              </p:nvSpPr>
              <p:spPr>
                <a:xfrm>
                  <a:off x="348924" y="4010256"/>
                  <a:ext cx="581313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(2)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74" name="Rechteck 17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924" y="4010256"/>
                  <a:ext cx="581313" cy="400110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5" name="Rechteck 174"/>
                <p:cNvSpPr/>
                <p:nvPr/>
              </p:nvSpPr>
              <p:spPr>
                <a:xfrm>
                  <a:off x="338764" y="4731616"/>
                  <a:ext cx="581313" cy="40017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(2)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75" name="Rechteck 1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764" y="4731616"/>
                  <a:ext cx="581313" cy="40017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6" name="Rechteck 175"/>
                <p:cNvSpPr/>
                <p:nvPr/>
              </p:nvSpPr>
              <p:spPr>
                <a:xfrm>
                  <a:off x="331547" y="5127213"/>
                  <a:ext cx="581313" cy="40395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(2)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76" name="Rechteck 17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1547" y="5127213"/>
                  <a:ext cx="581313" cy="403957"/>
                </a:xfrm>
                <a:prstGeom prst="rect">
                  <a:avLst/>
                </a:prstGeom>
                <a:blipFill>
                  <a:blip r:embed="rId16"/>
                  <a:stretch>
                    <a:fillRect b="-1515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7" name="Rechteck 176"/>
                <p:cNvSpPr/>
                <p:nvPr/>
              </p:nvSpPr>
              <p:spPr>
                <a:xfrm>
                  <a:off x="2482524" y="3664816"/>
                  <a:ext cx="579582" cy="39985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(2)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77" name="Rechteck 17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2524" y="3664816"/>
                  <a:ext cx="579582" cy="399853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8" name="Rechteck 177"/>
                <p:cNvSpPr/>
                <p:nvPr/>
              </p:nvSpPr>
              <p:spPr>
                <a:xfrm>
                  <a:off x="2480293" y="4053088"/>
                  <a:ext cx="57958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(2)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78" name="Rechteck 17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80293" y="4053088"/>
                  <a:ext cx="579582" cy="400110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9" name="Rechteck 178"/>
                <p:cNvSpPr/>
                <p:nvPr/>
              </p:nvSpPr>
              <p:spPr>
                <a:xfrm>
                  <a:off x="2478562" y="4770825"/>
                  <a:ext cx="579582" cy="40017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  <m:sup>
                            <m:r>
                              <a:rPr lang="de-DE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(2)</m:t>
                            </m:r>
                          </m:sup>
                        </m:sSubSup>
                      </m:oMath>
                    </m:oMathPara>
                  </a14:m>
                  <a:endParaRPr lang="de-DE" sz="1600" dirty="0"/>
                </a:p>
              </p:txBody>
            </p:sp>
          </mc:Choice>
          <mc:Fallback xmlns="">
            <p:sp>
              <p:nvSpPr>
                <p:cNvPr id="179" name="Rechteck 17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8562" y="4770825"/>
                  <a:ext cx="579582" cy="400174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Rechteck 193"/>
              <p:cNvSpPr/>
              <p:nvPr/>
            </p:nvSpPr>
            <p:spPr>
              <a:xfrm>
                <a:off x="3189902" y="5635720"/>
                <a:ext cx="3398303" cy="78386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̃"/>
                                        <m:ctrlPr>
                                          <a:rPr lang="de-DE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𝑆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m:rPr>
                                        <m:brk m:alnAt="7"/>
                                      </m:r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𝑜𝑡</m:t>
                                    </m:r>
                                  </m:sup>
                                </m:sSup>
                              </m:e>
                              <m:e>
                                <m:acc>
                                  <m:accPr>
                                    <m:chr m:val="̃"/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acc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̃"/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</m:acc>
                              </m:e>
                              <m:e>
                                <m:sSubSup>
                                  <m:sSubSupPr>
                                    <m:ctrlPr>
                                      <a:rPr lang="de-DE" sz="20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20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𝑍</m:t>
                                    </m:r>
                                  </m:e>
                                  <m:sub>
                                    <m:r>
                                      <a:rPr lang="de-DE" sz="20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  <m:sup>
                                    <m:r>
                                      <a:rPr lang="de-DE" sz="2000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𝑡𝑜𝑡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de-DE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de-DE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sub>
                                  <m:sup>
                                    <m:r>
                                      <a:rPr lang="de-DE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𝑡𝑜𝑡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194" name="Rechteck 1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902" y="5635720"/>
                <a:ext cx="3398303" cy="783869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eck 3"/>
          <p:cNvSpPr/>
          <p:nvPr/>
        </p:nvSpPr>
        <p:spPr>
          <a:xfrm>
            <a:off x="6612823" y="3091596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Matching conditions: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eck 4"/>
              <p:cNvSpPr/>
              <p:nvPr/>
            </p:nvSpPr>
            <p:spPr>
              <a:xfrm>
                <a:off x="6590648" y="3593327"/>
                <a:ext cx="1561005" cy="444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5" name="Rechtec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0648" y="3593327"/>
                <a:ext cx="1561005" cy="444930"/>
              </a:xfrm>
              <a:prstGeom prst="rect">
                <a:avLst/>
              </a:prstGeom>
              <a:blipFill>
                <a:blip r:embed="rId21"/>
                <a:stretch>
                  <a:fillRect b="-411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5" name="Rechteck 194"/>
              <p:cNvSpPr/>
              <p:nvPr/>
            </p:nvSpPr>
            <p:spPr>
              <a:xfrm>
                <a:off x="6615763" y="4130016"/>
                <a:ext cx="2240100" cy="4428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95" name="Rechteck 1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5763" y="4130016"/>
                <a:ext cx="2240100" cy="442878"/>
              </a:xfrm>
              <a:prstGeom prst="rect">
                <a:avLst/>
              </a:prstGeom>
              <a:blipFill>
                <a:blip r:embed="rId22"/>
                <a:stretch>
                  <a:fillRect b="-274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Rechteck 195"/>
              <p:cNvSpPr/>
              <p:nvPr/>
            </p:nvSpPr>
            <p:spPr>
              <a:xfrm>
                <a:off x="6581713" y="4583054"/>
                <a:ext cx="1743875" cy="7645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e>
                      </m:nary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p>
                      </m:sSub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96" name="Rechteck 1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1713" y="4583054"/>
                <a:ext cx="1743875" cy="764505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eck 5"/>
          <p:cNvSpPr/>
          <p:nvPr/>
        </p:nvSpPr>
        <p:spPr>
          <a:xfrm>
            <a:off x="6940862" y="5575665"/>
            <a:ext cx="2012943" cy="83099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de-DE" sz="1600" i="1" dirty="0">
                <a:solidFill>
                  <a:srgbClr val="C00000"/>
                </a:solidFill>
              </a:rPr>
              <a:t>Phys. </a:t>
            </a:r>
            <a:r>
              <a:rPr lang="de-DE" sz="1600" i="1" dirty="0" err="1">
                <a:solidFill>
                  <a:srgbClr val="C00000"/>
                </a:solidFill>
              </a:rPr>
              <a:t>Rev</a:t>
            </a:r>
            <a:r>
              <a:rPr lang="de-DE" sz="1600" i="1" dirty="0">
                <a:solidFill>
                  <a:srgbClr val="C00000"/>
                </a:solidFill>
              </a:rPr>
              <a:t>. Accel. </a:t>
            </a:r>
            <a:r>
              <a:rPr lang="de-DE" sz="1600" i="1" dirty="0" err="1">
                <a:solidFill>
                  <a:srgbClr val="C00000"/>
                </a:solidFill>
              </a:rPr>
              <a:t>Beams</a:t>
            </a:r>
            <a:r>
              <a:rPr lang="de-DE" sz="1600" i="1" dirty="0">
                <a:solidFill>
                  <a:srgbClr val="C00000"/>
                </a:solidFill>
              </a:rPr>
              <a:t> 23, 034601, March 2020</a:t>
            </a:r>
          </a:p>
        </p:txBody>
      </p:sp>
    </p:spTree>
    <p:extLst>
      <p:ext uri="{BB962C8B-B14F-4D97-AF65-F5344CB8AC3E}">
        <p14:creationId xmlns:p14="http://schemas.microsoft.com/office/powerpoint/2010/main" val="24573330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555"/>
  <p:tag name="DEFAULTHEIGHT" val="484"/>
</p:tagLst>
</file>

<file path=ppt/theme/theme1.xml><?xml version="1.0" encoding="utf-8"?>
<a:theme xmlns:a="http://schemas.openxmlformats.org/drawingml/2006/main" name="powerpointvorlag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DCA00"/>
      </a:accent1>
      <a:accent2>
        <a:srgbClr val="243572"/>
      </a:accent2>
      <a:accent3>
        <a:srgbClr val="FFFFFF"/>
      </a:accent3>
      <a:accent4>
        <a:srgbClr val="000000"/>
      </a:accent4>
      <a:accent5>
        <a:srgbClr val="FEE1AA"/>
      </a:accent5>
      <a:accent6>
        <a:srgbClr val="202F67"/>
      </a:accent6>
      <a:hlink>
        <a:srgbClr val="00715E"/>
      </a:hlink>
      <a:folHlink>
        <a:srgbClr val="E6001A"/>
      </a:folHlink>
    </a:clrScheme>
    <a:fontScheme name="powerpoint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C:\Dokumente und Einstellungen\mueller\Lokale Einstellungen\Temp\powerpointvorlage.pot</Template>
  <TotalTime>0</TotalTime>
  <Words>1893</Words>
  <Application>Microsoft Office PowerPoint</Application>
  <PresentationFormat>Bildschirmpräsentation (4:3)</PresentationFormat>
  <Paragraphs>399</Paragraphs>
  <Slides>23</Slides>
  <Notes>23</Notes>
  <HiddenSlides>0</HiddenSlides>
  <MMClips>5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2" baseType="lpstr">
      <vt:lpstr>ＭＳ Ｐゴシック</vt:lpstr>
      <vt:lpstr>Arial</vt:lpstr>
      <vt:lpstr>Arial (Textkörper)</vt:lpstr>
      <vt:lpstr>Bitstream Charter</vt:lpstr>
      <vt:lpstr>Calibri (Textkörper)</vt:lpstr>
      <vt:lpstr>Cambria Math</vt:lpstr>
      <vt:lpstr>Stafford</vt:lpstr>
      <vt:lpstr>Symbol</vt:lpstr>
      <vt:lpstr>powerpointvorlage</vt:lpstr>
      <vt:lpstr>3D-Finite Element Methods for Frequency Domain Impedance Modeling   Erion Gjonaj Elektromagnetic Field Theory Technische Universität Darmstadt, Germany </vt:lpstr>
      <vt:lpstr>Frequency Domain Formulation</vt:lpstr>
      <vt:lpstr>Frequency Domain Formulation</vt:lpstr>
      <vt:lpstr>Frequency Domain Formulation</vt:lpstr>
      <vt:lpstr>Frequency Domain Formulation</vt:lpstr>
      <vt:lpstr>Frequency Domain Formulation</vt:lpstr>
      <vt:lpstr>Frequency Domain Formulation</vt:lpstr>
      <vt:lpstr>Resistive Wall Impedance</vt:lpstr>
      <vt:lpstr>Generalized S-Matrix</vt:lpstr>
      <vt:lpstr>1.3 GHz - TESLA cavities</vt:lpstr>
      <vt:lpstr>1.3 GHz - TESLA cavities</vt:lpstr>
      <vt:lpstr>1.3 GHz - TESLA cavities</vt:lpstr>
      <vt:lpstr>1.3 GHz - TESLA cavities</vt:lpstr>
      <vt:lpstr>200 MHz - SPS Cavities</vt:lpstr>
      <vt:lpstr>200 MHz - SPS Cavities</vt:lpstr>
      <vt:lpstr>200 MHz - SPS Cavities</vt:lpstr>
      <vt:lpstr>Surface Roughness Modeling</vt:lpstr>
      <vt:lpstr>Surface Roughness Modeling</vt:lpstr>
      <vt:lpstr>Surface Roughness Modeling</vt:lpstr>
      <vt:lpstr>PowerPoint-Präsentation</vt:lpstr>
      <vt:lpstr>Curved particle trajectories</vt:lpstr>
      <vt:lpstr>Curved particle trajectories</vt:lpstr>
      <vt:lpstr>PowerPoint-Präsentation</vt:lpstr>
    </vt:vector>
  </TitlesOfParts>
  <Company>TEMF, TU Darmstadt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N.N.</dc:creator>
  <cp:lastModifiedBy>Erion</cp:lastModifiedBy>
  <cp:revision>2904</cp:revision>
  <dcterms:created xsi:type="dcterms:W3CDTF">2008-01-08T12:53:38Z</dcterms:created>
  <dcterms:modified xsi:type="dcterms:W3CDTF">2020-11-23T18:30:10Z</dcterms:modified>
</cp:coreProperties>
</file>