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71" r:id="rId3"/>
    <p:sldId id="272" r:id="rId4"/>
    <p:sldId id="273" r:id="rId5"/>
    <p:sldId id="274" r:id="rId6"/>
    <p:sldId id="276" r:id="rId7"/>
    <p:sldId id="270" r:id="rId8"/>
    <p:sldId id="259" r:id="rId9"/>
    <p:sldId id="261" r:id="rId10"/>
    <p:sldId id="287" r:id="rId11"/>
    <p:sldId id="289" r:id="rId12"/>
    <p:sldId id="291" r:id="rId13"/>
    <p:sldId id="268" r:id="rId14"/>
    <p:sldId id="293" r:id="rId15"/>
    <p:sldId id="294" r:id="rId16"/>
    <p:sldId id="269" r:id="rId17"/>
    <p:sldId id="297" r:id="rId18"/>
    <p:sldId id="298" r:id="rId19"/>
    <p:sldId id="295" r:id="rId20"/>
    <p:sldId id="280" r:id="rId21"/>
    <p:sldId id="284" r:id="rId22"/>
    <p:sldId id="285" r:id="rId23"/>
    <p:sldId id="283" r:id="rId24"/>
    <p:sldId id="282" r:id="rId25"/>
    <p:sldId id="286" r:id="rId26"/>
    <p:sldId id="290" r:id="rId27"/>
    <p:sldId id="29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44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342C1-5867-4794-9CEC-9AF05CCBADB1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09A9D-23C2-45B3-A888-31D00F5BA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8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picture interconnection</a:t>
            </a:r>
            <a:r>
              <a:rPr lang="en-US" baseline="0" dirty="0" smtClean="0"/>
              <a:t> mode.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09A9D-23C2-45B3-A888-31D00F5BAC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56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Confronto</a:t>
            </a:r>
            <a:r>
              <a:rPr lang="en-US" dirty="0" smtClean="0"/>
              <a:t> con </a:t>
            </a:r>
            <a:r>
              <a:rPr lang="en-US" dirty="0" err="1" smtClean="0"/>
              <a:t>jOmegaL</a:t>
            </a:r>
            <a:r>
              <a:rPr lang="en-US" dirty="0" smtClean="0"/>
              <a:t> </a:t>
            </a:r>
            <a:r>
              <a:rPr lang="en-US" dirty="0" err="1" smtClean="0"/>
              <a:t>semplice</a:t>
            </a:r>
            <a:r>
              <a:rPr lang="en-US" dirty="0" smtClean="0"/>
              <a:t>. Ref -&gt; </a:t>
            </a:r>
            <a:r>
              <a:rPr lang="en-US" dirty="0" err="1" smtClean="0"/>
              <a:t>Davino</a:t>
            </a:r>
            <a:r>
              <a:rPr lang="en-US" dirty="0" smtClean="0"/>
              <a:t>, </a:t>
            </a:r>
            <a:r>
              <a:rPr lang="en-US" dirty="0" err="1" smtClean="0"/>
              <a:t>hann</a:t>
            </a:r>
            <a:r>
              <a:rPr lang="en-US" dirty="0" smtClean="0"/>
              <a:t>,</a:t>
            </a:r>
            <a:r>
              <a:rPr lang="en-US" baseline="0" dirty="0" smtClean="0"/>
              <a:t> put both references.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09A9D-23C2-45B3-A888-31D00F5BAC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78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Confronto</a:t>
            </a:r>
            <a:r>
              <a:rPr lang="en-US" dirty="0" smtClean="0"/>
              <a:t> con </a:t>
            </a:r>
            <a:r>
              <a:rPr lang="en-US" dirty="0" err="1" smtClean="0"/>
              <a:t>jOmegaL</a:t>
            </a:r>
            <a:r>
              <a:rPr lang="en-US" dirty="0" smtClean="0"/>
              <a:t> </a:t>
            </a:r>
            <a:r>
              <a:rPr lang="en-US" dirty="0" err="1" smtClean="0"/>
              <a:t>semplice</a:t>
            </a:r>
            <a:r>
              <a:rPr lang="en-US" dirty="0" smtClean="0"/>
              <a:t>. Ref -&gt; </a:t>
            </a:r>
            <a:r>
              <a:rPr lang="en-US" dirty="0" err="1" smtClean="0"/>
              <a:t>Davino</a:t>
            </a:r>
            <a:r>
              <a:rPr lang="en-US" dirty="0" smtClean="0"/>
              <a:t>, </a:t>
            </a:r>
            <a:r>
              <a:rPr lang="en-US" dirty="0" err="1" smtClean="0"/>
              <a:t>hann</a:t>
            </a:r>
            <a:r>
              <a:rPr lang="en-US" dirty="0" smtClean="0"/>
              <a:t>,</a:t>
            </a:r>
            <a:r>
              <a:rPr lang="en-US" baseline="0" dirty="0" smtClean="0"/>
              <a:t> put both references.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09A9D-23C2-45B3-A888-31D00F5BAC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78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Confronto</a:t>
            </a:r>
            <a:r>
              <a:rPr lang="en-US" dirty="0" smtClean="0"/>
              <a:t> con </a:t>
            </a:r>
            <a:r>
              <a:rPr lang="en-US" dirty="0" err="1" smtClean="0"/>
              <a:t>jOmegaL</a:t>
            </a:r>
            <a:r>
              <a:rPr lang="en-US" dirty="0" smtClean="0"/>
              <a:t> </a:t>
            </a:r>
            <a:r>
              <a:rPr lang="en-US" dirty="0" err="1" smtClean="0"/>
              <a:t>semplice</a:t>
            </a:r>
            <a:r>
              <a:rPr lang="en-US" dirty="0" smtClean="0"/>
              <a:t>. Ref -&gt; </a:t>
            </a:r>
            <a:r>
              <a:rPr lang="en-US" dirty="0" err="1" smtClean="0"/>
              <a:t>Davino</a:t>
            </a:r>
            <a:r>
              <a:rPr lang="en-US" dirty="0" smtClean="0"/>
              <a:t>, </a:t>
            </a:r>
            <a:r>
              <a:rPr lang="en-US" dirty="0" err="1" smtClean="0"/>
              <a:t>hann</a:t>
            </a:r>
            <a:r>
              <a:rPr lang="en-US" dirty="0" smtClean="0"/>
              <a:t>,</a:t>
            </a:r>
            <a:r>
              <a:rPr lang="en-US" baseline="0" dirty="0" smtClean="0"/>
              <a:t> put both references.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09A9D-23C2-45B3-A888-31D00F5BAC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78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061C3-14C2-4A10-B397-3B6466E8A100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955A-748A-4DDC-94B7-B172FAF87D5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4800"/>
            </a:lvl1pPr>
          </a:lstStyle>
          <a:p>
            <a:r>
              <a:rPr lang="en-US" sz="4000" dirty="0" smtClean="0"/>
              <a:t>Recap of main actions for LIU</a:t>
            </a:r>
            <a:endParaRPr lang="en-US" sz="400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061C3-14C2-4A10-B397-3B6466E8A100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955A-748A-4DDC-94B7-B172FAF87D5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457200" y="1026603"/>
            <a:ext cx="8229600" cy="5029200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marL="0" lvl="0" indent="0" algn="just">
              <a:buNone/>
            </a:pPr>
            <a:r>
              <a:rPr lang="en-US" sz="2000" b="1" smtClean="0"/>
              <a:t>Click to edit Master text styles</a:t>
            </a:r>
          </a:p>
          <a:p>
            <a:pPr marL="0" lvl="1" indent="0" algn="just">
              <a:buNone/>
            </a:pPr>
            <a:r>
              <a:rPr lang="en-US" sz="2000" b="1" smtClean="0"/>
              <a:t>Second level</a:t>
            </a:r>
          </a:p>
          <a:p>
            <a:pPr marL="0" lvl="2" indent="0" algn="just">
              <a:buNone/>
            </a:pPr>
            <a:r>
              <a:rPr lang="en-US" sz="2000" b="1" smtClean="0"/>
              <a:t>Third level</a:t>
            </a:r>
          </a:p>
          <a:p>
            <a:pPr marL="0" lvl="3" indent="0" algn="just">
              <a:buNone/>
            </a:pPr>
            <a:r>
              <a:rPr lang="en-US" sz="2000" b="1" smtClean="0"/>
              <a:t>Fourth level</a:t>
            </a:r>
          </a:p>
          <a:p>
            <a:pPr marL="0" lvl="4" indent="0" algn="just">
              <a:buNone/>
            </a:pPr>
            <a:r>
              <a:rPr lang="en-US" sz="2000" b="1" smtClean="0"/>
              <a:t>Fifth level</a:t>
            </a:r>
            <a:endParaRPr lang="en-US" sz="2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061C3-14C2-4A10-B397-3B6466E8A100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955A-748A-4DDC-94B7-B172FAF87D5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457200" y="1026603"/>
            <a:ext cx="8229600" cy="5029200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marL="0" lvl="0" indent="0" algn="just">
              <a:buNone/>
            </a:pPr>
            <a:r>
              <a:rPr lang="en-US" sz="2000" b="1" smtClean="0"/>
              <a:t>Click to edit Master text styles</a:t>
            </a:r>
          </a:p>
          <a:p>
            <a:pPr marL="0" lvl="1" indent="0" algn="just">
              <a:buNone/>
            </a:pPr>
            <a:r>
              <a:rPr lang="en-US" sz="2000" b="1" smtClean="0"/>
              <a:t>Second level</a:t>
            </a:r>
          </a:p>
          <a:p>
            <a:pPr marL="0" lvl="2" indent="0" algn="just">
              <a:buNone/>
            </a:pPr>
            <a:r>
              <a:rPr lang="en-US" sz="2000" b="1" smtClean="0"/>
              <a:t>Third level</a:t>
            </a:r>
          </a:p>
          <a:p>
            <a:pPr marL="0" lvl="3" indent="0" algn="just">
              <a:buNone/>
            </a:pPr>
            <a:r>
              <a:rPr lang="en-US" sz="2000" b="1" smtClean="0"/>
              <a:t>Fourth level</a:t>
            </a:r>
          </a:p>
          <a:p>
            <a:pPr marL="0" lvl="4" indent="0" algn="just">
              <a:buNone/>
            </a:pPr>
            <a:r>
              <a:rPr lang="en-US" sz="2000" b="1" smtClean="0"/>
              <a:t>Fifth level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061C3-14C2-4A10-B397-3B6466E8A100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955A-748A-4DDC-94B7-B172FAF8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061C3-14C2-4A10-B397-3B6466E8A100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955A-748A-4DDC-94B7-B172FAF8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34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061C3-14C2-4A10-B397-3B6466E8A100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955A-748A-4DDC-94B7-B172FAF87D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p-webtools.web.cern.ch/elogbook/index.php?shiftID=1105125&amp;lgbk%5b%5d=4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op-webtools.web.cern.ch/elogbook/index.php?shiftID=1105361&amp;lgbk%5b%5d=40" TargetMode="External"/><Relationship Id="rId5" Type="http://schemas.openxmlformats.org/officeDocument/2006/relationships/hyperlink" Target="https://op-webtools.web.cern.ch/elogbook/index.php?shiftID=1105273&amp;lgbk%5b%5d=40" TargetMode="External"/><Relationship Id="rId4" Type="http://schemas.openxmlformats.org/officeDocument/2006/relationships/hyperlink" Target="https://op-webtools.web.cern.ch/elogbook/index.php?shiftID=1101147&amp;lgbk%5b%5d=40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103.1583.pdf" TargetMode="Externa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hyperlink" Target="http://accelconf.web.cern.ch/Accelconf/p05/PAPERS/ROAB002.PDF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83936/contributions/2803312/attachments/1564570/2691879/Kickers_and_Septa_2018_CAS_ESI.pdf" TargetMode="Externa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LEIR </a:t>
            </a:r>
            <a:r>
              <a:rPr lang="en-US" dirty="0" smtClean="0"/>
              <a:t>extraction kickers </a:t>
            </a:r>
            <a:r>
              <a:rPr lang="en-US" dirty="0" smtClean="0"/>
              <a:t>impedance </a:t>
            </a:r>
            <a:r>
              <a:rPr lang="en-US" dirty="0" smtClean="0"/>
              <a:t>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51175"/>
            <a:ext cx="6400800" cy="1752600"/>
          </a:xfrm>
        </p:spPr>
        <p:txBody>
          <a:bodyPr/>
          <a:lstStyle/>
          <a:p>
            <a:r>
              <a:rPr lang="en-US" dirty="0" err="1" smtClean="0"/>
              <a:t>N.Biancacci</a:t>
            </a:r>
            <a:r>
              <a:rPr lang="en-US" dirty="0"/>
              <a:t>, </a:t>
            </a:r>
            <a:r>
              <a:rPr lang="en-US" dirty="0" err="1" smtClean="0"/>
              <a:t>L.C.Feliciano</a:t>
            </a:r>
            <a:r>
              <a:rPr lang="en-US" dirty="0" smtClean="0"/>
              <a:t>, </a:t>
            </a:r>
            <a:r>
              <a:rPr lang="en-US" dirty="0" err="1" smtClean="0"/>
              <a:t>L.Sermeus</a:t>
            </a:r>
            <a:r>
              <a:rPr lang="en-US" dirty="0" smtClean="0"/>
              <a:t>, </a:t>
            </a:r>
            <a:r>
              <a:rPr lang="en-US" dirty="0" err="1" smtClean="0"/>
              <a:t>C.Zannini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13143" y="4191000"/>
            <a:ext cx="1620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HSC meeting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30-11-2020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8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8400"/>
            <a:ext cx="2971800" cy="22288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606" y="2438401"/>
            <a:ext cx="2971800" cy="2228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438254"/>
            <a:ext cx="2971800" cy="22288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1" y="12954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Wakefield simulations of kicker module do not show large transverse modes at the observed frequencies.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33604" y="45720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Longitudinal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069140" y="457200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Horizontal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04676" y="4583668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Vertical</a:t>
            </a:r>
            <a:endParaRPr 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457200" y="5334000"/>
                <a:ext cx="849046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Kicker structure can sustain a quasi-TEM mode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cable effect could play a role.</a:t>
                </a:r>
              </a:p>
              <a:p>
                <a:r>
                  <a:rPr lang="en-US" dirty="0" smtClean="0"/>
                  <a:t>We tried also to include the effect of the cables with available information.</a:t>
                </a:r>
                <a:endParaRPr lang="en-US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334000"/>
                <a:ext cx="8490466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574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 flipH="1">
            <a:off x="762000" y="3124200"/>
            <a:ext cx="228600" cy="762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90600" y="2895600"/>
            <a:ext cx="16033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Due to kickers spacing</a:t>
            </a:r>
            <a:endParaRPr lang="en-US" sz="11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09600"/>
            <a:ext cx="1746186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66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Kicker with circuitry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2727" y="1371600"/>
            <a:ext cx="7943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 model available in Design Report. </a:t>
            </a:r>
          </a:p>
          <a:p>
            <a:r>
              <a:rPr lang="en-US" dirty="0" smtClean="0"/>
              <a:t>Pulse Formation Path made of parallel of saturating inductors and TL cables.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446942" y="4696361"/>
                <a:ext cx="542045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 smtClean="0"/>
                  <a:t> (characteristic cables impedance): 15.7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Ω</m:t>
                    </m:r>
                  </m:oMath>
                </a14:m>
                <a:endParaRPr lang="en-US" sz="16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</a:rPr>
                          <m:t>𝑠𝑎𝑡</m:t>
                        </m:r>
                      </m:sub>
                    </m:sSub>
                  </m:oMath>
                </a14:m>
                <a:r>
                  <a:rPr lang="en-US" sz="1600" dirty="0" smtClean="0"/>
                  <a:t> (saturating inductors): 10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𝜇</m:t>
                    </m:r>
                    <m:r>
                      <a:rPr lang="en-US" sz="1600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sz="1600" dirty="0" smtClean="0"/>
                  <a:t> series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</a:rPr>
                          <m:t>𝑠𝑎𝑡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/>
                  <a:t>= </a:t>
                </a:r>
                <a:r>
                  <a:rPr lang="en-US" sz="1600" dirty="0" smtClean="0"/>
                  <a:t>10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𝑚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Ω</m:t>
                    </m:r>
                  </m:oMath>
                </a14:m>
                <a:endParaRPr lang="en-US" sz="16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sz="16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 (transmission cable length): ~24 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sz="16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:r>
                  <a:rPr lang="en-US" sz="1600" dirty="0" smtClean="0"/>
                  <a:t>(termination  cable </a:t>
                </a:r>
                <a:r>
                  <a:rPr lang="en-US" sz="1600" dirty="0"/>
                  <a:t>length): </a:t>
                </a:r>
                <a:r>
                  <a:rPr lang="en-US" sz="1600" dirty="0" smtClean="0"/>
                  <a:t>~2.6 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600" dirty="0" smtClean="0"/>
                  <a:t>: kicker impedance</a:t>
                </a:r>
                <a:endParaRPr lang="en-US" sz="1600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942" y="4696361"/>
                <a:ext cx="5420458" cy="1323439"/>
              </a:xfrm>
              <a:prstGeom prst="rect">
                <a:avLst/>
              </a:prstGeom>
              <a:blipFill rotWithShape="1">
                <a:blip r:embed="rId2"/>
                <a:stretch>
                  <a:fillRect t="-1376" b="-4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" t="5431" r="1406" b="3639"/>
          <a:stretch/>
        </p:blipFill>
        <p:spPr bwMode="auto">
          <a:xfrm>
            <a:off x="959667" y="2553476"/>
            <a:ext cx="5857592" cy="194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657600" y="2283023"/>
            <a:ext cx="18098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Transmission cables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86179" y="4340423"/>
            <a:ext cx="167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Termination </a:t>
            </a:r>
            <a:r>
              <a:rPr lang="en-US" sz="1400" dirty="0" smtClean="0"/>
              <a:t>cables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3010824" y="3656136"/>
            <a:ext cx="3923376" cy="959477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544224" y="2553476"/>
            <a:ext cx="1923230" cy="99160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5334000" y="2694993"/>
            <a:ext cx="971506" cy="76300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38563" y="2323011"/>
            <a:ext cx="809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5586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" t="5431" r="1406" b="3639"/>
          <a:stretch/>
        </p:blipFill>
        <p:spPr bwMode="auto">
          <a:xfrm>
            <a:off x="959667" y="2553476"/>
            <a:ext cx="5857592" cy="194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Kicker with circuitry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2283023"/>
            <a:ext cx="18098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Transmission cables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886179" y="4340423"/>
            <a:ext cx="167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Termination </a:t>
            </a:r>
            <a:r>
              <a:rPr lang="en-US" sz="1400" dirty="0" smtClean="0"/>
              <a:t>cables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3010824" y="3656136"/>
            <a:ext cx="3923376" cy="959477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544224" y="2553476"/>
            <a:ext cx="1923230" cy="99160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2727" y="1371600"/>
            <a:ext cx="7943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 model available in Design Report. </a:t>
            </a:r>
          </a:p>
          <a:p>
            <a:r>
              <a:rPr lang="en-US" dirty="0" smtClean="0"/>
              <a:t>Pulse Formation Path made of parallel of saturating inductors and TL cables.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446942" y="4696361"/>
                <a:ext cx="542045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 smtClean="0"/>
                  <a:t> (characteristic cables impedance): 15.7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Ω</m:t>
                    </m:r>
                  </m:oMath>
                </a14:m>
                <a:endParaRPr lang="en-US" sz="16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</a:rPr>
                          <m:t>𝑠𝑎𝑡</m:t>
                        </m:r>
                      </m:sub>
                    </m:sSub>
                  </m:oMath>
                </a14:m>
                <a:r>
                  <a:rPr lang="en-US" sz="1600" dirty="0" smtClean="0"/>
                  <a:t> (saturating inductors): 10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𝜇</m:t>
                    </m:r>
                    <m:r>
                      <a:rPr lang="en-US" sz="1600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sz="1600" dirty="0" smtClean="0"/>
                  <a:t> series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</a:rPr>
                          <m:t>𝑠𝑎𝑡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/>
                  <a:t>= </a:t>
                </a:r>
                <a:r>
                  <a:rPr lang="en-US" sz="1600" dirty="0" smtClean="0"/>
                  <a:t>10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𝑚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Ω</m:t>
                    </m:r>
                  </m:oMath>
                </a14:m>
                <a:endParaRPr lang="en-US" sz="16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sz="16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 (transmission cable length): ~24 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sz="16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:r>
                  <a:rPr lang="en-US" sz="1600" dirty="0" smtClean="0"/>
                  <a:t>(termination  cable </a:t>
                </a:r>
                <a:r>
                  <a:rPr lang="en-US" sz="1600" dirty="0"/>
                  <a:t>length): </a:t>
                </a:r>
                <a:r>
                  <a:rPr lang="en-US" sz="1600" dirty="0" smtClean="0"/>
                  <a:t>~2.6 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US" sz="1600" b="1" i="1" smtClean="0">
                            <a:latin typeface="Cambria Math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sz="1600" b="1" dirty="0" smtClean="0"/>
                  <a:t>: kicker impedance</a:t>
                </a:r>
                <a:endParaRPr lang="en-US" sz="1600" b="1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942" y="4696361"/>
                <a:ext cx="5420458" cy="1323439"/>
              </a:xfrm>
              <a:prstGeom prst="rect">
                <a:avLst/>
              </a:prstGeom>
              <a:blipFill rotWithShape="1">
                <a:blip r:embed="rId3"/>
                <a:stretch>
                  <a:fillRect t="-1376" b="-4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72" t="8195" r="9723" b="52147"/>
          <a:stretch/>
        </p:blipFill>
        <p:spPr bwMode="auto">
          <a:xfrm>
            <a:off x="5355882" y="2608906"/>
            <a:ext cx="950614" cy="846499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438563" y="2323011"/>
            <a:ext cx="809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Magnet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38166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Kicker </a:t>
            </a:r>
            <a:r>
              <a:rPr lang="en-US" dirty="0" smtClean="0"/>
              <a:t>impedance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25380"/>
            <a:ext cx="3276600" cy="2431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91400" y="23622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P1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915206" y="22098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P2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4929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the kicker impedance from P1 to P2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04800" y="1846418"/>
                <a:ext cx="1599412" cy="74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400" b="0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𝑆</m:t>
                      </m:r>
                      <m:r>
                        <a:rPr lang="en-US" sz="1400" b="0" i="1" smtClean="0">
                          <a:latin typeface="Cambria Math"/>
                        </a:rPr>
                        <m:t>21=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846418"/>
                <a:ext cx="1599412" cy="7490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04800" y="1611868"/>
            <a:ext cx="471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 as s</a:t>
            </a:r>
            <a:r>
              <a:rPr lang="en-US" dirty="0" smtClean="0"/>
              <a:t>eries impedance </a:t>
            </a:r>
            <a:r>
              <a:rPr lang="en-US" dirty="0" smtClean="0"/>
              <a:t>approximation: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46564" y="5297269"/>
                <a:ext cx="83402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Inductive behavior up to ~20 </a:t>
                </a:r>
                <a:r>
                  <a:rPr lang="en-US" dirty="0" err="1" smtClean="0"/>
                  <a:t>MHz.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RF measurements between P1/P2 </a:t>
                </a:r>
                <a:r>
                  <a:rPr lang="en-US" dirty="0" smtClean="0"/>
                  <a:t>would help to cross-check the model!  </a:t>
                </a:r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64" y="5297269"/>
                <a:ext cx="834023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658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491415" y="3286997"/>
                <a:ext cx="3508846" cy="898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~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b="0" i="1" dirty="0" smtClean="0">
                        <a:latin typeface="Cambria Math"/>
                      </a:rPr>
                      <m:t>𝜔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𝑚𝑎𝑔</m:t>
                        </m:r>
                      </m:sub>
                    </m:sSub>
                  </m:oMath>
                </a14:m>
                <a:r>
                  <a:rPr lang="en-US" b="0" i="1" dirty="0" smtClean="0">
                    <a:latin typeface="Cambria Math"/>
                  </a:rPr>
                  <a:t> </a:t>
                </a:r>
                <a:r>
                  <a:rPr lang="en-US" b="0" dirty="0" smtClean="0">
                    <a:latin typeface="Cambria Math"/>
                  </a:rPr>
                  <a:t>with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𝑚𝑎𝑔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≅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𝑎𝑝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𝑎𝑝</m:t>
                                </m:r>
                              </m:sub>
                            </m:sSub>
                          </m:den>
                        </m:f>
                      </m:e>
                    </m:d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𝑚𝑎𝑔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~60</m:t>
                    </m:r>
                    <m:r>
                      <a:rPr lang="en-US" b="0" i="1" dirty="0" smtClean="0">
                        <a:latin typeface="Cambria Math"/>
                      </a:rPr>
                      <m:t>𝑛𝐻</m:t>
                    </m:r>
                  </m:oMath>
                </a14:m>
                <a:r>
                  <a:rPr lang="en-US" i="1" dirty="0" smtClean="0"/>
                  <a:t>/cell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415" y="3286997"/>
                <a:ext cx="3508846" cy="898772"/>
              </a:xfrm>
              <a:prstGeom prst="rect">
                <a:avLst/>
              </a:prstGeom>
              <a:blipFill rotWithShape="1">
                <a:blip r:embed="rId5"/>
                <a:stretch>
                  <a:fillRect t="-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>
            <a:off x="4648200" y="3334694"/>
            <a:ext cx="789159" cy="152400"/>
          </a:xfrm>
          <a:prstGeom prst="straightConnector1">
            <a:avLst/>
          </a:prstGeom>
          <a:ln>
            <a:solidFill>
              <a:schemeClr val="accent6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5479532" y="4185769"/>
                <a:ext cx="1530868" cy="6891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𝑎𝑝</m:t>
                        </m:r>
                      </m:sub>
                    </m:sSub>
                  </m:oMath>
                </a14:m>
                <a:r>
                  <a:rPr lang="en-US" dirty="0" smtClean="0"/>
                  <a:t>= 170mm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𝑎𝑝</m:t>
                        </m:r>
                      </m:sub>
                    </m:sSub>
                  </m:oMath>
                </a14:m>
                <a:r>
                  <a:rPr lang="en-US" dirty="0" smtClean="0"/>
                  <a:t> = 66mm</a:t>
                </a:r>
                <a:endParaRPr lang="en-US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9532" y="4185769"/>
                <a:ext cx="1530868" cy="689163"/>
              </a:xfrm>
              <a:prstGeom prst="rect">
                <a:avLst/>
              </a:prstGeom>
              <a:blipFill rotWithShape="1">
                <a:blip r:embed="rId6"/>
                <a:stretch>
                  <a:fillRect t="-4425" r="-3187" b="-9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3"/>
          <a:stretch/>
        </p:blipFill>
        <p:spPr bwMode="auto">
          <a:xfrm>
            <a:off x="7086600" y="4185769"/>
            <a:ext cx="1600200" cy="1011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V="1">
            <a:off x="7543800" y="4543946"/>
            <a:ext cx="0" cy="364496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679205" y="4475406"/>
            <a:ext cx="762000" cy="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7728401" y="4098254"/>
                <a:ext cx="626775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</a:rPr>
                            <m:t>𝑎𝑝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401" y="4098254"/>
                <a:ext cx="626775" cy="390748"/>
              </a:xfrm>
              <a:prstGeom prst="rect">
                <a:avLst/>
              </a:prstGeom>
              <a:blipFill rotWithShape="1">
                <a:blip r:embed="rId8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/>
              <p:cNvSpPr/>
              <p:nvPr/>
            </p:nvSpPr>
            <p:spPr>
              <a:xfrm>
                <a:off x="7057858" y="4507419"/>
                <a:ext cx="562142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</a:rPr>
                            <m:t>𝑎𝑝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858" y="4507419"/>
                <a:ext cx="562142" cy="390748"/>
              </a:xfrm>
              <a:prstGeom prst="rect">
                <a:avLst/>
              </a:prstGeom>
              <a:blipFill rotWithShape="1">
                <a:blip r:embed="rId9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2782"/>
            <a:ext cx="4648200" cy="2349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0026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cables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0" r="21480" b="47859"/>
          <a:stretch/>
        </p:blipFill>
        <p:spPr bwMode="auto">
          <a:xfrm>
            <a:off x="6744624" y="2895600"/>
            <a:ext cx="2018376" cy="1030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42293" y="2664022"/>
            <a:ext cx="1944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Transmission cables</a:t>
            </a:r>
            <a:endParaRPr lang="en-US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28430" y="4953000"/>
                <a:ext cx="74029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0" dirty="0" smtClean="0">
                    <a:latin typeface="+mj-lt"/>
                  </a:rPr>
                  <a:t>S</a:t>
                </a:r>
                <a:r>
                  <a:rPr lang="en-US" sz="1600" b="0" i="0" dirty="0" smtClean="0">
                    <a:latin typeface="+mj-lt"/>
                  </a:rPr>
                  <a:t>aturating inductors show large load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b="0" i="0" dirty="0" smtClean="0">
                    <a:latin typeface="+mj-lt"/>
                  </a:rPr>
                  <a:t> dominate response of transmission side</a:t>
                </a:r>
                <a:endParaRPr lang="en-US" sz="16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30" y="4953000"/>
                <a:ext cx="7402989" cy="338554"/>
              </a:xfrm>
              <a:prstGeom prst="rect">
                <a:avLst/>
              </a:prstGeom>
              <a:blipFill rotWithShape="1">
                <a:blip r:embed="rId3"/>
                <a:stretch>
                  <a:fillRect l="-494" t="-5455" b="-2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5" y="1981200"/>
            <a:ext cx="3248554" cy="24364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985" y="1989520"/>
            <a:ext cx="3248554" cy="243641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93312" y="1447800"/>
            <a:ext cx="5982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 smtClean="0">
                <a:latin typeface="+mj-lt"/>
              </a:rPr>
              <a:t>Transmission side studied for different load (short, match, open).</a:t>
            </a:r>
            <a:endParaRPr lang="en-US" sz="16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848314" y="3743101"/>
            <a:ext cx="5542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53200" y="396240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722852" y="3451427"/>
            <a:ext cx="242294" cy="27442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55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9" t="52940" r="10528" b="6062"/>
          <a:stretch/>
        </p:blipFill>
        <p:spPr bwMode="auto">
          <a:xfrm>
            <a:off x="5065614" y="2817843"/>
            <a:ext cx="3099319" cy="810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Termination cables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493312" y="4800600"/>
                <a:ext cx="720101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0" dirty="0" smtClean="0">
                    <a:latin typeface="+mj-lt"/>
                  </a:rPr>
                  <a:t>Termination side is normally matched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i="0" dirty="0" smtClean="0">
                    <a:latin typeface="+mj-lt"/>
                  </a:rPr>
                  <a:t> no issue.</a:t>
                </a:r>
              </a:p>
              <a:p>
                <a:r>
                  <a:rPr lang="en-US" sz="1600" dirty="0" smtClean="0">
                    <a:latin typeface="+mj-lt"/>
                  </a:rPr>
                  <a:t>Resonance with short: measurements recommended to benchmark the model</a:t>
                </a:r>
                <a:endParaRPr lang="en-US" sz="16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312" y="4800600"/>
                <a:ext cx="7201010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508" t="-3158" b="-1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1200"/>
            <a:ext cx="3487756" cy="2615818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65" t="28851" b="25677"/>
          <a:stretch/>
        </p:blipFill>
        <p:spPr bwMode="auto">
          <a:xfrm>
            <a:off x="8164933" y="3134106"/>
            <a:ext cx="563885" cy="898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37117" y="303919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load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715000" y="3733800"/>
            <a:ext cx="0" cy="2989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01709" y="4032783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RC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070376" y="373097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93312" y="1447800"/>
            <a:ext cx="5888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 smtClean="0">
                <a:latin typeface="+mj-lt"/>
              </a:rPr>
              <a:t>Termination side studied for different load (short, match, open).</a:t>
            </a:r>
            <a:endParaRPr lang="en-US" sz="1600" dirty="0"/>
          </a:p>
        </p:txBody>
      </p:sp>
      <p:sp>
        <p:nvSpPr>
          <p:cNvPr id="21" name="Rounded Rectangle 20"/>
          <p:cNvSpPr/>
          <p:nvPr/>
        </p:nvSpPr>
        <p:spPr>
          <a:xfrm>
            <a:off x="5290870" y="3099602"/>
            <a:ext cx="685800" cy="27442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525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Kicker impedance with circuitry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57200" y="1295400"/>
                <a:ext cx="8382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Computed the effect of both transmission side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) and termination side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 smtClean="0"/>
                  <a:t>) with the approach of [1,2,3]</a:t>
                </a:r>
                <a:r>
                  <a:rPr lang="en-US" sz="1600" dirty="0" smtClean="0"/>
                  <a:t>:</a:t>
                </a:r>
                <a:endParaRPr lang="en-US" sz="1600" dirty="0" smtClean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95400"/>
                <a:ext cx="8382000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364" t="-3158" b="-1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0950" y="1827071"/>
            <a:ext cx="3575995" cy="2681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787" y="1952395"/>
            <a:ext cx="3437213" cy="25779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266" y="5686091"/>
            <a:ext cx="6598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[</a:t>
            </a:r>
            <a:r>
              <a:rPr lang="en-US" sz="800" dirty="0"/>
              <a:t>1] G. </a:t>
            </a:r>
            <a:r>
              <a:rPr lang="en-US" sz="800" dirty="0" err="1"/>
              <a:t>Nassibian</a:t>
            </a:r>
            <a:r>
              <a:rPr lang="en-US" sz="800" dirty="0"/>
              <a:t> and F. </a:t>
            </a:r>
            <a:r>
              <a:rPr lang="en-US" sz="800" dirty="0" err="1"/>
              <a:t>Sacherer</a:t>
            </a:r>
            <a:r>
              <a:rPr lang="en-US" sz="800" dirty="0"/>
              <a:t>, </a:t>
            </a:r>
            <a:r>
              <a:rPr lang="en-US" sz="800" dirty="0" err="1"/>
              <a:t>Nucl</a:t>
            </a:r>
            <a:r>
              <a:rPr lang="en-US" sz="800" dirty="0"/>
              <a:t>. </a:t>
            </a:r>
            <a:r>
              <a:rPr lang="en-US" sz="800" dirty="0" err="1"/>
              <a:t>Instrum</a:t>
            </a:r>
            <a:r>
              <a:rPr lang="en-US" sz="800" dirty="0"/>
              <a:t>. Methods159,21 (1979)</a:t>
            </a:r>
            <a:endParaRPr lang="en-US" sz="800" dirty="0" smtClean="0"/>
          </a:p>
          <a:p>
            <a:r>
              <a:rPr lang="en-US" sz="800" dirty="0" smtClean="0"/>
              <a:t>[</a:t>
            </a:r>
            <a:r>
              <a:rPr lang="en-US" sz="800" dirty="0"/>
              <a:t>2] D. </a:t>
            </a:r>
            <a:r>
              <a:rPr lang="en-US" sz="800" dirty="0" err="1"/>
              <a:t>Davino</a:t>
            </a:r>
            <a:r>
              <a:rPr lang="en-US" sz="800" dirty="0"/>
              <a:t> and H. Hahn, Phys. Rev. ST </a:t>
            </a:r>
            <a:r>
              <a:rPr lang="en-US" sz="800" dirty="0" err="1"/>
              <a:t>Accel</a:t>
            </a:r>
            <a:r>
              <a:rPr lang="en-US" sz="800" dirty="0"/>
              <a:t>. Beams6,012001 (2003</a:t>
            </a:r>
            <a:r>
              <a:rPr lang="en-US" sz="800" dirty="0" smtClean="0"/>
              <a:t>)</a:t>
            </a:r>
          </a:p>
          <a:p>
            <a:r>
              <a:rPr lang="en-US" sz="800" dirty="0" smtClean="0"/>
              <a:t>[3] </a:t>
            </a:r>
            <a:r>
              <a:rPr lang="en-US" sz="800" dirty="0" err="1" smtClean="0"/>
              <a:t>C.Zannini</a:t>
            </a:r>
            <a:r>
              <a:rPr lang="en-US" sz="800" dirty="0" smtClean="0"/>
              <a:t>, </a:t>
            </a:r>
            <a:r>
              <a:rPr lang="en-US" sz="800" dirty="0" err="1" smtClean="0"/>
              <a:t>G.Rumolo</a:t>
            </a:r>
            <a:r>
              <a:rPr lang="en-US" sz="800" dirty="0" smtClean="0"/>
              <a:t>, </a:t>
            </a:r>
            <a:r>
              <a:rPr lang="en-US" sz="800" dirty="0" err="1" smtClean="0"/>
              <a:t>V.G.Vaccaro</a:t>
            </a:r>
            <a:r>
              <a:rPr lang="en-US" sz="800" dirty="0"/>
              <a:t>, CERN-ATS-2012-134, Particle Accelerator Conference(IPAC’12) –May20-25, 2012, N. Orleans, USA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76200" y="4545449"/>
                <a:ext cx="9083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 smtClean="0"/>
                  <a:t>A large resonance at 20 MHz between transmission side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400" dirty="0" smtClean="0"/>
                  <a:t>) and magnet is generated.</a:t>
                </a: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4545449"/>
                <a:ext cx="9083028" cy="307777"/>
              </a:xfrm>
              <a:prstGeom prst="rect">
                <a:avLst/>
              </a:prstGeom>
              <a:blipFill rotWithShape="1">
                <a:blip r:embed="rId6"/>
                <a:stretch>
                  <a:fillRect l="-134" t="-2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5008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Kicker impedance with circuitry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57200" y="1295400"/>
                <a:ext cx="8382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Computed the effect of both transmission side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) and termination side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 smtClean="0"/>
                  <a:t>) with the approach of [1,2,3]</a:t>
                </a:r>
                <a:r>
                  <a:rPr lang="en-US" sz="1600" dirty="0" smtClean="0"/>
                  <a:t>:</a:t>
                </a:r>
                <a:endParaRPr lang="en-US" sz="1600" dirty="0" smtClean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95400"/>
                <a:ext cx="8382000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364" t="-3158" b="-1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0951" y="1827071"/>
            <a:ext cx="3575993" cy="2681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787" y="1952395"/>
            <a:ext cx="3437212" cy="25779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266" y="5686091"/>
            <a:ext cx="6598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[</a:t>
            </a:r>
            <a:r>
              <a:rPr lang="en-US" sz="800" dirty="0"/>
              <a:t>1] G. </a:t>
            </a:r>
            <a:r>
              <a:rPr lang="en-US" sz="800" dirty="0" err="1"/>
              <a:t>Nassibian</a:t>
            </a:r>
            <a:r>
              <a:rPr lang="en-US" sz="800" dirty="0"/>
              <a:t> and F. </a:t>
            </a:r>
            <a:r>
              <a:rPr lang="en-US" sz="800" dirty="0" err="1"/>
              <a:t>Sacherer</a:t>
            </a:r>
            <a:r>
              <a:rPr lang="en-US" sz="800" dirty="0"/>
              <a:t>, </a:t>
            </a:r>
            <a:r>
              <a:rPr lang="en-US" sz="800" dirty="0" err="1"/>
              <a:t>Nucl</a:t>
            </a:r>
            <a:r>
              <a:rPr lang="en-US" sz="800" dirty="0"/>
              <a:t>. </a:t>
            </a:r>
            <a:r>
              <a:rPr lang="en-US" sz="800" dirty="0" err="1"/>
              <a:t>Instrum</a:t>
            </a:r>
            <a:r>
              <a:rPr lang="en-US" sz="800" dirty="0"/>
              <a:t>. Methods159,21 (1979)</a:t>
            </a:r>
            <a:endParaRPr lang="en-US" sz="800" dirty="0" smtClean="0"/>
          </a:p>
          <a:p>
            <a:r>
              <a:rPr lang="en-US" sz="800" dirty="0" smtClean="0"/>
              <a:t>[</a:t>
            </a:r>
            <a:r>
              <a:rPr lang="en-US" sz="800" dirty="0"/>
              <a:t>2] D. </a:t>
            </a:r>
            <a:r>
              <a:rPr lang="en-US" sz="800" dirty="0" err="1"/>
              <a:t>Davino</a:t>
            </a:r>
            <a:r>
              <a:rPr lang="en-US" sz="800" dirty="0"/>
              <a:t> and H. Hahn, Phys. Rev. ST </a:t>
            </a:r>
            <a:r>
              <a:rPr lang="en-US" sz="800" dirty="0" err="1"/>
              <a:t>Accel</a:t>
            </a:r>
            <a:r>
              <a:rPr lang="en-US" sz="800" dirty="0"/>
              <a:t>. Beams6,012001 (2003</a:t>
            </a:r>
            <a:r>
              <a:rPr lang="en-US" sz="800" dirty="0" smtClean="0"/>
              <a:t>)</a:t>
            </a:r>
          </a:p>
          <a:p>
            <a:r>
              <a:rPr lang="en-US" sz="800" dirty="0" smtClean="0"/>
              <a:t>[3] </a:t>
            </a:r>
            <a:r>
              <a:rPr lang="en-US" sz="800" dirty="0" err="1" smtClean="0"/>
              <a:t>C.Zannini</a:t>
            </a:r>
            <a:r>
              <a:rPr lang="en-US" sz="800" dirty="0" smtClean="0"/>
              <a:t>, </a:t>
            </a:r>
            <a:r>
              <a:rPr lang="en-US" sz="800" dirty="0" err="1" smtClean="0"/>
              <a:t>G.Rumolo</a:t>
            </a:r>
            <a:r>
              <a:rPr lang="en-US" sz="800" dirty="0" smtClean="0"/>
              <a:t>, </a:t>
            </a:r>
            <a:r>
              <a:rPr lang="en-US" sz="800" dirty="0" err="1" smtClean="0"/>
              <a:t>V.G.Vaccaro</a:t>
            </a:r>
            <a:r>
              <a:rPr lang="en-US" sz="800" dirty="0"/>
              <a:t>, CERN-ATS-2012-134, Particle Accelerator Conference(IPAC’12) –May20-25, 2012, N. Orleans, USA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76200" y="4545449"/>
                <a:ext cx="90830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/>
                  <a:t>A large resonance at 20 MHz between transmission side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400" dirty="0"/>
                  <a:t>) and magnet is generated.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 smtClean="0"/>
                  <a:t>Largely dependent on the saturating inductance value.</a:t>
                </a: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4545449"/>
                <a:ext cx="9083028" cy="523220"/>
              </a:xfrm>
              <a:prstGeom prst="rect">
                <a:avLst/>
              </a:prstGeom>
              <a:blipFill rotWithShape="1">
                <a:blip r:embed="rId6"/>
                <a:stretch>
                  <a:fillRect l="-134" t="-1176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9680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Kicker impedance with circuitry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57200" y="1295400"/>
                <a:ext cx="8382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Computed the effect of both transmission side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) and termination side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 smtClean="0"/>
                  <a:t>) with the approach of [1,2,3]</a:t>
                </a:r>
                <a:r>
                  <a:rPr lang="en-US" sz="1600" dirty="0" smtClean="0"/>
                  <a:t>:</a:t>
                </a:r>
                <a:endParaRPr lang="en-US" sz="1600" dirty="0" smtClean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95400"/>
                <a:ext cx="8382000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364" t="-3158" b="-1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76200" y="4545449"/>
                <a:ext cx="908302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/>
                  <a:t>A large resonance at 20 MHz between transmission side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400" dirty="0"/>
                  <a:t>) and magnet is generated.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 smtClean="0"/>
                  <a:t>Largely dependent on the saturating inductance value.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 smtClean="0"/>
                  <a:t>Negative impedance unphysical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400" dirty="0" smtClean="0"/>
                  <a:t> maybe </a:t>
                </a:r>
                <a:r>
                  <a:rPr lang="en-US" sz="1400" dirty="0"/>
                  <a:t>related to the magnet approximation as a simple series impedance</a:t>
                </a:r>
                <a:r>
                  <a:rPr lang="en-US" sz="14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 smtClean="0"/>
                  <a:t>Benchmark with CST co-simulation wished/in progress. </a:t>
                </a: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4545449"/>
                <a:ext cx="9083028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134" t="-641" r="-134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2266" y="5686091"/>
            <a:ext cx="6598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[</a:t>
            </a:r>
            <a:r>
              <a:rPr lang="en-US" sz="800" dirty="0"/>
              <a:t>1] G. </a:t>
            </a:r>
            <a:r>
              <a:rPr lang="en-US" sz="800" dirty="0" err="1"/>
              <a:t>Nassibian</a:t>
            </a:r>
            <a:r>
              <a:rPr lang="en-US" sz="800" dirty="0"/>
              <a:t> and F. </a:t>
            </a:r>
            <a:r>
              <a:rPr lang="en-US" sz="800" dirty="0" err="1"/>
              <a:t>Sacherer</a:t>
            </a:r>
            <a:r>
              <a:rPr lang="en-US" sz="800" dirty="0"/>
              <a:t>, </a:t>
            </a:r>
            <a:r>
              <a:rPr lang="en-US" sz="800" dirty="0" err="1"/>
              <a:t>Nucl</a:t>
            </a:r>
            <a:r>
              <a:rPr lang="en-US" sz="800" dirty="0"/>
              <a:t>. </a:t>
            </a:r>
            <a:r>
              <a:rPr lang="en-US" sz="800" dirty="0" err="1"/>
              <a:t>Instrum</a:t>
            </a:r>
            <a:r>
              <a:rPr lang="en-US" sz="800" dirty="0"/>
              <a:t>. Methods159,21 (1979)</a:t>
            </a:r>
            <a:endParaRPr lang="en-US" sz="800" dirty="0" smtClean="0"/>
          </a:p>
          <a:p>
            <a:r>
              <a:rPr lang="en-US" sz="800" dirty="0" smtClean="0"/>
              <a:t>[</a:t>
            </a:r>
            <a:r>
              <a:rPr lang="en-US" sz="800" dirty="0"/>
              <a:t>2] D. </a:t>
            </a:r>
            <a:r>
              <a:rPr lang="en-US" sz="800" dirty="0" err="1"/>
              <a:t>Davino</a:t>
            </a:r>
            <a:r>
              <a:rPr lang="en-US" sz="800" dirty="0"/>
              <a:t> and H. Hahn, Phys. Rev. ST </a:t>
            </a:r>
            <a:r>
              <a:rPr lang="en-US" sz="800" dirty="0" err="1"/>
              <a:t>Accel</a:t>
            </a:r>
            <a:r>
              <a:rPr lang="en-US" sz="800" dirty="0"/>
              <a:t>. Beams6,012001 (2003</a:t>
            </a:r>
            <a:r>
              <a:rPr lang="en-US" sz="800" dirty="0" smtClean="0"/>
              <a:t>)</a:t>
            </a:r>
          </a:p>
          <a:p>
            <a:r>
              <a:rPr lang="en-US" sz="800" dirty="0" smtClean="0"/>
              <a:t>[3] </a:t>
            </a:r>
            <a:r>
              <a:rPr lang="en-US" sz="800" dirty="0" err="1" smtClean="0"/>
              <a:t>C.Zannini</a:t>
            </a:r>
            <a:r>
              <a:rPr lang="en-US" sz="800" dirty="0" smtClean="0"/>
              <a:t>, </a:t>
            </a:r>
            <a:r>
              <a:rPr lang="en-US" sz="800" dirty="0" err="1" smtClean="0"/>
              <a:t>G.Rumolo</a:t>
            </a:r>
            <a:r>
              <a:rPr lang="en-US" sz="800" dirty="0" smtClean="0"/>
              <a:t>, </a:t>
            </a:r>
            <a:r>
              <a:rPr lang="en-US" sz="800" dirty="0" err="1" smtClean="0"/>
              <a:t>V.G.Vaccaro</a:t>
            </a:r>
            <a:r>
              <a:rPr lang="en-US" sz="800" dirty="0"/>
              <a:t>, CERN-ATS-2012-134, Particle Accelerator Conference(IPAC’12) –May20-25, 2012, N. Orleans, USA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0951" y="1827071"/>
            <a:ext cx="3575993" cy="2681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787" y="1952395"/>
            <a:ext cx="3437212" cy="257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05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7848600" cy="4389394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en-US" sz="1600" dirty="0" smtClean="0"/>
                  <a:t>KFH31 and KFH3234 kickers were studied from the impedance and coupling to circuitry point of view.</a:t>
                </a:r>
              </a:p>
              <a:p>
                <a:pPr algn="just"/>
                <a:r>
                  <a:rPr lang="en-US" sz="1600" dirty="0" smtClean="0"/>
                  <a:t>Kicker CAD module made from drawings and pictures: might present several kind of approximations.</a:t>
                </a:r>
              </a:p>
              <a:p>
                <a:pPr algn="just"/>
                <a:r>
                  <a:rPr lang="en-US" sz="1600" dirty="0" smtClean="0"/>
                  <a:t>The kicker impedance related to core losses was computed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no strong transverse resonance observed.</a:t>
                </a:r>
              </a:p>
              <a:p>
                <a:pPr algn="just"/>
                <a:r>
                  <a:rPr lang="en-US" sz="1600" dirty="0" smtClean="0"/>
                  <a:t>The kicker’s cables effect was computed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a resonance at 20 MHz present:</a:t>
                </a:r>
              </a:p>
              <a:p>
                <a:pPr lvl="1" algn="just">
                  <a:buFont typeface="Courier New" pitchFamily="49" charset="0"/>
                  <a:buChar char="o"/>
                </a:pPr>
                <a:r>
                  <a:rPr lang="en-US" sz="1400" dirty="0" smtClean="0"/>
                  <a:t>Some unphysical behavior of impedance may be related to the magnet approximation as a simple series impedance.</a:t>
                </a:r>
              </a:p>
              <a:p>
                <a:pPr marL="36576" indent="0" algn="just">
                  <a:buNone/>
                </a:pPr>
                <a:r>
                  <a:rPr lang="en-US" sz="1600" b="1" dirty="0" smtClean="0"/>
                  <a:t>Next:</a:t>
                </a:r>
              </a:p>
              <a:p>
                <a:pPr algn="just"/>
                <a:r>
                  <a:rPr lang="en-US" sz="1600" dirty="0" smtClean="0"/>
                  <a:t>RF measurements </a:t>
                </a:r>
                <a:r>
                  <a:rPr lang="en-US" sz="1600" dirty="0"/>
                  <a:t>on kicker and cables </a:t>
                </a:r>
                <a:r>
                  <a:rPr lang="en-US" sz="1600" dirty="0" smtClean="0"/>
                  <a:t>to be discussed/planned with experts.</a:t>
                </a:r>
              </a:p>
              <a:p>
                <a:pPr algn="just"/>
                <a:r>
                  <a:rPr lang="en-US" sz="1600" dirty="0" smtClean="0"/>
                  <a:t>CST co-simulation of kicker magnet + RF circuits.</a:t>
                </a:r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7848600" cy="4389394"/>
              </a:xfrm>
              <a:blipFill rotWithShape="1">
                <a:blip r:embed="rId2"/>
                <a:stretch>
                  <a:fillRect t="-417" r="-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754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547218"/>
            <a:ext cx="6008237" cy="3091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2514600"/>
            <a:ext cx="8001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Complete list of known occurrences:</a:t>
            </a:r>
          </a:p>
          <a:p>
            <a:endParaRPr lang="en-US" sz="1100" dirty="0" smtClean="0"/>
          </a:p>
          <a:p>
            <a:r>
              <a:rPr lang="en-US" sz="1100" dirty="0"/>
              <a:t>0</a:t>
            </a:r>
            <a:r>
              <a:rPr lang="en-US" sz="1100" dirty="0" smtClean="0"/>
              <a:t>9/11/2018: </a:t>
            </a:r>
            <a:r>
              <a:rPr lang="en-US" sz="1100" dirty="0" err="1" smtClean="0">
                <a:hlinkClick r:id="rId3"/>
              </a:rPr>
              <a:t>elogbook</a:t>
            </a:r>
            <a:r>
              <a:rPr lang="en-US" sz="1100" dirty="0" smtClean="0">
                <a:hlinkClick r:id="rId3"/>
              </a:rPr>
              <a:t> link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07/08/2018: </a:t>
            </a:r>
            <a:r>
              <a:rPr lang="en-US" sz="1100" dirty="0" err="1" smtClean="0">
                <a:hlinkClick r:id="rId4"/>
              </a:rPr>
              <a:t>elogbook</a:t>
            </a:r>
            <a:r>
              <a:rPr lang="en-US" sz="1100" dirty="0" smtClean="0">
                <a:hlinkClick r:id="rId4"/>
              </a:rPr>
              <a:t> link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13/11/2018: </a:t>
            </a:r>
            <a:r>
              <a:rPr lang="en-US" sz="1100" dirty="0" err="1" smtClean="0">
                <a:hlinkClick r:id="rId5"/>
              </a:rPr>
              <a:t>elogbook</a:t>
            </a:r>
            <a:r>
              <a:rPr lang="en-US" sz="1100" dirty="0" smtClean="0">
                <a:hlinkClick r:id="rId5"/>
              </a:rPr>
              <a:t> link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15/11/2018: </a:t>
            </a:r>
            <a:r>
              <a:rPr lang="en-US" sz="1100" dirty="0" err="1" smtClean="0">
                <a:hlinkClick r:id="rId6"/>
              </a:rPr>
              <a:t>elogbook</a:t>
            </a:r>
            <a:r>
              <a:rPr lang="en-US" sz="1100" dirty="0" smtClean="0">
                <a:hlinkClick r:id="rId6"/>
              </a:rPr>
              <a:t> link</a:t>
            </a:r>
            <a:endParaRPr lang="en-US" sz="1100" dirty="0" smtClean="0"/>
          </a:p>
          <a:p>
            <a:endParaRPr lang="en-US" sz="1100" dirty="0" smtClean="0"/>
          </a:p>
          <a:p>
            <a:endParaRPr lang="en-US" sz="1100" dirty="0" smtClean="0"/>
          </a:p>
          <a:p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3238500" y="2743200"/>
            <a:ext cx="1104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UNSTABLE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2743200"/>
            <a:ext cx="1104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STABLE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144780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Fast instabilities were observed in 2018 </a:t>
            </a:r>
            <a:r>
              <a:rPr lang="en-US" dirty="0" smtClean="0"/>
              <a:t>before </a:t>
            </a:r>
            <a:r>
              <a:rPr lang="en-US" dirty="0" smtClean="0"/>
              <a:t>RF capture.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Harmful</a:t>
            </a:r>
            <a:r>
              <a:rPr lang="en-US" dirty="0" smtClean="0"/>
              <a:t> during LHC run -&gt; </a:t>
            </a:r>
            <a:r>
              <a:rPr lang="en-US" dirty="0" smtClean="0">
                <a:solidFill>
                  <a:srgbClr val="FF0000"/>
                </a:solidFill>
              </a:rPr>
              <a:t>lengthened the ion beam setup</a:t>
            </a:r>
            <a:r>
              <a:rPr lang="en-US" dirty="0" smtClean="0"/>
              <a:t> time!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3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57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685800"/>
            <a:ext cx="3807075" cy="3719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3" b="-68"/>
          <a:stretch/>
        </p:blipFill>
        <p:spPr bwMode="auto">
          <a:xfrm>
            <a:off x="228600" y="685800"/>
            <a:ext cx="3325416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733800" y="990600"/>
            <a:ext cx="0" cy="11811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10000" y="1368623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233mm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189784" y="2980592"/>
            <a:ext cx="4572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66655" y="2999601"/>
            <a:ext cx="8675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242.5mm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66" y="3783806"/>
            <a:ext cx="1612451" cy="233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492" y="3840628"/>
            <a:ext cx="3173016" cy="21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711200" y="4267200"/>
            <a:ext cx="1205508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22054" y="4081790"/>
            <a:ext cx="654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471mm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312067" y="3810000"/>
            <a:ext cx="604641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219200" y="3829009"/>
            <a:ext cx="8675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235.5mm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55146" y="-7620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Original drawings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05644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570165"/>
            <a:ext cx="3091865" cy="302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6854" cy="940443"/>
          </a:xfrm>
        </p:spPr>
        <p:txBody>
          <a:bodyPr/>
          <a:lstStyle/>
          <a:p>
            <a:r>
              <a:rPr lang="en-US" dirty="0" smtClean="0"/>
              <a:t>Details on module </a:t>
            </a:r>
            <a:r>
              <a:rPr lang="en-US" dirty="0" smtClean="0"/>
              <a:t>spacing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305947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62400" y="1143000"/>
            <a:ext cx="359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471mm</a:t>
            </a:r>
            <a:r>
              <a:rPr lang="en-US" dirty="0" smtClean="0"/>
              <a:t> full length (235.5 half)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461mm</a:t>
            </a:r>
            <a:r>
              <a:rPr lang="en-US" dirty="0" smtClean="0"/>
              <a:t> plate-to-plate (230.5 half)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0722" y="1789799"/>
            <a:ext cx="4621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Module distance 7mm full module to middle</a:t>
            </a:r>
          </a:p>
          <a:p>
            <a:r>
              <a:rPr lang="en-US" dirty="0" smtClean="0"/>
              <a:t>12 mm plate to middle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95800" y="3733800"/>
            <a:ext cx="533400" cy="838200"/>
          </a:xfrm>
          <a:prstGeom prst="rect">
            <a:avLst/>
          </a:prstGeom>
          <a:solidFill>
            <a:schemeClr val="tx1">
              <a:alpha val="2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94300" y="3733800"/>
            <a:ext cx="533400" cy="838200"/>
          </a:xfrm>
          <a:prstGeom prst="rect">
            <a:avLst/>
          </a:prstGeom>
          <a:solidFill>
            <a:schemeClr val="tx1">
              <a:alpha val="2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029200" y="4572000"/>
            <a:ext cx="165100" cy="0"/>
          </a:xfrm>
          <a:prstGeom prst="straightConnector1">
            <a:avLst/>
          </a:prstGeom>
          <a:ln w="3175"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20089" y="4572000"/>
            <a:ext cx="7425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</a:rPr>
              <a:t>14 (24)mm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948155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references on kickers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581400"/>
            <a:ext cx="31908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1" y="1265872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hlinkClick r:id="rId3"/>
              </a:rPr>
              <a:t>M.Barnes</a:t>
            </a:r>
            <a:r>
              <a:rPr lang="en-US" dirty="0">
                <a:hlinkClick r:id="rId3"/>
              </a:rPr>
              <a:t> “Injection and extraction magnets: kicker magnets ” CAS 2009: </a:t>
            </a:r>
            <a:r>
              <a:rPr lang="en-US" dirty="0" err="1">
                <a:hlinkClick r:id="rId3"/>
              </a:rPr>
              <a:t>Specialised</a:t>
            </a:r>
            <a:r>
              <a:rPr lang="en-US" dirty="0">
                <a:hlinkClick r:id="rId3"/>
              </a:rPr>
              <a:t> Course on Magnets, Bruges, 16-25 June </a:t>
            </a:r>
            <a:r>
              <a:rPr lang="en-US" dirty="0" smtClean="0">
                <a:hlinkClick r:id="rId3"/>
              </a:rPr>
              <a:t>2009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>
                <a:hlinkClick r:id="rId4"/>
              </a:rPr>
              <a:t>L.Ducimetière</a:t>
            </a:r>
            <a:r>
              <a:rPr lang="en-US" dirty="0" smtClean="0">
                <a:hlinkClick r:id="rId4"/>
              </a:rPr>
              <a:t>, “Advances of transmission </a:t>
            </a:r>
            <a:r>
              <a:rPr lang="en-US" dirty="0">
                <a:hlinkClick r:id="rId4"/>
              </a:rPr>
              <a:t>line magnets”, Proceedings of 2005 Particle Accelerator Conference, Knoxville, </a:t>
            </a:r>
            <a:r>
              <a:rPr lang="en-US" dirty="0" smtClean="0">
                <a:hlinkClick r:id="rId4"/>
              </a:rPr>
              <a:t>Tennessee.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95600"/>
            <a:ext cx="2651328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3674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5142680" y="1219200"/>
            <a:ext cx="3840320" cy="2209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138644" y="3657600"/>
            <a:ext cx="3086920" cy="1905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4619625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581400"/>
            <a:ext cx="1066800" cy="50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3360" y="5742801"/>
            <a:ext cx="3419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https://cds.cern.ch/record/1415639/files/p67.pdf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138644" y="1219200"/>
                <a:ext cx="1795556" cy="537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>
                                  <a:latin typeface="Cambria Math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=0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8644" y="1219200"/>
                <a:ext cx="1795556" cy="537904"/>
              </a:xfrm>
              <a:prstGeom prst="rect">
                <a:avLst/>
              </a:prstGeom>
              <a:blipFill rotWithShape="1">
                <a:blip r:embed="rId4"/>
                <a:stretch>
                  <a:fillRect l="-14576" t="-111364" b="-171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57200" y="1284129"/>
                <a:ext cx="1301510" cy="586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84129"/>
                <a:ext cx="1301510" cy="58605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57200" y="2004742"/>
                <a:ext cx="1310422" cy="586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004742"/>
                <a:ext cx="1310422" cy="58605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5105400" y="2438400"/>
                <a:ext cx="3877600" cy="885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den>
                          </m:f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den>
                          </m:f>
                        </m:den>
                      </m:f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𝑍</m:t>
                          </m:r>
                          <m: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2438400"/>
                <a:ext cx="3877600" cy="88511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5181600" y="3733800"/>
                <a:ext cx="1787221" cy="537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>
                                  <a:latin typeface="Cambria Math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=0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3733800"/>
                <a:ext cx="1787221" cy="537904"/>
              </a:xfrm>
              <a:prstGeom prst="rect">
                <a:avLst/>
              </a:prstGeom>
              <a:blipFill rotWithShape="1">
                <a:blip r:embed="rId8"/>
                <a:stretch>
                  <a:fillRect l="-14334" t="-111364" b="-17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5211570" y="4419600"/>
                <a:ext cx="1492332" cy="5321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 smtClean="0">
                              <a:latin typeface="Cambria Math"/>
                            </a:rPr>
                            <m:t>𝑍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570" y="4419600"/>
                <a:ext cx="1492332" cy="53219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6788889" y="4419600"/>
                <a:ext cx="1436675" cy="5336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889" y="4419600"/>
                <a:ext cx="1436675" cy="53360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226810" y="4905819"/>
                <a:ext cx="1670265" cy="537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𝑍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14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6810" y="4905819"/>
                <a:ext cx="1670265" cy="537904"/>
              </a:xfrm>
              <a:prstGeom prst="rect">
                <a:avLst/>
              </a:prstGeom>
              <a:blipFill rotWithShape="1">
                <a:blip r:embed="rId11"/>
                <a:stretch>
                  <a:fillRect l="-15328" t="-111364" b="-171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5181600" y="1905000"/>
                <a:ext cx="1492332" cy="5321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1905000"/>
                <a:ext cx="1492332" cy="53219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6858000" y="1905000"/>
                <a:ext cx="2120068" cy="5336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400" b="0" i="1" dirty="0" smtClean="0">
                          <a:latin typeface="Cambria Math"/>
                        </a:rPr>
                        <m:t> </m:t>
                      </m:r>
                      <m:r>
                        <a:rPr lang="en-US" sz="1400" b="0" i="1" smtClean="0"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400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en-US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r>
                            <a:rPr lang="en-US" sz="1400" i="1">
                              <a:latin typeface="Cambria Math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1905000"/>
                <a:ext cx="2120068" cy="53360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RF networks: series impedance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836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KFH3234 </a:t>
            </a:r>
            <a:r>
              <a:rPr lang="en-US" dirty="0" smtClean="0"/>
              <a:t> front </a:t>
            </a:r>
            <a:r>
              <a:rPr lang="en-US" dirty="0" smtClean="0"/>
              <a:t>view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1" y="1904999"/>
            <a:ext cx="3956539" cy="3734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6785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simplified kicker schematic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81125"/>
            <a:ext cx="8991600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" y="5495836"/>
            <a:ext cx="8534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/>
          </a:p>
          <a:p>
            <a:r>
              <a:rPr lang="en-US" sz="1100" dirty="0" err="1" smtClean="0"/>
              <a:t>T.Kramer</a:t>
            </a:r>
            <a:r>
              <a:rPr lang="en-US" sz="1100" dirty="0" smtClean="0"/>
              <a:t>, “Kickers</a:t>
            </a:r>
            <a:r>
              <a:rPr lang="en-US" sz="1100" dirty="0"/>
              <a:t>, Septa and Protection </a:t>
            </a:r>
            <a:r>
              <a:rPr lang="en-US" sz="1100" dirty="0" smtClean="0"/>
              <a:t>Elements”, CAS2018 </a:t>
            </a:r>
            <a:r>
              <a:rPr lang="en-US" sz="1100" dirty="0" smtClean="0">
                <a:hlinkClick r:id="rId3"/>
              </a:rPr>
              <a:t>https</a:t>
            </a:r>
            <a:r>
              <a:rPr lang="en-US" sz="1100" dirty="0">
                <a:hlinkClick r:id="rId3"/>
              </a:rPr>
              <a:t>://</a:t>
            </a:r>
            <a:r>
              <a:rPr lang="en-US" sz="1100" dirty="0" smtClean="0">
                <a:hlinkClick r:id="rId3"/>
              </a:rPr>
              <a:t>indico.cern.ch/event/683936/contributions/2803312/attachments/1564570/2691879/Kickers_and_Septa_2018_CAS_ESI.pdf</a:t>
            </a:r>
            <a:r>
              <a:rPr lang="en-US" sz="1100" dirty="0" smtClean="0"/>
              <a:t>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13148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Kicker circuit model for impedance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257800" y="1981200"/>
                <a:ext cx="2007601" cy="9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400" i="1" dirty="0" smtClean="0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US" sz="1400" i="1" dirty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US" sz="14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400" i="1" dirty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sz="1400" i="1" dirty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1400" b="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 dirty="0" err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 dirty="0" err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 dirty="0" err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b="0" i="1" dirty="0" smtClean="0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 dirty="0" err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 dirty="0" err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400" i="1" dirty="0">
                              <a:latin typeface="Cambria Math"/>
                            </a:rPr>
                            <m:t> + </m:t>
                          </m:r>
                          <m:sSub>
                            <m:sSubPr>
                              <m:ctrlPr>
                                <a:rPr lang="en-US" sz="14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 dirty="0" err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400" i="1" dirty="0" err="1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4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400" i="1" dirty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US" sz="1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 dirty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sz="1400" i="1" dirty="0">
                              <a:latin typeface="Cambria Math"/>
                            </a:rPr>
                            <m:t>𝜔</m:t>
                          </m:r>
                          <m:r>
                            <a:rPr lang="en-US" sz="1400" i="1" dirty="0"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1400" i="1" dirty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400" b="0" i="1" dirty="0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400" i="1" dirty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400" i="1" dirty="0">
                                  <a:latin typeface="Cambria Math"/>
                                </a:rPr>
                                <m:t>𝑎𝑝</m:t>
                              </m:r>
                            </m:sub>
                            <m:sup/>
                          </m:sSubSup>
                          <m:r>
                            <a:rPr lang="en-US" sz="1400" b="0" i="1" dirty="0" smtClean="0">
                              <a:latin typeface="Cambria Math"/>
                            </a:rPr>
                            <m:t>/2)^2   </m:t>
                          </m:r>
                        </m:den>
                      </m:f>
                      <m:sSub>
                        <m:sSubPr>
                          <m:ctrlPr>
                            <a:rPr lang="en-US" sz="14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 dirty="0" err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400" i="1" dirty="0" err="1">
                              <a:latin typeface="Cambria Math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1981200"/>
                <a:ext cx="2007601" cy="9923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68" y="1676400"/>
            <a:ext cx="399097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5638800"/>
            <a:ext cx="6908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https://journals.aps.org/prab/pdf/10.1103/PhysRevSTAB.6.012001</a:t>
            </a:r>
          </a:p>
        </p:txBody>
      </p:sp>
    </p:spTree>
    <p:extLst>
      <p:ext uri="{BB962C8B-B14F-4D97-AF65-F5344CB8AC3E}">
        <p14:creationId xmlns:p14="http://schemas.microsoft.com/office/powerpoint/2010/main" val="1377956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</a:t>
            </a:r>
            <a:r>
              <a:rPr lang="en-US" dirty="0" smtClean="0"/>
              <a:t>motion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981200"/>
            <a:ext cx="4257675" cy="231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1313717" y="2986456"/>
            <a:ext cx="304800" cy="627184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4257675" cy="2310789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38125" y="4724400"/>
                <a:ext cx="7839075" cy="1038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/>
                  <a:t>Beam looks horizontally unstable</a:t>
                </a:r>
                <a:r>
                  <a:rPr lang="en-US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Doubles amplitude in ~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20</m:t>
                    </m:r>
                    <m:r>
                      <a:rPr lang="en-US" b="0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𝑚𝑠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𝜏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/>
                          </a:rPr>
                          <m:t>20</m:t>
                        </m:r>
                      </m:num>
                      <m:den>
                        <m:func>
                          <m:func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i="0" dirty="0" err="1" smtClean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e>
                        </m:func>
                      </m:den>
                    </m:f>
                    <m:r>
                      <a:rPr lang="en-US" i="1" dirty="0" smtClean="0">
                        <a:latin typeface="Cambria Math"/>
                      </a:rPr>
                      <m:t>≃ 28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𝑚𝑠</m:t>
                    </m:r>
                  </m:oMath>
                </a14:m>
                <a:r>
                  <a:rPr lang="en-US" dirty="0" smtClean="0"/>
                  <a:t> [~ 10k turns]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Damper was in </a:t>
                </a:r>
                <a:r>
                  <a:rPr lang="en-US" dirty="0" smtClean="0"/>
                  <a:t>operation</a:t>
                </a:r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25" y="4724400"/>
                <a:ext cx="7839075" cy="1038041"/>
              </a:xfrm>
              <a:prstGeom prst="rect">
                <a:avLst/>
              </a:prstGeom>
              <a:blipFill rotWithShape="1">
                <a:blip r:embed="rId4"/>
                <a:stretch>
                  <a:fillRect l="-467" t="-2941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604962" y="1704201"/>
            <a:ext cx="75723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Capture</a:t>
            </a:r>
            <a:endParaRPr lang="en-US" sz="12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55625" y="1981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00088" y="1981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31850" y="1981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71550" y="1981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108074" y="1981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249362" y="1981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385889" y="1981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" y="1704201"/>
            <a:ext cx="11430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7 injections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604963" y="1752600"/>
            <a:ext cx="13554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1704201"/>
            <a:ext cx="90963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Extraction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362200" y="1752600"/>
            <a:ext cx="13554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33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7" grpId="0"/>
      <p:bldP spid="10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content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 t="4344" r="2131" b="32113"/>
          <a:stretch/>
        </p:blipFill>
        <p:spPr bwMode="auto">
          <a:xfrm>
            <a:off x="4419600" y="1371600"/>
            <a:ext cx="4006254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3"/>
          <a:stretch/>
        </p:blipFill>
        <p:spPr bwMode="auto">
          <a:xfrm>
            <a:off x="345201" y="1430550"/>
            <a:ext cx="3388600" cy="1735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9" b="-1"/>
          <a:stretch/>
        </p:blipFill>
        <p:spPr bwMode="auto">
          <a:xfrm>
            <a:off x="342901" y="3324225"/>
            <a:ext cx="3390900" cy="1734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04800" y="5181600"/>
                <a:ext cx="81534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Large amplitude from 10 to 20 </a:t>
                </a:r>
                <a:r>
                  <a:rPr lang="en-US" dirty="0" smtClean="0"/>
                  <a:t>MHz</a:t>
                </a: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HOM: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~17</m:t>
                    </m:r>
                  </m:oMath>
                </a14:m>
                <a:r>
                  <a:rPr lang="en-US" dirty="0"/>
                  <a:t> </a:t>
                </a:r>
                <a:r>
                  <a:rPr lang="en-US" i="0" dirty="0" smtClean="0">
                    <a:latin typeface="+mj-lt"/>
                  </a:rPr>
                  <a:t>MHz,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  <m:r>
                      <a:rPr lang="en-US" b="0" i="1" smtClean="0">
                        <a:latin typeface="Cambria Math"/>
                      </a:rPr>
                      <m:t>~3−4</m:t>
                    </m:r>
                  </m:oMath>
                </a14:m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Not very reproducible, frequency seen to jitter</a:t>
                </a:r>
                <a:endParaRPr lang="en-US" dirty="0" smtClean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181600"/>
                <a:ext cx="8153400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448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>
            <a:stCxn id="9" idx="4"/>
          </p:cNvCxnSpPr>
          <p:nvPr/>
        </p:nvCxnSpPr>
        <p:spPr>
          <a:xfrm flipH="1">
            <a:off x="844550" y="2438400"/>
            <a:ext cx="31750" cy="152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62000" y="1981200"/>
            <a:ext cx="228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590800" y="4114800"/>
            <a:ext cx="17907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70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Seek for a source…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Given the plane of instability, relatively low HOM frequency and low Q factor, we started to investigate the LEIR extraction kickers.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731" y="2438400"/>
            <a:ext cx="2100263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6"/>
          <a:stretch/>
        </p:blipFill>
        <p:spPr bwMode="auto">
          <a:xfrm>
            <a:off x="4724400" y="2465560"/>
            <a:ext cx="286768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9600" y="54864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ER.KFH31 and ER.KFH32-34 are used in LEIR to extract the beam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 CAD models available.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38400" y="2106441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ER.KFH31</a:t>
            </a:r>
          </a:p>
        </p:txBody>
      </p:sp>
      <p:sp>
        <p:nvSpPr>
          <p:cNvPr id="8" name="Rectangle 7"/>
          <p:cNvSpPr/>
          <p:nvPr/>
        </p:nvSpPr>
        <p:spPr>
          <a:xfrm>
            <a:off x="5224219" y="2111718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ER.KFH32-34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2458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6854" cy="2821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Pictures KFH3234 (LEAR 1981)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37" y="1295400"/>
            <a:ext cx="3586318" cy="2972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61139" y="1201463"/>
            <a:ext cx="1640926" cy="182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095" y="3170475"/>
            <a:ext cx="1754505" cy="2154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04327" y="1295400"/>
            <a:ext cx="2287273" cy="1640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968" y="3170474"/>
            <a:ext cx="1970910" cy="2154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9788" y="4572000"/>
            <a:ext cx="5681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Pictures scanned from negative (Dec. 1981) https</a:t>
            </a:r>
            <a:r>
              <a:rPr lang="en-US" dirty="0" smtClean="0"/>
              <a:t>://cds.cern.ch/record/754592</a:t>
            </a:r>
          </a:p>
        </p:txBody>
      </p:sp>
    </p:spTree>
    <p:extLst>
      <p:ext uri="{BB962C8B-B14F-4D97-AF65-F5344CB8AC3E}">
        <p14:creationId xmlns:p14="http://schemas.microsoft.com/office/powerpoint/2010/main" val="343390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KFH31 - KFH3234 CAD models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96" y="1338405"/>
            <a:ext cx="2639751" cy="2073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" r="11351"/>
          <a:stretch/>
        </p:blipFill>
        <p:spPr bwMode="auto">
          <a:xfrm>
            <a:off x="3596801" y="1329904"/>
            <a:ext cx="2041999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3745468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KFH31 </a:t>
            </a:r>
          </a:p>
        </p:txBody>
      </p:sp>
      <p:sp>
        <p:nvSpPr>
          <p:cNvPr id="8" name="Rectangle 7"/>
          <p:cNvSpPr/>
          <p:nvPr/>
        </p:nvSpPr>
        <p:spPr>
          <a:xfrm>
            <a:off x="246706" y="1048694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KFH3234 </a:t>
            </a:r>
            <a:endParaRPr 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600" y="4177245"/>
            <a:ext cx="3733800" cy="156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33" y="4191000"/>
            <a:ext cx="2033067" cy="174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43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Ferrite material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7381875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3440668"/>
            <a:ext cx="150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Ferrite 8C11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267200"/>
            <a:ext cx="3424238" cy="181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5410200"/>
            <a:ext cx="45047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Source:</a:t>
            </a:r>
          </a:p>
          <a:p>
            <a:r>
              <a:rPr lang="en-US" sz="1100" dirty="0" smtClean="0"/>
              <a:t>https</a:t>
            </a:r>
            <a:r>
              <a:rPr lang="en-US" sz="1100" dirty="0"/>
              <a:t>://www.ferroxcube.com/upload/media/product/file/MDS/8c11.pdf</a:t>
            </a:r>
          </a:p>
        </p:txBody>
      </p:sp>
    </p:spTree>
    <p:extLst>
      <p:ext uri="{BB962C8B-B14F-4D97-AF65-F5344CB8AC3E}">
        <p14:creationId xmlns:p14="http://schemas.microsoft.com/office/powerpoint/2010/main" val="289474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KFH31 </a:t>
            </a:r>
            <a:r>
              <a:rPr lang="en-US" sz="3600" dirty="0" err="1" smtClean="0"/>
              <a:t>Eigenmodes</a:t>
            </a:r>
            <a:endParaRPr lang="en-US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56"/>
          <a:stretch/>
        </p:blipFill>
        <p:spPr bwMode="auto">
          <a:xfrm>
            <a:off x="180578" y="4780609"/>
            <a:ext cx="2137109" cy="135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13235" y="251303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 factor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98883" y="4218801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MHz</a:t>
            </a:r>
            <a:endParaRPr lang="en-US" sz="1200" b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80609"/>
            <a:ext cx="2047133" cy="1329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641" y="4813051"/>
            <a:ext cx="2057400" cy="132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010400" cy="306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1261546" y="3995504"/>
            <a:ext cx="427268" cy="6096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514600" y="4038600"/>
            <a:ext cx="838200" cy="69825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149028" y="4022048"/>
            <a:ext cx="1600200" cy="5334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137" y="1323189"/>
            <a:ext cx="2033067" cy="174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06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19144</TotalTime>
  <Words>1715</Words>
  <Application>Microsoft Office PowerPoint</Application>
  <PresentationFormat>On-screen Show (4:3)</PresentationFormat>
  <Paragraphs>179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CERN</vt:lpstr>
      <vt:lpstr>LEIR extraction kickers impedance studies</vt:lpstr>
      <vt:lpstr>Introduction</vt:lpstr>
      <vt:lpstr>Coherent motion</vt:lpstr>
      <vt:lpstr>Frequency content</vt:lpstr>
      <vt:lpstr>Seek for a source…</vt:lpstr>
      <vt:lpstr>Pictures KFH3234 (LEAR 1981)</vt:lpstr>
      <vt:lpstr>KFH31 - KFH3234 CAD models</vt:lpstr>
      <vt:lpstr>Ferrite material</vt:lpstr>
      <vt:lpstr>KFH31 Eigenmodes</vt:lpstr>
      <vt:lpstr>Impedances</vt:lpstr>
      <vt:lpstr>Kicker with circuitry</vt:lpstr>
      <vt:lpstr>Kicker with circuitry</vt:lpstr>
      <vt:lpstr>Kicker impedance</vt:lpstr>
      <vt:lpstr>Transmission cables</vt:lpstr>
      <vt:lpstr>Termination cables</vt:lpstr>
      <vt:lpstr>Kicker impedance with circuitry</vt:lpstr>
      <vt:lpstr>Kicker impedance with circuitry</vt:lpstr>
      <vt:lpstr>Kicker impedance with circuitry</vt:lpstr>
      <vt:lpstr>Summary and conclusions</vt:lpstr>
      <vt:lpstr>Appendix</vt:lpstr>
      <vt:lpstr>Original drawings</vt:lpstr>
      <vt:lpstr>Details on module spacing</vt:lpstr>
      <vt:lpstr>Some references on kickers</vt:lpstr>
      <vt:lpstr>RF networks: series impedance </vt:lpstr>
      <vt:lpstr>KFH3234  front view</vt:lpstr>
      <vt:lpstr>A simplified kicker schematic</vt:lpstr>
      <vt:lpstr>Kicker circuit model for impedance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nbiancac</dc:creator>
  <cp:lastModifiedBy>nbiancac</cp:lastModifiedBy>
  <cp:revision>85</cp:revision>
  <dcterms:created xsi:type="dcterms:W3CDTF">2020-03-18T09:27:52Z</dcterms:created>
  <dcterms:modified xsi:type="dcterms:W3CDTF">2020-11-30T10:05:22Z</dcterms:modified>
</cp:coreProperties>
</file>