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353" r:id="rId2"/>
    <p:sldId id="372" r:id="rId3"/>
    <p:sldId id="373" r:id="rId4"/>
    <p:sldId id="354" r:id="rId5"/>
    <p:sldId id="355" r:id="rId6"/>
    <p:sldId id="356" r:id="rId7"/>
    <p:sldId id="357" r:id="rId8"/>
    <p:sldId id="358" r:id="rId9"/>
    <p:sldId id="359" r:id="rId10"/>
    <p:sldId id="374" r:id="rId11"/>
    <p:sldId id="361" r:id="rId12"/>
    <p:sldId id="375" r:id="rId13"/>
    <p:sldId id="376" r:id="rId14"/>
    <p:sldId id="377" r:id="rId15"/>
    <p:sldId id="378" r:id="rId16"/>
    <p:sldId id="379" r:id="rId17"/>
    <p:sldId id="380" r:id="rId18"/>
    <p:sldId id="381" r:id="rId19"/>
    <p:sldId id="382" r:id="rId20"/>
    <p:sldId id="383" r:id="rId21"/>
    <p:sldId id="360" r:id="rId2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567" userDrawn="1">
          <p15:clr>
            <a:srgbClr val="A4A3A4"/>
          </p15:clr>
        </p15:guide>
        <p15:guide id="2" pos="1466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A808A8"/>
    <a:srgbClr val="FF0000"/>
    <a:srgbClr val="000000"/>
    <a:srgbClr val="A81F08"/>
    <a:srgbClr val="0066FF"/>
    <a:srgbClr val="FF9900"/>
    <a:srgbClr val="00CC66"/>
    <a:srgbClr val="3399FF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33" autoAdjust="0"/>
    <p:restoredTop sz="94647" autoAdjust="0"/>
  </p:normalViewPr>
  <p:slideViewPr>
    <p:cSldViewPr snapToGrid="0" snapToObjects="1">
      <p:cViewPr varScale="1">
        <p:scale>
          <a:sx n="115" d="100"/>
          <a:sy n="115" d="100"/>
        </p:scale>
        <p:origin x="169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4567"/>
        <p:guide pos="1466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pPr/>
              <a:t>27.11.2020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pPr/>
              <a:t>27.11.2020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2424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318162"/>
            <a:ext cx="8265984" cy="3024020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4128"/>
            <a:ext cx="7470648" cy="939807"/>
          </a:xfrm>
        </p:spPr>
        <p:txBody>
          <a:bodyPr anchor="ctr">
            <a:normAutofit/>
          </a:bodyPr>
          <a:lstStyle>
            <a:lvl1pPr algn="l">
              <a:defRPr sz="28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i="1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74" r:id="rId11"/>
    <p:sldLayoutId id="2147483668" r:id="rId12"/>
    <p:sldLayoutId id="2147483669" r:id="rId13"/>
    <p:sldLayoutId id="2147483670" r:id="rId14"/>
    <p:sldLayoutId id="2147483671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525107"/>
            <a:ext cx="8265984" cy="152890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40 &amp; 80 MHz Feedback Roadmap</a:t>
            </a:r>
            <a:r>
              <a:rPr lang="en-US" sz="3600" b="0" dirty="0" smtClean="0"/>
              <a:t/>
            </a:r>
            <a:br>
              <a:rPr lang="en-US" sz="3600" b="0" dirty="0" smtClean="0"/>
            </a:br>
            <a:r>
              <a:rPr lang="en-US" sz="3600" b="0" dirty="0"/>
              <a:t/>
            </a:r>
            <a:br>
              <a:rPr lang="en-US" sz="3600" b="0" dirty="0"/>
            </a:br>
            <a:r>
              <a:rPr lang="en-US" sz="3600" b="0" dirty="0" smtClean="0"/>
              <a:t/>
            </a:r>
            <a:br>
              <a:rPr lang="en-US" sz="3600" b="0" dirty="0" smtClean="0"/>
            </a:br>
            <a:r>
              <a:rPr lang="en-US" sz="3600" b="0" dirty="0"/>
              <a:t/>
            </a:r>
            <a:br>
              <a:rPr lang="en-US" sz="3600" b="0" dirty="0"/>
            </a:br>
            <a:r>
              <a:rPr lang="en-US" sz="2000" b="0" dirty="0" smtClean="0"/>
              <a:t/>
            </a:r>
            <a:br>
              <a:rPr lang="en-US" sz="2000" b="0" dirty="0" smtClean="0"/>
            </a:br>
            <a:endParaRPr lang="en-GB" sz="2000" b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953490" cy="331903"/>
          </a:xfrm>
        </p:spPr>
        <p:txBody>
          <a:bodyPr/>
          <a:lstStyle/>
          <a:p>
            <a:r>
              <a:rPr lang="en-US" dirty="0" smtClean="0"/>
              <a:t>40 &amp; 80 MHz Feedback Roadmap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52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865" y="154380"/>
            <a:ext cx="8265984" cy="776645"/>
          </a:xfrm>
        </p:spPr>
        <p:txBody>
          <a:bodyPr/>
          <a:lstStyle/>
          <a:p>
            <a:r>
              <a:rPr lang="en-US" dirty="0" smtClean="0"/>
              <a:t>Pre-Drive Scope for Upgrade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1768" y="1205345"/>
            <a:ext cx="395685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The pre-driver comprises several stages of amplification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Having two stages which operate in push-pull gives a delay of 12.5 ns due to the 4 </a:t>
            </a:r>
            <a:r>
              <a:rPr lang="en-US" sz="2000" dirty="0" err="1" smtClean="0"/>
              <a:t>Baluns</a:t>
            </a:r>
            <a:r>
              <a:rPr lang="en-US" sz="2000" dirty="0" smtClean="0"/>
              <a:t> that are present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Dividing/combining the outputs also adds additional delay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G</a:t>
            </a:r>
            <a:r>
              <a:rPr lang="en-US" sz="2000" dirty="0" smtClean="0"/>
              <a:t>oing to a single transistor stage would reduce the delay by at least 6.25 ns</a:t>
            </a:r>
            <a:endParaRPr lang="en-GB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438" y="1562518"/>
            <a:ext cx="4280562" cy="296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397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47" y="264773"/>
            <a:ext cx="8265984" cy="847137"/>
          </a:xfrm>
        </p:spPr>
        <p:txBody>
          <a:bodyPr/>
          <a:lstStyle/>
          <a:p>
            <a:r>
              <a:rPr lang="en-US" dirty="0" smtClean="0"/>
              <a:t>Driver Measurements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38" y="1029302"/>
            <a:ext cx="3101644" cy="20470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397" y="1029302"/>
            <a:ext cx="3020784" cy="20299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85138" y="3255264"/>
            <a:ext cx="730788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Driver shows clear resonant behavior expected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the high power test the central frequency is higher and there is slightly more gain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measured group delay is 88.1 ns @ 80 MHz at low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t high power the group delay is 105 ns as the bandwidth has dropped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It is at least theoretically possible to reduce the group delay by increasing the bandwidth of the amplifier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would mean that more drive power is required to compensate for the drop in gain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75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592" y="320635"/>
            <a:ext cx="8265984" cy="851460"/>
          </a:xfrm>
        </p:spPr>
        <p:txBody>
          <a:bodyPr/>
          <a:lstStyle/>
          <a:p>
            <a:r>
              <a:rPr lang="en-US" smtClean="0"/>
              <a:t>Delays in the Cables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07076" y="1313411"/>
            <a:ext cx="7747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7 ns of delay in the cables from summing point -&gt; Pre-Driver &amp; Pre-Driver -&gt;Driver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Delays in the cables to the Final Amplifier and the </a:t>
            </a:r>
            <a:r>
              <a:rPr lang="en-US" dirty="0"/>
              <a:t>C</a:t>
            </a:r>
            <a:r>
              <a:rPr lang="en-US" dirty="0" smtClean="0"/>
              <a:t>avity Return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632879"/>
              </p:ext>
            </p:extLst>
          </p:nvPr>
        </p:nvGraphicFramePr>
        <p:xfrm>
          <a:off x="1596044" y="2466658"/>
          <a:ext cx="5390040" cy="1691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0080">
                  <a:extLst>
                    <a:ext uri="{9D8B030D-6E8A-4147-A177-3AD203B41FA5}">
                      <a16:colId xmlns:a16="http://schemas.microsoft.com/office/drawing/2014/main" val="1784993882"/>
                    </a:ext>
                  </a:extLst>
                </a:gridCol>
                <a:gridCol w="919022">
                  <a:extLst>
                    <a:ext uri="{9D8B030D-6E8A-4147-A177-3AD203B41FA5}">
                      <a16:colId xmlns:a16="http://schemas.microsoft.com/office/drawing/2014/main" val="4291489145"/>
                    </a:ext>
                  </a:extLst>
                </a:gridCol>
                <a:gridCol w="1915469">
                  <a:extLst>
                    <a:ext uri="{9D8B030D-6E8A-4147-A177-3AD203B41FA5}">
                      <a16:colId xmlns:a16="http://schemas.microsoft.com/office/drawing/2014/main" val="1952578981"/>
                    </a:ext>
                  </a:extLst>
                </a:gridCol>
                <a:gridCol w="1915469">
                  <a:extLst>
                    <a:ext uri="{9D8B030D-6E8A-4147-A177-3AD203B41FA5}">
                      <a16:colId xmlns:a16="http://schemas.microsoft.com/office/drawing/2014/main" val="501218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RG213 (Feedback Loop)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Rigid line 1 +5/8 (between driver and final)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Total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3010562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endParaRPr lang="en-GB" sz="120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Delay (ns)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Delay (ns)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Delay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 (ns)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4914061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SS77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39.4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34.4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73.8</a:t>
                      </a: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3318053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SS78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36.9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39.32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77.2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9917842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SS08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45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40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85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953685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SS88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44.35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33.19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77.6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8010741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SS89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44.7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29.1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</a:rPr>
                        <a:t>73.8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834744992"/>
                  </a:ext>
                </a:extLst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2093913" y="29924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76592" y="4513811"/>
            <a:ext cx="80192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Realistically 4 m of line would be needed if the amplifiers were moved next to/below the cavity. Which is a delay of some 14 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3623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196" y="137754"/>
            <a:ext cx="8678488" cy="776645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Measurements in Closed Loop</a:t>
            </a:r>
            <a:br>
              <a:rPr lang="en-US" sz="3600" dirty="0" smtClean="0"/>
            </a:br>
            <a:r>
              <a:rPr lang="en-US" sz="3600" dirty="0" smtClean="0"/>
              <a:t>80-88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47" y="1354974"/>
            <a:ext cx="4317813" cy="27687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440" y="1354974"/>
            <a:ext cx="4317812" cy="27472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21725" y="993954"/>
            <a:ext cx="2244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Raw measurement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769032" y="993954"/>
            <a:ext cx="2942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Change relative to the OL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07324" y="4214553"/>
            <a:ext cx="8595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measurement of the transfer function shows a clear reduction in the impedance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As the power is increased the transfer function has become asymmetric but still passes through the same point at the cavity resonance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73382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196" y="137754"/>
            <a:ext cx="8678488" cy="776645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Measurements in Closed Loop</a:t>
            </a:r>
            <a:br>
              <a:rPr lang="en-US" sz="3600" dirty="0" smtClean="0"/>
            </a:br>
            <a:r>
              <a:rPr lang="en-US" sz="3600" dirty="0" smtClean="0"/>
              <a:t>80-89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21725" y="993954"/>
            <a:ext cx="2244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Raw measurement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769032" y="993954"/>
            <a:ext cx="2942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Change relative to the OL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07324" y="4214553"/>
            <a:ext cx="8595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measurement of the transfer function shows a clear reduction in the impedance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As the power is increased the transfer function has become asymmetric but still passes through the same point at the cavity resonance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What was unexpected is the appearance of two peaks as power increases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means there is more impedance at h167 &amp; h169 than at h168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99" y="1535927"/>
            <a:ext cx="4081716" cy="26786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308" y="1535927"/>
            <a:ext cx="4081716" cy="2591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6286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196" y="137754"/>
            <a:ext cx="8678488" cy="776645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Measurements in Closed Loop</a:t>
            </a:r>
            <a:br>
              <a:rPr lang="en-US" sz="3600" dirty="0" smtClean="0"/>
            </a:br>
            <a:r>
              <a:rPr lang="en-US" sz="3600" dirty="0" smtClean="0"/>
              <a:t>40-77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7324" y="4214553"/>
            <a:ext cx="8595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measurement of the transfer function shows a clear reduction in the impedance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transfer function looks as would be expect at both low and high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 see a drop in gain which could be due to </a:t>
            </a:r>
            <a:r>
              <a:rPr lang="en-US" dirty="0" err="1" smtClean="0"/>
              <a:t>multipacting</a:t>
            </a:r>
            <a:r>
              <a:rPr lang="en-US" dirty="0" smtClean="0"/>
              <a:t> at 39.3 MHz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109" y="1359971"/>
            <a:ext cx="3856247" cy="2575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6804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196" y="137754"/>
            <a:ext cx="8678488" cy="776645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Measurements in Closed Loop</a:t>
            </a:r>
            <a:br>
              <a:rPr lang="en-US" sz="3600" dirty="0" smtClean="0"/>
            </a:br>
            <a:r>
              <a:rPr lang="en-US" sz="3600" dirty="0" smtClean="0"/>
              <a:t>40-78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7324" y="4214553"/>
            <a:ext cx="8595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measurement of the transfer function shows a clear reduction in the impedance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was our first hint at some unexpected behavior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Here we see a huge asymmetry in the impedance and a factor of 4dB at h83 compared to h84 which is significant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could have some impact on the beam </a:t>
            </a:r>
            <a:r>
              <a:rPr lang="en-US" dirty="0" err="1" smtClean="0"/>
              <a:t>dyanmics</a:t>
            </a: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751" y="1131402"/>
            <a:ext cx="4228743" cy="2866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3606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29442"/>
            <a:ext cx="8265984" cy="80158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Possible </a:t>
            </a:r>
            <a:r>
              <a:rPr lang="en-US" dirty="0"/>
              <a:t>U</a:t>
            </a:r>
            <a:r>
              <a:rPr lang="en-US" dirty="0" smtClean="0"/>
              <a:t>pgrade Scenarios </a:t>
            </a:r>
            <a:br>
              <a:rPr lang="en-US" dirty="0" smtClean="0"/>
            </a:br>
            <a:r>
              <a:rPr lang="en-US" dirty="0" smtClean="0"/>
              <a:t>80 MHz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1192" y="1312515"/>
            <a:ext cx="43724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One option that may work is to retune the driver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Dropping the gain and increasing the bandwidth would reduce the delay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This requires more power from the pre-driver to compensate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Currently the maximum pre-driver output to saturate the final amplifier is 1 kW (2 kW is its rating)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60" y="3742048"/>
            <a:ext cx="3524596" cy="23826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60" y="1306425"/>
            <a:ext cx="3577972" cy="231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4477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29442"/>
            <a:ext cx="8265984" cy="80158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Possible </a:t>
            </a:r>
            <a:r>
              <a:rPr lang="en-US" dirty="0"/>
              <a:t>U</a:t>
            </a:r>
            <a:r>
              <a:rPr lang="en-US" dirty="0" smtClean="0"/>
              <a:t>pgrade Scenarios </a:t>
            </a:r>
            <a:br>
              <a:rPr lang="en-US" dirty="0" smtClean="0"/>
            </a:br>
            <a:r>
              <a:rPr lang="en-US" dirty="0" smtClean="0"/>
              <a:t>80 MHz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1192" y="1312515"/>
            <a:ext cx="437249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One option that may work is to retune the driver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Dropping the gain and increasing the bandwidth would reduce the delay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This requires more power from the pre-driver to compensate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Currently the maximum pre-driver output to saturate the final amplifier is 1 kW (2 kW is its rating)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Upgrade the pre-driver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Reduce the delay from 28.2 ns to maybe 15ns (optimistically)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This could give 12.5 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Increase in the output power also makes (1) more possible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331" y="1560021"/>
            <a:ext cx="4072665" cy="265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9308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29442"/>
            <a:ext cx="8265984" cy="80158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Possible </a:t>
            </a:r>
            <a:r>
              <a:rPr lang="en-US" dirty="0"/>
              <a:t>U</a:t>
            </a:r>
            <a:r>
              <a:rPr lang="en-US" dirty="0" smtClean="0"/>
              <a:t>pgrade Scenarios </a:t>
            </a:r>
            <a:br>
              <a:rPr lang="en-US" dirty="0" smtClean="0"/>
            </a:br>
            <a:r>
              <a:rPr lang="en-US" dirty="0" smtClean="0"/>
              <a:t>80 MHz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1192" y="1312515"/>
            <a:ext cx="437249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One option that may work is to retune the driver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Dropping the gain and increasing the bandwidth would reduce the delay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This requires more power from the pre-driver to compensate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Currently the maximum pre-driver output to saturate the final amplifier is 1 kW (2 kW is its rating)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Upgrade the pre-driver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Reduce the delay from 28.2 ns to maybe 15ns (optimistically)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This could give 12.5 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Increase in the output power also makes (1) more possible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Move the amplifiers closer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Reduction of delay by 55-65 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All amplifiers need to be radiation hard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Means a new pre-driver to fit in the location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Control electronics in the driver need relocating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dirty="0" smtClean="0"/>
              <a:t>Summing point may need addition changes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331" y="1560021"/>
            <a:ext cx="4072665" cy="2658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309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42828"/>
            <a:ext cx="8265984" cy="730094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6694" y="1272845"/>
            <a:ext cx="817109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Overview of the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Measurement of the Summing 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High </a:t>
            </a:r>
            <a:r>
              <a:rPr lang="en-US" sz="2400" dirty="0"/>
              <a:t>p</a:t>
            </a:r>
            <a:r>
              <a:rPr lang="en-US" sz="2400" dirty="0" smtClean="0"/>
              <a:t>ower measurements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Measurement setup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Pre-driver measurements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Low Power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 Power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Driver measurements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Modelling of the Driver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Simple Model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Realistic Model</a:t>
            </a:r>
          </a:p>
        </p:txBody>
      </p:sp>
    </p:spTree>
    <p:extLst>
      <p:ext uri="{BB962C8B-B14F-4D97-AF65-F5344CB8AC3E}">
        <p14:creationId xmlns:p14="http://schemas.microsoft.com/office/powerpoint/2010/main" val="172129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29442"/>
            <a:ext cx="8265984" cy="80158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Suggested Roadmap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1192" y="1312515"/>
            <a:ext cx="83443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Retune the driver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Test </a:t>
            </a:r>
            <a:r>
              <a:rPr lang="en-GB" dirty="0" smtClean="0"/>
              <a:t>in bld.151 on the spare amplifier</a:t>
            </a:r>
            <a:r>
              <a:rPr lang="en-US" dirty="0"/>
              <a:t> </a:t>
            </a:r>
            <a:r>
              <a:rPr lang="en-US" dirty="0" smtClean="0"/>
              <a:t>to see how much delay can be saved while still achieving 25 kW of output power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20 kW of output power should saturate the final amplifier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If it gives 12.5 ns improvement install on C80-08 to test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Upgrade the pre-driver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Require the group delay to be as small as practical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Increase the output power to 3 kW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This should be possible with more recent technology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Even if we can’t achieve 12.5 ns here we may be able to compensate the difference with the driver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Have the form factor correct to be installed near the cavity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Move the amplifiers next to the cavity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At this point the other improvements are in line with doing this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Driver needs to be modified but this should be relatively straightforward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409751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114" y="1850244"/>
            <a:ext cx="5391109" cy="35257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8912" y="263347"/>
            <a:ext cx="7468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Pre-Driver Power Saturation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46131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228197"/>
            <a:ext cx="8265984" cy="788616"/>
          </a:xfrm>
        </p:spPr>
        <p:txBody>
          <a:bodyPr/>
          <a:lstStyle/>
          <a:p>
            <a:r>
              <a:rPr lang="en-US" dirty="0" smtClean="0"/>
              <a:t>System Overview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337" y="1132251"/>
            <a:ext cx="7225990" cy="442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26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592" y="191621"/>
            <a:ext cx="8265984" cy="80324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Summing Point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01" y="1477670"/>
            <a:ext cx="2143354" cy="13417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754" y="1477669"/>
            <a:ext cx="2062887" cy="13408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559" y="1076047"/>
            <a:ext cx="3950208" cy="25202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6592" y="3752697"/>
            <a:ext cx="8516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Summing amplifier measured in transmission using a VNA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Group delay in the region of interest is approximately 1.9 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delay here is already low and any further reduction isn’t going to help much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82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47730"/>
            <a:ext cx="8265984" cy="151282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High Power Measurements with a VNA</a:t>
            </a:r>
            <a:endParaRPr lang="en-GB" sz="4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0314" y="1843430"/>
            <a:ext cx="79622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Measurement of high powers with a VNA are challenging (+26 </a:t>
            </a:r>
            <a:r>
              <a:rPr lang="en-US" dirty="0" err="1" smtClean="0"/>
              <a:t>dBm</a:t>
            </a:r>
            <a:r>
              <a:rPr lang="en-US" dirty="0" smtClean="0"/>
              <a:t> maximum input power)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requires the signal to be attenuated significantly if we measure power levels of more than 100 </a:t>
            </a:r>
            <a:r>
              <a:rPr lang="en-US" dirty="0" err="1" smtClean="0"/>
              <a:t>mW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addition the high power amplifiers are designed for pulsed operation which means standard VNA operation is not possible (VNA is always outputting a signal and has a long sweep time)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 need to only pulse the amplifier when a measurement is happening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938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572" y="184306"/>
            <a:ext cx="8265984" cy="832507"/>
          </a:xfrm>
        </p:spPr>
        <p:txBody>
          <a:bodyPr/>
          <a:lstStyle/>
          <a:p>
            <a:r>
              <a:rPr lang="en-US" dirty="0" smtClean="0"/>
              <a:t>Measurement Setup (1/2)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366" y="1016813"/>
            <a:ext cx="6481268" cy="19440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9184" y="3262579"/>
            <a:ext cx="85641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Set the VNA to send an external trigger at the end of a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From the minimum sweep time infer the measurement time per point for example 1000 points in 500 </a:t>
            </a:r>
            <a:r>
              <a:rPr lang="en-US" dirty="0" err="1" smtClean="0"/>
              <a:t>ms</a:t>
            </a:r>
            <a:r>
              <a:rPr lang="en-US" dirty="0" smtClean="0"/>
              <a:t> -&gt; 500/1000 </a:t>
            </a:r>
            <a:r>
              <a:rPr lang="en-US" dirty="0" err="1" smtClean="0"/>
              <a:t>ms</a:t>
            </a:r>
            <a:r>
              <a:rPr lang="en-US" dirty="0" smtClean="0"/>
              <a:t>/point = 0.5 </a:t>
            </a:r>
            <a:r>
              <a:rPr lang="en-US" dirty="0" err="1" smtClean="0"/>
              <a:t>ms</a:t>
            </a:r>
            <a:r>
              <a:rPr lang="en-US" dirty="0" smtClean="0"/>
              <a:t>/point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Make this time match the amplifier specifications for the pulse duration </a:t>
            </a:r>
            <a:r>
              <a:rPr lang="en-US" dirty="0" err="1" smtClean="0"/>
              <a:t>eg</a:t>
            </a:r>
            <a:r>
              <a:rPr lang="en-US" dirty="0" smtClean="0"/>
              <a:t>. 1 </a:t>
            </a:r>
            <a:r>
              <a:rPr lang="en-US" dirty="0" err="1" smtClean="0"/>
              <a:t>ms</a:t>
            </a:r>
            <a:r>
              <a:rPr lang="en-US" dirty="0" smtClean="0"/>
              <a:t> at 1% duty cycle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Artificially extend the sweep time as any delay goes before the measurement and match the required duty cycle -&gt; 100 </a:t>
            </a:r>
            <a:r>
              <a:rPr lang="en-US" dirty="0" err="1" smtClean="0"/>
              <a:t>ms</a:t>
            </a:r>
            <a:r>
              <a:rPr lang="en-US" dirty="0" smtClean="0"/>
              <a:t>/point total 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648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572" y="184306"/>
            <a:ext cx="8265984" cy="832507"/>
          </a:xfrm>
        </p:spPr>
        <p:txBody>
          <a:bodyPr/>
          <a:lstStyle/>
          <a:p>
            <a:r>
              <a:rPr lang="en-US" dirty="0" smtClean="0"/>
              <a:t>Measurement Setup (2/2)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64" y="1288000"/>
            <a:ext cx="3730626" cy="11190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9184" y="3262579"/>
            <a:ext cx="85641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practice setting up the system is a little fiddly but it provides good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setup is shown to the right going through a circuit resonant at 80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There was no difference between with the trigger/switch system and without.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This means we can characterize </a:t>
            </a:r>
            <a:r>
              <a:rPr lang="en-US" smtClean="0">
                <a:solidFill>
                  <a:srgbClr val="FF0000"/>
                </a:solidFill>
              </a:rPr>
              <a:t>the amplifiers </a:t>
            </a:r>
            <a:r>
              <a:rPr lang="en-US" dirty="0" smtClean="0">
                <a:solidFill>
                  <a:srgbClr val="FF0000"/>
                </a:solidFill>
              </a:rPr>
              <a:t>at operational power levels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135" y="1216673"/>
            <a:ext cx="2461394" cy="184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72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77" y="235512"/>
            <a:ext cx="8265984" cy="737409"/>
          </a:xfrm>
        </p:spPr>
        <p:txBody>
          <a:bodyPr/>
          <a:lstStyle/>
          <a:p>
            <a:r>
              <a:rPr lang="en-US" dirty="0" smtClean="0"/>
              <a:t>Pre-Driver - Low Power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83" y="1194547"/>
            <a:ext cx="2779776" cy="188469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181" y="1091107"/>
            <a:ext cx="3116192" cy="19881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04672" y="3240634"/>
            <a:ext cx="74761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Measurements at low power (Below the interlock) show almost constant gain with frequency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There is linear phase behavior with frequency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group delay of the amplifier is 28.2 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the model this can be a gain with a transmission line as the delay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04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77" y="235512"/>
            <a:ext cx="8265984" cy="737409"/>
          </a:xfrm>
        </p:spPr>
        <p:txBody>
          <a:bodyPr/>
          <a:lstStyle/>
          <a:p>
            <a:r>
              <a:rPr lang="en-US" dirty="0" smtClean="0"/>
              <a:t>Pre-Driver - High Power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40 &amp; 80 MHz Feedback Roadmap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en-US" smtClean="0"/>
              <a:t>27/11/2020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34" y="1102049"/>
            <a:ext cx="3706154" cy="25127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180" y="1129878"/>
            <a:ext cx="3829396" cy="252740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92454" y="3920947"/>
            <a:ext cx="73737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At high power the gain saturates but remains almost constant with frequency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Once the input power hits around -7 </a:t>
            </a:r>
            <a:r>
              <a:rPr lang="en-US" dirty="0" err="1" smtClean="0"/>
              <a:t>dBm</a:t>
            </a:r>
            <a:r>
              <a:rPr lang="en-US" dirty="0" smtClean="0"/>
              <a:t> the gain degrades by 1 dB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06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77762</TotalTime>
  <Words>1445</Words>
  <Application>Microsoft Office PowerPoint</Application>
  <PresentationFormat>On-screen Show (4:3)</PresentationFormat>
  <Paragraphs>213</Paragraphs>
  <Slides>21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CERN(4-3)</vt:lpstr>
      <vt:lpstr>40 &amp; 80 MHz Feedback Roadmap     </vt:lpstr>
      <vt:lpstr>Outline</vt:lpstr>
      <vt:lpstr>System Overview</vt:lpstr>
      <vt:lpstr>Summing Point </vt:lpstr>
      <vt:lpstr>High Power Measurements with a VNA</vt:lpstr>
      <vt:lpstr>Measurement Setup (1/2)</vt:lpstr>
      <vt:lpstr>Measurement Setup (2/2)</vt:lpstr>
      <vt:lpstr>Pre-Driver - Low Power</vt:lpstr>
      <vt:lpstr>Pre-Driver - High Power</vt:lpstr>
      <vt:lpstr>Pre-Drive Scope for Upgrade</vt:lpstr>
      <vt:lpstr>Driver Measurements</vt:lpstr>
      <vt:lpstr>Delays in the Cables</vt:lpstr>
      <vt:lpstr>Measurements in Closed Loop 80-88</vt:lpstr>
      <vt:lpstr>Measurements in Closed Loop 80-89</vt:lpstr>
      <vt:lpstr>Measurements in Closed Loop 40-77</vt:lpstr>
      <vt:lpstr>Measurements in Closed Loop 40-78</vt:lpstr>
      <vt:lpstr>Possible Upgrade Scenarios  80 MHz</vt:lpstr>
      <vt:lpstr>Possible Upgrade Scenarios  80 MHz</vt:lpstr>
      <vt:lpstr>Possible Upgrade Scenarios  80 MHz</vt:lpstr>
      <vt:lpstr>Suggested Roadmap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Aaron Farricker</cp:lastModifiedBy>
  <cp:revision>1135</cp:revision>
  <cp:lastPrinted>2016-09-29T11:52:56Z</cp:lastPrinted>
  <dcterms:created xsi:type="dcterms:W3CDTF">2012-11-30T11:04:26Z</dcterms:created>
  <dcterms:modified xsi:type="dcterms:W3CDTF">2020-11-27T12:47:38Z</dcterms:modified>
</cp:coreProperties>
</file>