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0"/>
  </p:notesMasterIdLst>
  <p:handoutMasterIdLst>
    <p:handoutMasterId r:id="rId41"/>
  </p:handoutMasterIdLst>
  <p:sldIdLst>
    <p:sldId id="263" r:id="rId5"/>
    <p:sldId id="266" r:id="rId6"/>
    <p:sldId id="265" r:id="rId7"/>
    <p:sldId id="287" r:id="rId8"/>
    <p:sldId id="264" r:id="rId9"/>
    <p:sldId id="283" r:id="rId10"/>
    <p:sldId id="288" r:id="rId11"/>
    <p:sldId id="282" r:id="rId12"/>
    <p:sldId id="289" r:id="rId13"/>
    <p:sldId id="256" r:id="rId14"/>
    <p:sldId id="257" r:id="rId15"/>
    <p:sldId id="258" r:id="rId16"/>
    <p:sldId id="260" r:id="rId17"/>
    <p:sldId id="292" r:id="rId18"/>
    <p:sldId id="262" r:id="rId19"/>
    <p:sldId id="261" r:id="rId20"/>
    <p:sldId id="268" r:id="rId21"/>
    <p:sldId id="293" r:id="rId22"/>
    <p:sldId id="269" r:id="rId23"/>
    <p:sldId id="270" r:id="rId24"/>
    <p:sldId id="271" r:id="rId25"/>
    <p:sldId id="272" r:id="rId26"/>
    <p:sldId id="291" r:id="rId27"/>
    <p:sldId id="274" r:id="rId28"/>
    <p:sldId id="273" r:id="rId29"/>
    <p:sldId id="275" r:id="rId30"/>
    <p:sldId id="276" r:id="rId31"/>
    <p:sldId id="277" r:id="rId32"/>
    <p:sldId id="278" r:id="rId33"/>
    <p:sldId id="280" r:id="rId34"/>
    <p:sldId id="294" r:id="rId35"/>
    <p:sldId id="290" r:id="rId36"/>
    <p:sldId id="284" r:id="rId37"/>
    <p:sldId id="285" r:id="rId38"/>
    <p:sldId id="286" r:id="rId3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FC79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39"/>
    <p:restoredTop sz="94653"/>
  </p:normalViewPr>
  <p:slideViewPr>
    <p:cSldViewPr snapToObjects="1" showGuides="1">
      <p:cViewPr varScale="1">
        <p:scale>
          <a:sx n="145" d="100"/>
          <a:sy n="145" d="100"/>
        </p:scale>
        <p:origin x="864" y="18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5128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2392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76206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3955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864000"/>
            <a:ext cx="7920000" cy="3780000"/>
          </a:xfrm>
        </p:spPr>
        <p:txBody>
          <a:bodyPr lIns="0" tIns="0" rIns="0" bIns="0"/>
          <a:lstStyle>
            <a:lvl1pPr marL="270000" indent="-270000">
              <a:defRPr/>
            </a:lvl1pPr>
            <a:lvl2pPr marL="540000" indent="-270000">
              <a:defRPr/>
            </a:lvl2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Special technical meeting on the 11T dipole QH-trace to wire jointing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73498-25EF-4397-B251-35D18C7BF61E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95153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864000"/>
            <a:ext cx="7920000" cy="378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Special technical meeting on the 11T dipole QH-trace to wire jointing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4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indico.cern.ch/event/978144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5" Type="http://schemas.microsoft.com/office/2007/relationships/hdphoto" Target="../media/hdphoto2.wdp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microsoft.com/office/2007/relationships/hdphoto" Target="../media/hdphoto4.wdp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tiff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63.png"/><Relationship Id="rId7" Type="http://schemas.openxmlformats.org/officeDocument/2006/relationships/image" Target="../media/image6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10" Type="http://schemas.openxmlformats.org/officeDocument/2006/relationships/image" Target="cid:7AC63E11-BE43-4868-9965-E5BFD6139B00" TargetMode="External"/><Relationship Id="rId4" Type="http://schemas.openxmlformats.org/officeDocument/2006/relationships/image" Target="../media/image64.jpeg"/><Relationship Id="rId9" Type="http://schemas.openxmlformats.org/officeDocument/2006/relationships/image" Target="../media/image6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7" Type="http://schemas.openxmlformats.org/officeDocument/2006/relationships/image" Target="../media/image82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tiff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cid:768967B3-385E-4824-A7FC-555ABCB769A9" TargetMode="External"/><Relationship Id="rId7" Type="http://schemas.openxmlformats.org/officeDocument/2006/relationships/image" Target="cid:670A9AE5-5ADE-4E83-8971-CBD912816E10" TargetMode="External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4.jpeg"/><Relationship Id="rId5" Type="http://schemas.openxmlformats.org/officeDocument/2006/relationships/image" Target="cid:C61799E0-F497-462B-9E5E-8B47EA784375" TargetMode="External"/><Relationship Id="rId4" Type="http://schemas.openxmlformats.org/officeDocument/2006/relationships/image" Target="../media/image93.jpeg"/><Relationship Id="rId9" Type="http://schemas.openxmlformats.org/officeDocument/2006/relationships/image" Target="cid:7AC63E11-BE43-4868-9965-E5BFD6139B0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1923678"/>
            <a:ext cx="7200000" cy="1584176"/>
          </a:xfrm>
        </p:spPr>
        <p:txBody>
          <a:bodyPr/>
          <a:lstStyle/>
          <a:p>
            <a:r>
              <a:rPr lang="en-US" dirty="0"/>
              <a:t>Special Technical Meeting on the 11T Dipole QH-Trace to Wire Jointing</a:t>
            </a:r>
            <a:br>
              <a:rPr lang="en-US" dirty="0"/>
            </a:br>
            <a:br>
              <a:rPr lang="en-US" sz="1000" b="0" dirty="0"/>
            </a:br>
            <a:r>
              <a:rPr lang="en-US" sz="2400" dirty="0"/>
              <a:t>Test campaign, samples, and jointing procedures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3600450"/>
            <a:ext cx="7200000" cy="742950"/>
          </a:xfrm>
        </p:spPr>
        <p:txBody>
          <a:bodyPr>
            <a:normAutofit fontScale="85000" lnSpcReduction="10000"/>
          </a:bodyPr>
          <a:lstStyle/>
          <a:p>
            <a:r>
              <a:rPr lang="en-GB" sz="1800" dirty="0"/>
              <a:t>M. </a:t>
            </a:r>
            <a:r>
              <a:rPr lang="en-GB" sz="1800" dirty="0" err="1"/>
              <a:t>Andreini</a:t>
            </a:r>
            <a:r>
              <a:rPr lang="en-GB" sz="1800" dirty="0"/>
              <a:t>*, M. D. </a:t>
            </a:r>
            <a:r>
              <a:rPr lang="en-GB" sz="1800" dirty="0" err="1"/>
              <a:t>Crouvizier</a:t>
            </a:r>
            <a:r>
              <a:rPr lang="en-GB" sz="1800" dirty="0"/>
              <a:t>, L. Favier, T. </a:t>
            </a:r>
            <a:r>
              <a:rPr lang="en-GB" sz="1800" dirty="0" err="1"/>
              <a:t>Genestier</a:t>
            </a:r>
            <a:r>
              <a:rPr lang="en-GB" sz="1800" dirty="0"/>
              <a:t>*, L. Grand-Clement, M.D. </a:t>
            </a:r>
            <a:r>
              <a:rPr lang="en-GB" sz="1800" dirty="0" err="1"/>
              <a:t>Jedrychowski</a:t>
            </a:r>
            <a:r>
              <a:rPr lang="en-GB" sz="1800" dirty="0"/>
              <a:t>, M.S. Meyer, P. </a:t>
            </a:r>
            <a:r>
              <a:rPr lang="en-GB" sz="1800" dirty="0" err="1"/>
              <a:t>Nervo</a:t>
            </a:r>
            <a:r>
              <a:rPr lang="en-GB" sz="1800" dirty="0"/>
              <a:t>*, R. Principe, F. Savary, S. </a:t>
            </a:r>
            <a:r>
              <a:rPr lang="en-GB" sz="1800" dirty="0" err="1"/>
              <a:t>Sgobba</a:t>
            </a:r>
            <a:endParaRPr lang="en-GB" sz="1800" dirty="0"/>
          </a:p>
          <a:p>
            <a:r>
              <a:rPr lang="en-GB" sz="1500" dirty="0"/>
              <a:t>*GE - Contract S197/TE</a:t>
            </a:r>
            <a:endParaRPr lang="en-GB" sz="160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CERN – Virtual room </a:t>
            </a:r>
            <a:r>
              <a:rPr lang="en-GB" b="0" i="0" dirty="0">
                <a:solidFill>
                  <a:schemeClr val="bg2"/>
                </a:solidFill>
                <a:hlinkClick r:id="rId2"/>
              </a:rPr>
              <a:t>https://indico.cern.ch/event/978144/</a:t>
            </a:r>
            <a:r>
              <a:rPr lang="en-GB" b="0" i="0" dirty="0">
                <a:solidFill>
                  <a:schemeClr val="bg2"/>
                </a:solidFill>
              </a:rPr>
              <a:t> – 2020.11.27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 Material utilized to fabricate the samples</a:t>
            </a:r>
            <a:endParaRPr lang="fr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170" y="1421074"/>
            <a:ext cx="2400029" cy="1476000"/>
          </a:xfrm>
          <a:prstGeom prst="rect">
            <a:avLst/>
          </a:prstGeom>
        </p:spPr>
      </p:pic>
      <p:sp>
        <p:nvSpPr>
          <p:cNvPr id="7" name="TextBox 6"/>
          <p:cNvSpPr txBox="1">
            <a:spLocks/>
          </p:cNvSpPr>
          <p:nvPr/>
        </p:nvSpPr>
        <p:spPr>
          <a:xfrm>
            <a:off x="511170" y="853612"/>
            <a:ext cx="2404800" cy="507831"/>
          </a:xfrm>
          <a:prstGeom prst="rect">
            <a:avLst/>
          </a:prstGeom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</a:rPr>
              <a:t>Saddle external layer HCMBH_C046-BP000018</a:t>
            </a:r>
            <a:endParaRPr lang="fr-CH" sz="1350" b="1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7"/>
          <a:stretch/>
        </p:blipFill>
        <p:spPr>
          <a:xfrm>
            <a:off x="3304510" y="1419516"/>
            <a:ext cx="2239431" cy="1476000"/>
          </a:xfrm>
          <a:prstGeom prst="rect">
            <a:avLst/>
          </a:prstGeom>
        </p:spPr>
      </p:pic>
      <p:sp>
        <p:nvSpPr>
          <p:cNvPr id="9" name="TextBox 8"/>
          <p:cNvSpPr txBox="1">
            <a:spLocks/>
          </p:cNvSpPr>
          <p:nvPr/>
        </p:nvSpPr>
        <p:spPr>
          <a:xfrm>
            <a:off x="3304510" y="860544"/>
            <a:ext cx="2239200" cy="507600"/>
          </a:xfrm>
          <a:prstGeom prst="rect">
            <a:avLst/>
          </a:prstGeom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</a:rPr>
              <a:t>Green cable</a:t>
            </a:r>
          </a:p>
          <a:p>
            <a:pPr algn="ctr"/>
            <a:r>
              <a:rPr lang="en-US" sz="1350" b="1" dirty="0">
                <a:solidFill>
                  <a:schemeClr val="bg1"/>
                </a:solidFill>
              </a:rPr>
              <a:t>HH1819</a:t>
            </a:r>
            <a:endParaRPr lang="fr-CH" sz="1350" b="1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98" t="1249"/>
          <a:stretch/>
        </p:blipFill>
        <p:spPr bwMode="auto">
          <a:xfrm rot="5400000">
            <a:off x="6310648" y="1046120"/>
            <a:ext cx="1476000" cy="222279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/>
          <p:cNvSpPr txBox="1">
            <a:spLocks/>
          </p:cNvSpPr>
          <p:nvPr/>
        </p:nvSpPr>
        <p:spPr>
          <a:xfrm>
            <a:off x="5937252" y="854384"/>
            <a:ext cx="2222792" cy="507059"/>
          </a:xfrm>
          <a:prstGeom prst="rect">
            <a:avLst/>
          </a:prstGeom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350" b="1" dirty="0" err="1">
                <a:solidFill>
                  <a:schemeClr val="bg1"/>
                </a:solidFill>
              </a:rPr>
              <a:t>Harting</a:t>
            </a:r>
            <a:r>
              <a:rPr lang="en-US" sz="1350" b="1" dirty="0">
                <a:solidFill>
                  <a:schemeClr val="bg1"/>
                </a:solidFill>
              </a:rPr>
              <a:t> Connector </a:t>
            </a:r>
          </a:p>
          <a:p>
            <a:pPr algn="ctr"/>
            <a:r>
              <a:rPr lang="en-US" sz="1350" b="1" dirty="0">
                <a:solidFill>
                  <a:schemeClr val="bg1"/>
                </a:solidFill>
              </a:rPr>
              <a:t>RM 16M23K </a:t>
            </a:r>
            <a:endParaRPr lang="fr-CH" sz="1350" b="1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60667" y="3434632"/>
            <a:ext cx="2130227" cy="15716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60666" y="3077747"/>
            <a:ext cx="4299377" cy="300082"/>
          </a:xfrm>
          <a:prstGeom prst="rect">
            <a:avLst/>
          </a:prstGeom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</a:rPr>
              <a:t>Remaining pieces of PCB after cuttings</a:t>
            </a:r>
            <a:endParaRPr lang="fr-CH" sz="1350" b="1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325908" y="3173394"/>
            <a:ext cx="1571684" cy="20965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9F7F941-DEFA-9948-A96C-2EC432F2287A}"/>
              </a:ext>
            </a:extLst>
          </p:cNvPr>
          <p:cNvSpPr txBox="1"/>
          <p:nvPr/>
        </p:nvSpPr>
        <p:spPr>
          <a:xfrm>
            <a:off x="472152" y="3651870"/>
            <a:ext cx="2832357" cy="288147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>
                <a:solidFill>
                  <a:schemeClr val="tx2"/>
                </a:solidFill>
              </a:rPr>
              <a:t>Courtesy GE – M. </a:t>
            </a:r>
            <a:r>
              <a:rPr lang="en-US" sz="1400" i="1" dirty="0" err="1">
                <a:solidFill>
                  <a:schemeClr val="tx2"/>
                </a:solidFill>
              </a:rPr>
              <a:t>Andreini</a:t>
            </a:r>
            <a:r>
              <a:rPr lang="en-US" sz="1400" i="1" dirty="0">
                <a:solidFill>
                  <a:schemeClr val="tx2"/>
                </a:solidFill>
              </a:rPr>
              <a:t> et al.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C98D96-AB4E-ED44-9A3A-431447CA4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4C8FE4-DE44-2C41-B2B3-5D0841F06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224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Preparation of samples, 1</a:t>
            </a:r>
            <a:endParaRPr lang="fr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050" b="-1"/>
          <a:stretch/>
        </p:blipFill>
        <p:spPr bwMode="auto">
          <a:xfrm rot="5400000">
            <a:off x="5292000" y="127222"/>
            <a:ext cx="2033720" cy="324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20931" y="1285557"/>
            <a:ext cx="35070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 algn="just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accent5"/>
                </a:solidFill>
              </a:rPr>
              <a:t>A template (</a:t>
            </a:r>
            <a:r>
              <a:rPr lang="en-US" sz="1350" dirty="0" err="1">
                <a:solidFill>
                  <a:schemeClr val="accent5"/>
                </a:solidFill>
              </a:rPr>
              <a:t>chablon</a:t>
            </a:r>
            <a:r>
              <a:rPr lang="en-US" sz="1350" dirty="0">
                <a:solidFill>
                  <a:schemeClr val="accent5"/>
                </a:solidFill>
              </a:rPr>
              <a:t>) is used to draw the contour of the sample on the  QH strip</a:t>
            </a:r>
          </a:p>
          <a:p>
            <a:pPr marL="182563" indent="-182563" algn="just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accent5"/>
                </a:solidFill>
              </a:rPr>
              <a:t>The sample is cut from the QH strip with chisels</a:t>
            </a:r>
            <a:endParaRPr lang="fr-CH" sz="1350" dirty="0">
              <a:solidFill>
                <a:schemeClr val="accent5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477" r="589" b="-1"/>
          <a:stretch/>
        </p:blipFill>
        <p:spPr bwMode="auto">
          <a:xfrm rot="5400000">
            <a:off x="5292000" y="2339284"/>
            <a:ext cx="2054987" cy="324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20931" y="3164476"/>
            <a:ext cx="325265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 algn="just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accent5"/>
                </a:solidFill>
              </a:rPr>
              <a:t>A heat gun (temperature set to 650°C) is utilized to strip off the trace in the soldering area</a:t>
            </a:r>
          </a:p>
          <a:p>
            <a:pPr marL="182563" indent="-182563" algn="just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accent5"/>
                </a:solidFill>
              </a:rPr>
              <a:t>For this, the end of the sample is heated for 60 seconds at a distance of 50 mm</a:t>
            </a:r>
            <a:endParaRPr lang="fr-CH" sz="1350" dirty="0">
              <a:solidFill>
                <a:schemeClr val="accent5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FFAA9C-BDD4-EC49-A873-F5BC7EE5EE05}"/>
              </a:ext>
            </a:extLst>
          </p:cNvPr>
          <p:cNvSpPr txBox="1"/>
          <p:nvPr/>
        </p:nvSpPr>
        <p:spPr>
          <a:xfrm>
            <a:off x="1131078" y="2720244"/>
            <a:ext cx="2832357" cy="288147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>
                <a:solidFill>
                  <a:schemeClr val="tx2"/>
                </a:solidFill>
              </a:rPr>
              <a:t>Courtesy GE – M. </a:t>
            </a:r>
            <a:r>
              <a:rPr lang="en-US" sz="1400" i="1" dirty="0" err="1">
                <a:solidFill>
                  <a:schemeClr val="tx2"/>
                </a:solidFill>
              </a:rPr>
              <a:t>Andreini</a:t>
            </a:r>
            <a:r>
              <a:rPr lang="en-US" sz="1400" i="1" dirty="0">
                <a:solidFill>
                  <a:schemeClr val="tx2"/>
                </a:solidFill>
              </a:rPr>
              <a:t> et al.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0226C7-1477-BB46-9062-EE264136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BBD41B-8F92-9C48-9744-2D007199E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335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Preparation</a:t>
            </a:r>
            <a:r>
              <a:rPr lang="fr-CH" dirty="0"/>
              <a:t> of </a:t>
            </a:r>
            <a:r>
              <a:rPr lang="fr-CH" dirty="0" err="1"/>
              <a:t>samples</a:t>
            </a:r>
            <a:r>
              <a:rPr lang="fr-CH" dirty="0"/>
              <a:t>, 2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8860" y="739425"/>
            <a:ext cx="3240000" cy="19763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4727" y="2944458"/>
            <a:ext cx="3241592" cy="196613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5A231D1-2E00-A94D-871A-56F52C79612B}"/>
              </a:ext>
            </a:extLst>
          </p:cNvPr>
          <p:cNvSpPr txBox="1"/>
          <p:nvPr/>
        </p:nvSpPr>
        <p:spPr>
          <a:xfrm>
            <a:off x="920931" y="1285557"/>
            <a:ext cx="3507053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 algn="just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accent5"/>
                </a:solidFill>
              </a:rPr>
              <a:t>When the end of the QH strip is hot enough, polyimide separates easily, a blade is inserted between the copper layer and polyimide film in order to peel it off </a:t>
            </a:r>
            <a:endParaRPr lang="fr-CH" sz="1350" dirty="0">
              <a:solidFill>
                <a:schemeClr val="accent5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C8B17E-4413-4F4A-AA8F-13D0C95D9118}"/>
              </a:ext>
            </a:extLst>
          </p:cNvPr>
          <p:cNvSpPr txBox="1"/>
          <p:nvPr/>
        </p:nvSpPr>
        <p:spPr>
          <a:xfrm>
            <a:off x="920931" y="3164476"/>
            <a:ext cx="3252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 algn="just"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schemeClr val="accent5"/>
                </a:solidFill>
              </a:rPr>
              <a:t>The excess of glue is then removed by means of a fiberglass pencil and fine sandpaper. Finally, alcohol is used to remove any residue</a:t>
            </a:r>
            <a:endParaRPr lang="fr-CH" sz="1350" dirty="0">
              <a:solidFill>
                <a:schemeClr val="accent5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119849-9944-5E41-BDBA-EF1AC550D2B3}"/>
              </a:ext>
            </a:extLst>
          </p:cNvPr>
          <p:cNvSpPr txBox="1"/>
          <p:nvPr/>
        </p:nvSpPr>
        <p:spPr>
          <a:xfrm>
            <a:off x="1131078" y="2720244"/>
            <a:ext cx="2832357" cy="288147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>
                <a:solidFill>
                  <a:schemeClr val="tx2"/>
                </a:solidFill>
              </a:rPr>
              <a:t>Courtesy GE – M. </a:t>
            </a:r>
            <a:r>
              <a:rPr lang="en-US" sz="1400" i="1" dirty="0" err="1">
                <a:solidFill>
                  <a:schemeClr val="tx2"/>
                </a:solidFill>
              </a:rPr>
              <a:t>Andreini</a:t>
            </a:r>
            <a:r>
              <a:rPr lang="en-US" sz="1400" i="1" dirty="0">
                <a:solidFill>
                  <a:schemeClr val="tx2"/>
                </a:solidFill>
              </a:rPr>
              <a:t> et al.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39B169-1AC7-F742-B047-2B7205B68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6B278E-5E00-A848-B59F-DCB55DEE4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8532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en-US" sz="2700" dirty="0"/>
              <a:t>     Soldering equipment, consumables, and parameters</a:t>
            </a:r>
            <a:endParaRPr lang="fr-CH" sz="27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2000" y="852059"/>
            <a:ext cx="2999999" cy="180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11999" y="1186519"/>
            <a:ext cx="252699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350" dirty="0">
                <a:solidFill>
                  <a:schemeClr val="accent5"/>
                </a:solidFill>
              </a:rPr>
              <a:t>Soldering with a Weller power unit 80 W, 230 V</a:t>
            </a:r>
          </a:p>
          <a:p>
            <a:pPr marL="177800" indent="-17780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350" dirty="0">
                <a:solidFill>
                  <a:schemeClr val="accent5"/>
                </a:solidFill>
              </a:rPr>
              <a:t>The samples were tinned, and soldered, with the temperature potentiometer set to 350°C</a:t>
            </a:r>
            <a:endParaRPr lang="fr-CH" sz="1350" dirty="0">
              <a:solidFill>
                <a:schemeClr val="accent5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4360" y="852059"/>
            <a:ext cx="2520000" cy="1895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9978" y="3221499"/>
            <a:ext cx="1623007" cy="18133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59977" y="2903885"/>
            <a:ext cx="16230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solidFill>
                  <a:schemeClr val="accent5"/>
                </a:solidFill>
              </a:rPr>
              <a:t>Flux MOB39</a:t>
            </a:r>
            <a:endParaRPr lang="fr-CH" sz="1350" dirty="0">
              <a:solidFill>
                <a:schemeClr val="accent5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1014" y="3234897"/>
            <a:ext cx="2286693" cy="180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294513" y="2903885"/>
            <a:ext cx="25549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solidFill>
                  <a:schemeClr val="accent5"/>
                </a:solidFill>
              </a:rPr>
              <a:t>Solder Sn</a:t>
            </a:r>
            <a:r>
              <a:rPr lang="en-US" sz="1350" baseline="-25000" dirty="0">
                <a:solidFill>
                  <a:schemeClr val="accent5"/>
                </a:solidFill>
              </a:rPr>
              <a:t>60</a:t>
            </a:r>
            <a:r>
              <a:rPr lang="en-US" sz="1350" dirty="0">
                <a:solidFill>
                  <a:schemeClr val="accent5"/>
                </a:solidFill>
              </a:rPr>
              <a:t>Pb</a:t>
            </a:r>
            <a:r>
              <a:rPr lang="en-US" sz="1350" baseline="-25000" dirty="0">
                <a:solidFill>
                  <a:schemeClr val="accent5"/>
                </a:solidFill>
              </a:rPr>
              <a:t>40</a:t>
            </a:r>
            <a:endParaRPr lang="fr-CH" sz="1350" baseline="-25000" dirty="0">
              <a:solidFill>
                <a:schemeClr val="accent5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61014" y="2715766"/>
            <a:ext cx="2286694" cy="488201"/>
          </a:xfrm>
          <a:prstGeom prst="rect">
            <a:avLst/>
          </a:prstGeom>
          <a:noFill/>
        </p:spPr>
        <p:txBody>
          <a:bodyPr wrap="square" lIns="0" tIns="36000" rIns="0" bIns="36000" rtlCol="0">
            <a:spAutoFit/>
          </a:bodyPr>
          <a:lstStyle/>
          <a:p>
            <a:pPr algn="ctr"/>
            <a:r>
              <a:rPr lang="en-US" sz="1350" dirty="0">
                <a:solidFill>
                  <a:schemeClr val="accent5"/>
                </a:solidFill>
              </a:rPr>
              <a:t>Surgical clamp to hold the QH-trace and wire / connector</a:t>
            </a:r>
            <a:endParaRPr lang="fr-CH" sz="1350" dirty="0">
              <a:solidFill>
                <a:schemeClr val="accent5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1620F9A-99AB-D042-958D-57FCCC8E964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31" r="1"/>
          <a:stretch/>
        </p:blipFill>
        <p:spPr>
          <a:xfrm>
            <a:off x="3294514" y="3221500"/>
            <a:ext cx="2554968" cy="181339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048964A-E7D1-BA4B-80B0-BAA62ABD7FBD}"/>
              </a:ext>
            </a:extLst>
          </p:cNvPr>
          <p:cNvSpPr txBox="1"/>
          <p:nvPr/>
        </p:nvSpPr>
        <p:spPr>
          <a:xfrm>
            <a:off x="695820" y="2651363"/>
            <a:ext cx="2832357" cy="288147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>
                <a:solidFill>
                  <a:schemeClr val="tx2"/>
                </a:solidFill>
              </a:rPr>
              <a:t>Courtesy GE – M. </a:t>
            </a:r>
            <a:r>
              <a:rPr lang="en-US" sz="1400" i="1" dirty="0" err="1">
                <a:solidFill>
                  <a:schemeClr val="tx2"/>
                </a:solidFill>
              </a:rPr>
              <a:t>Andreini</a:t>
            </a:r>
            <a:r>
              <a:rPr lang="en-US" sz="1400" i="1" dirty="0">
                <a:solidFill>
                  <a:schemeClr val="tx2"/>
                </a:solidFill>
              </a:rPr>
              <a:t> et al.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62FBD1-0DC7-714F-82A4-F1885942C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7B185D-62D6-6D4B-A58B-A0718A382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50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FCDFE22-74B0-084B-9D99-DE196DAE0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FD7212-F9C1-F046-95B5-1F2E3F92B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4" name="Round Diagonal Corner Rectangle 3">
            <a:extLst>
              <a:ext uri="{FF2B5EF4-FFF2-40B4-BE49-F238E27FC236}">
                <a16:creationId xmlns:a16="http://schemas.microsoft.com/office/drawing/2014/main" id="{4E6AB437-BD07-A143-8B01-76060C827FFF}"/>
              </a:ext>
            </a:extLst>
          </p:cNvPr>
          <p:cNvSpPr/>
          <p:nvPr/>
        </p:nvSpPr>
        <p:spPr>
          <a:xfrm>
            <a:off x="425384" y="1347614"/>
            <a:ext cx="8293249" cy="1940957"/>
          </a:xfrm>
          <a:prstGeom prst="round2DiagRect">
            <a:avLst>
              <a:gd name="adj1" fmla="val 31616"/>
              <a:gd name="adj2" fmla="val 0"/>
            </a:avLst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What’s been done till then</a:t>
            </a:r>
          </a:p>
          <a:p>
            <a:pPr algn="ctr"/>
            <a:r>
              <a:rPr lang="en-US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Magnets S3, S4, S5</a:t>
            </a:r>
            <a:endParaRPr lang="en-US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8989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1538" y="3487548"/>
            <a:ext cx="2280083" cy="16169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0751" y="1239782"/>
            <a:ext cx="2361249" cy="162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463" y="773485"/>
            <a:ext cx="792253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solidFill>
                  <a:schemeClr val="accent5"/>
                </a:solidFill>
              </a:rPr>
              <a:t>Each sample has a label with an ID that also indicates the position where the </a:t>
            </a:r>
            <a:br>
              <a:rPr lang="en-US" sz="1350" dirty="0">
                <a:solidFill>
                  <a:schemeClr val="accent5"/>
                </a:solidFill>
              </a:rPr>
            </a:br>
            <a:r>
              <a:rPr lang="en-US" sz="1350" dirty="0">
                <a:solidFill>
                  <a:schemeClr val="accent5"/>
                </a:solidFill>
              </a:rPr>
              <a:t>sample was soldered on the saddle </a:t>
            </a:r>
            <a:endParaRPr lang="fr-CH" sz="1350" dirty="0">
              <a:solidFill>
                <a:schemeClr val="accent5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463" y="1239782"/>
            <a:ext cx="2347851" cy="162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0535" y="1239782"/>
            <a:ext cx="3046995" cy="162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4056" y="2808000"/>
            <a:ext cx="848301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solidFill>
                  <a:schemeClr val="accent5"/>
                </a:solidFill>
              </a:rPr>
              <a:t>The saddle has holes to house the tip of the pin connector</a:t>
            </a:r>
          </a:p>
          <a:p>
            <a:pPr algn="ctr"/>
            <a:r>
              <a:rPr lang="en-US" sz="1350" dirty="0">
                <a:solidFill>
                  <a:schemeClr val="accent5"/>
                </a:solidFill>
              </a:rPr>
              <a:t>The sample is put in place and a hole of </a:t>
            </a:r>
            <a:r>
              <a:rPr lang="en-US" sz="1350" dirty="0" err="1">
                <a:solidFill>
                  <a:schemeClr val="accent5"/>
                </a:solidFill>
              </a:rPr>
              <a:t>Ø</a:t>
            </a:r>
            <a:r>
              <a:rPr lang="en-US" sz="1350" dirty="0">
                <a:solidFill>
                  <a:schemeClr val="accent5"/>
                </a:solidFill>
              </a:rPr>
              <a:t> 1.6 mm is drilled for the connector to pass through the sample, The connector is hold in position by a drop of </a:t>
            </a:r>
            <a:r>
              <a:rPr lang="en-US" sz="1350" dirty="0" err="1">
                <a:solidFill>
                  <a:schemeClr val="accent5"/>
                </a:solidFill>
              </a:rPr>
              <a:t>Eccobond</a:t>
            </a:r>
            <a:endParaRPr lang="en-US" sz="1350" dirty="0">
              <a:solidFill>
                <a:schemeClr val="accent5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40201" y="3124074"/>
            <a:ext cx="1598198" cy="2310491"/>
          </a:xfrm>
          <a:prstGeom prst="rect">
            <a:avLst/>
          </a:prstGeom>
        </p:spPr>
      </p:pic>
      <p:pic>
        <p:nvPicPr>
          <p:cNvPr id="1026" name="Picture 1">
            <a:extLst>
              <a:ext uri="{FF2B5EF4-FFF2-40B4-BE49-F238E27FC236}">
                <a16:creationId xmlns:a16="http://schemas.microsoft.com/office/drawing/2014/main" id="{9367D1DD-9CA1-462E-A753-774EAA3ABB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80097" y="3480220"/>
            <a:ext cx="2975891" cy="1584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BADE538C-35D6-5543-8914-2D7569B51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Identification of samples – soldering position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C6599B-D8F8-EF4C-BA1A-59336EF04122}"/>
              </a:ext>
            </a:extLst>
          </p:cNvPr>
          <p:cNvSpPr txBox="1"/>
          <p:nvPr/>
        </p:nvSpPr>
        <p:spPr>
          <a:xfrm>
            <a:off x="827584" y="555526"/>
            <a:ext cx="2832357" cy="288147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>
                <a:solidFill>
                  <a:schemeClr val="tx2"/>
                </a:solidFill>
              </a:rPr>
              <a:t>Courtesy GE – M. </a:t>
            </a:r>
            <a:r>
              <a:rPr lang="en-US" sz="1400" i="1" dirty="0" err="1">
                <a:solidFill>
                  <a:schemeClr val="tx2"/>
                </a:solidFill>
              </a:rPr>
              <a:t>Andreini</a:t>
            </a:r>
            <a:r>
              <a:rPr lang="en-US" sz="1400" i="1" dirty="0">
                <a:solidFill>
                  <a:schemeClr val="tx2"/>
                </a:solidFill>
              </a:rPr>
              <a:t> et al.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F323592-422A-1240-AB29-05AC76B1D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3C98C7-E1D4-264F-8FFD-4C8A38EA6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623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>
            <a:noAutofit/>
          </a:bodyPr>
          <a:lstStyle/>
          <a:p>
            <a:r>
              <a:rPr lang="en-US" sz="2600" dirty="0"/>
              <a:t>  Preparation of samples with tinning of the QH-trace</a:t>
            </a:r>
            <a:br>
              <a:rPr lang="en-US" sz="2600" dirty="0"/>
            </a:br>
            <a:r>
              <a:rPr lang="en-US" sz="2600" dirty="0"/>
              <a:t>Series AE</a:t>
            </a:r>
            <a:endParaRPr lang="fr-CH" sz="2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6300114" y="922283"/>
            <a:ext cx="2259012" cy="17859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1308" y="2967372"/>
            <a:ext cx="2257818" cy="16933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4178" y="1023802"/>
            <a:ext cx="460465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 algn="just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350" dirty="0">
                <a:solidFill>
                  <a:schemeClr val="accent5"/>
                </a:solidFill>
              </a:rPr>
              <a:t>Prior to tinning, the samples are pickled with MOB39, and the Weller power potentiometer is set to 350°C </a:t>
            </a:r>
            <a:endParaRPr lang="fr-CH" sz="1350" dirty="0">
              <a:solidFill>
                <a:schemeClr val="accent5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178" y="1977002"/>
            <a:ext cx="45213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 algn="just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350" dirty="0">
                <a:solidFill>
                  <a:schemeClr val="accent5"/>
                </a:solidFill>
              </a:rPr>
              <a:t>The tinning is carried out on the sample flat (not on the saddle)</a:t>
            </a:r>
          </a:p>
          <a:p>
            <a:pPr marL="182563" indent="-182563" algn="just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350" dirty="0">
                <a:solidFill>
                  <a:schemeClr val="accent5"/>
                </a:solidFill>
              </a:rPr>
              <a:t>At that stage, the QH-trace is not yet drilled for the positioning of the connector</a:t>
            </a:r>
            <a:endParaRPr lang="fr-CH" sz="1350" dirty="0">
              <a:solidFill>
                <a:schemeClr val="accent5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131" y="2955505"/>
            <a:ext cx="2317025" cy="17003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0483" y="2955504"/>
            <a:ext cx="1539419" cy="17052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343367" y="2808235"/>
            <a:ext cx="1728478" cy="204675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582C0AF-FD9D-7F45-A97B-A018BB642DEF}"/>
              </a:ext>
            </a:extLst>
          </p:cNvPr>
          <p:cNvSpPr txBox="1"/>
          <p:nvPr/>
        </p:nvSpPr>
        <p:spPr>
          <a:xfrm>
            <a:off x="611560" y="483403"/>
            <a:ext cx="2832357" cy="288147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>
                <a:solidFill>
                  <a:schemeClr val="tx2"/>
                </a:solidFill>
              </a:rPr>
              <a:t>Courtesy GE – M. </a:t>
            </a:r>
            <a:r>
              <a:rPr lang="en-US" sz="1400" i="1" dirty="0" err="1">
                <a:solidFill>
                  <a:schemeClr val="tx2"/>
                </a:solidFill>
              </a:rPr>
              <a:t>Andreini</a:t>
            </a:r>
            <a:r>
              <a:rPr lang="en-US" sz="1400" i="1" dirty="0">
                <a:solidFill>
                  <a:schemeClr val="tx2"/>
                </a:solidFill>
              </a:rPr>
              <a:t> et al.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6D8D3E-8782-5A46-B0D8-C0D5734FE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BA0286-125E-D543-92F1-A5649844D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755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59C9D1-F2B6-422F-9F26-BE3EC8A04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1. Samples with tinning, cleaning and pickling</a:t>
            </a:r>
            <a:br>
              <a:rPr lang="en-US" sz="2600" dirty="0"/>
            </a:br>
            <a:r>
              <a:rPr lang="en-US" sz="2600" dirty="0"/>
              <a:t>Series ES-AE</a:t>
            </a:r>
            <a:endParaRPr lang="fr-FR" sz="2600" dirty="0"/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BCF89C0B-FA9C-47FC-88AF-D90925F785B0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647287" y="1163287"/>
            <a:ext cx="2719388" cy="161925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CDFC6E2C-0763-470C-B265-BDBDC66020D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9449" y="1175664"/>
            <a:ext cx="2153180" cy="162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0F06666-AD97-4A0C-9E98-497E2416752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1162537"/>
            <a:ext cx="2153180" cy="162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0EDFCF4-203C-4A5A-9BB1-CFB4A1391F0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287" y="3317214"/>
            <a:ext cx="2602419" cy="16308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8287F64F-4686-46C5-85B8-766756A8C2D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020639" y="3073295"/>
            <a:ext cx="1630800" cy="211863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EB69874-7302-4E6E-905A-FBFFF9ABE85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3316004"/>
            <a:ext cx="2152800" cy="163201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C49BE32E-91BF-4A4B-B449-DFC109AF1DDD}"/>
              </a:ext>
            </a:extLst>
          </p:cNvPr>
          <p:cNvSpPr txBox="1"/>
          <p:nvPr/>
        </p:nvSpPr>
        <p:spPr>
          <a:xfrm>
            <a:off x="647287" y="800024"/>
            <a:ext cx="2719388" cy="300082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List of samples</a:t>
            </a:r>
            <a:endParaRPr lang="fr-FR" sz="135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4D5BCC2-02F9-41EA-9D9B-3DF965E37B88}"/>
              </a:ext>
            </a:extLst>
          </p:cNvPr>
          <p:cNvSpPr txBox="1"/>
          <p:nvPr/>
        </p:nvSpPr>
        <p:spPr>
          <a:xfrm>
            <a:off x="3759449" y="800024"/>
            <a:ext cx="2153180" cy="300082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350" dirty="0"/>
              <a:t>Identification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1BF51B5-1826-4B3A-94C9-14A818517976}"/>
              </a:ext>
            </a:extLst>
          </p:cNvPr>
          <p:cNvSpPr txBox="1"/>
          <p:nvPr/>
        </p:nvSpPr>
        <p:spPr>
          <a:xfrm>
            <a:off x="6300192" y="800024"/>
            <a:ext cx="2153180" cy="300082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350" dirty="0"/>
              <a:t>Position </a:t>
            </a:r>
            <a:r>
              <a:rPr lang="fr-FR" sz="1350" dirty="0" err="1"/>
              <a:t>recording</a:t>
            </a:r>
            <a:endParaRPr lang="fr-FR" sz="135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393F752E-F787-4DBA-B7BA-529DBC4C774D}"/>
              </a:ext>
            </a:extLst>
          </p:cNvPr>
          <p:cNvSpPr txBox="1"/>
          <p:nvPr/>
        </p:nvSpPr>
        <p:spPr>
          <a:xfrm>
            <a:off x="3759449" y="2910053"/>
            <a:ext cx="2153180" cy="300082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Samples soldering</a:t>
            </a:r>
            <a:endParaRPr lang="fr-FR" sz="135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A44663-491C-184D-B0C8-A636AA17A5DE}"/>
              </a:ext>
            </a:extLst>
          </p:cNvPr>
          <p:cNvSpPr txBox="1"/>
          <p:nvPr/>
        </p:nvSpPr>
        <p:spPr>
          <a:xfrm>
            <a:off x="611560" y="483403"/>
            <a:ext cx="2832357" cy="288147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>
                <a:solidFill>
                  <a:schemeClr val="tx2"/>
                </a:solidFill>
              </a:rPr>
              <a:t>Courtesy GE – M. </a:t>
            </a:r>
            <a:r>
              <a:rPr lang="en-US" sz="1400" i="1" dirty="0" err="1">
                <a:solidFill>
                  <a:schemeClr val="tx2"/>
                </a:solidFill>
              </a:rPr>
              <a:t>Andreini</a:t>
            </a:r>
            <a:r>
              <a:rPr lang="en-US" sz="1400" i="1" dirty="0">
                <a:solidFill>
                  <a:schemeClr val="tx2"/>
                </a:solidFill>
              </a:rPr>
              <a:t> et al.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AAF7DB-33EC-C44E-83C2-745140348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48F1E7-02BD-4E41-9969-8544A0D19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84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FCDFE22-74B0-084B-9D99-DE196DAE0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FD7212-F9C1-F046-95B5-1F2E3F92B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4" name="Round Diagonal Corner Rectangle 3">
            <a:extLst>
              <a:ext uri="{FF2B5EF4-FFF2-40B4-BE49-F238E27FC236}">
                <a16:creationId xmlns:a16="http://schemas.microsoft.com/office/drawing/2014/main" id="{4E6AB437-BD07-A143-8B01-76060C827FFF}"/>
              </a:ext>
            </a:extLst>
          </p:cNvPr>
          <p:cNvSpPr/>
          <p:nvPr/>
        </p:nvSpPr>
        <p:spPr>
          <a:xfrm>
            <a:off x="1116207" y="1347614"/>
            <a:ext cx="6911623" cy="2144554"/>
          </a:xfrm>
          <a:prstGeom prst="round2DiagRect">
            <a:avLst>
              <a:gd name="adj1" fmla="val 31616"/>
              <a:gd name="adj2" fmla="val 0"/>
            </a:avLst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Degraded conditions</a:t>
            </a:r>
          </a:p>
          <a:p>
            <a:pPr algn="ctr"/>
            <a:r>
              <a:rPr lang="en-US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D</a:t>
            </a:r>
            <a:r>
              <a: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efects created</a:t>
            </a:r>
          </a:p>
        </p:txBody>
      </p:sp>
    </p:spTree>
    <p:extLst>
      <p:ext uri="{BB962C8B-B14F-4D97-AF65-F5344CB8AC3E}">
        <p14:creationId xmlns:p14="http://schemas.microsoft.com/office/powerpoint/2010/main" val="3413304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C62932-B8F6-4523-B97E-96029DBF3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700" dirty="0"/>
              <a:t>Samples w/o cleaning</a:t>
            </a:r>
            <a:br>
              <a:rPr lang="en-US" sz="2700" dirty="0"/>
            </a:br>
            <a:r>
              <a:rPr lang="en-US" sz="2700" dirty="0"/>
              <a:t>Series ENS</a:t>
            </a:r>
            <a:endParaRPr lang="fr-FR" sz="2700" dirty="0"/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02FE449F-7B5B-420D-895B-7DDBAE4ADD0C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10"/>
          <a:stretch/>
        </p:blipFill>
        <p:spPr>
          <a:xfrm>
            <a:off x="6948263" y="1173788"/>
            <a:ext cx="1893887" cy="332326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8C5FC2C-144D-4347-8746-37400EC0A0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6203" y="1173788"/>
            <a:ext cx="1892544" cy="332326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644A1BB9-E499-4A7D-BEA2-D023A6C729D0}"/>
              </a:ext>
            </a:extLst>
          </p:cNvPr>
          <p:cNvSpPr txBox="1"/>
          <p:nvPr/>
        </p:nvSpPr>
        <p:spPr>
          <a:xfrm>
            <a:off x="926875" y="1133700"/>
            <a:ext cx="326896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 algn="just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350" dirty="0">
                <a:solidFill>
                  <a:schemeClr val="accent5"/>
                </a:solidFill>
              </a:rPr>
              <a:t>The soldering area was touched with fingers, and stored in open air in order to trigger oxidation</a:t>
            </a:r>
          </a:p>
          <a:p>
            <a:pPr marL="182563" indent="-182563" algn="just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350" dirty="0">
                <a:solidFill>
                  <a:schemeClr val="accent5"/>
                </a:solidFill>
              </a:rPr>
              <a:t>The </a:t>
            </a:r>
            <a:r>
              <a:rPr lang="en-US" sz="1350" b="1" dirty="0">
                <a:solidFill>
                  <a:schemeClr val="accent5"/>
                </a:solidFill>
              </a:rPr>
              <a:t>samples, oxidized, were then used without cleaning</a:t>
            </a:r>
            <a:endParaRPr lang="fr-FR" sz="1350" b="1" dirty="0">
              <a:solidFill>
                <a:schemeClr val="accent5"/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EEB64ED-A6D4-48F9-A0F8-0E78E164D6E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6024" y="2497739"/>
            <a:ext cx="2670663" cy="199931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630512A-084E-8142-BE83-3574BCB05814}"/>
              </a:ext>
            </a:extLst>
          </p:cNvPr>
          <p:cNvSpPr txBox="1"/>
          <p:nvPr/>
        </p:nvSpPr>
        <p:spPr>
          <a:xfrm>
            <a:off x="611560" y="483403"/>
            <a:ext cx="2832357" cy="288147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>
                <a:solidFill>
                  <a:schemeClr val="tx2"/>
                </a:solidFill>
              </a:rPr>
              <a:t>Courtesy GE – M. </a:t>
            </a:r>
            <a:r>
              <a:rPr lang="en-US" sz="1400" i="1" dirty="0" err="1">
                <a:solidFill>
                  <a:schemeClr val="tx2"/>
                </a:solidFill>
              </a:rPr>
              <a:t>Andreini</a:t>
            </a:r>
            <a:r>
              <a:rPr lang="en-US" sz="1400" i="1" dirty="0">
                <a:solidFill>
                  <a:schemeClr val="tx2"/>
                </a:solidFill>
              </a:rPr>
              <a:t> et al.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9565C4-6A4E-634C-A1DB-2788B1649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A0B83A-599B-6445-A9ED-63D715BCF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578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E24C6-69AC-4448-BF24-E0839BFEC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F06B8D-3DB2-1141-9C9C-9E194004C2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Motivation - Test plan</a:t>
            </a:r>
          </a:p>
          <a:p>
            <a:r>
              <a:rPr lang="en-US" dirty="0"/>
              <a:t>Jointing concepts – Inventory of samples</a:t>
            </a:r>
          </a:p>
          <a:p>
            <a:r>
              <a:rPr lang="en-US" dirty="0"/>
              <a:t>Preparation of the samples / procedures</a:t>
            </a:r>
          </a:p>
          <a:p>
            <a:r>
              <a:rPr lang="en-US" dirty="0"/>
              <a:t>Concluding remarks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A9400-9085-654F-B2B3-022AC87CA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9D0697-4445-B147-A03B-2B70C593D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555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65786E-0C10-4B2D-A103-78779120F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schemeClr val="bg1"/>
                </a:solidFill>
              </a:rPr>
              <a:t>  4. </a:t>
            </a:r>
            <a:r>
              <a:rPr lang="en-US" sz="2600" dirty="0"/>
              <a:t>Samples with tinning and partial pickling, w/o cleaning</a:t>
            </a:r>
            <a:br>
              <a:rPr lang="en-US" sz="2600" dirty="0"/>
            </a:br>
            <a:r>
              <a:rPr lang="en-US" sz="2600" dirty="0"/>
              <a:t>Series ENS-AE-DP</a:t>
            </a:r>
            <a:endParaRPr lang="fr-FR" sz="2600" dirty="0"/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0C213536-5045-4753-AA6E-7E40E768FE9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827584" y="1347614"/>
            <a:ext cx="2084388" cy="109378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7663D11-DE70-4040-B928-17C4830020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364" y="1347614"/>
            <a:ext cx="2301411" cy="306854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CDA1A5A-F653-4D17-9277-1D2922EC7A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347614"/>
            <a:ext cx="2301411" cy="3068548"/>
          </a:xfrm>
          <a:prstGeom prst="rect">
            <a:avLst/>
          </a:prstGeom>
        </p:spPr>
      </p:pic>
      <p:sp>
        <p:nvSpPr>
          <p:cNvPr id="7" name="ZoneTexte 6" descr="The partial ">
            <a:extLst>
              <a:ext uri="{FF2B5EF4-FFF2-40B4-BE49-F238E27FC236}">
                <a16:creationId xmlns:a16="http://schemas.microsoft.com/office/drawing/2014/main" id="{579B18CE-DCCE-414E-B6E2-5478D7C1FB24}"/>
              </a:ext>
            </a:extLst>
          </p:cNvPr>
          <p:cNvSpPr txBox="1"/>
          <p:nvPr/>
        </p:nvSpPr>
        <p:spPr>
          <a:xfrm>
            <a:off x="539552" y="2914331"/>
            <a:ext cx="259228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 algn="just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350" b="1" dirty="0">
                <a:solidFill>
                  <a:schemeClr val="accent5"/>
                </a:solidFill>
              </a:rPr>
              <a:t>Partial pickling </a:t>
            </a:r>
            <a:r>
              <a:rPr lang="en-US" sz="1350" dirty="0">
                <a:solidFill>
                  <a:schemeClr val="accent5"/>
                </a:solidFill>
              </a:rPr>
              <a:t>was done </a:t>
            </a:r>
          </a:p>
          <a:p>
            <a:pPr marL="182563" indent="-182563" algn="just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350" dirty="0">
                <a:solidFill>
                  <a:schemeClr val="accent5"/>
                </a:solidFill>
              </a:rPr>
              <a:t>Part of the soldering area was protected by means of adhesive tape in order to reduce the part of it fluxed with MOB39</a:t>
            </a:r>
            <a:endParaRPr lang="fr-FR" sz="1350" dirty="0">
              <a:solidFill>
                <a:schemeClr val="accent5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30CAC4-1BE5-0D4F-BFF9-B33AC4274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4A3E63-3E3A-2B48-BC78-646FABBB4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55762A-19DF-AE44-AAC8-7BE239A0B2BE}"/>
              </a:ext>
            </a:extLst>
          </p:cNvPr>
          <p:cNvSpPr txBox="1"/>
          <p:nvPr/>
        </p:nvSpPr>
        <p:spPr>
          <a:xfrm>
            <a:off x="395536" y="771550"/>
            <a:ext cx="2832357" cy="288147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>
                <a:solidFill>
                  <a:schemeClr val="tx2"/>
                </a:solidFill>
              </a:rPr>
              <a:t>Courtesy GE – M. </a:t>
            </a:r>
            <a:r>
              <a:rPr lang="en-US" sz="1400" i="1" dirty="0" err="1">
                <a:solidFill>
                  <a:schemeClr val="tx2"/>
                </a:solidFill>
              </a:rPr>
              <a:t>Andreini</a:t>
            </a:r>
            <a:r>
              <a:rPr lang="en-US" sz="1400" i="1" dirty="0">
                <a:solidFill>
                  <a:schemeClr val="tx2"/>
                </a:solidFill>
              </a:rPr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258528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148000-E52B-4A89-8FD6-F7619DF9F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>
            <a:noAutofit/>
          </a:bodyPr>
          <a:lstStyle/>
          <a:p>
            <a:r>
              <a:rPr lang="en-US" sz="2600" dirty="0"/>
              <a:t>     5. Samples w/o cleaning, w/o pickling and w/o tinning</a:t>
            </a:r>
            <a:br>
              <a:rPr lang="en-US" sz="2600" dirty="0"/>
            </a:br>
            <a:r>
              <a:rPr lang="en-US" sz="2600" dirty="0"/>
              <a:t>Series ENS-SE</a:t>
            </a:r>
            <a:endParaRPr lang="fr-FR" sz="2600" dirty="0"/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C66053F6-0538-40F1-A6E6-2E6360712FC5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827584" y="1397524"/>
            <a:ext cx="2108200" cy="79533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266BCE5-0F90-4260-95F2-0E52B51076D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3599" y="748461"/>
            <a:ext cx="1697037" cy="2142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3651CA4-BAEE-47FA-A706-A7AE96B5A7F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8451" y="748461"/>
            <a:ext cx="1728000" cy="214227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4C785BB-6F4B-4596-87C0-38B9AC9C1C3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62743" y="3174137"/>
            <a:ext cx="2140186" cy="16956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26E06F8-4171-44C5-BA89-E4EB83C611E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75"/>
          <a:stretch/>
        </p:blipFill>
        <p:spPr>
          <a:xfrm>
            <a:off x="6128451" y="2951844"/>
            <a:ext cx="1728000" cy="2140186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90967263-AFD9-4956-8FAB-AA46B2C2C73E}"/>
              </a:ext>
            </a:extLst>
          </p:cNvPr>
          <p:cNvSpPr txBox="1"/>
          <p:nvPr/>
        </p:nvSpPr>
        <p:spPr>
          <a:xfrm>
            <a:off x="612000" y="2643758"/>
            <a:ext cx="2595600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 algn="just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350" dirty="0">
                <a:solidFill>
                  <a:schemeClr val="accent5"/>
                </a:solidFill>
              </a:rPr>
              <a:t>There were only two samples of this type because it was </a:t>
            </a:r>
            <a:r>
              <a:rPr lang="en-US" sz="1350" b="1" dirty="0">
                <a:solidFill>
                  <a:schemeClr val="accent5"/>
                </a:solidFill>
              </a:rPr>
              <a:t>almost impossible to solder in these conditions</a:t>
            </a:r>
            <a:r>
              <a:rPr lang="en-US" sz="1350" dirty="0">
                <a:solidFill>
                  <a:schemeClr val="accent5"/>
                </a:solidFill>
              </a:rPr>
              <a:t>, </a:t>
            </a:r>
            <a:r>
              <a:rPr lang="en-US" sz="1350" b="1" dirty="0">
                <a:solidFill>
                  <a:schemeClr val="accent5"/>
                </a:solidFill>
              </a:rPr>
              <a:t>without cleaning, pickling, and tinning</a:t>
            </a:r>
            <a:r>
              <a:rPr lang="en-US" sz="1350" dirty="0">
                <a:solidFill>
                  <a:schemeClr val="accent5"/>
                </a:solidFill>
              </a:rPr>
              <a:t>, despite all efforts put on trying, including playing with heating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9B75C3-E54E-5844-A25A-82D2C7781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3910A7-F61D-2348-B328-D7DC0839C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96C62E-CEDF-FA41-B98D-E98B0A9C2A0F}"/>
              </a:ext>
            </a:extLst>
          </p:cNvPr>
          <p:cNvSpPr txBox="1"/>
          <p:nvPr/>
        </p:nvSpPr>
        <p:spPr>
          <a:xfrm>
            <a:off x="395536" y="771550"/>
            <a:ext cx="2832357" cy="288147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>
                <a:solidFill>
                  <a:schemeClr val="tx2"/>
                </a:solidFill>
              </a:rPr>
              <a:t>Courtesy GE – M. </a:t>
            </a:r>
            <a:r>
              <a:rPr lang="en-US" sz="1400" i="1" dirty="0" err="1">
                <a:solidFill>
                  <a:schemeClr val="tx2"/>
                </a:solidFill>
              </a:rPr>
              <a:t>Andreini</a:t>
            </a:r>
            <a:r>
              <a:rPr lang="en-US" sz="1400" i="1" dirty="0">
                <a:solidFill>
                  <a:schemeClr val="tx2"/>
                </a:solidFill>
              </a:rPr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1228645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146D82-C026-4EEC-94DA-9110D5354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9423"/>
            <a:ext cx="9144000" cy="755273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schemeClr val="bg1"/>
                </a:solidFill>
              </a:rPr>
              <a:t> 6. </a:t>
            </a:r>
            <a:r>
              <a:rPr lang="en-US" sz="2600" dirty="0"/>
              <a:t>Samples w/o cleaning, partial pickling, and w/o tinning</a:t>
            </a:r>
            <a:br>
              <a:rPr lang="en-US" sz="2600" dirty="0"/>
            </a:br>
            <a:r>
              <a:rPr lang="en-US" sz="2600" dirty="0"/>
              <a:t>Series ENS-SE-DP</a:t>
            </a:r>
            <a:endParaRPr lang="fr-FR" sz="2600" dirty="0"/>
          </a:p>
        </p:txBody>
      </p:sp>
      <p:pic>
        <p:nvPicPr>
          <p:cNvPr id="4" name="Picture 11">
            <a:extLst>
              <a:ext uri="{FF2B5EF4-FFF2-40B4-BE49-F238E27FC236}">
                <a16:creationId xmlns:a16="http://schemas.microsoft.com/office/drawing/2014/main" id="{3ABE448B-B84B-49F3-9831-455D6701CA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9221" y="1131590"/>
            <a:ext cx="2071688" cy="124301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CB2AD3B-5A22-450D-9E9F-E9AC34C865F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75800" y="881696"/>
            <a:ext cx="1989519" cy="1872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0A57007-8C7A-43B9-B97C-94542C53E60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3127" y="2989982"/>
            <a:ext cx="2102400" cy="202987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FB504E4-EDE4-4AE0-9CC0-B0DBDC21475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490" b="6469"/>
          <a:stretch/>
        </p:blipFill>
        <p:spPr>
          <a:xfrm rot="5400000">
            <a:off x="5902115" y="3049852"/>
            <a:ext cx="2136889" cy="187200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873BA1A-1CF1-43B6-9708-2DFEC28B8EE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14"/>
          <a:stretch/>
        </p:blipFill>
        <p:spPr>
          <a:xfrm rot="10800000">
            <a:off x="3494745" y="822296"/>
            <a:ext cx="1963167" cy="19908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B074344-36F2-4B16-BAF7-B9B52FFD82F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26623" y="3023008"/>
            <a:ext cx="2100577" cy="19620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1AC1BB-4CB2-5847-BF87-45E8C1EC2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2A18CC-B7F3-7644-AAAF-FDB0516A2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EAEA79-110E-1441-B4F4-A8FA0AAF1EF5}"/>
              </a:ext>
            </a:extLst>
          </p:cNvPr>
          <p:cNvSpPr txBox="1"/>
          <p:nvPr/>
        </p:nvSpPr>
        <p:spPr>
          <a:xfrm>
            <a:off x="395536" y="771550"/>
            <a:ext cx="2832357" cy="288147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>
                <a:solidFill>
                  <a:schemeClr val="tx2"/>
                </a:solidFill>
              </a:rPr>
              <a:t>Courtesy GE – M. </a:t>
            </a:r>
            <a:r>
              <a:rPr lang="en-US" sz="1400" i="1" dirty="0" err="1">
                <a:solidFill>
                  <a:schemeClr val="tx2"/>
                </a:solidFill>
              </a:rPr>
              <a:t>Andreini</a:t>
            </a:r>
            <a:r>
              <a:rPr lang="en-US" sz="1400" i="1" dirty="0">
                <a:solidFill>
                  <a:schemeClr val="tx2"/>
                </a:solidFill>
              </a:rPr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279674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3EE41D-2929-6D4E-98C4-16DE0EEB2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8EE3A-834E-6A4A-8DDB-5D4499524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4632B5-9FE6-854A-A00C-351FDEBC2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0" y="133350"/>
            <a:ext cx="65024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247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577551-EB2B-495A-882C-59DA6D8A1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 Samples made with </a:t>
            </a:r>
            <a:r>
              <a:rPr lang="en-US" u="sng" dirty="0"/>
              <a:t>soldering jig </a:t>
            </a:r>
            <a:r>
              <a:rPr lang="en-US" dirty="0"/>
              <a:t>(pin connector)</a:t>
            </a:r>
            <a:br>
              <a:rPr lang="en-US" dirty="0"/>
            </a:br>
            <a:r>
              <a:rPr lang="en-US" dirty="0"/>
              <a:t>Series EGB-AE</a:t>
            </a:r>
            <a:endParaRPr lang="fr-FR" dirty="0"/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FA146A9B-02B7-4D2D-93EA-E9C413A90CB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673901" y="899698"/>
            <a:ext cx="2079625" cy="130333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F3860FC-9869-4F7C-971D-30EBB2D4835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1930" y="773494"/>
            <a:ext cx="1829865" cy="1942272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379A3361-7C15-47F5-AD80-2E6D9BEB52BE}"/>
              </a:ext>
            </a:extLst>
          </p:cNvPr>
          <p:cNvSpPr txBox="1"/>
          <p:nvPr/>
        </p:nvSpPr>
        <p:spPr>
          <a:xfrm>
            <a:off x="379740" y="2427734"/>
            <a:ext cx="2353089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 algn="just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350" dirty="0">
                <a:solidFill>
                  <a:schemeClr val="accent5"/>
                </a:solidFill>
              </a:rPr>
              <a:t>The pin connectors are positioned in the jig, then the sample is put in place in the assembly</a:t>
            </a:r>
          </a:p>
          <a:p>
            <a:pPr marL="182563" indent="-182563" algn="just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350" b="1" dirty="0">
                <a:solidFill>
                  <a:schemeClr val="accent5"/>
                </a:solidFill>
              </a:rPr>
              <a:t>On the jig, the pin connector is soldered on a flat surface</a:t>
            </a:r>
          </a:p>
          <a:p>
            <a:pPr marL="182563" indent="-182563" algn="just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350" dirty="0">
                <a:solidFill>
                  <a:schemeClr val="accent5"/>
                </a:solidFill>
              </a:rPr>
              <a:t>This process facilitates a lot the soldering of the connector to the QH-trace</a:t>
            </a:r>
            <a:endParaRPr lang="fr-FR" sz="1350" dirty="0">
              <a:solidFill>
                <a:schemeClr val="accent5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28C8EC3-D35B-4217-993B-AFFF53FFC36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771520"/>
            <a:ext cx="1748198" cy="194227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7D4C9FD1-749E-4930-9176-533E3B5CFF4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72" r="3788"/>
          <a:stretch/>
        </p:blipFill>
        <p:spPr>
          <a:xfrm rot="5400000">
            <a:off x="5037544" y="2966977"/>
            <a:ext cx="1798631" cy="18828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426336EC-CFAF-439D-84F4-4741260FAA7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0878" y="3009060"/>
            <a:ext cx="1749600" cy="180087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E5CD37B7-4E19-4899-9331-91FAE53C1F1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74" r="3374"/>
          <a:stretch/>
        </p:blipFill>
        <p:spPr>
          <a:xfrm rot="5400000">
            <a:off x="2967546" y="2993447"/>
            <a:ext cx="1798631" cy="182986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1A60F10-87B3-084F-98B8-21483B6CD20B}"/>
              </a:ext>
            </a:extLst>
          </p:cNvPr>
          <p:cNvSpPr txBox="1"/>
          <p:nvPr/>
        </p:nvSpPr>
        <p:spPr>
          <a:xfrm>
            <a:off x="611560" y="483403"/>
            <a:ext cx="2832357" cy="288147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>
                <a:solidFill>
                  <a:schemeClr val="tx2"/>
                </a:solidFill>
              </a:rPr>
              <a:t>Courtesy GE – M. </a:t>
            </a:r>
            <a:r>
              <a:rPr lang="en-US" sz="1400" i="1" dirty="0" err="1">
                <a:solidFill>
                  <a:schemeClr val="tx2"/>
                </a:solidFill>
              </a:rPr>
              <a:t>Andreini</a:t>
            </a:r>
            <a:r>
              <a:rPr lang="en-US" sz="1400" i="1" dirty="0">
                <a:solidFill>
                  <a:schemeClr val="tx2"/>
                </a:solidFill>
              </a:rPr>
              <a:t> et al.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93AEE8-532A-4F4A-88D7-03927ED78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2494F2-8AAE-694E-A7EA-A8B330275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14" name="Picture 7" descr="cid:7AC63E11-BE43-4868-9965-E5BFD6139B00">
            <a:extLst>
              <a:ext uri="{FF2B5EF4-FFF2-40B4-BE49-F238E27FC236}">
                <a16:creationId xmlns:a16="http://schemas.microsoft.com/office/drawing/2014/main" id="{A07A7388-8947-4043-85C6-371004CE86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0" r="5437"/>
          <a:stretch>
            <a:fillRect/>
          </a:stretch>
        </p:blipFill>
        <p:spPr bwMode="auto">
          <a:xfrm>
            <a:off x="4821614" y="771520"/>
            <a:ext cx="2230846" cy="1942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09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B360BA-2011-4D0F-B4E7-0E3999554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>
            <a:noAutofit/>
          </a:bodyPr>
          <a:lstStyle/>
          <a:p>
            <a:r>
              <a:rPr lang="en-US" sz="2600" dirty="0">
                <a:solidFill>
                  <a:schemeClr val="bg1"/>
                </a:solidFill>
              </a:rPr>
              <a:t>    </a:t>
            </a:r>
            <a:r>
              <a:rPr lang="en-US" sz="2600" dirty="0"/>
              <a:t>8. Samples </a:t>
            </a:r>
            <a:r>
              <a:rPr lang="en-US" sz="2600" u="sng" dirty="0"/>
              <a:t>wire</a:t>
            </a:r>
            <a:r>
              <a:rPr lang="en-US" sz="2600" dirty="0"/>
              <a:t> soldered on QH-trace, with tinning</a:t>
            </a:r>
            <a:br>
              <a:rPr lang="en-US" sz="2600" dirty="0"/>
            </a:br>
            <a:r>
              <a:rPr lang="en-US" sz="2600" dirty="0"/>
              <a:t>Series EF-AE</a:t>
            </a:r>
            <a:endParaRPr lang="fr-FR" sz="2600" dirty="0"/>
          </a:p>
        </p:txBody>
      </p:sp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34AF1AC0-294D-4565-B4A0-D5F8657EA5D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505331" y="1285628"/>
            <a:ext cx="2071688" cy="149066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81CE1BF-BBA6-4775-9566-6AEE5911AB8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469816" y="1068391"/>
            <a:ext cx="2579665" cy="193474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3B70551F-B069-4E8B-8B45-A65F645951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19818" y="1068392"/>
            <a:ext cx="2579665" cy="193474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7A48BF8-2A9B-4FE3-A195-A1C6DE41E41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032"/>
          <a:stretch/>
        </p:blipFill>
        <p:spPr>
          <a:xfrm>
            <a:off x="7092280" y="745933"/>
            <a:ext cx="1934749" cy="257966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526ABAF9-AB75-482D-A7C2-B875EFE006A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566"/>
          <a:stretch/>
        </p:blipFill>
        <p:spPr>
          <a:xfrm rot="5400000">
            <a:off x="5258558" y="2432851"/>
            <a:ext cx="1302183" cy="345219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33A6AE85-B28C-4420-AA4C-EDCA4DB1B3C1}"/>
              </a:ext>
            </a:extLst>
          </p:cNvPr>
          <p:cNvSpPr txBox="1"/>
          <p:nvPr/>
        </p:nvSpPr>
        <p:spPr>
          <a:xfrm>
            <a:off x="388973" y="3687116"/>
            <a:ext cx="347604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350" dirty="0">
                <a:solidFill>
                  <a:schemeClr val="accent5"/>
                </a:solidFill>
              </a:rPr>
              <a:t>The samples were made </a:t>
            </a:r>
            <a:r>
              <a:rPr lang="en-US" sz="1350" b="1" dirty="0">
                <a:solidFill>
                  <a:schemeClr val="accent5"/>
                </a:solidFill>
              </a:rPr>
              <a:t>with cleaning, pickling, and tinning</a:t>
            </a:r>
            <a:endParaRPr lang="fr-FR" sz="1350" b="1" dirty="0">
              <a:solidFill>
                <a:schemeClr val="accent5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606844-66FE-8549-BEF1-976462B4283B}"/>
              </a:ext>
            </a:extLst>
          </p:cNvPr>
          <p:cNvSpPr txBox="1"/>
          <p:nvPr/>
        </p:nvSpPr>
        <p:spPr>
          <a:xfrm>
            <a:off x="611560" y="483403"/>
            <a:ext cx="2832357" cy="288147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>
                <a:solidFill>
                  <a:schemeClr val="tx2"/>
                </a:solidFill>
              </a:rPr>
              <a:t>Courtesy GE – M. </a:t>
            </a:r>
            <a:r>
              <a:rPr lang="en-US" sz="1400" i="1" dirty="0" err="1">
                <a:solidFill>
                  <a:schemeClr val="tx2"/>
                </a:solidFill>
              </a:rPr>
              <a:t>Andreini</a:t>
            </a:r>
            <a:r>
              <a:rPr lang="en-US" sz="1400" i="1" dirty="0">
                <a:solidFill>
                  <a:schemeClr val="tx2"/>
                </a:solidFill>
              </a:rPr>
              <a:t> et al.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7D0112-FF97-184A-AAB8-7837DBA3F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288635-B26D-CF4F-B498-B960FD0AD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05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07D5C3D9-FC25-8A49-9145-DD811903C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en-US" sz="2600" dirty="0"/>
              <a:t>9. Sample with </a:t>
            </a:r>
            <a:r>
              <a:rPr lang="en-US" sz="2600" u="sng" dirty="0"/>
              <a:t>flat connector </a:t>
            </a:r>
            <a:r>
              <a:rPr lang="en-US" sz="2600" dirty="0"/>
              <a:t>on soldering jig</a:t>
            </a:r>
            <a:br>
              <a:rPr lang="en-US" sz="2600" dirty="0"/>
            </a:br>
            <a:r>
              <a:rPr lang="en-US" sz="2600" dirty="0"/>
              <a:t>Series FCGB-SE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45757C-EDEA-4ED6-AC77-5A1D5020922E}"/>
              </a:ext>
            </a:extLst>
          </p:cNvPr>
          <p:cNvSpPr txBox="1"/>
          <p:nvPr/>
        </p:nvSpPr>
        <p:spPr>
          <a:xfrm>
            <a:off x="4328901" y="1746196"/>
            <a:ext cx="1579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Slot for clearance of the cut part of the QH</a:t>
            </a:r>
            <a:endParaRPr lang="fr-FR" sz="1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F0EFFD-3DD5-49A2-8418-97BFF11DA5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999" y="1008016"/>
            <a:ext cx="3772843" cy="1131686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314325" indent="-314325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1800" dirty="0"/>
              <a:t>Functional requirements:</a:t>
            </a:r>
          </a:p>
          <a:p>
            <a:pPr marL="630238" lvl="1" indent="-315913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1600" dirty="0"/>
              <a:t>Soldering in flat position</a:t>
            </a:r>
          </a:p>
          <a:p>
            <a:pPr marL="630238" lvl="1" indent="-315913">
              <a:lnSpc>
                <a:spcPct val="85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1600" dirty="0"/>
              <a:t>Accurate positioning of the  connector </a:t>
            </a:r>
            <a:r>
              <a:rPr lang="en-US" sz="1600" dirty="0" err="1"/>
              <a:t>w.r.t</a:t>
            </a:r>
            <a:r>
              <a:rPr lang="en-US" sz="1600" dirty="0"/>
              <a:t>. the QH-trace during soldering</a:t>
            </a:r>
            <a:endParaRPr lang="fr-FR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725764-48EA-4D35-AFC8-E0ED42AAFF1C}"/>
              </a:ext>
            </a:extLst>
          </p:cNvPr>
          <p:cNvSpPr txBox="1"/>
          <p:nvPr/>
        </p:nvSpPr>
        <p:spPr>
          <a:xfrm>
            <a:off x="4334689" y="1008142"/>
            <a:ext cx="1579940" cy="64633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500" dirty="0"/>
              <a:t>Base plate for the positioning of the QH body</a:t>
            </a:r>
            <a:endParaRPr lang="fr-FR" sz="15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A4EFF43-0BD2-7D4C-8BD1-C649F84B239A}"/>
              </a:ext>
            </a:extLst>
          </p:cNvPr>
          <p:cNvSpPr txBox="1"/>
          <p:nvPr/>
        </p:nvSpPr>
        <p:spPr>
          <a:xfrm>
            <a:off x="4328901" y="2787774"/>
            <a:ext cx="15799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Spring-loaded fingers to hold the connector in place</a:t>
            </a:r>
            <a:endParaRPr lang="fr-FR" sz="1500" dirty="0"/>
          </a:p>
        </p:txBody>
      </p:sp>
      <p:pic>
        <p:nvPicPr>
          <p:cNvPr id="34" name="Picture 33" descr="A picture containing building, blue, sitting, side&#10;&#10;Description automatically generated">
            <a:extLst>
              <a:ext uri="{FF2B5EF4-FFF2-40B4-BE49-F238E27FC236}">
                <a16:creationId xmlns:a16="http://schemas.microsoft.com/office/drawing/2014/main" id="{5775041D-A952-8949-9BEC-78BF24809F8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78741" y="2050064"/>
            <a:ext cx="2313793" cy="246136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DD75F7DA-2F7E-2E4A-98B2-102E3024DFC0}"/>
              </a:ext>
            </a:extLst>
          </p:cNvPr>
          <p:cNvSpPr txBox="1"/>
          <p:nvPr/>
        </p:nvSpPr>
        <p:spPr>
          <a:xfrm>
            <a:off x="4271159" y="3867894"/>
            <a:ext cx="157994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Slot for routing of the wires, </a:t>
            </a:r>
            <a:br>
              <a:rPr lang="en-US" sz="1500" dirty="0"/>
            </a:br>
            <a:r>
              <a:rPr lang="en-US" sz="1500" dirty="0"/>
              <a:t>-55° and -45°</a:t>
            </a:r>
            <a:endParaRPr lang="fr-FR" sz="15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BC00EA3-9A10-754B-816D-232F7E173993}"/>
              </a:ext>
            </a:extLst>
          </p:cNvPr>
          <p:cNvSpPr txBox="1"/>
          <p:nvPr/>
        </p:nvSpPr>
        <p:spPr>
          <a:xfrm>
            <a:off x="3999816" y="4648318"/>
            <a:ext cx="15799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Soldering area</a:t>
            </a:r>
            <a:endParaRPr lang="fr-FR" sz="15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2EA6800-274F-D841-A899-D1B2BF0B3DB8}"/>
              </a:ext>
            </a:extLst>
          </p:cNvPr>
          <p:cNvSpPr txBox="1"/>
          <p:nvPr/>
        </p:nvSpPr>
        <p:spPr>
          <a:xfrm>
            <a:off x="371491" y="555526"/>
            <a:ext cx="2832357" cy="288147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>
                <a:solidFill>
                  <a:schemeClr val="tx2"/>
                </a:solidFill>
              </a:rPr>
              <a:t>Courtesy L. Favier – R. Principe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168E1-5B24-CD4E-B9E9-F2D3F668D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05B503-5B46-3E40-9194-F76C9761F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DB3501F-6D13-4C33-9869-3A1AA78619F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24325" y="644056"/>
            <a:ext cx="2626826" cy="4453895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75EE843-D2A1-4CAC-A1F5-B4FE105AC7A7}"/>
              </a:ext>
            </a:extLst>
          </p:cNvPr>
          <p:cNvCxnSpPr>
            <a:cxnSpLocks/>
          </p:cNvCxnSpPr>
          <p:nvPr/>
        </p:nvCxnSpPr>
        <p:spPr>
          <a:xfrm>
            <a:off x="7338094" y="3178893"/>
            <a:ext cx="0" cy="649632"/>
          </a:xfrm>
          <a:prstGeom prst="straightConnector1">
            <a:avLst/>
          </a:prstGeom>
          <a:ln w="25400">
            <a:gradFill flip="none" rotWithShape="1">
              <a:gsLst>
                <a:gs pos="0">
                  <a:srgbClr val="0432FF"/>
                </a:gs>
                <a:gs pos="63000">
                  <a:srgbClr val="0432FF"/>
                </a:gs>
                <a:gs pos="100000">
                  <a:schemeClr val="bg1"/>
                </a:gs>
              </a:gsLst>
              <a:lin ang="5400000" scaled="1"/>
              <a:tileRect/>
            </a:gra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41E07B3-7C3E-4211-BC78-9156D1C7F21D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5908840" y="2254028"/>
            <a:ext cx="648000" cy="1692000"/>
          </a:xfrm>
          <a:prstGeom prst="straightConnector1">
            <a:avLst/>
          </a:prstGeom>
          <a:ln w="25400">
            <a:gradFill flip="none" rotWithShape="1">
              <a:gsLst>
                <a:gs pos="0">
                  <a:schemeClr val="tx1"/>
                </a:gs>
                <a:gs pos="58000">
                  <a:schemeClr val="tx1"/>
                </a:gs>
                <a:gs pos="83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0"/>
                    <a:lumOff val="100000"/>
                  </a:schemeClr>
                </a:gs>
              </a:gsLst>
              <a:lin ang="0" scaled="0"/>
              <a:tileRect/>
            </a:gra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7ADF59E-B357-914A-A105-FD92880487F5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5914629" y="1331308"/>
            <a:ext cx="1206736" cy="0"/>
          </a:xfrm>
          <a:prstGeom prst="straightConnector1">
            <a:avLst/>
          </a:prstGeom>
          <a:ln w="25400">
            <a:gradFill flip="none" rotWithShape="1">
              <a:gsLst>
                <a:gs pos="0">
                  <a:schemeClr val="tx1"/>
                </a:gs>
                <a:gs pos="58000">
                  <a:schemeClr val="tx1"/>
                </a:gs>
                <a:gs pos="83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0"/>
                    <a:lumOff val="100000"/>
                  </a:schemeClr>
                </a:gs>
              </a:gsLst>
              <a:lin ang="0" scaled="0"/>
              <a:tileRect/>
            </a:gra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EEC00DD-1F4C-C04B-9A35-09CCF5293830}"/>
              </a:ext>
            </a:extLst>
          </p:cNvPr>
          <p:cNvSpPr txBox="1"/>
          <p:nvPr/>
        </p:nvSpPr>
        <p:spPr>
          <a:xfrm>
            <a:off x="6666536" y="2676250"/>
            <a:ext cx="1332000" cy="573286"/>
          </a:xfrm>
          <a:prstGeom prst="roundRect">
            <a:avLst>
              <a:gd name="adj" fmla="val 33718"/>
            </a:avLst>
          </a:prstGeom>
          <a:solidFill>
            <a:schemeClr val="bg1"/>
          </a:solidFill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500" dirty="0">
                <a:solidFill>
                  <a:srgbClr val="0432FF"/>
                </a:solidFill>
              </a:rPr>
              <a:t>Clamping to </a:t>
            </a:r>
            <a:br>
              <a:rPr lang="en-US" sz="1500" dirty="0">
                <a:solidFill>
                  <a:srgbClr val="0432FF"/>
                </a:solidFill>
              </a:rPr>
            </a:br>
            <a:r>
              <a:rPr lang="en-US" sz="1500" dirty="0">
                <a:solidFill>
                  <a:srgbClr val="0432FF"/>
                </a:solidFill>
              </a:rPr>
              <a:t>attach the QH</a:t>
            </a:r>
            <a:endParaRPr lang="fr-FR" sz="1500" dirty="0">
              <a:solidFill>
                <a:srgbClr val="0432FF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BB19F10-3BBB-094B-B711-9837ED508A83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5908841" y="3295606"/>
            <a:ext cx="522586" cy="1065838"/>
          </a:xfrm>
          <a:prstGeom prst="straightConnector1">
            <a:avLst/>
          </a:prstGeom>
          <a:ln w="25400">
            <a:gradFill flip="none" rotWithShape="1">
              <a:gsLst>
                <a:gs pos="0">
                  <a:schemeClr val="tx1"/>
                </a:gs>
                <a:gs pos="58000">
                  <a:schemeClr val="tx1"/>
                </a:gs>
                <a:gs pos="83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0"/>
                    <a:lumOff val="100000"/>
                  </a:schemeClr>
                </a:gs>
              </a:gsLst>
              <a:lin ang="0" scaled="0"/>
              <a:tileRect/>
            </a:gra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4B25115-2376-AC45-90CA-1F0A8E6A1463}"/>
              </a:ext>
            </a:extLst>
          </p:cNvPr>
          <p:cNvCxnSpPr>
            <a:cxnSpLocks/>
            <a:stCxn id="41" idx="3"/>
          </p:cNvCxnSpPr>
          <p:nvPr/>
        </p:nvCxnSpPr>
        <p:spPr>
          <a:xfrm>
            <a:off x="5851099" y="4260309"/>
            <a:ext cx="849172" cy="288000"/>
          </a:xfrm>
          <a:prstGeom prst="straightConnector1">
            <a:avLst/>
          </a:prstGeom>
          <a:ln w="25400">
            <a:gradFill flip="none" rotWithShape="1">
              <a:gsLst>
                <a:gs pos="0">
                  <a:schemeClr val="tx1"/>
                </a:gs>
                <a:gs pos="58000">
                  <a:schemeClr val="tx1"/>
                </a:gs>
                <a:gs pos="83000">
                  <a:schemeClr val="tx1">
                    <a:lumMod val="50000"/>
                    <a:lumOff val="50000"/>
                  </a:schemeClr>
                </a:gs>
                <a:gs pos="100000">
                  <a:schemeClr val="bg1">
                    <a:lumMod val="0"/>
                    <a:lumOff val="100000"/>
                  </a:schemeClr>
                </a:gs>
              </a:gsLst>
              <a:lin ang="0" scaled="0"/>
              <a:tileRect/>
            </a:gra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reeform 52">
            <a:extLst>
              <a:ext uri="{FF2B5EF4-FFF2-40B4-BE49-F238E27FC236}">
                <a16:creationId xmlns:a16="http://schemas.microsoft.com/office/drawing/2014/main" id="{D713050F-D136-A845-9E3F-41552F2C67DE}"/>
              </a:ext>
            </a:extLst>
          </p:cNvPr>
          <p:cNvSpPr/>
          <p:nvPr/>
        </p:nvSpPr>
        <p:spPr>
          <a:xfrm>
            <a:off x="5568593" y="4325420"/>
            <a:ext cx="2095928" cy="519595"/>
          </a:xfrm>
          <a:custGeom>
            <a:avLst/>
            <a:gdLst>
              <a:gd name="connsiteX0" fmla="*/ 2095928 w 2095928"/>
              <a:gd name="connsiteY0" fmla="*/ 0 h 606176"/>
              <a:gd name="connsiteX1" fmla="*/ 1756881 w 2095928"/>
              <a:gd name="connsiteY1" fmla="*/ 328773 h 606176"/>
              <a:gd name="connsiteX2" fmla="*/ 1058238 w 2095928"/>
              <a:gd name="connsiteY2" fmla="*/ 554805 h 606176"/>
              <a:gd name="connsiteX3" fmla="*/ 0 w 2095928"/>
              <a:gd name="connsiteY3" fmla="*/ 606176 h 606176"/>
              <a:gd name="connsiteX4" fmla="*/ 0 w 2095928"/>
              <a:gd name="connsiteY4" fmla="*/ 606176 h 606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5928" h="606176">
                <a:moveTo>
                  <a:pt x="2095928" y="0"/>
                </a:moveTo>
                <a:cubicBezTo>
                  <a:pt x="2012878" y="118153"/>
                  <a:pt x="1929829" y="236306"/>
                  <a:pt x="1756881" y="328773"/>
                </a:cubicBezTo>
                <a:cubicBezTo>
                  <a:pt x="1583933" y="421240"/>
                  <a:pt x="1351051" y="508571"/>
                  <a:pt x="1058238" y="554805"/>
                </a:cubicBezTo>
                <a:cubicBezTo>
                  <a:pt x="765424" y="601039"/>
                  <a:pt x="0" y="606176"/>
                  <a:pt x="0" y="606176"/>
                </a:cubicBezTo>
                <a:lnTo>
                  <a:pt x="0" y="606176"/>
                </a:lnTo>
              </a:path>
            </a:pathLst>
          </a:custGeom>
          <a:noFill/>
          <a:ln w="25400">
            <a:gradFill>
              <a:gsLst>
                <a:gs pos="0">
                  <a:srgbClr val="FFFF00"/>
                </a:gs>
                <a:gs pos="70000">
                  <a:schemeClr val="tx1">
                    <a:lumMod val="65000"/>
                    <a:lumOff val="35000"/>
                  </a:schemeClr>
                </a:gs>
                <a:gs pos="100000">
                  <a:schemeClr val="tx1"/>
                </a:gs>
              </a:gsLst>
              <a:lin ang="5400000" scaled="1"/>
            </a:gradFill>
            <a:headEnd type="oval"/>
            <a:tailEnd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48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baseball, player, bat&#10;&#10;Description automatically generated">
            <a:extLst>
              <a:ext uri="{FF2B5EF4-FFF2-40B4-BE49-F238E27FC236}">
                <a16:creationId xmlns:a16="http://schemas.microsoft.com/office/drawing/2014/main" id="{8D4B386A-0A87-4472-893D-ED5BB37C29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664122" y="2058736"/>
            <a:ext cx="1467666" cy="854506"/>
          </a:xfrm>
          <a:prstGeom prst="rect">
            <a:avLst/>
          </a:prstGeom>
        </p:spPr>
      </p:pic>
      <p:pic>
        <p:nvPicPr>
          <p:cNvPr id="7" name="Picture 6" descr="A picture containing player, baseball, toothbrush, bicycle&#10;&#10;Description automatically generated">
            <a:extLst>
              <a:ext uri="{FF2B5EF4-FFF2-40B4-BE49-F238E27FC236}">
                <a16:creationId xmlns:a16="http://schemas.microsoft.com/office/drawing/2014/main" id="{5B2E73DF-DAC1-44C1-A6E1-8711CDEF10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366638" y="1975917"/>
            <a:ext cx="1451282" cy="1003761"/>
          </a:xfrm>
          <a:prstGeom prst="rect">
            <a:avLst/>
          </a:prstGeom>
        </p:spPr>
      </p:pic>
      <p:pic>
        <p:nvPicPr>
          <p:cNvPr id="11" name="Picture 10" descr="A picture containing orange, table, sitting, close&#10;&#10;Description automatically generated">
            <a:extLst>
              <a:ext uri="{FF2B5EF4-FFF2-40B4-BE49-F238E27FC236}">
                <a16:creationId xmlns:a16="http://schemas.microsoft.com/office/drawing/2014/main" id="{B6D59773-9A9F-4E54-B9E8-247B0C7C797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079249" y="3661133"/>
            <a:ext cx="922296" cy="1335818"/>
          </a:xfrm>
          <a:prstGeom prst="rect">
            <a:avLst/>
          </a:prstGeom>
        </p:spPr>
      </p:pic>
      <p:pic>
        <p:nvPicPr>
          <p:cNvPr id="13" name="Picture 12" descr="A picture containing sitting, close, orange, table&#10;&#10;Description automatically generated">
            <a:extLst>
              <a:ext uri="{FF2B5EF4-FFF2-40B4-BE49-F238E27FC236}">
                <a16:creationId xmlns:a16="http://schemas.microsoft.com/office/drawing/2014/main" id="{D08910FD-1A32-403C-B7B1-A4C5BAC4301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V="1">
            <a:off x="5691260" y="3686898"/>
            <a:ext cx="922297" cy="12886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557FB3-ED0E-9744-89AA-0DF25961A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 options were tried for the flat connector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BBBA01-F94D-4C0E-B3E7-BB35BDE3277D}"/>
              </a:ext>
            </a:extLst>
          </p:cNvPr>
          <p:cNvSpPr txBox="1"/>
          <p:nvPr/>
        </p:nvSpPr>
        <p:spPr>
          <a:xfrm>
            <a:off x="435344" y="908510"/>
            <a:ext cx="2319297" cy="64633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u="sng" dirty="0">
                <a:solidFill>
                  <a:schemeClr val="bg2"/>
                </a:solidFill>
              </a:rPr>
              <a:t>Option1</a:t>
            </a:r>
          </a:p>
          <a:p>
            <a:pPr algn="ctr"/>
            <a:r>
              <a:rPr lang="en-US" sz="1400" dirty="0"/>
              <a:t>Connector used “as delivered” with wire crimped</a:t>
            </a:r>
            <a:endParaRPr lang="fr-FR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06E654C-59CA-4296-906A-84208CFAF3DD}"/>
              </a:ext>
            </a:extLst>
          </p:cNvPr>
          <p:cNvSpPr txBox="1"/>
          <p:nvPr/>
        </p:nvSpPr>
        <p:spPr>
          <a:xfrm>
            <a:off x="435344" y="2633305"/>
            <a:ext cx="2319297" cy="86177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u="sng" dirty="0">
                <a:solidFill>
                  <a:schemeClr val="bg2"/>
                </a:solidFill>
              </a:rPr>
              <a:t>Option 2</a:t>
            </a:r>
          </a:p>
          <a:p>
            <a:pPr algn="ctr"/>
            <a:r>
              <a:rPr lang="en-US" sz="1400" dirty="0"/>
              <a:t>Connector used “as delivered” with pre-tinning Sn</a:t>
            </a:r>
            <a:r>
              <a:rPr lang="en-US" sz="1400" baseline="-25000" dirty="0"/>
              <a:t>60</a:t>
            </a:r>
            <a:r>
              <a:rPr lang="en-US" sz="1400" dirty="0"/>
              <a:t>Pb</a:t>
            </a:r>
            <a:r>
              <a:rPr lang="en-US" sz="1400" baseline="-25000" dirty="0"/>
              <a:t>40</a:t>
            </a:r>
            <a:r>
              <a:rPr lang="en-US" sz="1400" dirty="0"/>
              <a:t> of the flat part</a:t>
            </a:r>
            <a:endParaRPr lang="fr-FR" sz="1400" baseline="-25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EDDB792-4D7A-4DAF-A9DE-701EBEA3831B}"/>
              </a:ext>
            </a:extLst>
          </p:cNvPr>
          <p:cNvSpPr txBox="1"/>
          <p:nvPr/>
        </p:nvSpPr>
        <p:spPr>
          <a:xfrm>
            <a:off x="2883797" y="2499742"/>
            <a:ext cx="3522186" cy="236988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400" u="sng" dirty="0">
                <a:solidFill>
                  <a:schemeClr val="accent1">
                    <a:lumMod val="75000"/>
                  </a:schemeClr>
                </a:solidFill>
              </a:rPr>
              <a:t>Option 3</a:t>
            </a:r>
          </a:p>
          <a:p>
            <a:r>
              <a:rPr lang="en-US" sz="1400" dirty="0"/>
              <a:t>Modified connector:</a:t>
            </a:r>
          </a:p>
          <a:p>
            <a:pPr marL="184150" indent="-1841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/>
              <a:t>Removal of the side lugs</a:t>
            </a:r>
          </a:p>
          <a:p>
            <a:pPr marL="184150" indent="-1841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/>
              <a:t>Pre-tinning Sn</a:t>
            </a:r>
            <a:r>
              <a:rPr lang="en-US" sz="1400" baseline="-25000" dirty="0"/>
              <a:t>60</a:t>
            </a:r>
            <a:r>
              <a:rPr lang="en-US" sz="1400" dirty="0"/>
              <a:t>Pb</a:t>
            </a:r>
            <a:r>
              <a:rPr lang="en-US" sz="1400" baseline="-25000" dirty="0"/>
              <a:t>40 </a:t>
            </a:r>
            <a:r>
              <a:rPr lang="en-US" sz="1400" dirty="0"/>
              <a:t>of the flat part</a:t>
            </a:r>
          </a:p>
          <a:p>
            <a:pPr marL="184150" indent="-1841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/>
              <a:t>Manual adjustment of the crimping in order to fit better the soldering jig</a:t>
            </a:r>
          </a:p>
          <a:p>
            <a:pPr marL="184150" indent="-1841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/>
              <a:t>Reinforcement of the crimped </a:t>
            </a:r>
            <a:br>
              <a:rPr lang="en-US" sz="1400" dirty="0"/>
            </a:br>
            <a:r>
              <a:rPr lang="en-US" sz="1400" dirty="0"/>
              <a:t>part by soldering Sn</a:t>
            </a:r>
            <a:r>
              <a:rPr lang="en-US" sz="1400" baseline="-25000" dirty="0"/>
              <a:t>60</a:t>
            </a:r>
            <a:r>
              <a:rPr lang="en-US" sz="1400" dirty="0"/>
              <a:t>Pb</a:t>
            </a:r>
            <a:r>
              <a:rPr lang="en-US" sz="1400" baseline="-25000" dirty="0"/>
              <a:t>40</a:t>
            </a:r>
          </a:p>
          <a:p>
            <a:pPr marL="184150" indent="-1841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/>
              <a:t>Grinding off material excess </a:t>
            </a:r>
            <a:br>
              <a:rPr lang="en-US" sz="1400" dirty="0"/>
            </a:br>
            <a:r>
              <a:rPr lang="en-US" sz="1400" dirty="0"/>
              <a:t>after crimping (for better fitting </a:t>
            </a:r>
            <a:br>
              <a:rPr lang="en-US" sz="1400" dirty="0"/>
            </a:br>
            <a:r>
              <a:rPr lang="en-US" sz="1400" dirty="0"/>
              <a:t>@ assembly)</a:t>
            </a:r>
            <a:endParaRPr lang="fr-FR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D5AEA17-C9BA-4A4E-88B1-278425FCF5D2}"/>
              </a:ext>
            </a:extLst>
          </p:cNvPr>
          <p:cNvSpPr txBox="1"/>
          <p:nvPr/>
        </p:nvSpPr>
        <p:spPr>
          <a:xfrm>
            <a:off x="6592960" y="896982"/>
            <a:ext cx="22322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>
                <a:solidFill>
                  <a:schemeClr val="accent1">
                    <a:lumMod val="75000"/>
                  </a:schemeClr>
                </a:solidFill>
              </a:rPr>
              <a:t>Final version</a:t>
            </a:r>
          </a:p>
          <a:p>
            <a:pPr algn="ctr"/>
            <a:r>
              <a:rPr lang="en-US" sz="1400" dirty="0"/>
              <a:t>Option 3, w/o pre-tinning Sn</a:t>
            </a:r>
            <a:r>
              <a:rPr lang="en-US" sz="1400" baseline="-25000" dirty="0"/>
              <a:t>60</a:t>
            </a:r>
            <a:r>
              <a:rPr lang="en-US" sz="1400" dirty="0"/>
              <a:t>Pb</a:t>
            </a:r>
            <a:r>
              <a:rPr lang="en-US" sz="1400" baseline="-25000" dirty="0"/>
              <a:t>40</a:t>
            </a:r>
            <a:r>
              <a:rPr lang="en-US" sz="1400" dirty="0"/>
              <a:t> of the flat part</a:t>
            </a:r>
          </a:p>
        </p:txBody>
      </p:sp>
      <p:pic>
        <p:nvPicPr>
          <p:cNvPr id="14" name="Picture 13" descr="A close up of a knife&#10;&#10;Description automatically generated">
            <a:extLst>
              <a:ext uri="{FF2B5EF4-FFF2-40B4-BE49-F238E27FC236}">
                <a16:creationId xmlns:a16="http://schemas.microsoft.com/office/drawing/2014/main" id="{355C9C59-CB7E-4A2F-9904-03966C482BF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29" t="11311" r="5701" b="8680"/>
          <a:stretch/>
        </p:blipFill>
        <p:spPr>
          <a:xfrm rot="5400000" flipV="1">
            <a:off x="982924" y="3421330"/>
            <a:ext cx="1224134" cy="1440160"/>
          </a:xfrm>
          <a:prstGeom prst="rect">
            <a:avLst/>
          </a:prstGeom>
        </p:spPr>
      </p:pic>
      <p:pic>
        <p:nvPicPr>
          <p:cNvPr id="16" name="Picture 15" descr="A picture containing outdoor, street, sitting, water&#10;&#10;Description automatically generated">
            <a:extLst>
              <a:ext uri="{FF2B5EF4-FFF2-40B4-BE49-F238E27FC236}">
                <a16:creationId xmlns:a16="http://schemas.microsoft.com/office/drawing/2014/main" id="{2125EEB8-212C-462C-B9DC-BB32F511349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579" b="13500"/>
          <a:stretch/>
        </p:blipFill>
        <p:spPr>
          <a:xfrm rot="5400000">
            <a:off x="1130376" y="1295909"/>
            <a:ext cx="922295" cy="144016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729F1A9-4373-BF4B-987E-F3D259C15634}"/>
              </a:ext>
            </a:extLst>
          </p:cNvPr>
          <p:cNvSpPr txBox="1"/>
          <p:nvPr/>
        </p:nvSpPr>
        <p:spPr>
          <a:xfrm>
            <a:off x="371491" y="555526"/>
            <a:ext cx="2832357" cy="288147"/>
          </a:xfrm>
          <a:prstGeom prst="rect">
            <a:avLst/>
          </a:prstGeom>
          <a:noFill/>
          <a:ln w="19050">
            <a:solidFill>
              <a:schemeClr val="tx2"/>
            </a:solidFill>
            <a:prstDash val="sysDash"/>
          </a:ln>
        </p:spPr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sz="1400" i="1" dirty="0">
                <a:solidFill>
                  <a:schemeClr val="tx2"/>
                </a:solidFill>
              </a:rPr>
              <a:t>Courtesy L. Favier – R. Principe</a:t>
            </a:r>
          </a:p>
        </p:txBody>
      </p:sp>
      <p:sp>
        <p:nvSpPr>
          <p:cNvPr id="4" name="Curved Up Arrow 3">
            <a:extLst>
              <a:ext uri="{FF2B5EF4-FFF2-40B4-BE49-F238E27FC236}">
                <a16:creationId xmlns:a16="http://schemas.microsoft.com/office/drawing/2014/main" id="{BD9B4FCD-1581-FD42-A0AA-A5F3926EBE77}"/>
              </a:ext>
            </a:extLst>
          </p:cNvPr>
          <p:cNvSpPr/>
          <p:nvPr/>
        </p:nvSpPr>
        <p:spPr>
          <a:xfrm>
            <a:off x="2917580" y="1254558"/>
            <a:ext cx="3454620" cy="1222579"/>
          </a:xfrm>
          <a:prstGeom prst="curvedUpArrow">
            <a:avLst>
              <a:gd name="adj1" fmla="val 21215"/>
              <a:gd name="adj2" fmla="val 46017"/>
              <a:gd name="adj3" fmla="val 4183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E43BF4-91D2-F144-864D-C1A9F7B16E5D}"/>
              </a:ext>
            </a:extLst>
          </p:cNvPr>
          <p:cNvSpPr/>
          <p:nvPr/>
        </p:nvSpPr>
        <p:spPr>
          <a:xfrm>
            <a:off x="622808" y="-506307"/>
            <a:ext cx="5253052" cy="50630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09C4E4-26B3-1145-82E8-EC3D47650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9CC313-78EC-E24B-B4B6-B3FA9B938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1784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picture containing table, sitting, piece, pair&#10;&#10;Description automatically generated">
            <a:extLst>
              <a:ext uri="{FF2B5EF4-FFF2-40B4-BE49-F238E27FC236}">
                <a16:creationId xmlns:a16="http://schemas.microsoft.com/office/drawing/2014/main" id="{87676480-C9C2-480C-B90D-C715018774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983576" y="1660085"/>
            <a:ext cx="900000" cy="1105574"/>
          </a:xfrm>
          <a:prstGeom prst="rect">
            <a:avLst/>
          </a:prstGeom>
        </p:spPr>
      </p:pic>
      <p:pic>
        <p:nvPicPr>
          <p:cNvPr id="25" name="Picture 24" descr="A picture containing orange, group, looking, colored&#10;&#10;Description automatically generated">
            <a:extLst>
              <a:ext uri="{FF2B5EF4-FFF2-40B4-BE49-F238E27FC236}">
                <a16:creationId xmlns:a16="http://schemas.microsoft.com/office/drawing/2014/main" id="{DAA115C7-264C-46B4-AF55-C26449EA780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423260" y="735203"/>
            <a:ext cx="2512827" cy="3944154"/>
          </a:xfrm>
          <a:prstGeom prst="rect">
            <a:avLst/>
          </a:prstGeom>
        </p:spPr>
      </p:pic>
      <p:pic>
        <p:nvPicPr>
          <p:cNvPr id="27" name="Picture 26" descr="A picture containing table, piece, sitting, hand&#10;&#10;Description automatically generated">
            <a:extLst>
              <a:ext uri="{FF2B5EF4-FFF2-40B4-BE49-F238E27FC236}">
                <a16:creationId xmlns:a16="http://schemas.microsoft.com/office/drawing/2014/main" id="{1AE3E03A-92FB-4A6B-A5C9-B96A2D92292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205193" y="3904364"/>
            <a:ext cx="900000" cy="1018660"/>
          </a:xfrm>
          <a:prstGeom prst="rect">
            <a:avLst/>
          </a:prstGeom>
        </p:spPr>
      </p:pic>
      <p:pic>
        <p:nvPicPr>
          <p:cNvPr id="29" name="Picture 28" descr="A picture containing building, table, sitting, wooden&#10;&#10;Description automatically generated">
            <a:extLst>
              <a:ext uri="{FF2B5EF4-FFF2-40B4-BE49-F238E27FC236}">
                <a16:creationId xmlns:a16="http://schemas.microsoft.com/office/drawing/2014/main" id="{E9AF09EA-D975-4CF0-BD77-67D409C2AD8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410607" y="1666715"/>
            <a:ext cx="900000" cy="109231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9864FEB7-062A-8347-8694-985174026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Soldering trials on QH samples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F5558B2-62FE-CC4B-8556-EFA24A83D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958715-AEDD-6F4E-AC6B-4D56A57A5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29C3BD-537E-AE4D-B21F-EF5DB8B3D740}"/>
              </a:ext>
            </a:extLst>
          </p:cNvPr>
          <p:cNvSpPr txBox="1"/>
          <p:nvPr/>
        </p:nvSpPr>
        <p:spPr>
          <a:xfrm>
            <a:off x="1314896" y="788049"/>
            <a:ext cx="2319297" cy="86177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400" b="1" u="sng" dirty="0">
                <a:solidFill>
                  <a:schemeClr val="accent5"/>
                </a:solidFill>
              </a:rPr>
              <a:t>Option1</a:t>
            </a:r>
            <a:r>
              <a:rPr lang="en-US" sz="1400" dirty="0">
                <a:solidFill>
                  <a:schemeClr val="accent5"/>
                </a:solidFill>
              </a:rPr>
              <a:t>:</a:t>
            </a:r>
          </a:p>
          <a:p>
            <a:pPr marL="182563" indent="-182563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Pickling MOB39</a:t>
            </a:r>
          </a:p>
          <a:p>
            <a:pPr marL="182563" indent="-182563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Solder Sn</a:t>
            </a:r>
            <a:r>
              <a:rPr lang="en-US" sz="1400" baseline="-25000" dirty="0">
                <a:solidFill>
                  <a:schemeClr val="accent5"/>
                </a:solidFill>
              </a:rPr>
              <a:t>60</a:t>
            </a:r>
            <a:r>
              <a:rPr lang="en-US" sz="1400" dirty="0">
                <a:solidFill>
                  <a:schemeClr val="accent5"/>
                </a:solidFill>
              </a:rPr>
              <a:t>Pb</a:t>
            </a:r>
            <a:r>
              <a:rPr lang="en-US" sz="1400" baseline="-25000" dirty="0">
                <a:solidFill>
                  <a:schemeClr val="accent5"/>
                </a:solidFill>
              </a:rPr>
              <a:t>40</a:t>
            </a:r>
          </a:p>
          <a:p>
            <a:pPr marL="182563" indent="-182563">
              <a:buClr>
                <a:schemeClr val="accent6"/>
              </a:buClr>
              <a:buFont typeface="Wingdings" pitchFamily="2" charset="2"/>
              <a:buChar char="§"/>
            </a:pPr>
            <a:r>
              <a:rPr lang="fr-FR" sz="1400" dirty="0">
                <a:solidFill>
                  <a:schemeClr val="accent5"/>
                </a:solidFill>
              </a:rPr>
              <a:t>Solder </a:t>
            </a:r>
            <a:r>
              <a:rPr lang="fr-FR" sz="1400" dirty="0" err="1">
                <a:solidFill>
                  <a:schemeClr val="accent5"/>
                </a:solidFill>
              </a:rPr>
              <a:t>wire</a:t>
            </a:r>
            <a:r>
              <a:rPr lang="fr-FR" sz="1400" dirty="0">
                <a:solidFill>
                  <a:schemeClr val="accent5"/>
                </a:solidFill>
              </a:rPr>
              <a:t> </a:t>
            </a:r>
            <a:r>
              <a:rPr lang="fr-FR" sz="1400" dirty="0" err="1">
                <a:solidFill>
                  <a:schemeClr val="accent5"/>
                </a:solidFill>
              </a:rPr>
              <a:t>Ø</a:t>
            </a:r>
            <a:r>
              <a:rPr lang="fr-FR" sz="1400" dirty="0">
                <a:solidFill>
                  <a:schemeClr val="accent5"/>
                </a:solidFill>
              </a:rPr>
              <a:t> 1mm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69DF91-0128-2249-ABF5-79D425D628CF}"/>
              </a:ext>
            </a:extLst>
          </p:cNvPr>
          <p:cNvSpPr txBox="1"/>
          <p:nvPr/>
        </p:nvSpPr>
        <p:spPr>
          <a:xfrm>
            <a:off x="1314450" y="2778555"/>
            <a:ext cx="2681486" cy="107721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en-US" sz="1400" b="1" u="sng" dirty="0">
                <a:solidFill>
                  <a:schemeClr val="accent5"/>
                </a:solidFill>
              </a:rPr>
              <a:t>Option2</a:t>
            </a:r>
            <a:r>
              <a:rPr lang="en-US" sz="1400" dirty="0">
                <a:solidFill>
                  <a:schemeClr val="accent5"/>
                </a:solidFill>
              </a:rPr>
              <a:t>:</a:t>
            </a:r>
          </a:p>
          <a:p>
            <a:pPr marL="182563" indent="-182563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Pickling MOB39</a:t>
            </a:r>
          </a:p>
          <a:p>
            <a:pPr marL="182563" indent="-182563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Flat part tinned with Sn</a:t>
            </a:r>
            <a:r>
              <a:rPr lang="en-US" sz="1400" baseline="-25000" dirty="0">
                <a:solidFill>
                  <a:schemeClr val="accent5"/>
                </a:solidFill>
              </a:rPr>
              <a:t>60</a:t>
            </a:r>
            <a:r>
              <a:rPr lang="en-US" sz="1400" dirty="0">
                <a:solidFill>
                  <a:schemeClr val="accent5"/>
                </a:solidFill>
              </a:rPr>
              <a:t>Pb</a:t>
            </a:r>
            <a:r>
              <a:rPr lang="en-US" sz="1400" baseline="-25000" dirty="0">
                <a:solidFill>
                  <a:schemeClr val="accent5"/>
                </a:solidFill>
              </a:rPr>
              <a:t>40</a:t>
            </a:r>
            <a:r>
              <a:rPr lang="en-US" sz="1400" dirty="0">
                <a:solidFill>
                  <a:schemeClr val="accent5"/>
                </a:solidFill>
              </a:rPr>
              <a:t> </a:t>
            </a:r>
          </a:p>
          <a:p>
            <a:pPr marL="182563" indent="-182563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Solder Sn</a:t>
            </a:r>
            <a:r>
              <a:rPr lang="en-US" sz="1400" baseline="-25000" dirty="0">
                <a:solidFill>
                  <a:schemeClr val="accent5"/>
                </a:solidFill>
              </a:rPr>
              <a:t>60</a:t>
            </a:r>
            <a:r>
              <a:rPr lang="en-US" sz="1400" dirty="0">
                <a:solidFill>
                  <a:schemeClr val="accent5"/>
                </a:solidFill>
              </a:rPr>
              <a:t>Pb</a:t>
            </a:r>
            <a:r>
              <a:rPr lang="en-US" sz="1400" baseline="-25000" dirty="0">
                <a:solidFill>
                  <a:schemeClr val="accent5"/>
                </a:solidFill>
              </a:rPr>
              <a:t>40</a:t>
            </a:r>
          </a:p>
          <a:p>
            <a:pPr marL="182563" indent="-182563">
              <a:buClr>
                <a:schemeClr val="accent6"/>
              </a:buClr>
              <a:buFont typeface="Wingdings" pitchFamily="2" charset="2"/>
              <a:buChar char="§"/>
            </a:pPr>
            <a:r>
              <a:rPr lang="fr-FR" sz="1400" dirty="0">
                <a:solidFill>
                  <a:schemeClr val="accent5"/>
                </a:solidFill>
              </a:rPr>
              <a:t>Solder </a:t>
            </a:r>
            <a:r>
              <a:rPr lang="fr-FR" sz="1400" dirty="0" err="1">
                <a:solidFill>
                  <a:schemeClr val="accent5"/>
                </a:solidFill>
              </a:rPr>
              <a:t>wire</a:t>
            </a:r>
            <a:r>
              <a:rPr lang="fr-FR" sz="1400" dirty="0">
                <a:solidFill>
                  <a:schemeClr val="accent5"/>
                </a:solidFill>
              </a:rPr>
              <a:t> </a:t>
            </a:r>
            <a:r>
              <a:rPr lang="fr-FR" sz="1400" dirty="0" err="1">
                <a:solidFill>
                  <a:schemeClr val="accent5"/>
                </a:solidFill>
              </a:rPr>
              <a:t>Ø</a:t>
            </a:r>
            <a:r>
              <a:rPr lang="fr-FR" sz="1400" dirty="0">
                <a:solidFill>
                  <a:schemeClr val="accent5"/>
                </a:solidFill>
              </a:rPr>
              <a:t> 1mm</a:t>
            </a:r>
          </a:p>
        </p:txBody>
      </p:sp>
    </p:spTree>
    <p:extLst>
      <p:ext uri="{BB962C8B-B14F-4D97-AF65-F5344CB8AC3E}">
        <p14:creationId xmlns:p14="http://schemas.microsoft.com/office/powerpoint/2010/main" val="1904127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48713D9-35EA-477B-A0D7-00D21F7B2F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7530" y="3316224"/>
            <a:ext cx="1604470" cy="1500584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E0B2BDB-F169-484D-9C80-1BAAD2EA0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Soldering trials on QH samples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2BB74A1-AE6B-B346-8F9F-DCBBF0477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64000"/>
            <a:ext cx="7920000" cy="3780000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Utilization of MOB39 is difficult on the QH-traces because:</a:t>
            </a:r>
          </a:p>
          <a:p>
            <a:pPr marL="539750" lvl="1" indent="-269875"/>
            <a:r>
              <a:rPr lang="en-US" sz="1600" dirty="0"/>
              <a:t>Cleaning with Scotch-Brite is not convenient because of the small size of the </a:t>
            </a:r>
            <a:br>
              <a:rPr lang="en-US" sz="1600" dirty="0"/>
            </a:br>
            <a:r>
              <a:rPr lang="en-US" sz="1600" dirty="0"/>
              <a:t>QH-trace, the production of dust, and debris</a:t>
            </a:r>
          </a:p>
          <a:p>
            <a:pPr marL="539750" lvl="1" indent="-269875"/>
            <a:r>
              <a:rPr lang="en-US" sz="1600" dirty="0"/>
              <a:t>It implies careful cleaning with ethanol, as there is dust and debris everywhere</a:t>
            </a:r>
          </a:p>
          <a:p>
            <a:pPr marL="539750" lvl="1" indent="-269875"/>
            <a:r>
              <a:rPr lang="en-US" sz="1600" dirty="0"/>
              <a:t>It is difficult to apply a uniform layer of MOB39 only on the soldering area</a:t>
            </a:r>
          </a:p>
          <a:p>
            <a:pPr marL="539750" lvl="1" indent="-269875"/>
            <a:r>
              <a:rPr lang="en-US" sz="1600" dirty="0"/>
              <a:t>MOB39, when liquid, is spreading around, and this is hardly kept under control, implying a difficult execution of the work</a:t>
            </a:r>
          </a:p>
          <a:p>
            <a:pPr marL="539750" lvl="1" indent="-269875"/>
            <a:r>
              <a:rPr lang="en-US" sz="1600" dirty="0"/>
              <a:t>The final cleaning, including of the tooling, is long and tedious</a:t>
            </a:r>
          </a:p>
          <a:p>
            <a:pPr marL="269750" indent="-269875"/>
            <a:r>
              <a:rPr lang="en-US" sz="2000" dirty="0"/>
              <a:t>Thus the idea of using a solder wire, which contains the pickling agent, with the following advantages</a:t>
            </a:r>
          </a:p>
          <a:p>
            <a:pPr marL="539750" lvl="1" indent="-269875"/>
            <a:r>
              <a:rPr lang="en-US" sz="1600" dirty="0"/>
              <a:t>Faster, and cleaner execution of the work</a:t>
            </a:r>
          </a:p>
          <a:p>
            <a:pPr marL="539750" lvl="1" indent="-269875"/>
            <a:r>
              <a:rPr lang="en-US" sz="1600" dirty="0"/>
              <a:t>Final cleaning easier, and less risky for the QH</a:t>
            </a:r>
          </a:p>
          <a:p>
            <a:pPr marL="539750" lvl="1" indent="-269875"/>
            <a:r>
              <a:rPr lang="en-US" sz="1600" dirty="0"/>
              <a:t>Better visibility of the interface between QH-trace and connector</a:t>
            </a:r>
          </a:p>
          <a:p>
            <a:pPr marL="539750" lvl="1" indent="-269875"/>
            <a:r>
              <a:rPr lang="en-US" sz="1600" dirty="0"/>
              <a:t>Better look and quality of the soldered joint</a:t>
            </a:r>
          </a:p>
          <a:p>
            <a:pPr marL="539750" lvl="1" indent="-269875"/>
            <a:endParaRPr lang="en-US" sz="1600" dirty="0"/>
          </a:p>
          <a:p>
            <a:pPr marL="539750" lvl="1" indent="-269875"/>
            <a:endParaRPr lang="en-US" sz="1600" dirty="0"/>
          </a:p>
          <a:p>
            <a:pPr marL="539750" lvl="1" indent="-269875"/>
            <a:endParaRPr lang="en-US" sz="16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61B631-F3D0-DD4D-9D43-193DAE5F2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E685C-2D6F-EB4C-B45F-073F621A0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858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DB964-EFAC-E044-99C8-368B12831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EDD038-AD63-BB45-A5DF-AFF5C5054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594127-98CF-2F45-B56A-3830D2ADB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34E8FD3-4B66-B844-A7F8-952B4FADA7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1240981"/>
              </p:ext>
            </p:extLst>
          </p:nvPr>
        </p:nvGraphicFramePr>
        <p:xfrm>
          <a:off x="252000" y="843558"/>
          <a:ext cx="87120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000">
                  <a:extLst>
                    <a:ext uri="{9D8B030D-6E8A-4147-A177-3AD203B41FA5}">
                      <a16:colId xmlns:a16="http://schemas.microsoft.com/office/drawing/2014/main" val="1246422541"/>
                    </a:ext>
                  </a:extLst>
                </a:gridCol>
                <a:gridCol w="1872000">
                  <a:extLst>
                    <a:ext uri="{9D8B030D-6E8A-4147-A177-3AD203B41FA5}">
                      <a16:colId xmlns:a16="http://schemas.microsoft.com/office/drawing/2014/main" val="1257984281"/>
                    </a:ext>
                  </a:extLst>
                </a:gridCol>
                <a:gridCol w="1872000">
                  <a:extLst>
                    <a:ext uri="{9D8B030D-6E8A-4147-A177-3AD203B41FA5}">
                      <a16:colId xmlns:a16="http://schemas.microsoft.com/office/drawing/2014/main" val="3017709180"/>
                    </a:ext>
                  </a:extLst>
                </a:gridCol>
                <a:gridCol w="2448000">
                  <a:extLst>
                    <a:ext uri="{9D8B030D-6E8A-4147-A177-3AD203B41FA5}">
                      <a16:colId xmlns:a16="http://schemas.microsoft.com/office/drawing/2014/main" val="20827909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Magnet ID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Impregnated QHs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External QHs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QH Failure - NCR</a:t>
                      </a:r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21039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LMBHB001 – P0 – Proto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None</a:t>
                      </a:r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3729715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LMBHP001 – P1 – Hybrid 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None</a:t>
                      </a:r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3274652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LMBH</a:t>
                      </a:r>
                      <a:r>
                        <a:rPr lang="en-US" sz="1600" b="1" dirty="0"/>
                        <a:t>B</a:t>
                      </a:r>
                      <a:r>
                        <a:rPr lang="en-US" sz="1600" dirty="0"/>
                        <a:t>002 – S1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None</a:t>
                      </a:r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3288489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LMBH</a:t>
                      </a:r>
                      <a:r>
                        <a:rPr lang="en-US" sz="1600" b="1" dirty="0"/>
                        <a:t>A</a:t>
                      </a:r>
                      <a:r>
                        <a:rPr lang="en-US" sz="1600" dirty="0"/>
                        <a:t>001 – S2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None</a:t>
                      </a:r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3440402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LMBH</a:t>
                      </a:r>
                      <a:r>
                        <a:rPr lang="en-US" sz="1600" b="1" dirty="0"/>
                        <a:t>A</a:t>
                      </a:r>
                      <a:r>
                        <a:rPr lang="en-US" sz="1600" dirty="0"/>
                        <a:t>002 – S3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432FF"/>
                          </a:solidFill>
                        </a:rPr>
                        <a:t>1 circuit in C14</a:t>
                      </a:r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777473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LMBH</a:t>
                      </a:r>
                      <a:r>
                        <a:rPr lang="en-US" sz="1600" b="1" dirty="0"/>
                        <a:t>B</a:t>
                      </a:r>
                      <a:r>
                        <a:rPr lang="en-US" sz="1600" dirty="0"/>
                        <a:t>003 – S4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0432FF"/>
                          </a:solidFill>
                        </a:rPr>
                        <a:t>1 circuit in C17</a:t>
                      </a:r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7538681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LMBH</a:t>
                      </a:r>
                      <a:r>
                        <a:rPr lang="en-US" sz="1600" b="1" dirty="0"/>
                        <a:t>A</a:t>
                      </a:r>
                      <a:r>
                        <a:rPr lang="en-US" sz="1600" dirty="0"/>
                        <a:t>003 – S5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X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Not tested at cold</a:t>
                      </a:r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16602518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LMBH</a:t>
                      </a:r>
                      <a:r>
                        <a:rPr lang="en-US" sz="1600" b="1" dirty="0"/>
                        <a:t>B</a:t>
                      </a:r>
                      <a:r>
                        <a:rPr lang="en-US" sz="1600" dirty="0"/>
                        <a:t>004 – S6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X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Not yet fabricated</a:t>
                      </a:r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3144064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LMBH</a:t>
                      </a:r>
                      <a:r>
                        <a:rPr lang="en-US" sz="1600" b="1" dirty="0"/>
                        <a:t>A</a:t>
                      </a:r>
                      <a:r>
                        <a:rPr lang="en-US" sz="1600" dirty="0"/>
                        <a:t>004 – S7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marL="72000" marR="72000" marT="36000" marB="3600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Not yet fabricated</a:t>
                      </a:r>
                    </a:p>
                  </a:txBody>
                  <a:tcPr marL="72000" marR="72000" marT="36000" marB="36000" anchor="ctr"/>
                </a:tc>
                <a:extLst>
                  <a:ext uri="{0D108BD9-81ED-4DB2-BD59-A6C34878D82A}">
                    <a16:rowId xmlns:a16="http://schemas.microsoft.com/office/drawing/2014/main" val="41112153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787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2C23C4F-7054-46DE-90FA-B3FA2F1F02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7045219" y="2945764"/>
            <a:ext cx="1539388" cy="2097930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94687961-8A7E-774B-B916-75F650EF3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soldering conditions, on a soldering jig  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1B1867F-A206-E248-B75E-179FE1F9B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64000"/>
            <a:ext cx="8074800" cy="3780000"/>
          </a:xfrm>
        </p:spPr>
        <p:txBody>
          <a:bodyPr>
            <a:normAutofit/>
          </a:bodyPr>
          <a:lstStyle/>
          <a:p>
            <a:r>
              <a:rPr lang="en-US" sz="1800" dirty="0"/>
              <a:t>Cleaning with ethanol of the flat connectors, and QH-traces (soldering area)</a:t>
            </a:r>
          </a:p>
          <a:p>
            <a:r>
              <a:rPr lang="en-US" sz="1800" dirty="0"/>
              <a:t>Soldering with wire Sn</a:t>
            </a:r>
            <a:r>
              <a:rPr lang="en-US" sz="1800" baseline="-25000" dirty="0"/>
              <a:t>60</a:t>
            </a:r>
            <a:r>
              <a:rPr lang="en-US" sz="1800" dirty="0"/>
              <a:t>Pb</a:t>
            </a:r>
            <a:r>
              <a:rPr lang="en-US" sz="1800" baseline="-25000" dirty="0"/>
              <a:t>40</a:t>
            </a:r>
            <a:r>
              <a:rPr lang="en-US" sz="1800" dirty="0"/>
              <a:t>, </a:t>
            </a:r>
            <a:r>
              <a:rPr lang="fr-FR" sz="1800" dirty="0" err="1"/>
              <a:t>Ø</a:t>
            </a:r>
            <a:r>
              <a:rPr lang="fr-FR" sz="1800" dirty="0"/>
              <a:t> 1mm</a:t>
            </a:r>
          </a:p>
          <a:p>
            <a:r>
              <a:rPr lang="en-US" sz="1800" dirty="0"/>
              <a:t>As to the contact conditions between the QH-trace and the connector, in addition to the action by the spring-loaded finger, the welder applies pressure on the connector with a stainless steel rod (this gives better results)</a:t>
            </a:r>
          </a:p>
          <a:p>
            <a:r>
              <a:rPr lang="en-US" sz="1800" dirty="0"/>
              <a:t>As a quality check, the welder verifies the presence and geometry of the fillets around the connector, and the good coverage of the flat part of the connector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F7363EA-328B-1646-BBF6-A55577850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D9CEFD-D1E8-844E-989E-E23EB961F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93123D-6B31-457E-ACDE-E41CDC60184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836431" y="2148976"/>
            <a:ext cx="1800000" cy="3952117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5690D11-5321-4D7A-AA09-60CB33FDF042}"/>
              </a:ext>
            </a:extLst>
          </p:cNvPr>
          <p:cNvCxnSpPr>
            <a:cxnSpLocks/>
          </p:cNvCxnSpPr>
          <p:nvPr/>
        </p:nvCxnSpPr>
        <p:spPr>
          <a:xfrm>
            <a:off x="1494820" y="3266582"/>
            <a:ext cx="0" cy="1263474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9DE5E55B-E03D-41E7-ADAF-D5DADBB03A1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43172" y="3225034"/>
            <a:ext cx="1546231" cy="1800000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51A9BEC-1896-244B-95E6-2FA97FE20C27}"/>
              </a:ext>
            </a:extLst>
          </p:cNvPr>
          <p:cNvCxnSpPr>
            <a:cxnSpLocks/>
          </p:cNvCxnSpPr>
          <p:nvPr/>
        </p:nvCxnSpPr>
        <p:spPr>
          <a:xfrm>
            <a:off x="5781287" y="3266582"/>
            <a:ext cx="0" cy="858452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D57D520-5829-B246-9297-4AE1C38B91AD}"/>
              </a:ext>
            </a:extLst>
          </p:cNvPr>
          <p:cNvCxnSpPr>
            <a:cxnSpLocks/>
          </p:cNvCxnSpPr>
          <p:nvPr/>
        </p:nvCxnSpPr>
        <p:spPr>
          <a:xfrm>
            <a:off x="7452320" y="3266582"/>
            <a:ext cx="0" cy="728147"/>
          </a:xfrm>
          <a:prstGeom prst="straightConnector1">
            <a:avLst/>
          </a:prstGeom>
          <a:ln w="635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9297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6D40A-05FF-0F44-949A-B1D694D57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10. Sample with </a:t>
            </a:r>
            <a:r>
              <a:rPr lang="en-US" sz="2600" u="sng" dirty="0"/>
              <a:t>flat connector and Omega</a:t>
            </a:r>
            <a:br>
              <a:rPr lang="en-US" sz="2600" dirty="0"/>
            </a:br>
            <a:r>
              <a:rPr lang="en-US" sz="2600" dirty="0"/>
              <a:t>FCGB-SE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A65330-9AE9-8B4F-BFC7-AB2D0C189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138EDD-333E-C54E-8F32-6097AD727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A34A9A-E8DD-164D-B15F-1278836FAC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643187" y="266700"/>
            <a:ext cx="38576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418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E24C6-69AC-4448-BF24-E0839BFEC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F06B8D-3DB2-1141-9C9C-9E194004C2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Motivation - Test plan</a:t>
            </a:r>
          </a:p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Jointing concepts – Inventory of samples</a:t>
            </a:r>
          </a:p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Preparation of the samples / procedures</a:t>
            </a:r>
          </a:p>
          <a:p>
            <a:r>
              <a:rPr lang="en-US" dirty="0"/>
              <a:t>Concluding remarks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A9400-9085-654F-B2B3-022AC87CA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9D0697-4445-B147-A03B-2B70C593D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2829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17863-8ABA-1842-A38B-F727A8C4C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0888DE-D3C0-5649-B088-43E1BC021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64000"/>
            <a:ext cx="8074800" cy="3780000"/>
          </a:xfrm>
        </p:spPr>
        <p:txBody>
          <a:bodyPr>
            <a:normAutofit fontScale="92500"/>
          </a:bodyPr>
          <a:lstStyle/>
          <a:p>
            <a:r>
              <a:rPr lang="en-US" sz="2000" dirty="0"/>
              <a:t>The test plan to characterize the jointing concept used in the magnets S3 to S5, and the new concepts under consideration, was described</a:t>
            </a:r>
          </a:p>
          <a:p>
            <a:r>
              <a:rPr lang="en-US" sz="2000" dirty="0"/>
              <a:t>A list of the different samples was presented</a:t>
            </a:r>
          </a:p>
          <a:p>
            <a:r>
              <a:rPr lang="en-US" sz="2000" dirty="0"/>
              <a:t>Four alternative concepts/procedures have been tried (characterization in the next two talks)</a:t>
            </a:r>
          </a:p>
          <a:p>
            <a:r>
              <a:rPr lang="en-US" sz="2000" dirty="0"/>
              <a:t>The soldering procedures were described for the different concepts</a:t>
            </a:r>
          </a:p>
          <a:p>
            <a:r>
              <a:rPr lang="en-US" sz="2000" dirty="0"/>
              <a:t>Two soldering jigs were designed and fabricated in order to improve and facilitate the execution of the work, and to maximize the probability of success (quality-wise), thus increasing the robustness of the process</a:t>
            </a:r>
          </a:p>
          <a:p>
            <a:pPr lvl="1"/>
            <a:r>
              <a:rPr lang="en-US" sz="1600" dirty="0"/>
              <a:t>One for pin connectors</a:t>
            </a:r>
          </a:p>
          <a:p>
            <a:pPr lvl="1"/>
            <a:r>
              <a:rPr lang="en-US" sz="1600" dirty="0"/>
              <a:t>One for flat connectors / wire direct on QH-trace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ECCA9B-3B6C-EA4C-A890-3E9C5A8FA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4A0A95-EE59-1D43-AD62-1DCBD7E53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018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435D90C-1C5E-2644-ADC7-707C697E5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your attention!</a:t>
            </a:r>
            <a:br>
              <a:rPr lang="en-US" dirty="0"/>
            </a:br>
            <a:r>
              <a:rPr lang="en-US" dirty="0"/>
              <a:t>Questions?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209615-A516-BF4F-8C36-7357641BD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Special technical meeting on the 11T dipole QH-trace to wire jointing</a:t>
            </a:r>
            <a:endParaRPr lang="fr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DFEBA-653C-EC44-BE31-D4CB22A5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73498-25EF-4397-B251-35D18C7BF61E}" type="slidenum">
              <a:rPr lang="fr-CH" smtClean="0"/>
              <a:t>34</a:t>
            </a:fld>
            <a:endParaRPr lang="fr-CH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AF2A983-5B4B-4E4C-9FEA-613DF93F712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402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BFB01A-1641-0549-AAF9-405D7410B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0F38D2-F22C-1E4B-8C64-0E1D0E6F7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F063DBA4-11E2-404E-9282-A12394CA547C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-14567919" y="-11146705"/>
            <a:ext cx="809841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 descr="cid:768967B3-385E-4824-A7FC-555ABCB769A9">
            <a:extLst>
              <a:ext uri="{FF2B5EF4-FFF2-40B4-BE49-F238E27FC236}">
                <a16:creationId xmlns:a16="http://schemas.microsoft.com/office/drawing/2014/main" id="{18B4143C-7273-D747-B0F5-F208A88E8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5" y="51738"/>
            <a:ext cx="3240000" cy="243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>
            <a:extLst>
              <a:ext uri="{FF2B5EF4-FFF2-40B4-BE49-F238E27FC236}">
                <a16:creationId xmlns:a16="http://schemas.microsoft.com/office/drawing/2014/main" id="{2FB11CE6-9575-8545-8092-2D28938488FC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-3448636" y="-10908483"/>
            <a:ext cx="87118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7" name="Picture 3" descr="cid:C61799E0-F497-462B-9E5E-8B47EA784375">
            <a:extLst>
              <a:ext uri="{FF2B5EF4-FFF2-40B4-BE49-F238E27FC236}">
                <a16:creationId xmlns:a16="http://schemas.microsoft.com/office/drawing/2014/main" id="{1CDE618A-0B46-0B4E-9A4D-AC4CC59EB8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686" y="55018"/>
            <a:ext cx="3240360" cy="243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51F48CA7-5702-1246-AF79-B82F761A878E}"/>
              </a:ext>
            </a:extLst>
          </p:cNvPr>
          <p:cNvSpPr>
            <a:spLocks noChangeArrowheads="1"/>
          </p:cNvSpPr>
          <p:nvPr/>
        </p:nvSpPr>
        <p:spPr bwMode="auto">
          <a:xfrm rot="5400000" flipV="1">
            <a:off x="-1044847" y="-10303102"/>
            <a:ext cx="97383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9" name="Picture 5" descr="cid:670A9AE5-5ADE-4E83-8971-CBD912816E10">
            <a:extLst>
              <a:ext uri="{FF2B5EF4-FFF2-40B4-BE49-F238E27FC236}">
                <a16:creationId xmlns:a16="http://schemas.microsoft.com/office/drawing/2014/main" id="{3471B106-9C59-5344-A916-35C786A844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166008" y="474470"/>
            <a:ext cx="3384000" cy="253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CF383E0-4843-414A-9ACB-3EE0885C07CA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-6192800" y="-9364539"/>
            <a:ext cx="146369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1" name="Picture 7" descr="cid:7AC63E11-BE43-4868-9965-E5BFD6139B00">
            <a:extLst>
              <a:ext uri="{FF2B5EF4-FFF2-40B4-BE49-F238E27FC236}">
                <a16:creationId xmlns:a16="http://schemas.microsoft.com/office/drawing/2014/main" id="{B96AC98B-064C-E546-8B00-36464738D1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590370"/>
            <a:ext cx="3240000" cy="243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878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E24C6-69AC-4448-BF24-E0839BFEC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F06B8D-3DB2-1141-9C9C-9E194004C2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</a:t>
            </a:r>
          </a:p>
          <a:p>
            <a:r>
              <a:rPr lang="en-US" dirty="0"/>
              <a:t>Motivation - Test plan</a:t>
            </a:r>
          </a:p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Jointing concepts – Inventory of samples</a:t>
            </a:r>
          </a:p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Preparation of the samples / procedures</a:t>
            </a:r>
          </a:p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Concluding remarks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A9400-9085-654F-B2B3-022AC87CA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9D0697-4445-B147-A03B-2B70C593D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6821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C42E1-A6AF-BF42-B60F-749DB742D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A4BE2-B71F-C748-A65A-305EC21C7F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1463" indent="-271463"/>
            <a:r>
              <a:rPr lang="en-US" sz="2000" dirty="0"/>
              <a:t>Following the QH failures observed in the magnets S3, and S4, it was decided to put on hold the assembly of the last coils, C26 to C35, and to </a:t>
            </a:r>
            <a:r>
              <a:rPr lang="en-US" sz="2000" b="1" dirty="0"/>
              <a:t>conduct a test campaign aiming at characterizing the quality of the soldered joints </a:t>
            </a:r>
          </a:p>
          <a:p>
            <a:pPr marL="540000" lvl="1" indent="-270000">
              <a:buFont typeface="Wingdings" pitchFamily="2" charset="2"/>
              <a:buChar char="§"/>
            </a:pPr>
            <a:r>
              <a:rPr lang="en-US" sz="1600" dirty="0"/>
              <a:t>Those used in the magnets S3, S4, and S5 (with almost the same concept, based on the use of a pin connector, as for the prototype magnet P1, the hybrid assembly H1, and the first two series magnets S1, and S2)</a:t>
            </a:r>
          </a:p>
          <a:p>
            <a:pPr lvl="1" indent="0">
              <a:buNone/>
            </a:pPr>
            <a:r>
              <a:rPr lang="en-US" sz="1600" b="1" dirty="0"/>
              <a:t>AND</a:t>
            </a:r>
          </a:p>
          <a:p>
            <a:pPr marL="540000" lvl="1" indent="-270000"/>
            <a:r>
              <a:rPr lang="en-US" sz="1600" dirty="0"/>
              <a:t>Alternative jointing concepts / procedures</a:t>
            </a:r>
          </a:p>
          <a:p>
            <a:r>
              <a:rPr lang="en-US" sz="2000" b="1" dirty="0"/>
              <a:t>Determine the root cause </a:t>
            </a:r>
            <a:r>
              <a:rPr lang="en-US" sz="2000" dirty="0"/>
              <a:t>of the non conformity</a:t>
            </a:r>
          </a:p>
          <a:p>
            <a:r>
              <a:rPr lang="en-US" sz="2000" dirty="0"/>
              <a:t>Based on the results, implement </a:t>
            </a:r>
            <a:r>
              <a:rPr lang="en-US" sz="2000" b="1" dirty="0"/>
              <a:t>a solution that will guarantee robustness, endurance, reliability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3DA710-BAC1-6146-A441-E64DF1E84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65D128-68FF-7E45-80DA-E41A4A2A1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013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14C81-1F2A-4A47-B9D9-9819B5E8A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Characterization – Test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18EAD2-C66C-FE45-B31E-B0900E4A14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1463" indent="-263525"/>
            <a:r>
              <a:rPr lang="en-US" sz="2000" dirty="0"/>
              <a:t>For the different jointing procedures under consideration</a:t>
            </a:r>
          </a:p>
          <a:p>
            <a:pPr marL="271463" indent="-263525"/>
            <a:r>
              <a:rPr lang="en-US" sz="2000" b="1" dirty="0"/>
              <a:t>Electrical tests:</a:t>
            </a:r>
          </a:p>
          <a:p>
            <a:pPr lvl="1" indent="-271463"/>
            <a:r>
              <a:rPr lang="en-US" sz="1600" b="1" dirty="0"/>
              <a:t>Endurance</a:t>
            </a:r>
            <a:r>
              <a:rPr lang="en-US" sz="1600" dirty="0"/>
              <a:t>: carry out a sufficient number of discharge tests at RT (up to 50), on representative samples, see list in Slide 7</a:t>
            </a:r>
          </a:p>
          <a:p>
            <a:pPr lvl="1" indent="-271463"/>
            <a:r>
              <a:rPr lang="en-US" sz="1600" b="1" dirty="0"/>
              <a:t>Robustness</a:t>
            </a:r>
            <a:r>
              <a:rPr lang="en-US" sz="1600" dirty="0"/>
              <a:t>: determine the effective margin of each jointing concept, </a:t>
            </a:r>
            <a:r>
              <a:rPr lang="en-US" sz="1600" dirty="0" err="1"/>
              <a:t>w.r.t</a:t>
            </a:r>
            <a:r>
              <a:rPr lang="en-US" sz="1600" dirty="0"/>
              <a:t>. the actual test conditions applied during the magnet construction (increase progressively the energy deposit, up to destruction of the sample)</a:t>
            </a:r>
          </a:p>
          <a:p>
            <a:r>
              <a:rPr lang="en-US" sz="2000" b="1" dirty="0"/>
              <a:t>Other quality control</a:t>
            </a:r>
            <a:r>
              <a:rPr lang="en-US" sz="2000" dirty="0"/>
              <a:t>:</a:t>
            </a:r>
          </a:p>
          <a:p>
            <a:pPr lvl="1" indent="-271463"/>
            <a:r>
              <a:rPr lang="en-US" sz="1600" dirty="0"/>
              <a:t>Carry out </a:t>
            </a:r>
            <a:r>
              <a:rPr lang="en-US" sz="1600" b="1" dirty="0"/>
              <a:t>NDT</a:t>
            </a:r>
            <a:r>
              <a:rPr lang="en-US" sz="1600" dirty="0"/>
              <a:t> (computed tomography) and </a:t>
            </a:r>
            <a:r>
              <a:rPr lang="en-US" sz="1600" b="1" dirty="0"/>
              <a:t>metallographic examination </a:t>
            </a:r>
            <a:r>
              <a:rPr lang="en-US" sz="1600" dirty="0"/>
              <a:t>under a microscope in order to verify the quality of the soldered joints, looking for pores, cavities, and cracks, but also checking material diffusion at the interface between:</a:t>
            </a:r>
          </a:p>
          <a:p>
            <a:pPr marL="810000" lvl="2" indent="-270000">
              <a:buFont typeface="+mj-lt"/>
              <a:buAutoNum type="arabicPeriod"/>
            </a:pPr>
            <a:r>
              <a:rPr lang="en-US" sz="1600" dirty="0"/>
              <a:t>The QH-trace and the solder material</a:t>
            </a:r>
          </a:p>
          <a:p>
            <a:pPr marL="810000" lvl="2" indent="-270000">
              <a:buFont typeface="+mj-lt"/>
              <a:buAutoNum type="arabicPeriod"/>
            </a:pPr>
            <a:r>
              <a:rPr lang="en-US" sz="1600" dirty="0"/>
              <a:t>The solder material and the wire (w and w/o connector)</a:t>
            </a:r>
          </a:p>
          <a:p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979D7A-AEE9-8E44-B8A8-C820CEEF3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BB02C-751C-A147-AF39-D03C313A5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047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E24C6-69AC-4448-BF24-E0839BFEC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F06B8D-3DB2-1141-9C9C-9E194004C2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Motivation - Test plan</a:t>
            </a:r>
          </a:p>
          <a:p>
            <a:r>
              <a:rPr lang="en-US" dirty="0"/>
              <a:t>Jointing concepts – Inventory of samples</a:t>
            </a:r>
          </a:p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Preparation of the samples / procedures</a:t>
            </a:r>
          </a:p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Concluding remarks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A9400-9085-654F-B2B3-022AC87CA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9D0697-4445-B147-A03B-2B70C593D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04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59605-40DC-B047-8B5A-5D0EAECDE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Jointing concepts and samples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FFC400-A8D8-D74E-ACA9-0DB1053BE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36ED10-7B0A-DC4C-AB6B-9C0708D42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5CDD978-6BD5-A041-960F-A6801C12D3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0144612"/>
              </p:ext>
            </p:extLst>
          </p:nvPr>
        </p:nvGraphicFramePr>
        <p:xfrm>
          <a:off x="33335" y="51475"/>
          <a:ext cx="8933716" cy="50920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000">
                  <a:extLst>
                    <a:ext uri="{9D8B030D-6E8A-4147-A177-3AD203B41FA5}">
                      <a16:colId xmlns:a16="http://schemas.microsoft.com/office/drawing/2014/main" val="2086909742"/>
                    </a:ext>
                  </a:extLst>
                </a:gridCol>
                <a:gridCol w="1847897">
                  <a:extLst>
                    <a:ext uri="{9D8B030D-6E8A-4147-A177-3AD203B41FA5}">
                      <a16:colId xmlns:a16="http://schemas.microsoft.com/office/drawing/2014/main" val="2179012784"/>
                    </a:ext>
                  </a:extLst>
                </a:gridCol>
                <a:gridCol w="781802">
                  <a:extLst>
                    <a:ext uri="{9D8B030D-6E8A-4147-A177-3AD203B41FA5}">
                      <a16:colId xmlns:a16="http://schemas.microsoft.com/office/drawing/2014/main" val="2265372894"/>
                    </a:ext>
                  </a:extLst>
                </a:gridCol>
                <a:gridCol w="888412">
                  <a:extLst>
                    <a:ext uri="{9D8B030D-6E8A-4147-A177-3AD203B41FA5}">
                      <a16:colId xmlns:a16="http://schemas.microsoft.com/office/drawing/2014/main" val="1391306305"/>
                    </a:ext>
                  </a:extLst>
                </a:gridCol>
                <a:gridCol w="852876">
                  <a:extLst>
                    <a:ext uri="{9D8B030D-6E8A-4147-A177-3AD203B41FA5}">
                      <a16:colId xmlns:a16="http://schemas.microsoft.com/office/drawing/2014/main" val="3748387431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792038377"/>
                    </a:ext>
                  </a:extLst>
                </a:gridCol>
                <a:gridCol w="710729">
                  <a:extLst>
                    <a:ext uri="{9D8B030D-6E8A-4147-A177-3AD203B41FA5}">
                      <a16:colId xmlns:a16="http://schemas.microsoft.com/office/drawing/2014/main" val="328143354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1104011217"/>
                    </a:ext>
                  </a:extLst>
                </a:gridCol>
              </a:tblGrid>
              <a:tr h="399491"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</a:pPr>
                      <a:r>
                        <a:rPr lang="en-US" sz="1400" dirty="0"/>
                        <a:t>Sample Reference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Jointing concept</a:t>
                      </a:r>
                      <a:endParaRPr lang="en-US" sz="14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Tinning</a:t>
                      </a:r>
                      <a:endParaRPr lang="en-US" sz="14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Cleaning</a:t>
                      </a:r>
                      <a:endParaRPr lang="en-US" sz="14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Pickling</a:t>
                      </a:r>
                      <a:endParaRPr lang="en-US" sz="14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</a:pPr>
                      <a:r>
                        <a:rPr lang="en-US" sz="1400" dirty="0"/>
                        <a:t>By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</a:pPr>
                      <a:r>
                        <a:rPr lang="en-US" sz="1400" dirty="0" err="1"/>
                        <a:t>Nb</a:t>
                      </a:r>
                      <a:endParaRPr lang="en-US" sz="14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algn="ctr">
                        <a:spcBef>
                          <a:spcPts val="0"/>
                        </a:spcBef>
                      </a:pPr>
                      <a:r>
                        <a:rPr lang="en-US" sz="1400" dirty="0"/>
                        <a:t>Picture</a:t>
                      </a: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:a16="http://schemas.microsoft.com/office/drawing/2014/main" val="3639589646"/>
                  </a:ext>
                </a:extLst>
              </a:tr>
              <a:tr h="426594">
                <a:tc>
                  <a:txBody>
                    <a:bodyPr/>
                    <a:lstStyle/>
                    <a:p>
                      <a:pPr marL="7200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1. ES-AE (S3, S4, and S5)</a:t>
                      </a:r>
                      <a:endParaRPr lang="en-US" sz="12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0" marR="0" marT="0" marB="0" anchor="ctr">
                    <a:solidFill>
                      <a:srgbClr val="D5FC79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Pin connector</a:t>
                      </a:r>
                      <a:endParaRPr lang="en-US" sz="12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rgbClr val="D5FC79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X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rgbClr val="D5FC79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X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rgbClr val="D5FC79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X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rgbClr val="D5FC79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+mn-lt"/>
                        </a:rPr>
                        <a:t>GE-S197/TE</a:t>
                      </a:r>
                    </a:p>
                  </a:txBody>
                  <a:tcPr marL="0" marR="0" marT="0" marB="0" anchor="ctr">
                    <a:solidFill>
                      <a:srgbClr val="D5FC79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+mn-lt"/>
                        </a:rPr>
                        <a:t>2 x 4</a:t>
                      </a:r>
                    </a:p>
                  </a:txBody>
                  <a:tcPr marL="0" marR="0" marT="0" marB="0" anchor="ctr">
                    <a:solidFill>
                      <a:srgbClr val="D5FC79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2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75973354"/>
                  </a:ext>
                </a:extLst>
              </a:tr>
              <a:tr h="426594">
                <a:tc>
                  <a:txBody>
                    <a:bodyPr/>
                    <a:lstStyle/>
                    <a:p>
                      <a:pPr marL="7200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2. ES-SE</a:t>
                      </a:r>
                      <a:endParaRPr lang="en-US" sz="12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Pin connector</a:t>
                      </a:r>
                      <a:endParaRPr lang="en-US" sz="12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 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X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X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+mn-lt"/>
                        </a:rPr>
                        <a:t>GE-S197/TE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2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02662617"/>
                  </a:ext>
                </a:extLst>
              </a:tr>
              <a:tr h="426594">
                <a:tc>
                  <a:txBody>
                    <a:bodyPr/>
                    <a:lstStyle/>
                    <a:p>
                      <a:pPr marL="7200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3. ENS-AE</a:t>
                      </a:r>
                      <a:endParaRPr lang="en-US" sz="12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Pin connector</a:t>
                      </a:r>
                      <a:endParaRPr lang="en-US" sz="12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X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 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 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+mn-lt"/>
                        </a:rPr>
                        <a:t>GE-S197/TE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2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87376758"/>
                  </a:ext>
                </a:extLst>
              </a:tr>
              <a:tr h="426594">
                <a:tc>
                  <a:txBody>
                    <a:bodyPr/>
                    <a:lstStyle/>
                    <a:p>
                      <a:pPr marL="7200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4. ENS-AE-DP</a:t>
                      </a:r>
                      <a:endParaRPr lang="en-US" sz="12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Pin connector</a:t>
                      </a:r>
                      <a:endParaRPr lang="en-US" sz="12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X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 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X (partial)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+mn-lt"/>
                        </a:rPr>
                        <a:t>GE-S197/TE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2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75948983"/>
                  </a:ext>
                </a:extLst>
              </a:tr>
              <a:tr h="426594">
                <a:tc>
                  <a:txBody>
                    <a:bodyPr/>
                    <a:lstStyle/>
                    <a:p>
                      <a:pPr marL="72000" algn="l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5. ENS-SE</a:t>
                      </a:r>
                      <a:endParaRPr lang="en-US" sz="12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Pin connector</a:t>
                      </a:r>
                      <a:endParaRPr lang="en-US" sz="12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 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 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 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+mn-lt"/>
                        </a:rPr>
                        <a:t>GE-S197/TE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+mn-lt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2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46966381"/>
                  </a:ext>
                </a:extLst>
              </a:tr>
              <a:tr h="426594">
                <a:tc>
                  <a:txBody>
                    <a:bodyPr/>
                    <a:lstStyle/>
                    <a:p>
                      <a:pPr marL="72000" algn="l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6. ENS-SE-DP</a:t>
                      </a:r>
                      <a:endParaRPr lang="en-US" sz="12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Pin connector</a:t>
                      </a:r>
                      <a:endParaRPr lang="en-US" sz="12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 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 </a:t>
                      </a:r>
                      <a:endParaRPr lang="en-US" sz="100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X (partial)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+mn-lt"/>
                        </a:rPr>
                        <a:t>GE-S197/TE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200" dirty="0"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05017848"/>
                  </a:ext>
                </a:extLst>
              </a:tr>
              <a:tr h="426594">
                <a:tc>
                  <a:txBody>
                    <a:bodyPr/>
                    <a:lstStyle/>
                    <a:p>
                      <a:pPr marL="72000" algn="l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7. EGB-AE</a:t>
                      </a:r>
                      <a:endParaRPr lang="en-US" sz="12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Pin connector</a:t>
                      </a:r>
                      <a:endParaRPr lang="en-US" sz="12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X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X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X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+mn-lt"/>
                        </a:rPr>
                        <a:t>GE-S197/GE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200" dirty="0"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2611317"/>
                  </a:ext>
                </a:extLst>
              </a:tr>
              <a:tr h="426594">
                <a:tc>
                  <a:txBody>
                    <a:bodyPr/>
                    <a:lstStyle/>
                    <a:p>
                      <a:pPr marL="72000" algn="l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8. EF-AE</a:t>
                      </a:r>
                      <a:endParaRPr lang="en-US" sz="12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No connector</a:t>
                      </a:r>
                      <a:br>
                        <a:rPr lang="en-GB" sz="12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</a:br>
                      <a:r>
                        <a:rPr lang="en-GB" sz="12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Wire on QH-trace</a:t>
                      </a:r>
                      <a:endParaRPr lang="en-US" sz="12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X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X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X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+mn-lt"/>
                        </a:rPr>
                        <a:t>GE-S197/TE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+mn-lt"/>
                        </a:rPr>
                        <a:t>6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200" dirty="0"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2897860"/>
                  </a:ext>
                </a:extLst>
              </a:tr>
              <a:tr h="426594">
                <a:tc>
                  <a:txBody>
                    <a:bodyPr/>
                    <a:lstStyle/>
                    <a:p>
                      <a:pPr marL="72000" algn="l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9. FCGB-SE</a:t>
                      </a:r>
                      <a:endParaRPr lang="en-US" sz="12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Flat connector</a:t>
                      </a:r>
                      <a:endParaRPr lang="en-US" sz="12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 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X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X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+mn-lt"/>
                        </a:rPr>
                        <a:t>CERN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200" dirty="0"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7118737"/>
                  </a:ext>
                </a:extLst>
              </a:tr>
              <a:tr h="426594">
                <a:tc>
                  <a:txBody>
                    <a:bodyPr/>
                    <a:lstStyle/>
                    <a:p>
                      <a:pPr marL="72000" algn="l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10. FCGB-SE - Omega</a:t>
                      </a:r>
                      <a:endParaRPr lang="en-US" sz="12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Flat connector + Omega</a:t>
                      </a:r>
                      <a:endParaRPr lang="en-US" sz="1200" dirty="0"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 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X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  <a:latin typeface="Verdana" panose="020B0604030504040204" pitchFamily="34" charset="0"/>
                          <a:ea typeface="Times New Roman" pitchFamily="2" charset="0"/>
                          <a:cs typeface="Times New Roman" pitchFamily="2" charset="0"/>
                        </a:rPr>
                        <a:t>X</a:t>
                      </a:r>
                      <a:endParaRPr lang="en-US" sz="1000" dirty="0"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+mn-lt"/>
                        </a:rPr>
                        <a:t>CERN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latin typeface="+mn-lt"/>
                        </a:rPr>
                        <a:t>4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200" dirty="0"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0273434"/>
                  </a:ext>
                </a:extLst>
              </a:tr>
              <a:tr h="426594">
                <a:tc>
                  <a:txBody>
                    <a:bodyPr/>
                    <a:lstStyle/>
                    <a:p>
                      <a:pPr marL="72000" algn="l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Total </a:t>
                      </a:r>
                      <a:r>
                        <a:rPr lang="en-US" sz="1400" b="1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Nb</a:t>
                      </a:r>
                      <a:r>
                        <a:rPr lang="en-US" sz="14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itchFamily="2" charset="0"/>
                          <a:cs typeface="Times New Roman" pitchFamily="2" charset="0"/>
                        </a:rPr>
                        <a:t> of samples</a:t>
                      </a: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>
                        <a:lnSpc>
                          <a:spcPct val="13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Times New Roman" pitchFamily="2" charset="0"/>
                        <a:cs typeface="Times New Roman" pitchFamily="2" charset="0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+mn-lt"/>
                        </a:rPr>
                        <a:t>39</a:t>
                      </a: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52025"/>
                  </a:ext>
                </a:extLst>
              </a:tr>
            </a:tbl>
          </a:graphicData>
        </a:graphic>
      </p:graphicFrame>
      <p:pic>
        <p:nvPicPr>
          <p:cNvPr id="7" name="Picture 6" descr="ES_AE">
            <a:extLst>
              <a:ext uri="{FF2B5EF4-FFF2-40B4-BE49-F238E27FC236}">
                <a16:creationId xmlns:a16="http://schemas.microsoft.com/office/drawing/2014/main" id="{4DF1A7D2-6D6C-AA41-B3BC-70EF778C78F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14" t="27443" r="27414" b="41526"/>
          <a:stretch/>
        </p:blipFill>
        <p:spPr bwMode="auto">
          <a:xfrm>
            <a:off x="7992454" y="476976"/>
            <a:ext cx="900000" cy="388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ES_SE">
            <a:extLst>
              <a:ext uri="{FF2B5EF4-FFF2-40B4-BE49-F238E27FC236}">
                <a16:creationId xmlns:a16="http://schemas.microsoft.com/office/drawing/2014/main" id="{8859222D-139C-7947-A972-75498B29EC9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2" t="27907" r="28026" b="43359"/>
          <a:stretch/>
        </p:blipFill>
        <p:spPr bwMode="auto">
          <a:xfrm>
            <a:off x="7992480" y="880432"/>
            <a:ext cx="900000" cy="42890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ENS_AE">
            <a:extLst>
              <a:ext uri="{FF2B5EF4-FFF2-40B4-BE49-F238E27FC236}">
                <a16:creationId xmlns:a16="http://schemas.microsoft.com/office/drawing/2014/main" id="{B10428DF-184E-EB4B-B877-B5FE3E2911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8" t="33444" r="24562" b="30574"/>
          <a:stretch>
            <a:fillRect/>
          </a:stretch>
        </p:blipFill>
        <p:spPr bwMode="auto">
          <a:xfrm>
            <a:off x="7992480" y="1314788"/>
            <a:ext cx="900000" cy="402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ENS_AE_DP">
            <a:extLst>
              <a:ext uri="{FF2B5EF4-FFF2-40B4-BE49-F238E27FC236}">
                <a16:creationId xmlns:a16="http://schemas.microsoft.com/office/drawing/2014/main" id="{7525D2E0-D472-B046-B5E0-AB324C909D8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43" t="35688" r="24812" b="34594"/>
          <a:stretch/>
        </p:blipFill>
        <p:spPr bwMode="auto">
          <a:xfrm>
            <a:off x="7992454" y="1748004"/>
            <a:ext cx="900000" cy="388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ENS_SE">
            <a:extLst>
              <a:ext uri="{FF2B5EF4-FFF2-40B4-BE49-F238E27FC236}">
                <a16:creationId xmlns:a16="http://schemas.microsoft.com/office/drawing/2014/main" id="{BDC97968-0EB3-D145-B4E2-A609B96DD49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65" t="35760" r="15060" b="32760"/>
          <a:stretch/>
        </p:blipFill>
        <p:spPr bwMode="auto">
          <a:xfrm>
            <a:off x="7992454" y="2171790"/>
            <a:ext cx="900000" cy="388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ENS_SE_DP">
            <a:extLst>
              <a:ext uri="{FF2B5EF4-FFF2-40B4-BE49-F238E27FC236}">
                <a16:creationId xmlns:a16="http://schemas.microsoft.com/office/drawing/2014/main" id="{AD916395-A505-3241-8676-F08C2C3E8FB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0" t="33823" r="29050" b="38917"/>
          <a:stretch/>
        </p:blipFill>
        <p:spPr bwMode="auto">
          <a:xfrm>
            <a:off x="7992480" y="2585787"/>
            <a:ext cx="900000" cy="4080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EGB_AE">
            <a:extLst>
              <a:ext uri="{FF2B5EF4-FFF2-40B4-BE49-F238E27FC236}">
                <a16:creationId xmlns:a16="http://schemas.microsoft.com/office/drawing/2014/main" id="{19AF917C-ACD9-9045-A5FF-828C817EBE3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4" t="14999" r="24490" b="51913"/>
          <a:stretch/>
        </p:blipFill>
        <p:spPr bwMode="auto">
          <a:xfrm>
            <a:off x="7992589" y="3029496"/>
            <a:ext cx="899891" cy="3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EF_AE">
            <a:extLst>
              <a:ext uri="{FF2B5EF4-FFF2-40B4-BE49-F238E27FC236}">
                <a16:creationId xmlns:a16="http://schemas.microsoft.com/office/drawing/2014/main" id="{A1B1F618-7433-E241-AF6B-5ABB6934F833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26" t="33856" r="25118" b="39062"/>
          <a:stretch/>
        </p:blipFill>
        <p:spPr bwMode="auto">
          <a:xfrm>
            <a:off x="7992480" y="3443036"/>
            <a:ext cx="900000" cy="3949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 descr="IMG_20201110_140029">
            <a:extLst>
              <a:ext uri="{FF2B5EF4-FFF2-40B4-BE49-F238E27FC236}">
                <a16:creationId xmlns:a16="http://schemas.microsoft.com/office/drawing/2014/main" id="{4FC298DE-BE7F-CD4F-AF09-8536D4449D1E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4" t="38119" r="30027" b="24252"/>
          <a:stretch/>
        </p:blipFill>
        <p:spPr bwMode="auto">
          <a:xfrm>
            <a:off x="7992480" y="3863459"/>
            <a:ext cx="900000" cy="4311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IMG_20201110_140040">
            <a:extLst>
              <a:ext uri="{FF2B5EF4-FFF2-40B4-BE49-F238E27FC236}">
                <a16:creationId xmlns:a16="http://schemas.microsoft.com/office/drawing/2014/main" id="{3DE47CC9-39C1-6A45-8136-0B9A77EF7754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65" t="36699" r="26479" b="27205"/>
          <a:stretch/>
        </p:blipFill>
        <p:spPr bwMode="auto">
          <a:xfrm>
            <a:off x="7992480" y="4299942"/>
            <a:ext cx="900000" cy="432048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2B72A9B8-958C-1F48-B1C7-E81CEA8B3DD7}"/>
              </a:ext>
            </a:extLst>
          </p:cNvPr>
          <p:cNvSpPr/>
          <p:nvPr/>
        </p:nvSpPr>
        <p:spPr>
          <a:xfrm>
            <a:off x="33335" y="3002397"/>
            <a:ext cx="8933716" cy="1717199"/>
          </a:xfrm>
          <a:prstGeom prst="rect">
            <a:avLst/>
          </a:prstGeom>
          <a:noFill/>
          <a:ln w="19050">
            <a:solidFill>
              <a:schemeClr val="accent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20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E24C6-69AC-4448-BF24-E0839BFEC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F06B8D-3DB2-1141-9C9C-9E194004C2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Motivation - Test plan</a:t>
            </a:r>
          </a:p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Jointing concepts – Inventory of samples</a:t>
            </a:r>
          </a:p>
          <a:p>
            <a:r>
              <a:rPr lang="en-US" dirty="0"/>
              <a:t>Preparation of the samples / procedures</a:t>
            </a:r>
          </a:p>
          <a:p>
            <a:r>
              <a:rPr lang="en-US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Concluding remarks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A9400-9085-654F-B2B3-022AC87CA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Special technical meeting on the 11T dipole QH-trace to wire jointing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9D0697-4445-B147-A03B-2B70C593D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287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1CD65B3-E8D1-4001-8E0C-4AF8A697297C}">
  <ds:schemaRefs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www.w3.org/XML/1998/namespace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5455</TotalTime>
  <Words>2499</Words>
  <Application>Microsoft Macintosh PowerPoint</Application>
  <PresentationFormat>On-screen Show (16:9)</PresentationFormat>
  <Paragraphs>365</Paragraphs>
  <Slides>35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Times New Roman</vt:lpstr>
      <vt:lpstr>Verdana</vt:lpstr>
      <vt:lpstr>Wingdings</vt:lpstr>
      <vt:lpstr>Thème Office</vt:lpstr>
      <vt:lpstr>Special Technical Meeting on the 11T Dipole QH-Trace to Wire Jointing  Test campaign, samples, and jointing procedures</vt:lpstr>
      <vt:lpstr>Outlook</vt:lpstr>
      <vt:lpstr>Introduction</vt:lpstr>
      <vt:lpstr>Outlook</vt:lpstr>
      <vt:lpstr>Motivations</vt:lpstr>
      <vt:lpstr>Characterization – Test plan</vt:lpstr>
      <vt:lpstr>Outlook</vt:lpstr>
      <vt:lpstr>Jointing concepts and samples</vt:lpstr>
      <vt:lpstr>Outlook</vt:lpstr>
      <vt:lpstr> Material utilized to fabricate the samples</vt:lpstr>
      <vt:lpstr>Preparation of samples, 1</vt:lpstr>
      <vt:lpstr>Preparation of samples, 2</vt:lpstr>
      <vt:lpstr>     Soldering equipment, consumables, and parameters</vt:lpstr>
      <vt:lpstr>PowerPoint Presentation</vt:lpstr>
      <vt:lpstr>Identification of samples – soldering position</vt:lpstr>
      <vt:lpstr>  Preparation of samples with tinning of the QH-trace Series AE</vt:lpstr>
      <vt:lpstr>1. Samples with tinning, cleaning and pickling Series ES-AE</vt:lpstr>
      <vt:lpstr>PowerPoint Presentation</vt:lpstr>
      <vt:lpstr>Samples w/o cleaning Series ENS</vt:lpstr>
      <vt:lpstr>  4. Samples with tinning and partial pickling, w/o cleaning Series ENS-AE-DP</vt:lpstr>
      <vt:lpstr>     5. Samples w/o cleaning, w/o pickling and w/o tinning Series ENS-SE</vt:lpstr>
      <vt:lpstr> 6. Samples w/o cleaning, partial pickling, and w/o tinning Series ENS-SE-DP</vt:lpstr>
      <vt:lpstr>PowerPoint Presentation</vt:lpstr>
      <vt:lpstr>7. Samples made with soldering jig (pin connector) Series EGB-AE</vt:lpstr>
      <vt:lpstr>    8. Samples wire soldered on QH-trace, with tinning Series EF-AE</vt:lpstr>
      <vt:lpstr>9. Sample with flat connector on soldering jig Series FCGB-SE</vt:lpstr>
      <vt:lpstr>Four options were tried for the flat connector</vt:lpstr>
      <vt:lpstr>Soldering trials on QH samples</vt:lpstr>
      <vt:lpstr>Soldering trials on QH samples </vt:lpstr>
      <vt:lpstr>Final soldering conditions, on a soldering jig  </vt:lpstr>
      <vt:lpstr>10. Sample with flat connector and Omega FCGB-SE</vt:lpstr>
      <vt:lpstr>Outlook</vt:lpstr>
      <vt:lpstr>Conclusions</vt:lpstr>
      <vt:lpstr>Thank you for your attention! Questions?</vt:lpstr>
      <vt:lpstr>PowerPoint Presentation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Frederic Savary</cp:lastModifiedBy>
  <cp:revision>158</cp:revision>
  <dcterms:created xsi:type="dcterms:W3CDTF">2016-02-12T09:02:01Z</dcterms:created>
  <dcterms:modified xsi:type="dcterms:W3CDTF">2020-11-27T11:05:55Z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