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267" r:id="rId6"/>
    <p:sldId id="287" r:id="rId7"/>
    <p:sldId id="286" r:id="rId8"/>
    <p:sldId id="285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41"/>
    <p:restoredTop sz="94581"/>
  </p:normalViewPr>
  <p:slideViewPr>
    <p:cSldViewPr snapToObjects="1" showGuides="1">
      <p:cViewPr varScale="1">
        <p:scale>
          <a:sx n="145" d="100"/>
          <a:sy n="145" d="100"/>
        </p:scale>
        <p:origin x="336" y="18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Special technical meeting on the 11T dipole QH trace to wire jointing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864000"/>
            <a:ext cx="7920000" cy="3780000"/>
          </a:xfrm>
        </p:spPr>
        <p:txBody>
          <a:bodyPr lIns="0" tIns="0" rIns="0" bIns="0"/>
          <a:lstStyle>
            <a:lvl1pPr marL="270000" indent="-270000">
              <a:defRPr/>
            </a:lvl1pPr>
            <a:lvl2pPr marL="540000" indent="-270000">
              <a:defRPr/>
            </a:lvl2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Special technical meeting on the 11T dipole QH trace to wire jointing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Special technical meeting on the 11T dipole QH trace to wire jointing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Special technical meeting on the 11T dipole QH trace to wire jointing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Special technical meeting on the 11T dipole QH trace to wire jointing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Special technical meeting on the 11T dipole QH trace to wire jointing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Special technical meeting on the 11T dipole QH trace to wire jointing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2020.11.27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Special technical meeting on the 11T dipole QH trace to wire jointing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73498-25EF-4397-B251-35D18C7BF61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95153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864000"/>
            <a:ext cx="7920000" cy="37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Special technical meeting on the 11T dipole QH trace to wire jointing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4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978144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923678"/>
            <a:ext cx="7200000" cy="1584176"/>
          </a:xfrm>
        </p:spPr>
        <p:txBody>
          <a:bodyPr/>
          <a:lstStyle/>
          <a:p>
            <a:r>
              <a:rPr lang="en-US" dirty="0"/>
              <a:t>Special Technical Meeting on the 11T Dipole QH-Trace to Wire Jointing</a:t>
            </a:r>
            <a:br>
              <a:rPr lang="en-US" dirty="0"/>
            </a:br>
            <a:br>
              <a:rPr lang="en-US" sz="1000" b="0" dirty="0"/>
            </a:br>
            <a:r>
              <a:rPr lang="en-US" dirty="0"/>
              <a:t>Proposal to move forward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7200000" cy="742950"/>
          </a:xfrm>
        </p:spPr>
        <p:txBody>
          <a:bodyPr>
            <a:normAutofit/>
          </a:bodyPr>
          <a:lstStyle/>
          <a:p>
            <a:r>
              <a:rPr lang="en-GB" sz="1800" dirty="0"/>
              <a:t>F. Savary</a:t>
            </a:r>
            <a:endParaRPr lang="en-GB" sz="16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CERN – Virtual room </a:t>
            </a:r>
            <a:r>
              <a:rPr lang="en-GB" b="0" i="0" dirty="0">
                <a:solidFill>
                  <a:schemeClr val="bg2"/>
                </a:solidFill>
                <a:hlinkClick r:id="rId2"/>
              </a:rPr>
              <a:t>https://indico.cern.ch/event/978144/</a:t>
            </a:r>
            <a:r>
              <a:rPr lang="en-GB" b="0" i="0" dirty="0">
                <a:solidFill>
                  <a:schemeClr val="bg2"/>
                </a:solidFill>
              </a:rPr>
              <a:t> – 2020.11.27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DBAD1-123C-4445-B705-F3224583C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Statements, 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5FE666-B51D-2746-8B13-2C923BAD3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Pin connector concept</a:t>
            </a:r>
          </a:p>
          <a:p>
            <a:pPr lvl="1"/>
            <a:r>
              <a:rPr lang="en-GB" i="1" dirty="0"/>
              <a:t>“General good quality, both connector and QH copper surfaces are in contact with the solder</a:t>
            </a:r>
            <a:r>
              <a:rPr lang="en-US" i="1" dirty="0"/>
              <a:t>” </a:t>
            </a:r>
            <a:r>
              <a:rPr lang="en-US" dirty="0"/>
              <a:t>[M.D. </a:t>
            </a:r>
            <a:r>
              <a:rPr lang="en-US" dirty="0" err="1"/>
              <a:t>Crouvizier</a:t>
            </a:r>
            <a:r>
              <a:rPr lang="en-US" dirty="0"/>
              <a:t>, M.D. </a:t>
            </a:r>
            <a:r>
              <a:rPr lang="en-US" dirty="0" err="1"/>
              <a:t>Jedrychowski</a:t>
            </a:r>
            <a:r>
              <a:rPr lang="en-US" dirty="0"/>
              <a:t>, M.S. Meyer]</a:t>
            </a:r>
          </a:p>
          <a:p>
            <a:pPr lvl="1"/>
            <a:r>
              <a:rPr lang="en-US" dirty="0"/>
              <a:t>Can meet requirements, but two failure cases</a:t>
            </a:r>
          </a:p>
          <a:p>
            <a:pPr lvl="1"/>
            <a:r>
              <a:rPr lang="en-US" dirty="0"/>
              <a:t>Caveat: the execution of the work requires great care</a:t>
            </a:r>
          </a:p>
          <a:p>
            <a:pPr lvl="1"/>
            <a:r>
              <a:rPr lang="en-US" dirty="0"/>
              <a:t>The procedure is sensitive, relies too much on workmanship</a:t>
            </a:r>
          </a:p>
          <a:p>
            <a:r>
              <a:rPr lang="en-US" dirty="0"/>
              <a:t>Direct connection between the QH-trace and the wire</a:t>
            </a:r>
          </a:p>
          <a:p>
            <a:pPr lvl="1"/>
            <a:r>
              <a:rPr lang="en-GB" i="1" dirty="0"/>
              <a:t>“General good quality, wires and QH copper surfaces are in contact with the solder</a:t>
            </a:r>
            <a:r>
              <a:rPr lang="en-US" i="1" dirty="0"/>
              <a:t>”</a:t>
            </a:r>
            <a:endParaRPr lang="en-US" dirty="0"/>
          </a:p>
          <a:p>
            <a:pPr lvl="1"/>
            <a:r>
              <a:rPr lang="en-US" dirty="0"/>
              <a:t>Meet requirements</a:t>
            </a:r>
          </a:p>
          <a:p>
            <a:pPr lvl="1"/>
            <a:r>
              <a:rPr lang="en-US" dirty="0"/>
              <a:t>Used in models (both QXF and 11T) and in full-length QXF, so far w/o a single failure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5B5F5E-D936-A541-92EA-0C76D180C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 trace to wire jointing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1C3947-219F-E143-9560-18D8B195E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42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DBAD1-123C-4445-B705-F3224583C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Statements, 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5FE666-B51D-2746-8B13-2C923BAD3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Flat connector concept</a:t>
            </a:r>
          </a:p>
          <a:p>
            <a:pPr lvl="1"/>
            <a:r>
              <a:rPr lang="en-GB" i="1" dirty="0"/>
              <a:t>“General good quality, both connector and QH copper surfaces are in contact with the solder</a:t>
            </a:r>
            <a:r>
              <a:rPr lang="en-US" i="1" dirty="0"/>
              <a:t>”</a:t>
            </a:r>
            <a:endParaRPr lang="en-US" dirty="0"/>
          </a:p>
          <a:p>
            <a:pPr lvl="1"/>
            <a:r>
              <a:rPr lang="en-US" dirty="0"/>
              <a:t>Can meet requirements, however internal defects have been observed</a:t>
            </a:r>
          </a:p>
          <a:p>
            <a:r>
              <a:rPr lang="en-US" dirty="0"/>
              <a:t>Flat connector concept, with Omega</a:t>
            </a:r>
          </a:p>
          <a:p>
            <a:pPr lvl="1"/>
            <a:r>
              <a:rPr lang="en-US" dirty="0"/>
              <a:t>Does not meet the requirements</a:t>
            </a:r>
          </a:p>
          <a:p>
            <a:pPr marL="810000" lvl="2" indent="-270000"/>
            <a:r>
              <a:rPr lang="en-US" i="1" dirty="0"/>
              <a:t>“Majority of the connector is soldered but significant imperfections </a:t>
            </a:r>
            <a:br>
              <a:rPr lang="en-US" i="1" dirty="0"/>
            </a:br>
            <a:r>
              <a:rPr lang="en-US" i="1" dirty="0"/>
              <a:t>are noticed”</a:t>
            </a:r>
          </a:p>
          <a:p>
            <a:pPr marL="810000" lvl="2" indent="-270000"/>
            <a:r>
              <a:rPr lang="en-US" i="1" dirty="0"/>
              <a:t>“Poor bonding with the presence of large bonding imperfections”</a:t>
            </a:r>
            <a:endParaRPr lang="en-US" dirty="0"/>
          </a:p>
          <a:p>
            <a:pPr lvl="1"/>
            <a:r>
              <a:rPr lang="en-US" dirty="0"/>
              <a:t>The execution of the work requires also great care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5B5F5E-D936-A541-92EA-0C76D180C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 trace to wire jointing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1C3947-219F-E143-9560-18D8B195E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56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5F4B8-8025-4A4B-9128-1862177D3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27B46-8CB5-D444-9478-EC9B06DA4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the results of the work presented today, it is proposed to implement the solution relying on a direct connection between the QH-trace and the wire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670EB2-2606-7A4C-8CCA-CB5A2F60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 trace to wire jointing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A2F166-03ED-8447-A5B8-E81B343A6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585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35D90C-1C5E-2644-ADC7-707C697E5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attention!</a:t>
            </a:r>
            <a:br>
              <a:rPr lang="en-US" dirty="0"/>
            </a:br>
            <a:r>
              <a:rPr lang="en-US" dirty="0"/>
              <a:t>Questions?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09615-A516-BF4F-8C36-7357641BD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Special technical meeting on the 11T dipole QH trace to wire jointing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DFEBA-653C-EC44-BE31-D4CB22A5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73498-25EF-4397-B251-35D18C7BF61E}" type="slidenum">
              <a:rPr lang="fr-CH" smtClean="0"/>
              <a:t>5</a:t>
            </a:fld>
            <a:endParaRPr lang="fr-CH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AF2A983-5B4B-4E4C-9FEA-613DF93F71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0624C8-8450-1445-AB8E-9DF6E74FCFE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/>
              <a:t>2020.11.27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184029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www.w3.org/XML/1998/namespace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5440</TotalTime>
  <Words>330</Words>
  <Application>Microsoft Macintosh PowerPoint</Application>
  <PresentationFormat>On-screen Show (16:9)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Special Technical Meeting on the 11T Dipole QH-Trace to Wire Jointing  Proposal to move forward</vt:lpstr>
      <vt:lpstr>Statements, 1</vt:lpstr>
      <vt:lpstr>Statements, 2</vt:lpstr>
      <vt:lpstr>Proposal</vt:lpstr>
      <vt:lpstr>Thank you for your attention! Questions?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Frederic Savary</cp:lastModifiedBy>
  <cp:revision>162</cp:revision>
  <dcterms:created xsi:type="dcterms:W3CDTF">2016-02-12T09:02:01Z</dcterms:created>
  <dcterms:modified xsi:type="dcterms:W3CDTF">2020-11-27T11:01:44Z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