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257" r:id="rId4"/>
    <p:sldId id="258" r:id="rId5"/>
    <p:sldId id="262" r:id="rId6"/>
    <p:sldId id="265" r:id="rId7"/>
    <p:sldId id="264" r:id="rId8"/>
    <p:sldId id="263" r:id="rId9"/>
    <p:sldId id="261" r:id="rId1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3800" b="0" strike="noStrike" spc="-1">
                <a:solidFill>
                  <a:srgbClr val="FFFFFF"/>
                </a:solidFill>
                <a:latin typeface="Arial"/>
              </a:rPr>
              <a:t>Click to move the slide</a:t>
            </a: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13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138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139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140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F1F3AA4-557D-4CB5-9AF7-73C3E2E5F080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DCEDF626-9FA1-4D11-A94B-818B35C9C58D}" type="slidenum">
              <a:rPr lang="en-GB" sz="1300" b="0" strike="noStrike" spc="-1">
                <a:latin typeface="Times New Roman"/>
              </a:rPr>
              <a:t>1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65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5ABB9F30-D866-4C8B-8FBC-3559175FC32A}" type="slidenum">
              <a:rPr lang="en-GB" sz="1300" b="0" strike="noStrike" spc="-1">
                <a:latin typeface="Times New Roman"/>
              </a:rPr>
              <a:t>2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6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9B223310-4417-4875-B16D-A5B3BFE2B3B7}" type="slidenum">
              <a:rPr lang="en-GB" sz="1300" b="0" strike="noStrike" spc="-1">
                <a:latin typeface="Times New Roman"/>
              </a:rPr>
              <a:t>3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9B223310-4417-4875-B16D-A5B3BFE2B3B7}" type="slidenum">
              <a:rPr lang="en-GB" sz="1300" b="0" strike="noStrike" spc="-1">
                <a:latin typeface="Times New Roman"/>
              </a:rPr>
              <a:t>4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610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9B223310-4417-4875-B16D-A5B3BFE2B3B7}" type="slidenum">
              <a:rPr lang="en-GB" sz="1300" b="0" strike="noStrike" spc="-1">
                <a:latin typeface="Times New Roman"/>
              </a:rPr>
              <a:t>5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331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9B223310-4417-4875-B16D-A5B3BFE2B3B7}" type="slidenum">
              <a:rPr lang="en-GB" sz="1300" b="0" strike="noStrike" spc="-1">
                <a:latin typeface="Times New Roman"/>
              </a:rPr>
              <a:t>6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7881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D1BE9B58-7F6B-4CEF-A3E9-1F79C9B34ACE}" type="slidenum">
              <a:rPr lang="en-GB" sz="1300" b="0" strike="noStrike" spc="-1">
                <a:latin typeface="Times New Roman"/>
              </a:rPr>
              <a:t>7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7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1063" y="723900"/>
            <a:ext cx="9078913" cy="5108575"/>
          </a:xfrm>
          <a:prstGeom prst="rect">
            <a:avLst/>
          </a:prstGeom>
        </p:spPr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6989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143600" y="9119520"/>
            <a:ext cx="3169440" cy="479880"/>
          </a:xfrm>
          <a:prstGeom prst="rect">
            <a:avLst/>
          </a:prstGeom>
          <a:noFill/>
          <a:ln>
            <a:noFill/>
          </a:ln>
        </p:spPr>
        <p:txBody>
          <a:bodyPr lIns="96840" tIns="48240" rIns="96840" bIns="48240" anchor="b">
            <a:noAutofit/>
          </a:bodyPr>
          <a:lstStyle/>
          <a:p>
            <a:pPr algn="r">
              <a:lnSpc>
                <a:spcPct val="100000"/>
              </a:lnSpc>
            </a:pPr>
            <a:fld id="{00F28606-C585-4E98-83CA-DFCEAE15BDB0}" type="slidenum">
              <a:rPr lang="en-GB" sz="1300" b="0" strike="noStrike" spc="-1">
                <a:latin typeface="Times New Roman"/>
              </a:rPr>
              <a:t>8</a:t>
            </a:fld>
            <a:endParaRPr lang="en-GB" sz="1300" b="0" strike="noStrike" spc="-1">
              <a:latin typeface="Times New Roman"/>
            </a:endParaRPr>
          </a:p>
        </p:txBody>
      </p:sp>
      <p:sp>
        <p:nvSpPr>
          <p:cNvPr id="18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-880920" y="723960"/>
            <a:ext cx="9078480" cy="5108040"/>
          </a:xfrm>
          <a:prstGeom prst="rect">
            <a:avLst/>
          </a:prstGeom>
        </p:spPr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75920" y="6065640"/>
            <a:ext cx="6342840" cy="2811600"/>
          </a:xfrm>
          <a:prstGeom prst="rect">
            <a:avLst/>
          </a:prstGeom>
        </p:spPr>
        <p:txBody>
          <a:bodyPr lIns="96840" tIns="48240" rIns="96840" bIns="4824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400" b="0" strike="noStrike" spc="-1">
              <a:solidFill>
                <a:srgbClr val="062F67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0" y="0"/>
            <a:ext cx="12191760" cy="76176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2"/>
          <p:cNvSpPr/>
          <p:nvPr/>
        </p:nvSpPr>
        <p:spPr>
          <a:xfrm>
            <a:off x="0" y="6629400"/>
            <a:ext cx="12191760" cy="22824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/>
          <p:nvPr/>
        </p:nvPicPr>
        <p:blipFill>
          <a:blip r:embed="rId14"/>
          <a:stretch/>
        </p:blipFill>
        <p:spPr>
          <a:xfrm>
            <a:off x="99360" y="92160"/>
            <a:ext cx="712800" cy="631440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15"/>
          <a:stretch/>
        </p:blipFill>
        <p:spPr>
          <a:xfrm>
            <a:off x="237240" y="160200"/>
            <a:ext cx="529920" cy="46332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-12600" y="187200"/>
            <a:ext cx="812520" cy="25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FFFFFF"/>
                </a:solidFill>
                <a:latin typeface="Times New Roman"/>
              </a:rPr>
              <a:t>CERN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0" y="6629400"/>
            <a:ext cx="11988360" cy="2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</a:rPr>
              <a:t>         Andrea Apollonio 				                               page </a:t>
            </a:r>
            <a:fld id="{BDA27445-9FF2-4A6D-81AC-8843AF503A74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0" y="6642000"/>
            <a:ext cx="9753120" cy="215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6"/>
          <p:cNvSpPr>
            <a:spLocks noGrp="1"/>
          </p:cNvSpPr>
          <p:nvPr>
            <p:ph type="title"/>
          </p:nvPr>
        </p:nvSpPr>
        <p:spPr>
          <a:xfrm>
            <a:off x="914400" y="2130480"/>
            <a:ext cx="1036296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GB" sz="3800" b="0" strike="noStrike" spc="-1">
                <a:solidFill>
                  <a:srgbClr val="FFFFFF"/>
                </a:solidFill>
                <a:latin typeface="Calibri"/>
              </a:rPr>
              <a:t>Click to edit Master title style</a:t>
            </a:r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62F67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0"/>
            <a:ext cx="12191760" cy="76176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0" y="6629400"/>
            <a:ext cx="12191760" cy="228240"/>
          </a:xfrm>
          <a:prstGeom prst="rect">
            <a:avLst/>
          </a:prstGeom>
          <a:solidFill>
            <a:srgbClr val="062F67">
              <a:alpha val="85000"/>
            </a:srgbClr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" name="Picture 1"/>
          <p:cNvPicPr/>
          <p:nvPr/>
        </p:nvPicPr>
        <p:blipFill>
          <a:blip r:embed="rId14"/>
          <a:stretch/>
        </p:blipFill>
        <p:spPr>
          <a:xfrm>
            <a:off x="99360" y="92160"/>
            <a:ext cx="712800" cy="631440"/>
          </a:xfrm>
          <a:prstGeom prst="rect">
            <a:avLst/>
          </a:prstGeom>
          <a:ln>
            <a:noFill/>
          </a:ln>
        </p:spPr>
      </p:pic>
      <p:pic>
        <p:nvPicPr>
          <p:cNvPr id="48" name="Picture 2"/>
          <p:cNvPicPr/>
          <p:nvPr/>
        </p:nvPicPr>
        <p:blipFill>
          <a:blip r:embed="rId15"/>
          <a:stretch/>
        </p:blipFill>
        <p:spPr>
          <a:xfrm>
            <a:off x="237240" y="160200"/>
            <a:ext cx="529920" cy="46332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-12600" y="187200"/>
            <a:ext cx="812520" cy="25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FFFFFF"/>
                </a:solidFill>
                <a:latin typeface="Times New Roman"/>
              </a:rPr>
              <a:t>CERN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0" y="6629400"/>
            <a:ext cx="11988360" cy="2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</a:rPr>
              <a:t>         Andrea Apollonio 				                               page </a:t>
            </a:r>
            <a:fld id="{8D85AD8E-9041-4534-AFF8-43879AE8A772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51" name="CustomShape 5"/>
          <p:cNvSpPr/>
          <p:nvPr/>
        </p:nvSpPr>
        <p:spPr>
          <a:xfrm>
            <a:off x="0" y="6642000"/>
            <a:ext cx="9753120" cy="215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38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3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62F67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6666FF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ft.cern.ch/search?timePeriod=%257B%2522timePeriodType%2522%253A%2522fixed%2522%252C%2522startTime%2522%253A%252215082020000000%2522%252C%2522endTime%2522%253A%252201122020000000%2522%257D&amp;accelerator=LINAC4&amp;system=360676&amp;labels=klystron%2520instability%2520%252B%2520modulator%2520fault" TargetMode="External"/><Relationship Id="rId5" Type="http://schemas.openxmlformats.org/officeDocument/2006/relationships/hyperlink" Target="https://aft.cern.ch/faults/370290" TargetMode="External"/><Relationship Id="rId4" Type="http://schemas.openxmlformats.org/officeDocument/2006/relationships/hyperlink" Target="https://aft.cern.ch/faults/37027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ft.cern.ch/statistics?timePeriod=%257B%2522timePeriodType%2522%253A%2522fixed%2522%252C%2522startTime%2522%253A%252201012020000000%2522%252C%2522endTime%2522%253A%252201012021000000%2522%257D&amp;accelerator=LINAC4&amp;excludedFaultStates=NON_BLOCKING_OP%252CSUSPENDED&amp;statistic=35960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ft.cern.ch/statistics?timePeriod=%257B%2522timePeriodType%2522%253A%2522fixed%2522%252C%2522startTime%2522%253A%252201012020000000%2522%252C%2522endTime%2522%253A%252201012021000000%2522%257D&amp;accelerator=LINAC4&amp;excludedFaultStates=NON_BLOCKING_OP%252CSUSPENDED&amp;statistic=35960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ft.cern.ch/statistics?timePeriod=%257B%2522timePeriodType%2522%253A%2522fixed%2522%252C%2522startTime%2522%253A%252215082020000000%2522%252C%2522endTime%2522%253A%252201122021000000%2522%257D&amp;accelerator=LINAC4&amp;excludedFaultStates=NON_BLOCKING_OP%252CSUSPENDED&amp;statistic=35963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914400" y="2130480"/>
            <a:ext cx="1036296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>
                <a:solidFill>
                  <a:srgbClr val="FFFFFF"/>
                </a:solidFill>
                <a:latin typeface="Calibri"/>
              </a:rPr>
              <a:t>AFT: Why was it invented?</a:t>
            </a:r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1055520" y="1775880"/>
            <a:ext cx="10221840" cy="2732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lang="en-GB" sz="5400" b="1" strike="noStrike" spc="-1" dirty="0">
                <a:solidFill>
                  <a:srgbClr val="000066"/>
                </a:solidFill>
                <a:latin typeface="Calibri"/>
              </a:rPr>
              <a:t>Bi-Weekly Update on Linac4 Availability</a:t>
            </a:r>
            <a:endParaRPr lang="en-GB" sz="5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</a:pPr>
            <a:endParaRPr lang="en-GB" sz="5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GB" sz="2400" spc="-1" dirty="0" smtClean="0">
                <a:solidFill>
                  <a:srgbClr val="062F67"/>
                </a:solidFill>
                <a:latin typeface="Calibri"/>
              </a:rPr>
              <a:t>25 Novem</a:t>
            </a:r>
            <a:r>
              <a:rPr lang="en-GB" sz="2400" b="0" strike="noStrike" spc="-1" dirty="0" smtClean="0">
                <a:solidFill>
                  <a:srgbClr val="062F67"/>
                </a:solidFill>
                <a:latin typeface="Calibri"/>
              </a:rPr>
              <a:t>ber </a:t>
            </a:r>
            <a:r>
              <a:rPr lang="en-GB" sz="2400" b="0" strike="noStrike" spc="-1" dirty="0">
                <a:solidFill>
                  <a:srgbClr val="062F67"/>
                </a:solidFill>
                <a:latin typeface="Calibri"/>
              </a:rPr>
              <a:t>2020</a:t>
            </a:r>
            <a:endParaRPr lang="en-GB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GB" sz="2400" b="1" strike="noStrike" spc="-1" dirty="0">
                <a:solidFill>
                  <a:srgbClr val="062F67"/>
                </a:solidFill>
                <a:latin typeface="Calibri"/>
              </a:rPr>
              <a:t>A. Apollonio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0" y="6590520"/>
            <a:ext cx="12191760" cy="287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>
                <a:solidFill>
                  <a:srgbClr val="FFFFFF"/>
                </a:solidFill>
                <a:latin typeface="Calibri"/>
              </a:rPr>
              <a:t>Linac4 Cardiogram (from restart)</a:t>
            </a:r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88" y="1027792"/>
            <a:ext cx="11890901" cy="52705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>
                <a:solidFill>
                  <a:srgbClr val="FFFFFF"/>
                </a:solidFill>
                <a:latin typeface="Calibri"/>
              </a:rPr>
              <a:t>Linac4 Cardiogram (last 2 weeks)</a:t>
            </a:r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89" y="791042"/>
            <a:ext cx="11677078" cy="52038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1474" y="3975899"/>
            <a:ext cx="30764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PIMS01 circulator intervention, </a:t>
            </a:r>
          </a:p>
          <a:p>
            <a:r>
              <a:rPr lang="en-US" sz="1600" dirty="0" smtClean="0"/>
              <a:t>suspended over the weekend, </a:t>
            </a:r>
          </a:p>
          <a:p>
            <a:r>
              <a:rPr lang="en-US" sz="1600" dirty="0" smtClean="0"/>
              <a:t>~16h blocking duration (</a:t>
            </a:r>
            <a:r>
              <a:rPr lang="en-US" sz="1600" dirty="0" smtClean="0">
                <a:hlinkClick r:id="rId4"/>
              </a:rPr>
              <a:t>link</a:t>
            </a:r>
            <a:r>
              <a:rPr lang="en-US" sz="1600" dirty="0" smtClean="0"/>
              <a:t>)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4849206" y="2778899"/>
            <a:ext cx="47223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333333"/>
                </a:solidFill>
                <a:latin typeface="PT Sans"/>
              </a:rPr>
              <a:t>Klystron oscillation, broken </a:t>
            </a:r>
            <a:r>
              <a:rPr lang="en-GB" sz="1600" dirty="0">
                <a:solidFill>
                  <a:srgbClr val="333333"/>
                </a:solidFill>
                <a:latin typeface="PT Sans"/>
              </a:rPr>
              <a:t>modulator mod-anode </a:t>
            </a:r>
            <a:r>
              <a:rPr lang="en-GB" sz="1600" dirty="0" smtClean="0">
                <a:solidFill>
                  <a:srgbClr val="333333"/>
                </a:solidFill>
                <a:latin typeface="PT Sans"/>
              </a:rPr>
              <a:t>divider, suspended over night, ~2h blocking duration</a:t>
            </a:r>
            <a:r>
              <a:rPr lang="en-GB" sz="1600" dirty="0">
                <a:solidFill>
                  <a:srgbClr val="333333"/>
                </a:solidFill>
                <a:latin typeface="PT Sans"/>
              </a:rPr>
              <a:t> (</a:t>
            </a:r>
            <a:r>
              <a:rPr lang="en-GB" sz="1600" dirty="0">
                <a:solidFill>
                  <a:srgbClr val="333333"/>
                </a:solidFill>
                <a:latin typeface="PT Sans"/>
                <a:hlinkClick r:id="rId5"/>
              </a:rPr>
              <a:t>link</a:t>
            </a:r>
            <a:r>
              <a:rPr lang="en-GB" sz="1600" dirty="0" smtClean="0">
                <a:solidFill>
                  <a:srgbClr val="333333"/>
                </a:solidFill>
                <a:latin typeface="PT Sans"/>
              </a:rPr>
              <a:t>), recurring failure </a:t>
            </a:r>
            <a:r>
              <a:rPr lang="en-GB" sz="1600" dirty="0" smtClean="0">
                <a:solidFill>
                  <a:srgbClr val="333333"/>
                </a:solidFill>
                <a:latin typeface="PT Sans"/>
              </a:rPr>
              <a:t>mode</a:t>
            </a:r>
          </a:p>
          <a:p>
            <a:r>
              <a:rPr lang="en-US" sz="1600" dirty="0" smtClean="0">
                <a:solidFill>
                  <a:srgbClr val="333333"/>
                </a:solidFill>
                <a:latin typeface="PT Sans"/>
              </a:rPr>
              <a:t>Dedicated fault search with labels created (</a:t>
            </a:r>
            <a:r>
              <a:rPr lang="en-US" sz="1600" dirty="0" smtClean="0">
                <a:solidFill>
                  <a:srgbClr val="333333"/>
                </a:solidFill>
                <a:latin typeface="PT Sans"/>
                <a:hlinkClick r:id="rId6"/>
              </a:rPr>
              <a:t>link</a:t>
            </a:r>
            <a:r>
              <a:rPr lang="en-US" sz="1600" dirty="0" smtClean="0">
                <a:solidFill>
                  <a:srgbClr val="333333"/>
                </a:solidFill>
                <a:latin typeface="PT Sans"/>
              </a:rPr>
              <a:t>)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137160" y="5654787"/>
            <a:ext cx="12234672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endParaRPr lang="en-GB" spc="-1" dirty="0"/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pc="-1" dirty="0">
                <a:solidFill>
                  <a:srgbClr val="008000"/>
                </a:solidFill>
                <a:latin typeface="Calibri"/>
              </a:rPr>
              <a:t>Followed-up on comments from previous week, removed RF faults during phasing and RF MDs. </a:t>
            </a:r>
            <a:endParaRPr lang="en-GB" spc="-1" dirty="0" smtClean="0">
              <a:solidFill>
                <a:srgbClr val="008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pc="-1" dirty="0" smtClean="0">
                <a:solidFill>
                  <a:srgbClr val="008000"/>
                </a:solidFill>
                <a:latin typeface="Calibri"/>
              </a:rPr>
              <a:t>Few </a:t>
            </a:r>
            <a:r>
              <a:rPr lang="en-GB" spc="-1" dirty="0">
                <a:solidFill>
                  <a:srgbClr val="008000"/>
                </a:solidFill>
                <a:latin typeface="Calibri"/>
              </a:rPr>
              <a:t>more comments to be looked at</a:t>
            </a:r>
            <a:endParaRPr lang="en-GB" sz="2000" spc="-1" dirty="0">
              <a:solidFill>
                <a:srgbClr val="062F67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88006" y="3346790"/>
            <a:ext cx="2587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DTL3 wrong phase, cause under investigation</a:t>
            </a:r>
            <a:endParaRPr lang="en-GB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 dirty="0" smtClean="0">
                <a:solidFill>
                  <a:srgbClr val="FFFFFF"/>
                </a:solidFill>
                <a:latin typeface="Calibri"/>
              </a:rPr>
              <a:t>Downtime Statistics (full period)</a:t>
            </a:r>
            <a:endParaRPr lang="en-GB" sz="38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1"/>
          <a:stretch/>
        </p:blipFill>
        <p:spPr>
          <a:xfrm>
            <a:off x="82694" y="2473237"/>
            <a:ext cx="12109306" cy="4195412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335520" y="766970"/>
            <a:ext cx="11472480" cy="556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Filter out non-blocking faults and suspended faults (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  <a:hlinkClick r:id="rId4"/>
              </a:rPr>
              <a:t>link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062F67"/>
                </a:solidFill>
                <a:latin typeface="Calibri"/>
              </a:rPr>
              <a:t>Note that some interventions (e.g. for RF) were potentially slower than during nominal operation for the beam commissioning period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Availability statistics in AFT are </a:t>
            </a:r>
            <a:r>
              <a:rPr lang="en-US" sz="2000" b="1" spc="-1" dirty="0" smtClean="0">
                <a:solidFill>
                  <a:srgbClr val="062F67"/>
                </a:solidFill>
                <a:latin typeface="Calibri"/>
              </a:rPr>
              <a:t>NOT correct 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for this period, unless manual corrections are done to account for suspensions over nights and weekends</a:t>
            </a:r>
            <a:endParaRPr lang="en-GB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43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 smtClean="0">
                <a:solidFill>
                  <a:srgbClr val="FFFFFF"/>
                </a:solidFill>
                <a:latin typeface="Calibri"/>
              </a:rPr>
              <a:t>RF Downtime </a:t>
            </a:r>
            <a:r>
              <a:rPr lang="en-GB" sz="3800" b="0" strike="noStrike" spc="-1" dirty="0" smtClean="0">
                <a:solidFill>
                  <a:srgbClr val="FFFFFF"/>
                </a:solidFill>
                <a:latin typeface="Calibri"/>
              </a:rPr>
              <a:t>Statistics (full period)</a:t>
            </a:r>
            <a:endParaRPr lang="en-GB" sz="3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335520" y="766970"/>
            <a:ext cx="11472480" cy="556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Filter out non-blocking faults and suspended faults (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  <a:hlinkClick r:id="rId3"/>
              </a:rPr>
              <a:t>link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062F67"/>
                </a:solidFill>
                <a:latin typeface="Calibri"/>
              </a:rPr>
              <a:t>Note that some interventions (e.g. for RF) were potentially slower than during nominal operation for the beam commissioning period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Availability statistics in AFT are </a:t>
            </a:r>
            <a:r>
              <a:rPr lang="en-US" sz="2000" b="1" spc="-1" dirty="0" smtClean="0">
                <a:solidFill>
                  <a:srgbClr val="062F67"/>
                </a:solidFill>
                <a:latin typeface="Calibri"/>
              </a:rPr>
              <a:t>NOT correct 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for this period, unless manual corrections are done to account for suspensions over nights and weekends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1"/>
          <a:stretch/>
        </p:blipFill>
        <p:spPr>
          <a:xfrm>
            <a:off x="335520" y="2638698"/>
            <a:ext cx="11168503" cy="390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5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 dirty="0" smtClean="0">
                <a:solidFill>
                  <a:srgbClr val="FFFFFF"/>
                </a:solidFill>
                <a:latin typeface="Calibri"/>
              </a:rPr>
              <a:t>Fault Count and Downtime  Statistics (full period)</a:t>
            </a:r>
            <a:endParaRPr lang="en-GB" sz="3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335520" y="766970"/>
            <a:ext cx="11472480" cy="556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Filter out non-blocking faults and suspended faults (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  <a:hlinkClick r:id="rId3"/>
              </a:rPr>
              <a:t>link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062F67"/>
                </a:solidFill>
                <a:latin typeface="Calibri"/>
              </a:rPr>
              <a:t>Note that some interventions (e.g. for RF) were potentially slower than during nominal operation for the beam commissioning period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Availability statistics in AFT are </a:t>
            </a:r>
            <a:r>
              <a:rPr lang="en-US" sz="2000" b="1" spc="-1" dirty="0" smtClean="0">
                <a:solidFill>
                  <a:srgbClr val="062F67"/>
                </a:solidFill>
                <a:latin typeface="Calibri"/>
              </a:rPr>
              <a:t>NOT correct </a:t>
            </a:r>
            <a:r>
              <a:rPr lang="en-US" sz="2000" spc="-1" dirty="0" smtClean="0">
                <a:solidFill>
                  <a:srgbClr val="062F67"/>
                </a:solidFill>
                <a:latin typeface="Calibri"/>
              </a:rPr>
              <a:t>for this period, unless manual corrections are done to account for suspensions over nights and weekends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6"/>
          <a:stretch/>
        </p:blipFill>
        <p:spPr>
          <a:xfrm>
            <a:off x="526697" y="2508068"/>
            <a:ext cx="11090126" cy="413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0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800" b="0" strike="noStrike" spc="-1" dirty="0" smtClean="0">
                <a:solidFill>
                  <a:srgbClr val="FFFFFF"/>
                </a:solidFill>
                <a:latin typeface="Calibri"/>
              </a:rPr>
              <a:t>Fault Tracking in the Coming Months</a:t>
            </a:r>
            <a:endParaRPr lang="en-GB" sz="3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335520" y="923727"/>
            <a:ext cx="11472480" cy="556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2000" b="0" strike="noStrike" spc="-1" dirty="0" smtClean="0">
                <a:solidFill>
                  <a:srgbClr val="062F67"/>
                </a:solidFill>
                <a:latin typeface="Calibri"/>
              </a:rPr>
              <a:t>Quick feedback on new logbook (after few hours of use, could be wrong):</a:t>
            </a:r>
            <a:endParaRPr lang="en-GB" sz="2000" b="0" strike="noStrike" spc="-1" dirty="0">
              <a:latin typeface="Arial"/>
            </a:endParaRPr>
          </a:p>
          <a:p>
            <a:pPr marL="914400" lvl="1" indent="-456840"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pop-ups in the logbook don't show the fault start and end times</a:t>
            </a: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timeline </a:t>
            </a:r>
            <a:r>
              <a:rPr lang="en-GB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logbook, impossible to know if the machine is running or not at a quick </a:t>
            </a:r>
            <a:r>
              <a:rPr lang="en-GB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glance</a:t>
            </a: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link in AFT to new logbook</a:t>
            </a:r>
            <a:endParaRPr lang="en-GB" sz="2000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endParaRPr lang="en-US" sz="2000" b="0" strike="noStrike" spc="-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6840">
              <a:lnSpc>
                <a:spcPct val="100000"/>
              </a:lnSpc>
              <a:spcBef>
                <a:spcPts val="400"/>
              </a:spcBef>
              <a:buClr>
                <a:srgbClr val="6699FF"/>
              </a:buClr>
              <a:buFont typeface="Arial"/>
              <a:buChar char="•"/>
            </a:pPr>
            <a:endParaRPr lang="en-GB" sz="2000" b="0" strike="noStrike" spc="-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2000" b="0" strike="noStrike" spc="-1" dirty="0" smtClean="0">
                <a:solidFill>
                  <a:srgbClr val="062F67"/>
                </a:solidFill>
                <a:latin typeface="Calibri"/>
              </a:rPr>
              <a:t>Fault tracking options for Linac4 and PSB (to be discussed):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Linac4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from next week on find a slot every Monday to discuss open points with the Linac4 coordinator of the previous 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week. This 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be very useful to show an up-to-date AFT plot at the FOM on Tuesdays.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PSB, two options: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 during the first phase of beam commissioning. 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 follow-up from 1st of March 2021 (first injection into the PS</a:t>
            </a: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Otherwise 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proposal as for Linac4 (slot on Monday to discuss with the PSB coordinator of the previous week).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GB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454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1015920" y="0"/>
            <a:ext cx="11175480" cy="761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endParaRPr lang="en-GB" sz="3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3143520" y="3141000"/>
            <a:ext cx="5760360" cy="86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799"/>
              </a:spcBef>
            </a:pPr>
            <a:r>
              <a:rPr lang="en-GB" sz="4000" b="0" strike="noStrike" spc="-1">
                <a:solidFill>
                  <a:srgbClr val="062F67"/>
                </a:solidFill>
                <a:latin typeface="Calibri"/>
              </a:rPr>
              <a:t>Thanks for your attention!</a:t>
            </a:r>
            <a:endParaRPr lang="en-GB" sz="4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en-GB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17592</TotalTime>
  <Words>476</Words>
  <Application>Microsoft Office PowerPoint</Application>
  <PresentationFormat>Widescreen</PresentationFormat>
  <Paragraphs>51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DejaVu Sans</vt:lpstr>
      <vt:lpstr>PT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rudi</dc:creator>
  <dc:description/>
  <cp:lastModifiedBy>Andrea Apollonio</cp:lastModifiedBy>
  <cp:revision>846</cp:revision>
  <cp:lastPrinted>2012-10-14T09:04:03Z</cp:lastPrinted>
  <dcterms:created xsi:type="dcterms:W3CDTF">2010-10-07T08:40:58Z</dcterms:created>
  <dcterms:modified xsi:type="dcterms:W3CDTF">2020-11-25T08:00:35Z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6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