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9"/>
  </p:notesMasterIdLst>
  <p:handoutMasterIdLst>
    <p:handoutMasterId r:id="rId20"/>
  </p:handoutMasterIdLst>
  <p:sldIdLst>
    <p:sldId id="565" r:id="rId2"/>
    <p:sldId id="594" r:id="rId3"/>
    <p:sldId id="611" r:id="rId4"/>
    <p:sldId id="606" r:id="rId5"/>
    <p:sldId id="605" r:id="rId6"/>
    <p:sldId id="612" r:id="rId7"/>
    <p:sldId id="607" r:id="rId8"/>
    <p:sldId id="613" r:id="rId9"/>
    <p:sldId id="609" r:id="rId10"/>
    <p:sldId id="614" r:id="rId11"/>
    <p:sldId id="608" r:id="rId12"/>
    <p:sldId id="615" r:id="rId13"/>
    <p:sldId id="616" r:id="rId14"/>
    <p:sldId id="610" r:id="rId15"/>
    <p:sldId id="619" r:id="rId16"/>
    <p:sldId id="621" r:id="rId17"/>
    <p:sldId id="622" r:id="rId18"/>
  </p:sldIdLst>
  <p:sldSz cx="9144000" cy="6858000" type="screen4x3"/>
  <p:notesSz cx="7315200" cy="9601200"/>
  <p:defaultTextStyle>
    <a:defPPr>
      <a:defRPr lang="en-US"/>
    </a:defPPr>
    <a:lvl1pPr algn="ctr" rtl="0" fontAlgn="base">
      <a:spcBef>
        <a:spcPct val="20000"/>
      </a:spcBef>
      <a:spcAft>
        <a:spcPct val="0"/>
      </a:spcAft>
      <a:buFont typeface="Times New Roman" pitchFamily="18" charset="0"/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1pPr>
    <a:lvl2pPr marL="457200" algn="ctr" rtl="0" fontAlgn="base">
      <a:spcBef>
        <a:spcPct val="20000"/>
      </a:spcBef>
      <a:spcAft>
        <a:spcPct val="0"/>
      </a:spcAft>
      <a:buFont typeface="Times New Roman" pitchFamily="18" charset="0"/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2pPr>
    <a:lvl3pPr marL="914400" algn="ctr" rtl="0" fontAlgn="base">
      <a:spcBef>
        <a:spcPct val="20000"/>
      </a:spcBef>
      <a:spcAft>
        <a:spcPct val="0"/>
      </a:spcAft>
      <a:buFont typeface="Times New Roman" pitchFamily="18" charset="0"/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3pPr>
    <a:lvl4pPr marL="1371600" algn="ctr" rtl="0" fontAlgn="base">
      <a:spcBef>
        <a:spcPct val="20000"/>
      </a:spcBef>
      <a:spcAft>
        <a:spcPct val="0"/>
      </a:spcAft>
      <a:buFont typeface="Times New Roman" pitchFamily="18" charset="0"/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4pPr>
    <a:lvl5pPr marL="1828800" algn="ctr" rtl="0" fontAlgn="base">
      <a:spcBef>
        <a:spcPct val="20000"/>
      </a:spcBef>
      <a:spcAft>
        <a:spcPct val="0"/>
      </a:spcAft>
      <a:buFont typeface="Times New Roman" pitchFamily="18" charset="0"/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5pPr>
    <a:lvl6pPr marL="2286000" algn="l" defTabSz="914400" rtl="0" eaLnBrk="1" latinLnBrk="0" hangingPunct="1"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6pPr>
    <a:lvl7pPr marL="2743200" algn="l" defTabSz="914400" rtl="0" eaLnBrk="1" latinLnBrk="0" hangingPunct="1"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7pPr>
    <a:lvl8pPr marL="3200400" algn="l" defTabSz="914400" rtl="0" eaLnBrk="1" latinLnBrk="0" hangingPunct="1"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8pPr>
    <a:lvl9pPr marL="3657600" algn="l" defTabSz="914400" rtl="0" eaLnBrk="1" latinLnBrk="0" hangingPunct="1"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  <a:srgbClr val="008080"/>
    <a:srgbClr val="FF0066"/>
    <a:srgbClr val="0000FF"/>
    <a:srgbClr val="6600FF"/>
    <a:srgbClr val="CC0000"/>
    <a:srgbClr val="1C1C1C"/>
    <a:srgbClr val="0066CC"/>
    <a:srgbClr val="29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266" autoAdjust="0"/>
    <p:restoredTop sz="91854" autoAdjust="0"/>
  </p:normalViewPr>
  <p:slideViewPr>
    <p:cSldViewPr snapToGrid="0">
      <p:cViewPr varScale="1">
        <p:scale>
          <a:sx n="115" d="100"/>
          <a:sy n="115" d="100"/>
        </p:scale>
        <p:origin x="1776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3294" y="-11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buFontTx/>
              <a:buNone/>
              <a:defRPr sz="13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78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427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78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2017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buFontTx/>
              <a:buNone/>
              <a:defRPr sz="13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78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427" y="912017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FFD2275F-5B4D-4870-8F07-60A5C5B82E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456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buFontTx/>
              <a:buNone/>
              <a:defRPr sz="13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427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8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194" y="4561576"/>
            <a:ext cx="5852814" cy="4318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8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017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buFontTx/>
              <a:buNone/>
              <a:defRPr sz="13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8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427" y="912017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877B0D2D-6288-4327-BE58-85DEF62FBD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9630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950" indent="-285750" defTabSz="966788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defTabSz="966788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defTabSz="966788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defTabSz="966788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defTabSz="966788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defTabSz="966788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defTabSz="966788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defTabSz="966788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eaLnBrk="1" hangingPunct="1"/>
            <a:fld id="{206E0086-91BE-4781-A1C7-487EB3BEEF86}" type="slidenum">
              <a:rPr lang="en-US" sz="1300" b="0" smtClean="0">
                <a:solidFill>
                  <a:schemeClr val="tx1"/>
                </a:solidFill>
              </a:rPr>
              <a:pPr eaLnBrk="1" hangingPunct="1"/>
              <a:t>1</a:t>
            </a:fld>
            <a:endParaRPr lang="en-US" sz="1300" b="0">
              <a:solidFill>
                <a:schemeClr val="tx1"/>
              </a:solidFill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z="160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ADC455-AC66-42C6-9E6F-2EE26D3B3DD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31890" y="4568825"/>
            <a:ext cx="5056187" cy="3916363"/>
          </a:xfrm>
          <a:noFill/>
          <a:ln/>
        </p:spPr>
        <p:txBody>
          <a:bodyPr/>
          <a:lstStyle/>
          <a:p>
            <a:pPr eaLnBrk="1" hangingPunct="1"/>
            <a:r>
              <a:rPr lang="en-US" b="1"/>
              <a:t>OPTIONAL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logan_sec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79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1600200" y="0"/>
            <a:ext cx="716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gray">
          <a:xfrm>
            <a:off x="2895600" y="3694113"/>
            <a:ext cx="6248400" cy="1143000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600200" y="0"/>
            <a:ext cx="716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black">
          <a:xfrm>
            <a:off x="0" y="2787650"/>
            <a:ext cx="9144000" cy="71438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628" name="Rectangle 4"/>
          <p:cNvSpPr>
            <a:spLocks noGrp="1" noChangeArrowheads="1"/>
          </p:cNvSpPr>
          <p:nvPr>
            <p:ph type="subTitle" idx="1"/>
          </p:nvPr>
        </p:nvSpPr>
        <p:spPr bwMode="grayWhite">
          <a:xfrm>
            <a:off x="2895600" y="4854388"/>
            <a:ext cx="6248400" cy="2003612"/>
          </a:xfrm>
          <a:prstGeom prst="rect">
            <a:avLst/>
          </a:prstGeom>
        </p:spPr>
        <p:txBody>
          <a:bodyPr/>
          <a:lstStyle>
            <a:lvl1pPr marL="0" indent="0">
              <a:defRPr sz="2000">
                <a:solidFill>
                  <a:srgbClr val="1C1C1C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22632" name="Rectangle 8"/>
          <p:cNvSpPr>
            <a:spLocks noGrp="1" noChangeArrowheads="1"/>
          </p:cNvSpPr>
          <p:nvPr>
            <p:ph type="ctrTitle"/>
          </p:nvPr>
        </p:nvSpPr>
        <p:spPr bwMode="ltGray">
          <a:xfrm>
            <a:off x="2971800" y="3769659"/>
            <a:ext cx="6172200" cy="990600"/>
          </a:xfrm>
          <a:prstGeom prst="rect">
            <a:avLst/>
          </a:prstGeom>
          <a:noFill/>
        </p:spPr>
        <p:txBody>
          <a:bodyPr/>
          <a:lstStyle>
            <a:lvl1pPr algn="just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01081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28600"/>
            <a:ext cx="6477000" cy="533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1371600"/>
            <a:ext cx="8839200" cy="5334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91942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48550" y="228600"/>
            <a:ext cx="1619250" cy="64770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228600"/>
            <a:ext cx="4705350" cy="6477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64139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28600"/>
            <a:ext cx="6477000" cy="533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0" y="1371600"/>
            <a:ext cx="2133600" cy="5334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0" y="1371600"/>
            <a:ext cx="2133600" cy="5334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372305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590800" y="228600"/>
            <a:ext cx="6477000" cy="533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0" y="1371600"/>
            <a:ext cx="2133600" cy="259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858000" y="1371600"/>
            <a:ext cx="2133600" cy="259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0" y="4114800"/>
            <a:ext cx="2133600" cy="259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58000" y="4114800"/>
            <a:ext cx="2133600" cy="259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382211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5961" y="228600"/>
            <a:ext cx="6670623" cy="533400"/>
          </a:xfrm>
          <a:prstGeom prst="rect">
            <a:avLst/>
          </a:prstGeom>
          <a:solidFill>
            <a:schemeClr val="bg1">
              <a:alpha val="88000"/>
            </a:schemeClr>
          </a:solidFill>
        </p:spPr>
        <p:txBody>
          <a:bodyPr/>
          <a:lstStyle>
            <a:lvl1pPr algn="r">
              <a:defRPr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5334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4329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1144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28600"/>
            <a:ext cx="6477000" cy="533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0" y="1371600"/>
            <a:ext cx="2133600" cy="5334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0" y="1371600"/>
            <a:ext cx="2133600" cy="5334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05282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24915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28600"/>
            <a:ext cx="6477000" cy="533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58731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0204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5225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Wingdings 2" pitchFamily="18" charset="2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0890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16"/>
          <p:cNvSpPr txBox="1">
            <a:spLocks noChangeArrowheads="1"/>
          </p:cNvSpPr>
          <p:nvPr userDrawn="1"/>
        </p:nvSpPr>
        <p:spPr bwMode="auto">
          <a:xfrm>
            <a:off x="2590800" y="1096963"/>
            <a:ext cx="655320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  <a:defRPr/>
            </a:pPr>
            <a:r>
              <a:rPr lang="en-US" sz="700" b="0">
                <a:solidFill>
                  <a:schemeClr val="bg1"/>
                </a:solidFill>
              </a:rPr>
              <a:t>Dr. Stefan Lüders (CERN IT/CO) </a:t>
            </a:r>
            <a:r>
              <a:rPr lang="en-US" sz="700" b="0">
                <a:solidFill>
                  <a:schemeClr val="bg1"/>
                </a:solidFill>
                <a:cs typeface="Arial" charset="0"/>
              </a:rPr>
              <a:t>― </a:t>
            </a:r>
            <a:r>
              <a:rPr lang="fr-FR" sz="700" b="0">
                <a:solidFill>
                  <a:schemeClr val="bg1"/>
                </a:solidFill>
                <a:cs typeface="Arial" charset="0"/>
              </a:rPr>
              <a:t>DESY</a:t>
            </a:r>
            <a:r>
              <a:rPr lang="en-US" sz="700" b="0">
                <a:solidFill>
                  <a:schemeClr val="bg1"/>
                </a:solidFill>
                <a:cs typeface="Arial" charset="0"/>
              </a:rPr>
              <a:t> ― 20. </a:t>
            </a:r>
            <a:r>
              <a:rPr lang="de-DE" sz="700" b="0">
                <a:solidFill>
                  <a:schemeClr val="bg1"/>
                </a:solidFill>
                <a:cs typeface="Arial" charset="0"/>
              </a:rPr>
              <a:t>Februar</a:t>
            </a:r>
            <a:r>
              <a:rPr lang="en-US" sz="700" b="0">
                <a:solidFill>
                  <a:schemeClr val="bg1"/>
                </a:solidFill>
                <a:cs typeface="Arial" charset="0"/>
              </a:rPr>
              <a:t> 2007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93" r:id="rId1"/>
    <p:sldLayoutId id="2147485181" r:id="rId2"/>
    <p:sldLayoutId id="2147485182" r:id="rId3"/>
    <p:sldLayoutId id="2147485183" r:id="rId4"/>
    <p:sldLayoutId id="2147485184" r:id="rId5"/>
    <p:sldLayoutId id="2147485185" r:id="rId6"/>
    <p:sldLayoutId id="2147485186" r:id="rId7"/>
    <p:sldLayoutId id="2147485187" r:id="rId8"/>
    <p:sldLayoutId id="2147485188" r:id="rId9"/>
    <p:sldLayoutId id="2147485189" r:id="rId10"/>
    <p:sldLayoutId id="2147485190" r:id="rId11"/>
    <p:sldLayoutId id="2147485191" r:id="rId12"/>
    <p:sldLayoutId id="2147485192" r:id="rId13"/>
    <p:sldLayoutId id="2147485194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►"/>
        <a:defRPr sz="2400" b="1">
          <a:solidFill>
            <a:srgbClr val="008080"/>
          </a:solidFill>
          <a:latin typeface="+mn-lt"/>
          <a:ea typeface="+mn-ea"/>
          <a:cs typeface="+mn-cs"/>
          <a:sym typeface="Wingdings 2" pitchFamily="18" charset="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►"/>
        <a:defRPr sz="2000">
          <a:solidFill>
            <a:srgbClr val="00003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0000"/>
        <a:buFont typeface="Wingdings 2" pitchFamily="18" charset="2"/>
        <a:buChar char="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.imgur.com/rGtgr.jp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en/f/fb/Paypal_Phishing.png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73388" y="3700463"/>
            <a:ext cx="6170612" cy="990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34117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fr-FR" sz="3600" dirty="0"/>
              <a:t>Sensibilisation</a:t>
            </a:r>
            <a:br>
              <a:rPr lang="fr-FR" sz="3600" dirty="0"/>
            </a:br>
            <a:r>
              <a:rPr lang="fr-FR" sz="3600" dirty="0"/>
              <a:t>sécurité informatique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800600"/>
            <a:ext cx="7086600" cy="838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>
              <a:buFont typeface="Times New Roman" pitchFamily="18" charset="0"/>
              <a:buNone/>
            </a:pPr>
            <a:r>
              <a:rPr lang="fr-FR" dirty="0"/>
              <a:t>Liberté Académique vs. Operation vs. Sécurité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grayWhite">
          <a:xfrm>
            <a:off x="68263" y="5792788"/>
            <a:ext cx="80010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>
              <a:spcBef>
                <a:spcPct val="0"/>
              </a:spcBef>
              <a:buFontTx/>
              <a:buNone/>
            </a:pPr>
            <a:r>
              <a:rPr lang="fr-FR" sz="2000" dirty="0">
                <a:solidFill>
                  <a:schemeClr val="tx2"/>
                </a:solidFill>
                <a:cs typeface="Arial" charset="0"/>
              </a:rPr>
              <a:t>CERN équipe </a:t>
            </a:r>
            <a:r>
              <a:rPr lang="fr-FR" sz="2000">
                <a:solidFill>
                  <a:schemeClr val="tx2"/>
                </a:solidFill>
                <a:cs typeface="Arial" charset="0"/>
              </a:rPr>
              <a:t>sécurité informatique</a:t>
            </a:r>
            <a:endParaRPr lang="fr-FR" sz="2000" dirty="0">
              <a:solidFill>
                <a:schemeClr val="tx2"/>
              </a:solidFill>
              <a:cs typeface="Arial" charset="0"/>
            </a:endParaRPr>
          </a:p>
          <a:p>
            <a:pPr algn="r">
              <a:spcBef>
                <a:spcPct val="0"/>
              </a:spcBef>
              <a:buFontTx/>
              <a:buNone/>
            </a:pPr>
            <a:r>
              <a:rPr lang="fr-FR" sz="2000" b="0" dirty="0">
                <a:solidFill>
                  <a:schemeClr val="tx2"/>
                </a:solidFill>
                <a:cs typeface="Arial" charset="0"/>
              </a:rPr>
              <a:t>“Protéger les systèmes informatique du personnel, les services informatiques, la Grille &amp; les systèmes de contrôle”</a:t>
            </a:r>
          </a:p>
        </p:txBody>
      </p:sp>
      <p:pic>
        <p:nvPicPr>
          <p:cNvPr id="3077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7200" y="5784850"/>
            <a:ext cx="990600" cy="98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C:\Users\slueders\Downloads\bigstock-Crosswalk-Safety-213102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63" y="2917825"/>
            <a:ext cx="2716212" cy="315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 bwMode="auto">
          <a:xfrm>
            <a:off x="800100" y="1276350"/>
            <a:ext cx="8343900" cy="558165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accent1"/>
              </a:solidFill>
              <a:effectLst/>
              <a:latin typeface="Arial" charset="0"/>
              <a:sym typeface="Wingdings 2" pitchFamily="18" charset="2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1062" y="1322388"/>
            <a:ext cx="5769517" cy="410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1081087" y="4054474"/>
            <a:ext cx="5698189" cy="2603501"/>
            <a:chOff x="1081087" y="4054474"/>
            <a:chExt cx="5698189" cy="260350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081087" y="4054474"/>
              <a:ext cx="5698189" cy="260350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12"/>
            <p:cNvSpPr>
              <a:spLocks noChangeArrowheads="1"/>
            </p:cNvSpPr>
            <p:nvPr/>
          </p:nvSpPr>
          <p:spPr bwMode="auto">
            <a:xfrm>
              <a:off x="2441281" y="5467349"/>
              <a:ext cx="1883070" cy="485775"/>
            </a:xfrm>
            <a:prstGeom prst="ellipse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sp>
        <p:nvSpPr>
          <p:cNvPr id="5" name="Rectangle 4"/>
          <p:cNvSpPr/>
          <p:nvPr/>
        </p:nvSpPr>
        <p:spPr bwMode="auto">
          <a:xfrm>
            <a:off x="4486275" y="4564063"/>
            <a:ext cx="4572000" cy="219868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80000" tIns="180000" rIns="90000" bIns="180000">
            <a:spAutoFit/>
          </a:bodyPr>
          <a:lstStyle/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  <a:defRPr/>
            </a:pPr>
            <a:r>
              <a:rPr lang="fr-FR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Limitez l’accès à vos documents et répertoires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  <a:defRPr/>
            </a:pP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Suivez le principe du droit d’accès minimal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01392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44142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 bwMode="auto">
          <a:xfrm>
            <a:off x="800100" y="1276350"/>
            <a:ext cx="8343900" cy="558165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accent1"/>
              </a:solidFill>
              <a:effectLst/>
              <a:latin typeface="Arial" charset="0"/>
              <a:sym typeface="Wingdings 2" pitchFamily="18" charset="2"/>
            </a:endParaRP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904874" y="1366837"/>
            <a:ext cx="8086725" cy="4567238"/>
            <a:chOff x="5852865" y="4520872"/>
            <a:chExt cx="3239379" cy="1767789"/>
          </a:xfrm>
        </p:grpSpPr>
        <p:pic>
          <p:nvPicPr>
            <p:cNvPr id="4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52865" y="4520872"/>
              <a:ext cx="3239379" cy="176778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Oval 12"/>
            <p:cNvSpPr>
              <a:spLocks noChangeArrowheads="1"/>
            </p:cNvSpPr>
            <p:nvPr/>
          </p:nvSpPr>
          <p:spPr bwMode="auto">
            <a:xfrm>
              <a:off x="6357668" y="5796951"/>
              <a:ext cx="1630393" cy="310551"/>
            </a:xfrm>
            <a:prstGeom prst="ellipse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495800" y="3113087"/>
            <a:ext cx="4572000" cy="3625947"/>
          </a:xfrm>
          <a:prstGeom prst="rect">
            <a:avLst/>
          </a:prstGeom>
          <a:ln/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80000" tIns="180000" rIns="90000" bIns="180000">
            <a:spAutoFit/>
          </a:bodyPr>
          <a:lstStyle/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fr-FR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 distribuez ou partagez pas de matériels avec des droits d'auteurs.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Abstenez-vous des applications de partage de fichiers ou des services d'hébergement de fichiers.</a:t>
            </a:r>
          </a:p>
        </p:txBody>
      </p:sp>
    </p:spTree>
    <p:extLst>
      <p:ext uri="{BB962C8B-B14F-4D97-AF65-F5344CB8AC3E}">
        <p14:creationId xmlns:p14="http://schemas.microsoft.com/office/powerpoint/2010/main" val="2475162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15933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800100" y="1276350"/>
            <a:ext cx="8343900" cy="558165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accent1"/>
              </a:solidFill>
              <a:effectLst/>
              <a:latin typeface="Arial" charset="0"/>
              <a:sym typeface="Wingdings 2" pitchFamily="18" charset="2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6938" y="1425574"/>
            <a:ext cx="5980112" cy="54257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85097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 bwMode="auto">
          <a:xfrm>
            <a:off x="4486275" y="2446338"/>
            <a:ext cx="4572000" cy="4303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80000" tIns="180000" rIns="90000" bIns="180000">
            <a:spAutoFit/>
          </a:bodyPr>
          <a:lstStyle/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  <a:defRPr/>
            </a:pPr>
            <a:r>
              <a:rPr lang="fr-FR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Vous vous êtes engagé à respecter les Règles</a:t>
            </a:r>
            <a:r>
              <a:rPr lang="en-US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  <a:defRPr/>
            </a:pP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Votre activité ne doit pas être illégale, commerciale, politique, offensive, ...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  <a:defRPr/>
            </a:pP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N'est pas autorisé : consultation de matériel pornographique ou autre matériel illicite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1600" dirty="0">
              <a:solidFill>
                <a:srgbClr val="0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41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BB3C6B6-F0FC-794B-A693-8D844AA10F37}"/>
              </a:ext>
            </a:extLst>
          </p:cNvPr>
          <p:cNvSpPr/>
          <p:nvPr/>
        </p:nvSpPr>
        <p:spPr>
          <a:xfrm>
            <a:off x="6271657" y="3681316"/>
            <a:ext cx="754176" cy="7633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8111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744695D-1407-AD4E-8343-FBF13F1D9396}"/>
              </a:ext>
            </a:extLst>
          </p:cNvPr>
          <p:cNvSpPr/>
          <p:nvPr/>
        </p:nvSpPr>
        <p:spPr>
          <a:xfrm>
            <a:off x="6271657" y="3681316"/>
            <a:ext cx="754176" cy="7633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710" y="2797024"/>
            <a:ext cx="6979248" cy="37942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58683" y="2872045"/>
            <a:ext cx="4479270" cy="37954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3657601" y="1714978"/>
            <a:ext cx="5308804" cy="498016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180000" tIns="180000" rIns="90000" bIns="180000">
            <a:spAutoFit/>
          </a:bodyPr>
          <a:lstStyle/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  <a:defRPr/>
            </a:pPr>
            <a:r>
              <a:rPr lang="fr-FR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 réinventez pas la roue.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  <a:defRPr/>
            </a:pPr>
            <a:r>
              <a:rPr lang="fr-FR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Focalisez-vous sur votre travail principal.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  <a:defRPr/>
            </a:pP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Déléguez votre responsabilité: </a:t>
            </a:r>
            <a:r>
              <a:rPr lang="fr-FR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Utilisez les services IT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Laissez IT s'occuper de la sécurité.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  <a:defRPr/>
            </a:pP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Bénéficiez de formation et d'aide: 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https://cern.ch/security</a:t>
            </a:r>
            <a:b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Computer.Security@cern.ch</a:t>
            </a:r>
          </a:p>
        </p:txBody>
      </p:sp>
    </p:spTree>
    <p:extLst>
      <p:ext uri="{BB962C8B-B14F-4D97-AF65-F5344CB8AC3E}">
        <p14:creationId xmlns:p14="http://schemas.microsoft.com/office/powerpoint/2010/main" val="2083483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s://security.web.cern.ch/security/training/en/posters/computers/computers-virus-htt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4" name="Picture 8"/>
          <p:cNvPicPr>
            <a:picLocks noChangeAspect="1" noChangeArrowheads="1"/>
          </p:cNvPicPr>
          <p:nvPr/>
        </p:nvPicPr>
        <p:blipFill>
          <a:blip r:embed="rId4" cstate="print"/>
          <a:srcRect b="11398"/>
          <a:stretch>
            <a:fillRect/>
          </a:stretch>
        </p:blipFill>
        <p:spPr bwMode="auto">
          <a:xfrm>
            <a:off x="114300" y="1330325"/>
            <a:ext cx="8863013" cy="2176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2" name="AutoShape 16"/>
          <p:cNvSpPr>
            <a:spLocks noChangeArrowheads="1"/>
          </p:cNvSpPr>
          <p:nvPr/>
        </p:nvSpPr>
        <p:spPr bwMode="auto">
          <a:xfrm>
            <a:off x="261938" y="3562350"/>
            <a:ext cx="8062912" cy="3175000"/>
          </a:xfrm>
          <a:prstGeom prst="wedgeRoundRectCallout">
            <a:avLst>
              <a:gd name="adj1" fmla="val 20500"/>
              <a:gd name="adj2" fmla="val -104759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0" lvl="1" algn="l"/>
            <a:r>
              <a:rPr lang="fr-FR" b="0" dirty="0">
                <a:solidFill>
                  <a:srgbClr val="000000"/>
                </a:solidFill>
              </a:rPr>
              <a:t>Quel est </a:t>
            </a:r>
            <a:r>
              <a:rPr lang="fr-FR" b="0">
                <a:solidFill>
                  <a:srgbClr val="000000"/>
                </a:solidFill>
              </a:rPr>
              <a:t>le lien </a:t>
            </a:r>
            <a:r>
              <a:rPr lang="fr-FR" b="0" dirty="0">
                <a:solidFill>
                  <a:srgbClr val="000000"/>
                </a:solidFill>
              </a:rPr>
              <a:t>à </a:t>
            </a:r>
            <a:r>
              <a:rPr lang="en-US" b="0" dirty="0">
                <a:solidFill>
                  <a:srgbClr val="000000"/>
                </a:solidFill>
              </a:rPr>
              <a:t>www.ebay.com ?</a:t>
            </a:r>
          </a:p>
          <a:p>
            <a:pPr marL="228600" indent="-228600" algn="l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http://www.ebay.com\cgi-bin\login?ds=1%204324@%31%33%37 %2e%31%33%38%2e%31%33%37%2e%31%37%37/p?uh3f223d</a:t>
            </a:r>
          </a:p>
          <a:p>
            <a:pPr marL="228600" indent="-228600" algn="l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http://</a:t>
            </a:r>
            <a:r>
              <a:rPr lang="en-US" sz="1800" b="0" dirty="0" err="1">
                <a:solidFill>
                  <a:schemeClr val="tx2"/>
                </a:solidFill>
              </a:rPr>
              <a:t>www.ebaỵ.com</a:t>
            </a:r>
            <a:r>
              <a:rPr lang="en-US" sz="1800" b="0" dirty="0">
                <a:solidFill>
                  <a:schemeClr val="tx2"/>
                </a:solidFill>
              </a:rPr>
              <a:t>/</a:t>
            </a:r>
            <a:r>
              <a:rPr lang="en-US" sz="1800" b="0" dirty="0" err="1">
                <a:solidFill>
                  <a:schemeClr val="tx2"/>
                </a:solidFill>
              </a:rPr>
              <a:t>ws</a:t>
            </a:r>
            <a:r>
              <a:rPr lang="en-US" sz="1800" b="0" dirty="0">
                <a:solidFill>
                  <a:schemeClr val="tx2"/>
                </a:solidFill>
              </a:rPr>
              <a:t>/</a:t>
            </a:r>
            <a:r>
              <a:rPr lang="en-US" sz="1800" b="0" dirty="0" err="1">
                <a:solidFill>
                  <a:schemeClr val="tx2"/>
                </a:solidFill>
              </a:rPr>
              <a:t>eBayISAPI.dll?SignIn</a:t>
            </a:r>
            <a:endParaRPr lang="en-US" sz="1800" b="0" dirty="0">
              <a:solidFill>
                <a:schemeClr val="tx2"/>
              </a:solidFill>
            </a:endParaRPr>
          </a:p>
          <a:p>
            <a:pPr marL="228600" indent="-228600" algn="l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http://scgi.ebay.com/ws/eBayISAPI.dll?RegisterEnterInfo&amp;siteid=0&amp;</a:t>
            </a:r>
            <a:br>
              <a:rPr lang="en-US" sz="1800" b="0" dirty="0">
                <a:solidFill>
                  <a:schemeClr val="tx2"/>
                </a:solidFill>
              </a:rPr>
            </a:br>
            <a:r>
              <a:rPr lang="en-US" sz="1800" b="0" dirty="0" err="1">
                <a:solidFill>
                  <a:schemeClr val="tx2"/>
                </a:solidFill>
              </a:rPr>
              <a:t>co_partnerid</a:t>
            </a:r>
            <a:r>
              <a:rPr lang="en-US" sz="1800" b="0" dirty="0">
                <a:solidFill>
                  <a:schemeClr val="tx2"/>
                </a:solidFill>
              </a:rPr>
              <a:t>=2&amp;usage=0&amp;ru=http%3A%2F%2Fwww.ebay.com&amp;rafId=0</a:t>
            </a:r>
            <a:br>
              <a:rPr lang="en-US" sz="1800" b="0" dirty="0">
                <a:solidFill>
                  <a:schemeClr val="tx2"/>
                </a:solidFill>
              </a:rPr>
            </a:br>
            <a:r>
              <a:rPr lang="en-US" sz="1800" b="0" dirty="0">
                <a:solidFill>
                  <a:schemeClr val="tx2"/>
                </a:solidFill>
              </a:rPr>
              <a:t>&amp;</a:t>
            </a:r>
            <a:r>
              <a:rPr lang="en-US" sz="1800" b="0" dirty="0" err="1">
                <a:solidFill>
                  <a:schemeClr val="tx2"/>
                </a:solidFill>
              </a:rPr>
              <a:t>encRafId</a:t>
            </a:r>
            <a:r>
              <a:rPr lang="en-US" sz="1800" b="0" dirty="0">
                <a:solidFill>
                  <a:schemeClr val="tx2"/>
                </a:solidFill>
              </a:rPr>
              <a:t>=default </a:t>
            </a:r>
          </a:p>
          <a:p>
            <a:pPr marL="228600" indent="-228600" algn="l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http://secure-ebay.com</a:t>
            </a:r>
          </a:p>
          <a:p>
            <a:pPr marL="0" lvl="1" algn="l"/>
            <a:endParaRPr lang="en-US" b="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46075" y="6143625"/>
            <a:ext cx="3794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sym typeface="Wingdings" pitchFamily="2" charset="2"/>
              </a:rPr>
              <a:t>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85750" y="5195888"/>
            <a:ext cx="425450" cy="4603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B050"/>
                </a:solidFill>
                <a:sym typeface="Wingdings" pitchFamily="2" charset="2"/>
              </a:rPr>
              <a:t>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34963" y="4100513"/>
            <a:ext cx="379412" cy="4619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sym typeface="Wingdings" pitchFamily="2" charset="2"/>
              </a:rPr>
              <a:t>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31788" y="4787900"/>
            <a:ext cx="379412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sym typeface="Wingdings" pitchFamily="2" charset="2"/>
              </a:rPr>
              <a:t>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3747912" y="3625850"/>
            <a:ext cx="5055616" cy="2979738"/>
            <a:chOff x="3703890" y="3426140"/>
            <a:chExt cx="6090702" cy="3308260"/>
          </a:xfrm>
        </p:grpSpPr>
        <p:pic>
          <p:nvPicPr>
            <p:cNvPr id="9226" name="Picture 47" descr="grunge-stamp-guarantee-thumb1952040"/>
            <p:cNvPicPr>
              <a:picLocks noChangeAspect="1" noChangeArrowheads="1"/>
            </p:cNvPicPr>
            <p:nvPr/>
          </p:nvPicPr>
          <p:blipFill>
            <a:blip r:embed="rId5" cstate="print">
              <a:grayscl/>
            </a:blip>
            <a:srcRect/>
            <a:stretch>
              <a:fillRect/>
            </a:stretch>
          </p:blipFill>
          <p:spPr bwMode="auto">
            <a:xfrm>
              <a:off x="4932457" y="3426140"/>
              <a:ext cx="3631721" cy="3308260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9227" name="Rectangle 48"/>
            <p:cNvSpPr>
              <a:spLocks noChangeArrowheads="1"/>
            </p:cNvSpPr>
            <p:nvPr/>
          </p:nvSpPr>
          <p:spPr bwMode="auto">
            <a:xfrm rot="20029204">
              <a:off x="3703890" y="4657719"/>
              <a:ext cx="6090702" cy="870478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marL="342900" indent="-342900">
                <a:spcBef>
                  <a:spcPct val="0"/>
                </a:spcBef>
              </a:pPr>
              <a:r>
                <a:rPr lang="fr-FR" sz="2800" dirty="0">
                  <a:solidFill>
                    <a:srgbClr val="FF0000"/>
                  </a:solidFill>
                  <a:latin typeface="Stencil" pitchFamily="82" charset="0"/>
                </a:rPr>
                <a:t>ce n'est même pas évident</a:t>
              </a:r>
            </a:p>
            <a:p>
              <a:pPr marL="342900" indent="-342900">
                <a:spcBef>
                  <a:spcPct val="0"/>
                </a:spcBef>
              </a:pPr>
              <a:r>
                <a:rPr lang="fr-FR" sz="2800" dirty="0">
                  <a:solidFill>
                    <a:srgbClr val="FF0000"/>
                  </a:solidFill>
                  <a:latin typeface="Stencil" pitchFamily="82" charset="0"/>
                </a:rPr>
                <a:t>pour les </a:t>
              </a:r>
              <a:r>
                <a:rPr lang="fr-FR" sz="2800" dirty="0" err="1">
                  <a:solidFill>
                    <a:srgbClr val="FF0000"/>
                  </a:solidFill>
                  <a:latin typeface="Stencil" pitchFamily="82" charset="0"/>
                </a:rPr>
                <a:t>EXPERTs</a:t>
              </a:r>
              <a:r>
                <a:rPr lang="fr-FR" sz="2800" dirty="0">
                  <a:solidFill>
                    <a:srgbClr val="FF0000"/>
                  </a:solidFill>
                  <a:latin typeface="Stencil" pitchFamily="82" charset="0"/>
                </a:rPr>
                <a:t>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bldLvl="2" animBg="1" autoUpdateAnimBg="0"/>
      <p:bldP spid="15" grpId="0"/>
      <p:bldP spid="16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2346325" y="228600"/>
            <a:ext cx="6670675" cy="533400"/>
          </a:xfrm>
          <a:prstGeom prst="rect">
            <a:avLst/>
          </a:prstGeom>
          <a:solidFill>
            <a:schemeClr val="bg1">
              <a:alpha val="87842"/>
            </a:schemeClr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4099" name="Picture 2" descr="https://security.web.cern.ch/security/training/en/posters/computers/computers-virus-htt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0" y="2036209"/>
            <a:ext cx="9145588" cy="5250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2438" indent="-452438">
              <a:spcBef>
                <a:spcPts val="2400"/>
              </a:spcBef>
            </a:pP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système est aussi sûr que</a:t>
            </a:r>
            <a:b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 lien le plus faible.</a:t>
            </a:r>
            <a:b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n’y a pas 100% sécurité. </a:t>
            </a:r>
          </a:p>
          <a:p>
            <a:pPr marL="452438" indent="-452438">
              <a:spcBef>
                <a:spcPts val="2400"/>
              </a:spcBef>
            </a:pP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réputation du CERN et son opération sont en jeu... ...incl. votre ordinateur, vos données et documents.</a:t>
            </a:r>
          </a:p>
          <a:p>
            <a:pPr marL="452438" indent="-452438">
              <a:spcBef>
                <a:spcPts val="2400"/>
              </a:spcBef>
            </a:pP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Dans le  milieu académique du CERN (comme à la maison) </a:t>
            </a:r>
            <a:r>
              <a:rPr lang="fr-FR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Vous êtes responsable de la sécurité de vos ordinateurs, fichiers, programmes, services, ... — nous ne le sommes pas.</a:t>
            </a:r>
          </a:p>
          <a:p>
            <a:pPr marL="452438" indent="-452438">
              <a:spcBef>
                <a:spcPts val="2400"/>
              </a:spcBef>
            </a:pP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 qui suit s'applique au CERN </a:t>
            </a:r>
            <a:r>
              <a:rPr lang="fr-FR" dirty="0">
                <a:solidFill>
                  <a:schemeClr val="tx2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</a:t>
            </a:r>
            <a:r>
              <a:rPr lang="fr-FR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 la maison!</a:t>
            </a:r>
          </a:p>
        </p:txBody>
      </p:sp>
      <p:pic>
        <p:nvPicPr>
          <p:cNvPr id="5" name="Picture 13" descr="http://i.imgur.com/rGtgr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1025" y="1163638"/>
            <a:ext cx="3397250" cy="2200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ecurity.web.cern.ch/security/training/images/wallpapers/passwords/passwords-pirat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855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ecurity.web.cern.ch/security/training/images/wallpapers/passwords/passwords-pirat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800100" y="1276350"/>
            <a:ext cx="8343900" cy="558165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accent1"/>
              </a:solidFill>
              <a:effectLst/>
              <a:latin typeface="Arial" charset="0"/>
              <a:sym typeface="Wingdings 2" pitchFamily="18" charset="2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2256" y="1387331"/>
            <a:ext cx="6664826" cy="4787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486060" y="2206198"/>
            <a:ext cx="4572000" cy="4549277"/>
          </a:xfrm>
          <a:prstGeom prst="rect">
            <a:avLst/>
          </a:prstGeom>
          <a:ln/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80000" tIns="180000" rIns="90000" bIns="180000">
            <a:spAutoFit/>
          </a:bodyPr>
          <a:lstStyle/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fr-FR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Votre </a:t>
            </a:r>
            <a:r>
              <a:rPr lang="fr-FR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 de passe est à </a:t>
            </a:r>
            <a:r>
              <a:rPr lang="fr-FR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vous</a:t>
            </a:r>
            <a:r>
              <a:rPr lang="fr-FR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</a:t>
            </a:r>
            <a:r>
              <a:rPr lang="fr-FR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seulement à vous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Faites-le complexe.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 le réutilisez pas.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Changez-le régulièrement.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Considérez aussi vos autres informations d'identification.</a:t>
            </a:r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441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8604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800100" y="1276350"/>
            <a:ext cx="8343900" cy="558165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accent1"/>
              </a:solidFill>
              <a:effectLst/>
              <a:latin typeface="Arial" charset="0"/>
              <a:sym typeface="Wingdings 2" pitchFamily="18" charset="2"/>
            </a:endParaRP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885825" y="1352550"/>
            <a:ext cx="5238750" cy="5295900"/>
            <a:chOff x="316908" y="1381844"/>
            <a:chExt cx="4381500" cy="4898011"/>
          </a:xfrm>
        </p:grpSpPr>
        <p:pic>
          <p:nvPicPr>
            <p:cNvPr id="4" name="Picture 13" descr="Image:Paypal Phishing.png">
              <a:hlinkClick r:id="rId3"/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16908" y="1381844"/>
              <a:ext cx="4381500" cy="489801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10"/>
            <p:cNvSpPr>
              <a:spLocks noChangeArrowheads="1"/>
            </p:cNvSpPr>
            <p:nvPr/>
          </p:nvSpPr>
          <p:spPr bwMode="auto">
            <a:xfrm>
              <a:off x="885825" y="4629150"/>
              <a:ext cx="2214563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US"/>
            </a:p>
          </p:txBody>
        </p:sp>
      </p:grpSp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1225550" y="4921250"/>
            <a:ext cx="5416282" cy="1317521"/>
            <a:chOff x="228600" y="3835400"/>
            <a:chExt cx="5105400" cy="1379538"/>
          </a:xfrm>
        </p:grpSpPr>
        <p:pic>
          <p:nvPicPr>
            <p:cNvPr id="7" name="Picture 14" descr="Image:Paypal Phishing.pn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8600" y="3835400"/>
              <a:ext cx="5105400" cy="13795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15" descr="http://support.milonic.com/images/pointer_trans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37345" y="4402544"/>
              <a:ext cx="410950" cy="57152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48050" y="3578225"/>
            <a:ext cx="5619752" cy="3195060"/>
          </a:xfrm>
          <a:prstGeom prst="rect">
            <a:avLst/>
          </a:prstGeom>
          <a:ln/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180000" tIns="180000" rIns="90000" bIns="180000">
            <a:spAutoFit/>
          </a:bodyPr>
          <a:lstStyle/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fr-FR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Arrêtez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</a:t>
            </a:r>
            <a:r>
              <a:rPr lang="fr-FR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réfléchissez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</a:t>
            </a:r>
            <a:r>
              <a:rPr lang="fr-FR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cliquez.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N’ouvrez pas </a:t>
            </a:r>
            <a:r>
              <a:rPr lang="fr-FR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liens, e-mails</a:t>
            </a:r>
            <a:br>
              <a:rPr lang="fr-FR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 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pièces </a:t>
            </a:r>
            <a:r>
              <a:rPr lang="fr-FR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jointes inattendus</a:t>
            </a:r>
            <a:br>
              <a:rPr lang="fr-FR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 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suspects.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N’installez pas de logiciels ou de « plug-in » douteux.</a:t>
            </a:r>
          </a:p>
        </p:txBody>
      </p:sp>
    </p:spTree>
    <p:extLst>
      <p:ext uri="{BB962C8B-B14F-4D97-AF65-F5344CB8AC3E}">
        <p14:creationId xmlns:p14="http://schemas.microsoft.com/office/powerpoint/2010/main" val="445496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4414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800100" y="1276350"/>
            <a:ext cx="8343900" cy="558165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accent1"/>
              </a:solidFill>
              <a:effectLst/>
              <a:latin typeface="Arial" charset="0"/>
              <a:sym typeface="Wingdings 2" pitchFamily="18" charset="2"/>
            </a:endParaRP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6938" y="1355725"/>
            <a:ext cx="8020998" cy="414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486275" y="2884488"/>
            <a:ext cx="4572000" cy="3872168"/>
          </a:xfrm>
          <a:prstGeom prst="rect">
            <a:avLst/>
          </a:prstGeom>
          <a:ln/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80000" tIns="180000" rIns="90000" bIns="180000">
            <a:spAutoFit/>
          </a:bodyPr>
          <a:lstStyle/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fr-FR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Mettez à jour vos systèmes et logiciels.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Utilisez un antivirus.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N’installez pas de logiciels douteux.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Verrouillez votre écran avec un mot de passe.</a:t>
            </a:r>
          </a:p>
        </p:txBody>
      </p:sp>
    </p:spTree>
    <p:extLst>
      <p:ext uri="{BB962C8B-B14F-4D97-AF65-F5344CB8AC3E}">
        <p14:creationId xmlns:p14="http://schemas.microsoft.com/office/powerpoint/2010/main" val="305284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4414278"/>
      </p:ext>
    </p:extLst>
  </p:cSld>
  <p:clrMapOvr>
    <a:masterClrMapping/>
  </p:clrMapOvr>
</p:sld>
</file>

<file path=ppt/theme/theme1.xml><?xml version="1.0" encoding="utf-8"?>
<a:theme xmlns:a="http://schemas.openxmlformats.org/drawingml/2006/main" name="1_Prelude">
  <a:themeElements>
    <a:clrScheme name="1_Prelude 1">
      <a:dk1>
        <a:srgbClr val="1D528D"/>
      </a:dk1>
      <a:lt1>
        <a:srgbClr val="FFFFFF"/>
      </a:lt1>
      <a:dk2>
        <a:srgbClr val="000000"/>
      </a:dk2>
      <a:lt2>
        <a:srgbClr val="B2B2B2"/>
      </a:lt2>
      <a:accent1>
        <a:srgbClr val="2D6BC7"/>
      </a:accent1>
      <a:accent2>
        <a:srgbClr val="FF9900"/>
      </a:accent2>
      <a:accent3>
        <a:srgbClr val="FFFFFF"/>
      </a:accent3>
      <a:accent4>
        <a:srgbClr val="174578"/>
      </a:accent4>
      <a:accent5>
        <a:srgbClr val="ADBAE0"/>
      </a:accent5>
      <a:accent6>
        <a:srgbClr val="E78A00"/>
      </a:accent6>
      <a:hlink>
        <a:srgbClr val="9999FF"/>
      </a:hlink>
      <a:folHlink>
        <a:srgbClr val="969696"/>
      </a:folHlink>
    </a:clrScheme>
    <a:fontScheme name="1_Prelu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Times New Roman" pitchFamily="18" charset="0"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  <a:sym typeface="Wingdings 2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Times New Roman" pitchFamily="18" charset="0"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  <a:sym typeface="Wingdings 2" pitchFamily="18" charset="2"/>
          </a:defRPr>
        </a:defPPr>
      </a:lstStyle>
    </a:lnDef>
  </a:objectDefaults>
  <a:extraClrSchemeLst>
    <a:extraClrScheme>
      <a:clrScheme name="1_Prelude 1">
        <a:dk1>
          <a:srgbClr val="1D528D"/>
        </a:dk1>
        <a:lt1>
          <a:srgbClr val="FFFFFF"/>
        </a:lt1>
        <a:dk2>
          <a:srgbClr val="000000"/>
        </a:dk2>
        <a:lt2>
          <a:srgbClr val="B2B2B2"/>
        </a:lt2>
        <a:accent1>
          <a:srgbClr val="2D6BC7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DBAE0"/>
        </a:accent5>
        <a:accent6>
          <a:srgbClr val="E78A00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lude 2">
        <a:dk1>
          <a:srgbClr val="808080"/>
        </a:dk1>
        <a:lt1>
          <a:srgbClr val="FFFFFF"/>
        </a:lt1>
        <a:dk2>
          <a:srgbClr val="000000"/>
        </a:dk2>
        <a:lt2>
          <a:srgbClr val="B2B2B2"/>
        </a:lt2>
        <a:accent1>
          <a:srgbClr val="058089"/>
        </a:accent1>
        <a:accent2>
          <a:srgbClr val="66BE0E"/>
        </a:accent2>
        <a:accent3>
          <a:srgbClr val="FFFFFF"/>
        </a:accent3>
        <a:accent4>
          <a:srgbClr val="6C6C6C"/>
        </a:accent4>
        <a:accent5>
          <a:srgbClr val="AAC0C4"/>
        </a:accent5>
        <a:accent6>
          <a:srgbClr val="5CAC0C"/>
        </a:accent6>
        <a:hlink>
          <a:srgbClr val="2CA9D0"/>
        </a:hlink>
        <a:folHlink>
          <a:srgbClr val="4841D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lude 3">
        <a:dk1>
          <a:srgbClr val="1D528D"/>
        </a:dk1>
        <a:lt1>
          <a:srgbClr val="FFFFFF"/>
        </a:lt1>
        <a:dk2>
          <a:srgbClr val="000000"/>
        </a:dk2>
        <a:lt2>
          <a:srgbClr val="CACACA"/>
        </a:lt2>
        <a:accent1>
          <a:srgbClr val="0099CC"/>
        </a:accent1>
        <a:accent2>
          <a:srgbClr val="8BC84E"/>
        </a:accent2>
        <a:accent3>
          <a:srgbClr val="FFFFFF"/>
        </a:accent3>
        <a:accent4>
          <a:srgbClr val="174578"/>
        </a:accent4>
        <a:accent5>
          <a:srgbClr val="AACAE2"/>
        </a:accent5>
        <a:accent6>
          <a:srgbClr val="7DB546"/>
        </a:accent6>
        <a:hlink>
          <a:srgbClr val="6E81E0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4620</TotalTime>
  <Words>319</Words>
  <Application>Microsoft Macintosh PowerPoint</Application>
  <PresentationFormat>On-screen Show (4:3)</PresentationFormat>
  <Paragraphs>45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Arial Black</vt:lpstr>
      <vt:lpstr>Stencil</vt:lpstr>
      <vt:lpstr>Times New Roman</vt:lpstr>
      <vt:lpstr>Wingdings</vt:lpstr>
      <vt:lpstr>Wingdings 2</vt:lpstr>
      <vt:lpstr>Wingdings 3</vt:lpstr>
      <vt:lpstr>1_Prelude</vt:lpstr>
      <vt:lpstr>Sensibilisation sécurité informatique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Security at CERN</dc:title>
  <dc:creator>Dr. Stefan Lüders</dc:creator>
  <cp:lastModifiedBy>SL</cp:lastModifiedBy>
  <cp:revision>1167</cp:revision>
  <dcterms:created xsi:type="dcterms:W3CDTF">2004-11-17T08:17:40Z</dcterms:created>
  <dcterms:modified xsi:type="dcterms:W3CDTF">2019-12-04T08:44:49Z</dcterms:modified>
</cp:coreProperties>
</file>