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90" r:id="rId3"/>
    <p:sldId id="291" r:id="rId4"/>
    <p:sldId id="292" r:id="rId5"/>
    <p:sldId id="293" r:id="rId6"/>
    <p:sldId id="294" r:id="rId7"/>
    <p:sldId id="295" r:id="rId8"/>
    <p:sldId id="314" r:id="rId9"/>
    <p:sldId id="296" r:id="rId10"/>
    <p:sldId id="315" r:id="rId11"/>
    <p:sldId id="316" r:id="rId12"/>
    <p:sldId id="297" r:id="rId13"/>
    <p:sldId id="298" r:id="rId14"/>
    <p:sldId id="299" r:id="rId15"/>
    <p:sldId id="317" r:id="rId16"/>
    <p:sldId id="318" r:id="rId17"/>
    <p:sldId id="319" r:id="rId18"/>
    <p:sldId id="320" r:id="rId19"/>
    <p:sldId id="321" r:id="rId20"/>
    <p:sldId id="305" r:id="rId21"/>
    <p:sldId id="323" r:id="rId22"/>
    <p:sldId id="313" r:id="rId23"/>
    <p:sldId id="310" r:id="rId24"/>
    <p:sldId id="309" r:id="rId25"/>
    <p:sldId id="311" r:id="rId26"/>
    <p:sldId id="312" r:id="rId27"/>
  </p:sldIdLst>
  <p:sldSz cx="9144000" cy="6858000" type="screen4x3"/>
  <p:notesSz cx="6797675" cy="9928225"/>
  <p:custDataLst>
    <p:tags r:id="rId3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B387C"/>
    <a:srgbClr val="00B1B0"/>
    <a:srgbClr val="F9A25E"/>
    <a:srgbClr val="001844"/>
    <a:srgbClr val="009999"/>
    <a:srgbClr val="DBE020"/>
    <a:srgbClr val="DA46CF"/>
    <a:srgbClr val="00CC99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37" autoAdjust="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15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7AD84B-E2C5-415E-9AA9-541255205330}" type="doc">
      <dgm:prSet loTypeId="urn:microsoft.com/office/officeart/2005/8/layout/funnel1" loCatId="process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086813D8-9FEC-4A81-B43C-93148C5B796E}">
      <dgm:prSet phldrT="[Text]" phldr="1"/>
      <dgm:spPr/>
      <dgm:t>
        <a:bodyPr/>
        <a:lstStyle/>
        <a:p>
          <a:endParaRPr lang="en-US" dirty="0"/>
        </a:p>
      </dgm:t>
    </dgm:pt>
    <dgm:pt modelId="{4CBDB183-F01A-402F-9D9C-A7F00052A097}" type="sibTrans" cxnId="{A05BF366-8293-419D-8510-B3C18AC3A3E4}">
      <dgm:prSet/>
      <dgm:spPr/>
      <dgm:t>
        <a:bodyPr/>
        <a:lstStyle/>
        <a:p>
          <a:endParaRPr lang="en-US"/>
        </a:p>
      </dgm:t>
    </dgm:pt>
    <dgm:pt modelId="{D02BDBEF-3EB5-487D-AAD9-8A80BE7DD39D}" type="parTrans" cxnId="{A05BF366-8293-419D-8510-B3C18AC3A3E4}">
      <dgm:prSet/>
      <dgm:spPr/>
      <dgm:t>
        <a:bodyPr/>
        <a:lstStyle/>
        <a:p>
          <a:endParaRPr lang="en-US"/>
        </a:p>
      </dgm:t>
    </dgm:pt>
    <dgm:pt modelId="{2A9D4DA6-0C6C-44B7-8C6A-EC05FD49A2FE}" type="pres">
      <dgm:prSet presAssocID="{9C7AD84B-E2C5-415E-9AA9-541255205330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735A9C-5A7E-4F6F-A9D6-AE1861C338D0}" type="pres">
      <dgm:prSet presAssocID="{9C7AD84B-E2C5-415E-9AA9-541255205330}" presName="ellipse" presStyleLbl="trBgShp" presStyleIdx="0" presStyleCnt="1" custScaleX="81626" custScaleY="103834" custLinFactNeighborX="1065" custLinFactNeighborY="9775"/>
      <dgm:spPr/>
    </dgm:pt>
    <dgm:pt modelId="{2F6DCFF2-8706-4784-905B-7C3EE8273B2D}" type="pres">
      <dgm:prSet presAssocID="{9C7AD84B-E2C5-415E-9AA9-541255205330}" presName="arrow1" presStyleLbl="fgShp" presStyleIdx="0" presStyleCnt="1"/>
      <dgm:spPr>
        <a:noFill/>
        <a:ln>
          <a:noFill/>
        </a:ln>
      </dgm:spPr>
    </dgm:pt>
    <dgm:pt modelId="{9EE53158-D5B4-4D41-AD27-82FC3A4D656E}" type="pres">
      <dgm:prSet presAssocID="{9C7AD84B-E2C5-415E-9AA9-541255205330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259BE2-A52B-443D-8AFC-A7477CE2C157}" type="pres">
      <dgm:prSet presAssocID="{9C7AD84B-E2C5-415E-9AA9-541255205330}" presName="funnel" presStyleLbl="trAlignAcc1" presStyleIdx="0" presStyleCnt="1" custScaleX="78188" custScaleY="81542" custLinFactNeighborX="-173" custLinFactNeighborY="-2682"/>
      <dgm:spPr/>
    </dgm:pt>
  </dgm:ptLst>
  <dgm:cxnLst>
    <dgm:cxn modelId="{A05BF366-8293-419D-8510-B3C18AC3A3E4}" srcId="{9C7AD84B-E2C5-415E-9AA9-541255205330}" destId="{086813D8-9FEC-4A81-B43C-93148C5B796E}" srcOrd="0" destOrd="0" parTransId="{D02BDBEF-3EB5-487D-AAD9-8A80BE7DD39D}" sibTransId="{4CBDB183-F01A-402F-9D9C-A7F00052A097}"/>
    <dgm:cxn modelId="{5E9DB4D0-615F-417B-99A9-B8669734EE7B}" type="presOf" srcId="{9C7AD84B-E2C5-415E-9AA9-541255205330}" destId="{2A9D4DA6-0C6C-44B7-8C6A-EC05FD49A2FE}" srcOrd="0" destOrd="0" presId="urn:microsoft.com/office/officeart/2005/8/layout/funnel1"/>
    <dgm:cxn modelId="{3552EB9E-EBC8-4E52-8497-4A3E567AE61C}" type="presOf" srcId="{086813D8-9FEC-4A81-B43C-93148C5B796E}" destId="{9EE53158-D5B4-4D41-AD27-82FC3A4D656E}" srcOrd="0" destOrd="0" presId="urn:microsoft.com/office/officeart/2005/8/layout/funnel1"/>
    <dgm:cxn modelId="{873189F9-A5D9-4ABB-A06C-7BDC2723A9BA}" type="presParOf" srcId="{2A9D4DA6-0C6C-44B7-8C6A-EC05FD49A2FE}" destId="{0B735A9C-5A7E-4F6F-A9D6-AE1861C338D0}" srcOrd="0" destOrd="0" presId="urn:microsoft.com/office/officeart/2005/8/layout/funnel1"/>
    <dgm:cxn modelId="{E78D23C9-8ACF-41C9-89E5-56D07720D111}" type="presParOf" srcId="{2A9D4DA6-0C6C-44B7-8C6A-EC05FD49A2FE}" destId="{2F6DCFF2-8706-4784-905B-7C3EE8273B2D}" srcOrd="1" destOrd="0" presId="urn:microsoft.com/office/officeart/2005/8/layout/funnel1"/>
    <dgm:cxn modelId="{7ECA5EF9-4628-43CC-872F-7232AA5DBFA4}" type="presParOf" srcId="{2A9D4DA6-0C6C-44B7-8C6A-EC05FD49A2FE}" destId="{9EE53158-D5B4-4D41-AD27-82FC3A4D656E}" srcOrd="2" destOrd="0" presId="urn:microsoft.com/office/officeart/2005/8/layout/funnel1"/>
    <dgm:cxn modelId="{ACC47377-6706-4ED2-9E55-0A0ACEFB4A07}" type="presParOf" srcId="{2A9D4DA6-0C6C-44B7-8C6A-EC05FD49A2FE}" destId="{5B259BE2-A52B-443D-8AFC-A7477CE2C157}" srcOrd="3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735A9C-5A7E-4F6F-A9D6-AE1861C338D0}">
      <dsp:nvSpPr>
        <dsp:cNvPr id="0" name=""/>
        <dsp:cNvSpPr/>
      </dsp:nvSpPr>
      <dsp:spPr>
        <a:xfrm>
          <a:off x="1132731" y="344280"/>
          <a:ext cx="2457983" cy="1085871"/>
        </a:xfrm>
        <a:prstGeom prst="ellipse">
          <a:avLst/>
        </a:prstGeom>
        <a:solidFill>
          <a:schemeClr val="accent3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6DCFF2-8706-4784-905B-7C3EE8273B2D}">
      <dsp:nvSpPr>
        <dsp:cNvPr id="0" name=""/>
        <dsp:cNvSpPr/>
      </dsp:nvSpPr>
      <dsp:spPr>
        <a:xfrm>
          <a:off x="2042531" y="2822854"/>
          <a:ext cx="583580" cy="373491"/>
        </a:xfrm>
        <a:prstGeom prst="downArrow">
          <a:avLst/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E53158-D5B4-4D41-AD27-82FC3A4D656E}">
      <dsp:nvSpPr>
        <dsp:cNvPr id="0" name=""/>
        <dsp:cNvSpPr/>
      </dsp:nvSpPr>
      <dsp:spPr>
        <a:xfrm>
          <a:off x="933728" y="3121647"/>
          <a:ext cx="2801186" cy="700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 dirty="0"/>
        </a:p>
      </dsp:txBody>
      <dsp:txXfrm>
        <a:off x="933728" y="3121647"/>
        <a:ext cx="2801186" cy="700296"/>
      </dsp:txXfrm>
    </dsp:sp>
    <dsp:sp modelId="{5B259BE2-A52B-443D-8AFC-A7477CE2C157}">
      <dsp:nvSpPr>
        <dsp:cNvPr id="0" name=""/>
        <dsp:cNvSpPr/>
      </dsp:nvSpPr>
      <dsp:spPr>
        <a:xfrm>
          <a:off x="1051056" y="304882"/>
          <a:ext cx="2555223" cy="2131867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B13211-C00D-4D22-BE24-0FEEFF396B25}" type="datetimeFigureOut">
              <a:rPr lang="en-GB" smtClean="0"/>
              <a:pPr/>
              <a:t>03/12/2019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9C585-4AF4-4D5C-893F-FDEB3B7F4A7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3712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2533C-91E9-46A7-8F35-6E0F212CF842}" type="datetimeFigureOut">
              <a:rPr lang="en-GB" smtClean="0"/>
              <a:pPr/>
              <a:t>03/12/2019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C4EA8B-888D-4C66-B594-38F2AE6E6B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5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55D3DF-548E-4E08-B11E-39CEDA97FF3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921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How do</a:t>
            </a:r>
            <a:r>
              <a:rPr lang="en-GB" baseline="0" dirty="0" smtClean="0"/>
              <a:t> you learn ?</a:t>
            </a:r>
          </a:p>
          <a:p>
            <a:endParaRPr lang="en-GB" baseline="0" dirty="0" smtClean="0"/>
          </a:p>
          <a:p>
            <a:r>
              <a:rPr lang="en-GB" baseline="0" dirty="0" smtClean="0"/>
              <a:t>Are any of the pictures related to learning ?</a:t>
            </a:r>
          </a:p>
          <a:p>
            <a:r>
              <a:rPr lang="en-GB" baseline="0" dirty="0" smtClean="0"/>
              <a:t>Or should I ask, are any of the pictures not related to learning ?</a:t>
            </a:r>
          </a:p>
          <a:p>
            <a:r>
              <a:rPr lang="en-GB" baseline="0" dirty="0" smtClean="0"/>
              <a:t>Some of the activities are very technological (like the virtual reality masks), others are very formal like lectures in a hall, others are more practical and hands-on.</a:t>
            </a:r>
          </a:p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4EA8B-888D-4C66-B594-38F2AE6E6BE2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790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There is a framework, which</a:t>
            </a:r>
            <a:r>
              <a:rPr lang="en-GB" baseline="0" dirty="0" smtClean="0"/>
              <a:t> is called 70/20/10.</a:t>
            </a:r>
          </a:p>
          <a:p>
            <a:endParaRPr lang="en-GB" baseline="0" dirty="0" smtClean="0"/>
          </a:p>
          <a:p>
            <a:r>
              <a:rPr lang="en-GB" baseline="0" dirty="0" smtClean="0"/>
              <a:t>It indicates where learning comes from :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Formal courses account for 10% - this might look surprisingly low, and you may wonder why you have been sitting so many years at school 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Social or collaborative learning, like for example feedback from others, or sharing of experience within professional networks make up 20%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But the bulk -70%- comes from learning by doing – your own experience with real new problems to solve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4EA8B-888D-4C66-B594-38F2AE6E6BE2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101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first option is via</a:t>
            </a:r>
            <a:r>
              <a:rPr lang="en-GB" baseline="0" dirty="0" smtClean="0"/>
              <a:t> the HR departmental webpage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4EA8B-888D-4C66-B594-38F2AE6E6BE2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627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first option is via</a:t>
            </a:r>
            <a:r>
              <a:rPr lang="en-GB" baseline="0" dirty="0" smtClean="0"/>
              <a:t> the HR departmental webpage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4EA8B-888D-4C66-B594-38F2AE6E6BE2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7380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first option is via</a:t>
            </a:r>
            <a:r>
              <a:rPr lang="en-GB" baseline="0" dirty="0" smtClean="0"/>
              <a:t> the HR departmental webpage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4EA8B-888D-4C66-B594-38F2AE6E6BE2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9108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first option is via</a:t>
            </a:r>
            <a:r>
              <a:rPr lang="en-GB" baseline="0" dirty="0" smtClean="0"/>
              <a:t> the HR departmental webpage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4EA8B-888D-4C66-B594-38F2AE6E6BE2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580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first option is via</a:t>
            </a:r>
            <a:r>
              <a:rPr lang="en-GB" baseline="0" dirty="0" smtClean="0"/>
              <a:t> the HR departmental webpage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4EA8B-888D-4C66-B594-38F2AE6E6BE2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1912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8507">
              <a:defRPr/>
            </a:pPr>
            <a:r>
              <a:rPr lang="en-US" baseline="0" dirty="0" smtClean="0"/>
              <a:t>Regarding the staff population of around 2500 staff members,  there is a team of Human Resources Advisers, commonly called HRAs, available to guide you with all the HR-related questions. </a:t>
            </a:r>
            <a:endParaRPr lang="fr-CH" baseline="0" dirty="0" smtClean="0"/>
          </a:p>
          <a:p>
            <a:pPr defTabSz="948507">
              <a:defRPr/>
            </a:pPr>
            <a:endParaRPr lang="en-US" baseline="0" dirty="0" smtClean="0"/>
          </a:p>
          <a:p>
            <a:pPr defTabSz="948507">
              <a:defRPr/>
            </a:pPr>
            <a:r>
              <a:rPr lang="en-US" baseline="0" dirty="0" smtClean="0"/>
              <a:t>The Frontline group is composed of a Group Leader, a deputy group leader and a team of HR generalists and administrative assistants. Depending on your Department or unit,  I let you read the name of “your Human resources adviser”.  You will meet them soon after your start of work.</a:t>
            </a:r>
          </a:p>
          <a:p>
            <a:pPr defTabSz="948507">
              <a:defRPr/>
            </a:pPr>
            <a:endParaRPr lang="en-US" baseline="0" dirty="0" smtClean="0"/>
          </a:p>
          <a:p>
            <a:pPr defTabSz="948507">
              <a:defRPr/>
            </a:pPr>
            <a:r>
              <a:rPr lang="en-US" baseline="0" dirty="0" smtClean="0"/>
              <a:t>The contact details of my colleagues are available on our web pages and in the directory.</a:t>
            </a:r>
            <a:endParaRPr lang="en-US" dirty="0" smtClean="0"/>
          </a:p>
          <a:p>
            <a:pPr defTabSz="948507">
              <a:defRPr/>
            </a:pPr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570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FFE61-2806-447A-8FB0-4E35063FDDDE}" type="datetime5">
              <a:rPr lang="en-US" smtClean="0"/>
              <a:pPr/>
              <a:t>3-Dec-19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3E207-9D95-4068-8949-41383F6EBE75}" type="datetime5">
              <a:rPr lang="en-US" smtClean="0"/>
              <a:pPr/>
              <a:t>3-Dec-19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8872E-DD25-48A4-B5C8-80F00109EB26}" type="datetime5">
              <a:rPr lang="en-US" smtClean="0"/>
              <a:pPr/>
              <a:t>3-Dec-19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A226-CE91-403C-ABD9-565709F10A0C}" type="datetimeFigureOut">
              <a:rPr lang="en-US" smtClean="0"/>
              <a:t>03-Dec-19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3182-F0B8-4D71-A42D-E28145026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67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82EA0-8967-4DAD-9A4B-FAA468AAABFC}" type="datetime5">
              <a:rPr lang="en-US" smtClean="0"/>
              <a:pPr/>
              <a:t>3-Dec-19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85037-2D14-469D-B04F-A53F76A529A2}" type="datetime5">
              <a:rPr lang="en-US" smtClean="0"/>
              <a:pPr/>
              <a:t>3-Dec-19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9993A-BAF1-421A-B3E7-FA9BCCCB6BD0}" type="datetime5">
              <a:rPr lang="en-US" smtClean="0"/>
              <a:pPr/>
              <a:t>3-Dec-19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FFF19-F5C5-4CAD-9653-6BB948A6B6B9}" type="datetime5">
              <a:rPr lang="en-US" smtClean="0"/>
              <a:pPr/>
              <a:t>3-Dec-19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6C5BD-02FD-4851-810E-E7571F902421}" type="datetime5">
              <a:rPr lang="en-US" smtClean="0"/>
              <a:pPr/>
              <a:t>3-Dec-19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15.gif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11" Type="http://schemas.openxmlformats.org/officeDocument/2006/relationships/image" Target="../media/image13.jpg"/><Relationship Id="rId5" Type="http://schemas.openxmlformats.org/officeDocument/2006/relationships/image" Target="../media/image7.jpg"/><Relationship Id="rId10" Type="http://schemas.openxmlformats.org/officeDocument/2006/relationships/image" Target="../media/image12.jpg"/><Relationship Id="rId4" Type="http://schemas.openxmlformats.org/officeDocument/2006/relationships/image" Target="../media/image6.png"/><Relationship Id="rId9" Type="http://schemas.openxmlformats.org/officeDocument/2006/relationships/image" Target="../media/image11.jpg"/><Relationship Id="rId1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inghub.cern.ch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26" Type="http://schemas.openxmlformats.org/officeDocument/2006/relationships/image" Target="../media/image50.png"/><Relationship Id="rId3" Type="http://schemas.openxmlformats.org/officeDocument/2006/relationships/image" Target="../media/image27.png"/><Relationship Id="rId21" Type="http://schemas.openxmlformats.org/officeDocument/2006/relationships/image" Target="../media/image45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5" Type="http://schemas.openxmlformats.org/officeDocument/2006/relationships/image" Target="../media/image49.png"/><Relationship Id="rId2" Type="http://schemas.openxmlformats.org/officeDocument/2006/relationships/image" Target="../media/image26.png"/><Relationship Id="rId16" Type="http://schemas.openxmlformats.org/officeDocument/2006/relationships/image" Target="../media/image40.png"/><Relationship Id="rId20" Type="http://schemas.openxmlformats.org/officeDocument/2006/relationships/image" Target="../media/image44.png"/><Relationship Id="rId29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24" Type="http://schemas.openxmlformats.org/officeDocument/2006/relationships/image" Target="../media/image48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23" Type="http://schemas.openxmlformats.org/officeDocument/2006/relationships/image" Target="../media/image47.png"/><Relationship Id="rId28" Type="http://schemas.openxmlformats.org/officeDocument/2006/relationships/image" Target="../media/image52.png"/><Relationship Id="rId10" Type="http://schemas.openxmlformats.org/officeDocument/2006/relationships/image" Target="../media/image34.png"/><Relationship Id="rId19" Type="http://schemas.openxmlformats.org/officeDocument/2006/relationships/image" Target="../media/image43.png"/><Relationship Id="rId31" Type="http://schemas.openxmlformats.org/officeDocument/2006/relationships/image" Target="../media/image55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Relationship Id="rId22" Type="http://schemas.openxmlformats.org/officeDocument/2006/relationships/image" Target="../media/image46.png"/><Relationship Id="rId27" Type="http://schemas.openxmlformats.org/officeDocument/2006/relationships/image" Target="../media/image51.png"/><Relationship Id="rId30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g"/><Relationship Id="rId3" Type="http://schemas.openxmlformats.org/officeDocument/2006/relationships/image" Target="../media/image57.png"/><Relationship Id="rId7" Type="http://schemas.openxmlformats.org/officeDocument/2006/relationships/image" Target="../media/image60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g"/><Relationship Id="rId5" Type="http://schemas.openxmlformats.org/officeDocument/2006/relationships/image" Target="../media/image58.jpg"/><Relationship Id="rId10" Type="http://schemas.openxmlformats.org/officeDocument/2006/relationships/image" Target="../media/image63.jpg"/><Relationship Id="rId4" Type="http://schemas.microsoft.com/office/2007/relationships/hdphoto" Target="../media/hdphoto6.wdp"/><Relationship Id="rId9" Type="http://schemas.openxmlformats.org/officeDocument/2006/relationships/image" Target="../media/image62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jpg"/><Relationship Id="rId3" Type="http://schemas.microsoft.com/office/2007/relationships/hdphoto" Target="../media/hdphoto1.wdp"/><Relationship Id="rId7" Type="http://schemas.openxmlformats.org/officeDocument/2006/relationships/image" Target="../media/image8.jpg"/><Relationship Id="rId12" Type="http://schemas.openxmlformats.org/officeDocument/2006/relationships/image" Target="../media/image12.jpg"/><Relationship Id="rId17" Type="http://schemas.microsoft.com/office/2007/relationships/hdphoto" Target="../media/hdphoto4.wdp"/><Relationship Id="rId2" Type="http://schemas.openxmlformats.org/officeDocument/2006/relationships/image" Target="../media/image5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11" Type="http://schemas.openxmlformats.org/officeDocument/2006/relationships/image" Target="../media/image11.jpg"/><Relationship Id="rId5" Type="http://schemas.microsoft.com/office/2007/relationships/hdphoto" Target="../media/hdphoto2.wdp"/><Relationship Id="rId15" Type="http://schemas.openxmlformats.org/officeDocument/2006/relationships/image" Target="../media/image15.gif"/><Relationship Id="rId10" Type="http://schemas.openxmlformats.org/officeDocument/2006/relationships/image" Target="../media/image10.jpg"/><Relationship Id="rId4" Type="http://schemas.openxmlformats.org/officeDocument/2006/relationships/image" Target="../media/image6.png"/><Relationship Id="rId9" Type="http://schemas.microsoft.com/office/2007/relationships/hdphoto" Target="../media/hdphoto3.wdp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7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lowchart: Connector 19"/>
          <p:cNvSpPr/>
          <p:nvPr/>
        </p:nvSpPr>
        <p:spPr>
          <a:xfrm>
            <a:off x="29487" y="2511415"/>
            <a:ext cx="2009776" cy="1859632"/>
          </a:xfrm>
          <a:prstGeom prst="flowChartConnector">
            <a:avLst/>
          </a:prstGeom>
          <a:blipFill>
            <a:blip r:embed="rId3">
              <a:extLst/>
            </a:blip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/>
          <p:cNvSpPr/>
          <p:nvPr/>
        </p:nvSpPr>
        <p:spPr>
          <a:xfrm>
            <a:off x="1819664" y="1472850"/>
            <a:ext cx="2009776" cy="1859632"/>
          </a:xfrm>
          <a:prstGeom prst="flowChartConnector">
            <a:avLst/>
          </a:prstGeom>
          <a:blipFill>
            <a:blip r:embed="rId4">
              <a:extLst/>
            </a:blip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/>
          <p:cNvSpPr/>
          <p:nvPr/>
        </p:nvSpPr>
        <p:spPr>
          <a:xfrm>
            <a:off x="1758014" y="3549980"/>
            <a:ext cx="2009776" cy="1859632"/>
          </a:xfrm>
          <a:prstGeom prst="flowChartConnector">
            <a:avLst/>
          </a:prstGeom>
          <a:blipFill>
            <a:blip r:embed="rId5"/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Connector 22"/>
          <p:cNvSpPr/>
          <p:nvPr/>
        </p:nvSpPr>
        <p:spPr>
          <a:xfrm>
            <a:off x="3466565" y="319755"/>
            <a:ext cx="2009776" cy="1859632"/>
          </a:xfrm>
          <a:prstGeom prst="flowChartConnector">
            <a:avLst/>
          </a:prstGeom>
          <a:blipFill>
            <a:blip r:embed="rId6"/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Connector 23"/>
          <p:cNvSpPr/>
          <p:nvPr/>
        </p:nvSpPr>
        <p:spPr>
          <a:xfrm>
            <a:off x="3578047" y="2499866"/>
            <a:ext cx="2009776" cy="1859632"/>
          </a:xfrm>
          <a:prstGeom prst="flowChartConnector">
            <a:avLst/>
          </a:prstGeom>
          <a:blipFill dpi="0" rotWithShape="1">
            <a:blip r:embed="rId7">
              <a:extLst/>
            </a:blip>
            <a:srcRect/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Connector 25"/>
          <p:cNvSpPr/>
          <p:nvPr/>
        </p:nvSpPr>
        <p:spPr>
          <a:xfrm>
            <a:off x="5295328" y="1331133"/>
            <a:ext cx="2009776" cy="1859632"/>
          </a:xfrm>
          <a:prstGeom prst="flowChartConnector">
            <a:avLst/>
          </a:prstGeom>
          <a:blipFill>
            <a:blip r:embed="rId8"/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Connector 26"/>
          <p:cNvSpPr/>
          <p:nvPr/>
        </p:nvSpPr>
        <p:spPr>
          <a:xfrm>
            <a:off x="5273935" y="3713786"/>
            <a:ext cx="2009776" cy="1859632"/>
          </a:xfrm>
          <a:prstGeom prst="flowChartConnector">
            <a:avLst/>
          </a:prstGeom>
          <a:blipFill>
            <a:blip r:embed="rId9"/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Connector 27"/>
          <p:cNvSpPr/>
          <p:nvPr/>
        </p:nvSpPr>
        <p:spPr>
          <a:xfrm>
            <a:off x="7002462" y="108468"/>
            <a:ext cx="2009776" cy="1859632"/>
          </a:xfrm>
          <a:prstGeom prst="flowChartConnector">
            <a:avLst/>
          </a:prstGeom>
          <a:blipFill>
            <a:blip r:embed="rId10"/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/>
          <p:cNvSpPr/>
          <p:nvPr/>
        </p:nvSpPr>
        <p:spPr>
          <a:xfrm>
            <a:off x="7039170" y="2491900"/>
            <a:ext cx="2009776" cy="1859632"/>
          </a:xfrm>
          <a:prstGeom prst="flowChartConnector">
            <a:avLst/>
          </a:prstGeom>
          <a:blipFill>
            <a:blip r:embed="rId11"/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-246490" y="6031702"/>
            <a:ext cx="9589273" cy="1156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5" name="Flowchart: Connector 14"/>
          <p:cNvSpPr/>
          <p:nvPr/>
        </p:nvSpPr>
        <p:spPr>
          <a:xfrm>
            <a:off x="29487" y="4777353"/>
            <a:ext cx="2009776" cy="1859632"/>
          </a:xfrm>
          <a:prstGeom prst="flowChartConnector">
            <a:avLst/>
          </a:prstGeom>
          <a:blipFill>
            <a:blip r:embed="rId12"/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Flowchart: Connector 24"/>
          <p:cNvSpPr/>
          <p:nvPr/>
        </p:nvSpPr>
        <p:spPr>
          <a:xfrm>
            <a:off x="3486541" y="4763900"/>
            <a:ext cx="2009776" cy="1859632"/>
          </a:xfrm>
          <a:prstGeom prst="flowChartConnector">
            <a:avLst/>
          </a:prstGeom>
          <a:blipFill>
            <a:blip r:embed="rId13"/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/>
          <p:cNvSpPr/>
          <p:nvPr/>
        </p:nvSpPr>
        <p:spPr>
          <a:xfrm>
            <a:off x="7061329" y="4777353"/>
            <a:ext cx="2009776" cy="1859632"/>
          </a:xfrm>
          <a:prstGeom prst="flowChartConnector">
            <a:avLst/>
          </a:prstGeom>
          <a:blipFill>
            <a:blip r:embed="rId14">
              <a:extLst/>
            </a:blip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93326" y="428178"/>
            <a:ext cx="1347118" cy="1273300"/>
            <a:chOff x="7766327" y="152752"/>
            <a:chExt cx="1144491" cy="1005214"/>
          </a:xfrm>
        </p:grpSpPr>
        <p:sp>
          <p:nvSpPr>
            <p:cNvPr id="19" name="Oval 18"/>
            <p:cNvSpPr/>
            <p:nvPr/>
          </p:nvSpPr>
          <p:spPr>
            <a:xfrm>
              <a:off x="7766327" y="152752"/>
              <a:ext cx="1144491" cy="1005214"/>
            </a:xfrm>
            <a:prstGeom prst="ellipse">
              <a:avLst/>
            </a:prstGeom>
            <a:solidFill>
              <a:srgbClr val="EF5091"/>
            </a:solidFill>
            <a:ln>
              <a:solidFill>
                <a:srgbClr val="CC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792196" y="416710"/>
              <a:ext cx="939975" cy="364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chemeClr val="bg1"/>
                  </a:solidFill>
                </a:rPr>
                <a:t>  HOW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83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8472"/>
          <a:stretch/>
        </p:blipFill>
        <p:spPr>
          <a:xfrm>
            <a:off x="921050" y="404139"/>
            <a:ext cx="8109277" cy="5374253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411353" y="355150"/>
            <a:ext cx="1019394" cy="1088020"/>
            <a:chOff x="7766327" y="152752"/>
            <a:chExt cx="1144491" cy="1005214"/>
          </a:xfrm>
        </p:grpSpPr>
        <p:sp>
          <p:nvSpPr>
            <p:cNvPr id="6" name="Oval 5"/>
            <p:cNvSpPr/>
            <p:nvPr/>
          </p:nvSpPr>
          <p:spPr>
            <a:xfrm>
              <a:off x="7766327" y="152752"/>
              <a:ext cx="1144491" cy="1005214"/>
            </a:xfrm>
            <a:prstGeom prst="ellipse">
              <a:avLst/>
            </a:prstGeom>
            <a:solidFill>
              <a:srgbClr val="EF5091"/>
            </a:solidFill>
            <a:ln>
              <a:solidFill>
                <a:srgbClr val="CC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792196" y="416710"/>
              <a:ext cx="1051397" cy="4265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chemeClr val="bg1"/>
                  </a:solidFill>
                </a:rPr>
                <a:t>HOW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4274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llipse 11"/>
          <p:cNvSpPr/>
          <p:nvPr/>
        </p:nvSpPr>
        <p:spPr>
          <a:xfrm>
            <a:off x="1693452" y="772482"/>
            <a:ext cx="6624736" cy="5328592"/>
          </a:xfrm>
          <a:prstGeom prst="ellipse">
            <a:avLst/>
          </a:prstGeom>
          <a:solidFill>
            <a:schemeClr val="tx1">
              <a:lumMod val="20000"/>
              <a:lumOff val="80000"/>
              <a:alpha val="26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Ellipse 12"/>
          <p:cNvSpPr/>
          <p:nvPr/>
        </p:nvSpPr>
        <p:spPr>
          <a:xfrm>
            <a:off x="2381260" y="1636578"/>
            <a:ext cx="5040560" cy="4464496"/>
          </a:xfrm>
          <a:prstGeom prst="ellipse">
            <a:avLst/>
          </a:prstGeom>
          <a:solidFill>
            <a:schemeClr val="tx1">
              <a:lumMod val="60000"/>
              <a:lumOff val="40000"/>
              <a:alpha val="2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Ellipse 13"/>
          <p:cNvSpPr/>
          <p:nvPr/>
        </p:nvSpPr>
        <p:spPr>
          <a:xfrm>
            <a:off x="3389372" y="3868826"/>
            <a:ext cx="2952328" cy="2232248"/>
          </a:xfrm>
          <a:prstGeom prst="ellipse">
            <a:avLst/>
          </a:prstGeom>
          <a:solidFill>
            <a:schemeClr val="tx1">
              <a:lumMod val="75000"/>
              <a:alpha val="26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E837DFA4-8176-445A-BC95-D15DEF3ECBD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8" name="ZoneTexte 17"/>
          <p:cNvSpPr txBox="1"/>
          <p:nvPr/>
        </p:nvSpPr>
        <p:spPr>
          <a:xfrm>
            <a:off x="3677404" y="3940834"/>
            <a:ext cx="237626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fr-FR" b="1" dirty="0" smtClean="0">
                <a:solidFill>
                  <a:srgbClr val="0B387C"/>
                </a:solidFill>
              </a:rPr>
              <a:t>TRAINING </a:t>
            </a:r>
          </a:p>
          <a:p>
            <a:pPr marL="0" lvl="1" algn="ctr"/>
            <a:r>
              <a:rPr lang="fr-CH" sz="1100" i="1" dirty="0" err="1" smtClean="0">
                <a:solidFill>
                  <a:srgbClr val="0B387C"/>
                </a:solidFill>
                <a:latin typeface="+mj-lt"/>
                <a:cs typeface="Calibri" pitchFamily="34" charset="0"/>
              </a:rPr>
              <a:t>Formal</a:t>
            </a:r>
            <a:r>
              <a:rPr lang="fr-CH" sz="1100" i="1" dirty="0" smtClean="0">
                <a:solidFill>
                  <a:srgbClr val="0B387C"/>
                </a:solidFill>
                <a:latin typeface="+mj-lt"/>
                <a:cs typeface="Calibri" pitchFamily="34" charset="0"/>
              </a:rPr>
              <a:t> programmes </a:t>
            </a:r>
            <a:r>
              <a:rPr lang="fr-CH" sz="1100" i="1" dirty="0" err="1" smtClean="0">
                <a:solidFill>
                  <a:srgbClr val="0B387C"/>
                </a:solidFill>
                <a:latin typeface="+mj-lt"/>
                <a:cs typeface="Calibri" pitchFamily="34" charset="0"/>
              </a:rPr>
              <a:t>delivered</a:t>
            </a:r>
            <a:r>
              <a:rPr lang="fr-CH" sz="1100" i="1" dirty="0" smtClean="0">
                <a:solidFill>
                  <a:srgbClr val="0B387C"/>
                </a:solidFill>
                <a:latin typeface="+mj-lt"/>
                <a:cs typeface="Calibri" pitchFamily="34" charset="0"/>
              </a:rPr>
              <a:t> </a:t>
            </a:r>
            <a:r>
              <a:rPr lang="fr-CH" sz="1100" i="1" dirty="0" err="1" smtClean="0">
                <a:solidFill>
                  <a:srgbClr val="0B387C"/>
                </a:solidFill>
                <a:latin typeface="+mj-lt"/>
                <a:cs typeface="Calibri" pitchFamily="34" charset="0"/>
              </a:rPr>
              <a:t>internally</a:t>
            </a:r>
            <a:r>
              <a:rPr lang="fr-CH" sz="1100" i="1" dirty="0" smtClean="0">
                <a:solidFill>
                  <a:srgbClr val="0B387C"/>
                </a:solidFill>
                <a:latin typeface="+mj-lt"/>
                <a:cs typeface="Calibri" pitchFamily="34" charset="0"/>
              </a:rPr>
              <a:t> and </a:t>
            </a:r>
            <a:r>
              <a:rPr lang="fr-CH" sz="1100" i="1" dirty="0" err="1" smtClean="0">
                <a:solidFill>
                  <a:srgbClr val="0B387C"/>
                </a:solidFill>
                <a:latin typeface="+mj-lt"/>
                <a:cs typeface="Calibri" pitchFamily="34" charset="0"/>
              </a:rPr>
              <a:t>externally</a:t>
            </a:r>
            <a:r>
              <a:rPr lang="fr-CH" sz="1100" i="1" dirty="0" smtClean="0">
                <a:solidFill>
                  <a:srgbClr val="0B387C"/>
                </a:solidFill>
                <a:latin typeface="+mj-lt"/>
                <a:cs typeface="Calibri" pitchFamily="34" charset="0"/>
              </a:rPr>
              <a:t> </a:t>
            </a:r>
            <a:r>
              <a:rPr lang="fr-CH" sz="1100" i="1" dirty="0" err="1" smtClean="0">
                <a:solidFill>
                  <a:srgbClr val="0B387C"/>
                </a:solidFill>
                <a:latin typeface="+mj-lt"/>
                <a:cs typeface="Calibri" pitchFamily="34" charset="0"/>
              </a:rPr>
              <a:t>with</a:t>
            </a:r>
            <a:r>
              <a:rPr lang="fr-CH" sz="1100" i="1" dirty="0" smtClean="0">
                <a:solidFill>
                  <a:srgbClr val="0B387C"/>
                </a:solidFill>
                <a:latin typeface="+mj-lt"/>
                <a:cs typeface="Calibri" pitchFamily="34" charset="0"/>
              </a:rPr>
              <a:t> </a:t>
            </a:r>
            <a:r>
              <a:rPr lang="fr-CH" sz="1100" i="1" dirty="0" err="1" smtClean="0">
                <a:solidFill>
                  <a:srgbClr val="0B387C"/>
                </a:solidFill>
                <a:latin typeface="+mj-lt"/>
                <a:cs typeface="Calibri" pitchFamily="34" charset="0"/>
              </a:rPr>
              <a:t>specific</a:t>
            </a:r>
            <a:r>
              <a:rPr lang="fr-CH" sz="1100" i="1" dirty="0" smtClean="0">
                <a:solidFill>
                  <a:srgbClr val="0B387C"/>
                </a:solidFill>
                <a:latin typeface="+mj-lt"/>
                <a:cs typeface="Calibri" pitchFamily="34" charset="0"/>
              </a:rPr>
              <a:t> </a:t>
            </a:r>
            <a:r>
              <a:rPr lang="fr-CH" sz="1100" i="1" dirty="0" err="1" smtClean="0">
                <a:solidFill>
                  <a:srgbClr val="0B387C"/>
                </a:solidFill>
                <a:latin typeface="+mj-lt"/>
                <a:cs typeface="Calibri" pitchFamily="34" charset="0"/>
              </a:rPr>
              <a:t>outcome</a:t>
            </a:r>
            <a:endParaRPr lang="fr-CH" sz="1100" i="1" dirty="0">
              <a:solidFill>
                <a:srgbClr val="0B387C"/>
              </a:solidFill>
              <a:latin typeface="+mj-lt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389372" y="1780594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0B387C"/>
                </a:solidFill>
              </a:rPr>
              <a:t>LEARNING</a:t>
            </a:r>
            <a:r>
              <a:rPr lang="fr-FR" dirty="0" smtClean="0">
                <a:solidFill>
                  <a:srgbClr val="0B387C"/>
                </a:solidFill>
              </a:rPr>
              <a:t> </a:t>
            </a:r>
          </a:p>
          <a:p>
            <a:pPr algn="ctr"/>
            <a:r>
              <a:rPr lang="fr-FR" sz="1100" i="1" dirty="0" err="1" smtClean="0">
                <a:solidFill>
                  <a:srgbClr val="0B387C"/>
                </a:solidFill>
              </a:rPr>
              <a:t>Variety</a:t>
            </a:r>
            <a:r>
              <a:rPr lang="fr-FR" sz="1100" i="1" dirty="0" smtClean="0">
                <a:solidFill>
                  <a:srgbClr val="0B387C"/>
                </a:solidFill>
              </a:rPr>
              <a:t> of </a:t>
            </a:r>
            <a:r>
              <a:rPr lang="fr-FR" sz="1100" i="1" dirty="0" err="1" smtClean="0">
                <a:solidFill>
                  <a:srgbClr val="0B387C"/>
                </a:solidFill>
              </a:rPr>
              <a:t>formal</a:t>
            </a:r>
            <a:r>
              <a:rPr lang="fr-FR" sz="1100" i="1" dirty="0" smtClean="0">
                <a:solidFill>
                  <a:srgbClr val="0B387C"/>
                </a:solidFill>
              </a:rPr>
              <a:t> &amp; </a:t>
            </a:r>
            <a:r>
              <a:rPr lang="fr-FR" sz="1100" i="1" dirty="0" err="1" smtClean="0">
                <a:solidFill>
                  <a:srgbClr val="0B387C"/>
                </a:solidFill>
              </a:rPr>
              <a:t>informal</a:t>
            </a:r>
            <a:r>
              <a:rPr lang="fr-FR" sz="1100" i="1" dirty="0" smtClean="0">
                <a:solidFill>
                  <a:srgbClr val="0B387C"/>
                </a:solidFill>
              </a:rPr>
              <a:t> actions </a:t>
            </a:r>
            <a:r>
              <a:rPr lang="fr-FR" sz="1100" i="1" dirty="0" err="1" smtClean="0">
                <a:solidFill>
                  <a:srgbClr val="0B387C"/>
                </a:solidFill>
              </a:rPr>
              <a:t>aimed</a:t>
            </a:r>
            <a:r>
              <a:rPr lang="fr-FR" sz="1100" i="1" dirty="0" smtClean="0">
                <a:solidFill>
                  <a:srgbClr val="0B387C"/>
                </a:solidFill>
              </a:rPr>
              <a:t> at MPE </a:t>
            </a:r>
            <a:r>
              <a:rPr lang="fr-FR" sz="1100" i="1" dirty="0" err="1" smtClean="0">
                <a:solidFill>
                  <a:srgbClr val="0B387C"/>
                </a:solidFill>
              </a:rPr>
              <a:t>development</a:t>
            </a:r>
            <a:endParaRPr lang="fr-CH" sz="1100" i="1" dirty="0">
              <a:solidFill>
                <a:srgbClr val="0B387C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4901540" y="3076738"/>
            <a:ext cx="875982" cy="24622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B387C"/>
                </a:solidFill>
              </a:rPr>
              <a:t>On-the-job</a:t>
            </a:r>
            <a:endParaRPr lang="fr-CH" sz="1000" b="1" dirty="0">
              <a:solidFill>
                <a:srgbClr val="0B387C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965436" y="2716698"/>
            <a:ext cx="1018386" cy="24622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000" b="1" dirty="0" err="1" smtClean="0">
                <a:solidFill>
                  <a:srgbClr val="0B387C"/>
                </a:solidFill>
              </a:rPr>
              <a:t>Assignments</a:t>
            </a:r>
            <a:endParaRPr lang="fr-CH" sz="1000" b="1" dirty="0">
              <a:solidFill>
                <a:srgbClr val="0B387C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413707" y="4084850"/>
            <a:ext cx="735843" cy="24622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err="1" smtClean="0">
                <a:solidFill>
                  <a:srgbClr val="0B387C"/>
                </a:solidFill>
              </a:rPr>
              <a:t>Projects</a:t>
            </a:r>
            <a:endParaRPr lang="fr-CH" sz="1000" b="1" dirty="0">
              <a:solidFill>
                <a:srgbClr val="0B387C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677404" y="3436778"/>
            <a:ext cx="1115780" cy="24622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B387C"/>
                </a:solidFill>
              </a:rPr>
              <a:t>Job </a:t>
            </a:r>
            <a:r>
              <a:rPr lang="fr-FR" sz="1000" b="1" dirty="0" err="1" smtClean="0">
                <a:solidFill>
                  <a:srgbClr val="0B387C"/>
                </a:solidFill>
              </a:rPr>
              <a:t>shadowing</a:t>
            </a:r>
            <a:endParaRPr lang="fr-CH" sz="1000" b="1" dirty="0">
              <a:solidFill>
                <a:srgbClr val="0B387C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5909652" y="2572682"/>
            <a:ext cx="1426326" cy="24622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B387C"/>
                </a:solidFill>
              </a:rPr>
              <a:t>Knowledge sharing</a:t>
            </a:r>
            <a:endParaRPr lang="fr-CH" sz="1000" b="1" dirty="0">
              <a:solidFill>
                <a:srgbClr val="0B387C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6125675" y="3508786"/>
            <a:ext cx="995617" cy="24622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rgbClr val="0B387C"/>
                </a:solidFill>
              </a:rPr>
              <a:t>Job rotation</a:t>
            </a:r>
            <a:endParaRPr lang="fr-CH" sz="1000" b="1" dirty="0">
              <a:solidFill>
                <a:srgbClr val="0B387C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2211442" y="3361545"/>
            <a:ext cx="975840" cy="2462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B387C"/>
                </a:solidFill>
              </a:rPr>
              <a:t>Self-</a:t>
            </a:r>
            <a:r>
              <a:rPr lang="fr-FR" sz="1000" b="1" dirty="0" err="1" smtClean="0">
                <a:solidFill>
                  <a:srgbClr val="0B387C"/>
                </a:solidFill>
              </a:rPr>
              <a:t>learning</a:t>
            </a:r>
            <a:endParaRPr lang="fr-CH" sz="1000" b="1" dirty="0">
              <a:solidFill>
                <a:srgbClr val="0B387C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2381260" y="2932722"/>
            <a:ext cx="1296144" cy="25548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B387C"/>
                </a:solidFill>
              </a:rPr>
              <a:t>Distance </a:t>
            </a:r>
            <a:r>
              <a:rPr lang="fr-FR" sz="1000" b="1" dirty="0" err="1" smtClean="0">
                <a:solidFill>
                  <a:srgbClr val="0B387C"/>
                </a:solidFill>
              </a:rPr>
              <a:t>learning</a:t>
            </a:r>
            <a:endParaRPr lang="fr-CH" sz="1000" b="1" dirty="0">
              <a:solidFill>
                <a:srgbClr val="0B387C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2381260" y="3868826"/>
            <a:ext cx="1368152" cy="247202"/>
          </a:xfrm>
          <a:prstGeom prst="rect">
            <a:avLst/>
          </a:prstGeom>
          <a:solidFill>
            <a:srgbClr val="00B1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err="1" smtClean="0">
                <a:solidFill>
                  <a:srgbClr val="0B387C"/>
                </a:solidFill>
              </a:rPr>
              <a:t>Individual</a:t>
            </a:r>
            <a:r>
              <a:rPr lang="fr-FR" sz="1000" b="1" dirty="0" smtClean="0">
                <a:solidFill>
                  <a:srgbClr val="0B387C"/>
                </a:solidFill>
              </a:rPr>
              <a:t> coaching</a:t>
            </a:r>
            <a:endParaRPr lang="fr-CH" sz="1000" b="1" dirty="0">
              <a:solidFill>
                <a:srgbClr val="0B387C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2211442" y="4503935"/>
            <a:ext cx="1028112" cy="246221"/>
          </a:xfrm>
          <a:prstGeom prst="rect">
            <a:avLst/>
          </a:prstGeom>
          <a:solidFill>
            <a:srgbClr val="00B1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B387C"/>
                </a:solidFill>
              </a:rPr>
              <a:t>Team actions</a:t>
            </a:r>
            <a:endParaRPr lang="fr-CH" sz="1000" b="1" dirty="0">
              <a:solidFill>
                <a:srgbClr val="0B387C"/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3029332" y="916498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0B387C"/>
                </a:solidFill>
              </a:rPr>
              <a:t>DEVELOPMENT </a:t>
            </a:r>
          </a:p>
          <a:p>
            <a:pPr algn="ctr"/>
            <a:r>
              <a:rPr lang="fr-FR" sz="1100" i="1" dirty="0" err="1" smtClean="0">
                <a:solidFill>
                  <a:srgbClr val="0B387C"/>
                </a:solidFill>
              </a:rPr>
              <a:t>Systematic</a:t>
            </a:r>
            <a:r>
              <a:rPr lang="fr-FR" sz="1100" i="1" dirty="0" smtClean="0">
                <a:solidFill>
                  <a:srgbClr val="0B387C"/>
                </a:solidFill>
              </a:rPr>
              <a:t> </a:t>
            </a:r>
            <a:r>
              <a:rPr lang="fr-FR" sz="1100" i="1" dirty="0" err="1" smtClean="0">
                <a:solidFill>
                  <a:srgbClr val="0B387C"/>
                </a:solidFill>
              </a:rPr>
              <a:t>enhancement</a:t>
            </a:r>
            <a:r>
              <a:rPr lang="fr-FR" sz="1100" i="1" dirty="0" smtClean="0">
                <a:solidFill>
                  <a:srgbClr val="0B387C"/>
                </a:solidFill>
              </a:rPr>
              <a:t> of </a:t>
            </a:r>
            <a:r>
              <a:rPr lang="fr-FR" sz="1100" i="1" dirty="0" err="1" smtClean="0">
                <a:solidFill>
                  <a:srgbClr val="0B387C"/>
                </a:solidFill>
              </a:rPr>
              <a:t>competencies</a:t>
            </a:r>
            <a:r>
              <a:rPr lang="fr-FR" sz="1100" i="1" dirty="0" smtClean="0">
                <a:solidFill>
                  <a:srgbClr val="0B387C"/>
                </a:solidFill>
              </a:rPr>
              <a:t> </a:t>
            </a:r>
            <a:r>
              <a:rPr lang="fr-FR" sz="1100" i="1" dirty="0" err="1" smtClean="0">
                <a:solidFill>
                  <a:srgbClr val="0B387C"/>
                </a:solidFill>
              </a:rPr>
              <a:t>leading</a:t>
            </a:r>
            <a:r>
              <a:rPr lang="fr-FR" sz="1100" i="1" dirty="0" smtClean="0">
                <a:solidFill>
                  <a:srgbClr val="0B387C"/>
                </a:solidFill>
              </a:rPr>
              <a:t> to </a:t>
            </a:r>
            <a:r>
              <a:rPr lang="fr-FR" sz="1100" i="1" dirty="0" err="1" smtClean="0">
                <a:solidFill>
                  <a:srgbClr val="0B387C"/>
                </a:solidFill>
              </a:rPr>
              <a:t>personal</a:t>
            </a:r>
            <a:r>
              <a:rPr lang="fr-FR" sz="1100" i="1" dirty="0" smtClean="0">
                <a:solidFill>
                  <a:srgbClr val="0B387C"/>
                </a:solidFill>
              </a:rPr>
              <a:t> /</a:t>
            </a:r>
            <a:r>
              <a:rPr lang="fr-FR" sz="1100" i="1" dirty="0" err="1" smtClean="0">
                <a:solidFill>
                  <a:srgbClr val="0B387C"/>
                </a:solidFill>
              </a:rPr>
              <a:t>professional</a:t>
            </a:r>
            <a:r>
              <a:rPr lang="fr-FR" sz="1100" i="1" dirty="0" smtClean="0">
                <a:solidFill>
                  <a:srgbClr val="0B387C"/>
                </a:solidFill>
              </a:rPr>
              <a:t> </a:t>
            </a:r>
            <a:r>
              <a:rPr lang="fr-FR" sz="1100" i="1" dirty="0" err="1" smtClean="0">
                <a:solidFill>
                  <a:srgbClr val="0B387C"/>
                </a:solidFill>
              </a:rPr>
              <a:t>growth</a:t>
            </a:r>
            <a:endParaRPr lang="fr-CH" sz="1100" i="1" dirty="0">
              <a:solidFill>
                <a:srgbClr val="0B387C"/>
              </a:solidFill>
            </a:endParaRPr>
          </a:p>
        </p:txBody>
      </p:sp>
      <p:sp>
        <p:nvSpPr>
          <p:cNvPr id="32" name="Ellipse 31"/>
          <p:cNvSpPr/>
          <p:nvPr/>
        </p:nvSpPr>
        <p:spPr>
          <a:xfrm>
            <a:off x="3749412" y="4804930"/>
            <a:ext cx="1080120" cy="1008112"/>
          </a:xfrm>
          <a:prstGeom prst="ellipse">
            <a:avLst/>
          </a:prstGeom>
          <a:solidFill>
            <a:srgbClr val="00B1B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b="1">
              <a:solidFill>
                <a:srgbClr val="0B387C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3893428" y="5020954"/>
            <a:ext cx="7920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B387C"/>
                </a:solidFill>
              </a:rPr>
              <a:t>CERN training catalogue</a:t>
            </a:r>
            <a:endParaRPr lang="fr-CH" sz="1000" b="1" dirty="0">
              <a:solidFill>
                <a:srgbClr val="0B387C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6413708" y="3076738"/>
            <a:ext cx="1383446" cy="24622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err="1" smtClean="0">
                <a:solidFill>
                  <a:srgbClr val="0B387C"/>
                </a:solidFill>
              </a:rPr>
              <a:t>Academic</a:t>
            </a:r>
            <a:r>
              <a:rPr lang="fr-FR" sz="1000" b="1" dirty="0" smtClean="0">
                <a:solidFill>
                  <a:srgbClr val="0B387C"/>
                </a:solidFill>
              </a:rPr>
              <a:t> </a:t>
            </a:r>
            <a:r>
              <a:rPr lang="fr-FR" sz="1000" b="1" dirty="0" err="1" smtClean="0">
                <a:solidFill>
                  <a:srgbClr val="0B387C"/>
                </a:solidFill>
              </a:rPr>
              <a:t>Seminars</a:t>
            </a:r>
            <a:endParaRPr lang="fr-CH" sz="1000" b="1" dirty="0">
              <a:solidFill>
                <a:srgbClr val="0B387C"/>
              </a:solidFill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2525276" y="2428666"/>
            <a:ext cx="987962" cy="25548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err="1" smtClean="0">
                <a:solidFill>
                  <a:srgbClr val="0B387C"/>
                </a:solidFill>
              </a:rPr>
              <a:t>Conferences</a:t>
            </a:r>
            <a:endParaRPr lang="fr-CH" sz="1000" b="1" dirty="0">
              <a:solidFill>
                <a:srgbClr val="0B387C"/>
              </a:solidFill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52004" y="5195167"/>
            <a:ext cx="2103156" cy="24622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rgbClr val="0B387C"/>
                </a:solidFill>
              </a:rPr>
              <a:t>Sous la responsabilité du </a:t>
            </a:r>
            <a:r>
              <a:rPr lang="fr-FR" sz="1000" b="1" dirty="0" err="1" smtClean="0">
                <a:solidFill>
                  <a:srgbClr val="0B387C"/>
                </a:solidFill>
              </a:rPr>
              <a:t>Dept</a:t>
            </a:r>
            <a:endParaRPr lang="fr-CH" sz="1000" b="1" dirty="0">
              <a:solidFill>
                <a:srgbClr val="0B387C"/>
              </a:solidFill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52004" y="5515749"/>
            <a:ext cx="2099525" cy="246221"/>
          </a:xfrm>
          <a:prstGeom prst="rect">
            <a:avLst/>
          </a:prstGeom>
          <a:solidFill>
            <a:srgbClr val="00B1B0"/>
          </a:solidFill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rgbClr val="0B387C"/>
                </a:solidFill>
              </a:rPr>
              <a:t> Sous la responsabilité de L&amp;D</a:t>
            </a:r>
            <a:endParaRPr lang="fr-CH" sz="1000" b="1" dirty="0">
              <a:solidFill>
                <a:srgbClr val="0B387C"/>
              </a:solidFill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48374" y="5860950"/>
            <a:ext cx="3570806" cy="2462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rgbClr val="0B387C"/>
                </a:solidFill>
              </a:rPr>
              <a:t>Sur </a:t>
            </a:r>
            <a:r>
              <a:rPr lang="fr-FR" sz="1000" b="1" dirty="0">
                <a:solidFill>
                  <a:srgbClr val="0B387C"/>
                </a:solidFill>
              </a:rPr>
              <a:t>le conseil de L&amp;D et </a:t>
            </a:r>
            <a:r>
              <a:rPr lang="fr-FR" sz="1000" b="1" dirty="0" smtClean="0">
                <a:solidFill>
                  <a:srgbClr val="0B387C"/>
                </a:solidFill>
              </a:rPr>
              <a:t>sous </a:t>
            </a:r>
            <a:r>
              <a:rPr lang="fr-FR" sz="1000" b="1" dirty="0">
                <a:solidFill>
                  <a:srgbClr val="0B387C"/>
                </a:solidFill>
              </a:rPr>
              <a:t>la responsabilité du </a:t>
            </a:r>
            <a:r>
              <a:rPr lang="fr-FR" sz="1000" b="1" dirty="0" err="1" smtClean="0">
                <a:solidFill>
                  <a:srgbClr val="0B387C"/>
                </a:solidFill>
              </a:rPr>
              <a:t>Dept</a:t>
            </a:r>
            <a:endParaRPr lang="fr-CH" sz="1000" b="1" dirty="0">
              <a:solidFill>
                <a:srgbClr val="0B387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09752" y="2134537"/>
            <a:ext cx="987402" cy="2517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1000" b="1" dirty="0" err="1" smtClean="0">
                <a:solidFill>
                  <a:srgbClr val="0B387C"/>
                </a:solidFill>
              </a:rPr>
              <a:t>Membership</a:t>
            </a:r>
            <a:endParaRPr lang="en-US" sz="1000" b="1" dirty="0">
              <a:solidFill>
                <a:srgbClr val="0B387C"/>
              </a:solidFill>
            </a:endParaRPr>
          </a:p>
        </p:txBody>
      </p:sp>
      <p:sp>
        <p:nvSpPr>
          <p:cNvPr id="41" name="Chord 40"/>
          <p:cNvSpPr/>
          <p:nvPr/>
        </p:nvSpPr>
        <p:spPr>
          <a:xfrm rot="11653692">
            <a:off x="5026464" y="4838393"/>
            <a:ext cx="869420" cy="976086"/>
          </a:xfrm>
          <a:prstGeom prst="chord">
            <a:avLst>
              <a:gd name="adj1" fmla="val 4089980"/>
              <a:gd name="adj2" fmla="val 15966021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rgbClr val="0B387C"/>
              </a:solidFill>
            </a:endParaRPr>
          </a:p>
        </p:txBody>
      </p:sp>
      <p:sp>
        <p:nvSpPr>
          <p:cNvPr id="36" name="Chord 35"/>
          <p:cNvSpPr/>
          <p:nvPr/>
        </p:nvSpPr>
        <p:spPr>
          <a:xfrm rot="1092299">
            <a:off x="4922654" y="4840411"/>
            <a:ext cx="897585" cy="972631"/>
          </a:xfrm>
          <a:prstGeom prst="chord">
            <a:avLst>
              <a:gd name="adj1" fmla="val 3739525"/>
              <a:gd name="adj2" fmla="val 15966021"/>
            </a:avLst>
          </a:prstGeom>
          <a:solidFill>
            <a:srgbClr val="00B1B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rgbClr val="0B387C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983822" y="5115639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err="1">
                <a:solidFill>
                  <a:srgbClr val="0B387C"/>
                </a:solidFill>
              </a:rPr>
              <a:t>External</a:t>
            </a:r>
            <a:r>
              <a:rPr lang="fr-FR" sz="1000" b="1" dirty="0">
                <a:solidFill>
                  <a:srgbClr val="0B387C"/>
                </a:solidFill>
              </a:rPr>
              <a:t> training</a:t>
            </a:r>
            <a:endParaRPr lang="fr-CH" sz="1000" b="1" dirty="0">
              <a:solidFill>
                <a:srgbClr val="0B387C"/>
              </a:solidFill>
            </a:endParaRPr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316157" y="174626"/>
            <a:ext cx="7886700" cy="80644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err="1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Diversité</a:t>
            </a:r>
            <a:r>
              <a:rPr lang="en-US" sz="32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en-US" sz="3200" b="1" dirty="0" err="1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possibilités</a:t>
            </a:r>
            <a:r>
              <a:rPr lang="en-US" sz="32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formation</a:t>
            </a:r>
            <a:endParaRPr lang="en-US" sz="3200" b="1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8173562" y="88145"/>
            <a:ext cx="882097" cy="879806"/>
            <a:chOff x="7766327" y="152752"/>
            <a:chExt cx="1144491" cy="1005214"/>
          </a:xfrm>
        </p:grpSpPr>
        <p:sp>
          <p:nvSpPr>
            <p:cNvPr id="43" name="Oval 42"/>
            <p:cNvSpPr/>
            <p:nvPr/>
          </p:nvSpPr>
          <p:spPr>
            <a:xfrm>
              <a:off x="7766327" y="152752"/>
              <a:ext cx="1144491" cy="1005214"/>
            </a:xfrm>
            <a:prstGeom prst="ellipse">
              <a:avLst/>
            </a:prstGeom>
            <a:solidFill>
              <a:srgbClr val="EF5091"/>
            </a:solidFill>
            <a:ln>
              <a:solidFill>
                <a:srgbClr val="CC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766327" y="416710"/>
              <a:ext cx="1118622" cy="527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chemeClr val="bg1"/>
                  </a:solidFill>
                </a:rPr>
                <a:t>HOW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490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8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/>
      <p:bldP spid="34" grpId="0" animBg="1"/>
      <p:bldP spid="35" grpId="0" animBg="1"/>
      <p:bldP spid="37" grpId="0" animBg="1"/>
      <p:bldP spid="38" grpId="0" animBg="1"/>
      <p:bldP spid="39" grpId="0" animBg="1"/>
      <p:bldP spid="3" grpId="0" animBg="1"/>
      <p:bldP spid="41" grpId="0" animBg="1"/>
      <p:bldP spid="36" grpId="0" animBg="1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7974" y="1684855"/>
            <a:ext cx="6401268" cy="7744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CH" sz="36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Qu’est ce que cela signifie ?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8650" y="174626"/>
            <a:ext cx="7886700" cy="8064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6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Formations prioritaires</a:t>
            </a:r>
            <a:endParaRPr lang="en-US" sz="3600" b="1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6069" y="3058379"/>
            <a:ext cx="8599651" cy="238539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2000" b="1" u="sng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Obligatoires</a:t>
            </a:r>
            <a:r>
              <a:rPr lang="fr-FR" sz="2000" b="1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fr-FR" sz="2000" b="1" dirty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pour remplir une fonction ou un rôle dans l'organisation</a:t>
            </a:r>
            <a:endParaRPr lang="en-GB" sz="2000" b="1" dirty="0" smtClean="0">
              <a:solidFill>
                <a:srgbClr val="0B387C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endParaRPr lang="en-GB" sz="2000" b="1" dirty="0" smtClean="0">
              <a:solidFill>
                <a:srgbClr val="0B387C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000" b="1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ET / OU</a:t>
            </a: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endParaRPr lang="en-US" sz="2000" b="1" dirty="0" smtClean="0">
              <a:solidFill>
                <a:srgbClr val="0B387C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  <a:tabLst>
                <a:tab pos="900430" algn="l"/>
              </a:tabLst>
            </a:pPr>
            <a:r>
              <a:rPr lang="fr-FR" sz="2000" b="1" u="sng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Nécessaires</a:t>
            </a:r>
            <a:r>
              <a:rPr lang="fr-FR" sz="2000" b="1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fr-FR" sz="2000" b="1" dirty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pour assurer une intégration réussie dans l'Organisation et / ou dans la région</a:t>
            </a:r>
            <a:endParaRPr lang="en-GB" sz="2000" b="1" dirty="0" smtClean="0">
              <a:solidFill>
                <a:srgbClr val="0B387C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173562" y="88145"/>
            <a:ext cx="882097" cy="879806"/>
            <a:chOff x="7766327" y="152752"/>
            <a:chExt cx="1144491" cy="1005214"/>
          </a:xfrm>
        </p:grpSpPr>
        <p:sp>
          <p:nvSpPr>
            <p:cNvPr id="9" name="Oval 8"/>
            <p:cNvSpPr/>
            <p:nvPr/>
          </p:nvSpPr>
          <p:spPr>
            <a:xfrm>
              <a:off x="7766327" y="152752"/>
              <a:ext cx="1144491" cy="1005214"/>
            </a:xfrm>
            <a:prstGeom prst="ellipse">
              <a:avLst/>
            </a:prstGeom>
            <a:solidFill>
              <a:srgbClr val="EF5091"/>
            </a:solidFill>
            <a:ln>
              <a:solidFill>
                <a:srgbClr val="CC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766327" y="416710"/>
              <a:ext cx="1118622" cy="527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chemeClr val="bg1"/>
                  </a:solidFill>
                </a:rPr>
                <a:t>HOW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756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247" y="1443106"/>
            <a:ext cx="7345935" cy="8221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CH" sz="36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Qu’est-ce que cela comprend ? 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8650" y="174626"/>
            <a:ext cx="7886700" cy="8064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600" b="1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Priorités de formation</a:t>
            </a:r>
            <a:endParaRPr lang="en-US" sz="3600" b="1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1436" y="2727297"/>
            <a:ext cx="8752564" cy="329698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2938" lvl="2" indent="-285750" algn="just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b="1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Onboarding</a:t>
            </a:r>
            <a:r>
              <a:rPr lang="en-GB" sz="1800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programme </a:t>
            </a:r>
            <a:endParaRPr lang="en-GB" sz="1800" dirty="0" smtClean="0">
              <a:solidFill>
                <a:srgbClr val="0B387C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642938" lvl="2" indent="-285750" algn="just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b="1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Formations et/</a:t>
            </a:r>
            <a:r>
              <a:rPr lang="en-GB" sz="1800" b="1" dirty="0" err="1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ou</a:t>
            </a:r>
            <a:r>
              <a:rPr lang="en-GB" sz="1800" b="1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800" b="1" dirty="0" err="1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sensibilisation</a:t>
            </a:r>
            <a:r>
              <a:rPr lang="en-GB" sz="1800" b="1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à la </a:t>
            </a:r>
            <a:r>
              <a:rPr lang="en-GB" sz="1800" b="1" dirty="0" err="1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sécurité</a:t>
            </a:r>
            <a:r>
              <a:rPr lang="en-GB" sz="1800" b="1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</a:p>
          <a:p>
            <a:pPr marL="642938" lvl="2" indent="-285750" algn="just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fr-FR" sz="1800" b="1" dirty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</a:t>
            </a:r>
            <a:r>
              <a:rPr lang="fr-FR" sz="1800" b="1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rogrammes de perfectionnement technique</a:t>
            </a:r>
          </a:p>
          <a:p>
            <a:pPr marL="642938" lvl="2" indent="-285750" algn="just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fr-FR" sz="1800" b="1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Formations  aux logiciels de bureautique </a:t>
            </a:r>
            <a:r>
              <a:rPr lang="en-GB" sz="1800" b="1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CERN </a:t>
            </a:r>
            <a:r>
              <a:rPr lang="en-GB" sz="1800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(</a:t>
            </a:r>
            <a:r>
              <a:rPr lang="en-GB" sz="1800" dirty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EDH, HRT, </a:t>
            </a:r>
            <a:r>
              <a:rPr lang="en-GB" sz="1800" dirty="0" err="1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etc</a:t>
            </a:r>
            <a:r>
              <a:rPr lang="en-GB" sz="1800" dirty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) </a:t>
            </a:r>
          </a:p>
          <a:p>
            <a:pPr marL="642938" lvl="2" indent="-285750" algn="just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b="1" dirty="0" err="1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Cours</a:t>
            </a:r>
            <a:r>
              <a:rPr lang="en-GB" sz="1800" b="1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de base </a:t>
            </a:r>
            <a:r>
              <a:rPr lang="en-GB" sz="1800" b="1" dirty="0" err="1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en</a:t>
            </a:r>
            <a:r>
              <a:rPr lang="en-GB" sz="1800" b="1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800" b="1" dirty="0" err="1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langues</a:t>
            </a:r>
            <a:r>
              <a:rPr lang="en-GB" sz="1800" b="1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800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(</a:t>
            </a:r>
            <a:r>
              <a:rPr lang="en-GB" sz="1800" dirty="0" err="1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anglais</a:t>
            </a:r>
            <a:r>
              <a:rPr lang="en-GB" sz="1800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&amp; </a:t>
            </a:r>
            <a:r>
              <a:rPr lang="en-GB" sz="1800" dirty="0" err="1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français</a:t>
            </a:r>
            <a:r>
              <a:rPr lang="en-GB" sz="1800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) </a:t>
            </a:r>
            <a:endParaRPr lang="en-US" sz="1800" dirty="0">
              <a:solidFill>
                <a:srgbClr val="0B387C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642938" lvl="2" indent="-285750" algn="just"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900430" algn="l"/>
              </a:tabLst>
            </a:pPr>
            <a:r>
              <a:rPr lang="en-GB" sz="1800" b="1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Programmes de </a:t>
            </a:r>
            <a:r>
              <a:rPr lang="en-GB" sz="1800" b="1" dirty="0" err="1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perfectionnement</a:t>
            </a:r>
            <a:r>
              <a:rPr lang="en-GB" sz="1800" b="1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800" b="1" dirty="0" err="1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en</a:t>
            </a:r>
            <a:r>
              <a:rPr lang="en-GB" sz="1800" b="1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800" b="1" dirty="0" err="1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compétences</a:t>
            </a:r>
            <a:r>
              <a:rPr lang="en-GB" sz="1800" b="1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de leadership et </a:t>
            </a:r>
            <a:r>
              <a:rPr lang="en-GB" sz="1800" b="1" dirty="0" err="1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d’encadrement</a:t>
            </a:r>
            <a:endParaRPr lang="en-GB" sz="1800" b="1" dirty="0" smtClean="0">
              <a:solidFill>
                <a:srgbClr val="0B387C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642938" lvl="2" indent="-285750" algn="just"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900430" algn="l"/>
              </a:tabLst>
            </a:pPr>
            <a:r>
              <a:rPr lang="en-GB" sz="1800" b="1" dirty="0" err="1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Cours</a:t>
            </a:r>
            <a:r>
              <a:rPr lang="en-GB" sz="1800" b="1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de communication </a:t>
            </a:r>
          </a:p>
          <a:p>
            <a:pPr marL="642938" lvl="2" indent="-285750" algn="just"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900430" algn="l"/>
              </a:tabLst>
            </a:pPr>
            <a:r>
              <a:rPr lang="fr-FR" sz="1800" b="1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Sensibilisation aux questions de </a:t>
            </a:r>
            <a:r>
              <a:rPr lang="fr-FR" sz="1800" b="1" dirty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diversité </a:t>
            </a:r>
            <a:r>
              <a:rPr lang="fr-FR" sz="1800" dirty="0" smtClean="0">
                <a:solidFill>
                  <a:srgbClr val="0B387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sur le lieu de travail</a:t>
            </a:r>
            <a:endParaRPr lang="en-GB" sz="1800" dirty="0">
              <a:solidFill>
                <a:srgbClr val="0B387C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173562" y="88145"/>
            <a:ext cx="882097" cy="879806"/>
            <a:chOff x="7766327" y="152752"/>
            <a:chExt cx="1144491" cy="1005214"/>
          </a:xfrm>
        </p:grpSpPr>
        <p:sp>
          <p:nvSpPr>
            <p:cNvPr id="8" name="Oval 7"/>
            <p:cNvSpPr/>
            <p:nvPr/>
          </p:nvSpPr>
          <p:spPr>
            <a:xfrm>
              <a:off x="7766327" y="152752"/>
              <a:ext cx="1144491" cy="1005214"/>
            </a:xfrm>
            <a:prstGeom prst="ellipse">
              <a:avLst/>
            </a:prstGeom>
            <a:solidFill>
              <a:srgbClr val="EF5091"/>
            </a:solidFill>
            <a:ln>
              <a:solidFill>
                <a:srgbClr val="CC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766327" y="416710"/>
              <a:ext cx="1118622" cy="527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chemeClr val="bg1"/>
                  </a:solidFill>
                </a:rPr>
                <a:t>HOW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2252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28650" y="174626"/>
            <a:ext cx="7886700" cy="8064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Learning Hub </a:t>
            </a:r>
            <a:endParaRPr lang="en-US" sz="3200" b="1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8173562" y="88145"/>
            <a:ext cx="882097" cy="879806"/>
            <a:chOff x="7766327" y="152752"/>
            <a:chExt cx="1144491" cy="1005214"/>
          </a:xfrm>
        </p:grpSpPr>
        <p:sp>
          <p:nvSpPr>
            <p:cNvPr id="10" name="Oval 9"/>
            <p:cNvSpPr/>
            <p:nvPr/>
          </p:nvSpPr>
          <p:spPr>
            <a:xfrm>
              <a:off x="7766327" y="152752"/>
              <a:ext cx="1144491" cy="1005214"/>
            </a:xfrm>
            <a:prstGeom prst="ellipse">
              <a:avLst/>
            </a:prstGeom>
            <a:solidFill>
              <a:srgbClr val="EF5091"/>
            </a:solidFill>
            <a:ln>
              <a:solidFill>
                <a:srgbClr val="CC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766327" y="416710"/>
              <a:ext cx="1118622" cy="527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chemeClr val="bg1"/>
                  </a:solidFill>
                </a:rPr>
                <a:t>HOW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628650" y="657909"/>
            <a:ext cx="5349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http://learninghub.cern.ch/</a:t>
            </a:r>
            <a:endParaRPr lang="en-US" sz="32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b="7591"/>
          <a:stretch/>
        </p:blipFill>
        <p:spPr>
          <a:xfrm>
            <a:off x="984858" y="1304240"/>
            <a:ext cx="7530492" cy="468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62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28650" y="174626"/>
            <a:ext cx="7886700" cy="8064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Learning Hub </a:t>
            </a:r>
            <a:endParaRPr lang="en-US" sz="3200" b="1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8173562" y="88145"/>
            <a:ext cx="882097" cy="879806"/>
            <a:chOff x="7766327" y="152752"/>
            <a:chExt cx="1144491" cy="1005214"/>
          </a:xfrm>
        </p:grpSpPr>
        <p:sp>
          <p:nvSpPr>
            <p:cNvPr id="10" name="Oval 9"/>
            <p:cNvSpPr/>
            <p:nvPr/>
          </p:nvSpPr>
          <p:spPr>
            <a:xfrm>
              <a:off x="7766327" y="152752"/>
              <a:ext cx="1144491" cy="1005214"/>
            </a:xfrm>
            <a:prstGeom prst="ellipse">
              <a:avLst/>
            </a:prstGeom>
            <a:solidFill>
              <a:srgbClr val="EF5091"/>
            </a:solidFill>
            <a:ln>
              <a:solidFill>
                <a:srgbClr val="CC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766327" y="416710"/>
              <a:ext cx="1118622" cy="527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chemeClr val="bg1"/>
                  </a:solidFill>
                </a:rPr>
                <a:t>HOW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421547" y="688687"/>
            <a:ext cx="8269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 </a:t>
            </a:r>
            <a:r>
              <a:rPr lang="en-US" sz="3200" b="1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s’inscrire</a:t>
            </a:r>
            <a:r>
              <a:rPr lang="en-US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à un </a:t>
            </a:r>
            <a:r>
              <a:rPr lang="en-US" sz="3200" b="1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</a:t>
            </a:r>
            <a:r>
              <a:rPr lang="en-US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32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b="7591"/>
          <a:stretch/>
        </p:blipFill>
        <p:spPr>
          <a:xfrm>
            <a:off x="984858" y="1304240"/>
            <a:ext cx="7530492" cy="468893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016087" y="2831335"/>
            <a:ext cx="1333041" cy="958467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76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28650" y="174626"/>
            <a:ext cx="7886700" cy="8064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Learning Hub </a:t>
            </a:r>
            <a:endParaRPr lang="en-US" sz="3200" b="1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8173562" y="88145"/>
            <a:ext cx="882097" cy="879806"/>
            <a:chOff x="7766327" y="152752"/>
            <a:chExt cx="1144491" cy="1005214"/>
          </a:xfrm>
        </p:grpSpPr>
        <p:sp>
          <p:nvSpPr>
            <p:cNvPr id="10" name="Oval 9"/>
            <p:cNvSpPr/>
            <p:nvPr/>
          </p:nvSpPr>
          <p:spPr>
            <a:xfrm>
              <a:off x="7766327" y="152752"/>
              <a:ext cx="1144491" cy="1005214"/>
            </a:xfrm>
            <a:prstGeom prst="ellipse">
              <a:avLst/>
            </a:prstGeom>
            <a:solidFill>
              <a:srgbClr val="EF5091"/>
            </a:solidFill>
            <a:ln>
              <a:solidFill>
                <a:srgbClr val="CC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766327" y="416710"/>
              <a:ext cx="1118622" cy="527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chemeClr val="bg1"/>
                  </a:solidFill>
                </a:rPr>
                <a:t>HOW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067" y="1294898"/>
            <a:ext cx="7959271" cy="465421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074250" y="2255405"/>
            <a:ext cx="1166261" cy="1192876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421547" y="688687"/>
            <a:ext cx="8269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 </a:t>
            </a:r>
            <a:r>
              <a:rPr lang="en-US" sz="3200" b="1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s’inscrire</a:t>
            </a:r>
            <a:r>
              <a:rPr lang="en-US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à un </a:t>
            </a:r>
            <a:r>
              <a:rPr lang="en-US" sz="3200" b="1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</a:t>
            </a:r>
            <a:r>
              <a:rPr lang="en-US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32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202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28650" y="174626"/>
            <a:ext cx="7886700" cy="8064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Learning Hub </a:t>
            </a:r>
            <a:endParaRPr lang="en-US" sz="3200" b="1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8173562" y="88145"/>
            <a:ext cx="882097" cy="879806"/>
            <a:chOff x="7766327" y="152752"/>
            <a:chExt cx="1144491" cy="1005214"/>
          </a:xfrm>
        </p:grpSpPr>
        <p:sp>
          <p:nvSpPr>
            <p:cNvPr id="10" name="Oval 9"/>
            <p:cNvSpPr/>
            <p:nvPr/>
          </p:nvSpPr>
          <p:spPr>
            <a:xfrm>
              <a:off x="7766327" y="152752"/>
              <a:ext cx="1144491" cy="1005214"/>
            </a:xfrm>
            <a:prstGeom prst="ellipse">
              <a:avLst/>
            </a:prstGeom>
            <a:solidFill>
              <a:srgbClr val="EF5091"/>
            </a:solidFill>
            <a:ln>
              <a:solidFill>
                <a:srgbClr val="CC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766327" y="416710"/>
              <a:ext cx="1118622" cy="527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chemeClr val="bg1"/>
                  </a:solidFill>
                </a:rPr>
                <a:t>HOW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421547" y="688687"/>
            <a:ext cx="8269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 </a:t>
            </a:r>
            <a:r>
              <a:rPr lang="en-US" sz="3200" b="1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s’inscrire</a:t>
            </a:r>
            <a:r>
              <a:rPr lang="en-US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à un </a:t>
            </a:r>
            <a:r>
              <a:rPr lang="en-US" sz="3200" b="1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</a:t>
            </a:r>
            <a:r>
              <a:rPr lang="en-US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32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1663" r="2308" b="6383"/>
          <a:stretch/>
        </p:blipFill>
        <p:spPr>
          <a:xfrm>
            <a:off x="461042" y="1350590"/>
            <a:ext cx="8283388" cy="4548945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737398" y="3905147"/>
            <a:ext cx="2174851" cy="31948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466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28650" y="174626"/>
            <a:ext cx="7886700" cy="8064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Learning Hub </a:t>
            </a:r>
            <a:endParaRPr lang="en-US" sz="3200" b="1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8173562" y="88145"/>
            <a:ext cx="882097" cy="879806"/>
            <a:chOff x="7766327" y="152752"/>
            <a:chExt cx="1144491" cy="1005214"/>
          </a:xfrm>
        </p:grpSpPr>
        <p:sp>
          <p:nvSpPr>
            <p:cNvPr id="10" name="Oval 9"/>
            <p:cNvSpPr/>
            <p:nvPr/>
          </p:nvSpPr>
          <p:spPr>
            <a:xfrm>
              <a:off x="7766327" y="152752"/>
              <a:ext cx="1144491" cy="1005214"/>
            </a:xfrm>
            <a:prstGeom prst="ellipse">
              <a:avLst/>
            </a:prstGeom>
            <a:solidFill>
              <a:srgbClr val="EF5091"/>
            </a:solidFill>
            <a:ln>
              <a:solidFill>
                <a:srgbClr val="CC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766327" y="416710"/>
              <a:ext cx="1118622" cy="527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chemeClr val="bg1"/>
                  </a:solidFill>
                </a:rPr>
                <a:t>HOW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421547" y="688687"/>
            <a:ext cx="8269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 </a:t>
            </a:r>
            <a:r>
              <a:rPr lang="en-US" sz="3200" b="1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s’inscrire</a:t>
            </a:r>
            <a:r>
              <a:rPr lang="en-US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à un </a:t>
            </a:r>
            <a:r>
              <a:rPr lang="en-US" sz="3200" b="1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</a:t>
            </a:r>
            <a:r>
              <a:rPr lang="en-US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32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t="4815" b="4482"/>
          <a:stretch/>
        </p:blipFill>
        <p:spPr>
          <a:xfrm>
            <a:off x="2236054" y="1273462"/>
            <a:ext cx="4516488" cy="4850713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3249492" y="5884959"/>
            <a:ext cx="1076618" cy="239216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249492" y="4995633"/>
            <a:ext cx="1076618" cy="239216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53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61784" y="2378008"/>
            <a:ext cx="8458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Formation &amp; </a:t>
            </a:r>
            <a:r>
              <a:rPr lang="en-US" sz="5400" b="1" dirty="0" err="1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Développement</a:t>
            </a:r>
            <a:r>
              <a:rPr lang="en-US" sz="54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54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54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 CERN</a:t>
            </a:r>
            <a:endParaRPr lang="en-GB" sz="5400" b="1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88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35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" accel="100000" fill="hold">
                                          <p:stCondLst>
                                            <p:cond delay="13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/>
          <p:nvPr/>
        </p:nvSpPr>
        <p:spPr>
          <a:xfrm>
            <a:off x="636927" y="2097128"/>
            <a:ext cx="7977684" cy="9561471"/>
          </a:xfrm>
          <a:prstGeom prst="ellipse">
            <a:avLst/>
          </a:prstGeom>
          <a:noFill/>
          <a:ln w="200025" cap="sq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74626"/>
            <a:ext cx="8515350" cy="806449"/>
          </a:xfrm>
        </p:spPr>
        <p:txBody>
          <a:bodyPr>
            <a:noAutofit/>
          </a:bodyPr>
          <a:lstStyle/>
          <a:p>
            <a:r>
              <a:rPr lang="fr-CH" sz="36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Expertises internes en formation</a:t>
            </a:r>
            <a:endParaRPr lang="en-US" sz="3600" b="1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55" y="3177857"/>
            <a:ext cx="968455" cy="96845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97" y="4533132"/>
            <a:ext cx="1020512" cy="102051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105" y="4179201"/>
            <a:ext cx="967326" cy="96732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826" y="1827177"/>
            <a:ext cx="1035217" cy="103177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666" y="2475800"/>
            <a:ext cx="1043775" cy="104377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057" y="1596580"/>
            <a:ext cx="1086961" cy="108696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491" y="1219597"/>
            <a:ext cx="524052" cy="52405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950" y="1016674"/>
            <a:ext cx="484138" cy="48413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728" y="1236463"/>
            <a:ext cx="523895" cy="52389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34" y="1812524"/>
            <a:ext cx="465896" cy="46589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12" y="2730013"/>
            <a:ext cx="457071" cy="45707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434" y="3287100"/>
            <a:ext cx="464949" cy="46494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889" y="3715278"/>
            <a:ext cx="442394" cy="44239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073" y="3774796"/>
            <a:ext cx="462954" cy="462954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489" y="2671089"/>
            <a:ext cx="458158" cy="458158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30" y="3404061"/>
            <a:ext cx="458158" cy="458158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61" y="2881534"/>
            <a:ext cx="450345" cy="450345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326" y="5052809"/>
            <a:ext cx="497466" cy="497466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16" y="5478281"/>
            <a:ext cx="468962" cy="468962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514" y="4503903"/>
            <a:ext cx="452397" cy="452397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4611" y="3981042"/>
            <a:ext cx="485248" cy="485248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454" y="3640312"/>
            <a:ext cx="467738" cy="467738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599" y="1461524"/>
            <a:ext cx="493302" cy="493302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877" y="2810274"/>
            <a:ext cx="490124" cy="490124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03" y="2931910"/>
            <a:ext cx="488456" cy="488456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888" y="2315250"/>
            <a:ext cx="477990" cy="47799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017" y="2004588"/>
            <a:ext cx="483833" cy="483833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934" y="1425902"/>
            <a:ext cx="483833" cy="483833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563" y="1259368"/>
            <a:ext cx="482887" cy="482887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334" y="3023987"/>
            <a:ext cx="497989" cy="497989"/>
          </a:xfrm>
          <a:prstGeom prst="rect">
            <a:avLst/>
          </a:prstGeom>
        </p:spPr>
      </p:pic>
      <p:sp>
        <p:nvSpPr>
          <p:cNvPr id="52" name="Content Placeholder 3"/>
          <p:cNvSpPr>
            <a:spLocks noGrp="1"/>
          </p:cNvSpPr>
          <p:nvPr>
            <p:ph idx="1"/>
          </p:nvPr>
        </p:nvSpPr>
        <p:spPr>
          <a:xfrm>
            <a:off x="1974162" y="4815137"/>
            <a:ext cx="5628429" cy="127061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600" b="1" dirty="0" smtClean="0">
                <a:solidFill>
                  <a:srgbClr val="0B387C"/>
                </a:solidFill>
              </a:rPr>
              <a:t>Catalogue de formations d’excellente qualité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8173562" y="88145"/>
            <a:ext cx="882097" cy="879806"/>
            <a:chOff x="7766327" y="152752"/>
            <a:chExt cx="1144491" cy="1005214"/>
          </a:xfrm>
        </p:grpSpPr>
        <p:sp>
          <p:nvSpPr>
            <p:cNvPr id="53" name="Oval 52"/>
            <p:cNvSpPr/>
            <p:nvPr/>
          </p:nvSpPr>
          <p:spPr>
            <a:xfrm>
              <a:off x="7766327" y="152752"/>
              <a:ext cx="1144491" cy="1005214"/>
            </a:xfrm>
            <a:prstGeom prst="ellipse">
              <a:avLst/>
            </a:prstGeom>
            <a:solidFill>
              <a:srgbClr val="EF5091"/>
            </a:solidFill>
            <a:ln>
              <a:solidFill>
                <a:srgbClr val="CC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766327" y="416710"/>
              <a:ext cx="1118622" cy="527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chemeClr val="bg1"/>
                  </a:solidFill>
                </a:rPr>
                <a:t>HOW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4591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25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750"/>
                            </p:stCondLst>
                            <p:childTnLst>
                              <p:par>
                                <p:cTn id="9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/>
          <p:nvPr/>
        </p:nvSpPr>
        <p:spPr>
          <a:xfrm>
            <a:off x="636927" y="2097128"/>
            <a:ext cx="7977684" cy="9561471"/>
          </a:xfrm>
          <a:prstGeom prst="ellipse">
            <a:avLst/>
          </a:prstGeom>
          <a:noFill/>
          <a:ln w="200025" cap="sq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B387C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173562" y="88145"/>
            <a:ext cx="882097" cy="879806"/>
            <a:chOff x="7766327" y="152752"/>
            <a:chExt cx="1144491" cy="1005214"/>
          </a:xfrm>
        </p:grpSpPr>
        <p:sp>
          <p:nvSpPr>
            <p:cNvPr id="6" name="Oval 5"/>
            <p:cNvSpPr/>
            <p:nvPr/>
          </p:nvSpPr>
          <p:spPr>
            <a:xfrm>
              <a:off x="7766327" y="152752"/>
              <a:ext cx="1144491" cy="1005214"/>
            </a:xfrm>
            <a:prstGeom prst="ellipse">
              <a:avLst/>
            </a:prstGeom>
            <a:solidFill>
              <a:srgbClr val="F9A25E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766327" y="416710"/>
              <a:ext cx="8659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chemeClr val="bg1"/>
                  </a:solidFill>
                </a:rPr>
                <a:t>WHO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Oval 9"/>
          <p:cNvSpPr/>
          <p:nvPr/>
        </p:nvSpPr>
        <p:spPr>
          <a:xfrm>
            <a:off x="2100688" y="2353182"/>
            <a:ext cx="960373" cy="95684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00B1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CC3399"/>
                </a:solidFill>
              </a:ln>
              <a:solidFill>
                <a:srgbClr val="0B387C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282850" y="1854479"/>
            <a:ext cx="915452" cy="988940"/>
          </a:xfrm>
          <a:prstGeom prst="ellipse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solidFill>
              <a:srgbClr val="00B1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CC3399"/>
                </a:solidFill>
              </a:ln>
              <a:solidFill>
                <a:srgbClr val="0B387C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03877" y="1594291"/>
            <a:ext cx="932328" cy="902327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solidFill>
              <a:srgbClr val="00B1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CC3399"/>
                </a:solidFill>
              </a:ln>
              <a:solidFill>
                <a:srgbClr val="0B387C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061061" y="1776568"/>
            <a:ext cx="940312" cy="968927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>
            <a:solidFill>
              <a:srgbClr val="00B1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CC3399"/>
                </a:solidFill>
              </a:ln>
              <a:solidFill>
                <a:srgbClr val="0B387C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328590" y="3180211"/>
            <a:ext cx="915452" cy="988940"/>
          </a:xfrm>
          <a:prstGeom prst="ellipse">
            <a:avLst/>
          </a:prstGeom>
          <a:blipFill>
            <a:blip r:embed="rId7"/>
            <a:stretch>
              <a:fillRect/>
            </a:stretch>
          </a:blipFill>
          <a:ln>
            <a:solidFill>
              <a:srgbClr val="00B1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CC3399"/>
                </a:solidFill>
              </a:ln>
              <a:solidFill>
                <a:srgbClr val="0B387C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22258" y="1884340"/>
            <a:ext cx="1693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solidFill>
                  <a:srgbClr val="0B387C"/>
                </a:solidFill>
              </a:rPr>
              <a:t>Margot </a:t>
            </a:r>
            <a:br>
              <a:rPr lang="fr-FR" dirty="0" smtClean="0">
                <a:solidFill>
                  <a:srgbClr val="0B387C"/>
                </a:solidFill>
              </a:rPr>
            </a:br>
            <a:r>
              <a:rPr lang="fr-FR" dirty="0" smtClean="0">
                <a:solidFill>
                  <a:srgbClr val="0B387C"/>
                </a:solidFill>
              </a:rPr>
              <a:t>MONTASSINE</a:t>
            </a:r>
            <a:endParaRPr lang="en-US" dirty="0">
              <a:solidFill>
                <a:srgbClr val="0B387C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3432" y="2144816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solidFill>
                  <a:srgbClr val="0B387C"/>
                </a:solidFill>
              </a:rPr>
              <a:t>Nathalie</a:t>
            </a:r>
            <a:br>
              <a:rPr lang="fr-FR" dirty="0" smtClean="0">
                <a:solidFill>
                  <a:srgbClr val="0B387C"/>
                </a:solidFill>
              </a:rPr>
            </a:br>
            <a:r>
              <a:rPr lang="fr-FR" dirty="0" smtClean="0">
                <a:solidFill>
                  <a:srgbClr val="0B387C"/>
                </a:solidFill>
              </a:rPr>
              <a:t>DUMEAUX</a:t>
            </a:r>
            <a:endParaRPr lang="en-US" dirty="0">
              <a:solidFill>
                <a:srgbClr val="0B387C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19110" y="988545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solidFill>
                  <a:srgbClr val="0B387C"/>
                </a:solidFill>
              </a:rPr>
              <a:t>Erwin</a:t>
            </a:r>
            <a:br>
              <a:rPr lang="fr-FR" dirty="0" smtClean="0">
                <a:solidFill>
                  <a:srgbClr val="0B387C"/>
                </a:solidFill>
              </a:rPr>
            </a:br>
            <a:r>
              <a:rPr lang="fr-FR" dirty="0" smtClean="0">
                <a:solidFill>
                  <a:srgbClr val="0B387C"/>
                </a:solidFill>
              </a:rPr>
              <a:t>MOSSELMANS</a:t>
            </a:r>
            <a:endParaRPr lang="en-US" dirty="0">
              <a:solidFill>
                <a:srgbClr val="0B387C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7131" y="2781175"/>
            <a:ext cx="14029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solidFill>
                  <a:srgbClr val="0B387C"/>
                </a:solidFill>
              </a:rPr>
              <a:t>Maria</a:t>
            </a:r>
            <a:br>
              <a:rPr lang="fr-FR" dirty="0" smtClean="0">
                <a:solidFill>
                  <a:srgbClr val="0B387C"/>
                </a:solidFill>
              </a:rPr>
            </a:br>
            <a:r>
              <a:rPr lang="fr-FR" dirty="0" smtClean="0">
                <a:solidFill>
                  <a:srgbClr val="0B387C"/>
                </a:solidFill>
              </a:rPr>
              <a:t>FIASCARIS</a:t>
            </a:r>
            <a:endParaRPr lang="en-US" dirty="0">
              <a:solidFill>
                <a:srgbClr val="0B387C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73528" y="1449137"/>
            <a:ext cx="1287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solidFill>
                  <a:srgbClr val="0B387C"/>
                </a:solidFill>
              </a:rPr>
              <a:t>Marie</a:t>
            </a:r>
            <a:br>
              <a:rPr lang="fr-FR" dirty="0" smtClean="0">
                <a:solidFill>
                  <a:srgbClr val="0B387C"/>
                </a:solidFill>
              </a:rPr>
            </a:br>
            <a:r>
              <a:rPr lang="fr-FR" dirty="0" smtClean="0">
                <a:solidFill>
                  <a:srgbClr val="0B387C"/>
                </a:solidFill>
              </a:rPr>
              <a:t>LAHCHIMI</a:t>
            </a:r>
            <a:endParaRPr lang="en-US" dirty="0">
              <a:solidFill>
                <a:srgbClr val="0B387C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06646" y="5147198"/>
            <a:ext cx="1069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solidFill>
                  <a:srgbClr val="0B387C"/>
                </a:solidFill>
              </a:rPr>
              <a:t>Pascale </a:t>
            </a:r>
            <a:br>
              <a:rPr lang="fr-FR" dirty="0" smtClean="0">
                <a:solidFill>
                  <a:srgbClr val="0B387C"/>
                </a:solidFill>
              </a:rPr>
            </a:br>
            <a:r>
              <a:rPr lang="fr-FR" dirty="0" smtClean="0">
                <a:solidFill>
                  <a:srgbClr val="0B387C"/>
                </a:solidFill>
              </a:rPr>
              <a:t>GOY</a:t>
            </a:r>
            <a:endParaRPr lang="en-US" dirty="0">
              <a:solidFill>
                <a:srgbClr val="0B387C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79509" y="1271125"/>
            <a:ext cx="25699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solidFill>
                  <a:srgbClr val="0B387C"/>
                </a:solidFill>
              </a:rPr>
              <a:t>Elizabeth</a:t>
            </a:r>
            <a:br>
              <a:rPr lang="fr-FR" dirty="0" smtClean="0">
                <a:solidFill>
                  <a:srgbClr val="0B387C"/>
                </a:solidFill>
              </a:rPr>
            </a:br>
            <a:r>
              <a:rPr lang="fr-FR" dirty="0" smtClean="0">
                <a:solidFill>
                  <a:srgbClr val="0B387C"/>
                </a:solidFill>
              </a:rPr>
              <a:t>EASTWOOD-BARZDO</a:t>
            </a:r>
            <a:endParaRPr lang="en-US" dirty="0">
              <a:solidFill>
                <a:srgbClr val="0B387C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7808558" y="4580210"/>
            <a:ext cx="1044568" cy="1020560"/>
          </a:xfrm>
          <a:prstGeom prst="ellipse">
            <a:avLst/>
          </a:prstGeom>
          <a:solidFill>
            <a:srgbClr val="0B387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HSE</a:t>
            </a:r>
            <a:r>
              <a:rPr lang="fr-FR" sz="1200" dirty="0">
                <a:solidFill>
                  <a:schemeClr val="bg1"/>
                </a:solidFill>
              </a:rPr>
              <a:t/>
            </a:r>
            <a:br>
              <a:rPr lang="fr-FR" sz="1200" dirty="0">
                <a:solidFill>
                  <a:schemeClr val="bg1"/>
                </a:solidFill>
              </a:rPr>
            </a:br>
            <a:r>
              <a:rPr lang="fr-FR" sz="1200" dirty="0">
                <a:solidFill>
                  <a:schemeClr val="bg1"/>
                </a:solidFill>
              </a:rPr>
              <a:t>Safety Training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6321649" y="2405762"/>
            <a:ext cx="943738" cy="976612"/>
          </a:xfrm>
          <a:prstGeom prst="ellipse">
            <a:avLst/>
          </a:prstGeom>
          <a:blipFill>
            <a:blip r:embed="rId8"/>
            <a:stretch>
              <a:fillRect/>
            </a:stretch>
          </a:blipFill>
          <a:ln>
            <a:solidFill>
              <a:srgbClr val="00B1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CC3399"/>
                </a:solidFill>
              </a:ln>
              <a:solidFill>
                <a:srgbClr val="0B387C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529372" y="4962897"/>
            <a:ext cx="915452" cy="988940"/>
          </a:xfrm>
          <a:prstGeom prst="ellipse">
            <a:avLst/>
          </a:prstGeom>
          <a:blipFill>
            <a:blip r:embed="rId9"/>
            <a:stretch>
              <a:fillRect/>
            </a:stretch>
          </a:blipFill>
          <a:ln>
            <a:solidFill>
              <a:srgbClr val="00B1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n>
                <a:solidFill>
                  <a:srgbClr val="CC3399"/>
                </a:solidFill>
              </a:ln>
              <a:solidFill>
                <a:srgbClr val="0B387C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7118978" y="3186375"/>
            <a:ext cx="943738" cy="976612"/>
          </a:xfrm>
          <a:prstGeom prst="ellipse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solidFill>
              <a:srgbClr val="00B1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rgbClr val="CC3399"/>
                </a:solidFill>
              </a:ln>
              <a:solidFill>
                <a:srgbClr val="0B387C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750561" y="2633357"/>
            <a:ext cx="11977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solidFill>
                  <a:srgbClr val="0B387C"/>
                </a:solidFill>
              </a:rPr>
              <a:t>Nathalie</a:t>
            </a:r>
            <a:br>
              <a:rPr lang="fr-FR" dirty="0" smtClean="0">
                <a:solidFill>
                  <a:srgbClr val="0B387C"/>
                </a:solidFill>
              </a:rPr>
            </a:br>
            <a:r>
              <a:rPr lang="fr-FR" dirty="0" smtClean="0">
                <a:solidFill>
                  <a:srgbClr val="0B387C"/>
                </a:solidFill>
              </a:rPr>
              <a:t>PERKINS</a:t>
            </a:r>
            <a:endParaRPr lang="en-US" dirty="0">
              <a:solidFill>
                <a:srgbClr val="0B387C"/>
              </a:solidFill>
            </a:endParaRPr>
          </a:p>
        </p:txBody>
      </p:sp>
      <p:sp>
        <p:nvSpPr>
          <p:cNvPr id="37" name="Title 1"/>
          <p:cNvSpPr>
            <a:spLocks noGrp="1"/>
          </p:cNvSpPr>
          <p:nvPr>
            <p:ph type="title"/>
          </p:nvPr>
        </p:nvSpPr>
        <p:spPr>
          <a:xfrm>
            <a:off x="264109" y="174626"/>
            <a:ext cx="8251241" cy="806449"/>
          </a:xfrm>
        </p:spPr>
        <p:txBody>
          <a:bodyPr>
            <a:normAutofit fontScale="90000"/>
          </a:bodyPr>
          <a:lstStyle/>
          <a:p>
            <a:r>
              <a:rPr lang="fr-CH" sz="3600" b="1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Vos contacts RH – Experts en formation </a:t>
            </a:r>
            <a:endParaRPr lang="en-US" sz="3600" b="1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Content Placeholder 3"/>
          <p:cNvSpPr>
            <a:spLocks noGrp="1"/>
          </p:cNvSpPr>
          <p:nvPr>
            <p:ph idx="1"/>
          </p:nvPr>
        </p:nvSpPr>
        <p:spPr>
          <a:xfrm>
            <a:off x="2499436" y="3798329"/>
            <a:ext cx="4321059" cy="134886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200" b="1" dirty="0">
                <a:solidFill>
                  <a:srgbClr val="0B387C"/>
                </a:solidFill>
              </a:rPr>
              <a:t>Equipe Formation et Développement</a:t>
            </a:r>
            <a:endParaRPr lang="en-US" sz="3200" b="1" dirty="0">
              <a:solidFill>
                <a:srgbClr val="0B38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32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3515" y="3148975"/>
            <a:ext cx="1473138" cy="396505"/>
          </a:xfrm>
          <a:prstGeom prst="roundRect">
            <a:avLst/>
          </a:prstGeom>
          <a:solidFill>
            <a:srgbClr val="001844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 err="1">
                <a:solidFill>
                  <a:schemeClr val="bg1"/>
                </a:solidFill>
              </a:rPr>
              <a:t>Accelerators</a:t>
            </a:r>
            <a:r>
              <a:rPr lang="fr-CH" sz="1200" dirty="0">
                <a:solidFill>
                  <a:schemeClr val="tx2"/>
                </a:solidFill>
              </a:rPr>
              <a:t> </a:t>
            </a:r>
            <a:r>
              <a:rPr lang="fr-CH" sz="1200" b="1" dirty="0">
                <a:solidFill>
                  <a:schemeClr val="bg1"/>
                </a:solidFill>
              </a:rPr>
              <a:t>and </a:t>
            </a:r>
            <a:r>
              <a:rPr lang="fr-CH" sz="1200" b="1" dirty="0" err="1">
                <a:solidFill>
                  <a:schemeClr val="bg1"/>
                </a:solidFill>
              </a:rPr>
              <a:t>Technology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3161751" y="3145404"/>
            <a:ext cx="1688737" cy="382729"/>
          </a:xfrm>
          <a:prstGeom prst="round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>
                <a:solidFill>
                  <a:srgbClr val="4D4D4D">
                    <a:lumMod val="50000"/>
                  </a:srgbClr>
                </a:solidFill>
              </a:rPr>
              <a:t>Finance and </a:t>
            </a:r>
            <a:r>
              <a:rPr lang="fr-CH" sz="1200" b="1" dirty="0" err="1">
                <a:solidFill>
                  <a:srgbClr val="4D4D4D">
                    <a:lumMod val="50000"/>
                  </a:srgbClr>
                </a:solidFill>
              </a:rPr>
              <a:t>Human</a:t>
            </a:r>
            <a:r>
              <a:rPr lang="fr-CH" sz="1200" b="1" dirty="0">
                <a:solidFill>
                  <a:srgbClr val="4D4D4D">
                    <a:lumMod val="50000"/>
                  </a:srgbClr>
                </a:solidFill>
              </a:rPr>
              <a:t> </a:t>
            </a:r>
            <a:r>
              <a:rPr lang="fr-CH" sz="1200" b="1" dirty="0" err="1">
                <a:solidFill>
                  <a:srgbClr val="4D4D4D">
                    <a:lumMod val="50000"/>
                  </a:srgbClr>
                </a:solidFill>
              </a:rPr>
              <a:t>Resources</a:t>
            </a:r>
            <a:endParaRPr lang="en-GB" sz="1200" b="1" dirty="0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5442693" y="3156696"/>
            <a:ext cx="1780529" cy="381062"/>
          </a:xfrm>
          <a:prstGeom prst="roundRect">
            <a:avLst/>
          </a:prstGeom>
          <a:solidFill>
            <a:srgbClr val="00B1B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 err="1">
                <a:solidFill>
                  <a:srgbClr val="001844"/>
                </a:solidFill>
              </a:rPr>
              <a:t>Research</a:t>
            </a:r>
            <a:r>
              <a:rPr lang="fr-CH" sz="1200" b="1" dirty="0">
                <a:solidFill>
                  <a:srgbClr val="001844"/>
                </a:solidFill>
              </a:rPr>
              <a:t> &amp; </a:t>
            </a:r>
            <a:r>
              <a:rPr lang="fr-CH" sz="1200" b="1" dirty="0" err="1">
                <a:solidFill>
                  <a:srgbClr val="001844"/>
                </a:solidFill>
              </a:rPr>
              <a:t>Computing</a:t>
            </a:r>
            <a:endParaRPr lang="en-GB" sz="1200" b="1" dirty="0">
              <a:solidFill>
                <a:srgbClr val="001844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53423" y="3674322"/>
            <a:ext cx="15241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sz="12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MONTESINOS Eric</a:t>
            </a:r>
          </a:p>
        </p:txBody>
      </p:sp>
      <p:sp>
        <p:nvSpPr>
          <p:cNvPr id="7" name="Rectangle 6"/>
          <p:cNvSpPr/>
          <p:nvPr/>
        </p:nvSpPr>
        <p:spPr>
          <a:xfrm>
            <a:off x="1252779" y="4072347"/>
            <a:ext cx="12779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US" sz="120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JIMENEZ Sonia</a:t>
            </a:r>
            <a:endParaRPr lang="en-US" sz="1200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94070" y="1935595"/>
            <a:ext cx="14738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US" sz="12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MEICHTRY Lynda</a:t>
            </a:r>
          </a:p>
          <a:p>
            <a:pPr marL="36576" fontAlgn="b"/>
            <a:endParaRPr lang="en-GB" sz="1200" dirty="0">
              <a:solidFill>
                <a:srgbClr val="001844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15587" y="4449175"/>
            <a:ext cx="18846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sz="1200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ANGELINI </a:t>
            </a:r>
            <a:r>
              <a:rPr lang="en-US" sz="1200" dirty="0" err="1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Véronique</a:t>
            </a:r>
            <a:endParaRPr lang="en-US" sz="1200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11366" y="1947515"/>
            <a:ext cx="158078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sz="1200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KNOORS Nathalie</a:t>
            </a:r>
            <a:endParaRPr lang="en-US" sz="1200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2955" y="2343881"/>
            <a:ext cx="14141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US" sz="12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FROMM Christina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714240" y="4814366"/>
            <a:ext cx="17938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US" sz="12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CARVALHO CORREIA </a:t>
            </a:r>
            <a:br>
              <a:rPr lang="en-US" sz="12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Paula</a:t>
            </a:r>
            <a:endParaRPr lang="en-US" sz="1200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52779" y="4482779"/>
            <a:ext cx="15247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US" sz="12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HOBGEN Georgina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977269" y="4052056"/>
            <a:ext cx="14558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US" sz="12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KNOORS Nathalie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976343" y="4453545"/>
            <a:ext cx="17002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fontAlgn="b">
              <a:spcBef>
                <a:spcPct val="20000"/>
              </a:spcBef>
              <a:buClr>
                <a:srgbClr val="0055A0"/>
              </a:buClr>
              <a:buSzPct val="80000"/>
            </a:pPr>
            <a:r>
              <a:rPr lang="en-US" sz="12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KNOORS </a:t>
            </a:r>
            <a:r>
              <a:rPr lang="en-US" sz="1200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Nathalie</a:t>
            </a:r>
            <a:endParaRPr lang="en-US" sz="1200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209490" y="1970785"/>
            <a:ext cx="12525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US" sz="12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LEDEUL </a:t>
            </a:r>
            <a:r>
              <a:rPr lang="en-US" sz="1200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Adrien</a:t>
            </a:r>
            <a:endParaRPr lang="en-US" sz="1200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4875" y="3622490"/>
            <a:ext cx="511387" cy="328831"/>
          </a:xfrm>
          <a:prstGeom prst="rect">
            <a:avLst/>
          </a:prstGeom>
          <a:solidFill>
            <a:srgbClr val="001844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chemeClr val="bg1"/>
                </a:solidFill>
              </a:rPr>
              <a:t>BE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74120" y="4011641"/>
            <a:ext cx="521829" cy="328831"/>
          </a:xfrm>
          <a:prstGeom prst="rect">
            <a:avLst/>
          </a:prstGeom>
          <a:solidFill>
            <a:srgbClr val="0018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</a:rPr>
              <a:t>EN</a:t>
            </a:r>
          </a:p>
        </p:txBody>
      </p:sp>
      <p:sp>
        <p:nvSpPr>
          <p:cNvPr id="36" name="Rectangle 35"/>
          <p:cNvSpPr/>
          <p:nvPr/>
        </p:nvSpPr>
        <p:spPr>
          <a:xfrm>
            <a:off x="763066" y="4411250"/>
            <a:ext cx="521458" cy="410432"/>
          </a:xfrm>
          <a:prstGeom prst="rect">
            <a:avLst/>
          </a:prstGeom>
          <a:solidFill>
            <a:srgbClr val="0018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</a:rPr>
              <a:t>TE 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453542" y="4439454"/>
            <a:ext cx="511387" cy="314604"/>
          </a:xfrm>
          <a:prstGeom prst="rect">
            <a:avLst/>
          </a:prstGeom>
          <a:solidFill>
            <a:srgbClr val="00B1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>
                    <a:lumMod val="50000"/>
                  </a:schemeClr>
                </a:solidFill>
              </a:rPr>
              <a:t>EP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675729" y="1942304"/>
            <a:ext cx="527133" cy="328831"/>
          </a:xfrm>
          <a:prstGeom prst="rect">
            <a:avLst/>
          </a:prstGeom>
          <a:solidFill>
            <a:srgbClr val="24E8DF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4D4D4D">
                    <a:lumMod val="50000"/>
                  </a:srgbClr>
                </a:solidFill>
              </a:rPr>
              <a:t>HSE</a:t>
            </a:r>
          </a:p>
        </p:txBody>
      </p:sp>
      <p:sp>
        <p:nvSpPr>
          <p:cNvPr id="41" name="Rectangle 40"/>
          <p:cNvSpPr/>
          <p:nvPr/>
        </p:nvSpPr>
        <p:spPr>
          <a:xfrm>
            <a:off x="2566484" y="1914466"/>
            <a:ext cx="529374" cy="307756"/>
          </a:xfrm>
          <a:prstGeom prst="rect">
            <a:avLst/>
          </a:prstGeom>
          <a:solidFill>
            <a:srgbClr val="6878F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4D4D4D">
                    <a:lumMod val="50000"/>
                  </a:srgbClr>
                </a:solidFill>
              </a:rPr>
              <a:t>DG</a:t>
            </a:r>
          </a:p>
        </p:txBody>
      </p:sp>
      <p:sp>
        <p:nvSpPr>
          <p:cNvPr id="42" name="Rectangle 41"/>
          <p:cNvSpPr/>
          <p:nvPr/>
        </p:nvSpPr>
        <p:spPr>
          <a:xfrm>
            <a:off x="3175792" y="4431725"/>
            <a:ext cx="533133" cy="328831"/>
          </a:xfrm>
          <a:prstGeom prst="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4D4D4D">
                    <a:lumMod val="50000"/>
                  </a:srgbClr>
                </a:solidFill>
              </a:rPr>
              <a:t>IPT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44946" y="2332926"/>
            <a:ext cx="524634" cy="328831"/>
          </a:xfrm>
          <a:prstGeom prst="rect">
            <a:avLst/>
          </a:prstGeom>
          <a:solidFill>
            <a:srgbClr val="F9A25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rgbClr val="001844"/>
                </a:solidFill>
              </a:rPr>
              <a:t>IR</a:t>
            </a:r>
          </a:p>
        </p:txBody>
      </p:sp>
      <p:sp>
        <p:nvSpPr>
          <p:cNvPr id="45" name="Rectangle 44"/>
          <p:cNvSpPr/>
          <p:nvPr/>
        </p:nvSpPr>
        <p:spPr>
          <a:xfrm>
            <a:off x="444946" y="1914560"/>
            <a:ext cx="523826" cy="328831"/>
          </a:xfrm>
          <a:prstGeom prst="rect">
            <a:avLst/>
          </a:prstGeom>
          <a:solidFill>
            <a:srgbClr val="F9A25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rgbClr val="001844"/>
                </a:solidFill>
              </a:rPr>
              <a:t>RCS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175791" y="4832012"/>
            <a:ext cx="533134" cy="328831"/>
          </a:xfrm>
          <a:prstGeom prst="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4D4D4D">
                    <a:lumMod val="50000"/>
                  </a:srgbClr>
                </a:solidFill>
              </a:rPr>
              <a:t>SMB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718631" y="3655354"/>
            <a:ext cx="13555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US" sz="12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ROZYCKA </a:t>
            </a:r>
            <a:r>
              <a:rPr lang="en-US" sz="1200" dirty="0" err="1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Agata</a:t>
            </a:r>
            <a:endParaRPr lang="en-US" sz="1200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163298" y="3625990"/>
            <a:ext cx="545627" cy="328831"/>
          </a:xfrm>
          <a:prstGeom prst="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4D4D4D">
                    <a:lumMod val="50000"/>
                  </a:srgbClr>
                </a:solidFill>
              </a:rPr>
              <a:t>FAP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721388" y="4053802"/>
            <a:ext cx="17972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US" sz="1200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ALOT BARAJAS Rocio</a:t>
            </a:r>
            <a:endParaRPr lang="en-US" sz="1200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170376" y="4027292"/>
            <a:ext cx="538548" cy="328831"/>
          </a:xfrm>
          <a:prstGeom prst="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4D4D4D">
                    <a:lumMod val="50000"/>
                  </a:srgbClr>
                </a:solidFill>
              </a:rPr>
              <a:t>HR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426744" y="1455833"/>
            <a:ext cx="1688737" cy="382729"/>
          </a:xfrm>
          <a:prstGeom prst="roundRect">
            <a:avLst/>
          </a:prstGeom>
          <a:solidFill>
            <a:srgbClr val="F9A25E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>
                <a:solidFill>
                  <a:srgbClr val="001844"/>
                </a:solidFill>
              </a:rPr>
              <a:t>International Relations</a:t>
            </a:r>
            <a:endParaRPr lang="en-GB" sz="1200" b="1" dirty="0">
              <a:solidFill>
                <a:srgbClr val="001844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973794" y="3674455"/>
            <a:ext cx="13530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US" sz="12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KWIATEK Michal</a:t>
            </a:r>
          </a:p>
        </p:txBody>
      </p:sp>
      <p:sp>
        <p:nvSpPr>
          <p:cNvPr id="58" name="Rectangle 57"/>
          <p:cNvSpPr/>
          <p:nvPr/>
        </p:nvSpPr>
        <p:spPr>
          <a:xfrm>
            <a:off x="5445764" y="4038297"/>
            <a:ext cx="523826" cy="328831"/>
          </a:xfrm>
          <a:prstGeom prst="rect">
            <a:avLst/>
          </a:prstGeom>
          <a:solidFill>
            <a:srgbClr val="00B1B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001844"/>
                </a:solidFill>
              </a:rPr>
              <a:t>TH</a:t>
            </a:r>
          </a:p>
        </p:txBody>
      </p:sp>
      <p:sp>
        <p:nvSpPr>
          <p:cNvPr id="59" name="Rectangle 58"/>
          <p:cNvSpPr/>
          <p:nvPr/>
        </p:nvSpPr>
        <p:spPr>
          <a:xfrm>
            <a:off x="5445764" y="3626461"/>
            <a:ext cx="519164" cy="328831"/>
          </a:xfrm>
          <a:prstGeom prst="rect">
            <a:avLst/>
          </a:prstGeom>
          <a:solidFill>
            <a:srgbClr val="00B1B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001844"/>
                </a:solidFill>
              </a:rPr>
              <a:t>IT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4673154" y="1461577"/>
            <a:ext cx="1688737" cy="372091"/>
          </a:xfrm>
          <a:prstGeom prst="roundRect">
            <a:avLst/>
          </a:prstGeom>
          <a:solidFill>
            <a:srgbClr val="24E8DF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chemeClr val="tx1">
                    <a:lumMod val="50000"/>
                  </a:schemeClr>
                </a:solidFill>
              </a:rPr>
              <a:t>Health &amp; Safety and Environmental unit</a:t>
            </a:r>
          </a:p>
        </p:txBody>
      </p:sp>
      <p:sp>
        <p:nvSpPr>
          <p:cNvPr id="61" name="Rounded Rectangle 60"/>
          <p:cNvSpPr/>
          <p:nvPr/>
        </p:nvSpPr>
        <p:spPr>
          <a:xfrm>
            <a:off x="2572730" y="1455085"/>
            <a:ext cx="1688737" cy="382729"/>
          </a:xfrm>
          <a:prstGeom prst="roundRect">
            <a:avLst/>
          </a:prstGeom>
          <a:solidFill>
            <a:srgbClr val="6878F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 err="1">
                <a:solidFill>
                  <a:srgbClr val="001844"/>
                </a:solidFill>
              </a:rPr>
              <a:t>Director</a:t>
            </a:r>
            <a:r>
              <a:rPr lang="fr-CH" sz="1200" b="1" dirty="0">
                <a:solidFill>
                  <a:srgbClr val="001844"/>
                </a:solidFill>
              </a:rPr>
              <a:t> General </a:t>
            </a:r>
            <a:r>
              <a:rPr lang="fr-CH" sz="1200" b="1" dirty="0" err="1">
                <a:solidFill>
                  <a:srgbClr val="001844"/>
                </a:solidFill>
              </a:rPr>
              <a:t>Units</a:t>
            </a:r>
            <a:endParaRPr lang="en-GB" sz="1200" b="1" dirty="0">
              <a:solidFill>
                <a:srgbClr val="001844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096271" y="1993872"/>
            <a:ext cx="20362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sz="12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MARME Ghislaine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6546810" y="1967130"/>
            <a:ext cx="542115" cy="328831"/>
          </a:xfrm>
          <a:prstGeom prst="rect">
            <a:avLst/>
          </a:prstGeom>
          <a:solidFill>
            <a:srgbClr val="EF5091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4D4D4D">
                    <a:lumMod val="50000"/>
                  </a:srgbClr>
                </a:solidFill>
              </a:rPr>
              <a:t>PF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6546810" y="1457413"/>
            <a:ext cx="1688737" cy="382729"/>
          </a:xfrm>
          <a:prstGeom prst="roundRect">
            <a:avLst/>
          </a:prstGeom>
          <a:solidFill>
            <a:srgbClr val="EF5091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>
                <a:solidFill>
                  <a:srgbClr val="001844"/>
                </a:solidFill>
              </a:rPr>
              <a:t>Pension </a:t>
            </a:r>
            <a:r>
              <a:rPr lang="fr-CH" sz="1200" b="1" dirty="0" err="1">
                <a:solidFill>
                  <a:srgbClr val="001844"/>
                </a:solidFill>
              </a:rPr>
              <a:t>Fund</a:t>
            </a:r>
            <a:endParaRPr lang="en-GB" sz="1200" b="1" dirty="0">
              <a:solidFill>
                <a:srgbClr val="001844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984429" y="4842341"/>
            <a:ext cx="14930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>
              <a:spcBef>
                <a:spcPct val="20000"/>
              </a:spcBef>
              <a:buClr>
                <a:srgbClr val="0055A0"/>
              </a:buClr>
              <a:buSzPct val="80000"/>
            </a:pPr>
            <a:r>
              <a:rPr lang="en-US" sz="12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KNOORS Nathalie</a:t>
            </a:r>
          </a:p>
        </p:txBody>
      </p:sp>
      <p:sp>
        <p:nvSpPr>
          <p:cNvPr id="62" name="Rectangle 61"/>
          <p:cNvSpPr/>
          <p:nvPr/>
        </p:nvSpPr>
        <p:spPr>
          <a:xfrm>
            <a:off x="5453541" y="4833971"/>
            <a:ext cx="523826" cy="328831"/>
          </a:xfrm>
          <a:prstGeom prst="rect">
            <a:avLst/>
          </a:prstGeom>
          <a:solidFill>
            <a:srgbClr val="00B1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rgbClr val="001844"/>
                </a:solidFill>
              </a:rPr>
              <a:t>RCS</a:t>
            </a: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628650" y="174626"/>
            <a:ext cx="7886700" cy="80644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6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Votre DTO*</a:t>
            </a:r>
            <a:endParaRPr lang="en-US" sz="3600" b="1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8173562" y="88145"/>
            <a:ext cx="882097" cy="879806"/>
            <a:chOff x="7766327" y="152752"/>
            <a:chExt cx="1144491" cy="1005214"/>
          </a:xfrm>
        </p:grpSpPr>
        <p:sp>
          <p:nvSpPr>
            <p:cNvPr id="64" name="Oval 63"/>
            <p:cNvSpPr/>
            <p:nvPr/>
          </p:nvSpPr>
          <p:spPr>
            <a:xfrm>
              <a:off x="7766327" y="152752"/>
              <a:ext cx="1144491" cy="1005214"/>
            </a:xfrm>
            <a:prstGeom prst="ellipse">
              <a:avLst/>
            </a:prstGeom>
            <a:solidFill>
              <a:srgbClr val="F9A25E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766327" y="416710"/>
              <a:ext cx="8659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chemeClr val="bg1"/>
                  </a:solidFill>
                </a:rPr>
                <a:t>WHO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2703900" y="5759595"/>
            <a:ext cx="4094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*DTO = </a:t>
            </a:r>
            <a:r>
              <a:rPr lang="fr-CH" dirty="0" err="1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Departmental</a:t>
            </a:r>
            <a:r>
              <a:rPr lang="fr-CH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Training </a:t>
            </a:r>
            <a:r>
              <a:rPr lang="fr-CH" dirty="0" err="1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Officer</a:t>
            </a:r>
            <a:r>
              <a:rPr lang="fr-CH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246405" y="4955115"/>
            <a:ext cx="15247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US" sz="12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HOBGEN Georgina</a:t>
            </a:r>
          </a:p>
        </p:txBody>
      </p:sp>
      <p:sp>
        <p:nvSpPr>
          <p:cNvPr id="67" name="Rectangle 66"/>
          <p:cNvSpPr/>
          <p:nvPr/>
        </p:nvSpPr>
        <p:spPr>
          <a:xfrm>
            <a:off x="756692" y="4883586"/>
            <a:ext cx="521458" cy="410432"/>
          </a:xfrm>
          <a:prstGeom prst="rect">
            <a:avLst/>
          </a:prstGeom>
          <a:solidFill>
            <a:srgbClr val="0018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ATS</a:t>
            </a:r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8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49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70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2457905" y="1089328"/>
            <a:ext cx="3767965" cy="3665551"/>
            <a:chOff x="7766327" y="152752"/>
            <a:chExt cx="1144491" cy="1005214"/>
          </a:xfrm>
        </p:grpSpPr>
        <p:sp>
          <p:nvSpPr>
            <p:cNvPr id="12" name="Oval 11"/>
            <p:cNvSpPr/>
            <p:nvPr/>
          </p:nvSpPr>
          <p:spPr>
            <a:xfrm>
              <a:off x="7766327" y="152752"/>
              <a:ext cx="1144491" cy="1005214"/>
            </a:xfrm>
            <a:prstGeom prst="ellipse">
              <a:avLst/>
            </a:prstGeom>
            <a:solidFill>
              <a:srgbClr val="F9A25E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920010" y="449646"/>
              <a:ext cx="732941" cy="430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600" b="1" dirty="0" smtClean="0">
                  <a:solidFill>
                    <a:schemeClr val="bg1"/>
                  </a:solidFill>
                </a:rPr>
                <a:t>YOU</a:t>
              </a:r>
              <a:endParaRPr lang="en-US" sz="9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73562" y="88145"/>
            <a:ext cx="882097" cy="879806"/>
            <a:chOff x="7766327" y="152752"/>
            <a:chExt cx="1144491" cy="1005214"/>
          </a:xfrm>
        </p:grpSpPr>
        <p:sp>
          <p:nvSpPr>
            <p:cNvPr id="9" name="Oval 8"/>
            <p:cNvSpPr/>
            <p:nvPr/>
          </p:nvSpPr>
          <p:spPr>
            <a:xfrm>
              <a:off x="7766327" y="152752"/>
              <a:ext cx="1144491" cy="1005214"/>
            </a:xfrm>
            <a:prstGeom prst="ellipse">
              <a:avLst/>
            </a:prstGeom>
            <a:solidFill>
              <a:srgbClr val="F9A25E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766327" y="416710"/>
              <a:ext cx="8659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chemeClr val="bg1"/>
                  </a:solidFill>
                </a:rPr>
                <a:t>WHO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7541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269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1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30" y="1535077"/>
            <a:ext cx="4762832" cy="3528417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688809" y="5245957"/>
            <a:ext cx="6469639" cy="724839"/>
          </a:xfrm>
          <a:noFill/>
        </p:spPr>
        <p:txBody>
          <a:bodyPr>
            <a:noAutofit/>
          </a:bodyPr>
          <a:lstStyle/>
          <a:p>
            <a:r>
              <a:rPr lang="fr-CH" sz="3600" b="1" dirty="0" smtClean="0">
                <a:solidFill>
                  <a:srgbClr val="0B387C"/>
                </a:solidFill>
                <a:cs typeface="Arial" panose="020B0604020202020204" pitchFamily="34" charset="0"/>
              </a:rPr>
              <a:t>Merci pour votre attention</a:t>
            </a:r>
            <a:endParaRPr lang="en-US" sz="3600" b="1" dirty="0">
              <a:solidFill>
                <a:srgbClr val="0B387C"/>
              </a:solidFill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35758" y="140205"/>
            <a:ext cx="7106378" cy="1068443"/>
          </a:xfrm>
          <a:noFill/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fr-FR" sz="4000" b="1" dirty="0">
                <a:solidFill>
                  <a:srgbClr val="0B387C"/>
                </a:solidFill>
              </a:rPr>
              <a:t>Prêt à </a:t>
            </a:r>
            <a:r>
              <a:rPr lang="fr-FR" sz="4000" b="1" dirty="0" smtClean="0">
                <a:solidFill>
                  <a:srgbClr val="0B387C"/>
                </a:solidFill>
              </a:rPr>
              <a:t>‘accélérer’ </a:t>
            </a:r>
            <a:r>
              <a:rPr lang="fr-FR" sz="4000" b="1" dirty="0">
                <a:solidFill>
                  <a:srgbClr val="0B387C"/>
                </a:solidFill>
              </a:rPr>
              <a:t>votre parcours </a:t>
            </a:r>
            <a:r>
              <a:rPr lang="fr-FR" sz="4000" b="1" dirty="0" smtClean="0">
                <a:solidFill>
                  <a:srgbClr val="0B387C"/>
                </a:solidFill>
              </a:rPr>
              <a:t>de formation </a:t>
            </a:r>
            <a:r>
              <a:rPr lang="fr-FR" sz="4000" b="1" dirty="0">
                <a:solidFill>
                  <a:srgbClr val="0B387C"/>
                </a:solidFill>
              </a:rPr>
              <a:t>au CERN?</a:t>
            </a:r>
            <a:endParaRPr lang="fr-CH" sz="4000" b="1" dirty="0" smtClean="0">
              <a:solidFill>
                <a:srgbClr val="0B38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00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lowchart: Connector 19"/>
          <p:cNvSpPr/>
          <p:nvPr/>
        </p:nvSpPr>
        <p:spPr>
          <a:xfrm>
            <a:off x="29487" y="2511415"/>
            <a:ext cx="2009776" cy="1859632"/>
          </a:xfrm>
          <a:prstGeom prst="flowChartConnector">
            <a:avLst/>
          </a:prstGeom>
          <a:solidFill>
            <a:schemeClr val="bg1"/>
          </a:solid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0B387C"/>
              </a:solidFill>
            </a:endParaRPr>
          </a:p>
        </p:txBody>
      </p:sp>
      <p:sp>
        <p:nvSpPr>
          <p:cNvPr id="21" name="Flowchart: Connector 20"/>
          <p:cNvSpPr/>
          <p:nvPr/>
        </p:nvSpPr>
        <p:spPr>
          <a:xfrm>
            <a:off x="1819664" y="1472850"/>
            <a:ext cx="2009776" cy="1859632"/>
          </a:xfrm>
          <a:prstGeom prst="flowChartConnector">
            <a:avLst/>
          </a:prstGeom>
          <a:solidFill>
            <a:schemeClr val="bg1"/>
          </a:solid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0B387C"/>
              </a:solidFill>
            </a:endParaRPr>
          </a:p>
        </p:txBody>
      </p:sp>
      <p:sp>
        <p:nvSpPr>
          <p:cNvPr id="22" name="Flowchart: Connector 21"/>
          <p:cNvSpPr/>
          <p:nvPr/>
        </p:nvSpPr>
        <p:spPr>
          <a:xfrm>
            <a:off x="1758014" y="3549980"/>
            <a:ext cx="2009776" cy="1859632"/>
          </a:xfrm>
          <a:prstGeom prst="flowChartConnector">
            <a:avLst/>
          </a:prstGeom>
          <a:solidFill>
            <a:schemeClr val="bg1"/>
          </a:solid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0B387C"/>
              </a:solidFill>
            </a:endParaRPr>
          </a:p>
        </p:txBody>
      </p:sp>
      <p:sp>
        <p:nvSpPr>
          <p:cNvPr id="23" name="Flowchart: Connector 22"/>
          <p:cNvSpPr/>
          <p:nvPr/>
        </p:nvSpPr>
        <p:spPr>
          <a:xfrm>
            <a:off x="3486541" y="363434"/>
            <a:ext cx="2009776" cy="1859632"/>
          </a:xfrm>
          <a:prstGeom prst="flowChartConnector">
            <a:avLst/>
          </a:prstGeom>
          <a:solidFill>
            <a:schemeClr val="bg1"/>
          </a:solid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B387C"/>
                </a:solidFill>
              </a:rPr>
              <a:t>Formation</a:t>
            </a:r>
            <a:endParaRPr lang="en-US" dirty="0">
              <a:solidFill>
                <a:srgbClr val="0B387C"/>
              </a:solidFill>
            </a:endParaRPr>
          </a:p>
        </p:txBody>
      </p:sp>
      <p:sp>
        <p:nvSpPr>
          <p:cNvPr id="24" name="Flowchart: Connector 23"/>
          <p:cNvSpPr/>
          <p:nvPr/>
        </p:nvSpPr>
        <p:spPr>
          <a:xfrm>
            <a:off x="3578047" y="2499866"/>
            <a:ext cx="2009776" cy="1859632"/>
          </a:xfrm>
          <a:prstGeom prst="flowChartConnector">
            <a:avLst/>
          </a:prstGeom>
          <a:solidFill>
            <a:schemeClr val="bg1"/>
          </a:solid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B387C"/>
                </a:solidFill>
              </a:rPr>
              <a:t>Leadership</a:t>
            </a:r>
            <a:endParaRPr lang="en-US" dirty="0">
              <a:solidFill>
                <a:srgbClr val="0B387C"/>
              </a:solidFill>
            </a:endParaRPr>
          </a:p>
        </p:txBody>
      </p:sp>
      <p:sp>
        <p:nvSpPr>
          <p:cNvPr id="26" name="Flowchart: Connector 25"/>
          <p:cNvSpPr/>
          <p:nvPr/>
        </p:nvSpPr>
        <p:spPr>
          <a:xfrm>
            <a:off x="5295328" y="1331133"/>
            <a:ext cx="2009776" cy="1859632"/>
          </a:xfrm>
          <a:prstGeom prst="flowChartConnector">
            <a:avLst/>
          </a:prstGeom>
          <a:solidFill>
            <a:schemeClr val="bg1"/>
          </a:solid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B387C"/>
                </a:solidFill>
              </a:rPr>
              <a:t>Expertise</a:t>
            </a:r>
            <a:endParaRPr lang="en-US" dirty="0">
              <a:solidFill>
                <a:srgbClr val="0B387C"/>
              </a:solidFill>
            </a:endParaRPr>
          </a:p>
        </p:txBody>
      </p:sp>
      <p:sp>
        <p:nvSpPr>
          <p:cNvPr id="27" name="Flowchart: Connector 26"/>
          <p:cNvSpPr/>
          <p:nvPr/>
        </p:nvSpPr>
        <p:spPr>
          <a:xfrm>
            <a:off x="5273935" y="3746249"/>
            <a:ext cx="2009776" cy="1859632"/>
          </a:xfrm>
          <a:prstGeom prst="flowChartConnector">
            <a:avLst/>
          </a:prstGeom>
          <a:solidFill>
            <a:schemeClr val="bg1"/>
          </a:solid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B387C"/>
                </a:solidFill>
              </a:rPr>
              <a:t>Motivation</a:t>
            </a:r>
            <a:endParaRPr lang="en-US" dirty="0">
              <a:solidFill>
                <a:srgbClr val="0B387C"/>
              </a:solidFill>
            </a:endParaRPr>
          </a:p>
        </p:txBody>
      </p:sp>
      <p:sp>
        <p:nvSpPr>
          <p:cNvPr id="28" name="Flowchart: Connector 27"/>
          <p:cNvSpPr/>
          <p:nvPr/>
        </p:nvSpPr>
        <p:spPr>
          <a:xfrm>
            <a:off x="7002462" y="108468"/>
            <a:ext cx="2009776" cy="1859632"/>
          </a:xfrm>
          <a:prstGeom prst="flowChartConnector">
            <a:avLst/>
          </a:prstGeom>
          <a:solidFill>
            <a:schemeClr val="bg1"/>
          </a:solid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B387C"/>
                </a:solidFill>
              </a:rPr>
              <a:t>Excellence</a:t>
            </a:r>
            <a:endParaRPr lang="en-US" dirty="0">
              <a:solidFill>
                <a:srgbClr val="0B387C"/>
              </a:solidFill>
            </a:endParaRPr>
          </a:p>
        </p:txBody>
      </p:sp>
      <p:sp>
        <p:nvSpPr>
          <p:cNvPr id="29" name="Flowchart: Connector 28"/>
          <p:cNvSpPr/>
          <p:nvPr/>
        </p:nvSpPr>
        <p:spPr>
          <a:xfrm>
            <a:off x="7039170" y="2491900"/>
            <a:ext cx="2009776" cy="1859632"/>
          </a:xfrm>
          <a:prstGeom prst="flowChartConnector">
            <a:avLst/>
          </a:prstGeom>
          <a:solidFill>
            <a:schemeClr val="bg1"/>
          </a:solid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0B387C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246490" y="6031702"/>
            <a:ext cx="9589273" cy="1156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34995" y="337803"/>
            <a:ext cx="2900198" cy="9554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Formation &amp; </a:t>
            </a:r>
            <a:r>
              <a:rPr lang="en-US" sz="2800" b="1" dirty="0" err="1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Développement</a:t>
            </a:r>
            <a:r>
              <a:rPr lang="en-US" sz="28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8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 CERN</a:t>
            </a:r>
            <a:endParaRPr lang="en-GB" sz="2800" b="1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lowchart: Connector 15"/>
          <p:cNvSpPr/>
          <p:nvPr/>
        </p:nvSpPr>
        <p:spPr>
          <a:xfrm>
            <a:off x="29487" y="4777353"/>
            <a:ext cx="2009776" cy="1859632"/>
          </a:xfrm>
          <a:prstGeom prst="flowChartConnector">
            <a:avLst/>
          </a:prstGeom>
          <a:solidFill>
            <a:schemeClr val="bg1"/>
          </a:solid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rgbClr val="0B387C"/>
                </a:solidFill>
              </a:rPr>
              <a:t>Passion</a:t>
            </a:r>
            <a:endParaRPr lang="en-US" sz="1600" dirty="0">
              <a:solidFill>
                <a:srgbClr val="0B387C"/>
              </a:solidFill>
            </a:endParaRPr>
          </a:p>
        </p:txBody>
      </p:sp>
      <p:sp>
        <p:nvSpPr>
          <p:cNvPr id="30" name="Flowchart: Connector 29"/>
          <p:cNvSpPr/>
          <p:nvPr/>
        </p:nvSpPr>
        <p:spPr>
          <a:xfrm>
            <a:off x="7061329" y="4777353"/>
            <a:ext cx="2009776" cy="1859632"/>
          </a:xfrm>
          <a:prstGeom prst="flowChartConnector">
            <a:avLst/>
          </a:prstGeom>
          <a:solidFill>
            <a:schemeClr val="bg1"/>
          </a:solid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B387C"/>
                </a:solidFill>
              </a:rPr>
              <a:t>Coaching</a:t>
            </a:r>
            <a:endParaRPr lang="en-US" dirty="0">
              <a:solidFill>
                <a:srgbClr val="0B387C"/>
              </a:solidFill>
            </a:endParaRPr>
          </a:p>
        </p:txBody>
      </p:sp>
      <p:sp>
        <p:nvSpPr>
          <p:cNvPr id="25" name="Flowchart: Connector 24"/>
          <p:cNvSpPr/>
          <p:nvPr/>
        </p:nvSpPr>
        <p:spPr>
          <a:xfrm>
            <a:off x="3419061" y="4777352"/>
            <a:ext cx="2077256" cy="1846179"/>
          </a:xfrm>
          <a:prstGeom prst="flowChartConnector">
            <a:avLst/>
          </a:prstGeom>
          <a:solidFill>
            <a:schemeClr val="bg1"/>
          </a:solid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B387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34747" y="5522503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B387C"/>
                </a:solidFill>
              </a:rPr>
              <a:t>Compétences</a:t>
            </a:r>
            <a:endParaRPr lang="en-US" dirty="0">
              <a:solidFill>
                <a:srgbClr val="0B387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67187" y="4359498"/>
            <a:ext cx="18004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solidFill>
                  <a:srgbClr val="0B387C"/>
                </a:solidFill>
              </a:rPr>
              <a:t>Développement</a:t>
            </a:r>
            <a:endParaRPr lang="en-US" dirty="0">
              <a:solidFill>
                <a:srgbClr val="0B387C"/>
              </a:solidFill>
            </a:endParaRPr>
          </a:p>
          <a:p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235598" y="3293420"/>
            <a:ext cx="16594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solidFill>
                  <a:srgbClr val="0B387C"/>
                </a:solidFill>
              </a:rPr>
              <a:t>Enseignement</a:t>
            </a:r>
            <a:endParaRPr lang="en-US" dirty="0">
              <a:solidFill>
                <a:srgbClr val="0B387C"/>
              </a:solidFill>
            </a:endParaRPr>
          </a:p>
          <a:p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980396" y="2182125"/>
            <a:ext cx="1762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solidFill>
                  <a:srgbClr val="0B387C"/>
                </a:solidFill>
              </a:rPr>
              <a:t>Connaissances</a:t>
            </a:r>
            <a:endParaRPr lang="en-US" dirty="0">
              <a:solidFill>
                <a:srgbClr val="0B387C"/>
              </a:solidFill>
            </a:endParaRPr>
          </a:p>
          <a:p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224640" y="3268566"/>
            <a:ext cx="16594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solidFill>
                  <a:srgbClr val="0B387C"/>
                </a:solidFill>
              </a:rPr>
              <a:t>Apprentissage</a:t>
            </a:r>
            <a:endParaRPr lang="en-US" dirty="0">
              <a:solidFill>
                <a:srgbClr val="0B387C"/>
              </a:solidFill>
            </a:endParaRPr>
          </a:p>
          <a:p>
            <a:pPr algn="ctr"/>
            <a:endParaRPr lang="en-US" dirty="0">
              <a:solidFill>
                <a:srgbClr val="0B387C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060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75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2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25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7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2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75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75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75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29" grpId="0" animBg="1"/>
      <p:bldP spid="15" grpId="0"/>
      <p:bldP spid="16" grpId="0" animBg="1"/>
      <p:bldP spid="30" grpId="0" animBg="1"/>
      <p:bldP spid="25" grpId="0" animBg="1"/>
      <p:bldP spid="2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lowchart: Connector 19"/>
          <p:cNvSpPr/>
          <p:nvPr/>
        </p:nvSpPr>
        <p:spPr>
          <a:xfrm>
            <a:off x="29487" y="2511415"/>
            <a:ext cx="2009776" cy="1859632"/>
          </a:xfrm>
          <a:prstGeom prst="flowChartConnector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/>
          <p:cNvSpPr/>
          <p:nvPr/>
        </p:nvSpPr>
        <p:spPr>
          <a:xfrm>
            <a:off x="1819664" y="1472850"/>
            <a:ext cx="2009776" cy="1859632"/>
          </a:xfrm>
          <a:prstGeom prst="flowChartConnector">
            <a:avLst/>
          </a:prstGeom>
          <a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/>
          <p:cNvSpPr/>
          <p:nvPr/>
        </p:nvSpPr>
        <p:spPr>
          <a:xfrm>
            <a:off x="1758014" y="3549980"/>
            <a:ext cx="2009776" cy="1859632"/>
          </a:xfrm>
          <a:prstGeom prst="flowChartConnector">
            <a:avLst/>
          </a:prstGeom>
          <a:blipFill>
            <a:blip r:embed="rId6"/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Connector 22"/>
          <p:cNvSpPr/>
          <p:nvPr/>
        </p:nvSpPr>
        <p:spPr>
          <a:xfrm>
            <a:off x="3466565" y="319755"/>
            <a:ext cx="2009776" cy="1859632"/>
          </a:xfrm>
          <a:prstGeom prst="flowChartConnector">
            <a:avLst/>
          </a:prstGeom>
          <a:blipFill>
            <a:blip r:embed="rId7"/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Connector 23"/>
          <p:cNvSpPr/>
          <p:nvPr/>
        </p:nvSpPr>
        <p:spPr>
          <a:xfrm>
            <a:off x="3578047" y="2499866"/>
            <a:ext cx="2009776" cy="1859632"/>
          </a:xfrm>
          <a:prstGeom prst="flowChartConnector">
            <a:avLst/>
          </a:prstGeom>
          <a:blipFill dpi="0"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Connector 25"/>
          <p:cNvSpPr/>
          <p:nvPr/>
        </p:nvSpPr>
        <p:spPr>
          <a:xfrm>
            <a:off x="5295328" y="1331133"/>
            <a:ext cx="2009776" cy="1859632"/>
          </a:xfrm>
          <a:prstGeom prst="flowChartConnector">
            <a:avLst/>
          </a:prstGeom>
          <a:blipFill>
            <a:blip r:embed="rId10"/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Connector 26"/>
          <p:cNvSpPr/>
          <p:nvPr/>
        </p:nvSpPr>
        <p:spPr>
          <a:xfrm>
            <a:off x="5273935" y="3713786"/>
            <a:ext cx="2009776" cy="1859632"/>
          </a:xfrm>
          <a:prstGeom prst="flowChartConnector">
            <a:avLst/>
          </a:prstGeom>
          <a:blipFill>
            <a:blip r:embed="rId11"/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Connector 27"/>
          <p:cNvSpPr/>
          <p:nvPr/>
        </p:nvSpPr>
        <p:spPr>
          <a:xfrm>
            <a:off x="7002462" y="108468"/>
            <a:ext cx="2009776" cy="1859632"/>
          </a:xfrm>
          <a:prstGeom prst="flowChartConnector">
            <a:avLst/>
          </a:prstGeom>
          <a:blipFill>
            <a:blip r:embed="rId12"/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/>
          <p:cNvSpPr/>
          <p:nvPr/>
        </p:nvSpPr>
        <p:spPr>
          <a:xfrm>
            <a:off x="7039170" y="2491900"/>
            <a:ext cx="2009776" cy="1859632"/>
          </a:xfrm>
          <a:prstGeom prst="flowChartConnector">
            <a:avLst/>
          </a:prstGeom>
          <a:blipFill>
            <a:blip r:embed="rId13"/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34995" y="337803"/>
            <a:ext cx="2877146" cy="9554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Formation &amp; </a:t>
            </a:r>
            <a:r>
              <a:rPr lang="en-US" sz="2800" b="1" dirty="0" err="1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Développement</a:t>
            </a:r>
            <a:r>
              <a:rPr lang="en-US" sz="28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8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 CERN</a:t>
            </a:r>
            <a:endParaRPr lang="en-GB" sz="2800" b="1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246490" y="6031702"/>
            <a:ext cx="9589273" cy="1156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5" name="Flowchart: Connector 14"/>
          <p:cNvSpPr/>
          <p:nvPr/>
        </p:nvSpPr>
        <p:spPr>
          <a:xfrm>
            <a:off x="29487" y="4777353"/>
            <a:ext cx="2009776" cy="1859632"/>
          </a:xfrm>
          <a:prstGeom prst="flowChartConnector">
            <a:avLst/>
          </a:prstGeom>
          <a:blipFill>
            <a:blip r:embed="rId14"/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Flowchart: Connector 24"/>
          <p:cNvSpPr/>
          <p:nvPr/>
        </p:nvSpPr>
        <p:spPr>
          <a:xfrm>
            <a:off x="3486541" y="4763900"/>
            <a:ext cx="2009776" cy="1859632"/>
          </a:xfrm>
          <a:prstGeom prst="flowChartConnector">
            <a:avLst/>
          </a:prstGeom>
          <a:blipFill>
            <a:blip r:embed="rId15"/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/>
          <p:cNvSpPr/>
          <p:nvPr/>
        </p:nvSpPr>
        <p:spPr>
          <a:xfrm>
            <a:off x="7061329" y="4777353"/>
            <a:ext cx="2009776" cy="1859632"/>
          </a:xfrm>
          <a:prstGeom prst="flowChartConnector">
            <a:avLst/>
          </a:prstGeom>
          <a:blipFill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2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48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351267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95676" y="-321707"/>
            <a:ext cx="11852697" cy="6488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0245305">
            <a:off x="2936159" y="698786"/>
            <a:ext cx="37388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FFFF"/>
                </a:solidFill>
                <a:latin typeface="Arial Black"/>
                <a:cs typeface="Arial Black"/>
              </a:rPr>
              <a:t>RECHERCHE</a:t>
            </a:r>
            <a:endParaRPr lang="en-US" sz="4000" dirty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  <p:sp>
        <p:nvSpPr>
          <p:cNvPr id="6" name="TextBox 5"/>
          <p:cNvSpPr txBox="1"/>
          <p:nvPr/>
        </p:nvSpPr>
        <p:spPr>
          <a:xfrm rot="20678825">
            <a:off x="3761508" y="1434086"/>
            <a:ext cx="3571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rial Black"/>
                <a:cs typeface="Arial Black"/>
              </a:rPr>
              <a:t>EDUCATION</a:t>
            </a:r>
            <a:endParaRPr lang="en-US" sz="40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7" name="TextBox 6"/>
          <p:cNvSpPr txBox="1"/>
          <p:nvPr/>
        </p:nvSpPr>
        <p:spPr>
          <a:xfrm rot="741992">
            <a:off x="3572396" y="5123055"/>
            <a:ext cx="51106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FFFF"/>
                </a:solidFill>
                <a:latin typeface="Arial Black"/>
                <a:cs typeface="Arial Black"/>
              </a:rPr>
              <a:t>COLLABORATION</a:t>
            </a:r>
            <a:endParaRPr lang="en-US" sz="4000" dirty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  <p:sp>
        <p:nvSpPr>
          <p:cNvPr id="8" name="TextBox 7"/>
          <p:cNvSpPr txBox="1"/>
          <p:nvPr/>
        </p:nvSpPr>
        <p:spPr>
          <a:xfrm rot="368434">
            <a:off x="3943845" y="4070833"/>
            <a:ext cx="4367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rial Black"/>
                <a:cs typeface="Arial Black"/>
              </a:rPr>
              <a:t>TECHNOLOGIE</a:t>
            </a:r>
            <a:endParaRPr lang="en-US" sz="40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graphicFrame>
        <p:nvGraphicFramePr>
          <p:cNvPr id="2" name="Diagram 1"/>
          <p:cNvGraphicFramePr/>
          <p:nvPr>
            <p:extLst/>
          </p:nvPr>
        </p:nvGraphicFramePr>
        <p:xfrm>
          <a:off x="5082346" y="1650141"/>
          <a:ext cx="466864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470157" y="2691531"/>
            <a:ext cx="1893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 Black"/>
                <a:cs typeface="Arial Black"/>
              </a:rPr>
              <a:t>Formation</a:t>
            </a:r>
            <a:endParaRPr lang="en-US" sz="24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19511" y="3274287"/>
            <a:ext cx="3409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  <a:latin typeface="Arial Black"/>
                <a:cs typeface="Arial Black"/>
              </a:rPr>
              <a:t>Cours</a:t>
            </a:r>
            <a:r>
              <a:rPr lang="en-US" sz="2400" dirty="0" smtClean="0">
                <a:solidFill>
                  <a:schemeClr val="bg1"/>
                </a:solidFill>
                <a:latin typeface="Arial Black"/>
                <a:cs typeface="Arial Black"/>
              </a:rPr>
              <a:t> de formation</a:t>
            </a:r>
            <a:endParaRPr lang="en-US" sz="24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21061" y="2171873"/>
            <a:ext cx="2791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  <a:latin typeface="Arial Black"/>
                <a:cs typeface="Arial Black"/>
              </a:rPr>
              <a:t>Développement</a:t>
            </a:r>
            <a:endParaRPr lang="en-US" sz="24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56820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Graphic spid="2" grpId="0">
        <p:bldAsOne/>
      </p:bldGraphic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74626"/>
            <a:ext cx="6817179" cy="806449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Formation &amp; </a:t>
            </a:r>
            <a:r>
              <a:rPr lang="en-US" sz="3600" b="1" dirty="0" err="1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Développement</a:t>
            </a:r>
            <a:r>
              <a:rPr lang="en-US" sz="3600" b="1" dirty="0" smtClean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@ CERN</a:t>
            </a:r>
            <a:endParaRPr lang="en-US" sz="3600" b="1" dirty="0">
              <a:solidFill>
                <a:srgbClr val="0B3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7277" y="1212102"/>
            <a:ext cx="4948518" cy="4672478"/>
          </a:xfrm>
          <a:noFill/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2600" dirty="0" smtClean="0">
                <a:solidFill>
                  <a:srgbClr val="0B387C"/>
                </a:solidFill>
                <a:cs typeface="Arial" panose="020B0604020202020204" pitchFamily="34" charset="0"/>
              </a:rPr>
              <a:t>Promues </a:t>
            </a:r>
            <a:r>
              <a:rPr lang="fr-FR" sz="2600" dirty="0">
                <a:solidFill>
                  <a:srgbClr val="0B387C"/>
                </a:solidFill>
                <a:cs typeface="Arial" panose="020B0604020202020204" pitchFamily="34" charset="0"/>
              </a:rPr>
              <a:t>activement au plus </a:t>
            </a:r>
            <a:r>
              <a:rPr lang="fr-FR" sz="2600" b="1" dirty="0">
                <a:solidFill>
                  <a:srgbClr val="0B387C"/>
                </a:solidFill>
                <a:cs typeface="Arial" panose="020B0604020202020204" pitchFamily="34" charset="0"/>
              </a:rPr>
              <a:t>haut niveau de </a:t>
            </a:r>
            <a:r>
              <a:rPr lang="fr-FR" sz="2600" b="1" dirty="0" smtClean="0">
                <a:solidFill>
                  <a:srgbClr val="0B387C"/>
                </a:solidFill>
                <a:cs typeface="Arial" panose="020B0604020202020204" pitchFamily="34" charset="0"/>
              </a:rPr>
              <a:t>l’Organisation, 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2600" b="1" u="sng" dirty="0" smtClean="0">
                <a:solidFill>
                  <a:srgbClr val="0B387C"/>
                </a:solidFill>
                <a:cs typeface="Arial" panose="020B0604020202020204" pitchFamily="34" charset="0"/>
              </a:rPr>
              <a:t>la </a:t>
            </a:r>
            <a:r>
              <a:rPr lang="fr-FR" sz="2600" b="1" u="sng" dirty="0">
                <a:solidFill>
                  <a:srgbClr val="0B387C"/>
                </a:solidFill>
                <a:cs typeface="Arial" panose="020B0604020202020204" pitchFamily="34" charset="0"/>
              </a:rPr>
              <a:t>formation et le développement </a:t>
            </a:r>
            <a:r>
              <a:rPr lang="fr-FR" sz="2600" dirty="0">
                <a:solidFill>
                  <a:srgbClr val="0B387C"/>
                </a:solidFill>
                <a:cs typeface="Arial" panose="020B0604020202020204" pitchFamily="34" charset="0"/>
              </a:rPr>
              <a:t>sont considérés comme des </a:t>
            </a:r>
            <a:r>
              <a:rPr lang="fr-FR" sz="2600" b="1" dirty="0">
                <a:solidFill>
                  <a:srgbClr val="0B387C"/>
                </a:solidFill>
                <a:cs typeface="Arial" panose="020B0604020202020204" pitchFamily="34" charset="0"/>
              </a:rPr>
              <a:t>activités </a:t>
            </a:r>
            <a:r>
              <a:rPr lang="fr-FR" sz="2600" b="1" dirty="0" smtClean="0">
                <a:solidFill>
                  <a:srgbClr val="0B387C"/>
                </a:solidFill>
                <a:cs typeface="Arial" panose="020B0604020202020204" pitchFamily="34" charset="0"/>
              </a:rPr>
              <a:t>stratégiques </a:t>
            </a:r>
            <a:r>
              <a:rPr lang="fr-FR" sz="2600" dirty="0">
                <a:solidFill>
                  <a:srgbClr val="0B387C"/>
                </a:solidFill>
                <a:cs typeface="Arial" panose="020B0604020202020204" pitchFamily="34" charset="0"/>
              </a:rPr>
              <a:t>constituant des outils essentiels </a:t>
            </a:r>
            <a:r>
              <a:rPr lang="fr-FR" sz="2600" dirty="0" smtClean="0">
                <a:solidFill>
                  <a:srgbClr val="0B387C"/>
                </a:solidFill>
                <a:cs typeface="Arial" panose="020B0604020202020204" pitchFamily="34" charset="0"/>
              </a:rPr>
              <a:t>pour </a:t>
            </a:r>
            <a:r>
              <a:rPr lang="fr-FR" sz="2600" dirty="0">
                <a:solidFill>
                  <a:srgbClr val="0B387C"/>
                </a:solidFill>
                <a:cs typeface="Arial" panose="020B0604020202020204" pitchFamily="34" charset="0"/>
              </a:rPr>
              <a:t>réaliser la mission de l'Organisation</a:t>
            </a:r>
            <a:endParaRPr lang="en-US" sz="2600" dirty="0">
              <a:solidFill>
                <a:schemeClr val="bg1"/>
              </a:solidFill>
            </a:endParaRPr>
          </a:p>
        </p:txBody>
      </p:sp>
      <p:sp>
        <p:nvSpPr>
          <p:cNvPr id="5" name="Flowchart: Connector 4"/>
          <p:cNvSpPr/>
          <p:nvPr/>
        </p:nvSpPr>
        <p:spPr>
          <a:xfrm>
            <a:off x="477576" y="1847247"/>
            <a:ext cx="3733436" cy="3352906"/>
          </a:xfrm>
          <a:prstGeom prst="flowChartConnector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173562" y="88145"/>
            <a:ext cx="882097" cy="879806"/>
            <a:chOff x="7766327" y="152752"/>
            <a:chExt cx="1144491" cy="1005214"/>
          </a:xfrm>
        </p:grpSpPr>
        <p:sp>
          <p:nvSpPr>
            <p:cNvPr id="7" name="Oval 6"/>
            <p:cNvSpPr/>
            <p:nvPr/>
          </p:nvSpPr>
          <p:spPr>
            <a:xfrm>
              <a:off x="7766327" y="152752"/>
              <a:ext cx="1144491" cy="1005214"/>
            </a:xfrm>
            <a:prstGeom prst="ellipse">
              <a:avLst/>
            </a:prstGeom>
            <a:solidFill>
              <a:srgbClr val="00B1B0"/>
            </a:solidFill>
            <a:ln>
              <a:solidFill>
                <a:srgbClr val="25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766327" y="416710"/>
              <a:ext cx="1061137" cy="527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chemeClr val="bg1"/>
                  </a:solidFill>
                </a:rPr>
                <a:t>WHY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50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ildergebnis für cern glo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565" y="0"/>
            <a:ext cx="9641434" cy="617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1112833" y="1021384"/>
            <a:ext cx="4086971" cy="3948226"/>
          </a:xfrm>
          <a:prstGeom prst="ellipse">
            <a:avLst/>
          </a:prstGeom>
          <a:noFill/>
          <a:ln w="200025" cap="sq"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76072" y="1995664"/>
            <a:ext cx="2048442" cy="1831581"/>
            <a:chOff x="1149704" y="4301034"/>
            <a:chExt cx="2757383" cy="2371056"/>
          </a:xfrm>
        </p:grpSpPr>
        <p:sp>
          <p:nvSpPr>
            <p:cNvPr id="7" name="Oval 6"/>
            <p:cNvSpPr/>
            <p:nvPr/>
          </p:nvSpPr>
          <p:spPr>
            <a:xfrm>
              <a:off x="1168964" y="4301034"/>
              <a:ext cx="2722343" cy="2371056"/>
            </a:xfrm>
            <a:prstGeom prst="ellipse">
              <a:avLst/>
            </a:prstGeom>
            <a:solidFill>
              <a:srgbClr val="00B1B0"/>
            </a:solidFill>
            <a:ln>
              <a:solidFill>
                <a:srgbClr val="25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fr-CH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149704" y="4790787"/>
              <a:ext cx="2757383" cy="18726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COMPETENCES CLEFS EN LEADERSHIP </a:t>
              </a:r>
              <a:br>
                <a:rPr lang="fr-CH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fr-CH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fr-CH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sz="16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237171" y="217630"/>
            <a:ext cx="2007752" cy="1901796"/>
            <a:chOff x="1201613" y="4286425"/>
            <a:chExt cx="2758033" cy="2371056"/>
          </a:xfrm>
        </p:grpSpPr>
        <p:sp>
          <p:nvSpPr>
            <p:cNvPr id="10" name="Oval 9"/>
            <p:cNvSpPr/>
            <p:nvPr/>
          </p:nvSpPr>
          <p:spPr>
            <a:xfrm>
              <a:off x="1201613" y="4286425"/>
              <a:ext cx="2722343" cy="2371056"/>
            </a:xfrm>
            <a:prstGeom prst="ellipse">
              <a:avLst/>
            </a:prstGeom>
            <a:solidFill>
              <a:srgbClr val="00B1B0"/>
            </a:solidFill>
            <a:ln>
              <a:solidFill>
                <a:srgbClr val="25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fr-CH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02263" y="4687255"/>
              <a:ext cx="2757383" cy="180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RENFORCER L’EFFICACITE ET LA MOTIVATION</a:t>
              </a:r>
              <a:endParaRPr lang="fr-CH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sz="16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324717" y="2025210"/>
            <a:ext cx="1918492" cy="1802035"/>
            <a:chOff x="1149704" y="4245997"/>
            <a:chExt cx="2757383" cy="2371056"/>
          </a:xfrm>
        </p:grpSpPr>
        <p:sp>
          <p:nvSpPr>
            <p:cNvPr id="16" name="Oval 15"/>
            <p:cNvSpPr/>
            <p:nvPr/>
          </p:nvSpPr>
          <p:spPr>
            <a:xfrm>
              <a:off x="1184744" y="4245997"/>
              <a:ext cx="2722343" cy="2371056"/>
            </a:xfrm>
            <a:prstGeom prst="ellipse">
              <a:avLst/>
            </a:prstGeom>
            <a:solidFill>
              <a:srgbClr val="00B1B0"/>
            </a:solidFill>
            <a:ln>
              <a:solidFill>
                <a:srgbClr val="25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fr-CH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49704" y="5032499"/>
              <a:ext cx="2757383" cy="1174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APPROCHE COHERENTE  </a:t>
              </a:r>
              <a:endParaRPr lang="fr-CH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sz="16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304683" y="4134236"/>
            <a:ext cx="2007279" cy="1867849"/>
            <a:chOff x="1149704" y="4245997"/>
            <a:chExt cx="2757383" cy="2371056"/>
          </a:xfrm>
        </p:grpSpPr>
        <p:sp>
          <p:nvSpPr>
            <p:cNvPr id="19" name="Oval 18"/>
            <p:cNvSpPr/>
            <p:nvPr/>
          </p:nvSpPr>
          <p:spPr>
            <a:xfrm>
              <a:off x="1184744" y="4245997"/>
              <a:ext cx="2722343" cy="2371056"/>
            </a:xfrm>
            <a:prstGeom prst="ellipse">
              <a:avLst/>
            </a:prstGeom>
            <a:solidFill>
              <a:srgbClr val="00B1B0"/>
            </a:solidFill>
            <a:ln>
              <a:solidFill>
                <a:srgbClr val="25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fr-CH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149704" y="5032498"/>
              <a:ext cx="2757383" cy="11330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ACCES EQUITABLE</a:t>
              </a:r>
              <a:endParaRPr lang="fr-CH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sz="1600" dirty="0"/>
            </a:p>
          </p:txBody>
        </p:sp>
      </p:grp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916157" y="79698"/>
            <a:ext cx="5075258" cy="1540877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Objectifs</a:t>
            </a:r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b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Formation &amp; de </a:t>
            </a:r>
            <a:r>
              <a:rPr lang="en-US" sz="36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Développement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8173562" y="88145"/>
            <a:ext cx="882097" cy="879806"/>
            <a:chOff x="7766327" y="152752"/>
            <a:chExt cx="1144491" cy="1005214"/>
          </a:xfrm>
        </p:grpSpPr>
        <p:sp>
          <p:nvSpPr>
            <p:cNvPr id="23" name="Oval 22"/>
            <p:cNvSpPr/>
            <p:nvPr/>
          </p:nvSpPr>
          <p:spPr>
            <a:xfrm>
              <a:off x="7766327" y="152752"/>
              <a:ext cx="1144491" cy="1005214"/>
            </a:xfrm>
            <a:prstGeom prst="ellipse">
              <a:avLst/>
            </a:prstGeom>
            <a:solidFill>
              <a:srgbClr val="00B1B0"/>
            </a:solidFill>
            <a:ln>
              <a:solidFill>
                <a:srgbClr val="25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766327" y="416710"/>
              <a:ext cx="1061137" cy="527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chemeClr val="bg1"/>
                  </a:solidFill>
                </a:rPr>
                <a:t>WHY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726785" y="2441853"/>
            <a:ext cx="1203343" cy="1043916"/>
            <a:chOff x="7721749" y="99598"/>
            <a:chExt cx="1269672" cy="1005214"/>
          </a:xfrm>
        </p:grpSpPr>
        <p:sp>
          <p:nvSpPr>
            <p:cNvPr id="26" name="Oval 25"/>
            <p:cNvSpPr/>
            <p:nvPr/>
          </p:nvSpPr>
          <p:spPr>
            <a:xfrm>
              <a:off x="7766327" y="99598"/>
              <a:ext cx="1144491" cy="1005214"/>
            </a:xfrm>
            <a:prstGeom prst="ellipse">
              <a:avLst/>
            </a:prstGeom>
            <a:solidFill>
              <a:srgbClr val="00B1B0"/>
            </a:solidFill>
            <a:ln>
              <a:solidFill>
                <a:srgbClr val="25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721749" y="320658"/>
              <a:ext cx="1269672" cy="5630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b="1" dirty="0" smtClean="0">
                  <a:solidFill>
                    <a:schemeClr val="bg1"/>
                  </a:solidFill>
                </a:rPr>
                <a:t>VALEURS </a:t>
              </a:r>
            </a:p>
            <a:p>
              <a:pPr algn="ctr"/>
              <a:r>
                <a:rPr lang="fr-FR" sz="1600" b="1" dirty="0" smtClean="0">
                  <a:solidFill>
                    <a:schemeClr val="bg1"/>
                  </a:solidFill>
                </a:rPr>
                <a:t>DU CERN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350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ildergebnis für cern glo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565" y="0"/>
            <a:ext cx="9641434" cy="617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1112833" y="1021384"/>
            <a:ext cx="4086971" cy="3948226"/>
          </a:xfrm>
          <a:prstGeom prst="ellipse">
            <a:avLst/>
          </a:prstGeom>
          <a:noFill/>
          <a:ln w="200025" cap="sq">
            <a:solidFill>
              <a:srgbClr val="25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76072" y="1995664"/>
            <a:ext cx="2048442" cy="2101871"/>
            <a:chOff x="1149704" y="4301034"/>
            <a:chExt cx="2757383" cy="2720957"/>
          </a:xfrm>
        </p:grpSpPr>
        <p:sp>
          <p:nvSpPr>
            <p:cNvPr id="7" name="Oval 6"/>
            <p:cNvSpPr/>
            <p:nvPr/>
          </p:nvSpPr>
          <p:spPr>
            <a:xfrm>
              <a:off x="1168964" y="4301034"/>
              <a:ext cx="2722343" cy="2371056"/>
            </a:xfrm>
            <a:prstGeom prst="ellipse">
              <a:avLst/>
            </a:prstGeom>
            <a:solidFill>
              <a:srgbClr val="00B1B0"/>
            </a:solidFill>
            <a:ln>
              <a:solidFill>
                <a:srgbClr val="25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fr-CH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149704" y="4790787"/>
              <a:ext cx="2757383" cy="22312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COMPETENCES TECHNIQUES et COMPORTE-</a:t>
              </a:r>
            </a:p>
            <a:p>
              <a:pPr algn="ctr"/>
              <a:r>
                <a:rPr lang="fr-CH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MENTALES</a:t>
              </a:r>
              <a:br>
                <a:rPr lang="fr-CH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fr-CH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fr-CH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sz="16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237171" y="217630"/>
            <a:ext cx="2007752" cy="1901796"/>
            <a:chOff x="1201613" y="4286425"/>
            <a:chExt cx="2758033" cy="2371056"/>
          </a:xfrm>
        </p:grpSpPr>
        <p:sp>
          <p:nvSpPr>
            <p:cNvPr id="10" name="Oval 9"/>
            <p:cNvSpPr/>
            <p:nvPr/>
          </p:nvSpPr>
          <p:spPr>
            <a:xfrm>
              <a:off x="1201613" y="4286425"/>
              <a:ext cx="2722343" cy="2371056"/>
            </a:xfrm>
            <a:prstGeom prst="ellipse">
              <a:avLst/>
            </a:prstGeom>
            <a:solidFill>
              <a:srgbClr val="00B1B0"/>
            </a:solidFill>
            <a:ln>
              <a:solidFill>
                <a:srgbClr val="25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fr-CH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02263" y="4687255"/>
              <a:ext cx="2757383" cy="180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RENFORCER L’EFFICACITE ET LA MOTIVATION</a:t>
              </a:r>
              <a:endParaRPr lang="fr-CH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sz="16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324717" y="2025210"/>
            <a:ext cx="1918492" cy="1802035"/>
            <a:chOff x="1149704" y="4245997"/>
            <a:chExt cx="2757383" cy="2371056"/>
          </a:xfrm>
        </p:grpSpPr>
        <p:sp>
          <p:nvSpPr>
            <p:cNvPr id="16" name="Oval 15"/>
            <p:cNvSpPr/>
            <p:nvPr/>
          </p:nvSpPr>
          <p:spPr>
            <a:xfrm>
              <a:off x="1184744" y="4245997"/>
              <a:ext cx="2722343" cy="2371056"/>
            </a:xfrm>
            <a:prstGeom prst="ellipse">
              <a:avLst/>
            </a:prstGeom>
            <a:solidFill>
              <a:srgbClr val="00B1B0"/>
            </a:solidFill>
            <a:ln>
              <a:solidFill>
                <a:srgbClr val="25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fr-CH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49704" y="5032499"/>
              <a:ext cx="2757383" cy="1174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APPROCHE COHERENTE  </a:t>
              </a:r>
              <a:endParaRPr lang="fr-CH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sz="16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304683" y="4134236"/>
            <a:ext cx="2007279" cy="1867849"/>
            <a:chOff x="1149704" y="4245997"/>
            <a:chExt cx="2757383" cy="2371056"/>
          </a:xfrm>
        </p:grpSpPr>
        <p:sp>
          <p:nvSpPr>
            <p:cNvPr id="19" name="Oval 18"/>
            <p:cNvSpPr/>
            <p:nvPr/>
          </p:nvSpPr>
          <p:spPr>
            <a:xfrm>
              <a:off x="1184744" y="4245997"/>
              <a:ext cx="2722343" cy="2371056"/>
            </a:xfrm>
            <a:prstGeom prst="ellipse">
              <a:avLst/>
            </a:prstGeom>
            <a:solidFill>
              <a:srgbClr val="00B1B0"/>
            </a:solidFill>
            <a:ln>
              <a:solidFill>
                <a:srgbClr val="25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fr-CH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149704" y="5032498"/>
              <a:ext cx="2757383" cy="11330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ACCES EQUITABLE</a:t>
              </a:r>
              <a:endParaRPr lang="fr-CH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sz="1600" dirty="0"/>
            </a:p>
          </p:txBody>
        </p:sp>
      </p:grp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916157" y="79698"/>
            <a:ext cx="5075258" cy="1540877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Objectifs</a:t>
            </a:r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b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Formation &amp; de </a:t>
            </a:r>
            <a:r>
              <a:rPr lang="en-US" sz="36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Développement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8173562" y="88145"/>
            <a:ext cx="882097" cy="879806"/>
            <a:chOff x="7766327" y="152752"/>
            <a:chExt cx="1144491" cy="1005214"/>
          </a:xfrm>
        </p:grpSpPr>
        <p:sp>
          <p:nvSpPr>
            <p:cNvPr id="23" name="Oval 22"/>
            <p:cNvSpPr/>
            <p:nvPr/>
          </p:nvSpPr>
          <p:spPr>
            <a:xfrm>
              <a:off x="7766327" y="152752"/>
              <a:ext cx="1144491" cy="1005214"/>
            </a:xfrm>
            <a:prstGeom prst="ellipse">
              <a:avLst/>
            </a:prstGeom>
            <a:solidFill>
              <a:srgbClr val="00B1B0"/>
            </a:solidFill>
            <a:ln>
              <a:solidFill>
                <a:srgbClr val="25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766327" y="416710"/>
              <a:ext cx="1061137" cy="527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chemeClr val="bg1"/>
                  </a:solidFill>
                </a:rPr>
                <a:t>WHY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726785" y="2441853"/>
            <a:ext cx="1203343" cy="1043916"/>
            <a:chOff x="7721749" y="99598"/>
            <a:chExt cx="1269672" cy="1005214"/>
          </a:xfrm>
        </p:grpSpPr>
        <p:sp>
          <p:nvSpPr>
            <p:cNvPr id="26" name="Oval 25"/>
            <p:cNvSpPr/>
            <p:nvPr/>
          </p:nvSpPr>
          <p:spPr>
            <a:xfrm>
              <a:off x="7766327" y="99598"/>
              <a:ext cx="1144491" cy="1005214"/>
            </a:xfrm>
            <a:prstGeom prst="ellipse">
              <a:avLst/>
            </a:prstGeom>
            <a:solidFill>
              <a:srgbClr val="00B1B0"/>
            </a:solidFill>
            <a:ln>
              <a:solidFill>
                <a:srgbClr val="25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721749" y="320658"/>
              <a:ext cx="1269672" cy="5630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b="1" dirty="0" smtClean="0">
                  <a:solidFill>
                    <a:schemeClr val="bg1"/>
                  </a:solidFill>
                </a:rPr>
                <a:t>VALEURS </a:t>
              </a:r>
            </a:p>
            <a:p>
              <a:pPr algn="ctr"/>
              <a:r>
                <a:rPr lang="fr-FR" sz="1600" b="1" dirty="0" smtClean="0">
                  <a:solidFill>
                    <a:schemeClr val="bg1"/>
                  </a:solidFill>
                </a:rPr>
                <a:t>DU CERN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3318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-245365" y="89817"/>
            <a:ext cx="8840973" cy="1106538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2800" b="1" dirty="0" smtClean="0">
                <a:solidFill>
                  <a:srgbClr val="0B387C"/>
                </a:solidFill>
              </a:rPr>
              <a:t>Quelles catégories </a:t>
            </a:r>
            <a:r>
              <a:rPr lang="fr-FR" sz="2800" b="1" dirty="0">
                <a:solidFill>
                  <a:srgbClr val="0B387C"/>
                </a:solidFill>
              </a:rPr>
              <a:t>de personnel </a:t>
            </a:r>
            <a:r>
              <a:rPr lang="fr-FR" sz="2800" b="1" dirty="0" smtClean="0">
                <a:solidFill>
                  <a:srgbClr val="0B387C"/>
                </a:solidFill>
              </a:rPr>
              <a:t>peuvent </a:t>
            </a:r>
            <a:r>
              <a:rPr lang="fr-FR" sz="2800" b="1" dirty="0">
                <a:solidFill>
                  <a:srgbClr val="0B387C"/>
                </a:solidFill>
              </a:rPr>
              <a:t>bénéficier de la formation et du développement?</a:t>
            </a:r>
            <a:endParaRPr lang="en-US" sz="2800" b="1" dirty="0">
              <a:solidFill>
                <a:srgbClr val="0B387C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548011" y="4488258"/>
            <a:ext cx="7959256" cy="153458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4800" b="1" dirty="0" err="1" smtClean="0">
                <a:solidFill>
                  <a:srgbClr val="0B387C"/>
                </a:solidFill>
              </a:rPr>
              <a:t>Toutes</a:t>
            </a:r>
            <a:r>
              <a:rPr lang="en-GB" sz="4800" b="1" dirty="0" smtClean="0">
                <a:solidFill>
                  <a:srgbClr val="0B387C"/>
                </a:solidFill>
              </a:rPr>
              <a:t> les </a:t>
            </a:r>
            <a:r>
              <a:rPr lang="en-GB" sz="4800" b="1" dirty="0" err="1" smtClean="0">
                <a:solidFill>
                  <a:srgbClr val="0B387C"/>
                </a:solidFill>
              </a:rPr>
              <a:t>catégories</a:t>
            </a:r>
            <a:endParaRPr lang="en-GB" sz="4800" b="1" dirty="0" smtClean="0">
              <a:solidFill>
                <a:srgbClr val="0B387C"/>
              </a:solidFill>
            </a:endParaRPr>
          </a:p>
          <a:p>
            <a:pPr marL="0" indent="0" algn="ctr">
              <a:buNone/>
            </a:pPr>
            <a:r>
              <a:rPr lang="fr-FR" sz="4800" b="1" dirty="0">
                <a:solidFill>
                  <a:srgbClr val="0B387C"/>
                </a:solidFill>
              </a:rPr>
              <a:t>p</a:t>
            </a:r>
            <a:r>
              <a:rPr lang="fr-FR" sz="4800" b="1" dirty="0" smtClean="0">
                <a:solidFill>
                  <a:srgbClr val="0B387C"/>
                </a:solidFill>
              </a:rPr>
              <a:t>euvent s’inscrire</a:t>
            </a:r>
            <a:endParaRPr lang="en-US" sz="4800" b="1" dirty="0">
              <a:solidFill>
                <a:srgbClr val="0B387C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261903" y="89817"/>
            <a:ext cx="882097" cy="879806"/>
            <a:chOff x="7766327" y="152752"/>
            <a:chExt cx="1144491" cy="1005214"/>
          </a:xfrm>
        </p:grpSpPr>
        <p:sp>
          <p:nvSpPr>
            <p:cNvPr id="6" name="Oval 5"/>
            <p:cNvSpPr/>
            <p:nvPr/>
          </p:nvSpPr>
          <p:spPr>
            <a:xfrm>
              <a:off x="7766327" y="152752"/>
              <a:ext cx="1144491" cy="1005214"/>
            </a:xfrm>
            <a:prstGeom prst="ellipse">
              <a:avLst/>
            </a:prstGeom>
            <a:solidFill>
              <a:srgbClr val="F9A25E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6600"/>
                  </a:solidFill>
                </a:ln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766327" y="416710"/>
              <a:ext cx="8659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chemeClr val="bg1"/>
                  </a:solidFill>
                </a:rPr>
                <a:t>WHO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47"/>
          <a:stretch/>
        </p:blipFill>
        <p:spPr>
          <a:xfrm>
            <a:off x="1567732" y="1192697"/>
            <a:ext cx="5716988" cy="3213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497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5"/>
  <p:tag name="TPFULLVERSION" val="5.3.2.24"/>
  <p:tag name="PPTVERSION" val="16"/>
  <p:tag name="TPOS" val="2"/>
</p:tagLst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7678</TotalTime>
  <Words>806</Words>
  <Application>Microsoft Office PowerPoint</Application>
  <PresentationFormat>On-screen Show (4:3)</PresentationFormat>
  <Paragraphs>205</Paragraphs>
  <Slides>26</Slides>
  <Notes>9</Notes>
  <HiddenSlides>3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Courier New</vt:lpstr>
      <vt:lpstr>Optima</vt:lpstr>
      <vt:lpstr>CERNCorporate4-3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Formation &amp; Développement @ CERN</vt:lpstr>
      <vt:lpstr>Objectifs de  Formation &amp; de Développement</vt:lpstr>
      <vt:lpstr>Objectifs de  Formation &amp; de Développement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Expertises internes en formation</vt:lpstr>
      <vt:lpstr>Vos contacts RH – Experts en formation </vt:lpstr>
      <vt:lpstr>PowerPoint Presentation</vt:lpstr>
      <vt:lpstr>PowerPoint Presentation</vt:lpstr>
      <vt:lpstr>PowerPoint Presentation</vt:lpstr>
      <vt:lpstr>PowerPoint Presentation</vt:lpstr>
      <vt:lpstr>Merci pour votre attention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Margot Lea Josepha Montassine</cp:lastModifiedBy>
  <cp:revision>268</cp:revision>
  <cp:lastPrinted>2017-11-23T09:41:05Z</cp:lastPrinted>
  <dcterms:created xsi:type="dcterms:W3CDTF">2017-10-27T14:16:09Z</dcterms:created>
  <dcterms:modified xsi:type="dcterms:W3CDTF">2019-12-03T08:59:28Z</dcterms:modified>
</cp:coreProperties>
</file>