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315" r:id="rId2"/>
    <p:sldId id="314" r:id="rId3"/>
    <p:sldId id="307" r:id="rId4"/>
    <p:sldId id="299" r:id="rId5"/>
    <p:sldId id="301" r:id="rId6"/>
    <p:sldId id="302" r:id="rId7"/>
    <p:sldId id="304" r:id="rId8"/>
  </p:sldIdLst>
  <p:sldSz cx="9144000" cy="6858000" type="screen4x3"/>
  <p:notesSz cx="6669088" cy="9926638"/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377B"/>
    <a:srgbClr val="104282"/>
    <a:srgbClr val="0B387C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70" autoAdjust="0"/>
    <p:restoredTop sz="81611" autoAdjust="0"/>
  </p:normalViewPr>
  <p:slideViewPr>
    <p:cSldViewPr snapToGrid="0" snapToObjects="1">
      <p:cViewPr varScale="1">
        <p:scale>
          <a:sx n="87" d="100"/>
          <a:sy n="87" d="100"/>
        </p:scale>
        <p:origin x="2008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0" d="100"/>
        <a:sy n="1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B6104F-E9EB-4577-9A5A-CBE5C8D055FF}" type="doc">
      <dgm:prSet loTypeId="urn:microsoft.com/office/officeart/2005/8/layout/hierarchy1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349BFE0-F293-4112-9EDE-A3065CB3746F}">
      <dgm:prSet phldrT="[Text]"/>
      <dgm:spPr/>
      <dgm:t>
        <a:bodyPr/>
        <a:lstStyle/>
        <a:p>
          <a:r>
            <a:rPr lang="fr-CH" dirty="0"/>
            <a:t>VALUES</a:t>
          </a:r>
          <a:endParaRPr lang="en-GB" dirty="0"/>
        </a:p>
      </dgm:t>
    </dgm:pt>
    <dgm:pt modelId="{85D5A636-B98D-41B6-BD1E-1A31B0E2654D}" type="parTrans" cxnId="{ECBAD262-1175-4461-A418-F980268420E3}">
      <dgm:prSet/>
      <dgm:spPr/>
      <dgm:t>
        <a:bodyPr/>
        <a:lstStyle/>
        <a:p>
          <a:endParaRPr lang="en-GB"/>
        </a:p>
      </dgm:t>
    </dgm:pt>
    <dgm:pt modelId="{248EAB5B-95A5-409E-A97C-B657C125DDB0}" type="sibTrans" cxnId="{ECBAD262-1175-4461-A418-F980268420E3}">
      <dgm:prSet/>
      <dgm:spPr/>
      <dgm:t>
        <a:bodyPr/>
        <a:lstStyle/>
        <a:p>
          <a:endParaRPr lang="en-GB"/>
        </a:p>
      </dgm:t>
    </dgm:pt>
    <dgm:pt modelId="{6026A85F-90E4-41EF-A450-81657682414B}">
      <dgm:prSet phldrT="[Text]"/>
      <dgm:spPr>
        <a:solidFill>
          <a:schemeClr val="bg1"/>
        </a:solidFill>
      </dgm:spPr>
      <dgm:t>
        <a:bodyPr/>
        <a:lstStyle/>
        <a:p>
          <a:r>
            <a:rPr lang="fr-CH" dirty="0"/>
            <a:t>Code of </a:t>
          </a:r>
          <a:r>
            <a:rPr lang="fr-CH" dirty="0" err="1"/>
            <a:t>Conduct</a:t>
          </a:r>
          <a:endParaRPr lang="en-GB" dirty="0"/>
        </a:p>
      </dgm:t>
    </dgm:pt>
    <dgm:pt modelId="{81856CB8-01A2-42F6-B07B-6FEF38EFFE82}" type="parTrans" cxnId="{D8D4F62E-7CDA-4BF1-AD58-380AE044255A}">
      <dgm:prSet/>
      <dgm:spPr/>
      <dgm:t>
        <a:bodyPr/>
        <a:lstStyle/>
        <a:p>
          <a:endParaRPr lang="en-GB"/>
        </a:p>
      </dgm:t>
    </dgm:pt>
    <dgm:pt modelId="{1FA9EE19-ECF9-4536-BFBE-5CBBB9975D2C}" type="sibTrans" cxnId="{D8D4F62E-7CDA-4BF1-AD58-380AE044255A}">
      <dgm:prSet/>
      <dgm:spPr/>
      <dgm:t>
        <a:bodyPr/>
        <a:lstStyle/>
        <a:p>
          <a:endParaRPr lang="en-GB"/>
        </a:p>
      </dgm:t>
    </dgm:pt>
    <dgm:pt modelId="{AE437D0E-958E-44C8-987E-25E9A52EB0AD}">
      <dgm:prSet phldrT="[Text]"/>
      <dgm:spPr>
        <a:solidFill>
          <a:srgbClr val="FFC000">
            <a:alpha val="90000"/>
          </a:srgbClr>
        </a:solidFill>
      </dgm:spPr>
      <dgm:t>
        <a:bodyPr/>
        <a:lstStyle/>
        <a:p>
          <a:r>
            <a:rPr lang="fr-CH" dirty="0"/>
            <a:t>Ombud</a:t>
          </a:r>
          <a:endParaRPr lang="en-GB" dirty="0"/>
        </a:p>
      </dgm:t>
    </dgm:pt>
    <dgm:pt modelId="{B13514EE-DB9F-4B37-A46A-7A4F67C2D440}" type="parTrans" cxnId="{7E86A9BA-6D2C-4515-8557-7D40A3E46DF5}">
      <dgm:prSet/>
      <dgm:spPr/>
      <dgm:t>
        <a:bodyPr/>
        <a:lstStyle/>
        <a:p>
          <a:endParaRPr lang="en-GB"/>
        </a:p>
      </dgm:t>
    </dgm:pt>
    <dgm:pt modelId="{43B98F55-4E13-41B8-86E9-081AA1B870C0}" type="sibTrans" cxnId="{7E86A9BA-6D2C-4515-8557-7D40A3E46DF5}">
      <dgm:prSet/>
      <dgm:spPr/>
      <dgm:t>
        <a:bodyPr/>
        <a:lstStyle/>
        <a:p>
          <a:endParaRPr lang="en-GB"/>
        </a:p>
      </dgm:t>
    </dgm:pt>
    <dgm:pt modelId="{678B0023-665C-4050-A8C4-7B3716081CEE}" type="pres">
      <dgm:prSet presAssocID="{2FB6104F-E9EB-4577-9A5A-CBE5C8D055F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47109D1-EEBB-4BAE-B008-6C37149D5DD0}" type="pres">
      <dgm:prSet presAssocID="{7349BFE0-F293-4112-9EDE-A3065CB3746F}" presName="hierRoot1" presStyleCnt="0"/>
      <dgm:spPr/>
    </dgm:pt>
    <dgm:pt modelId="{C938EE82-D171-4DB4-8775-21AC4D9FC26F}" type="pres">
      <dgm:prSet presAssocID="{7349BFE0-F293-4112-9EDE-A3065CB3746F}" presName="composite" presStyleCnt="0"/>
      <dgm:spPr/>
    </dgm:pt>
    <dgm:pt modelId="{8EFAD52B-34C1-47EC-A606-47ADE85C097E}" type="pres">
      <dgm:prSet presAssocID="{7349BFE0-F293-4112-9EDE-A3065CB3746F}" presName="background" presStyleLbl="node0" presStyleIdx="0" presStyleCnt="1"/>
      <dgm:spPr/>
    </dgm:pt>
    <dgm:pt modelId="{8BF1F5BB-5630-47DA-B075-3EFF2A08F6E7}" type="pres">
      <dgm:prSet presAssocID="{7349BFE0-F293-4112-9EDE-A3065CB3746F}" presName="text" presStyleLbl="fgAcc0" presStyleIdx="0" presStyleCnt="1">
        <dgm:presLayoutVars>
          <dgm:chPref val="3"/>
        </dgm:presLayoutVars>
      </dgm:prSet>
      <dgm:spPr/>
    </dgm:pt>
    <dgm:pt modelId="{3B0D2E37-C852-4935-80A6-A87E6364576C}" type="pres">
      <dgm:prSet presAssocID="{7349BFE0-F293-4112-9EDE-A3065CB3746F}" presName="hierChild2" presStyleCnt="0"/>
      <dgm:spPr/>
    </dgm:pt>
    <dgm:pt modelId="{6B916F49-87ED-44D8-8F35-F1D9F92F1D02}" type="pres">
      <dgm:prSet presAssocID="{81856CB8-01A2-42F6-B07B-6FEF38EFFE82}" presName="Name10" presStyleLbl="parChTrans1D2" presStyleIdx="0" presStyleCnt="1"/>
      <dgm:spPr/>
    </dgm:pt>
    <dgm:pt modelId="{750B02EF-A1B5-402B-8A2F-8DDDA36F20C9}" type="pres">
      <dgm:prSet presAssocID="{6026A85F-90E4-41EF-A450-81657682414B}" presName="hierRoot2" presStyleCnt="0"/>
      <dgm:spPr/>
    </dgm:pt>
    <dgm:pt modelId="{5C2B1483-1EC8-4133-AEA7-CD39FB766CC8}" type="pres">
      <dgm:prSet presAssocID="{6026A85F-90E4-41EF-A450-81657682414B}" presName="composite2" presStyleCnt="0"/>
      <dgm:spPr/>
    </dgm:pt>
    <dgm:pt modelId="{0BE0495C-9650-4AAE-8FCA-FBA8F3D8679E}" type="pres">
      <dgm:prSet presAssocID="{6026A85F-90E4-41EF-A450-81657682414B}" presName="background2" presStyleLbl="node2" presStyleIdx="0" presStyleCnt="1"/>
      <dgm:spPr/>
    </dgm:pt>
    <dgm:pt modelId="{CC95D6AA-E029-462F-A17A-7E679437F744}" type="pres">
      <dgm:prSet presAssocID="{6026A85F-90E4-41EF-A450-81657682414B}" presName="text2" presStyleLbl="fgAcc2" presStyleIdx="0" presStyleCnt="1">
        <dgm:presLayoutVars>
          <dgm:chPref val="3"/>
        </dgm:presLayoutVars>
      </dgm:prSet>
      <dgm:spPr/>
    </dgm:pt>
    <dgm:pt modelId="{7BDFA703-6328-48E3-8088-D410D4657B1B}" type="pres">
      <dgm:prSet presAssocID="{6026A85F-90E4-41EF-A450-81657682414B}" presName="hierChild3" presStyleCnt="0"/>
      <dgm:spPr/>
    </dgm:pt>
    <dgm:pt modelId="{82C75120-CC44-4093-8E5B-BBD0CAD59753}" type="pres">
      <dgm:prSet presAssocID="{B13514EE-DB9F-4B37-A46A-7A4F67C2D440}" presName="Name17" presStyleLbl="parChTrans1D3" presStyleIdx="0" presStyleCnt="1"/>
      <dgm:spPr/>
    </dgm:pt>
    <dgm:pt modelId="{303662F3-F81E-4888-A2F4-55E27D967484}" type="pres">
      <dgm:prSet presAssocID="{AE437D0E-958E-44C8-987E-25E9A52EB0AD}" presName="hierRoot3" presStyleCnt="0"/>
      <dgm:spPr/>
    </dgm:pt>
    <dgm:pt modelId="{B9102C0B-5AB3-49B9-B53D-C0E2BC393765}" type="pres">
      <dgm:prSet presAssocID="{AE437D0E-958E-44C8-987E-25E9A52EB0AD}" presName="composite3" presStyleCnt="0"/>
      <dgm:spPr/>
    </dgm:pt>
    <dgm:pt modelId="{C8489E36-D541-4B97-AB7F-9F88F0FABB3C}" type="pres">
      <dgm:prSet presAssocID="{AE437D0E-958E-44C8-987E-25E9A52EB0AD}" presName="background3" presStyleLbl="node3" presStyleIdx="0" presStyleCnt="1"/>
      <dgm:spPr/>
    </dgm:pt>
    <dgm:pt modelId="{04E7446F-DA14-4EA0-975C-AE946B53B1AE}" type="pres">
      <dgm:prSet presAssocID="{AE437D0E-958E-44C8-987E-25E9A52EB0AD}" presName="text3" presStyleLbl="fgAcc3" presStyleIdx="0" presStyleCnt="1">
        <dgm:presLayoutVars>
          <dgm:chPref val="3"/>
        </dgm:presLayoutVars>
      </dgm:prSet>
      <dgm:spPr/>
    </dgm:pt>
    <dgm:pt modelId="{8E466E86-7E1D-4364-A1EA-8AB9B8D4CD6B}" type="pres">
      <dgm:prSet presAssocID="{AE437D0E-958E-44C8-987E-25E9A52EB0AD}" presName="hierChild4" presStyleCnt="0"/>
      <dgm:spPr/>
    </dgm:pt>
  </dgm:ptLst>
  <dgm:cxnLst>
    <dgm:cxn modelId="{D8D4F62E-7CDA-4BF1-AD58-380AE044255A}" srcId="{7349BFE0-F293-4112-9EDE-A3065CB3746F}" destId="{6026A85F-90E4-41EF-A450-81657682414B}" srcOrd="0" destOrd="0" parTransId="{81856CB8-01A2-42F6-B07B-6FEF38EFFE82}" sibTransId="{1FA9EE19-ECF9-4536-BFBE-5CBBB9975D2C}"/>
    <dgm:cxn modelId="{6CF41E59-727F-C44E-9BF1-9D7774FC4F76}" type="presOf" srcId="{2FB6104F-E9EB-4577-9A5A-CBE5C8D055FF}" destId="{678B0023-665C-4050-A8C4-7B3716081CEE}" srcOrd="0" destOrd="0" presId="urn:microsoft.com/office/officeart/2005/8/layout/hierarchy1"/>
    <dgm:cxn modelId="{ECBAD262-1175-4461-A418-F980268420E3}" srcId="{2FB6104F-E9EB-4577-9A5A-CBE5C8D055FF}" destId="{7349BFE0-F293-4112-9EDE-A3065CB3746F}" srcOrd="0" destOrd="0" parTransId="{85D5A636-B98D-41B6-BD1E-1A31B0E2654D}" sibTransId="{248EAB5B-95A5-409E-A97C-B657C125DDB0}"/>
    <dgm:cxn modelId="{DC6C3676-CAFD-394B-BE77-16E397AF2CBD}" type="presOf" srcId="{81856CB8-01A2-42F6-B07B-6FEF38EFFE82}" destId="{6B916F49-87ED-44D8-8F35-F1D9F92F1D02}" srcOrd="0" destOrd="0" presId="urn:microsoft.com/office/officeart/2005/8/layout/hierarchy1"/>
    <dgm:cxn modelId="{59724DA9-8A53-7948-8C66-965A1955B3BF}" type="presOf" srcId="{AE437D0E-958E-44C8-987E-25E9A52EB0AD}" destId="{04E7446F-DA14-4EA0-975C-AE946B53B1AE}" srcOrd="0" destOrd="0" presId="urn:microsoft.com/office/officeart/2005/8/layout/hierarchy1"/>
    <dgm:cxn modelId="{7E86A9BA-6D2C-4515-8557-7D40A3E46DF5}" srcId="{6026A85F-90E4-41EF-A450-81657682414B}" destId="{AE437D0E-958E-44C8-987E-25E9A52EB0AD}" srcOrd="0" destOrd="0" parTransId="{B13514EE-DB9F-4B37-A46A-7A4F67C2D440}" sibTransId="{43B98F55-4E13-41B8-86E9-081AA1B870C0}"/>
    <dgm:cxn modelId="{E4A118CB-A399-B64C-A89E-4A0DE2C1F4F0}" type="presOf" srcId="{B13514EE-DB9F-4B37-A46A-7A4F67C2D440}" destId="{82C75120-CC44-4093-8E5B-BBD0CAD59753}" srcOrd="0" destOrd="0" presId="urn:microsoft.com/office/officeart/2005/8/layout/hierarchy1"/>
    <dgm:cxn modelId="{61AE2CCE-EC36-EE45-A107-7F6F3F4E5B53}" type="presOf" srcId="{6026A85F-90E4-41EF-A450-81657682414B}" destId="{CC95D6AA-E029-462F-A17A-7E679437F744}" srcOrd="0" destOrd="0" presId="urn:microsoft.com/office/officeart/2005/8/layout/hierarchy1"/>
    <dgm:cxn modelId="{3E41E0D4-B407-B942-ADA8-22590AE9C118}" type="presOf" srcId="{7349BFE0-F293-4112-9EDE-A3065CB3746F}" destId="{8BF1F5BB-5630-47DA-B075-3EFF2A08F6E7}" srcOrd="0" destOrd="0" presId="urn:microsoft.com/office/officeart/2005/8/layout/hierarchy1"/>
    <dgm:cxn modelId="{04D82C63-BDD6-3546-8061-329559235F8F}" type="presParOf" srcId="{678B0023-665C-4050-A8C4-7B3716081CEE}" destId="{947109D1-EEBB-4BAE-B008-6C37149D5DD0}" srcOrd="0" destOrd="0" presId="urn:microsoft.com/office/officeart/2005/8/layout/hierarchy1"/>
    <dgm:cxn modelId="{CE71886F-E0FF-8E4B-A76C-CCAAC89803F7}" type="presParOf" srcId="{947109D1-EEBB-4BAE-B008-6C37149D5DD0}" destId="{C938EE82-D171-4DB4-8775-21AC4D9FC26F}" srcOrd="0" destOrd="0" presId="urn:microsoft.com/office/officeart/2005/8/layout/hierarchy1"/>
    <dgm:cxn modelId="{0FD7A119-20B4-E24E-9038-D3DDBB4C43EA}" type="presParOf" srcId="{C938EE82-D171-4DB4-8775-21AC4D9FC26F}" destId="{8EFAD52B-34C1-47EC-A606-47ADE85C097E}" srcOrd="0" destOrd="0" presId="urn:microsoft.com/office/officeart/2005/8/layout/hierarchy1"/>
    <dgm:cxn modelId="{4BE1E2CC-FC6D-1A40-BDEE-2948A6F799DC}" type="presParOf" srcId="{C938EE82-D171-4DB4-8775-21AC4D9FC26F}" destId="{8BF1F5BB-5630-47DA-B075-3EFF2A08F6E7}" srcOrd="1" destOrd="0" presId="urn:microsoft.com/office/officeart/2005/8/layout/hierarchy1"/>
    <dgm:cxn modelId="{4A1DA5C3-2F18-2645-839B-DF905C8F35D1}" type="presParOf" srcId="{947109D1-EEBB-4BAE-B008-6C37149D5DD0}" destId="{3B0D2E37-C852-4935-80A6-A87E6364576C}" srcOrd="1" destOrd="0" presId="urn:microsoft.com/office/officeart/2005/8/layout/hierarchy1"/>
    <dgm:cxn modelId="{9EFA3DB5-9220-2E4E-935B-E6792E0519D4}" type="presParOf" srcId="{3B0D2E37-C852-4935-80A6-A87E6364576C}" destId="{6B916F49-87ED-44D8-8F35-F1D9F92F1D02}" srcOrd="0" destOrd="0" presId="urn:microsoft.com/office/officeart/2005/8/layout/hierarchy1"/>
    <dgm:cxn modelId="{14291AEF-EA57-6349-8BC1-98CF9DA30C43}" type="presParOf" srcId="{3B0D2E37-C852-4935-80A6-A87E6364576C}" destId="{750B02EF-A1B5-402B-8A2F-8DDDA36F20C9}" srcOrd="1" destOrd="0" presId="urn:microsoft.com/office/officeart/2005/8/layout/hierarchy1"/>
    <dgm:cxn modelId="{2299132A-A91A-DC4D-8A2B-B67475F90BC4}" type="presParOf" srcId="{750B02EF-A1B5-402B-8A2F-8DDDA36F20C9}" destId="{5C2B1483-1EC8-4133-AEA7-CD39FB766CC8}" srcOrd="0" destOrd="0" presId="urn:microsoft.com/office/officeart/2005/8/layout/hierarchy1"/>
    <dgm:cxn modelId="{E9929AE0-16B5-2E40-861B-AD6F962A0646}" type="presParOf" srcId="{5C2B1483-1EC8-4133-AEA7-CD39FB766CC8}" destId="{0BE0495C-9650-4AAE-8FCA-FBA8F3D8679E}" srcOrd="0" destOrd="0" presId="urn:microsoft.com/office/officeart/2005/8/layout/hierarchy1"/>
    <dgm:cxn modelId="{8505BD66-8CF0-DC40-9DA1-94020564573E}" type="presParOf" srcId="{5C2B1483-1EC8-4133-AEA7-CD39FB766CC8}" destId="{CC95D6AA-E029-462F-A17A-7E679437F744}" srcOrd="1" destOrd="0" presId="urn:microsoft.com/office/officeart/2005/8/layout/hierarchy1"/>
    <dgm:cxn modelId="{4C02A944-349A-704D-890E-BBA26E704155}" type="presParOf" srcId="{750B02EF-A1B5-402B-8A2F-8DDDA36F20C9}" destId="{7BDFA703-6328-48E3-8088-D410D4657B1B}" srcOrd="1" destOrd="0" presId="urn:microsoft.com/office/officeart/2005/8/layout/hierarchy1"/>
    <dgm:cxn modelId="{049376FC-EC6F-2448-935D-11E57A4F0AE1}" type="presParOf" srcId="{7BDFA703-6328-48E3-8088-D410D4657B1B}" destId="{82C75120-CC44-4093-8E5B-BBD0CAD59753}" srcOrd="0" destOrd="0" presId="urn:microsoft.com/office/officeart/2005/8/layout/hierarchy1"/>
    <dgm:cxn modelId="{CA863D46-6C02-6C4E-990A-DD0B7352CF4D}" type="presParOf" srcId="{7BDFA703-6328-48E3-8088-D410D4657B1B}" destId="{303662F3-F81E-4888-A2F4-55E27D967484}" srcOrd="1" destOrd="0" presId="urn:microsoft.com/office/officeart/2005/8/layout/hierarchy1"/>
    <dgm:cxn modelId="{A73D6AE8-69BF-254D-8BC6-FD5C5FF763AB}" type="presParOf" srcId="{303662F3-F81E-4888-A2F4-55E27D967484}" destId="{B9102C0B-5AB3-49B9-B53D-C0E2BC393765}" srcOrd="0" destOrd="0" presId="urn:microsoft.com/office/officeart/2005/8/layout/hierarchy1"/>
    <dgm:cxn modelId="{3F2E7C05-1856-0548-B3AB-99F13CA9561C}" type="presParOf" srcId="{B9102C0B-5AB3-49B9-B53D-C0E2BC393765}" destId="{C8489E36-D541-4B97-AB7F-9F88F0FABB3C}" srcOrd="0" destOrd="0" presId="urn:microsoft.com/office/officeart/2005/8/layout/hierarchy1"/>
    <dgm:cxn modelId="{0A2E2F8F-14D5-D041-BE0F-682BCEAA6E73}" type="presParOf" srcId="{B9102C0B-5AB3-49B9-B53D-C0E2BC393765}" destId="{04E7446F-DA14-4EA0-975C-AE946B53B1AE}" srcOrd="1" destOrd="0" presId="urn:microsoft.com/office/officeart/2005/8/layout/hierarchy1"/>
    <dgm:cxn modelId="{C5A35544-7381-F548-978E-FFE989F034A7}" type="presParOf" srcId="{303662F3-F81E-4888-A2F4-55E27D967484}" destId="{8E466E86-7E1D-4364-A1EA-8AB9B8D4CD6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FB6104F-E9EB-4577-9A5A-CBE5C8D055FF}" type="doc">
      <dgm:prSet loTypeId="urn:microsoft.com/office/officeart/2005/8/layout/hierarchy1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349BFE0-F293-4112-9EDE-A3065CB3746F}">
      <dgm:prSet phldrT="[Text]"/>
      <dgm:spPr/>
      <dgm:t>
        <a:bodyPr/>
        <a:lstStyle/>
        <a:p>
          <a:r>
            <a:rPr lang="fr-CH" dirty="0"/>
            <a:t>VALUES</a:t>
          </a:r>
          <a:endParaRPr lang="en-GB" dirty="0"/>
        </a:p>
      </dgm:t>
    </dgm:pt>
    <dgm:pt modelId="{85D5A636-B98D-41B6-BD1E-1A31B0E2654D}" type="parTrans" cxnId="{ECBAD262-1175-4461-A418-F980268420E3}">
      <dgm:prSet/>
      <dgm:spPr/>
      <dgm:t>
        <a:bodyPr/>
        <a:lstStyle/>
        <a:p>
          <a:endParaRPr lang="en-GB"/>
        </a:p>
      </dgm:t>
    </dgm:pt>
    <dgm:pt modelId="{248EAB5B-95A5-409E-A97C-B657C125DDB0}" type="sibTrans" cxnId="{ECBAD262-1175-4461-A418-F980268420E3}">
      <dgm:prSet/>
      <dgm:spPr/>
      <dgm:t>
        <a:bodyPr/>
        <a:lstStyle/>
        <a:p>
          <a:endParaRPr lang="en-GB"/>
        </a:p>
      </dgm:t>
    </dgm:pt>
    <dgm:pt modelId="{6026A85F-90E4-41EF-A450-81657682414B}">
      <dgm:prSet phldrT="[Text]"/>
      <dgm:spPr>
        <a:solidFill>
          <a:schemeClr val="bg1"/>
        </a:solidFill>
      </dgm:spPr>
      <dgm:t>
        <a:bodyPr/>
        <a:lstStyle/>
        <a:p>
          <a:r>
            <a:rPr lang="fr-CH" dirty="0"/>
            <a:t>Code of </a:t>
          </a:r>
          <a:r>
            <a:rPr lang="fr-CH" dirty="0" err="1"/>
            <a:t>Conduct</a:t>
          </a:r>
          <a:endParaRPr lang="en-GB" dirty="0"/>
        </a:p>
      </dgm:t>
    </dgm:pt>
    <dgm:pt modelId="{81856CB8-01A2-42F6-B07B-6FEF38EFFE82}" type="parTrans" cxnId="{D8D4F62E-7CDA-4BF1-AD58-380AE044255A}">
      <dgm:prSet/>
      <dgm:spPr/>
      <dgm:t>
        <a:bodyPr/>
        <a:lstStyle/>
        <a:p>
          <a:endParaRPr lang="en-GB"/>
        </a:p>
      </dgm:t>
    </dgm:pt>
    <dgm:pt modelId="{1FA9EE19-ECF9-4536-BFBE-5CBBB9975D2C}" type="sibTrans" cxnId="{D8D4F62E-7CDA-4BF1-AD58-380AE044255A}">
      <dgm:prSet/>
      <dgm:spPr/>
      <dgm:t>
        <a:bodyPr/>
        <a:lstStyle/>
        <a:p>
          <a:endParaRPr lang="en-GB"/>
        </a:p>
      </dgm:t>
    </dgm:pt>
    <dgm:pt modelId="{AE437D0E-958E-44C8-987E-25E9A52EB0AD}">
      <dgm:prSet phldrT="[Text]"/>
      <dgm:spPr>
        <a:solidFill>
          <a:srgbClr val="FFC000">
            <a:alpha val="90000"/>
          </a:srgbClr>
        </a:solidFill>
      </dgm:spPr>
      <dgm:t>
        <a:bodyPr/>
        <a:lstStyle/>
        <a:p>
          <a:r>
            <a:rPr lang="fr-CH" dirty="0"/>
            <a:t>Ombud</a:t>
          </a:r>
          <a:endParaRPr lang="en-GB" dirty="0"/>
        </a:p>
      </dgm:t>
    </dgm:pt>
    <dgm:pt modelId="{B13514EE-DB9F-4B37-A46A-7A4F67C2D440}" type="parTrans" cxnId="{7E86A9BA-6D2C-4515-8557-7D40A3E46DF5}">
      <dgm:prSet/>
      <dgm:spPr/>
      <dgm:t>
        <a:bodyPr/>
        <a:lstStyle/>
        <a:p>
          <a:endParaRPr lang="en-GB"/>
        </a:p>
      </dgm:t>
    </dgm:pt>
    <dgm:pt modelId="{43B98F55-4E13-41B8-86E9-081AA1B870C0}" type="sibTrans" cxnId="{7E86A9BA-6D2C-4515-8557-7D40A3E46DF5}">
      <dgm:prSet/>
      <dgm:spPr/>
      <dgm:t>
        <a:bodyPr/>
        <a:lstStyle/>
        <a:p>
          <a:endParaRPr lang="en-GB"/>
        </a:p>
      </dgm:t>
    </dgm:pt>
    <dgm:pt modelId="{678B0023-665C-4050-A8C4-7B3716081CEE}" type="pres">
      <dgm:prSet presAssocID="{2FB6104F-E9EB-4577-9A5A-CBE5C8D055F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47109D1-EEBB-4BAE-B008-6C37149D5DD0}" type="pres">
      <dgm:prSet presAssocID="{7349BFE0-F293-4112-9EDE-A3065CB3746F}" presName="hierRoot1" presStyleCnt="0"/>
      <dgm:spPr/>
    </dgm:pt>
    <dgm:pt modelId="{C938EE82-D171-4DB4-8775-21AC4D9FC26F}" type="pres">
      <dgm:prSet presAssocID="{7349BFE0-F293-4112-9EDE-A3065CB3746F}" presName="composite" presStyleCnt="0"/>
      <dgm:spPr/>
    </dgm:pt>
    <dgm:pt modelId="{8EFAD52B-34C1-47EC-A606-47ADE85C097E}" type="pres">
      <dgm:prSet presAssocID="{7349BFE0-F293-4112-9EDE-A3065CB3746F}" presName="background" presStyleLbl="node0" presStyleIdx="0" presStyleCnt="1"/>
      <dgm:spPr/>
    </dgm:pt>
    <dgm:pt modelId="{8BF1F5BB-5630-47DA-B075-3EFF2A08F6E7}" type="pres">
      <dgm:prSet presAssocID="{7349BFE0-F293-4112-9EDE-A3065CB3746F}" presName="text" presStyleLbl="fgAcc0" presStyleIdx="0" presStyleCnt="1">
        <dgm:presLayoutVars>
          <dgm:chPref val="3"/>
        </dgm:presLayoutVars>
      </dgm:prSet>
      <dgm:spPr/>
    </dgm:pt>
    <dgm:pt modelId="{3B0D2E37-C852-4935-80A6-A87E6364576C}" type="pres">
      <dgm:prSet presAssocID="{7349BFE0-F293-4112-9EDE-A3065CB3746F}" presName="hierChild2" presStyleCnt="0"/>
      <dgm:spPr/>
    </dgm:pt>
    <dgm:pt modelId="{6B916F49-87ED-44D8-8F35-F1D9F92F1D02}" type="pres">
      <dgm:prSet presAssocID="{81856CB8-01A2-42F6-B07B-6FEF38EFFE82}" presName="Name10" presStyleLbl="parChTrans1D2" presStyleIdx="0" presStyleCnt="1"/>
      <dgm:spPr/>
    </dgm:pt>
    <dgm:pt modelId="{750B02EF-A1B5-402B-8A2F-8DDDA36F20C9}" type="pres">
      <dgm:prSet presAssocID="{6026A85F-90E4-41EF-A450-81657682414B}" presName="hierRoot2" presStyleCnt="0"/>
      <dgm:spPr/>
    </dgm:pt>
    <dgm:pt modelId="{5C2B1483-1EC8-4133-AEA7-CD39FB766CC8}" type="pres">
      <dgm:prSet presAssocID="{6026A85F-90E4-41EF-A450-81657682414B}" presName="composite2" presStyleCnt="0"/>
      <dgm:spPr/>
    </dgm:pt>
    <dgm:pt modelId="{0BE0495C-9650-4AAE-8FCA-FBA8F3D8679E}" type="pres">
      <dgm:prSet presAssocID="{6026A85F-90E4-41EF-A450-81657682414B}" presName="background2" presStyleLbl="node2" presStyleIdx="0" presStyleCnt="1"/>
      <dgm:spPr/>
    </dgm:pt>
    <dgm:pt modelId="{CC95D6AA-E029-462F-A17A-7E679437F744}" type="pres">
      <dgm:prSet presAssocID="{6026A85F-90E4-41EF-A450-81657682414B}" presName="text2" presStyleLbl="fgAcc2" presStyleIdx="0" presStyleCnt="1">
        <dgm:presLayoutVars>
          <dgm:chPref val="3"/>
        </dgm:presLayoutVars>
      </dgm:prSet>
      <dgm:spPr/>
    </dgm:pt>
    <dgm:pt modelId="{7BDFA703-6328-48E3-8088-D410D4657B1B}" type="pres">
      <dgm:prSet presAssocID="{6026A85F-90E4-41EF-A450-81657682414B}" presName="hierChild3" presStyleCnt="0"/>
      <dgm:spPr/>
    </dgm:pt>
    <dgm:pt modelId="{82C75120-CC44-4093-8E5B-BBD0CAD59753}" type="pres">
      <dgm:prSet presAssocID="{B13514EE-DB9F-4B37-A46A-7A4F67C2D440}" presName="Name17" presStyleLbl="parChTrans1D3" presStyleIdx="0" presStyleCnt="1"/>
      <dgm:spPr/>
    </dgm:pt>
    <dgm:pt modelId="{303662F3-F81E-4888-A2F4-55E27D967484}" type="pres">
      <dgm:prSet presAssocID="{AE437D0E-958E-44C8-987E-25E9A52EB0AD}" presName="hierRoot3" presStyleCnt="0"/>
      <dgm:spPr/>
    </dgm:pt>
    <dgm:pt modelId="{B9102C0B-5AB3-49B9-B53D-C0E2BC393765}" type="pres">
      <dgm:prSet presAssocID="{AE437D0E-958E-44C8-987E-25E9A52EB0AD}" presName="composite3" presStyleCnt="0"/>
      <dgm:spPr/>
    </dgm:pt>
    <dgm:pt modelId="{C8489E36-D541-4B97-AB7F-9F88F0FABB3C}" type="pres">
      <dgm:prSet presAssocID="{AE437D0E-958E-44C8-987E-25E9A52EB0AD}" presName="background3" presStyleLbl="node3" presStyleIdx="0" presStyleCnt="1"/>
      <dgm:spPr/>
    </dgm:pt>
    <dgm:pt modelId="{04E7446F-DA14-4EA0-975C-AE946B53B1AE}" type="pres">
      <dgm:prSet presAssocID="{AE437D0E-958E-44C8-987E-25E9A52EB0AD}" presName="text3" presStyleLbl="fgAcc3" presStyleIdx="0" presStyleCnt="1">
        <dgm:presLayoutVars>
          <dgm:chPref val="3"/>
        </dgm:presLayoutVars>
      </dgm:prSet>
      <dgm:spPr/>
    </dgm:pt>
    <dgm:pt modelId="{8E466E86-7E1D-4364-A1EA-8AB9B8D4CD6B}" type="pres">
      <dgm:prSet presAssocID="{AE437D0E-958E-44C8-987E-25E9A52EB0AD}" presName="hierChild4" presStyleCnt="0"/>
      <dgm:spPr/>
    </dgm:pt>
  </dgm:ptLst>
  <dgm:cxnLst>
    <dgm:cxn modelId="{A4C58F2E-0034-184D-B1C7-A1C2935658B4}" type="presOf" srcId="{AE437D0E-958E-44C8-987E-25E9A52EB0AD}" destId="{04E7446F-DA14-4EA0-975C-AE946B53B1AE}" srcOrd="0" destOrd="0" presId="urn:microsoft.com/office/officeart/2005/8/layout/hierarchy1"/>
    <dgm:cxn modelId="{D8D4F62E-7CDA-4BF1-AD58-380AE044255A}" srcId="{7349BFE0-F293-4112-9EDE-A3065CB3746F}" destId="{6026A85F-90E4-41EF-A450-81657682414B}" srcOrd="0" destOrd="0" parTransId="{81856CB8-01A2-42F6-B07B-6FEF38EFFE82}" sibTransId="{1FA9EE19-ECF9-4536-BFBE-5CBBB9975D2C}"/>
    <dgm:cxn modelId="{2A5ACF30-AD70-6646-A02F-2F8D9BE1A14D}" type="presOf" srcId="{6026A85F-90E4-41EF-A450-81657682414B}" destId="{CC95D6AA-E029-462F-A17A-7E679437F744}" srcOrd="0" destOrd="0" presId="urn:microsoft.com/office/officeart/2005/8/layout/hierarchy1"/>
    <dgm:cxn modelId="{21F9DB55-322D-0D48-B892-8C539DB09E2E}" type="presOf" srcId="{81856CB8-01A2-42F6-B07B-6FEF38EFFE82}" destId="{6B916F49-87ED-44D8-8F35-F1D9F92F1D02}" srcOrd="0" destOrd="0" presId="urn:microsoft.com/office/officeart/2005/8/layout/hierarchy1"/>
    <dgm:cxn modelId="{FC4D575C-5AE5-2644-986E-F4B33E16E3B9}" type="presOf" srcId="{7349BFE0-F293-4112-9EDE-A3065CB3746F}" destId="{8BF1F5BB-5630-47DA-B075-3EFF2A08F6E7}" srcOrd="0" destOrd="0" presId="urn:microsoft.com/office/officeart/2005/8/layout/hierarchy1"/>
    <dgm:cxn modelId="{ECBAD262-1175-4461-A418-F980268420E3}" srcId="{2FB6104F-E9EB-4577-9A5A-CBE5C8D055FF}" destId="{7349BFE0-F293-4112-9EDE-A3065CB3746F}" srcOrd="0" destOrd="0" parTransId="{85D5A636-B98D-41B6-BD1E-1A31B0E2654D}" sibTransId="{248EAB5B-95A5-409E-A97C-B657C125DDB0}"/>
    <dgm:cxn modelId="{CA97E787-8A9B-6042-97E0-35830B03233C}" type="presOf" srcId="{2FB6104F-E9EB-4577-9A5A-CBE5C8D055FF}" destId="{678B0023-665C-4050-A8C4-7B3716081CEE}" srcOrd="0" destOrd="0" presId="urn:microsoft.com/office/officeart/2005/8/layout/hierarchy1"/>
    <dgm:cxn modelId="{7259729B-76B4-094A-AFDD-DC30DA9F14A0}" type="presOf" srcId="{B13514EE-DB9F-4B37-A46A-7A4F67C2D440}" destId="{82C75120-CC44-4093-8E5B-BBD0CAD59753}" srcOrd="0" destOrd="0" presId="urn:microsoft.com/office/officeart/2005/8/layout/hierarchy1"/>
    <dgm:cxn modelId="{7E86A9BA-6D2C-4515-8557-7D40A3E46DF5}" srcId="{6026A85F-90E4-41EF-A450-81657682414B}" destId="{AE437D0E-958E-44C8-987E-25E9A52EB0AD}" srcOrd="0" destOrd="0" parTransId="{B13514EE-DB9F-4B37-A46A-7A4F67C2D440}" sibTransId="{43B98F55-4E13-41B8-86E9-081AA1B870C0}"/>
    <dgm:cxn modelId="{60D748B1-9937-4646-8210-60C4F4923AD3}" type="presParOf" srcId="{678B0023-665C-4050-A8C4-7B3716081CEE}" destId="{947109D1-EEBB-4BAE-B008-6C37149D5DD0}" srcOrd="0" destOrd="0" presId="urn:microsoft.com/office/officeart/2005/8/layout/hierarchy1"/>
    <dgm:cxn modelId="{A2BF45A3-17F6-454B-84A7-CB34734D8CE9}" type="presParOf" srcId="{947109D1-EEBB-4BAE-B008-6C37149D5DD0}" destId="{C938EE82-D171-4DB4-8775-21AC4D9FC26F}" srcOrd="0" destOrd="0" presId="urn:microsoft.com/office/officeart/2005/8/layout/hierarchy1"/>
    <dgm:cxn modelId="{717E95BD-5E7F-EB4B-BD7F-D033B6E78D06}" type="presParOf" srcId="{C938EE82-D171-4DB4-8775-21AC4D9FC26F}" destId="{8EFAD52B-34C1-47EC-A606-47ADE85C097E}" srcOrd="0" destOrd="0" presId="urn:microsoft.com/office/officeart/2005/8/layout/hierarchy1"/>
    <dgm:cxn modelId="{0FA42CF5-0467-7E44-BCAF-CB16561204A4}" type="presParOf" srcId="{C938EE82-D171-4DB4-8775-21AC4D9FC26F}" destId="{8BF1F5BB-5630-47DA-B075-3EFF2A08F6E7}" srcOrd="1" destOrd="0" presId="urn:microsoft.com/office/officeart/2005/8/layout/hierarchy1"/>
    <dgm:cxn modelId="{2CE2C3CB-A330-5247-BB24-A6B4B03F2EB7}" type="presParOf" srcId="{947109D1-EEBB-4BAE-B008-6C37149D5DD0}" destId="{3B0D2E37-C852-4935-80A6-A87E6364576C}" srcOrd="1" destOrd="0" presId="urn:microsoft.com/office/officeart/2005/8/layout/hierarchy1"/>
    <dgm:cxn modelId="{3F5B739B-76AB-E749-9AE2-488AF567794E}" type="presParOf" srcId="{3B0D2E37-C852-4935-80A6-A87E6364576C}" destId="{6B916F49-87ED-44D8-8F35-F1D9F92F1D02}" srcOrd="0" destOrd="0" presId="urn:microsoft.com/office/officeart/2005/8/layout/hierarchy1"/>
    <dgm:cxn modelId="{C249CFC3-337F-E049-BBF3-D6E211697531}" type="presParOf" srcId="{3B0D2E37-C852-4935-80A6-A87E6364576C}" destId="{750B02EF-A1B5-402B-8A2F-8DDDA36F20C9}" srcOrd="1" destOrd="0" presId="urn:microsoft.com/office/officeart/2005/8/layout/hierarchy1"/>
    <dgm:cxn modelId="{9402FC70-71CE-714E-B6CA-E3347D38D8CD}" type="presParOf" srcId="{750B02EF-A1B5-402B-8A2F-8DDDA36F20C9}" destId="{5C2B1483-1EC8-4133-AEA7-CD39FB766CC8}" srcOrd="0" destOrd="0" presId="urn:microsoft.com/office/officeart/2005/8/layout/hierarchy1"/>
    <dgm:cxn modelId="{4FFDD6A3-0C9D-1D43-A1DD-B591815E8913}" type="presParOf" srcId="{5C2B1483-1EC8-4133-AEA7-CD39FB766CC8}" destId="{0BE0495C-9650-4AAE-8FCA-FBA8F3D8679E}" srcOrd="0" destOrd="0" presId="urn:microsoft.com/office/officeart/2005/8/layout/hierarchy1"/>
    <dgm:cxn modelId="{5160E593-DF73-F045-8AA0-F5090F1F3EC3}" type="presParOf" srcId="{5C2B1483-1EC8-4133-AEA7-CD39FB766CC8}" destId="{CC95D6AA-E029-462F-A17A-7E679437F744}" srcOrd="1" destOrd="0" presId="urn:microsoft.com/office/officeart/2005/8/layout/hierarchy1"/>
    <dgm:cxn modelId="{446C3A23-7E66-2A4C-9178-81F1A9FFB40D}" type="presParOf" srcId="{750B02EF-A1B5-402B-8A2F-8DDDA36F20C9}" destId="{7BDFA703-6328-48E3-8088-D410D4657B1B}" srcOrd="1" destOrd="0" presId="urn:microsoft.com/office/officeart/2005/8/layout/hierarchy1"/>
    <dgm:cxn modelId="{DC717B70-1243-ED48-AB34-53BDBC7ABFD6}" type="presParOf" srcId="{7BDFA703-6328-48E3-8088-D410D4657B1B}" destId="{82C75120-CC44-4093-8E5B-BBD0CAD59753}" srcOrd="0" destOrd="0" presId="urn:microsoft.com/office/officeart/2005/8/layout/hierarchy1"/>
    <dgm:cxn modelId="{96B90427-A71E-F24C-B5E6-D97E40C8B642}" type="presParOf" srcId="{7BDFA703-6328-48E3-8088-D410D4657B1B}" destId="{303662F3-F81E-4888-A2F4-55E27D967484}" srcOrd="1" destOrd="0" presId="urn:microsoft.com/office/officeart/2005/8/layout/hierarchy1"/>
    <dgm:cxn modelId="{BC8A9383-3DED-1148-83B1-795706E5AB6B}" type="presParOf" srcId="{303662F3-F81E-4888-A2F4-55E27D967484}" destId="{B9102C0B-5AB3-49B9-B53D-C0E2BC393765}" srcOrd="0" destOrd="0" presId="urn:microsoft.com/office/officeart/2005/8/layout/hierarchy1"/>
    <dgm:cxn modelId="{C6F0E558-46C0-DA4A-BF99-890A27AA988D}" type="presParOf" srcId="{B9102C0B-5AB3-49B9-B53D-C0E2BC393765}" destId="{C8489E36-D541-4B97-AB7F-9F88F0FABB3C}" srcOrd="0" destOrd="0" presId="urn:microsoft.com/office/officeart/2005/8/layout/hierarchy1"/>
    <dgm:cxn modelId="{D766CBF5-A4AE-CB4D-8C0F-E740B1B48731}" type="presParOf" srcId="{B9102C0B-5AB3-49B9-B53D-C0E2BC393765}" destId="{04E7446F-DA14-4EA0-975C-AE946B53B1AE}" srcOrd="1" destOrd="0" presId="urn:microsoft.com/office/officeart/2005/8/layout/hierarchy1"/>
    <dgm:cxn modelId="{97168131-53CA-F443-917F-EA81F6263799}" type="presParOf" srcId="{303662F3-F81E-4888-A2F4-55E27D967484}" destId="{8E466E86-7E1D-4364-A1EA-8AB9B8D4CD6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FB6104F-E9EB-4577-9A5A-CBE5C8D055FF}" type="doc">
      <dgm:prSet loTypeId="urn:microsoft.com/office/officeart/2005/8/layout/hierarchy1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349BFE0-F293-4112-9EDE-A3065CB3746F}">
      <dgm:prSet phldrT="[Text]"/>
      <dgm:spPr/>
      <dgm:t>
        <a:bodyPr/>
        <a:lstStyle/>
        <a:p>
          <a:r>
            <a:rPr lang="fr-CH" dirty="0"/>
            <a:t>VALUES</a:t>
          </a:r>
          <a:endParaRPr lang="en-GB" dirty="0"/>
        </a:p>
      </dgm:t>
    </dgm:pt>
    <dgm:pt modelId="{85D5A636-B98D-41B6-BD1E-1A31B0E2654D}" type="parTrans" cxnId="{ECBAD262-1175-4461-A418-F980268420E3}">
      <dgm:prSet/>
      <dgm:spPr/>
      <dgm:t>
        <a:bodyPr/>
        <a:lstStyle/>
        <a:p>
          <a:endParaRPr lang="en-GB"/>
        </a:p>
      </dgm:t>
    </dgm:pt>
    <dgm:pt modelId="{248EAB5B-95A5-409E-A97C-B657C125DDB0}" type="sibTrans" cxnId="{ECBAD262-1175-4461-A418-F980268420E3}">
      <dgm:prSet/>
      <dgm:spPr/>
      <dgm:t>
        <a:bodyPr/>
        <a:lstStyle/>
        <a:p>
          <a:endParaRPr lang="en-GB"/>
        </a:p>
      </dgm:t>
    </dgm:pt>
    <dgm:pt modelId="{6026A85F-90E4-41EF-A450-81657682414B}">
      <dgm:prSet phldrT="[Text]"/>
      <dgm:spPr>
        <a:solidFill>
          <a:schemeClr val="bg1"/>
        </a:solidFill>
      </dgm:spPr>
      <dgm:t>
        <a:bodyPr/>
        <a:lstStyle/>
        <a:p>
          <a:r>
            <a:rPr lang="fr-CH" dirty="0"/>
            <a:t>Code of </a:t>
          </a:r>
          <a:r>
            <a:rPr lang="fr-CH" dirty="0" err="1"/>
            <a:t>Conduct</a:t>
          </a:r>
          <a:endParaRPr lang="en-GB" dirty="0"/>
        </a:p>
      </dgm:t>
    </dgm:pt>
    <dgm:pt modelId="{81856CB8-01A2-42F6-B07B-6FEF38EFFE82}" type="parTrans" cxnId="{D8D4F62E-7CDA-4BF1-AD58-380AE044255A}">
      <dgm:prSet/>
      <dgm:spPr/>
      <dgm:t>
        <a:bodyPr/>
        <a:lstStyle/>
        <a:p>
          <a:endParaRPr lang="en-GB"/>
        </a:p>
      </dgm:t>
    </dgm:pt>
    <dgm:pt modelId="{1FA9EE19-ECF9-4536-BFBE-5CBBB9975D2C}" type="sibTrans" cxnId="{D8D4F62E-7CDA-4BF1-AD58-380AE044255A}">
      <dgm:prSet/>
      <dgm:spPr/>
      <dgm:t>
        <a:bodyPr/>
        <a:lstStyle/>
        <a:p>
          <a:endParaRPr lang="en-GB"/>
        </a:p>
      </dgm:t>
    </dgm:pt>
    <dgm:pt modelId="{AE437D0E-958E-44C8-987E-25E9A52EB0AD}">
      <dgm:prSet phldrT="[Text]"/>
      <dgm:spPr>
        <a:solidFill>
          <a:srgbClr val="FFC000">
            <a:alpha val="90000"/>
          </a:srgbClr>
        </a:solidFill>
      </dgm:spPr>
      <dgm:t>
        <a:bodyPr/>
        <a:lstStyle/>
        <a:p>
          <a:r>
            <a:rPr lang="fr-CH" dirty="0"/>
            <a:t>Ombud</a:t>
          </a:r>
          <a:endParaRPr lang="en-GB" dirty="0"/>
        </a:p>
      </dgm:t>
    </dgm:pt>
    <dgm:pt modelId="{B13514EE-DB9F-4B37-A46A-7A4F67C2D440}" type="parTrans" cxnId="{7E86A9BA-6D2C-4515-8557-7D40A3E46DF5}">
      <dgm:prSet/>
      <dgm:spPr/>
      <dgm:t>
        <a:bodyPr/>
        <a:lstStyle/>
        <a:p>
          <a:endParaRPr lang="en-GB"/>
        </a:p>
      </dgm:t>
    </dgm:pt>
    <dgm:pt modelId="{43B98F55-4E13-41B8-86E9-081AA1B870C0}" type="sibTrans" cxnId="{7E86A9BA-6D2C-4515-8557-7D40A3E46DF5}">
      <dgm:prSet/>
      <dgm:spPr/>
      <dgm:t>
        <a:bodyPr/>
        <a:lstStyle/>
        <a:p>
          <a:endParaRPr lang="en-GB"/>
        </a:p>
      </dgm:t>
    </dgm:pt>
    <dgm:pt modelId="{678B0023-665C-4050-A8C4-7B3716081CEE}" type="pres">
      <dgm:prSet presAssocID="{2FB6104F-E9EB-4577-9A5A-CBE5C8D055F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47109D1-EEBB-4BAE-B008-6C37149D5DD0}" type="pres">
      <dgm:prSet presAssocID="{7349BFE0-F293-4112-9EDE-A3065CB3746F}" presName="hierRoot1" presStyleCnt="0"/>
      <dgm:spPr/>
    </dgm:pt>
    <dgm:pt modelId="{C938EE82-D171-4DB4-8775-21AC4D9FC26F}" type="pres">
      <dgm:prSet presAssocID="{7349BFE0-F293-4112-9EDE-A3065CB3746F}" presName="composite" presStyleCnt="0"/>
      <dgm:spPr/>
    </dgm:pt>
    <dgm:pt modelId="{8EFAD52B-34C1-47EC-A606-47ADE85C097E}" type="pres">
      <dgm:prSet presAssocID="{7349BFE0-F293-4112-9EDE-A3065CB3746F}" presName="background" presStyleLbl="node0" presStyleIdx="0" presStyleCnt="1"/>
      <dgm:spPr/>
    </dgm:pt>
    <dgm:pt modelId="{8BF1F5BB-5630-47DA-B075-3EFF2A08F6E7}" type="pres">
      <dgm:prSet presAssocID="{7349BFE0-F293-4112-9EDE-A3065CB3746F}" presName="text" presStyleLbl="fgAcc0" presStyleIdx="0" presStyleCnt="1">
        <dgm:presLayoutVars>
          <dgm:chPref val="3"/>
        </dgm:presLayoutVars>
      </dgm:prSet>
      <dgm:spPr/>
    </dgm:pt>
    <dgm:pt modelId="{3B0D2E37-C852-4935-80A6-A87E6364576C}" type="pres">
      <dgm:prSet presAssocID="{7349BFE0-F293-4112-9EDE-A3065CB3746F}" presName="hierChild2" presStyleCnt="0"/>
      <dgm:spPr/>
    </dgm:pt>
    <dgm:pt modelId="{6B916F49-87ED-44D8-8F35-F1D9F92F1D02}" type="pres">
      <dgm:prSet presAssocID="{81856CB8-01A2-42F6-B07B-6FEF38EFFE82}" presName="Name10" presStyleLbl="parChTrans1D2" presStyleIdx="0" presStyleCnt="1"/>
      <dgm:spPr/>
    </dgm:pt>
    <dgm:pt modelId="{750B02EF-A1B5-402B-8A2F-8DDDA36F20C9}" type="pres">
      <dgm:prSet presAssocID="{6026A85F-90E4-41EF-A450-81657682414B}" presName="hierRoot2" presStyleCnt="0"/>
      <dgm:spPr/>
    </dgm:pt>
    <dgm:pt modelId="{5C2B1483-1EC8-4133-AEA7-CD39FB766CC8}" type="pres">
      <dgm:prSet presAssocID="{6026A85F-90E4-41EF-A450-81657682414B}" presName="composite2" presStyleCnt="0"/>
      <dgm:spPr/>
    </dgm:pt>
    <dgm:pt modelId="{0BE0495C-9650-4AAE-8FCA-FBA8F3D8679E}" type="pres">
      <dgm:prSet presAssocID="{6026A85F-90E4-41EF-A450-81657682414B}" presName="background2" presStyleLbl="node2" presStyleIdx="0" presStyleCnt="1"/>
      <dgm:spPr/>
    </dgm:pt>
    <dgm:pt modelId="{CC95D6AA-E029-462F-A17A-7E679437F744}" type="pres">
      <dgm:prSet presAssocID="{6026A85F-90E4-41EF-A450-81657682414B}" presName="text2" presStyleLbl="fgAcc2" presStyleIdx="0" presStyleCnt="1">
        <dgm:presLayoutVars>
          <dgm:chPref val="3"/>
        </dgm:presLayoutVars>
      </dgm:prSet>
      <dgm:spPr/>
    </dgm:pt>
    <dgm:pt modelId="{7BDFA703-6328-48E3-8088-D410D4657B1B}" type="pres">
      <dgm:prSet presAssocID="{6026A85F-90E4-41EF-A450-81657682414B}" presName="hierChild3" presStyleCnt="0"/>
      <dgm:spPr/>
    </dgm:pt>
    <dgm:pt modelId="{82C75120-CC44-4093-8E5B-BBD0CAD59753}" type="pres">
      <dgm:prSet presAssocID="{B13514EE-DB9F-4B37-A46A-7A4F67C2D440}" presName="Name17" presStyleLbl="parChTrans1D3" presStyleIdx="0" presStyleCnt="1"/>
      <dgm:spPr/>
    </dgm:pt>
    <dgm:pt modelId="{303662F3-F81E-4888-A2F4-55E27D967484}" type="pres">
      <dgm:prSet presAssocID="{AE437D0E-958E-44C8-987E-25E9A52EB0AD}" presName="hierRoot3" presStyleCnt="0"/>
      <dgm:spPr/>
    </dgm:pt>
    <dgm:pt modelId="{B9102C0B-5AB3-49B9-B53D-C0E2BC393765}" type="pres">
      <dgm:prSet presAssocID="{AE437D0E-958E-44C8-987E-25E9A52EB0AD}" presName="composite3" presStyleCnt="0"/>
      <dgm:spPr/>
    </dgm:pt>
    <dgm:pt modelId="{C8489E36-D541-4B97-AB7F-9F88F0FABB3C}" type="pres">
      <dgm:prSet presAssocID="{AE437D0E-958E-44C8-987E-25E9A52EB0AD}" presName="background3" presStyleLbl="node3" presStyleIdx="0" presStyleCnt="1"/>
      <dgm:spPr/>
    </dgm:pt>
    <dgm:pt modelId="{04E7446F-DA14-4EA0-975C-AE946B53B1AE}" type="pres">
      <dgm:prSet presAssocID="{AE437D0E-958E-44C8-987E-25E9A52EB0AD}" presName="text3" presStyleLbl="fgAcc3" presStyleIdx="0" presStyleCnt="1">
        <dgm:presLayoutVars>
          <dgm:chPref val="3"/>
        </dgm:presLayoutVars>
      </dgm:prSet>
      <dgm:spPr/>
    </dgm:pt>
    <dgm:pt modelId="{8E466E86-7E1D-4364-A1EA-8AB9B8D4CD6B}" type="pres">
      <dgm:prSet presAssocID="{AE437D0E-958E-44C8-987E-25E9A52EB0AD}" presName="hierChild4" presStyleCnt="0"/>
      <dgm:spPr/>
    </dgm:pt>
  </dgm:ptLst>
  <dgm:cxnLst>
    <dgm:cxn modelId="{DFD0921E-1149-3346-BCDD-131E6E333197}" type="presOf" srcId="{81856CB8-01A2-42F6-B07B-6FEF38EFFE82}" destId="{6B916F49-87ED-44D8-8F35-F1D9F92F1D02}" srcOrd="0" destOrd="0" presId="urn:microsoft.com/office/officeart/2005/8/layout/hierarchy1"/>
    <dgm:cxn modelId="{D8D4F62E-7CDA-4BF1-AD58-380AE044255A}" srcId="{7349BFE0-F293-4112-9EDE-A3065CB3746F}" destId="{6026A85F-90E4-41EF-A450-81657682414B}" srcOrd="0" destOrd="0" parTransId="{81856CB8-01A2-42F6-B07B-6FEF38EFFE82}" sibTransId="{1FA9EE19-ECF9-4536-BFBE-5CBBB9975D2C}"/>
    <dgm:cxn modelId="{9BF43B44-3272-B341-BCE9-9C64ED3CBB82}" type="presOf" srcId="{B13514EE-DB9F-4B37-A46A-7A4F67C2D440}" destId="{82C75120-CC44-4093-8E5B-BBD0CAD59753}" srcOrd="0" destOrd="0" presId="urn:microsoft.com/office/officeart/2005/8/layout/hierarchy1"/>
    <dgm:cxn modelId="{ECBAD262-1175-4461-A418-F980268420E3}" srcId="{2FB6104F-E9EB-4577-9A5A-CBE5C8D055FF}" destId="{7349BFE0-F293-4112-9EDE-A3065CB3746F}" srcOrd="0" destOrd="0" parTransId="{85D5A636-B98D-41B6-BD1E-1A31B0E2654D}" sibTransId="{248EAB5B-95A5-409E-A97C-B657C125DDB0}"/>
    <dgm:cxn modelId="{5534AE8C-1C32-7A4D-BC0D-0737073CB67C}" type="presOf" srcId="{AE437D0E-958E-44C8-987E-25E9A52EB0AD}" destId="{04E7446F-DA14-4EA0-975C-AE946B53B1AE}" srcOrd="0" destOrd="0" presId="urn:microsoft.com/office/officeart/2005/8/layout/hierarchy1"/>
    <dgm:cxn modelId="{7E86A9BA-6D2C-4515-8557-7D40A3E46DF5}" srcId="{6026A85F-90E4-41EF-A450-81657682414B}" destId="{AE437D0E-958E-44C8-987E-25E9A52EB0AD}" srcOrd="0" destOrd="0" parTransId="{B13514EE-DB9F-4B37-A46A-7A4F67C2D440}" sibTransId="{43B98F55-4E13-41B8-86E9-081AA1B870C0}"/>
    <dgm:cxn modelId="{1CCC40BD-F2E4-744F-8AE2-2A26FBC4AA46}" type="presOf" srcId="{6026A85F-90E4-41EF-A450-81657682414B}" destId="{CC95D6AA-E029-462F-A17A-7E679437F744}" srcOrd="0" destOrd="0" presId="urn:microsoft.com/office/officeart/2005/8/layout/hierarchy1"/>
    <dgm:cxn modelId="{81F954C6-298F-3944-A7CF-7B4A5D82DD84}" type="presOf" srcId="{2FB6104F-E9EB-4577-9A5A-CBE5C8D055FF}" destId="{678B0023-665C-4050-A8C4-7B3716081CEE}" srcOrd="0" destOrd="0" presId="urn:microsoft.com/office/officeart/2005/8/layout/hierarchy1"/>
    <dgm:cxn modelId="{EECC0ACC-510C-374D-9CC8-3AC3011A7FF8}" type="presOf" srcId="{7349BFE0-F293-4112-9EDE-A3065CB3746F}" destId="{8BF1F5BB-5630-47DA-B075-3EFF2A08F6E7}" srcOrd="0" destOrd="0" presId="urn:microsoft.com/office/officeart/2005/8/layout/hierarchy1"/>
    <dgm:cxn modelId="{0038BFCF-CC0F-DF4D-84CE-F8374E272213}" type="presParOf" srcId="{678B0023-665C-4050-A8C4-7B3716081CEE}" destId="{947109D1-EEBB-4BAE-B008-6C37149D5DD0}" srcOrd="0" destOrd="0" presId="urn:microsoft.com/office/officeart/2005/8/layout/hierarchy1"/>
    <dgm:cxn modelId="{C875236E-690C-5B40-B25D-314DB12BBCC6}" type="presParOf" srcId="{947109D1-EEBB-4BAE-B008-6C37149D5DD0}" destId="{C938EE82-D171-4DB4-8775-21AC4D9FC26F}" srcOrd="0" destOrd="0" presId="urn:microsoft.com/office/officeart/2005/8/layout/hierarchy1"/>
    <dgm:cxn modelId="{958AB3DA-95ED-1A43-89D1-FC1D142825C4}" type="presParOf" srcId="{C938EE82-D171-4DB4-8775-21AC4D9FC26F}" destId="{8EFAD52B-34C1-47EC-A606-47ADE85C097E}" srcOrd="0" destOrd="0" presId="urn:microsoft.com/office/officeart/2005/8/layout/hierarchy1"/>
    <dgm:cxn modelId="{AEC76460-7F0B-554A-929D-E246E5E126B0}" type="presParOf" srcId="{C938EE82-D171-4DB4-8775-21AC4D9FC26F}" destId="{8BF1F5BB-5630-47DA-B075-3EFF2A08F6E7}" srcOrd="1" destOrd="0" presId="urn:microsoft.com/office/officeart/2005/8/layout/hierarchy1"/>
    <dgm:cxn modelId="{43A4C8F0-9F94-954A-A26A-B678E23B11A5}" type="presParOf" srcId="{947109D1-EEBB-4BAE-B008-6C37149D5DD0}" destId="{3B0D2E37-C852-4935-80A6-A87E6364576C}" srcOrd="1" destOrd="0" presId="urn:microsoft.com/office/officeart/2005/8/layout/hierarchy1"/>
    <dgm:cxn modelId="{14B534AF-BE71-BE41-B87B-9F9F34BD5C03}" type="presParOf" srcId="{3B0D2E37-C852-4935-80A6-A87E6364576C}" destId="{6B916F49-87ED-44D8-8F35-F1D9F92F1D02}" srcOrd="0" destOrd="0" presId="urn:microsoft.com/office/officeart/2005/8/layout/hierarchy1"/>
    <dgm:cxn modelId="{5D87A840-698D-0F47-A3AE-A053A1DBB4D4}" type="presParOf" srcId="{3B0D2E37-C852-4935-80A6-A87E6364576C}" destId="{750B02EF-A1B5-402B-8A2F-8DDDA36F20C9}" srcOrd="1" destOrd="0" presId="urn:microsoft.com/office/officeart/2005/8/layout/hierarchy1"/>
    <dgm:cxn modelId="{7BE50BC9-5113-FC42-A4BD-683872D11BD6}" type="presParOf" srcId="{750B02EF-A1B5-402B-8A2F-8DDDA36F20C9}" destId="{5C2B1483-1EC8-4133-AEA7-CD39FB766CC8}" srcOrd="0" destOrd="0" presId="urn:microsoft.com/office/officeart/2005/8/layout/hierarchy1"/>
    <dgm:cxn modelId="{7EBDA9E0-B8E3-D944-BE1A-544753A3E28D}" type="presParOf" srcId="{5C2B1483-1EC8-4133-AEA7-CD39FB766CC8}" destId="{0BE0495C-9650-4AAE-8FCA-FBA8F3D8679E}" srcOrd="0" destOrd="0" presId="urn:microsoft.com/office/officeart/2005/8/layout/hierarchy1"/>
    <dgm:cxn modelId="{075B2EAE-8CAD-6E47-8FE5-7414836847FA}" type="presParOf" srcId="{5C2B1483-1EC8-4133-AEA7-CD39FB766CC8}" destId="{CC95D6AA-E029-462F-A17A-7E679437F744}" srcOrd="1" destOrd="0" presId="urn:microsoft.com/office/officeart/2005/8/layout/hierarchy1"/>
    <dgm:cxn modelId="{1F4185B6-D8D9-CB4F-89AD-D07089F3B8A3}" type="presParOf" srcId="{750B02EF-A1B5-402B-8A2F-8DDDA36F20C9}" destId="{7BDFA703-6328-48E3-8088-D410D4657B1B}" srcOrd="1" destOrd="0" presId="urn:microsoft.com/office/officeart/2005/8/layout/hierarchy1"/>
    <dgm:cxn modelId="{A7325385-95E8-534A-B707-12C6E3A76B29}" type="presParOf" srcId="{7BDFA703-6328-48E3-8088-D410D4657B1B}" destId="{82C75120-CC44-4093-8E5B-BBD0CAD59753}" srcOrd="0" destOrd="0" presId="urn:microsoft.com/office/officeart/2005/8/layout/hierarchy1"/>
    <dgm:cxn modelId="{67B12A73-7081-F24F-903D-A5BD38B88488}" type="presParOf" srcId="{7BDFA703-6328-48E3-8088-D410D4657B1B}" destId="{303662F3-F81E-4888-A2F4-55E27D967484}" srcOrd="1" destOrd="0" presId="urn:microsoft.com/office/officeart/2005/8/layout/hierarchy1"/>
    <dgm:cxn modelId="{B8C60230-0953-E74D-A473-C09EA05C6101}" type="presParOf" srcId="{303662F3-F81E-4888-A2F4-55E27D967484}" destId="{B9102C0B-5AB3-49B9-B53D-C0E2BC393765}" srcOrd="0" destOrd="0" presId="urn:microsoft.com/office/officeart/2005/8/layout/hierarchy1"/>
    <dgm:cxn modelId="{AB4C4AEF-4BA0-A343-AE3D-A210B1F3DCBD}" type="presParOf" srcId="{B9102C0B-5AB3-49B9-B53D-C0E2BC393765}" destId="{C8489E36-D541-4B97-AB7F-9F88F0FABB3C}" srcOrd="0" destOrd="0" presId="urn:microsoft.com/office/officeart/2005/8/layout/hierarchy1"/>
    <dgm:cxn modelId="{D23A96FC-C154-464F-BE60-416C685440AE}" type="presParOf" srcId="{B9102C0B-5AB3-49B9-B53D-C0E2BC393765}" destId="{04E7446F-DA14-4EA0-975C-AE946B53B1AE}" srcOrd="1" destOrd="0" presId="urn:microsoft.com/office/officeart/2005/8/layout/hierarchy1"/>
    <dgm:cxn modelId="{4CB84E13-3732-4B42-9661-15DA6A8B95CC}" type="presParOf" srcId="{303662F3-F81E-4888-A2F4-55E27D967484}" destId="{8E466E86-7E1D-4364-A1EA-8AB9B8D4CD6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C75120-CC44-4093-8E5B-BBD0CAD59753}">
      <dsp:nvSpPr>
        <dsp:cNvPr id="0" name=""/>
        <dsp:cNvSpPr/>
      </dsp:nvSpPr>
      <dsp:spPr>
        <a:xfrm>
          <a:off x="1576609" y="997032"/>
          <a:ext cx="91440" cy="18560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5604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916F49-87ED-44D8-8F35-F1D9F92F1D02}">
      <dsp:nvSpPr>
        <dsp:cNvPr id="0" name=""/>
        <dsp:cNvSpPr/>
      </dsp:nvSpPr>
      <dsp:spPr>
        <a:xfrm>
          <a:off x="1576609" y="406182"/>
          <a:ext cx="91440" cy="18560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560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FAD52B-34C1-47EC-A606-47ADE85C097E}">
      <dsp:nvSpPr>
        <dsp:cNvPr id="0" name=""/>
        <dsp:cNvSpPr/>
      </dsp:nvSpPr>
      <dsp:spPr>
        <a:xfrm>
          <a:off x="1303238" y="937"/>
          <a:ext cx="638182" cy="4052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BF1F5BB-5630-47DA-B075-3EFF2A08F6E7}">
      <dsp:nvSpPr>
        <dsp:cNvPr id="0" name=""/>
        <dsp:cNvSpPr/>
      </dsp:nvSpPr>
      <dsp:spPr>
        <a:xfrm>
          <a:off x="1374147" y="68300"/>
          <a:ext cx="638182" cy="4052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kern="1200" dirty="0"/>
            <a:t>VALUES</a:t>
          </a:r>
          <a:endParaRPr lang="en-GB" sz="1000" kern="1200" dirty="0"/>
        </a:p>
      </dsp:txBody>
      <dsp:txXfrm>
        <a:off x="1386016" y="80169"/>
        <a:ext cx="614444" cy="381507"/>
      </dsp:txXfrm>
    </dsp:sp>
    <dsp:sp modelId="{0BE0495C-9650-4AAE-8FCA-FBA8F3D8679E}">
      <dsp:nvSpPr>
        <dsp:cNvPr id="0" name=""/>
        <dsp:cNvSpPr/>
      </dsp:nvSpPr>
      <dsp:spPr>
        <a:xfrm>
          <a:off x="1303238" y="591787"/>
          <a:ext cx="638182" cy="4052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C95D6AA-E029-462F-A17A-7E679437F744}">
      <dsp:nvSpPr>
        <dsp:cNvPr id="0" name=""/>
        <dsp:cNvSpPr/>
      </dsp:nvSpPr>
      <dsp:spPr>
        <a:xfrm>
          <a:off x="1374147" y="659151"/>
          <a:ext cx="638182" cy="405245"/>
        </a:xfrm>
        <a:prstGeom prst="roundRect">
          <a:avLst>
            <a:gd name="adj" fmla="val 10000"/>
          </a:avLst>
        </a:prstGeom>
        <a:solidFill>
          <a:schemeClr val="bg1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kern="1200" dirty="0"/>
            <a:t>Code of </a:t>
          </a:r>
          <a:r>
            <a:rPr lang="fr-CH" sz="1000" kern="1200" dirty="0" err="1"/>
            <a:t>Conduct</a:t>
          </a:r>
          <a:endParaRPr lang="en-GB" sz="1000" kern="1200" dirty="0"/>
        </a:p>
      </dsp:txBody>
      <dsp:txXfrm>
        <a:off x="1386016" y="671020"/>
        <a:ext cx="614444" cy="381507"/>
      </dsp:txXfrm>
    </dsp:sp>
    <dsp:sp modelId="{C8489E36-D541-4B97-AB7F-9F88F0FABB3C}">
      <dsp:nvSpPr>
        <dsp:cNvPr id="0" name=""/>
        <dsp:cNvSpPr/>
      </dsp:nvSpPr>
      <dsp:spPr>
        <a:xfrm>
          <a:off x="1303238" y="1182637"/>
          <a:ext cx="638182" cy="4052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4E7446F-DA14-4EA0-975C-AE946B53B1AE}">
      <dsp:nvSpPr>
        <dsp:cNvPr id="0" name=""/>
        <dsp:cNvSpPr/>
      </dsp:nvSpPr>
      <dsp:spPr>
        <a:xfrm>
          <a:off x="1374147" y="1250001"/>
          <a:ext cx="638182" cy="405245"/>
        </a:xfrm>
        <a:prstGeom prst="roundRect">
          <a:avLst>
            <a:gd name="adj" fmla="val 10000"/>
          </a:avLst>
        </a:prstGeom>
        <a:solidFill>
          <a:srgbClr val="FFC000">
            <a:alpha val="90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kern="1200" dirty="0"/>
            <a:t>Ombud</a:t>
          </a:r>
          <a:endParaRPr lang="en-GB" sz="1000" kern="1200" dirty="0"/>
        </a:p>
      </dsp:txBody>
      <dsp:txXfrm>
        <a:off x="1386016" y="1261870"/>
        <a:ext cx="614444" cy="38150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C75120-CC44-4093-8E5B-BBD0CAD59753}">
      <dsp:nvSpPr>
        <dsp:cNvPr id="0" name=""/>
        <dsp:cNvSpPr/>
      </dsp:nvSpPr>
      <dsp:spPr>
        <a:xfrm>
          <a:off x="1576609" y="997032"/>
          <a:ext cx="91440" cy="18560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5604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916F49-87ED-44D8-8F35-F1D9F92F1D02}">
      <dsp:nvSpPr>
        <dsp:cNvPr id="0" name=""/>
        <dsp:cNvSpPr/>
      </dsp:nvSpPr>
      <dsp:spPr>
        <a:xfrm>
          <a:off x="1576609" y="406182"/>
          <a:ext cx="91440" cy="18560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560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FAD52B-34C1-47EC-A606-47ADE85C097E}">
      <dsp:nvSpPr>
        <dsp:cNvPr id="0" name=""/>
        <dsp:cNvSpPr/>
      </dsp:nvSpPr>
      <dsp:spPr>
        <a:xfrm>
          <a:off x="1303238" y="937"/>
          <a:ext cx="638182" cy="4052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BF1F5BB-5630-47DA-B075-3EFF2A08F6E7}">
      <dsp:nvSpPr>
        <dsp:cNvPr id="0" name=""/>
        <dsp:cNvSpPr/>
      </dsp:nvSpPr>
      <dsp:spPr>
        <a:xfrm>
          <a:off x="1374147" y="68300"/>
          <a:ext cx="638182" cy="4052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kern="1200" dirty="0"/>
            <a:t>VALUES</a:t>
          </a:r>
          <a:endParaRPr lang="en-GB" sz="1000" kern="1200" dirty="0"/>
        </a:p>
      </dsp:txBody>
      <dsp:txXfrm>
        <a:off x="1386016" y="80169"/>
        <a:ext cx="614444" cy="381507"/>
      </dsp:txXfrm>
    </dsp:sp>
    <dsp:sp modelId="{0BE0495C-9650-4AAE-8FCA-FBA8F3D8679E}">
      <dsp:nvSpPr>
        <dsp:cNvPr id="0" name=""/>
        <dsp:cNvSpPr/>
      </dsp:nvSpPr>
      <dsp:spPr>
        <a:xfrm>
          <a:off x="1303238" y="591787"/>
          <a:ext cx="638182" cy="4052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C95D6AA-E029-462F-A17A-7E679437F744}">
      <dsp:nvSpPr>
        <dsp:cNvPr id="0" name=""/>
        <dsp:cNvSpPr/>
      </dsp:nvSpPr>
      <dsp:spPr>
        <a:xfrm>
          <a:off x="1374147" y="659151"/>
          <a:ext cx="638182" cy="405245"/>
        </a:xfrm>
        <a:prstGeom prst="roundRect">
          <a:avLst>
            <a:gd name="adj" fmla="val 10000"/>
          </a:avLst>
        </a:prstGeom>
        <a:solidFill>
          <a:schemeClr val="bg1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kern="1200" dirty="0"/>
            <a:t>Code of </a:t>
          </a:r>
          <a:r>
            <a:rPr lang="fr-CH" sz="1000" kern="1200" dirty="0" err="1"/>
            <a:t>Conduct</a:t>
          </a:r>
          <a:endParaRPr lang="en-GB" sz="1000" kern="1200" dirty="0"/>
        </a:p>
      </dsp:txBody>
      <dsp:txXfrm>
        <a:off x="1386016" y="671020"/>
        <a:ext cx="614444" cy="381507"/>
      </dsp:txXfrm>
    </dsp:sp>
    <dsp:sp modelId="{C8489E36-D541-4B97-AB7F-9F88F0FABB3C}">
      <dsp:nvSpPr>
        <dsp:cNvPr id="0" name=""/>
        <dsp:cNvSpPr/>
      </dsp:nvSpPr>
      <dsp:spPr>
        <a:xfrm>
          <a:off x="1303238" y="1182637"/>
          <a:ext cx="638182" cy="4052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4E7446F-DA14-4EA0-975C-AE946B53B1AE}">
      <dsp:nvSpPr>
        <dsp:cNvPr id="0" name=""/>
        <dsp:cNvSpPr/>
      </dsp:nvSpPr>
      <dsp:spPr>
        <a:xfrm>
          <a:off x="1374147" y="1250001"/>
          <a:ext cx="638182" cy="405245"/>
        </a:xfrm>
        <a:prstGeom prst="roundRect">
          <a:avLst>
            <a:gd name="adj" fmla="val 10000"/>
          </a:avLst>
        </a:prstGeom>
        <a:solidFill>
          <a:srgbClr val="FFC000">
            <a:alpha val="90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kern="1200" dirty="0"/>
            <a:t>Ombud</a:t>
          </a:r>
          <a:endParaRPr lang="en-GB" sz="1000" kern="1200" dirty="0"/>
        </a:p>
      </dsp:txBody>
      <dsp:txXfrm>
        <a:off x="1386016" y="1261870"/>
        <a:ext cx="614444" cy="38150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C75120-CC44-4093-8E5B-BBD0CAD59753}">
      <dsp:nvSpPr>
        <dsp:cNvPr id="0" name=""/>
        <dsp:cNvSpPr/>
      </dsp:nvSpPr>
      <dsp:spPr>
        <a:xfrm>
          <a:off x="1576609" y="997032"/>
          <a:ext cx="91440" cy="18560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5604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916F49-87ED-44D8-8F35-F1D9F92F1D02}">
      <dsp:nvSpPr>
        <dsp:cNvPr id="0" name=""/>
        <dsp:cNvSpPr/>
      </dsp:nvSpPr>
      <dsp:spPr>
        <a:xfrm>
          <a:off x="1576609" y="406182"/>
          <a:ext cx="91440" cy="18560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560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FAD52B-34C1-47EC-A606-47ADE85C097E}">
      <dsp:nvSpPr>
        <dsp:cNvPr id="0" name=""/>
        <dsp:cNvSpPr/>
      </dsp:nvSpPr>
      <dsp:spPr>
        <a:xfrm>
          <a:off x="1303238" y="937"/>
          <a:ext cx="638182" cy="4052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BF1F5BB-5630-47DA-B075-3EFF2A08F6E7}">
      <dsp:nvSpPr>
        <dsp:cNvPr id="0" name=""/>
        <dsp:cNvSpPr/>
      </dsp:nvSpPr>
      <dsp:spPr>
        <a:xfrm>
          <a:off x="1374147" y="68300"/>
          <a:ext cx="638182" cy="4052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kern="1200" dirty="0"/>
            <a:t>VALUES</a:t>
          </a:r>
          <a:endParaRPr lang="en-GB" sz="1000" kern="1200" dirty="0"/>
        </a:p>
      </dsp:txBody>
      <dsp:txXfrm>
        <a:off x="1386016" y="80169"/>
        <a:ext cx="614444" cy="381507"/>
      </dsp:txXfrm>
    </dsp:sp>
    <dsp:sp modelId="{0BE0495C-9650-4AAE-8FCA-FBA8F3D8679E}">
      <dsp:nvSpPr>
        <dsp:cNvPr id="0" name=""/>
        <dsp:cNvSpPr/>
      </dsp:nvSpPr>
      <dsp:spPr>
        <a:xfrm>
          <a:off x="1303238" y="591787"/>
          <a:ext cx="638182" cy="4052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C95D6AA-E029-462F-A17A-7E679437F744}">
      <dsp:nvSpPr>
        <dsp:cNvPr id="0" name=""/>
        <dsp:cNvSpPr/>
      </dsp:nvSpPr>
      <dsp:spPr>
        <a:xfrm>
          <a:off x="1374147" y="659151"/>
          <a:ext cx="638182" cy="405245"/>
        </a:xfrm>
        <a:prstGeom prst="roundRect">
          <a:avLst>
            <a:gd name="adj" fmla="val 10000"/>
          </a:avLst>
        </a:prstGeom>
        <a:solidFill>
          <a:schemeClr val="bg1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kern="1200" dirty="0"/>
            <a:t>Code of </a:t>
          </a:r>
          <a:r>
            <a:rPr lang="fr-CH" sz="1000" kern="1200" dirty="0" err="1"/>
            <a:t>Conduct</a:t>
          </a:r>
          <a:endParaRPr lang="en-GB" sz="1000" kern="1200" dirty="0"/>
        </a:p>
      </dsp:txBody>
      <dsp:txXfrm>
        <a:off x="1386016" y="671020"/>
        <a:ext cx="614444" cy="381507"/>
      </dsp:txXfrm>
    </dsp:sp>
    <dsp:sp modelId="{C8489E36-D541-4B97-AB7F-9F88F0FABB3C}">
      <dsp:nvSpPr>
        <dsp:cNvPr id="0" name=""/>
        <dsp:cNvSpPr/>
      </dsp:nvSpPr>
      <dsp:spPr>
        <a:xfrm>
          <a:off x="1303238" y="1182637"/>
          <a:ext cx="638182" cy="4052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4E7446F-DA14-4EA0-975C-AE946B53B1AE}">
      <dsp:nvSpPr>
        <dsp:cNvPr id="0" name=""/>
        <dsp:cNvSpPr/>
      </dsp:nvSpPr>
      <dsp:spPr>
        <a:xfrm>
          <a:off x="1374147" y="1250001"/>
          <a:ext cx="638182" cy="405245"/>
        </a:xfrm>
        <a:prstGeom prst="roundRect">
          <a:avLst>
            <a:gd name="adj" fmla="val 10000"/>
          </a:avLst>
        </a:prstGeom>
        <a:solidFill>
          <a:srgbClr val="FFC000">
            <a:alpha val="90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kern="1200" dirty="0"/>
            <a:t>Ombud</a:t>
          </a:r>
          <a:endParaRPr lang="en-GB" sz="1000" kern="1200" dirty="0"/>
        </a:p>
      </dsp:txBody>
      <dsp:txXfrm>
        <a:off x="1386016" y="1261870"/>
        <a:ext cx="614444" cy="3815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24F47B-48CC-41D6-8100-861E23F08F50}" type="datetimeFigureOut">
              <a:rPr lang="en-GB" smtClean="0"/>
              <a:t>28/05/2019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31B40B-1112-406D-B6E8-E190177657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97969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FAD328-2336-44E5-9C90-A7156F1B7628}" type="datetimeFigureOut">
              <a:rPr lang="en-GB" smtClean="0"/>
              <a:t>28/05/2019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20FC4B-508F-471A-A16E-47CC971FE3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447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6D053-1FBF-4393-B277-9C1699ED16B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44307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52502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89309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/>
              <a:t>Confidentiality</a:t>
            </a:r>
            <a:endParaRPr lang="fr-CH" dirty="0"/>
          </a:p>
          <a:p>
            <a:r>
              <a:rPr lang="fr-CH" dirty="0" err="1"/>
              <a:t>Neutral</a:t>
            </a:r>
            <a:r>
              <a:rPr lang="fr-CH" dirty="0"/>
              <a:t> &amp; impartial</a:t>
            </a:r>
          </a:p>
          <a:p>
            <a:r>
              <a:rPr lang="fr-CH" dirty="0"/>
              <a:t>Informal</a:t>
            </a:r>
          </a:p>
          <a:p>
            <a:r>
              <a:rPr lang="fr-CH" dirty="0" err="1"/>
              <a:t>Independant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049AE3-3EB5-4DA0-8827-C868AD15951C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3666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21</a:t>
            </a:r>
            <a:r>
              <a:rPr lang="en-US" baseline="30000" dirty="0"/>
              <a:t>st</a:t>
            </a:r>
            <a:r>
              <a:rPr lang="en-US" dirty="0"/>
              <a:t> March 2017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21</a:t>
            </a:r>
            <a:r>
              <a:rPr lang="en-US" baseline="30000" dirty="0"/>
              <a:t>st</a:t>
            </a:r>
            <a:r>
              <a:rPr lang="en-US" dirty="0"/>
              <a:t> March 2017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26773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21</a:t>
            </a:r>
            <a:r>
              <a:rPr lang="en-US" baseline="30000" dirty="0"/>
              <a:t>st</a:t>
            </a:r>
            <a:r>
              <a:rPr lang="en-US" dirty="0"/>
              <a:t> March 2017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21</a:t>
            </a:r>
            <a:r>
              <a:rPr lang="en-US" baseline="30000" dirty="0"/>
              <a:t>st</a:t>
            </a:r>
            <a:r>
              <a:rPr lang="en-US" dirty="0"/>
              <a:t> March 2017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21</a:t>
            </a:r>
            <a:r>
              <a:rPr lang="en-US" baseline="30000" dirty="0"/>
              <a:t>st</a:t>
            </a:r>
            <a:r>
              <a:rPr lang="en-US" dirty="0"/>
              <a:t> March 2017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21</a:t>
            </a:r>
            <a:r>
              <a:rPr lang="en-US" baseline="30000" dirty="0"/>
              <a:t>st</a:t>
            </a:r>
            <a:r>
              <a:rPr lang="en-US" dirty="0"/>
              <a:t> March 2017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21</a:t>
            </a:r>
            <a:r>
              <a:rPr lang="en-US" baseline="30000" dirty="0"/>
              <a:t>st</a:t>
            </a:r>
            <a:r>
              <a:rPr lang="en-US" dirty="0"/>
              <a:t> March 2017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7" r:id="rId9"/>
    <p:sldLayoutId id="2147483668" r:id="rId10"/>
    <p:sldLayoutId id="2147483669" r:id="rId11"/>
    <p:sldLayoutId id="2147483674" r:id="rId12"/>
    <p:sldLayoutId id="2147483682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microsoft.com/office/2007/relationships/diagramDrawing" Target="../diagrams/drawing1.xml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diagramColors" Target="../diagrams/colors1.xml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4.tif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eg"/><Relationship Id="rId11" Type="http://schemas.openxmlformats.org/officeDocument/2006/relationships/diagramQuickStyle" Target="../diagrams/quickStyle1.xml"/><Relationship Id="rId5" Type="http://schemas.openxmlformats.org/officeDocument/2006/relationships/image" Target="../media/image8.jpeg"/><Relationship Id="rId15" Type="http://schemas.openxmlformats.org/officeDocument/2006/relationships/image" Target="../media/image13.png"/><Relationship Id="rId10" Type="http://schemas.openxmlformats.org/officeDocument/2006/relationships/diagramLayout" Target="../diagrams/layout1.xml"/><Relationship Id="rId4" Type="http://schemas.openxmlformats.org/officeDocument/2006/relationships/image" Target="../media/image7.jpeg"/><Relationship Id="rId9" Type="http://schemas.openxmlformats.org/officeDocument/2006/relationships/diagramData" Target="../diagrams/data1.xml"/><Relationship Id="rId1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diagramColors" Target="../diagrams/colors2.xml"/><Relationship Id="rId18" Type="http://schemas.openxmlformats.org/officeDocument/2006/relationships/image" Target="../media/image20.png"/><Relationship Id="rId3" Type="http://schemas.openxmlformats.org/officeDocument/2006/relationships/image" Target="../media/image16.jpeg"/><Relationship Id="rId7" Type="http://schemas.openxmlformats.org/officeDocument/2006/relationships/image" Target="../media/image9.jpeg"/><Relationship Id="rId12" Type="http://schemas.openxmlformats.org/officeDocument/2006/relationships/diagramQuickStyle" Target="../diagrams/quickStyle2.xml"/><Relationship Id="rId17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.jpeg"/><Relationship Id="rId11" Type="http://schemas.openxmlformats.org/officeDocument/2006/relationships/diagramLayout" Target="../diagrams/layout2.xml"/><Relationship Id="rId5" Type="http://schemas.openxmlformats.org/officeDocument/2006/relationships/image" Target="../media/image7.jpeg"/><Relationship Id="rId15" Type="http://schemas.openxmlformats.org/officeDocument/2006/relationships/image" Target="../media/image17.jpg"/><Relationship Id="rId10" Type="http://schemas.openxmlformats.org/officeDocument/2006/relationships/diagramData" Target="../diagrams/data2.xml"/><Relationship Id="rId4" Type="http://schemas.openxmlformats.org/officeDocument/2006/relationships/image" Target="../media/image6.jpeg"/><Relationship Id="rId9" Type="http://schemas.openxmlformats.org/officeDocument/2006/relationships/image" Target="../media/image11.jpeg"/><Relationship Id="rId14" Type="http://schemas.microsoft.com/office/2007/relationships/diagramDrawing" Target="../diagrams/drawing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13" Type="http://schemas.openxmlformats.org/officeDocument/2006/relationships/image" Target="../media/image16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12" Type="http://schemas.microsoft.com/office/2007/relationships/diagramDrawing" Target="../diagrams/drawing3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11" Type="http://schemas.openxmlformats.org/officeDocument/2006/relationships/diagramColors" Target="../diagrams/colors3.xml"/><Relationship Id="rId5" Type="http://schemas.openxmlformats.org/officeDocument/2006/relationships/image" Target="../media/image9.jpeg"/><Relationship Id="rId10" Type="http://schemas.openxmlformats.org/officeDocument/2006/relationships/diagramQuickStyle" Target="../diagrams/quickStyle3.xml"/><Relationship Id="rId4" Type="http://schemas.openxmlformats.org/officeDocument/2006/relationships/image" Target="../media/image8.jpeg"/><Relationship Id="rId9" Type="http://schemas.openxmlformats.org/officeDocument/2006/relationships/diagramLayout" Target="../diagrams/layout3.xml"/><Relationship Id="rId1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2004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07573" y="4233950"/>
            <a:ext cx="4572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GB" dirty="0">
              <a:solidFill>
                <a:srgbClr val="FFFF00"/>
              </a:solidFill>
            </a:endParaRPr>
          </a:p>
          <a:p>
            <a:r>
              <a:rPr lang="en-GB" sz="2400" dirty="0"/>
              <a:t>Pierre Gildemyn</a:t>
            </a:r>
          </a:p>
          <a:p>
            <a:r>
              <a:rPr lang="fr-CH" sz="2400"/>
              <a:t>Ombud</a:t>
            </a:r>
            <a:endParaRPr lang="en-GB" sz="2400" dirty="0"/>
          </a:p>
        </p:txBody>
      </p:sp>
      <p:sp>
        <p:nvSpPr>
          <p:cNvPr id="4" name="Rectangle 3"/>
          <p:cNvSpPr/>
          <p:nvPr/>
        </p:nvSpPr>
        <p:spPr>
          <a:xfrm>
            <a:off x="360655" y="307164"/>
            <a:ext cx="86032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4000" b="1" dirty="0">
                <a:solidFill>
                  <a:schemeClr val="accent6"/>
                </a:solidFill>
              </a:rPr>
              <a:t>CERN </a:t>
            </a:r>
            <a:r>
              <a:rPr lang="fr-CH" sz="4000" b="1" dirty="0" err="1">
                <a:solidFill>
                  <a:schemeClr val="accent6"/>
                </a:solidFill>
              </a:rPr>
              <a:t>Ombud</a:t>
            </a:r>
            <a:r>
              <a:rPr lang="fr-CH" sz="4000" b="1" dirty="0">
                <a:solidFill>
                  <a:schemeClr val="accent6"/>
                </a:solidFill>
              </a:rPr>
              <a:t>: a </a:t>
            </a:r>
            <a:r>
              <a:rPr lang="fr-CH" sz="4000" b="1" dirty="0" err="1">
                <a:solidFill>
                  <a:schemeClr val="accent6"/>
                </a:solidFill>
              </a:rPr>
              <a:t>safe</a:t>
            </a:r>
            <a:r>
              <a:rPr lang="fr-CH" sz="4000" b="1" dirty="0">
                <a:solidFill>
                  <a:schemeClr val="accent6"/>
                </a:solidFill>
              </a:rPr>
              <a:t> place to </a:t>
            </a:r>
            <a:r>
              <a:rPr lang="fr-CH" sz="4000" b="1" dirty="0" err="1">
                <a:solidFill>
                  <a:schemeClr val="accent6"/>
                </a:solidFill>
              </a:rPr>
              <a:t>be</a:t>
            </a:r>
            <a:endParaRPr lang="en-GB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Picture 5" descr="Vintage &lt;strong&gt;Compass&lt;/strong&gt; by hourglassthorne on DeviantArt">
            <a:extLst>
              <a:ext uri="{FF2B5EF4-FFF2-40B4-BE49-F238E27FC236}">
                <a16:creationId xmlns:a16="http://schemas.microsoft.com/office/drawing/2014/main" id="{77A64906-0CEE-3048-9C88-D9C28A4379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6436" y="1746821"/>
            <a:ext cx="5701198" cy="3563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327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368" y="542360"/>
            <a:ext cx="7467600" cy="1143000"/>
          </a:xfrm>
        </p:spPr>
        <p:txBody>
          <a:bodyPr>
            <a:noAutofit/>
          </a:bodyPr>
          <a:lstStyle/>
          <a:p>
            <a:pPr marL="36576" indent="0"/>
            <a:r>
              <a:rPr lang="fr-CH" sz="4000" b="1" dirty="0" err="1"/>
              <a:t>Available</a:t>
            </a:r>
            <a:r>
              <a:rPr lang="fr-CH" sz="4000" b="1" dirty="0"/>
              <a:t> </a:t>
            </a:r>
            <a:r>
              <a:rPr lang="fr-CH" sz="4000" b="1" dirty="0" err="1"/>
              <a:t>resources</a:t>
            </a:r>
            <a:r>
              <a:rPr lang="fr-CH" sz="4000" b="1"/>
              <a:t> </a:t>
            </a:r>
            <a:endParaRPr lang="en-GB" sz="4800" b="1" dirty="0">
              <a:solidFill>
                <a:srgbClr val="00B050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sz="half" idx="1"/>
          </p:nvPr>
        </p:nvSpPr>
        <p:spPr>
          <a:xfrm>
            <a:off x="614368" y="2286010"/>
            <a:ext cx="8072432" cy="3600449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400" dirty="0"/>
              <a:t>Direct </a:t>
            </a:r>
            <a:r>
              <a:rPr lang="fr-CH" sz="2400" dirty="0" err="1"/>
              <a:t>hierarchical</a:t>
            </a:r>
            <a:r>
              <a:rPr lang="fr-CH" sz="2400" dirty="0"/>
              <a:t> 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400" dirty="0" err="1"/>
              <a:t>Human</a:t>
            </a:r>
            <a:r>
              <a:rPr lang="fr-CH" sz="2400" dirty="0"/>
              <a:t> </a:t>
            </a:r>
            <a:r>
              <a:rPr lang="fr-CH" sz="2400" dirty="0" err="1"/>
              <a:t>Resources</a:t>
            </a:r>
            <a:r>
              <a:rPr lang="fr-CH" sz="2400" dirty="0"/>
              <a:t> </a:t>
            </a:r>
            <a:r>
              <a:rPr lang="fr-CH" sz="2400" dirty="0" err="1"/>
              <a:t>Department</a:t>
            </a:r>
            <a:r>
              <a:rPr lang="fr-CH" sz="24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400" dirty="0"/>
              <a:t>Staff Association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400" dirty="0" err="1"/>
              <a:t>Medical</a:t>
            </a:r>
            <a:r>
              <a:rPr lang="fr-CH" sz="2400" dirty="0"/>
              <a:t> Service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400" dirty="0" err="1"/>
              <a:t>Psychologist</a:t>
            </a:r>
            <a:endParaRPr lang="fr-CH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400" dirty="0" err="1"/>
              <a:t>Harrassment</a:t>
            </a:r>
            <a:r>
              <a:rPr lang="fr-CH" sz="2400" dirty="0"/>
              <a:t> Investigation Panel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400" b="1" dirty="0" err="1"/>
              <a:t>Ombud</a:t>
            </a:r>
            <a:r>
              <a:rPr lang="fr-CH" sz="2400" b="1" dirty="0"/>
              <a:t> Office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311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CERN </a:t>
            </a:r>
            <a:r>
              <a:rPr lang="fr-CH" dirty="0" err="1"/>
              <a:t>Ombud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229600" cy="4350384"/>
          </a:xfrm>
        </p:spPr>
        <p:txBody>
          <a:bodyPr>
            <a:noAutofit/>
          </a:bodyPr>
          <a:lstStyle/>
          <a:p>
            <a:r>
              <a:rPr lang="en-GB" sz="3200" dirty="0"/>
              <a:t>Provides guidance in the application and interpretation of the Code of Conduct </a:t>
            </a:r>
          </a:p>
          <a:p>
            <a:r>
              <a:rPr lang="en-GB" sz="3200" dirty="0"/>
              <a:t>Assist for the </a:t>
            </a:r>
            <a:r>
              <a:rPr lang="en-GB" sz="3200" b="1" dirty="0"/>
              <a:t>informal</a:t>
            </a:r>
            <a:r>
              <a:rPr lang="en-GB" sz="3200" dirty="0"/>
              <a:t> resolution of interpersonal issues. </a:t>
            </a:r>
          </a:p>
          <a:p>
            <a:endParaRPr lang="en-GB" sz="3200" dirty="0"/>
          </a:p>
          <a:p>
            <a:pPr marL="36576" indent="0">
              <a:buNone/>
            </a:pPr>
            <a:r>
              <a:rPr lang="en-GB" sz="3200" i="1" dirty="0">
                <a:solidFill>
                  <a:srgbClr val="0070C0"/>
                </a:solidFill>
              </a:rPr>
              <a:t>All people working at CERN have access to the services of the Ombudsperson.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0776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18142" y="5803723"/>
            <a:ext cx="477416" cy="365125"/>
          </a:xfrm>
          <a:prstGeom prst="rect">
            <a:avLst/>
          </a:prstGeom>
        </p:spPr>
        <p:txBody>
          <a:bodyPr/>
          <a:lstStyle/>
          <a:p>
            <a:fld id="{63D981F1-0FF2-5845-8102-D93C9878920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191962" y="1945456"/>
            <a:ext cx="8952038" cy="3736364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800" kern="1200">
                <a:solidFill>
                  <a:srgbClr val="0C377B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400" kern="1200">
                <a:solidFill>
                  <a:srgbClr val="0C377B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000" kern="1200">
                <a:solidFill>
                  <a:srgbClr val="0C377B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800" kern="1200">
                <a:solidFill>
                  <a:srgbClr val="0C377B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800" kern="1200">
                <a:solidFill>
                  <a:srgbClr val="0C377B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endParaRPr lang="en-US" sz="2400" dirty="0"/>
          </a:p>
          <a:p>
            <a:pPr marL="36576" indent="0">
              <a:buFont typeface="Arial"/>
              <a:buNone/>
            </a:pPr>
            <a:endParaRPr lang="en-US" sz="2000" dirty="0"/>
          </a:p>
          <a:p>
            <a:pPr marL="36576" indent="0">
              <a:buFont typeface="Arial"/>
              <a:buNone/>
            </a:pPr>
            <a:r>
              <a:rPr lang="en-US" sz="2000" i="1" dirty="0"/>
              <a:t>                              </a:t>
            </a:r>
          </a:p>
          <a:p>
            <a:pPr marL="36576" indent="0">
              <a:buFont typeface="Arial"/>
              <a:buNone/>
            </a:pPr>
            <a:r>
              <a:rPr lang="en-US" sz="2400" dirty="0"/>
              <a:t>									</a:t>
            </a:r>
            <a:endParaRPr lang="en-US" sz="2000" i="1" dirty="0"/>
          </a:p>
          <a:p>
            <a:pPr marL="36576" indent="0">
              <a:buNone/>
            </a:pPr>
            <a:r>
              <a:rPr lang="en-US" sz="2400" dirty="0"/>
              <a:t>							</a:t>
            </a:r>
            <a:endParaRPr lang="en-US" sz="2000" i="1" dirty="0"/>
          </a:p>
          <a:p>
            <a:pPr marL="36576" indent="0">
              <a:buNone/>
            </a:pPr>
            <a:endParaRPr lang="en-US" sz="2000" i="1" dirty="0"/>
          </a:p>
          <a:p>
            <a:pPr marL="36576" indent="0" algn="ctr">
              <a:buNone/>
            </a:pPr>
            <a:endParaRPr lang="en-US" sz="2000" b="1" i="1" dirty="0">
              <a:solidFill>
                <a:srgbClr val="00B050"/>
              </a:solidFill>
            </a:endParaRPr>
          </a:p>
          <a:p>
            <a:pPr marL="36576" indent="0" algn="ctr">
              <a:buNone/>
            </a:pPr>
            <a:endParaRPr lang="en-US" sz="2000" b="1" i="1" dirty="0">
              <a:solidFill>
                <a:srgbClr val="00B050"/>
              </a:solidFill>
            </a:endParaRPr>
          </a:p>
          <a:p>
            <a:pPr marL="36576" indent="0" algn="ctr">
              <a:buNone/>
            </a:pPr>
            <a:r>
              <a:rPr lang="en-US" sz="2400" b="1" i="1" dirty="0">
                <a:solidFill>
                  <a:srgbClr val="0070C0"/>
                </a:solidFill>
              </a:rPr>
              <a:t>Be proactive – do not wait for problems to grow and fester!</a:t>
            </a:r>
          </a:p>
          <a:p>
            <a:pPr marL="36576" indent="0">
              <a:buNone/>
            </a:pPr>
            <a:r>
              <a:rPr lang="en-US" sz="2400" dirty="0"/>
              <a:t> </a:t>
            </a:r>
            <a:endParaRPr lang="en-US" sz="2000" i="1" dirty="0"/>
          </a:p>
          <a:p>
            <a:pPr marL="36576" indent="0">
              <a:buFont typeface="Arial"/>
              <a:buNone/>
            </a:pPr>
            <a:endParaRPr lang="en-US" sz="2000" i="1" dirty="0"/>
          </a:p>
        </p:txBody>
      </p:sp>
      <p:sp>
        <p:nvSpPr>
          <p:cNvPr id="9" name="Rounded Rectangle 8"/>
          <p:cNvSpPr/>
          <p:nvPr/>
        </p:nvSpPr>
        <p:spPr>
          <a:xfrm>
            <a:off x="191962" y="1592062"/>
            <a:ext cx="8695793" cy="4385904"/>
          </a:xfrm>
          <a:prstGeom prst="roundRect">
            <a:avLst/>
          </a:prstGeom>
          <a:noFill/>
          <a:ln>
            <a:solidFill>
              <a:srgbClr val="0C377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68760" y="64035"/>
            <a:ext cx="2286490" cy="1765291"/>
            <a:chOff x="989365" y="1586215"/>
            <a:chExt cx="3676963" cy="2743981"/>
          </a:xfrm>
        </p:grpSpPr>
        <p:cxnSp>
          <p:nvCxnSpPr>
            <p:cNvPr id="25" name="Straight Connector 24"/>
            <p:cNvCxnSpPr/>
            <p:nvPr/>
          </p:nvCxnSpPr>
          <p:spPr>
            <a:xfrm>
              <a:off x="1957030" y="3007042"/>
              <a:ext cx="2038906" cy="1071307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1957030" y="3007042"/>
              <a:ext cx="2456814" cy="603436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2195736" y="3007042"/>
              <a:ext cx="207935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>
              <a:off x="1957030" y="2414016"/>
              <a:ext cx="2182922" cy="593026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>
              <a:off x="1957030" y="1912624"/>
              <a:ext cx="1933312" cy="1094417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0" name="Picture 29" descr="159019y-(CERN)-OS-diagrams-ENG.jp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989" t="33156" r="57613" b="35010"/>
            <a:stretch/>
          </p:blipFill>
          <p:spPr>
            <a:xfrm>
              <a:off x="989365" y="2052692"/>
              <a:ext cx="1935331" cy="1908699"/>
            </a:xfrm>
            <a:prstGeom prst="ellipse">
              <a:avLst/>
            </a:prstGeom>
            <a:ln>
              <a:noFill/>
            </a:ln>
            <a:effectLst/>
          </p:spPr>
        </p:pic>
        <p:pic>
          <p:nvPicPr>
            <p:cNvPr id="31" name="Picture 30" descr="159019y-(CERN)-OS-diagrams-ENG.jpg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152" t="61969" r="36243" b="29630"/>
            <a:stretch/>
          </p:blipFill>
          <p:spPr>
            <a:xfrm>
              <a:off x="3854318" y="3826502"/>
              <a:ext cx="484322" cy="503694"/>
            </a:xfrm>
            <a:prstGeom prst="ellipse">
              <a:avLst/>
            </a:prstGeom>
            <a:ln>
              <a:noFill/>
            </a:ln>
            <a:effectLst/>
          </p:spPr>
        </p:pic>
        <p:pic>
          <p:nvPicPr>
            <p:cNvPr id="32" name="Picture 31" descr="159019y-(CERN)-OS-diagrams-ENG.jpg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739" t="54215" r="32647" b="37773"/>
            <a:stretch/>
          </p:blipFill>
          <p:spPr>
            <a:xfrm>
              <a:off x="4090318" y="3321777"/>
              <a:ext cx="485049" cy="480447"/>
            </a:xfrm>
            <a:prstGeom prst="ellipse">
              <a:avLst/>
            </a:prstGeom>
            <a:ln>
              <a:noFill/>
            </a:ln>
            <a:effectLst/>
          </p:spPr>
        </p:pic>
        <p:pic>
          <p:nvPicPr>
            <p:cNvPr id="33" name="Picture 32" descr="159019y-(CERN)-OS-diagrams-ENG.jpg"/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788" t="45082" r="31368" b="47048"/>
            <a:stretch/>
          </p:blipFill>
          <p:spPr>
            <a:xfrm>
              <a:off x="4161361" y="2739384"/>
              <a:ext cx="504967" cy="471830"/>
            </a:xfrm>
            <a:prstGeom prst="ellipse">
              <a:avLst/>
            </a:prstGeom>
            <a:ln>
              <a:noFill/>
            </a:ln>
            <a:effectLst/>
          </p:spPr>
        </p:pic>
        <p:pic>
          <p:nvPicPr>
            <p:cNvPr id="34" name="Picture 33" descr="159019y-(CERN)-OS-diagrams-ENG.jpg"/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565" t="35765" r="32813" b="55498"/>
            <a:stretch/>
          </p:blipFill>
          <p:spPr>
            <a:xfrm>
              <a:off x="4089592" y="2111744"/>
              <a:ext cx="485775" cy="523875"/>
            </a:xfrm>
            <a:prstGeom prst="ellipse">
              <a:avLst/>
            </a:prstGeom>
            <a:ln>
              <a:noFill/>
            </a:ln>
            <a:effectLst/>
          </p:spPr>
        </p:pic>
        <p:pic>
          <p:nvPicPr>
            <p:cNvPr id="35" name="Picture 34" descr="159019y-(CERN)-OS-diagrams-ENG.jpg"/>
            <p:cNvPicPr>
              <a:picLocks noChangeAspect="1"/>
            </p:cNvPicPr>
            <p:nvPr/>
          </p:nvPicPr>
          <p:blipFill rotWithShape="1"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764" t="28458" r="36467" b="63520"/>
            <a:stretch/>
          </p:blipFill>
          <p:spPr>
            <a:xfrm>
              <a:off x="3821691" y="1586215"/>
              <a:ext cx="498369" cy="481036"/>
            </a:xfrm>
            <a:prstGeom prst="ellipse">
              <a:avLst/>
            </a:prstGeom>
            <a:ln>
              <a:noFill/>
            </a:ln>
            <a:effectLst/>
          </p:spPr>
        </p:pic>
      </p:grpSp>
      <p:graphicFrame>
        <p:nvGraphicFramePr>
          <p:cNvPr id="36" name="Diagram 35"/>
          <p:cNvGraphicFramePr/>
          <p:nvPr>
            <p:extLst/>
          </p:nvPr>
        </p:nvGraphicFramePr>
        <p:xfrm>
          <a:off x="6369000" y="260648"/>
          <a:ext cx="3315568" cy="165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401554" y="383544"/>
            <a:ext cx="52689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WHAT I CAN DO FOR YOU</a:t>
            </a:r>
          </a:p>
        </p:txBody>
      </p:sp>
      <p:pic>
        <p:nvPicPr>
          <p:cNvPr id="11" name="Picture 10" descr="Companies need to manage social media relationships and communication ...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75304">
            <a:off x="4867088" y="3537525"/>
            <a:ext cx="1648079" cy="750465"/>
          </a:xfrm>
          <a:prstGeom prst="rect">
            <a:avLst/>
          </a:prstGeom>
        </p:spPr>
      </p:pic>
      <p:pic>
        <p:nvPicPr>
          <p:cNvPr id="13" name="Picture 12" descr="Fair Work 將如何進行勞資雙方的調解？ ~ T-WHY 台灣打工 ...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98168">
            <a:off x="1190777" y="2986006"/>
            <a:ext cx="1222276" cy="916707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6578209" y="3450255"/>
            <a:ext cx="18053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/>
              <a:t>Coaching </a:t>
            </a:r>
            <a:endParaRPr lang="en-US" sz="2800" dirty="0"/>
          </a:p>
        </p:txBody>
      </p:sp>
      <p:sp>
        <p:nvSpPr>
          <p:cNvPr id="41" name="TextBox 40"/>
          <p:cNvSpPr txBox="1"/>
          <p:nvPr/>
        </p:nvSpPr>
        <p:spPr>
          <a:xfrm>
            <a:off x="2650117" y="2708124"/>
            <a:ext cx="17459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Mediation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401554" y="4462760"/>
            <a:ext cx="11448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Listen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3F3144F7-B886-B046-9976-B2A956E651FA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61993" y="1750966"/>
            <a:ext cx="953516" cy="1121783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735F1D14-393F-8947-BD67-ACE61B07A051}"/>
              </a:ext>
            </a:extLst>
          </p:cNvPr>
          <p:cNvSpPr txBox="1"/>
          <p:nvPr/>
        </p:nvSpPr>
        <p:spPr>
          <a:xfrm>
            <a:off x="5400419" y="1716174"/>
            <a:ext cx="14045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Alerting</a:t>
            </a:r>
          </a:p>
        </p:txBody>
      </p:sp>
      <p:pic>
        <p:nvPicPr>
          <p:cNvPr id="39" name="Picture 38" descr="Ear PNG">
            <a:extLst>
              <a:ext uri="{FF2B5EF4-FFF2-40B4-BE49-F238E27FC236}">
                <a16:creationId xmlns:a16="http://schemas.microsoft.com/office/drawing/2014/main" id="{18C6E6E0-0CD3-1342-8BEE-F18EC8C9D03A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6534" y="4197165"/>
            <a:ext cx="915859" cy="915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484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  <p:bldP spid="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150783"/>
            <a:ext cx="1584176" cy="94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68760" y="64035"/>
            <a:ext cx="2286490" cy="1765291"/>
            <a:chOff x="989365" y="1586215"/>
            <a:chExt cx="3676963" cy="2743981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1957030" y="3007042"/>
              <a:ext cx="2038906" cy="1071307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1957030" y="3007042"/>
              <a:ext cx="2456814" cy="603436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2195736" y="3007042"/>
              <a:ext cx="207935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1957030" y="2414016"/>
              <a:ext cx="2182922" cy="593026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1957030" y="1912624"/>
              <a:ext cx="1933312" cy="1094417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1" name="Picture 20" descr="159019y-(CERN)-OS-diagrams-ENG.jpg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989" t="33156" r="57613" b="35010"/>
            <a:stretch/>
          </p:blipFill>
          <p:spPr>
            <a:xfrm>
              <a:off x="989365" y="2052692"/>
              <a:ext cx="1935331" cy="1908699"/>
            </a:xfrm>
            <a:prstGeom prst="ellipse">
              <a:avLst/>
            </a:prstGeom>
            <a:ln>
              <a:noFill/>
            </a:ln>
            <a:effectLst/>
          </p:spPr>
        </p:pic>
        <p:pic>
          <p:nvPicPr>
            <p:cNvPr id="22" name="Picture 21" descr="159019y-(CERN)-OS-diagrams-ENG.jpg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152" t="61969" r="36243" b="29630"/>
            <a:stretch/>
          </p:blipFill>
          <p:spPr>
            <a:xfrm>
              <a:off x="3854318" y="3826502"/>
              <a:ext cx="484322" cy="503694"/>
            </a:xfrm>
            <a:prstGeom prst="ellipse">
              <a:avLst/>
            </a:prstGeom>
            <a:ln>
              <a:noFill/>
            </a:ln>
            <a:effectLst/>
          </p:spPr>
        </p:pic>
        <p:pic>
          <p:nvPicPr>
            <p:cNvPr id="23" name="Picture 22" descr="159019y-(CERN)-OS-diagrams-ENG.jpg"/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739" t="54215" r="32647" b="37773"/>
            <a:stretch/>
          </p:blipFill>
          <p:spPr>
            <a:xfrm>
              <a:off x="4090318" y="3321777"/>
              <a:ext cx="485049" cy="480447"/>
            </a:xfrm>
            <a:prstGeom prst="ellipse">
              <a:avLst/>
            </a:prstGeom>
            <a:ln>
              <a:noFill/>
            </a:ln>
            <a:effectLst/>
          </p:spPr>
        </p:pic>
        <p:pic>
          <p:nvPicPr>
            <p:cNvPr id="24" name="Picture 23" descr="159019y-(CERN)-OS-diagrams-ENG.jpg"/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788" t="45082" r="31368" b="47048"/>
            <a:stretch/>
          </p:blipFill>
          <p:spPr>
            <a:xfrm>
              <a:off x="4161361" y="2739384"/>
              <a:ext cx="504967" cy="471830"/>
            </a:xfrm>
            <a:prstGeom prst="ellipse">
              <a:avLst/>
            </a:prstGeom>
            <a:ln>
              <a:noFill/>
            </a:ln>
            <a:effectLst/>
          </p:spPr>
        </p:pic>
        <p:pic>
          <p:nvPicPr>
            <p:cNvPr id="25" name="Picture 24" descr="159019y-(CERN)-OS-diagrams-ENG.jpg"/>
            <p:cNvPicPr>
              <a:picLocks noChangeAspect="1"/>
            </p:cNvPicPr>
            <p:nvPr/>
          </p:nvPicPr>
          <p:blipFill rotWithShape="1"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565" t="35765" r="32813" b="55498"/>
            <a:stretch/>
          </p:blipFill>
          <p:spPr>
            <a:xfrm>
              <a:off x="4089592" y="2111744"/>
              <a:ext cx="485775" cy="523875"/>
            </a:xfrm>
            <a:prstGeom prst="ellipse">
              <a:avLst/>
            </a:prstGeom>
            <a:ln>
              <a:noFill/>
            </a:ln>
            <a:effectLst/>
          </p:spPr>
        </p:pic>
        <p:pic>
          <p:nvPicPr>
            <p:cNvPr id="26" name="Picture 25" descr="159019y-(CERN)-OS-diagrams-ENG.jpg"/>
            <p:cNvPicPr>
              <a:picLocks noChangeAspect="1"/>
            </p:cNvPicPr>
            <p:nvPr/>
          </p:nvPicPr>
          <p:blipFill rotWithShape="1"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764" t="28458" r="36467" b="63520"/>
            <a:stretch/>
          </p:blipFill>
          <p:spPr>
            <a:xfrm>
              <a:off x="3821691" y="1586215"/>
              <a:ext cx="498369" cy="481036"/>
            </a:xfrm>
            <a:prstGeom prst="ellipse">
              <a:avLst/>
            </a:prstGeom>
            <a:ln>
              <a:noFill/>
            </a:ln>
            <a:effectLst/>
          </p:spPr>
        </p:pic>
      </p:grpSp>
      <p:pic>
        <p:nvPicPr>
          <p:cNvPr id="27" name="Picture 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5222791"/>
            <a:ext cx="1584176" cy="94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aphicFrame>
        <p:nvGraphicFramePr>
          <p:cNvPr id="29" name="Diagram 28"/>
          <p:cNvGraphicFramePr/>
          <p:nvPr>
            <p:extLst/>
          </p:nvPr>
        </p:nvGraphicFramePr>
        <p:xfrm>
          <a:off x="6369000" y="116632"/>
          <a:ext cx="3315568" cy="165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7504" y="5661248"/>
            <a:ext cx="2891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http://</a:t>
            </a:r>
            <a:r>
              <a:rPr lang="en-US" dirty="0" err="1"/>
              <a:t>ombuds.web.cern.ch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879781" y="281166"/>
            <a:ext cx="45191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atin typeface="+mj-lt"/>
              </a:rPr>
              <a:t>BASIC PRINCIPLES</a:t>
            </a:r>
          </a:p>
        </p:txBody>
      </p:sp>
      <p:pic>
        <p:nvPicPr>
          <p:cNvPr id="3" name="Picture 2" descr="Guía legal del blog XIV: Datos personales en redes sociale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50250">
            <a:off x="2220796" y="1396732"/>
            <a:ext cx="2402044" cy="1544202"/>
          </a:xfrm>
          <a:prstGeom prst="rect">
            <a:avLst/>
          </a:prstGeom>
        </p:spPr>
      </p:pic>
      <p:pic>
        <p:nvPicPr>
          <p:cNvPr id="4" name="Picture 3" descr="&lt;strong&gt;Clipart&lt;/strong&gt; - Prismatic &lt;strong&gt;Justice&lt;/strong&gt; Scales Circle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90833">
            <a:off x="6653732" y="1917106"/>
            <a:ext cx="1795472" cy="1653024"/>
          </a:xfrm>
          <a:prstGeom prst="rect">
            <a:avLst/>
          </a:prstGeom>
        </p:spPr>
      </p:pic>
      <p:pic>
        <p:nvPicPr>
          <p:cNvPr id="6" name="Picture 5" descr="Log in | Sign Up Upload Clipart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52217">
            <a:off x="1084057" y="3504599"/>
            <a:ext cx="2172539" cy="162397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20155846">
            <a:off x="1480211" y="3877598"/>
            <a:ext cx="1297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/>
              <a:t>Informal</a:t>
            </a:r>
          </a:p>
        </p:txBody>
      </p:sp>
      <p:sp>
        <p:nvSpPr>
          <p:cNvPr id="9" name="TextBox 8"/>
          <p:cNvSpPr txBox="1"/>
          <p:nvPr/>
        </p:nvSpPr>
        <p:spPr>
          <a:xfrm rot="965074">
            <a:off x="5884697" y="3637186"/>
            <a:ext cx="3219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/>
              <a:t>Impartial, non-</a:t>
            </a:r>
            <a:r>
              <a:rPr lang="fr-CH" sz="2000" dirty="0" err="1"/>
              <a:t>judgemental</a:t>
            </a:r>
            <a:endParaRPr lang="fr-CH" sz="2000" dirty="0"/>
          </a:p>
        </p:txBody>
      </p:sp>
      <p:sp>
        <p:nvSpPr>
          <p:cNvPr id="12" name="TextBox 11"/>
          <p:cNvSpPr txBox="1"/>
          <p:nvPr/>
        </p:nvSpPr>
        <p:spPr>
          <a:xfrm rot="1202195">
            <a:off x="3439165" y="5051127"/>
            <a:ext cx="18982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err="1"/>
              <a:t>Independant</a:t>
            </a:r>
            <a:endParaRPr lang="fr-CH" sz="2400" dirty="0"/>
          </a:p>
        </p:txBody>
      </p:sp>
      <p:pic>
        <p:nvPicPr>
          <p:cNvPr id="30" name="Picture 29" descr="Illustrazione gratis: Organigramma - Immagine gratis su ...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08659">
            <a:off x="3702125" y="3901612"/>
            <a:ext cx="1795661" cy="1197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177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8760" y="64035"/>
            <a:ext cx="2286490" cy="1765291"/>
            <a:chOff x="989365" y="1586215"/>
            <a:chExt cx="3676963" cy="27439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957030" y="3007042"/>
              <a:ext cx="2038906" cy="1071307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957030" y="3007042"/>
              <a:ext cx="2456814" cy="603436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2195736" y="3007042"/>
              <a:ext cx="207935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H="1">
              <a:off x="1957030" y="2414016"/>
              <a:ext cx="2182922" cy="593026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1957030" y="1912624"/>
              <a:ext cx="1933312" cy="1094417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9" descr="159019y-(CERN)-OS-diagrams-ENG.jpg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989" t="33156" r="57613" b="35010"/>
            <a:stretch/>
          </p:blipFill>
          <p:spPr>
            <a:xfrm>
              <a:off x="989365" y="2052692"/>
              <a:ext cx="1935331" cy="1908699"/>
            </a:xfrm>
            <a:prstGeom prst="ellipse">
              <a:avLst/>
            </a:prstGeom>
            <a:ln>
              <a:noFill/>
            </a:ln>
            <a:effectLst/>
          </p:spPr>
        </p:pic>
        <p:pic>
          <p:nvPicPr>
            <p:cNvPr id="11" name="Picture 10" descr="159019y-(CERN)-OS-diagrams-ENG.jp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152" t="61969" r="36243" b="29630"/>
            <a:stretch/>
          </p:blipFill>
          <p:spPr>
            <a:xfrm>
              <a:off x="3854318" y="3826502"/>
              <a:ext cx="484322" cy="503694"/>
            </a:xfrm>
            <a:prstGeom prst="ellipse">
              <a:avLst/>
            </a:prstGeom>
            <a:ln>
              <a:noFill/>
            </a:ln>
            <a:effectLst/>
          </p:spPr>
        </p:pic>
        <p:pic>
          <p:nvPicPr>
            <p:cNvPr id="12" name="Picture 11" descr="159019y-(CERN)-OS-diagrams-ENG.jpg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739" t="54215" r="32647" b="37773"/>
            <a:stretch/>
          </p:blipFill>
          <p:spPr>
            <a:xfrm>
              <a:off x="4090318" y="3321777"/>
              <a:ext cx="485049" cy="480447"/>
            </a:xfrm>
            <a:prstGeom prst="ellipse">
              <a:avLst/>
            </a:prstGeom>
            <a:ln>
              <a:noFill/>
            </a:ln>
            <a:effectLst/>
          </p:spPr>
        </p:pic>
        <p:pic>
          <p:nvPicPr>
            <p:cNvPr id="13" name="Picture 12" descr="159019y-(CERN)-OS-diagrams-ENG.jpg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788" t="45082" r="31368" b="47048"/>
            <a:stretch/>
          </p:blipFill>
          <p:spPr>
            <a:xfrm>
              <a:off x="4161361" y="2739384"/>
              <a:ext cx="504967" cy="471830"/>
            </a:xfrm>
            <a:prstGeom prst="ellipse">
              <a:avLst/>
            </a:prstGeom>
            <a:ln>
              <a:noFill/>
            </a:ln>
            <a:effectLst/>
          </p:spPr>
        </p:pic>
        <p:pic>
          <p:nvPicPr>
            <p:cNvPr id="14" name="Picture 13" descr="159019y-(CERN)-OS-diagrams-ENG.jpg"/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565" t="35765" r="32813" b="55498"/>
            <a:stretch/>
          </p:blipFill>
          <p:spPr>
            <a:xfrm>
              <a:off x="4089592" y="2111744"/>
              <a:ext cx="485775" cy="523875"/>
            </a:xfrm>
            <a:prstGeom prst="ellipse">
              <a:avLst/>
            </a:prstGeom>
            <a:ln>
              <a:noFill/>
            </a:ln>
            <a:effectLst/>
          </p:spPr>
        </p:pic>
        <p:pic>
          <p:nvPicPr>
            <p:cNvPr id="15" name="Picture 14" descr="159019y-(CERN)-OS-diagrams-ENG.jpg"/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764" t="28458" r="36467" b="63520"/>
            <a:stretch/>
          </p:blipFill>
          <p:spPr>
            <a:xfrm>
              <a:off x="3821691" y="1586215"/>
              <a:ext cx="498369" cy="481036"/>
            </a:xfrm>
            <a:prstGeom prst="ellipse">
              <a:avLst/>
            </a:prstGeom>
            <a:ln>
              <a:noFill/>
            </a:ln>
            <a:effectLst/>
          </p:spPr>
        </p:pic>
      </p:grpSp>
      <p:graphicFrame>
        <p:nvGraphicFramePr>
          <p:cNvPr id="20" name="Diagram 19"/>
          <p:cNvGraphicFramePr/>
          <p:nvPr>
            <p:extLst/>
          </p:nvPr>
        </p:nvGraphicFramePr>
        <p:xfrm>
          <a:off x="6369000" y="260648"/>
          <a:ext cx="3315568" cy="165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22" name="Picture 9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5222791"/>
            <a:ext cx="1584176" cy="94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423586" y="2296383"/>
            <a:ext cx="8048625" cy="390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2000" dirty="0">
              <a:solidFill>
                <a:schemeClr val="tx2"/>
              </a:solidFill>
              <a:latin typeface="Calibri" charset="0"/>
            </a:endParaRPr>
          </a:p>
          <a:p>
            <a:pPr eaLnBrk="1" hangingPunct="1"/>
            <a:endParaRPr lang="en-US" sz="2000" dirty="0">
              <a:solidFill>
                <a:schemeClr val="tx2"/>
              </a:solidFill>
              <a:latin typeface="Calibri" charset="0"/>
            </a:endParaRPr>
          </a:p>
          <a:p>
            <a:pPr eaLnBrk="1" hangingPunct="1"/>
            <a:endParaRPr lang="en-US" sz="2000" dirty="0">
              <a:solidFill>
                <a:schemeClr val="tx2"/>
              </a:solidFill>
              <a:latin typeface="Calibri" charset="0"/>
            </a:endParaRPr>
          </a:p>
          <a:p>
            <a:pPr eaLnBrk="1" hangingPunct="1"/>
            <a:endParaRPr lang="en-US" sz="2000" dirty="0">
              <a:solidFill>
                <a:schemeClr val="tx2"/>
              </a:solidFill>
              <a:latin typeface="Calibri" charset="0"/>
            </a:endParaRPr>
          </a:p>
          <a:p>
            <a:pPr eaLnBrk="1" hangingPunct="1"/>
            <a:endParaRPr lang="en-US" sz="2000" dirty="0">
              <a:solidFill>
                <a:schemeClr val="tx2"/>
              </a:solidFill>
              <a:latin typeface="Calibri" charset="0"/>
            </a:endParaRPr>
          </a:p>
          <a:p>
            <a:pPr eaLnBrk="1" hangingPunct="1"/>
            <a:r>
              <a:rPr lang="en-US" sz="3200" b="1" dirty="0">
                <a:solidFill>
                  <a:schemeClr val="tx2"/>
                </a:solidFill>
                <a:latin typeface="Calibri" charset="0"/>
              </a:rPr>
              <a:t>73566 	(+41 22 767 3566)</a:t>
            </a:r>
          </a:p>
          <a:p>
            <a:pPr eaLnBrk="1" hangingPunct="1"/>
            <a:r>
              <a:rPr lang="en-US" sz="3200" b="1" dirty="0">
                <a:solidFill>
                  <a:schemeClr val="tx2"/>
                </a:solidFill>
                <a:latin typeface="Calibri" charset="0"/>
              </a:rPr>
              <a:t>16 24 96 	(+41 75 411 24 96)</a:t>
            </a:r>
          </a:p>
          <a:p>
            <a:pPr eaLnBrk="1" hangingPunct="1"/>
            <a:r>
              <a:rPr lang="en-US" sz="3200" b="1" dirty="0">
                <a:solidFill>
                  <a:schemeClr val="tx2"/>
                </a:solidFill>
                <a:latin typeface="Calibri" charset="0"/>
              </a:rPr>
              <a:t>Office: 	500-1-004 </a:t>
            </a:r>
          </a:p>
          <a:p>
            <a:pPr eaLnBrk="1" hangingPunct="1"/>
            <a:r>
              <a:rPr lang="en-US" sz="3200" b="1" dirty="0">
                <a:solidFill>
                  <a:schemeClr val="tx2"/>
                </a:solidFill>
                <a:latin typeface="Calibri" charset="0"/>
              </a:rPr>
              <a:t>Mail: 	ombuds@cern.ch</a:t>
            </a:r>
          </a:p>
          <a:p>
            <a:pPr eaLnBrk="1" hangingPunct="1"/>
            <a:r>
              <a:rPr lang="en-US" sz="2000" b="1" dirty="0">
                <a:solidFill>
                  <a:schemeClr val="tx2"/>
                </a:solidFill>
                <a:latin typeface="Calibri" charset="0"/>
              </a:rPr>
              <a:t>    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139952" y="260648"/>
            <a:ext cx="3384377" cy="195438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lvl="1" algn="ctr">
              <a:spcBef>
                <a:spcPts val="600"/>
              </a:spcBef>
            </a:pPr>
            <a:r>
              <a:rPr lang="en-US" sz="2200" dirty="0"/>
              <a:t>Confidentiality</a:t>
            </a:r>
          </a:p>
          <a:p>
            <a:pPr marL="0" lvl="1" algn="ctr">
              <a:spcBef>
                <a:spcPts val="600"/>
              </a:spcBef>
            </a:pPr>
            <a:r>
              <a:rPr lang="en-US" sz="2200" dirty="0"/>
              <a:t>Neutrality / Impartiality</a:t>
            </a:r>
          </a:p>
          <a:p>
            <a:pPr marL="0" lvl="1" algn="ctr">
              <a:spcBef>
                <a:spcPts val="600"/>
              </a:spcBef>
            </a:pPr>
            <a:r>
              <a:rPr lang="en-US" sz="2200" dirty="0"/>
              <a:t>Informality</a:t>
            </a:r>
          </a:p>
          <a:p>
            <a:pPr marL="0" lvl="1" algn="ctr">
              <a:spcBef>
                <a:spcPts val="600"/>
              </a:spcBef>
            </a:pPr>
            <a:r>
              <a:rPr lang="en-US" sz="2200" dirty="0"/>
              <a:t>Independence</a:t>
            </a:r>
          </a:p>
          <a:p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6826164" y="6351131"/>
            <a:ext cx="15359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CERN - </a:t>
            </a:r>
            <a:r>
              <a:rPr lang="en-US" sz="1000" dirty="0" err="1">
                <a:solidFill>
                  <a:schemeClr val="bg1"/>
                </a:solidFill>
              </a:rPr>
              <a:t>Ombud</a:t>
            </a:r>
            <a:endParaRPr lang="en-US" sz="1000" dirty="0">
              <a:solidFill>
                <a:schemeClr val="bg1"/>
              </a:solidFill>
            </a:endParaRPr>
          </a:p>
          <a:p>
            <a:r>
              <a:rPr lang="en-US" sz="1000">
                <a:solidFill>
                  <a:schemeClr val="bg1"/>
                </a:solidFill>
              </a:rPr>
              <a:t>Pierre Gildemyn, </a:t>
            </a:r>
            <a:r>
              <a:rPr lang="en-US" sz="1000" dirty="0">
                <a:solidFill>
                  <a:schemeClr val="bg1"/>
                </a:solidFill>
              </a:rPr>
              <a:t>CERN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6038" y="4013771"/>
            <a:ext cx="1868291" cy="1821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4533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5"/>
  <p:tag name="TPFULLVERSION" val="5.3.2.24"/>
  <p:tag name="PPTVERSION" val="16"/>
  <p:tag name="TPOS" val="2"/>
</p:tagLst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4538</TotalTime>
  <Words>135</Words>
  <Application>Microsoft Macintosh PowerPoint</Application>
  <PresentationFormat>On-screen Show (4:3)</PresentationFormat>
  <Paragraphs>73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ＭＳ Ｐゴシック</vt:lpstr>
      <vt:lpstr>Arial</vt:lpstr>
      <vt:lpstr>Calibri</vt:lpstr>
      <vt:lpstr>Optima</vt:lpstr>
      <vt:lpstr>CERNCorporate4-3</vt:lpstr>
      <vt:lpstr>PowerPoint Presentation</vt:lpstr>
      <vt:lpstr>PowerPoint Presentation</vt:lpstr>
      <vt:lpstr>Available resources </vt:lpstr>
      <vt:lpstr>CERN Ombud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Pierre Gildemyn</cp:lastModifiedBy>
  <cp:revision>173</cp:revision>
  <cp:lastPrinted>2017-04-27T05:59:40Z</cp:lastPrinted>
  <dcterms:created xsi:type="dcterms:W3CDTF">2012-11-30T11:04:26Z</dcterms:created>
  <dcterms:modified xsi:type="dcterms:W3CDTF">2019-05-28T07:50:25Z</dcterms:modified>
</cp:coreProperties>
</file>