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0" r:id="rId6"/>
    <p:sldId id="261" r:id="rId7"/>
    <p:sldId id="258" r:id="rId8"/>
    <p:sldId id="263" r:id="rId9"/>
    <p:sldId id="262" r:id="rId10"/>
    <p:sldId id="257" r:id="rId11"/>
    <p:sldId id="264" r:id="rId12"/>
    <p:sldId id="265" r:id="rId13"/>
    <p:sldId id="266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58" d="100"/>
          <a:sy n="158" d="100"/>
        </p:scale>
        <p:origin x="186" y="1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33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/>
              <a:t>HL-LHC BPM Electronics</a:t>
            </a:r>
            <a:br>
              <a:rPr lang="en-GB" dirty="0"/>
            </a:br>
            <a:r>
              <a:rPr lang="en-GB" dirty="0"/>
              <a:t>Project Updates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M. Krupa</a:t>
            </a:r>
            <a:r>
              <a:rPr lang="en-GB" dirty="0"/>
              <a:t>, M. Wendt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WP13 meeting, 11/01/2021</a:t>
            </a:r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0843B-7D57-41D0-BFD2-91C67AD0E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62EA1E-3170-43AB-A124-1FEF322B3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BD1B3-99E4-4D5A-837A-7889A5B5B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1F79B4-3165-4763-A3EB-78CF2C8B54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16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67F3E1-BE63-40D1-B90A-BCD81B9C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21783E-4EC0-480F-A35B-560F6905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FDC481-CF6B-4696-9044-43D446D21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BPMs for HL-LHC IR 1/5</a:t>
            </a:r>
          </a:p>
        </p:txBody>
      </p:sp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66070FB7-3B7D-4B78-B1A9-5236B9425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3992" y="771716"/>
            <a:ext cx="6192688" cy="1708748"/>
          </a:xfr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E669F09-2BAC-4CBD-88F0-495592BEEA7A}"/>
              </a:ext>
            </a:extLst>
          </p:cNvPr>
          <p:cNvGrpSpPr/>
          <p:nvPr/>
        </p:nvGrpSpPr>
        <p:grpSpPr>
          <a:xfrm>
            <a:off x="395536" y="706446"/>
            <a:ext cx="8229600" cy="3732023"/>
            <a:chOff x="395536" y="706446"/>
            <a:chExt cx="8229600" cy="373202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A2DB2A-752C-412B-A6E0-E45666BA8A4A}"/>
                </a:ext>
              </a:extLst>
            </p:cNvPr>
            <p:cNvSpPr txBox="1"/>
            <p:nvPr/>
          </p:nvSpPr>
          <p:spPr>
            <a:xfrm>
              <a:off x="7573625" y="1059582"/>
              <a:ext cx="1032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Beam 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6DCD4F-3354-40C5-BA7A-652B902B262D}"/>
                </a:ext>
              </a:extLst>
            </p:cNvPr>
            <p:cNvSpPr txBox="1"/>
            <p:nvPr/>
          </p:nvSpPr>
          <p:spPr>
            <a:xfrm>
              <a:off x="7573624" y="1773051"/>
              <a:ext cx="1032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3"/>
                  </a:solidFill>
                </a:rPr>
                <a:t>Beam 2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19CBB03-8766-45A9-8730-6D12B3BD5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33193" y="2522767"/>
              <a:ext cx="8154286" cy="1915702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E6E71DB-8865-4A86-A5B9-39AF76B57E70}"/>
                </a:ext>
              </a:extLst>
            </p:cNvPr>
            <p:cNvSpPr/>
            <p:nvPr/>
          </p:nvSpPr>
          <p:spPr>
            <a:xfrm>
              <a:off x="395536" y="1048297"/>
              <a:ext cx="8229600" cy="144399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82F02F7-CE08-4E86-8F93-F6AB06A806A2}"/>
                </a:ext>
              </a:extLst>
            </p:cNvPr>
            <p:cNvSpPr/>
            <p:nvPr/>
          </p:nvSpPr>
          <p:spPr>
            <a:xfrm>
              <a:off x="4673020" y="706446"/>
              <a:ext cx="1629896" cy="366411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A86401F-422A-4042-9DC2-61E4A77BF346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4510336" y="1072857"/>
              <a:ext cx="977632" cy="1915702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189E2BF-FB1E-4DE7-BBE5-74A34FA3B2EC}"/>
                </a:ext>
              </a:extLst>
            </p:cNvPr>
            <p:cNvGrpSpPr/>
            <p:nvPr/>
          </p:nvGrpSpPr>
          <p:grpSpPr>
            <a:xfrm>
              <a:off x="5103382" y="2538195"/>
              <a:ext cx="1296144" cy="825643"/>
              <a:chOff x="5070535" y="2538195"/>
              <a:chExt cx="1296144" cy="825643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62CF8D5-851C-44E1-80FA-DEA0443A55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70535" y="2538195"/>
                <a:ext cx="1296144" cy="825643"/>
              </a:xfrm>
              <a:prstGeom prst="straightConnector1">
                <a:avLst/>
              </a:prstGeom>
              <a:ln w="5715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871B8143-499E-4304-98AB-04C2DAF1DD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0535" y="2538195"/>
                <a:ext cx="1296144" cy="825643"/>
              </a:xfrm>
              <a:prstGeom prst="straightConnector1">
                <a:avLst/>
              </a:prstGeom>
              <a:ln w="5715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2CCB619-FC17-4D7B-8DB3-3CD66BB043E7}"/>
                </a:ext>
              </a:extLst>
            </p:cNvPr>
            <p:cNvSpPr txBox="1"/>
            <p:nvPr/>
          </p:nvSpPr>
          <p:spPr>
            <a:xfrm>
              <a:off x="5058701" y="3295952"/>
              <a:ext cx="1385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</a:rPr>
                <a:t>DESCOPED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F55769E-C9F8-4AD2-9AEB-1438BEC1FEDE}"/>
              </a:ext>
            </a:extLst>
          </p:cNvPr>
          <p:cNvGrpSpPr/>
          <p:nvPr/>
        </p:nvGrpSpPr>
        <p:grpSpPr>
          <a:xfrm>
            <a:off x="899592" y="1851982"/>
            <a:ext cx="7005464" cy="1511856"/>
            <a:chOff x="899592" y="1851982"/>
            <a:chExt cx="7005464" cy="151185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73D2B9D-1AB9-4CA4-8C4D-6FCB0E3539C4}"/>
                </a:ext>
              </a:extLst>
            </p:cNvPr>
            <p:cNvSpPr/>
            <p:nvPr/>
          </p:nvSpPr>
          <p:spPr>
            <a:xfrm>
              <a:off x="899592" y="2402458"/>
              <a:ext cx="3312368" cy="961380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F763E28-5AEC-4FAD-B925-5DAAE9CF0A03}"/>
                </a:ext>
              </a:extLst>
            </p:cNvPr>
            <p:cNvSpPr txBox="1"/>
            <p:nvPr/>
          </p:nvSpPr>
          <p:spPr>
            <a:xfrm>
              <a:off x="899592" y="1995686"/>
              <a:ext cx="3312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n w="3175">
                    <a:solidFill>
                      <a:schemeClr val="bg1"/>
                    </a:solidFill>
                  </a:ln>
                  <a:solidFill>
                    <a:srgbClr val="C00000"/>
                  </a:solidFill>
                </a:rPr>
                <a:t>New acquisition needed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FEAA73-741C-4491-87F9-985AE759498A}"/>
                </a:ext>
              </a:extLst>
            </p:cNvPr>
            <p:cNvSpPr/>
            <p:nvPr/>
          </p:nvSpPr>
          <p:spPr>
            <a:xfrm>
              <a:off x="6588224" y="2571750"/>
              <a:ext cx="1296144" cy="792088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6151047-B69A-432D-8C8B-B27F81328602}"/>
                </a:ext>
              </a:extLst>
            </p:cNvPr>
            <p:cNvSpPr txBox="1"/>
            <p:nvPr/>
          </p:nvSpPr>
          <p:spPr>
            <a:xfrm>
              <a:off x="6588224" y="1851982"/>
              <a:ext cx="1316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n w="3175">
                    <a:solidFill>
                      <a:schemeClr val="bg1"/>
                    </a:solidFill>
                  </a:ln>
                  <a:solidFill>
                    <a:srgbClr val="C00000"/>
                  </a:solidFill>
                </a:rPr>
                <a:t>Will use WBTN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90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30565A-A8AB-45D4-9034-C42031C00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D0F04A-F48B-4188-948F-8784A403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140518-A877-427D-A468-C21AE77F7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1/5 stripline BPMs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F012B8-45D0-47CF-9B3A-A04378A7E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960000" cy="38805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400" b="1" dirty="0">
                <a:solidFill>
                  <a:srgbClr val="C00000"/>
                </a:solidFill>
              </a:rPr>
              <a:t>LHC</a:t>
            </a:r>
          </a:p>
          <a:p>
            <a:r>
              <a:rPr lang="en-GB" sz="1800" dirty="0"/>
              <a:t>3 BPMs per IP side</a:t>
            </a:r>
          </a:p>
          <a:p>
            <a:pPr lvl="1"/>
            <a:r>
              <a:rPr lang="en-GB" sz="1800" dirty="0"/>
              <a:t>Q1: warm, </a:t>
            </a:r>
            <a:r>
              <a:rPr lang="en-GB" sz="1800" dirty="0">
                <a:cs typeface="Calibri" panose="020F0502020204030204" pitchFamily="34" charset="0"/>
              </a:rPr>
              <a:t>Ø69 mm</a:t>
            </a:r>
          </a:p>
          <a:p>
            <a:pPr lvl="1"/>
            <a:r>
              <a:rPr lang="en-GB" sz="1800" dirty="0">
                <a:cs typeface="Calibri" panose="020F0502020204030204" pitchFamily="34" charset="0"/>
              </a:rPr>
              <a:t>Q2: cold, Ø69 mm, 45°</a:t>
            </a:r>
          </a:p>
          <a:p>
            <a:pPr lvl="1"/>
            <a:r>
              <a:rPr lang="en-GB" sz="1800" dirty="0"/>
              <a:t>Q4: warm, </a:t>
            </a:r>
            <a:r>
              <a:rPr lang="en-GB" sz="1800" dirty="0">
                <a:cs typeface="Calibri" panose="020F0502020204030204" pitchFamily="34" charset="0"/>
              </a:rPr>
              <a:t>Ø89 mm</a:t>
            </a:r>
            <a:endParaRPr lang="en-GB" sz="1800" dirty="0"/>
          </a:p>
          <a:p>
            <a:r>
              <a:rPr lang="en-GB" sz="1800" dirty="0"/>
              <a:t>All connected to WBTN (bunch-by-bunch measurements)</a:t>
            </a:r>
          </a:p>
          <a:p>
            <a:r>
              <a:rPr lang="en-GB" sz="1800" dirty="0"/>
              <a:t>Some connected to DOROS (average orbit) in parallel by splitting signals </a:t>
            </a:r>
          </a:p>
          <a:p>
            <a:pPr lvl="1"/>
            <a:r>
              <a:rPr lang="en-GB" sz="1800" dirty="0"/>
              <a:t>Q1 &amp; Q2 in IP1, Q1 in IP5</a:t>
            </a:r>
          </a:p>
          <a:p>
            <a:r>
              <a:rPr lang="en-GB" sz="1800" dirty="0"/>
              <a:t>Electronics (mostly) in radiation classified areas</a:t>
            </a:r>
          </a:p>
          <a:p>
            <a:r>
              <a:rPr lang="en-GB" sz="1800" dirty="0"/>
              <a:t>Satisfactory performance for the LHC needs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B674AA2-F07F-4094-8BB1-7308309B26EF}"/>
              </a:ext>
            </a:extLst>
          </p:cNvPr>
          <p:cNvSpPr txBox="1">
            <a:spLocks/>
          </p:cNvSpPr>
          <p:nvPr/>
        </p:nvSpPr>
        <p:spPr>
          <a:xfrm>
            <a:off x="4572000" y="697640"/>
            <a:ext cx="3960000" cy="388052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>
                <a:tab pos="517525" algn="l"/>
              </a:tabLst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olidFill>
                  <a:srgbClr val="C00000"/>
                </a:solidFill>
              </a:rPr>
              <a:t>HL-LHC</a:t>
            </a:r>
          </a:p>
          <a:p>
            <a:r>
              <a:rPr lang="en-GB" sz="1800" dirty="0"/>
              <a:t>6 BPMs per IP side</a:t>
            </a:r>
          </a:p>
          <a:p>
            <a:pPr lvl="1"/>
            <a:r>
              <a:rPr lang="en-GB" sz="1800" dirty="0"/>
              <a:t>Q1: cold, ⬡114.1 mm</a:t>
            </a:r>
          </a:p>
          <a:p>
            <a:pPr lvl="1"/>
            <a:r>
              <a:rPr lang="en-GB" sz="1800" dirty="0"/>
              <a:t>Q2A-D1: cold, ⬡125.1 mm,</a:t>
            </a:r>
            <a:r>
              <a:rPr lang="en-GB" sz="1800" dirty="0">
                <a:cs typeface="Calibri" panose="020F0502020204030204" pitchFamily="34" charset="0"/>
              </a:rPr>
              <a:t> 45°</a:t>
            </a:r>
            <a:endParaRPr lang="en-GB" sz="1800" dirty="0"/>
          </a:p>
          <a:p>
            <a:r>
              <a:rPr lang="en-GB" sz="1800" dirty="0"/>
              <a:t>All connected to the new acquisition system (bunch-by-bunch)</a:t>
            </a:r>
          </a:p>
          <a:p>
            <a:r>
              <a:rPr lang="en-GB" sz="1800" dirty="0"/>
              <a:t>Splitting with DOROS not foreseen for the moment</a:t>
            </a:r>
          </a:p>
          <a:p>
            <a:r>
              <a:rPr lang="en-GB" sz="1800" dirty="0"/>
              <a:t>All electronics in R2E-free areas (new racks already requested)</a:t>
            </a:r>
          </a:p>
          <a:p>
            <a:r>
              <a:rPr lang="en-GB" sz="1800" dirty="0"/>
              <a:t>Main areas of improvement:</a:t>
            </a:r>
          </a:p>
          <a:p>
            <a:pPr lvl="1"/>
            <a:r>
              <a:rPr lang="en-GB" sz="1800" dirty="0"/>
              <a:t>Resolution</a:t>
            </a:r>
          </a:p>
          <a:p>
            <a:pPr lvl="1"/>
            <a:r>
              <a:rPr lang="en-GB" sz="1800" dirty="0"/>
              <a:t>Stability</a:t>
            </a:r>
          </a:p>
          <a:p>
            <a:pPr lvl="1"/>
            <a:r>
              <a:rPr lang="en-GB" sz="1800" dirty="0"/>
              <a:t>Bunch-by-bunch</a:t>
            </a:r>
          </a:p>
        </p:txBody>
      </p:sp>
    </p:spTree>
    <p:extLst>
      <p:ext uri="{BB962C8B-B14F-4D97-AF65-F5344CB8AC3E}">
        <p14:creationId xmlns:p14="http://schemas.microsoft.com/office/powerpoint/2010/main" val="32565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3F5F65-BA52-4AF4-8F6A-5EFD8590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F1E5B1-6026-4511-B3ED-FD898ADF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6405D1-32D2-4413-9D1C-F9782B0D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Disentanglement of both beams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7597FE-6CA4-4272-BD88-51C8CB173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699542"/>
            <a:ext cx="4235093" cy="3880521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Both counterrotating beams are measured by the same BPM</a:t>
            </a:r>
          </a:p>
          <a:p>
            <a:pPr lvl="1"/>
            <a:r>
              <a:rPr lang="en-US" sz="1800" dirty="0"/>
              <a:t>Striplines with 24 dB directivity</a:t>
            </a:r>
          </a:p>
          <a:p>
            <a:pPr lvl="1"/>
            <a:r>
              <a:rPr lang="en-US" sz="1800" dirty="0"/>
              <a:t>BPMs as far as possible from long-range beam-beam encounters</a:t>
            </a:r>
          </a:p>
          <a:p>
            <a:r>
              <a:rPr lang="en-US" sz="1800" dirty="0"/>
              <a:t>Correction of parasitic beam needed</a:t>
            </a:r>
          </a:p>
          <a:p>
            <a:pPr lvl="1"/>
            <a:r>
              <a:rPr lang="en-US" sz="1800" dirty="0"/>
              <a:t>Doug simulated a maximum error of </a:t>
            </a:r>
            <a:r>
              <a:rPr lang="pl-PL" sz="1800" b="1" dirty="0">
                <a:solidFill>
                  <a:srgbClr val="C00000"/>
                </a:solidFill>
              </a:rPr>
              <a:t>~200 </a:t>
            </a:r>
            <a:r>
              <a:rPr lang="el-GR" sz="1800" b="1" dirty="0">
                <a:solidFill>
                  <a:srgbClr val="C00000"/>
                </a:solidFill>
              </a:rPr>
              <a:t>μ</a:t>
            </a:r>
            <a:r>
              <a:rPr lang="pl-PL" sz="1800" b="1" dirty="0">
                <a:solidFill>
                  <a:srgbClr val="C00000"/>
                </a:solidFill>
              </a:rPr>
              <a:t>m </a:t>
            </a:r>
            <a:r>
              <a:rPr lang="pl-PL" sz="1800" dirty="0"/>
              <a:t>w/o</a:t>
            </a:r>
            <a:r>
              <a:rPr lang="en-US" sz="1800" dirty="0"/>
              <a:t> correctio</a:t>
            </a:r>
            <a:r>
              <a:rPr lang="pl-PL" sz="1800" dirty="0"/>
              <a:t>n</a:t>
            </a:r>
            <a:endParaRPr lang="en-GB" sz="1800" dirty="0"/>
          </a:p>
          <a:p>
            <a:r>
              <a:rPr lang="en-GB" sz="1800" dirty="0"/>
              <a:t>Proposed solution: direct sampling of each electrode, correction via DSP</a:t>
            </a:r>
          </a:p>
          <a:p>
            <a:pPr lvl="1"/>
            <a:r>
              <a:rPr lang="en-GB" sz="1800" dirty="0"/>
              <a:t>Algorithm theory – Doug</a:t>
            </a:r>
          </a:p>
          <a:p>
            <a:pPr lvl="1"/>
            <a:r>
              <a:rPr lang="en-GB" sz="1800" dirty="0"/>
              <a:t>FW implementation – BP section</a:t>
            </a:r>
          </a:p>
          <a:p>
            <a:pPr lvl="1"/>
            <a:r>
              <a:rPr lang="en-GB" sz="1800" dirty="0"/>
              <a:t>Main HW – commercial board needed</a:t>
            </a:r>
          </a:p>
          <a:p>
            <a:pPr lvl="1"/>
            <a:r>
              <a:rPr lang="en-GB" sz="1800" dirty="0"/>
              <a:t>Analogue FE – BP section</a:t>
            </a:r>
          </a:p>
          <a:p>
            <a:pPr lvl="1"/>
            <a:endParaRPr lang="en-GB" sz="1800" dirty="0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D997C79-0F3F-46A9-B764-3E92ED859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741" y="699542"/>
            <a:ext cx="4157755" cy="1512168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C5C29BC-3C6B-40A9-9664-C7D80E37F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88567"/>
              </p:ext>
            </p:extLst>
          </p:nvPr>
        </p:nvGraphicFramePr>
        <p:xfrm>
          <a:off x="4868726" y="2283718"/>
          <a:ext cx="3754491" cy="2440361"/>
        </p:xfrm>
        <a:graphic>
          <a:graphicData uri="http://schemas.openxmlformats.org/drawingml/2006/table">
            <a:tbl>
              <a:tblPr firstRow="1" firstCol="1" bandRow="1"/>
              <a:tblGrid>
                <a:gridCol w="630455">
                  <a:extLst>
                    <a:ext uri="{9D8B030D-6E8A-4147-A177-3AD203B41FA5}">
                      <a16:colId xmlns:a16="http://schemas.microsoft.com/office/drawing/2014/main" val="279126069"/>
                    </a:ext>
                  </a:extLst>
                </a:gridCol>
                <a:gridCol w="1525692">
                  <a:extLst>
                    <a:ext uri="{9D8B030D-6E8A-4147-A177-3AD203B41FA5}">
                      <a16:colId xmlns:a16="http://schemas.microsoft.com/office/drawing/2014/main" val="2082878613"/>
                    </a:ext>
                  </a:extLst>
                </a:gridCol>
                <a:gridCol w="1598344">
                  <a:extLst>
                    <a:ext uri="{9D8B030D-6E8A-4147-A177-3AD203B41FA5}">
                      <a16:colId xmlns:a16="http://schemas.microsoft.com/office/drawing/2014/main" val="1476386979"/>
                    </a:ext>
                  </a:extLst>
                </a:gridCol>
              </a:tblGrid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BPM</a:t>
                      </a:r>
                      <a:endParaRPr lang="en-US" sz="1400" b="1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Z from IP [m]</a:t>
                      </a:r>
                      <a:endParaRPr lang="en-US" sz="1400" b="1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Beam x-</a:t>
                      </a:r>
                      <a:r>
                        <a:rPr lang="en-GB" sz="1400" b="1" dirty="0" err="1"/>
                        <a:t>ing</a:t>
                      </a:r>
                      <a:r>
                        <a:rPr lang="en-GB" sz="1400" b="1" dirty="0"/>
                        <a:t> [ns]</a:t>
                      </a:r>
                      <a:endParaRPr lang="en-US" sz="1400" b="1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902608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Q1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21.871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3.92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260845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Q2A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33.108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3.92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7646830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Q2B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43.893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6.82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234868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Q3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54.679</a:t>
                      </a:r>
                      <a:endParaRPr lang="en-US" sz="140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9.72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7086161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CP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65.770</a:t>
                      </a:r>
                      <a:endParaRPr lang="en-US" sz="140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10.52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178556"/>
                  </a:ext>
                </a:extLst>
              </a:tr>
              <a:tr h="348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D1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73.723</a:t>
                      </a:r>
                      <a:endParaRPr lang="en-US" sz="140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7.36</a:t>
                      </a:r>
                      <a:endParaRPr lang="en-US" sz="1400" dirty="0"/>
                    </a:p>
                  </a:txBody>
                  <a:tcPr marL="60676" marR="60676" marT="18000" marB="18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20472194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1F5A3FFE-0771-4560-A31D-C9ED46341457}"/>
              </a:ext>
            </a:extLst>
          </p:cNvPr>
          <p:cNvGrpSpPr/>
          <p:nvPr/>
        </p:nvGrpSpPr>
        <p:grpSpPr>
          <a:xfrm>
            <a:off x="4900372" y="1124681"/>
            <a:ext cx="3691197" cy="2894137"/>
            <a:chOff x="4868726" y="1467437"/>
            <a:chExt cx="3691197" cy="28941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BABFA5C-61F8-4306-BB15-C4ECCF18BC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7" t="5600" r="7604"/>
            <a:stretch/>
          </p:blipFill>
          <p:spPr>
            <a:xfrm>
              <a:off x="4868726" y="1467437"/>
              <a:ext cx="3691197" cy="289413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55883F3-F4CE-4AB8-B898-8D376598893E}"/>
                    </a:ext>
                  </a:extLst>
                </p:cNvPr>
                <p:cNvSpPr txBox="1"/>
                <p:nvPr/>
              </p:nvSpPr>
              <p:spPr>
                <a:xfrm>
                  <a:off x="6084168" y="1577667"/>
                  <a:ext cx="204932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Large intensity imbalance</a:t>
                  </a:r>
                  <a:br>
                    <a:rPr lang="en-US" sz="1400" dirty="0"/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/10</m:t>
                      </m:r>
                    </m:oMath>
                  </a14:m>
                  <a:r>
                    <a:rPr lang="en-GB" sz="1400" dirty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55883F3-F4CE-4AB8-B898-8D37659889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4168" y="1577667"/>
                  <a:ext cx="2049328" cy="738664"/>
                </a:xfrm>
                <a:prstGeom prst="rect">
                  <a:avLst/>
                </a:prstGeom>
                <a:blipFill>
                  <a:blip r:embed="rId5"/>
                  <a:stretch>
                    <a:fillRect l="-893" t="-2479" b="-74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597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4B8F93-3F58-4423-A769-B04E6FD46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70BADA-F89B-432A-AC32-6DA979A66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C9B3F1-4752-4B2E-A9A0-57614B856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299C40-E440-4C26-9D5D-33706E463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167912" cy="3880521"/>
          </a:xfrm>
        </p:spPr>
        <p:txBody>
          <a:bodyPr>
            <a:normAutofit fontScale="92500"/>
          </a:bodyPr>
          <a:lstStyle/>
          <a:p>
            <a:r>
              <a:rPr lang="en-GB" dirty="0"/>
              <a:t>Discussions with ABP, OP and the experiments</a:t>
            </a:r>
          </a:p>
          <a:p>
            <a:pPr lvl="1"/>
            <a:r>
              <a:rPr lang="en-GB" dirty="0"/>
              <a:t>Three different users, very different needs…</a:t>
            </a:r>
          </a:p>
          <a:p>
            <a:r>
              <a:rPr lang="en-GB" dirty="0"/>
              <a:t>All BPMs bunch-by-bunch</a:t>
            </a:r>
          </a:p>
          <a:p>
            <a:r>
              <a:rPr lang="en-GB" dirty="0"/>
              <a:t>R. de Maria, D. </a:t>
            </a:r>
            <a:r>
              <a:rPr lang="en-GB" dirty="0" err="1"/>
              <a:t>Gamba</a:t>
            </a:r>
            <a:r>
              <a:rPr lang="en-GB" dirty="0"/>
              <a:t> and R. Tomas prepared a preliminary document for informal comments</a:t>
            </a:r>
          </a:p>
          <a:p>
            <a:r>
              <a:rPr lang="en-GB" b="1" dirty="0">
                <a:solidFill>
                  <a:srgbClr val="C00000"/>
                </a:solidFill>
              </a:rPr>
              <a:t>Some requirements are much more challenging that for the LHC!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D6B61D-09CA-43CA-B950-A125D58CF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"/>
          <a:stretch/>
        </p:blipFill>
        <p:spPr>
          <a:xfrm>
            <a:off x="3419872" y="584350"/>
            <a:ext cx="5472609" cy="427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932DA5-923D-45B7-B3E2-0BC39663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06F11C-8A2D-44CC-929E-631433CE8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F1992D-72CD-4FF1-8CF6-7911DA2FB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System-on-Chip (</a:t>
            </a:r>
            <a:r>
              <a:rPr lang="en-GB" dirty="0" err="1"/>
              <a:t>RFSoC</a:t>
            </a:r>
            <a:r>
              <a:rPr lang="en-GB" dirty="0"/>
              <a:t>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0C9C05-88EB-4103-AEB7-F28BF7241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960000" cy="3880521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Identified by Manfred in 2018</a:t>
            </a:r>
          </a:p>
          <a:p>
            <a:r>
              <a:rPr lang="en-GB" dirty="0"/>
              <a:t>Integrated solution: CPU + FPGA + ADCs + DACs in a single die</a:t>
            </a:r>
          </a:p>
          <a:p>
            <a:pPr lvl="1"/>
            <a:r>
              <a:rPr lang="en-GB" dirty="0"/>
              <a:t>Developed for telecoms and autonomous vehicles</a:t>
            </a:r>
          </a:p>
          <a:p>
            <a:pPr lvl="1"/>
            <a:r>
              <a:rPr lang="en-GB" dirty="0"/>
              <a:t>State of the art performance</a:t>
            </a:r>
          </a:p>
          <a:p>
            <a:pPr lvl="1"/>
            <a:r>
              <a:rPr lang="en-GB" dirty="0"/>
              <a:t>No need for data converters, interfaces, high power etc.</a:t>
            </a:r>
          </a:p>
          <a:p>
            <a:r>
              <a:rPr lang="en-GB" dirty="0"/>
              <a:t>Powerful logic for bunch-by-bunch position calculation with non-linearity correction, beam disentanglement and rotation correction</a:t>
            </a:r>
          </a:p>
          <a:p>
            <a:r>
              <a:rPr lang="en-GB" dirty="0"/>
              <a:t>Several ADCs for simultaneous multi-electrode acquisition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B25144-791E-4E46-9FCD-E17AD4170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903" y="1059582"/>
            <a:ext cx="4281569" cy="288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E830AC-A5E7-418C-9E39-38697B83F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EA3D4-8DE4-41C2-813D-183E83275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E92FC2-E37A-4808-BC91-019DCC09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test hardware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9C34B0-EF82-4CCB-ABB1-F4148166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743976" cy="38805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ZCU111 Evaluation Kit </a:t>
            </a:r>
          </a:p>
          <a:p>
            <a:r>
              <a:rPr lang="en-US" dirty="0"/>
              <a:t>Purchased in 2018</a:t>
            </a:r>
          </a:p>
          <a:p>
            <a:r>
              <a:rPr lang="en-US" dirty="0"/>
              <a:t>Gen 1 </a:t>
            </a:r>
            <a:r>
              <a:rPr lang="en-US" dirty="0" err="1"/>
              <a:t>RFSoC</a:t>
            </a:r>
            <a:r>
              <a:rPr lang="en-US" dirty="0"/>
              <a:t> (XCZU28DR-2FFVG1517E)</a:t>
            </a:r>
          </a:p>
          <a:p>
            <a:pPr lvl="1"/>
            <a:r>
              <a:rPr lang="en-US" dirty="0"/>
              <a:t>8 x ADC: 12-bit, 4.096 </a:t>
            </a:r>
            <a:r>
              <a:rPr lang="en-US" dirty="0" err="1"/>
              <a:t>GSpS</a:t>
            </a:r>
            <a:endParaRPr lang="en-US" dirty="0"/>
          </a:p>
          <a:p>
            <a:pPr lvl="1"/>
            <a:r>
              <a:rPr lang="en-US" dirty="0"/>
              <a:t>8 x DAC: 14-bit, 6.554 </a:t>
            </a:r>
            <a:r>
              <a:rPr lang="en-US" dirty="0" err="1"/>
              <a:t>GSpS</a:t>
            </a:r>
            <a:endParaRPr lang="en-US" dirty="0"/>
          </a:p>
          <a:p>
            <a:r>
              <a:rPr lang="en-US" dirty="0"/>
              <a:t>Balun Adapter made by Selim Ozdogan: 16 x (200 kHz – 3 GHz) Baluns</a:t>
            </a:r>
          </a:p>
          <a:p>
            <a:r>
              <a:rPr lang="en-US" dirty="0"/>
              <a:t>Enough to equip 1 stripline BPM (both beams, both planes)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A motherboard with a motherboard&#10;&#10;Description automatically generated with medium confidence">
            <a:extLst>
              <a:ext uri="{FF2B5EF4-FFF2-40B4-BE49-F238E27FC236}">
                <a16:creationId xmlns:a16="http://schemas.microsoft.com/office/drawing/2014/main" id="{40266BB7-9F1B-407F-891B-6B9947246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074" y="803598"/>
            <a:ext cx="39419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59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E88C92-CB51-40C9-A3B4-8A83EFDA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EAE2E7-BC1A-45C6-B3CB-599BD3948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D08A1F-40DC-4FDE-BD08-9A39E632A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schedule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0C6BAB-C944-4A42-8A49-D9CDE4658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2808312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Ongoing:</a:t>
            </a:r>
            <a:r>
              <a:rPr lang="en-GB" dirty="0"/>
              <a:t> correction algorithm and calibration procedure development by Doug</a:t>
            </a:r>
          </a:p>
          <a:p>
            <a:r>
              <a:rPr lang="en-GB" b="1" dirty="0">
                <a:solidFill>
                  <a:srgbClr val="C00000"/>
                </a:solidFill>
              </a:rPr>
              <a:t>September 2021: </a:t>
            </a:r>
            <a:r>
              <a:rPr lang="en-GB" dirty="0"/>
              <a:t>dump raw data into memory (scope-like)</a:t>
            </a:r>
          </a:p>
          <a:p>
            <a:pPr lvl="1"/>
            <a:r>
              <a:rPr lang="en-GB" dirty="0"/>
              <a:t>Parasitic on BPMS.2L5 (cold at 45</a:t>
            </a:r>
            <a:r>
              <a:rPr lang="en-GB" dirty="0">
                <a:cs typeface="Calibri" panose="020F0502020204030204" pitchFamily="34" charset="0"/>
              </a:rPr>
              <a:t>°</a:t>
            </a:r>
            <a:r>
              <a:rPr lang="en-GB" dirty="0"/>
              <a:t>) or BPMSY.4L5 (warm) in USC55</a:t>
            </a:r>
          </a:p>
          <a:p>
            <a:pPr lvl="1"/>
            <a:r>
              <a:rPr lang="en-GB" dirty="0"/>
              <a:t>BPM disconnection needs to be discussed with </a:t>
            </a:r>
            <a:r>
              <a:rPr lang="en-GB" dirty="0" err="1"/>
              <a:t>Jorg</a:t>
            </a:r>
            <a:endParaRPr lang="en-GB" dirty="0"/>
          </a:p>
          <a:p>
            <a:r>
              <a:rPr lang="en-GB" b="1" dirty="0">
                <a:solidFill>
                  <a:srgbClr val="C00000"/>
                </a:solidFill>
              </a:rPr>
              <a:t>End of 2022 / early 2023: </a:t>
            </a:r>
            <a:r>
              <a:rPr lang="en-GB" dirty="0"/>
              <a:t>online correction algorithm</a:t>
            </a:r>
          </a:p>
          <a:p>
            <a:pPr lvl="1"/>
            <a:r>
              <a:rPr lang="en-GB" dirty="0"/>
              <a:t>Dedicated MD with RF cogging (beam-beam time delay)</a:t>
            </a:r>
          </a:p>
          <a:p>
            <a:pPr lvl="1"/>
            <a:r>
              <a:rPr lang="en-GB" dirty="0"/>
              <a:t>Parasitic long-term stability measurements</a:t>
            </a:r>
          </a:p>
          <a:p>
            <a:r>
              <a:rPr lang="en-GB" b="1" dirty="0">
                <a:solidFill>
                  <a:srgbClr val="C00000"/>
                </a:solidFill>
              </a:rPr>
              <a:t>End of 2024: </a:t>
            </a:r>
            <a:r>
              <a:rPr lang="en-GB" dirty="0"/>
              <a:t>online position measurements with pre-series</a:t>
            </a:r>
          </a:p>
          <a:p>
            <a:r>
              <a:rPr lang="en-GB" dirty="0"/>
              <a:t>In the lab: absolute calibration, long-term stability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D80043-649F-4F5A-AAFA-209070690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519713"/>
            <a:ext cx="7632848" cy="103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4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E15900-B609-4E2A-812A-9A1060A97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HL-LHC BPM electronic project update  /  11/01/21  /  WP13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BE97CE-B2CD-4109-AFE2-AAFE981FA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9E83DE-028F-4688-99EE-55FD950E4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points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4D257C-5B66-4CCB-8E4C-5A203BA81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Striplines in IP2 and IP8 – 3 per IP side</a:t>
            </a:r>
          </a:p>
          <a:p>
            <a:pPr lvl="1"/>
            <a:r>
              <a:rPr lang="en-GB" dirty="0"/>
              <a:t>Connected to WBTN (all) and in parallel to DOROS (Q1s only)</a:t>
            </a:r>
          </a:p>
          <a:p>
            <a:pPr lvl="1"/>
            <a:r>
              <a:rPr lang="en-GB" dirty="0"/>
              <a:t>WBTN will be phased-out in LS4 (2031) and replaced with new CONS electronics – not necessarily ideal for directive striplines</a:t>
            </a:r>
          </a:p>
          <a:p>
            <a:pPr lvl="1"/>
            <a:r>
              <a:rPr lang="en-GB" b="1" dirty="0">
                <a:solidFill>
                  <a:srgbClr val="C00000"/>
                </a:solidFill>
              </a:rPr>
              <a:t>Decision needed for IR2/8 stripline BPMs electronics!</a:t>
            </a:r>
          </a:p>
          <a:p>
            <a:r>
              <a:rPr lang="en-GB" dirty="0" err="1"/>
              <a:t>uTCA</a:t>
            </a:r>
            <a:r>
              <a:rPr lang="en-GB" dirty="0"/>
              <a:t> foreseen as the system architecture</a:t>
            </a:r>
          </a:p>
          <a:p>
            <a:pPr lvl="1"/>
            <a:r>
              <a:rPr lang="en-GB" dirty="0"/>
              <a:t>Support from BE/CO needed</a:t>
            </a:r>
          </a:p>
          <a:p>
            <a:pPr lvl="1"/>
            <a:r>
              <a:rPr lang="en-GB" dirty="0"/>
              <a:t>Rhodri expressed his interest to collaboration with us in development and deployment of this new platform</a:t>
            </a:r>
          </a:p>
          <a:p>
            <a:r>
              <a:rPr lang="en-GB" dirty="0"/>
              <a:t>Budget / spending profile</a:t>
            </a:r>
          </a:p>
          <a:p>
            <a:pPr lvl="1"/>
            <a:r>
              <a:rPr lang="en-GB" dirty="0" err="1"/>
              <a:t>RFSoC</a:t>
            </a:r>
            <a:r>
              <a:rPr lang="en-GB" dirty="0"/>
              <a:t> is an expensive non member state component</a:t>
            </a:r>
          </a:p>
          <a:p>
            <a:pPr lvl="1"/>
            <a:r>
              <a:rPr lang="en-GB" dirty="0"/>
              <a:t>Procurement will need to get involved soon</a:t>
            </a:r>
          </a:p>
        </p:txBody>
      </p:sp>
    </p:spTree>
    <p:extLst>
      <p:ext uri="{BB962C8B-B14F-4D97-AF65-F5344CB8AC3E}">
        <p14:creationId xmlns:p14="http://schemas.microsoft.com/office/powerpoint/2010/main" val="95693728"/>
      </p:ext>
    </p:extLst>
  </p:cSld>
  <p:clrMapOvr>
    <a:masterClrMapping/>
  </p:clrMapOvr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3710</TotalTime>
  <Words>806</Words>
  <Application>Microsoft Office PowerPoint</Application>
  <PresentationFormat>On-screen Show (16:9)</PresentationFormat>
  <Paragraphs>128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Open Sans</vt:lpstr>
      <vt:lpstr>Wingdings</vt:lpstr>
      <vt:lpstr>HL-LHC theme</vt:lpstr>
      <vt:lpstr>HL-LHC BPM Electronics Project Updates</vt:lpstr>
      <vt:lpstr>BPMs for HL-LHC IR 1/5</vt:lpstr>
      <vt:lpstr>IR 1/5 stripline BPMs</vt:lpstr>
      <vt:lpstr>Disentanglement of both beams</vt:lpstr>
      <vt:lpstr>Specification</vt:lpstr>
      <vt:lpstr>RF System-on-Chip (RFSoC)</vt:lpstr>
      <vt:lpstr>Available test hardware</vt:lpstr>
      <vt:lpstr>Test schedule</vt:lpstr>
      <vt:lpstr>Open points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170</cp:revision>
  <dcterms:created xsi:type="dcterms:W3CDTF">2016-02-12T09:02:01Z</dcterms:created>
  <dcterms:modified xsi:type="dcterms:W3CDTF">2021-01-11T08:17:38Z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