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71" r:id="rId14"/>
    <p:sldId id="256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 autoAdjust="0"/>
  </p:normalViewPr>
  <p:slideViewPr>
    <p:cSldViewPr snapToGrid="0" snapToObjects="1">
      <p:cViewPr varScale="1">
        <p:scale>
          <a:sx n="147" d="100"/>
          <a:sy n="147" d="100"/>
        </p:scale>
        <p:origin x="234" y="108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170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F5907-C4CB-4D2D-99B4-7533F7EE6B9B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</dgm:pt>
    <dgm:pt modelId="{24896365-EDEB-4BC0-BCEA-E753B1CD0BD1}">
      <dgm:prSet phldrT="[Text]" custT="1"/>
      <dgm:spPr/>
      <dgm:t>
        <a:bodyPr/>
        <a:lstStyle/>
        <a:p>
          <a:r>
            <a:rPr lang="en-US" sz="1600" dirty="0" smtClean="0"/>
            <a:t>Item Registration</a:t>
          </a:r>
          <a:endParaRPr lang="en-US" sz="1600" dirty="0"/>
        </a:p>
      </dgm:t>
    </dgm:pt>
    <dgm:pt modelId="{00C53E4C-B942-46E1-B36E-DEC314BD2AEB}" type="parTrans" cxnId="{7CEECAB8-FF16-480D-AC18-43DC4D1CE70A}">
      <dgm:prSet/>
      <dgm:spPr/>
      <dgm:t>
        <a:bodyPr/>
        <a:lstStyle/>
        <a:p>
          <a:endParaRPr lang="en-US" sz="1600"/>
        </a:p>
      </dgm:t>
    </dgm:pt>
    <dgm:pt modelId="{7ADC7BC9-61E8-4338-BDB3-1119767A6AAC}" type="sibTrans" cxnId="{7CEECAB8-FF16-480D-AC18-43DC4D1CE70A}">
      <dgm:prSet custT="1"/>
      <dgm:spPr/>
      <dgm:t>
        <a:bodyPr/>
        <a:lstStyle/>
        <a:p>
          <a:endParaRPr lang="en-US" sz="1600"/>
        </a:p>
      </dgm:t>
    </dgm:pt>
    <dgm:pt modelId="{AAB2524E-D8AE-46CB-97ED-E47D95ADD387}">
      <dgm:prSet phldrT="[Text]" custT="1"/>
      <dgm:spPr/>
      <dgm:t>
        <a:bodyPr/>
        <a:lstStyle/>
        <a:p>
          <a:r>
            <a:rPr lang="en-US" sz="1600" dirty="0" smtClean="0"/>
            <a:t>Assembly Setup</a:t>
          </a:r>
          <a:endParaRPr lang="en-US" sz="1600" dirty="0"/>
        </a:p>
      </dgm:t>
    </dgm:pt>
    <dgm:pt modelId="{A475FF72-45E8-48E4-86AE-C73C20DAC437}" type="parTrans" cxnId="{90FADE40-8DDC-4436-966C-F7C8288AB5C5}">
      <dgm:prSet/>
      <dgm:spPr/>
      <dgm:t>
        <a:bodyPr/>
        <a:lstStyle/>
        <a:p>
          <a:endParaRPr lang="en-US" sz="1600"/>
        </a:p>
      </dgm:t>
    </dgm:pt>
    <dgm:pt modelId="{B103CC01-8468-4AF7-85E0-7D8A9950348B}" type="sibTrans" cxnId="{90FADE40-8DDC-4436-966C-F7C8288AB5C5}">
      <dgm:prSet custT="1"/>
      <dgm:spPr/>
      <dgm:t>
        <a:bodyPr/>
        <a:lstStyle/>
        <a:p>
          <a:endParaRPr lang="en-US" sz="1600"/>
        </a:p>
      </dgm:t>
    </dgm:pt>
    <dgm:pt modelId="{A6C9857F-A36F-4B66-8E6D-F81988AC8353}">
      <dgm:prSet phldrT="[Text]" custT="1"/>
      <dgm:spPr/>
      <dgm:t>
        <a:bodyPr/>
        <a:lstStyle/>
        <a:p>
          <a:r>
            <a:rPr lang="en-US" sz="1600" dirty="0" smtClean="0"/>
            <a:t>Testplan Creation</a:t>
          </a:r>
          <a:endParaRPr lang="en-US" sz="1600" dirty="0"/>
        </a:p>
      </dgm:t>
    </dgm:pt>
    <dgm:pt modelId="{7E054061-71A5-45F9-9C23-0E8534C99D5C}" type="parTrans" cxnId="{9AF7608C-DEEF-4984-8095-96B3F80DF2E0}">
      <dgm:prSet/>
      <dgm:spPr/>
      <dgm:t>
        <a:bodyPr/>
        <a:lstStyle/>
        <a:p>
          <a:endParaRPr lang="en-US" sz="1600"/>
        </a:p>
      </dgm:t>
    </dgm:pt>
    <dgm:pt modelId="{D618C6EB-DA60-4D56-8E2D-D068F8993B85}" type="sibTrans" cxnId="{9AF7608C-DEEF-4984-8095-96B3F80DF2E0}">
      <dgm:prSet/>
      <dgm:spPr/>
      <dgm:t>
        <a:bodyPr/>
        <a:lstStyle/>
        <a:p>
          <a:endParaRPr lang="en-US" sz="1600"/>
        </a:p>
      </dgm:t>
    </dgm:pt>
    <dgm:pt modelId="{6841939F-BDB1-4034-A5E9-A7110283F02C}">
      <dgm:prSet phldrT="[Text]" custT="1"/>
      <dgm:spPr/>
      <dgm:t>
        <a:bodyPr/>
        <a:lstStyle/>
        <a:p>
          <a:r>
            <a:rPr lang="en-US" sz="1600" dirty="0" smtClean="0"/>
            <a:t>Assembly Creation</a:t>
          </a:r>
          <a:endParaRPr lang="en-US" sz="1600" dirty="0"/>
        </a:p>
      </dgm:t>
    </dgm:pt>
    <dgm:pt modelId="{C8EBDA75-6C27-49C1-A727-CEDB2E55AD0B}" type="parTrans" cxnId="{9BBAD9D5-5335-472D-9F83-540A13E6315A}">
      <dgm:prSet/>
      <dgm:spPr/>
      <dgm:t>
        <a:bodyPr/>
        <a:lstStyle/>
        <a:p>
          <a:endParaRPr lang="en-US" sz="1600"/>
        </a:p>
      </dgm:t>
    </dgm:pt>
    <dgm:pt modelId="{65BC5316-E3FF-41CC-A033-C5548FBE115F}" type="sibTrans" cxnId="{9BBAD9D5-5335-472D-9F83-540A13E6315A}">
      <dgm:prSet custT="1"/>
      <dgm:spPr/>
      <dgm:t>
        <a:bodyPr/>
        <a:lstStyle/>
        <a:p>
          <a:endParaRPr lang="en-US" sz="1600"/>
        </a:p>
      </dgm:t>
    </dgm:pt>
    <dgm:pt modelId="{163B57C1-37F7-45F1-AD57-33B6E7F93900}" type="pres">
      <dgm:prSet presAssocID="{81EF5907-C4CB-4D2D-99B4-7533F7EE6B9B}" presName="Name0" presStyleCnt="0">
        <dgm:presLayoutVars>
          <dgm:dir/>
          <dgm:resizeHandles val="exact"/>
        </dgm:presLayoutVars>
      </dgm:prSet>
      <dgm:spPr/>
    </dgm:pt>
    <dgm:pt modelId="{1C8B90DE-9D86-4B6F-A6C7-DD1114C0E636}" type="pres">
      <dgm:prSet presAssocID="{24896365-EDEB-4BC0-BCEA-E753B1CD0B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AE9617-36C9-4991-BB34-1E3327BCA394}" type="pres">
      <dgm:prSet presAssocID="{7ADC7BC9-61E8-4338-BDB3-1119767A6AA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43D321A-6650-4797-9CF8-43318193136C}" type="pres">
      <dgm:prSet presAssocID="{7ADC7BC9-61E8-4338-BDB3-1119767A6AA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392D796-51A9-4CA5-8539-687B020540AA}" type="pres">
      <dgm:prSet presAssocID="{6841939F-BDB1-4034-A5E9-A7110283F02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C45F7-122B-4890-B627-836D3A86BBAB}" type="pres">
      <dgm:prSet presAssocID="{65BC5316-E3FF-41CC-A033-C5548FBE115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AADE69C-0C47-427E-8665-E74E21BD8492}" type="pres">
      <dgm:prSet presAssocID="{65BC5316-E3FF-41CC-A033-C5548FBE115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0A83108-345A-4564-8CA7-FFD36E4012ED}" type="pres">
      <dgm:prSet presAssocID="{AAB2524E-D8AE-46CB-97ED-E47D95ADD38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D447D-8270-447B-B55A-E97C459F6984}" type="pres">
      <dgm:prSet presAssocID="{B103CC01-8468-4AF7-85E0-7D8A9950348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A72E9F1-4912-45DC-8BF2-617D0EBEB666}" type="pres">
      <dgm:prSet presAssocID="{B103CC01-8468-4AF7-85E0-7D8A9950348B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9258707E-F49A-493C-9C31-0A96FB4E13AD}" type="pres">
      <dgm:prSet presAssocID="{A6C9857F-A36F-4B66-8E6D-F81988AC835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F7608C-DEEF-4984-8095-96B3F80DF2E0}" srcId="{81EF5907-C4CB-4D2D-99B4-7533F7EE6B9B}" destId="{A6C9857F-A36F-4B66-8E6D-F81988AC8353}" srcOrd="3" destOrd="0" parTransId="{7E054061-71A5-45F9-9C23-0E8534C99D5C}" sibTransId="{D618C6EB-DA60-4D56-8E2D-D068F8993B85}"/>
    <dgm:cxn modelId="{CB68443F-23D9-41B2-A75D-E4A9466021E4}" type="presOf" srcId="{6841939F-BDB1-4034-A5E9-A7110283F02C}" destId="{C392D796-51A9-4CA5-8539-687B020540AA}" srcOrd="0" destOrd="0" presId="urn:microsoft.com/office/officeart/2005/8/layout/process1"/>
    <dgm:cxn modelId="{3B76AF91-0584-479F-9F26-E9FED808FEF9}" type="presOf" srcId="{A6C9857F-A36F-4B66-8E6D-F81988AC8353}" destId="{9258707E-F49A-493C-9C31-0A96FB4E13AD}" srcOrd="0" destOrd="0" presId="urn:microsoft.com/office/officeart/2005/8/layout/process1"/>
    <dgm:cxn modelId="{C3F2934F-A2C0-4D27-8AFF-92487DF0803F}" type="presOf" srcId="{65BC5316-E3FF-41CC-A033-C5548FBE115F}" destId="{304C45F7-122B-4890-B627-836D3A86BBAB}" srcOrd="0" destOrd="0" presId="urn:microsoft.com/office/officeart/2005/8/layout/process1"/>
    <dgm:cxn modelId="{9BBAD9D5-5335-472D-9F83-540A13E6315A}" srcId="{81EF5907-C4CB-4D2D-99B4-7533F7EE6B9B}" destId="{6841939F-BDB1-4034-A5E9-A7110283F02C}" srcOrd="1" destOrd="0" parTransId="{C8EBDA75-6C27-49C1-A727-CEDB2E55AD0B}" sibTransId="{65BC5316-E3FF-41CC-A033-C5548FBE115F}"/>
    <dgm:cxn modelId="{AA12596D-0EE9-40CD-81A6-435FB654C59E}" type="presOf" srcId="{B103CC01-8468-4AF7-85E0-7D8A9950348B}" destId="{011D447D-8270-447B-B55A-E97C459F6984}" srcOrd="0" destOrd="0" presId="urn:microsoft.com/office/officeart/2005/8/layout/process1"/>
    <dgm:cxn modelId="{6772FD52-473C-43A0-A22E-CF9B4C9C593A}" type="presOf" srcId="{AAB2524E-D8AE-46CB-97ED-E47D95ADD387}" destId="{B0A83108-345A-4564-8CA7-FFD36E4012ED}" srcOrd="0" destOrd="0" presId="urn:microsoft.com/office/officeart/2005/8/layout/process1"/>
    <dgm:cxn modelId="{90FADE40-8DDC-4436-966C-F7C8288AB5C5}" srcId="{81EF5907-C4CB-4D2D-99B4-7533F7EE6B9B}" destId="{AAB2524E-D8AE-46CB-97ED-E47D95ADD387}" srcOrd="2" destOrd="0" parTransId="{A475FF72-45E8-48E4-86AE-C73C20DAC437}" sibTransId="{B103CC01-8468-4AF7-85E0-7D8A9950348B}"/>
    <dgm:cxn modelId="{1EB34625-097A-4C9A-81EF-D190D054C789}" type="presOf" srcId="{B103CC01-8468-4AF7-85E0-7D8A9950348B}" destId="{2A72E9F1-4912-45DC-8BF2-617D0EBEB666}" srcOrd="1" destOrd="0" presId="urn:microsoft.com/office/officeart/2005/8/layout/process1"/>
    <dgm:cxn modelId="{4EF4C6F7-9232-44F0-B49E-328EF8E45D05}" type="presOf" srcId="{81EF5907-C4CB-4D2D-99B4-7533F7EE6B9B}" destId="{163B57C1-37F7-45F1-AD57-33B6E7F93900}" srcOrd="0" destOrd="0" presId="urn:microsoft.com/office/officeart/2005/8/layout/process1"/>
    <dgm:cxn modelId="{EAF4D13A-7E73-41BE-B999-C2FFF0B91487}" type="presOf" srcId="{7ADC7BC9-61E8-4338-BDB3-1119767A6AAC}" destId="{D8AE9617-36C9-4991-BB34-1E3327BCA394}" srcOrd="0" destOrd="0" presId="urn:microsoft.com/office/officeart/2005/8/layout/process1"/>
    <dgm:cxn modelId="{C11418D7-8472-4C8E-8CD2-6B7BBCB0638A}" type="presOf" srcId="{65BC5316-E3FF-41CC-A033-C5548FBE115F}" destId="{AAADE69C-0C47-427E-8665-E74E21BD8492}" srcOrd="1" destOrd="0" presId="urn:microsoft.com/office/officeart/2005/8/layout/process1"/>
    <dgm:cxn modelId="{BDE620DC-69A6-4BEE-A4A7-692AB425A875}" type="presOf" srcId="{24896365-EDEB-4BC0-BCEA-E753B1CD0BD1}" destId="{1C8B90DE-9D86-4B6F-A6C7-DD1114C0E636}" srcOrd="0" destOrd="0" presId="urn:microsoft.com/office/officeart/2005/8/layout/process1"/>
    <dgm:cxn modelId="{4469F587-B41A-4B2B-B4E2-BCF6ACD88DBC}" type="presOf" srcId="{7ADC7BC9-61E8-4338-BDB3-1119767A6AAC}" destId="{443D321A-6650-4797-9CF8-43318193136C}" srcOrd="1" destOrd="0" presId="urn:microsoft.com/office/officeart/2005/8/layout/process1"/>
    <dgm:cxn modelId="{7CEECAB8-FF16-480D-AC18-43DC4D1CE70A}" srcId="{81EF5907-C4CB-4D2D-99B4-7533F7EE6B9B}" destId="{24896365-EDEB-4BC0-BCEA-E753B1CD0BD1}" srcOrd="0" destOrd="0" parTransId="{00C53E4C-B942-46E1-B36E-DEC314BD2AEB}" sibTransId="{7ADC7BC9-61E8-4338-BDB3-1119767A6AAC}"/>
    <dgm:cxn modelId="{B6875FEF-1B36-48A5-AD3F-B4C47CA4A846}" type="presParOf" srcId="{163B57C1-37F7-45F1-AD57-33B6E7F93900}" destId="{1C8B90DE-9D86-4B6F-A6C7-DD1114C0E636}" srcOrd="0" destOrd="0" presId="urn:microsoft.com/office/officeart/2005/8/layout/process1"/>
    <dgm:cxn modelId="{5353AAFF-AC68-4278-AB3B-B9BFC552A795}" type="presParOf" srcId="{163B57C1-37F7-45F1-AD57-33B6E7F93900}" destId="{D8AE9617-36C9-4991-BB34-1E3327BCA394}" srcOrd="1" destOrd="0" presId="urn:microsoft.com/office/officeart/2005/8/layout/process1"/>
    <dgm:cxn modelId="{E90FC301-B3B9-4B03-9F29-46C75FDF7A1D}" type="presParOf" srcId="{D8AE9617-36C9-4991-BB34-1E3327BCA394}" destId="{443D321A-6650-4797-9CF8-43318193136C}" srcOrd="0" destOrd="0" presId="urn:microsoft.com/office/officeart/2005/8/layout/process1"/>
    <dgm:cxn modelId="{9B25331E-183E-48E0-AC72-AEFF0F909B1F}" type="presParOf" srcId="{163B57C1-37F7-45F1-AD57-33B6E7F93900}" destId="{C392D796-51A9-4CA5-8539-687B020540AA}" srcOrd="2" destOrd="0" presId="urn:microsoft.com/office/officeart/2005/8/layout/process1"/>
    <dgm:cxn modelId="{BDF95AB0-12A1-4851-A552-4DD9B9192E62}" type="presParOf" srcId="{163B57C1-37F7-45F1-AD57-33B6E7F93900}" destId="{304C45F7-122B-4890-B627-836D3A86BBAB}" srcOrd="3" destOrd="0" presId="urn:microsoft.com/office/officeart/2005/8/layout/process1"/>
    <dgm:cxn modelId="{87EBFC9D-6D5F-46AE-A6A7-E72A4BC18932}" type="presParOf" srcId="{304C45F7-122B-4890-B627-836D3A86BBAB}" destId="{AAADE69C-0C47-427E-8665-E74E21BD8492}" srcOrd="0" destOrd="0" presId="urn:microsoft.com/office/officeart/2005/8/layout/process1"/>
    <dgm:cxn modelId="{60176D4F-E33D-4949-AF2B-6C15E33FB05A}" type="presParOf" srcId="{163B57C1-37F7-45F1-AD57-33B6E7F93900}" destId="{B0A83108-345A-4564-8CA7-FFD36E4012ED}" srcOrd="4" destOrd="0" presId="urn:microsoft.com/office/officeart/2005/8/layout/process1"/>
    <dgm:cxn modelId="{FD1C6B80-648B-4844-8410-02983D74F931}" type="presParOf" srcId="{163B57C1-37F7-45F1-AD57-33B6E7F93900}" destId="{011D447D-8270-447B-B55A-E97C459F6984}" srcOrd="5" destOrd="0" presId="urn:microsoft.com/office/officeart/2005/8/layout/process1"/>
    <dgm:cxn modelId="{92ECFBA7-D471-426B-A0A9-DC6530DEA4B0}" type="presParOf" srcId="{011D447D-8270-447B-B55A-E97C459F6984}" destId="{2A72E9F1-4912-45DC-8BF2-617D0EBEB666}" srcOrd="0" destOrd="0" presId="urn:microsoft.com/office/officeart/2005/8/layout/process1"/>
    <dgm:cxn modelId="{5D0AD3F2-6191-421C-9331-900432CC5ACF}" type="presParOf" srcId="{163B57C1-37F7-45F1-AD57-33B6E7F93900}" destId="{9258707E-F49A-493C-9C31-0A96FB4E13AD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B90DE-9D86-4B6F-A6C7-DD1114C0E636}">
      <dsp:nvSpPr>
        <dsp:cNvPr id="0" name=""/>
        <dsp:cNvSpPr/>
      </dsp:nvSpPr>
      <dsp:spPr>
        <a:xfrm>
          <a:off x="3705" y="0"/>
          <a:ext cx="1620266" cy="7045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Item Registration</a:t>
          </a:r>
          <a:endParaRPr lang="en-US" sz="1600" kern="1200" dirty="0"/>
        </a:p>
      </dsp:txBody>
      <dsp:txXfrm>
        <a:off x="24341" y="20636"/>
        <a:ext cx="1578994" cy="663308"/>
      </dsp:txXfrm>
    </dsp:sp>
    <dsp:sp modelId="{D8AE9617-36C9-4991-BB34-1E3327BCA394}">
      <dsp:nvSpPr>
        <dsp:cNvPr id="0" name=""/>
        <dsp:cNvSpPr/>
      </dsp:nvSpPr>
      <dsp:spPr>
        <a:xfrm>
          <a:off x="1785999" y="151377"/>
          <a:ext cx="343496" cy="4018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785999" y="231742"/>
        <a:ext cx="240447" cy="241096"/>
      </dsp:txXfrm>
    </dsp:sp>
    <dsp:sp modelId="{C392D796-51A9-4CA5-8539-687B020540AA}">
      <dsp:nvSpPr>
        <dsp:cNvPr id="0" name=""/>
        <dsp:cNvSpPr/>
      </dsp:nvSpPr>
      <dsp:spPr>
        <a:xfrm>
          <a:off x="2272079" y="0"/>
          <a:ext cx="1620266" cy="7045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Assembly Creation</a:t>
          </a:r>
          <a:endParaRPr lang="en-US" sz="1600" kern="1200" dirty="0"/>
        </a:p>
      </dsp:txBody>
      <dsp:txXfrm>
        <a:off x="2292715" y="20636"/>
        <a:ext cx="1578994" cy="663308"/>
      </dsp:txXfrm>
    </dsp:sp>
    <dsp:sp modelId="{304C45F7-122B-4890-B627-836D3A86BBAB}">
      <dsp:nvSpPr>
        <dsp:cNvPr id="0" name=""/>
        <dsp:cNvSpPr/>
      </dsp:nvSpPr>
      <dsp:spPr>
        <a:xfrm>
          <a:off x="4054372" y="151377"/>
          <a:ext cx="343496" cy="4018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054372" y="231742"/>
        <a:ext cx="240447" cy="241096"/>
      </dsp:txXfrm>
    </dsp:sp>
    <dsp:sp modelId="{B0A83108-345A-4564-8CA7-FFD36E4012ED}">
      <dsp:nvSpPr>
        <dsp:cNvPr id="0" name=""/>
        <dsp:cNvSpPr/>
      </dsp:nvSpPr>
      <dsp:spPr>
        <a:xfrm>
          <a:off x="4540452" y="0"/>
          <a:ext cx="1620266" cy="7045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Assembly Setup</a:t>
          </a:r>
          <a:endParaRPr lang="en-US" sz="1600" kern="1200" dirty="0"/>
        </a:p>
      </dsp:txBody>
      <dsp:txXfrm>
        <a:off x="4561088" y="20636"/>
        <a:ext cx="1578994" cy="663308"/>
      </dsp:txXfrm>
    </dsp:sp>
    <dsp:sp modelId="{011D447D-8270-447B-B55A-E97C459F6984}">
      <dsp:nvSpPr>
        <dsp:cNvPr id="0" name=""/>
        <dsp:cNvSpPr/>
      </dsp:nvSpPr>
      <dsp:spPr>
        <a:xfrm>
          <a:off x="6322746" y="151377"/>
          <a:ext cx="343496" cy="4018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6322746" y="231742"/>
        <a:ext cx="240447" cy="241096"/>
      </dsp:txXfrm>
    </dsp:sp>
    <dsp:sp modelId="{9258707E-F49A-493C-9C31-0A96FB4E13AD}">
      <dsp:nvSpPr>
        <dsp:cNvPr id="0" name=""/>
        <dsp:cNvSpPr/>
      </dsp:nvSpPr>
      <dsp:spPr>
        <a:xfrm>
          <a:off x="6808826" y="0"/>
          <a:ext cx="1620266" cy="7045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Testplan Creation</a:t>
          </a:r>
          <a:endParaRPr lang="en-US" sz="1600" kern="1200" dirty="0"/>
        </a:p>
      </dsp:txBody>
      <dsp:txXfrm>
        <a:off x="6829462" y="20636"/>
        <a:ext cx="1578994" cy="663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598F1-A6DD-45A5-80D9-7CF6CD8EB63E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90D17-EA27-48AA-939E-DB58FACB1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24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574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517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191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8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39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447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748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877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250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90D17-EA27-48AA-939E-DB58FACB148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16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07-Dec-20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14.jpeg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2.jpeg"/><Relationship Id="rId5" Type="http://schemas.openxmlformats.org/officeDocument/2006/relationships/diagramData" Target="../diagrams/data1.xml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microsoft.com/office/2007/relationships/diagramDrawing" Target="../diagrams/drawing1.xml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0493"/>
            <a:ext cx="8226854" cy="800219"/>
          </a:xfrm>
        </p:spPr>
        <p:txBody>
          <a:bodyPr>
            <a:spAutoFit/>
          </a:bodyPr>
          <a:lstStyle/>
          <a:p>
            <a:r>
              <a:rPr lang="en-US" dirty="0" smtClean="0"/>
              <a:t>Carvings &amp; Carpenter </a:t>
            </a:r>
            <a:r>
              <a:rPr lang="en-US" dirty="0"/>
              <a:t>in SM18 </a:t>
            </a:r>
            <a:endParaRPr lang="en-GB" sz="3200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139211"/>
            <a:ext cx="2743200" cy="314740"/>
          </a:xfrm>
        </p:spPr>
        <p:txBody>
          <a:bodyPr/>
          <a:lstStyle/>
          <a:p>
            <a:r>
              <a:rPr lang="en-US" dirty="0" smtClean="0"/>
              <a:t>Ioannis Koukovinis Platias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47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 Versions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-285751" y="757988"/>
            <a:ext cx="5943601" cy="369018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114300"/>
            <a:r>
              <a:rPr lang="en-US" sz="2000" u="sng" dirty="0" smtClean="0"/>
              <a:t>Version 2</a:t>
            </a:r>
            <a:r>
              <a:rPr lang="en-US" sz="2000" dirty="0" smtClean="0"/>
              <a:t>:</a:t>
            </a:r>
          </a:p>
          <a:p>
            <a:pPr marL="515938" lvl="1" indent="-114300"/>
            <a:r>
              <a:rPr lang="en-US" sz="1600" dirty="0" smtClean="0"/>
              <a:t>Back-end: </a:t>
            </a:r>
            <a:r>
              <a:rPr lang="en-US" sz="1600" b="1" dirty="0" err="1" smtClean="0"/>
              <a:t>Laravel</a:t>
            </a:r>
            <a:r>
              <a:rPr lang="en-US" sz="1600" dirty="0" smtClean="0"/>
              <a:t> Framework (PHP)</a:t>
            </a:r>
          </a:p>
          <a:p>
            <a:pPr marL="515938" lvl="1" indent="-114300"/>
            <a:r>
              <a:rPr lang="en-US" sz="1600" dirty="0" smtClean="0"/>
              <a:t>Front-end: </a:t>
            </a:r>
            <a:r>
              <a:rPr lang="en-US" sz="1600" b="1" dirty="0" smtClean="0"/>
              <a:t>JavaScript/HTML/CSS</a:t>
            </a:r>
            <a:r>
              <a:rPr lang="en-US" sz="1600" dirty="0" smtClean="0"/>
              <a:t>, </a:t>
            </a:r>
            <a:r>
              <a:rPr lang="en-US" sz="1600" b="1" dirty="0" smtClean="0"/>
              <a:t>Bootstrap</a:t>
            </a:r>
            <a:r>
              <a:rPr lang="en-US" sz="1600" dirty="0" smtClean="0"/>
              <a:t> CSS Framework, </a:t>
            </a:r>
            <a:r>
              <a:rPr lang="en-US" sz="1600" b="1" dirty="0" smtClean="0"/>
              <a:t>Vue.js</a:t>
            </a:r>
            <a:r>
              <a:rPr lang="en-US" sz="1600" dirty="0" smtClean="0"/>
              <a:t> Framework, </a:t>
            </a:r>
            <a:r>
              <a:rPr lang="en-US" sz="1600" b="1" dirty="0" smtClean="0"/>
              <a:t>jQuery</a:t>
            </a:r>
            <a:r>
              <a:rPr lang="en-US" sz="1600" dirty="0" smtClean="0"/>
              <a:t> + various </a:t>
            </a:r>
            <a:r>
              <a:rPr lang="en-US" sz="1600" dirty="0" err="1" smtClean="0"/>
              <a:t>js</a:t>
            </a:r>
            <a:r>
              <a:rPr lang="en-US" sz="1600" dirty="0" smtClean="0"/>
              <a:t> libraries</a:t>
            </a:r>
          </a:p>
          <a:p>
            <a:pPr marL="515938" lvl="1" indent="-114300"/>
            <a:r>
              <a:rPr lang="en-US" sz="1600" b="1" dirty="0"/>
              <a:t>PaaS</a:t>
            </a:r>
            <a:r>
              <a:rPr lang="en-US" sz="1600" dirty="0"/>
              <a:t> (Platform-as-a-service) </a:t>
            </a:r>
            <a:r>
              <a:rPr lang="en-US" sz="1600" dirty="0" smtClean="0"/>
              <a:t>web application</a:t>
            </a:r>
          </a:p>
          <a:p>
            <a:pPr marL="515938" lvl="1" indent="-114300"/>
            <a:r>
              <a:rPr lang="en-US" sz="1600" b="1" dirty="0" err="1" smtClean="0"/>
              <a:t>OpenShift</a:t>
            </a:r>
            <a:r>
              <a:rPr lang="en-US" sz="1600" dirty="0" smtClean="0"/>
              <a:t> </a:t>
            </a:r>
            <a:r>
              <a:rPr lang="en-US" sz="1600" dirty="0"/>
              <a:t>Container </a:t>
            </a:r>
            <a:r>
              <a:rPr lang="en-US" sz="1600" dirty="0" smtClean="0"/>
              <a:t>Platform: </a:t>
            </a:r>
            <a:r>
              <a:rPr lang="en-GB" sz="1600" dirty="0" smtClean="0"/>
              <a:t>PaaS built </a:t>
            </a:r>
            <a:r>
              <a:rPr lang="en-GB" sz="1600" dirty="0"/>
              <a:t>around </a:t>
            </a:r>
            <a:r>
              <a:rPr lang="en-GB" sz="1600" b="1" dirty="0"/>
              <a:t>Docker</a:t>
            </a:r>
            <a:r>
              <a:rPr lang="en-GB" sz="1600" dirty="0"/>
              <a:t> containers orchestrated and managed by </a:t>
            </a:r>
            <a:r>
              <a:rPr lang="en-GB" sz="1600" b="1" dirty="0"/>
              <a:t>Kubernetes</a:t>
            </a:r>
            <a:r>
              <a:rPr lang="en-GB" sz="1600" dirty="0"/>
              <a:t> on a foundation of </a:t>
            </a:r>
            <a:r>
              <a:rPr lang="en-GB" sz="1600" b="1" dirty="0"/>
              <a:t>Red Hat Enterprise </a:t>
            </a:r>
            <a:r>
              <a:rPr lang="en-GB" sz="1600" b="1" dirty="0" smtClean="0"/>
              <a:t>Linux</a:t>
            </a:r>
          </a:p>
          <a:p>
            <a:pPr marL="515938" lvl="1" indent="-114300"/>
            <a:r>
              <a:rPr lang="en-US" sz="1600" dirty="0" err="1" smtClean="0"/>
              <a:t>Dockerbuild</a:t>
            </a:r>
            <a:r>
              <a:rPr lang="en-US" sz="1600" dirty="0" smtClean="0"/>
              <a:t> and source code on </a:t>
            </a:r>
            <a:r>
              <a:rPr lang="en-US" sz="1600" b="1" dirty="0" err="1" smtClean="0"/>
              <a:t>Gitlab</a:t>
            </a:r>
            <a:r>
              <a:rPr lang="en-US" sz="1600" dirty="0" smtClean="0"/>
              <a:t> (auto deployment) </a:t>
            </a:r>
          </a:p>
          <a:p>
            <a:pPr marL="515938" lvl="1" indent="-114300"/>
            <a:r>
              <a:rPr lang="en-US" sz="1600" dirty="0" smtClean="0"/>
              <a:t>Highly interactive and mobile-friendly</a:t>
            </a:r>
            <a:endParaRPr lang="en-GB" sz="1600" dirty="0" smtClean="0"/>
          </a:p>
          <a:p>
            <a:pPr marL="515938" lvl="1" indent="-114300"/>
            <a:r>
              <a:rPr lang="en-US" sz="1600" dirty="0" smtClean="0"/>
              <a:t>Server totally configurable to current &amp; future needs</a:t>
            </a:r>
          </a:p>
          <a:p>
            <a:pPr marL="515938" lvl="1" indent="-114300"/>
            <a:r>
              <a:rPr lang="en-US" sz="1600" dirty="0" smtClean="0"/>
              <a:t>Standardization → Maintainability</a:t>
            </a:r>
          </a:p>
          <a:p>
            <a:pPr marL="515938" lvl="1" indent="-114300"/>
            <a:r>
              <a:rPr lang="en-US" sz="1600" dirty="0" smtClean="0"/>
              <a:t>Ensures project’s longevity</a:t>
            </a:r>
            <a:endParaRPr lang="en-GB" sz="1600" dirty="0"/>
          </a:p>
          <a:p>
            <a:pPr marL="515938" lvl="1" indent="-114300"/>
            <a:endParaRPr lang="en-GB" sz="1400" dirty="0" smtClean="0"/>
          </a:p>
          <a:p>
            <a:pPr marL="515938" lvl="1" indent="-114300"/>
            <a:endParaRPr lang="en-US" sz="1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5462" y="751910"/>
            <a:ext cx="1624225" cy="52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38" y="466555"/>
            <a:ext cx="2029801" cy="1452562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7574" y="1969802"/>
            <a:ext cx="3562959" cy="247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38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 Version 2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" y="770758"/>
            <a:ext cx="5212081" cy="3572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12" y="938831"/>
            <a:ext cx="5458764" cy="37307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798" y="687263"/>
            <a:ext cx="5352746" cy="36401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570" y="1138336"/>
            <a:ext cx="5450769" cy="3730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887" y="631659"/>
            <a:ext cx="5341278" cy="36449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659" y="917844"/>
            <a:ext cx="5459074" cy="373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40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Next steps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00696"/>
            <a:ext cx="8229600" cy="249665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Release Version 2 officially</a:t>
            </a:r>
          </a:p>
          <a:p>
            <a:r>
              <a:rPr lang="en-US" sz="2000" dirty="0" smtClean="0"/>
              <a:t>Reach 100% functionality of Version 1</a:t>
            </a:r>
          </a:p>
          <a:p>
            <a:r>
              <a:rPr lang="en-US" sz="2000" dirty="0" smtClean="0"/>
              <a:t>Advanced statistics</a:t>
            </a:r>
          </a:p>
          <a:p>
            <a:r>
              <a:rPr lang="en-US" sz="2000" dirty="0" smtClean="0"/>
              <a:t>Automatic report generation / report filtering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427" y="175120"/>
            <a:ext cx="2332627" cy="131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87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extLst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Questions / Comments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Content Placeholder 6" descr="93% Off Full Stack Developer 2016 Bundle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653" y="1696142"/>
            <a:ext cx="3479800" cy="195738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72047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Overview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6675" y="1085850"/>
            <a:ext cx="4219575" cy="3334239"/>
          </a:xfrm>
        </p:spPr>
        <p:txBody>
          <a:bodyPr>
            <a:noAutofit/>
          </a:bodyPr>
          <a:lstStyle/>
          <a:p>
            <a:pPr marL="288925" indent="-252413">
              <a:tabLst>
                <a:tab pos="288925" algn="l"/>
              </a:tabLst>
            </a:pPr>
            <a:r>
              <a:rPr lang="en-US" sz="1600" dirty="0" smtClean="0"/>
              <a:t>Main two parts of </a:t>
            </a:r>
            <a:r>
              <a:rPr lang="en-US" sz="1600" b="1" dirty="0" smtClean="0"/>
              <a:t>Carpenter ecosystem</a:t>
            </a:r>
            <a:r>
              <a:rPr lang="en-US" sz="1600" dirty="0" smtClean="0"/>
              <a:t>:</a:t>
            </a:r>
          </a:p>
          <a:p>
            <a:pPr marL="700405" lvl="1" indent="-252413">
              <a:tabLst>
                <a:tab pos="288925" algn="l"/>
              </a:tabLst>
            </a:pPr>
            <a:r>
              <a:rPr lang="en-US" sz="1600" b="1" dirty="0" smtClean="0"/>
              <a:t>Carvings DB</a:t>
            </a:r>
            <a:r>
              <a:rPr lang="en-US" sz="1600" dirty="0" smtClean="0"/>
              <a:t>: Oracle Database</a:t>
            </a:r>
          </a:p>
          <a:p>
            <a:pPr marL="700405" lvl="1" indent="-252413"/>
            <a:r>
              <a:rPr lang="en-US" sz="1600" b="1" dirty="0" smtClean="0"/>
              <a:t>Carpenter</a:t>
            </a:r>
            <a:r>
              <a:rPr lang="en-US" sz="1600" dirty="0" smtClean="0"/>
              <a:t>: web interface to interact with Carvings DB</a:t>
            </a:r>
            <a:br>
              <a:rPr lang="en-US" sz="1600" dirty="0" smtClean="0"/>
            </a:br>
            <a:endParaRPr lang="en-US" sz="1600" dirty="0" smtClean="0"/>
          </a:p>
          <a:p>
            <a:pPr marL="288925" indent="-252413"/>
            <a:r>
              <a:rPr lang="en-US" sz="1600" dirty="0"/>
              <a:t>Other </a:t>
            </a:r>
            <a:r>
              <a:rPr lang="en-US" sz="1600" dirty="0" smtClean="0"/>
              <a:t>DB access </a:t>
            </a:r>
            <a:r>
              <a:rPr lang="en-US" sz="1600" dirty="0"/>
              <a:t>points: </a:t>
            </a:r>
            <a:r>
              <a:rPr lang="en-US" sz="1600" i="1" dirty="0"/>
              <a:t>OAQ, Wooden Bridge, Status board</a:t>
            </a:r>
          </a:p>
          <a:p>
            <a:pPr marL="288925" indent="-252413"/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748" y="760686"/>
            <a:ext cx="4632156" cy="36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25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Carvings DB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190625"/>
            <a:ext cx="3250276" cy="3229464"/>
          </a:xfrm>
        </p:spPr>
        <p:txBody>
          <a:bodyPr>
            <a:noAutofit/>
          </a:bodyPr>
          <a:lstStyle/>
          <a:p>
            <a:pPr marL="288925" indent="-252413">
              <a:tabLst>
                <a:tab pos="288925" algn="l"/>
              </a:tabLst>
            </a:pPr>
            <a:r>
              <a:rPr lang="en-US" sz="1600" b="1" dirty="0" smtClean="0"/>
              <a:t>Oracle</a:t>
            </a:r>
            <a:r>
              <a:rPr lang="en-US" sz="1600" dirty="0" smtClean="0"/>
              <a:t> Database</a:t>
            </a:r>
          </a:p>
          <a:p>
            <a:pPr marL="288925" indent="-252413">
              <a:tabLst>
                <a:tab pos="288925" algn="l"/>
              </a:tabLst>
            </a:pPr>
            <a:r>
              <a:rPr lang="en-US" sz="1600" dirty="0" smtClean="0"/>
              <a:t>Constantly evolving and expanding</a:t>
            </a:r>
          </a:p>
          <a:p>
            <a:pPr marL="288925" indent="-252413"/>
            <a:r>
              <a:rPr lang="en-US" sz="1600" dirty="0" smtClean="0"/>
              <a:t>At the moment consists of </a:t>
            </a:r>
            <a:br>
              <a:rPr lang="en-US" sz="1600" dirty="0" smtClean="0"/>
            </a:br>
            <a:r>
              <a:rPr lang="en-US" sz="1600" b="1" dirty="0" smtClean="0"/>
              <a:t>&gt; 40 tables </a:t>
            </a:r>
            <a:r>
              <a:rPr lang="en-US" sz="1600" dirty="0" smtClean="0"/>
              <a:t>and </a:t>
            </a:r>
            <a:r>
              <a:rPr lang="en-US" sz="1600" b="1" dirty="0" smtClean="0"/>
              <a:t>&gt; 60 views</a:t>
            </a:r>
          </a:p>
          <a:p>
            <a:pPr marL="288925" indent="-252413"/>
            <a:r>
              <a:rPr lang="en-US" sz="1600" dirty="0" smtClean="0"/>
              <a:t>Currently holding </a:t>
            </a:r>
            <a:r>
              <a:rPr lang="en-US" sz="1600" b="1" dirty="0" smtClean="0"/>
              <a:t>&gt; 380.000 result entries</a:t>
            </a:r>
            <a:endParaRPr lang="en-GB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889" y="175121"/>
            <a:ext cx="5703015" cy="413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06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4538" y="933450"/>
            <a:ext cx="4271210" cy="3486639"/>
          </a:xfrm>
        </p:spPr>
        <p:txBody>
          <a:bodyPr>
            <a:noAutofit/>
          </a:bodyPr>
          <a:lstStyle/>
          <a:p>
            <a:pPr marL="288925" indent="-252413">
              <a:tabLst>
                <a:tab pos="288925" algn="l"/>
              </a:tabLst>
            </a:pPr>
            <a:r>
              <a:rPr lang="en-US" sz="1600" b="1" dirty="0"/>
              <a:t>Quality Assurance / Quality </a:t>
            </a:r>
            <a:r>
              <a:rPr lang="en-US" sz="1600" b="1" dirty="0" smtClean="0"/>
              <a:t>Control</a:t>
            </a:r>
            <a:r>
              <a:rPr lang="en-US" sz="1600" b="1" dirty="0" smtClean="0"/>
              <a:t>:</a:t>
            </a:r>
            <a:endParaRPr lang="en-US" sz="1600" b="1" dirty="0" smtClean="0"/>
          </a:p>
          <a:p>
            <a:pPr marL="700405" lvl="1" indent="-252413">
              <a:tabLst>
                <a:tab pos="288925" algn="l"/>
              </a:tabLst>
            </a:pPr>
            <a:r>
              <a:rPr lang="en-US" sz="1400" dirty="0" smtClean="0"/>
              <a:t>Test progress tracking </a:t>
            </a:r>
            <a:r>
              <a:rPr lang="en-US" sz="1400" dirty="0"/>
              <a:t>(who/when/what, results &amp; events) </a:t>
            </a:r>
            <a:endParaRPr lang="en-US" sz="1400" dirty="0" smtClean="0"/>
          </a:p>
          <a:p>
            <a:pPr marL="700405" lvl="1" indent="-252413">
              <a:tabLst>
                <a:tab pos="288925" algn="l"/>
              </a:tabLst>
            </a:pPr>
            <a:r>
              <a:rPr lang="en-US" sz="1400" dirty="0" smtClean="0"/>
              <a:t>Efficient </a:t>
            </a:r>
            <a:r>
              <a:rPr lang="en-US" sz="1400" dirty="0"/>
              <a:t>communication </a:t>
            </a:r>
            <a:r>
              <a:rPr lang="en-US" sz="1400" dirty="0" smtClean="0"/>
              <a:t>between ourselves and </a:t>
            </a:r>
            <a:r>
              <a:rPr lang="en-US" sz="1400" dirty="0"/>
              <a:t>other </a:t>
            </a:r>
            <a:r>
              <a:rPr lang="en-US" sz="1400" dirty="0" smtClean="0"/>
              <a:t>groups</a:t>
            </a:r>
          </a:p>
          <a:p>
            <a:pPr marL="700405" lvl="1" indent="-252413">
              <a:tabLst>
                <a:tab pos="288925" algn="l"/>
              </a:tabLst>
            </a:pPr>
            <a:r>
              <a:rPr lang="en-US" sz="1400" dirty="0" smtClean="0"/>
              <a:t>Allow authorized external users what we are doing in real time</a:t>
            </a:r>
          </a:p>
          <a:p>
            <a:pPr marL="700405" lvl="1" indent="-252413">
              <a:tabLst>
                <a:tab pos="288925" algn="l"/>
              </a:tabLst>
            </a:pPr>
            <a:endParaRPr lang="en-US" sz="1200" dirty="0"/>
          </a:p>
          <a:p>
            <a:pPr marL="288925" indent="-252413">
              <a:tabLst>
                <a:tab pos="288925" algn="l"/>
              </a:tabLst>
            </a:pPr>
            <a:r>
              <a:rPr lang="en-US" sz="1600" b="1" dirty="0"/>
              <a:t>Data processing and </a:t>
            </a:r>
            <a:r>
              <a:rPr lang="en-US" sz="1600" b="1" dirty="0" smtClean="0"/>
              <a:t>storage:</a:t>
            </a:r>
          </a:p>
          <a:p>
            <a:pPr marL="700405" lvl="1" indent="-252413">
              <a:tabLst>
                <a:tab pos="288925" algn="l"/>
              </a:tabLst>
            </a:pPr>
            <a:r>
              <a:rPr lang="en-US" sz="1400" dirty="0"/>
              <a:t>Store data from selected activities (e.g. quench, HV test)</a:t>
            </a:r>
          </a:p>
          <a:p>
            <a:pPr marL="700405" lvl="1" indent="-252413">
              <a:tabLst>
                <a:tab pos="288925" algn="l"/>
              </a:tabLst>
            </a:pPr>
            <a:r>
              <a:rPr lang="en-US" sz="1400" dirty="0"/>
              <a:t>Easy statistics and data </a:t>
            </a:r>
            <a:r>
              <a:rPr lang="en-US" sz="1400" dirty="0" smtClean="0"/>
              <a:t>filtering/mining</a:t>
            </a:r>
            <a:endParaRPr lang="en-US" sz="1400" dirty="0"/>
          </a:p>
          <a:p>
            <a:pPr marL="700405" lvl="1" indent="-252413">
              <a:tabLst>
                <a:tab pos="288925" algn="l"/>
              </a:tabLst>
            </a:pPr>
            <a:r>
              <a:rPr lang="en-US" sz="1400" smtClean="0"/>
              <a:t>Reporting options</a:t>
            </a:r>
            <a:endParaRPr lang="en-US" sz="1400" dirty="0"/>
          </a:p>
          <a:p>
            <a:pPr marL="700405" lvl="1" indent="-252413">
              <a:tabLst>
                <a:tab pos="288925" algn="l"/>
              </a:tabLst>
            </a:pPr>
            <a:endParaRPr lang="en-US" sz="1200" dirty="0"/>
          </a:p>
          <a:p>
            <a:pPr marL="288925" indent="-252413">
              <a:tabLst>
                <a:tab pos="288925" algn="l"/>
              </a:tabLst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500" y="760687"/>
            <a:ext cx="4288516" cy="384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0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4538" y="933450"/>
            <a:ext cx="4271210" cy="3486639"/>
          </a:xfrm>
        </p:spPr>
        <p:txBody>
          <a:bodyPr>
            <a:noAutofit/>
          </a:bodyPr>
          <a:lstStyle/>
          <a:p>
            <a:pPr marL="700405" lvl="1" indent="-252413">
              <a:tabLst>
                <a:tab pos="288925" algn="l"/>
              </a:tabLst>
            </a:pPr>
            <a:endParaRPr lang="en-US" sz="1200" dirty="0"/>
          </a:p>
          <a:p>
            <a:pPr marL="288925" indent="-252413">
              <a:tabLst>
                <a:tab pos="288925" algn="l"/>
              </a:tabLst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069489245"/>
              </p:ext>
            </p:extLst>
          </p:nvPr>
        </p:nvGraphicFramePr>
        <p:xfrm>
          <a:off x="408957" y="775133"/>
          <a:ext cx="8432799" cy="704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756" y="1556175"/>
            <a:ext cx="1597957" cy="1920774"/>
          </a:xfrm>
          <a:prstGeom prst="rect">
            <a:avLst/>
          </a:prstGeom>
        </p:spPr>
      </p:pic>
      <p:pic>
        <p:nvPicPr>
          <p:cNvPr id="13" name="Picture 6" descr="https://scontent.flhr5-1.fna.fbcdn.net/v/t35.0-12/23798715_10157493418903973_1924656398_o.jpg?oh=e9124f302dd12630021ffbfe3235d4cf&amp;oe=5A14EC0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56" y="3517798"/>
            <a:ext cx="1558917" cy="87689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21516" y="1955165"/>
            <a:ext cx="767724" cy="24007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93056" y="1565874"/>
            <a:ext cx="19585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/>
              <a:t>Multiple magnets </a:t>
            </a:r>
            <a:r>
              <a:rPr lang="en-US" sz="1400" dirty="0" smtClean="0"/>
              <a:t>on one </a:t>
            </a:r>
            <a:r>
              <a:rPr lang="en-US" sz="1400" dirty="0"/>
              <a:t>insert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 smtClean="0"/>
              <a:t>Stack of diodes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 smtClean="0"/>
              <a:t>Cryomodule assembly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" r="5836"/>
          <a:stretch/>
        </p:blipFill>
        <p:spPr>
          <a:xfrm>
            <a:off x="2289175" y="2805939"/>
            <a:ext cx="1446505" cy="16014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23902" y="1553174"/>
            <a:ext cx="1686007" cy="149433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b="4089"/>
          <a:stretch/>
        </p:blipFill>
        <p:spPr>
          <a:xfrm>
            <a:off x="4815915" y="3099400"/>
            <a:ext cx="2109804" cy="13079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71445" y="1599517"/>
            <a:ext cx="2012230" cy="2757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8368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868017"/>
            <a:ext cx="4832825" cy="112406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114300"/>
            <a:r>
              <a:rPr lang="en-US" sz="1800" dirty="0" smtClean="0"/>
              <a:t>Test progress tracking:</a:t>
            </a:r>
          </a:p>
          <a:p>
            <a:pPr marL="515938" lvl="1" indent="-114300"/>
            <a:r>
              <a:rPr lang="en-US" sz="1400" dirty="0" smtClean="0"/>
              <a:t>Hierarchical structure to guide and follow the test</a:t>
            </a:r>
          </a:p>
          <a:p>
            <a:pPr marL="515938" lvl="1" indent="-114300"/>
            <a:r>
              <a:rPr lang="en-US" sz="1400" dirty="0" smtClean="0"/>
              <a:t>Only test engineer and operators can input data</a:t>
            </a:r>
            <a:endParaRPr lang="en-GB" sz="1400" dirty="0" smtClean="0"/>
          </a:p>
          <a:p>
            <a:pPr marL="515938" lvl="1" indent="-114300"/>
            <a:r>
              <a:rPr lang="en-US" sz="1400" dirty="0" smtClean="0"/>
              <a:t>Keeps track of what has been done, when, by whom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611" y="340822"/>
            <a:ext cx="4379079" cy="2178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6274" y="2050810"/>
            <a:ext cx="1638567" cy="2257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4" r="10219" b="7865"/>
          <a:stretch/>
        </p:blipFill>
        <p:spPr>
          <a:xfrm>
            <a:off x="919337" y="2212776"/>
            <a:ext cx="2985585" cy="209527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32444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349936" y="571620"/>
            <a:ext cx="3892326" cy="14857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114300"/>
            <a:r>
              <a:rPr lang="en-US" sz="1800" dirty="0" smtClean="0"/>
              <a:t>Data storage</a:t>
            </a:r>
          </a:p>
          <a:p>
            <a:pPr marL="515938" lvl="1" indent="-114300"/>
            <a:r>
              <a:rPr lang="en-GB" sz="1400" dirty="0"/>
              <a:t>Files from analysis software can be loaded and are automatically parsed</a:t>
            </a:r>
          </a:p>
          <a:p>
            <a:pPr marL="515938" lvl="1" indent="-114300"/>
            <a:r>
              <a:rPr lang="en-US" sz="1400" dirty="0"/>
              <a:t>The results can be found in the Carpenter test plan</a:t>
            </a:r>
            <a:endParaRPr lang="en-GB" sz="1400" dirty="0"/>
          </a:p>
          <a:p>
            <a:pPr marL="515938" lvl="1" indent="-114300"/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4914" y="930426"/>
            <a:ext cx="2987805" cy="3478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16" y="945022"/>
            <a:ext cx="2521195" cy="3467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4244" y="1911346"/>
            <a:ext cx="2983711" cy="2253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flipV="1">
            <a:off x="1916706" y="3349376"/>
            <a:ext cx="1533843" cy="588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26591" y="3463676"/>
            <a:ext cx="449688" cy="24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978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24690" y="757989"/>
            <a:ext cx="8420793" cy="9329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114300"/>
            <a:r>
              <a:rPr lang="en-US" sz="1800" dirty="0" smtClean="0"/>
              <a:t>Data filtering/mining</a:t>
            </a:r>
          </a:p>
          <a:p>
            <a:pPr marL="515938" lvl="1" indent="-114300"/>
            <a:r>
              <a:rPr lang="en-US" sz="1400" dirty="0" smtClean="0"/>
              <a:t>Data can be filtered and then downloaded for further offline analysis</a:t>
            </a:r>
          </a:p>
          <a:p>
            <a:pPr marL="515938" lvl="1" indent="-114300"/>
            <a:r>
              <a:rPr lang="en-GB" sz="1400" dirty="0"/>
              <a:t>Future: statistics, training plots, </a:t>
            </a:r>
            <a:r>
              <a:rPr lang="en-GB" sz="1400" dirty="0" smtClean="0"/>
              <a:t>etc.</a:t>
            </a:r>
            <a:endParaRPr lang="en-GB" sz="1400" dirty="0"/>
          </a:p>
          <a:p>
            <a:pPr marL="515938" lvl="1" indent="-114300"/>
            <a:endParaRPr lang="en-GB" sz="1400" dirty="0" smtClean="0"/>
          </a:p>
          <a:p>
            <a:pPr marL="515938" lvl="1" indent="-114300"/>
            <a:endParaRPr lang="en-US" sz="14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b="4938"/>
          <a:stretch/>
        </p:blipFill>
        <p:spPr>
          <a:xfrm>
            <a:off x="182880" y="1690972"/>
            <a:ext cx="8362603" cy="2495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213" y="2816456"/>
            <a:ext cx="7669483" cy="1548337"/>
          </a:xfrm>
          <a:prstGeom prst="rect">
            <a:avLst/>
          </a:prstGeom>
          <a:ln w="12700">
            <a:solidFill>
              <a:schemeClr val="accent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3290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5000"/>
                    </a14:imgEffect>
                    <a14:imgEffect>
                      <a14:saturation sat="70000"/>
                    </a14:imgEffect>
                    <a14:imgEffect>
                      <a14:brightnessContrast contrast="-1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75121"/>
            <a:ext cx="8226854" cy="58286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Carpenter Versions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24690" y="1343025"/>
            <a:ext cx="8420793" cy="222313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114300"/>
            <a:r>
              <a:rPr lang="en-US" sz="2000" u="sng" dirty="0" smtClean="0"/>
              <a:t>Version 1</a:t>
            </a:r>
            <a:r>
              <a:rPr lang="en-US" sz="2000" dirty="0" smtClean="0"/>
              <a:t>:</a:t>
            </a:r>
          </a:p>
          <a:p>
            <a:pPr marL="515938" lvl="1" indent="-114300"/>
            <a:r>
              <a:rPr lang="en-US" sz="1600" dirty="0"/>
              <a:t>In development from mid-2017 to Q1-2019 by two </a:t>
            </a:r>
            <a:r>
              <a:rPr lang="en-US" sz="1600" dirty="0" smtClean="0"/>
              <a:t>developers</a:t>
            </a:r>
            <a:endParaRPr lang="en-US" sz="1600" dirty="0" smtClean="0"/>
          </a:p>
          <a:p>
            <a:pPr marL="515938" lvl="1" indent="-114300"/>
            <a:r>
              <a:rPr lang="en-US" sz="1600" dirty="0" smtClean="0"/>
              <a:t>Entirely </a:t>
            </a:r>
            <a:r>
              <a:rPr lang="en-US" sz="1600" dirty="0" smtClean="0"/>
              <a:t>written in </a:t>
            </a:r>
            <a:r>
              <a:rPr lang="en-US" sz="1600" b="1" dirty="0" smtClean="0"/>
              <a:t>PHP</a:t>
            </a:r>
          </a:p>
          <a:p>
            <a:pPr marL="515938" lvl="1" indent="-114300"/>
            <a:r>
              <a:rPr lang="en-US" sz="1600" b="1" dirty="0" smtClean="0"/>
              <a:t>DFS</a:t>
            </a:r>
            <a:r>
              <a:rPr lang="en-US" sz="1600" b="1" dirty="0"/>
              <a:t>-</a:t>
            </a:r>
            <a:r>
              <a:rPr lang="en-US" sz="1600" b="1" dirty="0" smtClean="0"/>
              <a:t>hosted</a:t>
            </a:r>
            <a:r>
              <a:rPr lang="en-US" sz="1600" dirty="0" smtClean="0"/>
              <a:t> website</a:t>
            </a:r>
          </a:p>
          <a:p>
            <a:pPr marL="515938" lvl="1" indent="-114300"/>
            <a:r>
              <a:rPr lang="en-US" sz="1600" dirty="0" smtClean="0"/>
              <a:t>Quick deployment</a:t>
            </a:r>
          </a:p>
          <a:p>
            <a:pPr marL="515938" lvl="1" indent="-114300"/>
            <a:r>
              <a:rPr lang="en-GB" sz="1600" dirty="0" smtClean="0"/>
              <a:t>Technical limitations on technology utilized due to DFS hosting</a:t>
            </a:r>
          </a:p>
          <a:p>
            <a:pPr marL="515938" lvl="1" indent="-114300"/>
            <a:r>
              <a:rPr lang="en-US" sz="1600" dirty="0" smtClean="0"/>
              <a:t>Server not configurable</a:t>
            </a:r>
          </a:p>
          <a:p>
            <a:pPr marL="515938" lvl="1" indent="-114300"/>
            <a:r>
              <a:rPr lang="en-US" sz="1600" dirty="0" smtClean="0"/>
              <a:t>Lack of standardization</a:t>
            </a:r>
            <a:endParaRPr lang="en-GB" sz="1600" dirty="0"/>
          </a:p>
          <a:p>
            <a:pPr marL="515938" lvl="1" indent="-114300"/>
            <a:endParaRPr lang="en-GB" sz="1400" dirty="0" smtClean="0"/>
          </a:p>
          <a:p>
            <a:pPr marL="515938" lvl="1" indent="-114300"/>
            <a:endParaRPr lang="en-US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4569" y="1343025"/>
            <a:ext cx="1172868" cy="63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014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1278</TotalTime>
  <Words>399</Words>
  <Application>Microsoft Office PowerPoint</Application>
  <PresentationFormat>On-screen Show (16:9)</PresentationFormat>
  <Paragraphs>92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CERNCorporate16-9</vt:lpstr>
      <vt:lpstr>Carvings &amp; Carpenter in SM18 </vt:lpstr>
      <vt:lpstr>Overview</vt:lpstr>
      <vt:lpstr>Carvings DB</vt:lpstr>
      <vt:lpstr>Carpenter</vt:lpstr>
      <vt:lpstr>Carpenter</vt:lpstr>
      <vt:lpstr>Carpenter</vt:lpstr>
      <vt:lpstr>Carpenter</vt:lpstr>
      <vt:lpstr>Carpenter</vt:lpstr>
      <vt:lpstr>Carpenter Versions</vt:lpstr>
      <vt:lpstr>Carpenter Versions</vt:lpstr>
      <vt:lpstr>Carpenter Version 2</vt:lpstr>
      <vt:lpstr>Next steps</vt:lpstr>
      <vt:lpstr>Questions / Comments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Koukovinis Platias</dc:creator>
  <cp:lastModifiedBy>Ioannis Koukovinis Platias</cp:lastModifiedBy>
  <cp:revision>111</cp:revision>
  <dcterms:created xsi:type="dcterms:W3CDTF">2020-11-24T15:49:03Z</dcterms:created>
  <dcterms:modified xsi:type="dcterms:W3CDTF">2020-12-07T17:46:18Z</dcterms:modified>
</cp:coreProperties>
</file>