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711" r:id="rId2"/>
    <p:sldId id="728" r:id="rId3"/>
    <p:sldId id="742" r:id="rId4"/>
    <p:sldId id="743" r:id="rId5"/>
    <p:sldId id="744" r:id="rId6"/>
    <p:sldId id="754" r:id="rId7"/>
    <p:sldId id="763" r:id="rId8"/>
    <p:sldId id="755" r:id="rId9"/>
    <p:sldId id="761" r:id="rId10"/>
    <p:sldId id="764" r:id="rId11"/>
    <p:sldId id="762" r:id="rId12"/>
    <p:sldId id="760" r:id="rId13"/>
    <p:sldId id="747" r:id="rId14"/>
    <p:sldId id="756" r:id="rId15"/>
    <p:sldId id="757" r:id="rId16"/>
    <p:sldId id="758" r:id="rId17"/>
    <p:sldId id="741" r:id="rId18"/>
    <p:sldId id="749" r:id="rId19"/>
    <p:sldId id="748" r:id="rId20"/>
    <p:sldId id="740" r:id="rId21"/>
    <p:sldId id="745" r:id="rId22"/>
    <p:sldId id="736" r:id="rId23"/>
    <p:sldId id="737" r:id="rId24"/>
    <p:sldId id="746" r:id="rId25"/>
  </p:sldIdLst>
  <p:sldSz cx="9144000" cy="6858000" type="screen4x3"/>
  <p:notesSz cx="6858000" cy="9144000"/>
  <p:defaultTextStyle>
    <a:defPPr>
      <a:defRPr lang="en-GB"/>
    </a:defPPr>
    <a:lvl1pPr algn="l" rtl="0" fontAlgn="base">
      <a:spcBef>
        <a:spcPct val="50000"/>
      </a:spcBef>
      <a:spcAft>
        <a:spcPct val="0"/>
      </a:spcAft>
      <a:buChar char="•"/>
      <a:defRPr kern="1200">
        <a:solidFill>
          <a:schemeClr val="tx1"/>
        </a:solidFill>
        <a:latin typeface="Times New Roman" pitchFamily="18" charset="0"/>
        <a:ea typeface="+mn-ea"/>
        <a:cs typeface="+mn-cs"/>
      </a:defRPr>
    </a:lvl1pPr>
    <a:lvl2pPr marL="457200" algn="l" rtl="0" fontAlgn="base">
      <a:spcBef>
        <a:spcPct val="50000"/>
      </a:spcBef>
      <a:spcAft>
        <a:spcPct val="0"/>
      </a:spcAft>
      <a:buChar char="•"/>
      <a:defRPr kern="1200">
        <a:solidFill>
          <a:schemeClr val="tx1"/>
        </a:solidFill>
        <a:latin typeface="Times New Roman" pitchFamily="18" charset="0"/>
        <a:ea typeface="+mn-ea"/>
        <a:cs typeface="+mn-cs"/>
      </a:defRPr>
    </a:lvl2pPr>
    <a:lvl3pPr marL="914400" algn="l" rtl="0" fontAlgn="base">
      <a:spcBef>
        <a:spcPct val="50000"/>
      </a:spcBef>
      <a:spcAft>
        <a:spcPct val="0"/>
      </a:spcAft>
      <a:buChar char="•"/>
      <a:defRPr kern="1200">
        <a:solidFill>
          <a:schemeClr val="tx1"/>
        </a:solidFill>
        <a:latin typeface="Times New Roman" pitchFamily="18" charset="0"/>
        <a:ea typeface="+mn-ea"/>
        <a:cs typeface="+mn-cs"/>
      </a:defRPr>
    </a:lvl3pPr>
    <a:lvl4pPr marL="1371600" algn="l" rtl="0" fontAlgn="base">
      <a:spcBef>
        <a:spcPct val="50000"/>
      </a:spcBef>
      <a:spcAft>
        <a:spcPct val="0"/>
      </a:spcAft>
      <a:buChar char="•"/>
      <a:defRPr kern="1200">
        <a:solidFill>
          <a:schemeClr val="tx1"/>
        </a:solidFill>
        <a:latin typeface="Times New Roman" pitchFamily="18" charset="0"/>
        <a:ea typeface="+mn-ea"/>
        <a:cs typeface="+mn-cs"/>
      </a:defRPr>
    </a:lvl4pPr>
    <a:lvl5pPr marL="1828800" algn="l" rtl="0" fontAlgn="base">
      <a:spcBef>
        <a:spcPct val="50000"/>
      </a:spcBef>
      <a:spcAft>
        <a:spcPct val="0"/>
      </a:spcAft>
      <a:buChar char="•"/>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FF"/>
    <a:srgbClr val="996633"/>
    <a:srgbClr val="FFCC66"/>
    <a:srgbClr val="FF9900"/>
    <a:srgbClr val="FFFFCC"/>
    <a:srgbClr val="3333FF"/>
    <a:srgbClr val="FFCC00"/>
    <a:srgbClr val="D6D6F5"/>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25" autoAdjust="0"/>
    <p:restoredTop sz="94660"/>
  </p:normalViewPr>
  <p:slideViewPr>
    <p:cSldViewPr snapToGrid="0">
      <p:cViewPr varScale="1">
        <p:scale>
          <a:sx n="110" d="100"/>
          <a:sy n="110" d="100"/>
        </p:scale>
        <p:origin x="-108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3" d="100"/>
          <a:sy n="83" d="100"/>
        </p:scale>
        <p:origin x="-310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1" y="1"/>
            <a:ext cx="2970609" cy="458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74755" name="Rectangle 3"/>
          <p:cNvSpPr>
            <a:spLocks noGrp="1" noChangeArrowheads="1"/>
          </p:cNvSpPr>
          <p:nvPr>
            <p:ph type="dt" sz="quarter" idx="1"/>
          </p:nvPr>
        </p:nvSpPr>
        <p:spPr bwMode="auto">
          <a:xfrm>
            <a:off x="3887391" y="1"/>
            <a:ext cx="2970609" cy="458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74756" name="Rectangle 4"/>
          <p:cNvSpPr>
            <a:spLocks noGrp="1" noChangeArrowheads="1"/>
          </p:cNvSpPr>
          <p:nvPr>
            <p:ph type="ftr" sz="quarter" idx="2"/>
          </p:nvPr>
        </p:nvSpPr>
        <p:spPr bwMode="auto">
          <a:xfrm>
            <a:off x="1" y="8685894"/>
            <a:ext cx="2970609" cy="45810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74757" name="Rectangle 5"/>
          <p:cNvSpPr>
            <a:spLocks noGrp="1" noChangeArrowheads="1"/>
          </p:cNvSpPr>
          <p:nvPr>
            <p:ph type="sldNum" sz="quarter" idx="3"/>
          </p:nvPr>
        </p:nvSpPr>
        <p:spPr bwMode="auto">
          <a:xfrm>
            <a:off x="3887391" y="8685894"/>
            <a:ext cx="2970609" cy="45810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EB7CB4F-AB55-4867-8486-8158EB555D23}"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1" y="1"/>
            <a:ext cx="2970609" cy="458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51203" name="Rectangle 3"/>
          <p:cNvSpPr>
            <a:spLocks noGrp="1" noChangeArrowheads="1"/>
          </p:cNvSpPr>
          <p:nvPr>
            <p:ph type="dt" idx="1"/>
          </p:nvPr>
        </p:nvSpPr>
        <p:spPr bwMode="auto">
          <a:xfrm>
            <a:off x="3887391" y="1"/>
            <a:ext cx="2970609" cy="458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51204" name="Rectangle 4"/>
          <p:cNvSpPr>
            <a:spLocks noGrp="1" noRot="1" noChangeAspect="1" noChangeArrowheads="1" noTextEdit="1"/>
          </p:cNvSpPr>
          <p:nvPr>
            <p:ph type="sldImg" idx="2"/>
          </p:nvPr>
        </p:nvSpPr>
        <p:spPr bwMode="auto">
          <a:xfrm>
            <a:off x="1144588" y="685800"/>
            <a:ext cx="4572000" cy="3429000"/>
          </a:xfrm>
          <a:prstGeom prst="rect">
            <a:avLst/>
          </a:prstGeom>
          <a:noFill/>
          <a:ln w="9525">
            <a:solidFill>
              <a:srgbClr val="000000"/>
            </a:solidFill>
            <a:miter lim="800000"/>
            <a:headEnd/>
            <a:tailEnd/>
          </a:ln>
          <a:effectLst/>
        </p:spPr>
      </p:sp>
      <p:sp>
        <p:nvSpPr>
          <p:cNvPr id="51205" name="Rectangle 5"/>
          <p:cNvSpPr>
            <a:spLocks noGrp="1" noChangeArrowheads="1"/>
          </p:cNvSpPr>
          <p:nvPr>
            <p:ph type="body" sz="quarter" idx="3"/>
          </p:nvPr>
        </p:nvSpPr>
        <p:spPr bwMode="auto">
          <a:xfrm>
            <a:off x="913805" y="4343703"/>
            <a:ext cx="5030391" cy="411389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1206" name="Rectangle 6"/>
          <p:cNvSpPr>
            <a:spLocks noGrp="1" noChangeArrowheads="1"/>
          </p:cNvSpPr>
          <p:nvPr>
            <p:ph type="ftr" sz="quarter" idx="4"/>
          </p:nvPr>
        </p:nvSpPr>
        <p:spPr bwMode="auto">
          <a:xfrm>
            <a:off x="1" y="8685894"/>
            <a:ext cx="2970609" cy="45810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51207" name="Rectangle 7"/>
          <p:cNvSpPr>
            <a:spLocks noGrp="1" noChangeArrowheads="1"/>
          </p:cNvSpPr>
          <p:nvPr>
            <p:ph type="sldNum" sz="quarter" idx="5"/>
          </p:nvPr>
        </p:nvSpPr>
        <p:spPr bwMode="auto">
          <a:xfrm>
            <a:off x="3887391" y="8685894"/>
            <a:ext cx="2970609" cy="45810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1EC29F4-5564-461F-AEE6-762DF52A9E0F}"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GB" dirty="0"/>
          </a:p>
        </p:txBody>
      </p:sp>
      <p:sp>
        <p:nvSpPr>
          <p:cNvPr id="3" name="Content Placeholder 2"/>
          <p:cNvSpPr>
            <a:spLocks noGrp="1"/>
          </p:cNvSpPr>
          <p:nvPr>
            <p:ph idx="1"/>
          </p:nvPr>
        </p:nvSpPr>
        <p:spPr>
          <a:xfrm>
            <a:off x="304800" y="1066800"/>
            <a:ext cx="8534400" cy="5257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0"/>
            <a:ext cx="20955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0"/>
            <a:ext cx="61341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600200" y="0"/>
            <a:ext cx="7315200" cy="9144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533400" y="12192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86300" y="12192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33400" y="37338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86300" y="37338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765954" name="Picture 2"/>
          <p:cNvPicPr>
            <a:picLocks noChangeAspect="1" noChangeArrowheads="1"/>
          </p:cNvPicPr>
          <p:nvPr userDrawn="1"/>
        </p:nvPicPr>
        <p:blipFill>
          <a:blip r:embed="rId2" cstate="print"/>
          <a:srcRect/>
          <a:stretch>
            <a:fillRect/>
          </a:stretch>
        </p:blipFill>
        <p:spPr bwMode="auto">
          <a:xfrm>
            <a:off x="0" y="1"/>
            <a:ext cx="1524000" cy="990599"/>
          </a:xfrm>
          <a:prstGeom prst="rect">
            <a:avLst/>
          </a:prstGeom>
          <a:noFill/>
          <a:ln w="9525" cap="flat" cmpd="sng">
            <a:noFill/>
            <a:prstDash val="solid"/>
            <a:miter lim="800000"/>
            <a:headEnd/>
            <a:tailEnd/>
          </a:ln>
          <a:effec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315200" cy="9144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1219200"/>
            <a:ext cx="40005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86300" y="12192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86300" y="3733800"/>
            <a:ext cx="40005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4034" name="Rectangle 1026"/>
          <p:cNvSpPr>
            <a:spLocks noGrp="1" noChangeArrowheads="1"/>
          </p:cNvSpPr>
          <p:nvPr>
            <p:ph type="ctrTitle"/>
          </p:nvPr>
        </p:nvSpPr>
        <p:spPr>
          <a:xfrm>
            <a:off x="762000" y="1524000"/>
            <a:ext cx="7772400" cy="1143000"/>
          </a:xfrm>
        </p:spPr>
        <p:txBody>
          <a:bodyPr/>
          <a:lstStyle>
            <a:lvl1pPr>
              <a:defRPr sz="3600">
                <a:solidFill>
                  <a:srgbClr val="009900"/>
                </a:solidFill>
              </a:defRPr>
            </a:lvl1pPr>
          </a:lstStyle>
          <a:p>
            <a:r>
              <a:rPr lang="en-GB" dirty="0"/>
              <a:t>Click to edit Master title style</a:t>
            </a:r>
          </a:p>
        </p:txBody>
      </p:sp>
      <p:sp>
        <p:nvSpPr>
          <p:cNvPr id="44035" name="Rectangle 1027"/>
          <p:cNvSpPr>
            <a:spLocks noGrp="1" noChangeArrowheads="1"/>
          </p:cNvSpPr>
          <p:nvPr>
            <p:ph type="subTitle" idx="1"/>
          </p:nvPr>
        </p:nvSpPr>
        <p:spPr>
          <a:xfrm>
            <a:off x="1600200" y="3124200"/>
            <a:ext cx="6400800" cy="1752600"/>
          </a:xfrm>
        </p:spPr>
        <p:txBody>
          <a:bodyPr/>
          <a:lstStyle>
            <a:lvl1pPr marL="0" indent="0" algn="ctr">
              <a:buFontTx/>
              <a:buNone/>
              <a:defRPr/>
            </a:lvl1pPr>
          </a:lstStyle>
          <a:p>
            <a:r>
              <a:rPr lang="en-GB"/>
              <a:t>Click to edit Master subtitle style</a:t>
            </a:r>
          </a:p>
        </p:txBody>
      </p:sp>
      <p:pic>
        <p:nvPicPr>
          <p:cNvPr id="9" name="Picture 25" descr="Z:\JIMENEZ\Pictures Vacuum Group\Logo\New Picture (5).png"/>
          <p:cNvPicPr>
            <a:picLocks noChangeAspect="1" noChangeArrowheads="1"/>
          </p:cNvPicPr>
          <p:nvPr userDrawn="1"/>
        </p:nvPicPr>
        <p:blipFill>
          <a:blip r:embed="rId2" cstate="print"/>
          <a:srcRect/>
          <a:stretch>
            <a:fillRect/>
          </a:stretch>
        </p:blipFill>
        <p:spPr bwMode="auto">
          <a:xfrm>
            <a:off x="8153400" y="0"/>
            <a:ext cx="990600" cy="990600"/>
          </a:xfrm>
          <a:prstGeom prst="rect">
            <a:avLst/>
          </a:prstGeom>
          <a:noFill/>
        </p:spPr>
      </p:pic>
      <p:pic>
        <p:nvPicPr>
          <p:cNvPr id="5" name="Picture 1"/>
          <p:cNvPicPr>
            <a:picLocks noChangeAspect="1" noChangeArrowheads="1"/>
          </p:cNvPicPr>
          <p:nvPr userDrawn="1"/>
        </p:nvPicPr>
        <p:blipFill>
          <a:blip r:embed="rId3" cstate="print"/>
          <a:srcRect/>
          <a:stretch>
            <a:fillRect/>
          </a:stretch>
        </p:blipFill>
        <p:spPr bwMode="auto">
          <a:xfrm>
            <a:off x="6909759" y="5806593"/>
            <a:ext cx="2234241" cy="10514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1219200"/>
            <a:ext cx="40005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86300" y="1219200"/>
            <a:ext cx="40005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 name="Rectangle 9"/>
          <p:cNvSpPr/>
          <p:nvPr/>
        </p:nvSpPr>
        <p:spPr bwMode="auto">
          <a:xfrm>
            <a:off x="0" y="0"/>
            <a:ext cx="9144000" cy="990600"/>
          </a:xfrm>
          <a:prstGeom prst="rect">
            <a:avLst/>
          </a:prstGeom>
          <a:solidFill>
            <a:srgbClr val="0000FF"/>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marL="457200" marR="0" indent="0" algn="l" defTabSz="914400" rtl="0" eaLnBrk="1" fontAlgn="base" latinLnBrk="0" hangingPunct="1">
              <a:lnSpc>
                <a:spcPct val="100000"/>
              </a:lnSpc>
              <a:spcBef>
                <a:spcPct val="5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Times New Roman" pitchFamily="18" charset="0"/>
            </a:endParaRPr>
          </a:p>
        </p:txBody>
      </p:sp>
      <p:sp>
        <p:nvSpPr>
          <p:cNvPr id="1027" name="Rectangle 3"/>
          <p:cNvSpPr>
            <a:spLocks noGrp="1" noChangeArrowheads="1"/>
          </p:cNvSpPr>
          <p:nvPr>
            <p:ph type="body" idx="1"/>
          </p:nvPr>
        </p:nvSpPr>
        <p:spPr bwMode="auto">
          <a:xfrm>
            <a:off x="304800" y="1066800"/>
            <a:ext cx="86106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1040" name="Text Box 16"/>
          <p:cNvSpPr txBox="1">
            <a:spLocks noChangeArrowheads="1"/>
          </p:cNvSpPr>
          <p:nvPr/>
        </p:nvSpPr>
        <p:spPr bwMode="auto">
          <a:xfrm>
            <a:off x="0" y="6296745"/>
            <a:ext cx="4114800" cy="553998"/>
          </a:xfrm>
          <a:prstGeom prst="rect">
            <a:avLst/>
          </a:prstGeom>
          <a:noFill/>
          <a:ln w="9525">
            <a:noFill/>
            <a:miter lim="800000"/>
            <a:headEnd/>
            <a:tailEnd/>
          </a:ln>
          <a:effectLst/>
        </p:spPr>
        <p:txBody>
          <a:bodyPr wrap="square">
            <a:spAutoFit/>
          </a:bodyPr>
          <a:lstStyle/>
          <a:p>
            <a:pPr algn="l">
              <a:spcBef>
                <a:spcPct val="0"/>
              </a:spcBef>
              <a:buFontTx/>
              <a:buNone/>
            </a:pPr>
            <a:r>
              <a:rPr lang="en-US" sz="1000" dirty="0" smtClean="0">
                <a:solidFill>
                  <a:schemeClr val="bg1">
                    <a:lumMod val="50000"/>
                  </a:schemeClr>
                </a:solidFill>
              </a:rPr>
              <a:t>HE-LHC: Requirements from the Vacuum Systems</a:t>
            </a:r>
            <a:br>
              <a:rPr lang="en-US" sz="1000" dirty="0" smtClean="0">
                <a:solidFill>
                  <a:schemeClr val="bg1">
                    <a:lumMod val="50000"/>
                  </a:schemeClr>
                </a:solidFill>
              </a:rPr>
            </a:br>
            <a:r>
              <a:rPr lang="en-US" sz="1000" dirty="0" smtClean="0">
                <a:solidFill>
                  <a:schemeClr val="bg1">
                    <a:lumMod val="50000"/>
                  </a:schemeClr>
                </a:solidFill>
              </a:rPr>
              <a:t>Session 3: Synchrotron radiation &amp; beam dynamics</a:t>
            </a:r>
          </a:p>
          <a:p>
            <a:pPr algn="l">
              <a:spcBef>
                <a:spcPct val="0"/>
              </a:spcBef>
              <a:buFontTx/>
              <a:buNone/>
            </a:pPr>
            <a:r>
              <a:rPr lang="fr-CH" sz="1000" dirty="0" smtClean="0">
                <a:solidFill>
                  <a:schemeClr val="bg1">
                    <a:lumMod val="50000"/>
                  </a:schemeClr>
                </a:solidFill>
              </a:rPr>
              <a:t>J.M. Jimenez , 15 Oct’10 (Malta)</a:t>
            </a:r>
            <a:endParaRPr lang="en-GB" sz="1000" dirty="0">
              <a:solidFill>
                <a:schemeClr val="bg1">
                  <a:lumMod val="50000"/>
                </a:schemeClr>
              </a:solidFill>
            </a:endParaRPr>
          </a:p>
        </p:txBody>
      </p:sp>
      <p:sp>
        <p:nvSpPr>
          <p:cNvPr id="1026" name="Rectangle 2"/>
          <p:cNvSpPr>
            <a:spLocks noGrp="1" noChangeArrowheads="1"/>
          </p:cNvSpPr>
          <p:nvPr>
            <p:ph type="title"/>
          </p:nvPr>
        </p:nvSpPr>
        <p:spPr bwMode="auto">
          <a:xfrm>
            <a:off x="1438274" y="0"/>
            <a:ext cx="7705726"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pic>
        <p:nvPicPr>
          <p:cNvPr id="8" name="Picture 2"/>
          <p:cNvPicPr>
            <a:picLocks noChangeAspect="1" noChangeArrowheads="1"/>
          </p:cNvPicPr>
          <p:nvPr userDrawn="1"/>
        </p:nvPicPr>
        <p:blipFill>
          <a:blip r:embed="rId15" cstate="print"/>
          <a:srcRect/>
          <a:stretch>
            <a:fillRect/>
          </a:stretch>
        </p:blipFill>
        <p:spPr bwMode="auto">
          <a:xfrm>
            <a:off x="0" y="0"/>
            <a:ext cx="1457034" cy="990000"/>
          </a:xfrm>
          <a:prstGeom prst="rect">
            <a:avLst/>
          </a:prstGeom>
          <a:noFill/>
          <a:ln w="9525">
            <a:noFill/>
            <a:miter lim="800000"/>
            <a:headEnd/>
            <a:tailEnd/>
          </a:ln>
          <a:effectLst/>
        </p:spPr>
      </p:pic>
      <p:pic>
        <p:nvPicPr>
          <p:cNvPr id="26625" name="Picture 1"/>
          <p:cNvPicPr>
            <a:picLocks noChangeAspect="1" noChangeArrowheads="1"/>
          </p:cNvPicPr>
          <p:nvPr userDrawn="1"/>
        </p:nvPicPr>
        <p:blipFill>
          <a:blip r:embed="rId16" cstate="print"/>
          <a:srcRect/>
          <a:stretch>
            <a:fillRect/>
          </a:stretch>
        </p:blipFill>
        <p:spPr bwMode="auto">
          <a:xfrm>
            <a:off x="6909759" y="5806593"/>
            <a:ext cx="2234241" cy="1051407"/>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fontAlgn="base">
        <a:spcBef>
          <a:spcPct val="0"/>
        </a:spcBef>
        <a:spcAft>
          <a:spcPct val="0"/>
        </a:spcAft>
        <a:defRPr sz="2400" b="1">
          <a:solidFill>
            <a:schemeClr val="bg1"/>
          </a:solidFill>
          <a:latin typeface="+mj-lt"/>
          <a:ea typeface="+mj-ea"/>
          <a:cs typeface="+mj-cs"/>
        </a:defRPr>
      </a:lvl1pPr>
      <a:lvl2pPr algn="ctr" rtl="0" fontAlgn="base">
        <a:spcBef>
          <a:spcPct val="0"/>
        </a:spcBef>
        <a:spcAft>
          <a:spcPct val="0"/>
        </a:spcAft>
        <a:defRPr sz="2400" b="1">
          <a:solidFill>
            <a:schemeClr val="bg1"/>
          </a:solidFill>
          <a:latin typeface="Times New Roman" pitchFamily="18" charset="0"/>
        </a:defRPr>
      </a:lvl2pPr>
      <a:lvl3pPr algn="ctr" rtl="0" fontAlgn="base">
        <a:spcBef>
          <a:spcPct val="0"/>
        </a:spcBef>
        <a:spcAft>
          <a:spcPct val="0"/>
        </a:spcAft>
        <a:defRPr sz="2400" b="1">
          <a:solidFill>
            <a:schemeClr val="bg1"/>
          </a:solidFill>
          <a:latin typeface="Times New Roman" pitchFamily="18" charset="0"/>
        </a:defRPr>
      </a:lvl3pPr>
      <a:lvl4pPr algn="ctr" rtl="0" fontAlgn="base">
        <a:spcBef>
          <a:spcPct val="0"/>
        </a:spcBef>
        <a:spcAft>
          <a:spcPct val="0"/>
        </a:spcAft>
        <a:defRPr sz="2400" b="1">
          <a:solidFill>
            <a:schemeClr val="bg1"/>
          </a:solidFill>
          <a:latin typeface="Times New Roman" pitchFamily="18" charset="0"/>
        </a:defRPr>
      </a:lvl4pPr>
      <a:lvl5pPr algn="ctr" rtl="0" fontAlgn="base">
        <a:spcBef>
          <a:spcPct val="0"/>
        </a:spcBef>
        <a:spcAft>
          <a:spcPct val="0"/>
        </a:spcAft>
        <a:defRPr sz="2400" b="1">
          <a:solidFill>
            <a:schemeClr val="bg1"/>
          </a:solidFill>
          <a:latin typeface="Times New Roman" pitchFamily="18" charset="0"/>
        </a:defRPr>
      </a:lvl5pPr>
      <a:lvl6pPr marL="457200" algn="ctr" rtl="0" fontAlgn="base">
        <a:spcBef>
          <a:spcPct val="0"/>
        </a:spcBef>
        <a:spcAft>
          <a:spcPct val="0"/>
        </a:spcAft>
        <a:defRPr sz="2400" b="1">
          <a:solidFill>
            <a:schemeClr val="bg1"/>
          </a:solidFill>
          <a:latin typeface="Times New Roman" pitchFamily="18" charset="0"/>
        </a:defRPr>
      </a:lvl6pPr>
      <a:lvl7pPr marL="914400" algn="ctr" rtl="0" fontAlgn="base">
        <a:spcBef>
          <a:spcPct val="0"/>
        </a:spcBef>
        <a:spcAft>
          <a:spcPct val="0"/>
        </a:spcAft>
        <a:defRPr sz="2400" b="1">
          <a:solidFill>
            <a:schemeClr val="bg1"/>
          </a:solidFill>
          <a:latin typeface="Times New Roman" pitchFamily="18" charset="0"/>
        </a:defRPr>
      </a:lvl7pPr>
      <a:lvl8pPr marL="1371600" algn="ctr" rtl="0" fontAlgn="base">
        <a:spcBef>
          <a:spcPct val="0"/>
        </a:spcBef>
        <a:spcAft>
          <a:spcPct val="0"/>
        </a:spcAft>
        <a:defRPr sz="2400" b="1">
          <a:solidFill>
            <a:schemeClr val="bg1"/>
          </a:solidFill>
          <a:latin typeface="Times New Roman" pitchFamily="18" charset="0"/>
        </a:defRPr>
      </a:lvl8pPr>
      <a:lvl9pPr marL="1828800" algn="ctr" rtl="0" fontAlgn="base">
        <a:spcBef>
          <a:spcPct val="0"/>
        </a:spcBef>
        <a:spcAft>
          <a:spcPct val="0"/>
        </a:spcAft>
        <a:defRPr sz="2400" b="1">
          <a:solidFill>
            <a:schemeClr val="bg1"/>
          </a:solidFill>
          <a:latin typeface="Times New Roman" pitchFamily="18" charset="0"/>
        </a:defRPr>
      </a:lvl9pPr>
    </p:titleStyle>
    <p:bodyStyle>
      <a:lvl1pPr marL="342900" indent="-342900" algn="l" rtl="0" fontAlgn="base">
        <a:spcBef>
          <a:spcPct val="20000"/>
        </a:spcBef>
        <a:spcAft>
          <a:spcPct val="0"/>
        </a:spcAft>
        <a:buChar char="•"/>
        <a:defRPr sz="1800" b="1">
          <a:solidFill>
            <a:schemeClr val="tx1"/>
          </a:solidFill>
          <a:latin typeface="+mn-lt"/>
          <a:ea typeface="+mn-ea"/>
          <a:cs typeface="+mn-cs"/>
        </a:defRPr>
      </a:lvl1pPr>
      <a:lvl2pPr marL="742950" indent="-285750" algn="l" rtl="0" fontAlgn="base">
        <a:spcBef>
          <a:spcPct val="20000"/>
        </a:spcBef>
        <a:spcAft>
          <a:spcPct val="0"/>
        </a:spcAft>
        <a:buChar char="–"/>
        <a:defRPr sz="1600">
          <a:solidFill>
            <a:srgbClr val="0000FF"/>
          </a:solidFill>
          <a:latin typeface="+mn-lt"/>
        </a:defRPr>
      </a:lvl2pPr>
      <a:lvl3pPr marL="1143000" indent="-228600" algn="l" rtl="0" fontAlgn="base">
        <a:spcBef>
          <a:spcPct val="20000"/>
        </a:spcBef>
        <a:spcAft>
          <a:spcPct val="0"/>
        </a:spcAft>
        <a:buChar char="•"/>
        <a:defRPr sz="1400">
          <a:solidFill>
            <a:schemeClr val="tx1"/>
          </a:solidFill>
          <a:latin typeface="+mn-lt"/>
        </a:defRPr>
      </a:lvl3pPr>
      <a:lvl4pPr marL="1600200" indent="-228600" algn="l" rtl="0" fontAlgn="base">
        <a:spcBef>
          <a:spcPct val="20000"/>
        </a:spcBef>
        <a:spcAft>
          <a:spcPct val="0"/>
        </a:spcAft>
        <a:buChar char="–"/>
        <a:defRPr sz="1200">
          <a:solidFill>
            <a:schemeClr val="tx1"/>
          </a:solidFill>
          <a:latin typeface="+mn-lt"/>
        </a:defRPr>
      </a:lvl4pPr>
      <a:lvl5pPr marL="2057400" indent="-228600" algn="l" rtl="0" fontAlgn="base">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4239"/>
          <p:cNvPicPr>
            <a:picLocks noChangeAspect="1" noChangeArrowheads="1"/>
          </p:cNvPicPr>
          <p:nvPr/>
        </p:nvPicPr>
        <p:blipFill>
          <a:blip r:embed="rId2" cstate="print"/>
          <a:srcRect/>
          <a:stretch>
            <a:fillRect/>
          </a:stretch>
        </p:blipFill>
        <p:spPr bwMode="auto">
          <a:xfrm>
            <a:off x="10477" y="0"/>
            <a:ext cx="9133523" cy="6858000"/>
          </a:xfrm>
          <a:prstGeom prst="rect">
            <a:avLst/>
          </a:prstGeom>
          <a:noFill/>
          <a:ln w="9525">
            <a:noFill/>
            <a:miter lim="800000"/>
            <a:headEnd/>
            <a:tailEnd/>
          </a:ln>
        </p:spPr>
      </p:pic>
      <p:sp>
        <p:nvSpPr>
          <p:cNvPr id="2" name="Title 1"/>
          <p:cNvSpPr>
            <a:spLocks noGrp="1"/>
          </p:cNvSpPr>
          <p:nvPr>
            <p:ph type="ctrTitle"/>
          </p:nvPr>
        </p:nvSpPr>
        <p:spPr>
          <a:xfrm>
            <a:off x="914400" y="3562885"/>
            <a:ext cx="7772400" cy="1752600"/>
          </a:xfrm>
        </p:spPr>
        <p:txBody>
          <a:bodyPr/>
          <a:lstStyle/>
          <a:p>
            <a:r>
              <a:rPr lang="en-US" dirty="0" smtClean="0">
                <a:solidFill>
                  <a:schemeClr val="tx1"/>
                </a:solidFill>
              </a:rPr>
              <a:t>Requirements from the Vacuum Systems</a:t>
            </a:r>
            <a:br>
              <a:rPr lang="en-US" dirty="0" smtClean="0">
                <a:solidFill>
                  <a:schemeClr val="tx1"/>
                </a:solidFill>
              </a:rPr>
            </a:br>
            <a:r>
              <a:rPr lang="en-US" dirty="0" smtClean="0">
                <a:solidFill>
                  <a:schemeClr val="tx1"/>
                </a:solidFill>
              </a:rPr>
              <a:t>HE-LHC</a:t>
            </a:r>
            <a:endParaRPr lang="en-GB" dirty="0">
              <a:solidFill>
                <a:schemeClr val="tx1"/>
              </a:solidFill>
            </a:endParaRPr>
          </a:p>
        </p:txBody>
      </p:sp>
      <p:sp>
        <p:nvSpPr>
          <p:cNvPr id="3" name="Subtitle 2"/>
          <p:cNvSpPr>
            <a:spLocks noGrp="1"/>
          </p:cNvSpPr>
          <p:nvPr>
            <p:ph type="subTitle" idx="1"/>
          </p:nvPr>
        </p:nvSpPr>
        <p:spPr>
          <a:xfrm>
            <a:off x="1043796" y="5767098"/>
            <a:ext cx="7185804" cy="609600"/>
          </a:xfrm>
        </p:spPr>
        <p:txBody>
          <a:bodyPr/>
          <a:lstStyle/>
          <a:p>
            <a:r>
              <a:rPr lang="en-US" i="1" dirty="0" smtClean="0"/>
              <a:t>J.M. Jimenez</a:t>
            </a:r>
            <a:endParaRPr lang="en-US" sz="2000" b="0" i="1" dirty="0" smtClean="0"/>
          </a:p>
          <a:p>
            <a:r>
              <a:rPr lang="en-US" sz="2000" b="0" i="1" dirty="0" smtClean="0"/>
              <a:t>Thanks to V. </a:t>
            </a:r>
            <a:r>
              <a:rPr lang="en-US" sz="2000" b="0" i="1" dirty="0" smtClean="0"/>
              <a:t>Baglin, P. Chiggiato, </a:t>
            </a:r>
            <a:br>
              <a:rPr lang="en-US" sz="2000" b="0" i="1" dirty="0" smtClean="0"/>
            </a:br>
            <a:r>
              <a:rPr lang="en-US" sz="2000" b="0" i="1" dirty="0" smtClean="0"/>
              <a:t>M. Taborelli </a:t>
            </a:r>
            <a:r>
              <a:rPr lang="en-US" sz="2000" b="0" i="1" dirty="0" smtClean="0"/>
              <a:t>and O. </a:t>
            </a:r>
            <a:r>
              <a:rPr lang="en-US" sz="2000" b="0" i="1" dirty="0" err="1" smtClean="0"/>
              <a:t>Grobner</a:t>
            </a:r>
            <a:endParaRPr lang="en-US" sz="2000" b="0" i="1" dirty="0" smtClean="0"/>
          </a:p>
        </p:txBody>
      </p:sp>
      <p:pic>
        <p:nvPicPr>
          <p:cNvPr id="6" name="Picture 25" descr="Z:\JIMENEZ\Pictures Vacuum Group\Logo\New Picture (5).png"/>
          <p:cNvPicPr>
            <a:picLocks noChangeAspect="1" noChangeArrowheads="1"/>
          </p:cNvPicPr>
          <p:nvPr/>
        </p:nvPicPr>
        <p:blipFill>
          <a:blip r:embed="rId3" cstate="print"/>
          <a:srcRect/>
          <a:stretch>
            <a:fillRect/>
          </a:stretch>
        </p:blipFill>
        <p:spPr bwMode="auto">
          <a:xfrm>
            <a:off x="8153400" y="0"/>
            <a:ext cx="990600" cy="990600"/>
          </a:xfrm>
          <a:prstGeom prst="rect">
            <a:avLst/>
          </a:prstGeom>
          <a:noFill/>
        </p:spPr>
      </p:pic>
      <p:pic>
        <p:nvPicPr>
          <p:cNvPr id="7" name="Picture 2"/>
          <p:cNvPicPr>
            <a:picLocks noChangeAspect="1" noChangeArrowheads="1"/>
          </p:cNvPicPr>
          <p:nvPr/>
        </p:nvPicPr>
        <p:blipFill>
          <a:blip r:embed="rId4" cstate="print"/>
          <a:srcRect/>
          <a:stretch>
            <a:fillRect/>
          </a:stretch>
        </p:blipFill>
        <p:spPr bwMode="auto">
          <a:xfrm>
            <a:off x="0" y="0"/>
            <a:ext cx="1457034" cy="990000"/>
          </a:xfrm>
          <a:prstGeom prst="rect">
            <a:avLst/>
          </a:prstGeom>
          <a:noFill/>
          <a:ln w="9525">
            <a:noFill/>
            <a:miter lim="800000"/>
            <a:headEnd/>
            <a:tailEnd/>
          </a:ln>
          <a:effectLst/>
        </p:spPr>
      </p:pic>
      <p:pic>
        <p:nvPicPr>
          <p:cNvPr id="8" name="Picture 1"/>
          <p:cNvPicPr>
            <a:picLocks noChangeAspect="1" noChangeArrowheads="1"/>
          </p:cNvPicPr>
          <p:nvPr/>
        </p:nvPicPr>
        <p:blipFill>
          <a:blip r:embed="rId5" cstate="print"/>
          <a:srcRect/>
          <a:stretch>
            <a:fillRect/>
          </a:stretch>
        </p:blipFill>
        <p:spPr bwMode="auto">
          <a:xfrm>
            <a:off x="6909759" y="5806593"/>
            <a:ext cx="2234241" cy="10514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Bunch Population: Electron Cloud </a:t>
            </a:r>
            <a:r>
              <a:rPr lang="en-GB" sz="2400" dirty="0" smtClean="0"/>
              <a:t>(2/3)</a:t>
            </a:r>
            <a:endParaRPr lang="fr-CH" sz="2000" dirty="0"/>
          </a:p>
        </p:txBody>
      </p:sp>
      <p:sp>
        <p:nvSpPr>
          <p:cNvPr id="3" name="Content Placeholder 2"/>
          <p:cNvSpPr>
            <a:spLocks noGrp="1"/>
          </p:cNvSpPr>
          <p:nvPr>
            <p:ph idx="1"/>
          </p:nvPr>
        </p:nvSpPr>
        <p:spPr/>
        <p:txBody>
          <a:bodyPr/>
          <a:lstStyle/>
          <a:p>
            <a:r>
              <a:rPr lang="en-GB" dirty="0" smtClean="0"/>
              <a:t>Stimulated outgassing gas load is given by:</a:t>
            </a:r>
          </a:p>
          <a:p>
            <a:endParaRPr lang="en-GB" dirty="0" smtClean="0"/>
          </a:p>
          <a:p>
            <a:pPr lvl="1"/>
            <a:r>
              <a:rPr lang="en-GB" dirty="0" smtClean="0"/>
              <a:t>k converts from molecular densities to pressures</a:t>
            </a:r>
          </a:p>
          <a:p>
            <a:r>
              <a:rPr lang="en-GB" dirty="0" smtClean="0"/>
              <a:t>The gas load is decreased by two beam induced effects:</a:t>
            </a:r>
          </a:p>
          <a:p>
            <a:pPr lvl="1"/>
            <a:r>
              <a:rPr lang="en-GB" dirty="0" smtClean="0"/>
              <a:t>Vacuum cleaning</a:t>
            </a:r>
          </a:p>
          <a:p>
            <a:pPr lvl="2"/>
            <a:r>
              <a:rPr lang="en-GB" sz="1600" dirty="0" smtClean="0"/>
              <a:t>Reduction of the stimulated desorption yields (</a:t>
            </a:r>
            <a:r>
              <a:rPr lang="en-GB" sz="1600" dirty="0" smtClean="0">
                <a:latin typeface="Symbol" pitchFamily="18" charset="2"/>
              </a:rPr>
              <a:t>h</a:t>
            </a:r>
            <a:r>
              <a:rPr lang="en-GB" sz="1600" dirty="0" smtClean="0"/>
              <a:t>) </a:t>
            </a:r>
            <a:r>
              <a:rPr lang="en-GB" sz="1600" dirty="0" smtClean="0">
                <a:sym typeface="Wingdings"/>
              </a:rPr>
              <a:t> factor 10-100 reduction</a:t>
            </a:r>
            <a:endParaRPr lang="en-GB" sz="1600" dirty="0" smtClean="0"/>
          </a:p>
          <a:p>
            <a:pPr lvl="1"/>
            <a:r>
              <a:rPr lang="en-GB" dirty="0" smtClean="0"/>
              <a:t>Beam conditioning (or scrubbing)</a:t>
            </a:r>
          </a:p>
          <a:p>
            <a:pPr lvl="2"/>
            <a:r>
              <a:rPr lang="en-GB" sz="1600" dirty="0" smtClean="0"/>
              <a:t>Reduction of the secondary electron yield (SEY, </a:t>
            </a:r>
            <a:r>
              <a:rPr lang="en-GB" sz="1600" dirty="0" smtClean="0">
                <a:latin typeface="Symbol" pitchFamily="18" charset="2"/>
              </a:rPr>
              <a:t>d</a:t>
            </a:r>
            <a:r>
              <a:rPr lang="en-GB" sz="1600" dirty="0" smtClean="0"/>
              <a:t>) of the internal beam pipe wall</a:t>
            </a:r>
          </a:p>
          <a:p>
            <a:pPr lvl="2">
              <a:buFont typeface="Wingdings" pitchFamily="2" charset="2"/>
              <a:buChar char="ð"/>
            </a:pPr>
            <a:r>
              <a:rPr lang="en-GB" sz="1600" dirty="0" smtClean="0"/>
              <a:t>Reduction from 2.1 down </a:t>
            </a:r>
            <a:r>
              <a:rPr lang="en-GB" sz="1600" smtClean="0"/>
              <a:t>to </a:t>
            </a:r>
            <a:r>
              <a:rPr lang="en-GB" sz="1600" smtClean="0"/>
              <a:t>1.5 </a:t>
            </a:r>
            <a:r>
              <a:rPr lang="en-GB" sz="1600" dirty="0" smtClean="0"/>
              <a:t>in the SPS after 4-5 days of beam scrubbing</a:t>
            </a:r>
          </a:p>
          <a:p>
            <a:r>
              <a:rPr lang="en-GB" dirty="0" smtClean="0"/>
              <a:t>Electron cloud considerations</a:t>
            </a:r>
          </a:p>
          <a:p>
            <a:pPr lvl="1"/>
            <a:r>
              <a:rPr lang="en-GB" dirty="0" smtClean="0"/>
              <a:t>Number of protons/bunch decreased but still above the threshold (~3.10</a:t>
            </a:r>
            <a:r>
              <a:rPr lang="en-GB" baseline="30000" dirty="0" smtClean="0"/>
              <a:t>10</a:t>
            </a:r>
            <a:r>
              <a:rPr lang="en-GB" dirty="0" smtClean="0"/>
              <a:t> in SPS dipoles)</a:t>
            </a:r>
          </a:p>
          <a:p>
            <a:pPr lvl="1"/>
            <a:r>
              <a:rPr lang="en-GB" dirty="0" smtClean="0"/>
              <a:t>Number of bunches is decrease by factor 2 </a:t>
            </a:r>
            <a:r>
              <a:rPr lang="en-GB" dirty="0" smtClean="0">
                <a:sym typeface="Wingdings"/>
              </a:rPr>
              <a:t></a:t>
            </a:r>
            <a:r>
              <a:rPr lang="en-GB" dirty="0" smtClean="0"/>
              <a:t> bunch spacing decreases electron cloud (50 ns is 10 times smaller than 25 ns)</a:t>
            </a:r>
          </a:p>
          <a:p>
            <a:pPr lvl="2"/>
            <a:r>
              <a:rPr lang="en-GB" sz="1600" dirty="0" smtClean="0"/>
              <a:t>Trapping of electrons by space charge effects can compensate this effect</a:t>
            </a:r>
          </a:p>
          <a:p>
            <a:pPr lvl="1"/>
            <a:r>
              <a:rPr lang="en-GB" dirty="0" smtClean="0"/>
              <a:t>Bunch size is reduced increasing the beam potential which is an important factor for the </a:t>
            </a:r>
            <a:r>
              <a:rPr lang="en-GB" dirty="0" err="1" smtClean="0"/>
              <a:t>Ecloud</a:t>
            </a:r>
            <a:endParaRPr lang="en-GB" dirty="0" smtClean="0"/>
          </a:p>
          <a:p>
            <a:pPr lvl="2"/>
            <a:r>
              <a:rPr lang="en-GB" sz="1600" dirty="0" smtClean="0"/>
              <a:t>Electrons receive a higher kick in energy</a:t>
            </a:r>
          </a:p>
        </p:txBody>
      </p:sp>
      <p:graphicFrame>
        <p:nvGraphicFramePr>
          <p:cNvPr id="4" name="Object 3"/>
          <p:cNvGraphicFramePr>
            <a:graphicFrameLocks noChangeAspect="1"/>
          </p:cNvGraphicFramePr>
          <p:nvPr/>
        </p:nvGraphicFramePr>
        <p:xfrm>
          <a:off x="5375429" y="1324329"/>
          <a:ext cx="2211595" cy="655982"/>
        </p:xfrm>
        <a:graphic>
          <a:graphicData uri="http://schemas.openxmlformats.org/presentationml/2006/ole">
            <p:oleObj spid="_x0000_s43010" name="Equation" r:id="rId3" imgW="1498320" imgH="44424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Bunch Population: Electron Cloud </a:t>
            </a:r>
            <a:r>
              <a:rPr lang="en-GB" sz="2400" dirty="0" smtClean="0"/>
              <a:t>(3/3)</a:t>
            </a:r>
            <a:endParaRPr lang="fr-CH" sz="1800" dirty="0"/>
          </a:p>
        </p:txBody>
      </p:sp>
      <p:sp>
        <p:nvSpPr>
          <p:cNvPr id="3" name="Content Placeholder 2"/>
          <p:cNvSpPr>
            <a:spLocks noGrp="1"/>
          </p:cNvSpPr>
          <p:nvPr>
            <p:ph idx="1"/>
          </p:nvPr>
        </p:nvSpPr>
        <p:spPr/>
        <p:txBody>
          <a:bodyPr/>
          <a:lstStyle/>
          <a:p>
            <a:r>
              <a:rPr lang="en-GB" dirty="0" smtClean="0"/>
              <a:t>The dominant factors are:</a:t>
            </a:r>
          </a:p>
          <a:p>
            <a:pPr lvl="1"/>
            <a:r>
              <a:rPr lang="en-GB" dirty="0" smtClean="0"/>
              <a:t>Energy of the primaries</a:t>
            </a:r>
          </a:p>
          <a:p>
            <a:pPr lvl="1"/>
            <a:r>
              <a:rPr lang="en-GB" dirty="0" smtClean="0"/>
              <a:t>SEY and reflectivity of the low energy electrons (&lt;5 </a:t>
            </a:r>
            <a:r>
              <a:rPr lang="en-GB" dirty="0" err="1" smtClean="0"/>
              <a:t>eV</a:t>
            </a:r>
            <a:r>
              <a:rPr lang="en-GB" dirty="0" smtClean="0"/>
              <a:t>)</a:t>
            </a:r>
          </a:p>
          <a:p>
            <a:pPr lvl="1"/>
            <a:r>
              <a:rPr lang="en-GB" dirty="0" smtClean="0"/>
              <a:t>Energy of the primary electrons</a:t>
            </a:r>
          </a:p>
          <a:p>
            <a:pPr lvl="1"/>
            <a:r>
              <a:rPr lang="en-GB" dirty="0" smtClean="0"/>
              <a:t>Magnetic field: at 22 Tesla, the </a:t>
            </a:r>
            <a:r>
              <a:rPr lang="en-GB" dirty="0" err="1" smtClean="0"/>
              <a:t>larmor</a:t>
            </a:r>
            <a:r>
              <a:rPr lang="en-GB" dirty="0" smtClean="0"/>
              <a:t> radius is of </a:t>
            </a:r>
            <a:r>
              <a:rPr lang="en-GB" dirty="0" smtClean="0">
                <a:latin typeface="Symbol" pitchFamily="18" charset="2"/>
              </a:rPr>
              <a:t>m</a:t>
            </a:r>
            <a:r>
              <a:rPr lang="en-GB" dirty="0" smtClean="0"/>
              <a:t>m for a 100 </a:t>
            </a:r>
            <a:r>
              <a:rPr lang="en-GB" dirty="0" err="1" smtClean="0"/>
              <a:t>eV</a:t>
            </a:r>
            <a:r>
              <a:rPr lang="en-GB" dirty="0" smtClean="0"/>
              <a:t> electron...</a:t>
            </a:r>
            <a:endParaRPr lang="en-GB" dirty="0"/>
          </a:p>
        </p:txBody>
      </p:sp>
      <p:pic>
        <p:nvPicPr>
          <p:cNvPr id="4" name="Picture 2"/>
          <p:cNvPicPr>
            <a:picLocks noChangeAspect="1" noChangeArrowheads="1"/>
          </p:cNvPicPr>
          <p:nvPr/>
        </p:nvPicPr>
        <p:blipFill>
          <a:blip r:embed="rId2" cstate="print"/>
          <a:srcRect/>
          <a:stretch>
            <a:fillRect/>
          </a:stretch>
        </p:blipFill>
        <p:spPr bwMode="auto">
          <a:xfrm>
            <a:off x="2114093" y="2787250"/>
            <a:ext cx="6721862" cy="35640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Feedback Effects: </a:t>
            </a:r>
            <a:r>
              <a:rPr lang="en-GB" sz="2400" dirty="0" err="1" smtClean="0"/>
              <a:t>Ecloud</a:t>
            </a:r>
            <a:r>
              <a:rPr lang="en-GB" sz="2400" dirty="0" smtClean="0"/>
              <a:t> </a:t>
            </a:r>
            <a:r>
              <a:rPr lang="en-GB" sz="2400" dirty="0" err="1" smtClean="0"/>
              <a:t>vs</a:t>
            </a:r>
            <a:r>
              <a:rPr lang="en-GB" sz="2400" dirty="0" smtClean="0"/>
              <a:t> Ion instability</a:t>
            </a:r>
            <a:endParaRPr lang="en-GB" sz="2400" dirty="0"/>
          </a:p>
        </p:txBody>
      </p:sp>
      <p:sp>
        <p:nvSpPr>
          <p:cNvPr id="3" name="Content Placeholder 2"/>
          <p:cNvSpPr>
            <a:spLocks noGrp="1"/>
          </p:cNvSpPr>
          <p:nvPr>
            <p:ph idx="1"/>
          </p:nvPr>
        </p:nvSpPr>
        <p:spPr/>
        <p:txBody>
          <a:bodyPr/>
          <a:lstStyle/>
          <a:p>
            <a:r>
              <a:rPr lang="en-GB" sz="2000" dirty="0" smtClean="0"/>
              <a:t>Ion induced pressure rise with electrons</a:t>
            </a:r>
          </a:p>
          <a:p>
            <a:pPr lvl="1"/>
            <a:r>
              <a:rPr lang="en-US" dirty="0" smtClean="0"/>
              <a:t>Secondary </a:t>
            </a:r>
            <a:r>
              <a:rPr lang="en-US" dirty="0" err="1" smtClean="0"/>
              <a:t>ionisation</a:t>
            </a:r>
            <a:r>
              <a:rPr lang="en-US" dirty="0" smtClean="0"/>
              <a:t> by an e-cloud can reduce the critical beam current and hence the vacuum stability</a:t>
            </a:r>
          </a:p>
          <a:p>
            <a:pPr lvl="1"/>
            <a:r>
              <a:rPr lang="en-US" dirty="0" err="1" smtClean="0"/>
              <a:t>Ionisation</a:t>
            </a:r>
            <a:r>
              <a:rPr lang="en-US" dirty="0" smtClean="0"/>
              <a:t> cross section for low energy electrons is about two orders of magnitude larger than for high energy protons.</a:t>
            </a:r>
            <a:endParaRPr lang="en-GB" dirty="0" smtClean="0"/>
          </a:p>
          <a:p>
            <a:pPr lvl="1"/>
            <a:r>
              <a:rPr lang="en-GB" dirty="0" smtClean="0"/>
              <a:t>Assuming the SPS </a:t>
            </a:r>
            <a:r>
              <a:rPr lang="en-GB" dirty="0" err="1" smtClean="0"/>
              <a:t>Ecloud</a:t>
            </a:r>
            <a:r>
              <a:rPr lang="en-GB" dirty="0" smtClean="0"/>
              <a:t> intensity 0.05 A/m and the LHC total intensity 0.54 A, this effect will start dominating if the path of the electrons in the magnetic field exceed 0.1 m...</a:t>
            </a:r>
          </a:p>
          <a:p>
            <a:pPr lvl="1"/>
            <a:r>
              <a:rPr lang="en-GB" dirty="0" err="1" smtClean="0"/>
              <a:t>Ecloud</a:t>
            </a:r>
            <a:r>
              <a:rPr lang="en-GB" dirty="0" smtClean="0"/>
              <a:t> can bring a good design for ion instability to an unstable regime!</a:t>
            </a:r>
          </a:p>
          <a:p>
            <a:endParaRPr lang="en-GB" dirty="0"/>
          </a:p>
        </p:txBody>
      </p:sp>
      <p:graphicFrame>
        <p:nvGraphicFramePr>
          <p:cNvPr id="39939" name="Object 3"/>
          <p:cNvGraphicFramePr>
            <a:graphicFrameLocks noChangeAspect="1"/>
          </p:cNvGraphicFramePr>
          <p:nvPr/>
        </p:nvGraphicFramePr>
        <p:xfrm>
          <a:off x="2370738" y="3546893"/>
          <a:ext cx="4949825" cy="2055813"/>
        </p:xfrm>
        <a:graphic>
          <a:graphicData uri="http://schemas.openxmlformats.org/presentationml/2006/ole">
            <p:oleObj spid="_x0000_s39939" name="Equation" r:id="rId3" imgW="3670200" imgH="1523880" progId="Equation.3">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Remedies to vacuum dynamic effects</a:t>
            </a:r>
            <a:br>
              <a:rPr lang="en-GB" sz="2400" dirty="0" smtClean="0"/>
            </a:br>
            <a:r>
              <a:rPr lang="en-GB" sz="2400" dirty="0" smtClean="0"/>
              <a:t>Synchrotron radiation &amp; Ion induced instability</a:t>
            </a:r>
            <a:endParaRPr lang="en-GB" sz="2400" dirty="0"/>
          </a:p>
        </p:txBody>
      </p:sp>
      <p:sp>
        <p:nvSpPr>
          <p:cNvPr id="3" name="Content Placeholder 2"/>
          <p:cNvSpPr>
            <a:spLocks noGrp="1"/>
          </p:cNvSpPr>
          <p:nvPr>
            <p:ph idx="1"/>
          </p:nvPr>
        </p:nvSpPr>
        <p:spPr/>
        <p:txBody>
          <a:bodyPr/>
          <a:lstStyle/>
          <a:p>
            <a:r>
              <a:rPr lang="en-GB" dirty="0" smtClean="0"/>
              <a:t>Synchrotron radiation</a:t>
            </a:r>
          </a:p>
          <a:p>
            <a:pPr lvl="1"/>
            <a:r>
              <a:rPr lang="en-GB" dirty="0" smtClean="0"/>
              <a:t>Induced heat load</a:t>
            </a:r>
          </a:p>
          <a:p>
            <a:pPr lvl="2"/>
            <a:r>
              <a:rPr lang="en-US" sz="1600" dirty="0" smtClean="0"/>
              <a:t>BS are required to intercept the heat load at a higher temperature</a:t>
            </a:r>
            <a:endParaRPr lang="en-GB" sz="1600" dirty="0" smtClean="0"/>
          </a:p>
          <a:p>
            <a:pPr lvl="2"/>
            <a:r>
              <a:rPr lang="en-GB" sz="1600" dirty="0" smtClean="0"/>
              <a:t>Absorbers could be considered, depends on magnet strength/length</a:t>
            </a:r>
          </a:p>
          <a:p>
            <a:pPr lvl="3"/>
            <a:r>
              <a:rPr lang="en-GB" sz="1600" dirty="0" smtClean="0"/>
              <a:t>Their cooling shall be decoupled from the cooling of the BS to preserve the cooling capacity</a:t>
            </a:r>
          </a:p>
          <a:p>
            <a:pPr lvl="1"/>
            <a:r>
              <a:rPr lang="en-US" dirty="0" smtClean="0"/>
              <a:t>Photo-electron yield shall be reduced by using a </a:t>
            </a:r>
            <a:r>
              <a:rPr lang="en-US" dirty="0" err="1" smtClean="0"/>
              <a:t>sawtooth</a:t>
            </a:r>
            <a:r>
              <a:rPr lang="en-US" dirty="0" smtClean="0"/>
              <a:t> structure</a:t>
            </a:r>
          </a:p>
          <a:p>
            <a:pPr lvl="2"/>
            <a:r>
              <a:rPr lang="en-US" sz="1600" dirty="0" smtClean="0"/>
              <a:t>Normal incidence instead of grazing incidence</a:t>
            </a:r>
            <a:endParaRPr lang="en-GB" sz="1600" dirty="0" smtClean="0"/>
          </a:p>
          <a:p>
            <a:pPr lvl="1"/>
            <a:r>
              <a:rPr lang="en-GB" dirty="0" smtClean="0"/>
              <a:t>Photon and photo-electrons induced desorption</a:t>
            </a:r>
          </a:p>
          <a:p>
            <a:pPr lvl="2"/>
            <a:r>
              <a:rPr lang="en-GB" sz="1600" dirty="0" smtClean="0"/>
              <a:t>Will improve with time resulting from the vacuum cleaning effect (dose effect)</a:t>
            </a:r>
          </a:p>
          <a:p>
            <a:pPr lvl="2"/>
            <a:r>
              <a:rPr lang="en-GB" sz="1600" dirty="0" smtClean="0"/>
              <a:t>Low memory effect in  case of venting to air</a:t>
            </a:r>
          </a:p>
          <a:p>
            <a:r>
              <a:rPr lang="en-GB" dirty="0" smtClean="0"/>
              <a:t>Ion induced instability</a:t>
            </a:r>
          </a:p>
          <a:p>
            <a:pPr lvl="1"/>
            <a:r>
              <a:rPr lang="en-GB" dirty="0" smtClean="0"/>
              <a:t>Make a design which provides enough effective pumping speed (considering beam pipe conductance) as from day-one</a:t>
            </a:r>
          </a:p>
          <a:p>
            <a:pPr lvl="1"/>
            <a:r>
              <a:rPr lang="en-US" dirty="0" smtClean="0"/>
              <a:t>Longitudinal conductance has a negligible effect</a:t>
            </a:r>
          </a:p>
          <a:p>
            <a:pPr lvl="2"/>
            <a:r>
              <a:rPr lang="en-US" sz="1600" dirty="0" smtClean="0"/>
              <a:t>Cold bore pumping dominates</a:t>
            </a:r>
          </a:p>
          <a:p>
            <a:pPr lvl="1"/>
            <a:r>
              <a:rPr lang="en-US" dirty="0" smtClean="0"/>
              <a:t>Operating temperature </a:t>
            </a:r>
            <a:r>
              <a:rPr lang="en-US" dirty="0" smtClean="0"/>
              <a:t>of the cryomagnets is </a:t>
            </a:r>
            <a:r>
              <a:rPr lang="en-US" dirty="0" smtClean="0"/>
              <a:t>a key factor</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GB" dirty="0" smtClean="0"/>
              <a:t>Remedies to vacuum dynamic effects </a:t>
            </a:r>
            <a:br>
              <a:rPr lang="en-GB" dirty="0" smtClean="0"/>
            </a:br>
            <a:r>
              <a:rPr lang="en-GB" dirty="0" smtClean="0"/>
              <a:t>Temperature of operation of the cryogenic systems</a:t>
            </a:r>
            <a:endParaRPr lang="en-GB" dirty="0"/>
          </a:p>
        </p:txBody>
      </p:sp>
      <p:sp>
        <p:nvSpPr>
          <p:cNvPr id="3" name="Content Placeholder 2"/>
          <p:cNvSpPr>
            <a:spLocks noGrp="1"/>
          </p:cNvSpPr>
          <p:nvPr>
            <p:ph idx="1"/>
          </p:nvPr>
        </p:nvSpPr>
        <p:spPr/>
        <p:txBody>
          <a:bodyPr/>
          <a:lstStyle/>
          <a:p>
            <a:r>
              <a:rPr lang="en-GB" dirty="0" smtClean="0"/>
              <a:t>The pumping on cold bore / beam screen is dependant from:</a:t>
            </a:r>
          </a:p>
          <a:p>
            <a:pPr lvl="1"/>
            <a:r>
              <a:rPr lang="en-GB" dirty="0" smtClean="0"/>
              <a:t>Mean molecular velocity [</a:t>
            </a:r>
            <a:r>
              <a:rPr lang="en-GB" dirty="0" smtClean="0">
                <a:latin typeface="Symbol" pitchFamily="18" charset="2"/>
              </a:rPr>
              <a:t>n</a:t>
            </a:r>
            <a:r>
              <a:rPr lang="en-GB" dirty="0" smtClean="0"/>
              <a:t>]</a:t>
            </a:r>
          </a:p>
          <a:p>
            <a:pPr lvl="1"/>
            <a:r>
              <a:rPr lang="en-GB" dirty="0" smtClean="0"/>
              <a:t>Sticking probability [s]</a:t>
            </a:r>
          </a:p>
          <a:p>
            <a:pPr lvl="1"/>
            <a:r>
              <a:rPr lang="en-GB" dirty="0" smtClean="0"/>
              <a:t>Surface area of pumping per unit of length of the beam pipe [F]</a:t>
            </a:r>
          </a:p>
          <a:p>
            <a:pPr lvl="1"/>
            <a:endParaRPr lang="en-GB" dirty="0" smtClean="0"/>
          </a:p>
          <a:p>
            <a:pPr lvl="1"/>
            <a:endParaRPr lang="en-GB" dirty="0" smtClean="0"/>
          </a:p>
          <a:p>
            <a:pPr lvl="1"/>
            <a:r>
              <a:rPr lang="en-GB" dirty="0" smtClean="0"/>
              <a:t>The increase of the magnet operating temperature will:</a:t>
            </a:r>
          </a:p>
          <a:p>
            <a:pPr lvl="2"/>
            <a:r>
              <a:rPr lang="en-GB" dirty="0" smtClean="0"/>
              <a:t>Keep the pumping speed constant as [F] does no vary</a:t>
            </a:r>
          </a:p>
          <a:p>
            <a:pPr lvl="2"/>
            <a:r>
              <a:rPr lang="en-GB" dirty="0" smtClean="0"/>
              <a:t>Decrease the pumping capacity as [s] will decrease</a:t>
            </a:r>
          </a:p>
          <a:p>
            <a:pPr lvl="1"/>
            <a:r>
              <a:rPr lang="en-GB" dirty="0" smtClean="0"/>
              <a:t>To compensate:</a:t>
            </a:r>
          </a:p>
          <a:p>
            <a:pPr lvl="2"/>
            <a:r>
              <a:rPr lang="en-GB" dirty="0" smtClean="0"/>
              <a:t>The transparency of the beam screen shall be increased</a:t>
            </a:r>
          </a:p>
          <a:p>
            <a:pPr lvl="3"/>
            <a:r>
              <a:rPr lang="en-GB" sz="1400" dirty="0" smtClean="0"/>
              <a:t>Since the aim is to reduce the magnet aperture, the % of hole will also increase</a:t>
            </a:r>
          </a:p>
          <a:p>
            <a:pPr lvl="3"/>
            <a:r>
              <a:rPr lang="en-GB" sz="1400" dirty="0" smtClean="0"/>
              <a:t>HOM effects ?</a:t>
            </a:r>
          </a:p>
          <a:p>
            <a:pPr lvl="2"/>
            <a:r>
              <a:rPr lang="en-GB" dirty="0" smtClean="0"/>
              <a:t>If T</a:t>
            </a:r>
            <a:r>
              <a:rPr lang="en-GB" baseline="-25000" dirty="0" smtClean="0"/>
              <a:t>op</a:t>
            </a:r>
            <a:r>
              <a:rPr lang="en-GB" dirty="0" smtClean="0"/>
              <a:t> is higher than 3 K, </a:t>
            </a:r>
            <a:r>
              <a:rPr lang="en-GB" dirty="0" err="1" smtClean="0"/>
              <a:t>cryosorbers</a:t>
            </a:r>
            <a:r>
              <a:rPr lang="en-GB" dirty="0" smtClean="0"/>
              <a:t> will be required and shall be “</a:t>
            </a:r>
            <a:r>
              <a:rPr lang="en-GB" dirty="0" err="1" smtClean="0"/>
              <a:t>thermalised</a:t>
            </a:r>
            <a:r>
              <a:rPr lang="en-GB" dirty="0" smtClean="0"/>
              <a:t>” by the cold bore (not by the beam screen)</a:t>
            </a:r>
          </a:p>
          <a:p>
            <a:pPr lvl="2"/>
            <a:r>
              <a:rPr lang="en-GB" dirty="0" smtClean="0"/>
              <a:t>If pumping capacity is limited, regenerations will be required BUT in this case the magnet will have to be warmed-up instead of the beam screens</a:t>
            </a:r>
          </a:p>
          <a:p>
            <a:pPr lvl="3"/>
            <a:r>
              <a:rPr lang="en-GB" sz="1400" dirty="0" smtClean="0"/>
              <a:t>Permanent turbomolecular pumping of the beam vacuum will then</a:t>
            </a:r>
            <a:br>
              <a:rPr lang="en-GB" sz="1400" dirty="0" smtClean="0"/>
            </a:br>
            <a:r>
              <a:rPr lang="en-GB" sz="1400" dirty="0" smtClean="0"/>
              <a:t>be needed...</a:t>
            </a:r>
          </a:p>
        </p:txBody>
      </p:sp>
      <p:graphicFrame>
        <p:nvGraphicFramePr>
          <p:cNvPr id="6" name="Object 5"/>
          <p:cNvGraphicFramePr>
            <a:graphicFrameLocks noChangeAspect="1"/>
          </p:cNvGraphicFramePr>
          <p:nvPr/>
        </p:nvGraphicFramePr>
        <p:xfrm>
          <a:off x="2311331" y="2302146"/>
          <a:ext cx="2597099" cy="677503"/>
        </p:xfrm>
        <a:graphic>
          <a:graphicData uri="http://schemas.openxmlformats.org/presentationml/2006/ole">
            <p:oleObj spid="_x0000_s36866" name="Equation" r:id="rId3" imgW="876240" imgH="22860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Remedies to vacuum dynamic effects </a:t>
            </a:r>
            <a:br>
              <a:rPr lang="en-GB" dirty="0" smtClean="0"/>
            </a:br>
            <a:r>
              <a:rPr lang="en-GB" dirty="0" smtClean="0"/>
              <a:t>Adsorption isotherms</a:t>
            </a:r>
            <a:endParaRPr lang="fr-CH" dirty="0"/>
          </a:p>
        </p:txBody>
      </p:sp>
      <p:pic>
        <p:nvPicPr>
          <p:cNvPr id="3" name="Picture 15"/>
          <p:cNvPicPr>
            <a:picLocks noChangeAspect="1" noChangeArrowheads="1"/>
          </p:cNvPicPr>
          <p:nvPr/>
        </p:nvPicPr>
        <p:blipFill>
          <a:blip r:embed="rId2" cstate="print"/>
          <a:srcRect/>
          <a:stretch>
            <a:fillRect/>
          </a:stretch>
        </p:blipFill>
        <p:spPr bwMode="auto">
          <a:xfrm>
            <a:off x="764197" y="5214950"/>
            <a:ext cx="7594017" cy="1127065"/>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103092" y="897601"/>
            <a:ext cx="7656724" cy="4701965"/>
          </a:xfrm>
          <a:prstGeom prst="rect">
            <a:avLst/>
          </a:prstGeom>
          <a:noFill/>
          <a:ln w="9525">
            <a:noFill/>
            <a:miter lim="800000"/>
            <a:headEnd/>
            <a:tailEnd/>
          </a:ln>
        </p:spPr>
      </p:pic>
      <p:sp>
        <p:nvSpPr>
          <p:cNvPr id="5" name="Text Box 4"/>
          <p:cNvSpPr txBox="1">
            <a:spLocks noChangeArrowheads="1"/>
          </p:cNvSpPr>
          <p:nvPr/>
        </p:nvSpPr>
        <p:spPr bwMode="auto">
          <a:xfrm>
            <a:off x="1832614" y="5064596"/>
            <a:ext cx="605626" cy="276403"/>
          </a:xfrm>
          <a:prstGeom prst="rect">
            <a:avLst/>
          </a:prstGeom>
          <a:noFill/>
          <a:ln w="9525">
            <a:noFill/>
            <a:miter lim="800000"/>
            <a:headEnd/>
            <a:tailEnd/>
          </a:ln>
        </p:spPr>
        <p:txBody>
          <a:bodyPr wrap="square" lIns="81706" tIns="40853" rIns="81706" bIns="40853">
            <a:spAutoFit/>
          </a:bodyPr>
          <a:lstStyle/>
          <a:p>
            <a:pPr>
              <a:buNone/>
            </a:pPr>
            <a:r>
              <a:rPr lang="en-US" sz="1400" dirty="0">
                <a:solidFill>
                  <a:srgbClr val="FF0066"/>
                </a:solidFill>
              </a:rPr>
              <a:t>4.5 K</a:t>
            </a:r>
          </a:p>
        </p:txBody>
      </p:sp>
      <p:sp>
        <p:nvSpPr>
          <p:cNvPr id="6" name="Text Box 7"/>
          <p:cNvSpPr txBox="1">
            <a:spLocks noChangeArrowheads="1"/>
          </p:cNvSpPr>
          <p:nvPr/>
        </p:nvSpPr>
        <p:spPr bwMode="auto">
          <a:xfrm>
            <a:off x="860907" y="4647463"/>
            <a:ext cx="605626" cy="276403"/>
          </a:xfrm>
          <a:prstGeom prst="rect">
            <a:avLst/>
          </a:prstGeom>
          <a:noFill/>
          <a:ln w="9525">
            <a:noFill/>
            <a:miter lim="800000"/>
            <a:headEnd/>
            <a:tailEnd/>
          </a:ln>
        </p:spPr>
        <p:txBody>
          <a:bodyPr wrap="square" lIns="81706" tIns="40853" rIns="81706" bIns="40853">
            <a:spAutoFit/>
          </a:bodyPr>
          <a:lstStyle/>
          <a:p>
            <a:pPr>
              <a:buNone/>
            </a:pPr>
            <a:r>
              <a:rPr lang="en-US" sz="1400" dirty="0">
                <a:solidFill>
                  <a:srgbClr val="3366FF"/>
                </a:solidFill>
              </a:rPr>
              <a:t>1.9 K</a:t>
            </a:r>
          </a:p>
        </p:txBody>
      </p:sp>
      <p:cxnSp>
        <p:nvCxnSpPr>
          <p:cNvPr id="7" name="Straight Connector 6"/>
          <p:cNvCxnSpPr>
            <a:cxnSpLocks noChangeShapeType="1"/>
          </p:cNvCxnSpPr>
          <p:nvPr/>
        </p:nvCxnSpPr>
        <p:spPr bwMode="auto">
          <a:xfrm rot="5400000" flipH="1" flipV="1">
            <a:off x="1208014" y="4043494"/>
            <a:ext cx="1879135" cy="16778"/>
          </a:xfrm>
          <a:prstGeom prst="line">
            <a:avLst/>
          </a:prstGeom>
          <a:noFill/>
          <a:ln w="25400" algn="ctr">
            <a:solidFill>
              <a:srgbClr val="FF0066"/>
            </a:solidFill>
            <a:round/>
            <a:headEnd/>
            <a:tailEnd/>
          </a:ln>
        </p:spPr>
      </p:cxnSp>
      <p:cxnSp>
        <p:nvCxnSpPr>
          <p:cNvPr id="8" name="Straight Connector 7"/>
          <p:cNvCxnSpPr>
            <a:cxnSpLocks noChangeShapeType="1"/>
          </p:cNvCxnSpPr>
          <p:nvPr/>
        </p:nvCxnSpPr>
        <p:spPr bwMode="auto">
          <a:xfrm>
            <a:off x="830509" y="3120705"/>
            <a:ext cx="1303625" cy="105"/>
          </a:xfrm>
          <a:prstGeom prst="line">
            <a:avLst/>
          </a:prstGeom>
          <a:noFill/>
          <a:ln w="25400" algn="ctr">
            <a:solidFill>
              <a:srgbClr val="FF0066"/>
            </a:solidFill>
            <a:round/>
            <a:headEnd/>
            <a:tailEnd/>
          </a:ln>
        </p:spPr>
      </p:cxnSp>
      <p:cxnSp>
        <p:nvCxnSpPr>
          <p:cNvPr id="9" name="Straight Arrow Connector 8"/>
          <p:cNvCxnSpPr/>
          <p:nvPr/>
        </p:nvCxnSpPr>
        <p:spPr bwMode="auto">
          <a:xfrm rot="16200000" flipH="1">
            <a:off x="1399769" y="4822474"/>
            <a:ext cx="167817" cy="153355"/>
          </a:xfrm>
          <a:prstGeom prst="straightConnector1">
            <a:avLst/>
          </a:prstGeom>
          <a:solidFill>
            <a:schemeClr val="accent1"/>
          </a:solidFill>
          <a:ln w="19050" cap="flat" cmpd="sng" algn="ctr">
            <a:solidFill>
              <a:srgbClr val="0000FF"/>
            </a:solidFill>
            <a:prstDash val="solid"/>
            <a:round/>
            <a:headEnd type="none" w="med" len="med"/>
            <a:tailEnd type="triangle" w="med" len="med"/>
          </a:ln>
          <a:effectLst/>
        </p:spPr>
      </p:cxnSp>
      <p:sp>
        <p:nvSpPr>
          <p:cNvPr id="10" name="Down Arrow 9"/>
          <p:cNvSpPr/>
          <p:nvPr/>
        </p:nvSpPr>
        <p:spPr bwMode="auto">
          <a:xfrm>
            <a:off x="2088857" y="3134980"/>
            <a:ext cx="121341" cy="73112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smtClean="0">
              <a:ln>
                <a:noFill/>
              </a:ln>
              <a:solidFill>
                <a:schemeClr val="tx1"/>
              </a:solidFill>
              <a:effectLst/>
              <a:latin typeface="Trebuchet MS" pitchFamily="34" charset="0"/>
            </a:endParaRPr>
          </a:p>
        </p:txBody>
      </p:sp>
      <p:sp>
        <p:nvSpPr>
          <p:cNvPr id="11" name="TextBox 10"/>
          <p:cNvSpPr txBox="1"/>
          <p:nvPr/>
        </p:nvSpPr>
        <p:spPr>
          <a:xfrm>
            <a:off x="1484846" y="3331165"/>
            <a:ext cx="1342243" cy="313932"/>
          </a:xfrm>
          <a:prstGeom prst="rect">
            <a:avLst/>
          </a:prstGeom>
          <a:noFill/>
        </p:spPr>
        <p:txBody>
          <a:bodyPr wrap="square" rtlCol="0">
            <a:spAutoFit/>
          </a:bodyPr>
          <a:lstStyle/>
          <a:p>
            <a:pPr algn="ctr">
              <a:buNone/>
            </a:pPr>
            <a:r>
              <a:rPr lang="en-US" sz="1600" dirty="0" err="1" smtClean="0">
                <a:solidFill>
                  <a:srgbClr val="008000"/>
                </a:solidFill>
              </a:rPr>
              <a:t>Cryosorbers</a:t>
            </a:r>
            <a:endParaRPr lang="en-US" sz="1600" dirty="0">
              <a:solidFill>
                <a:srgbClr val="008000"/>
              </a:solidFill>
            </a:endParaRPr>
          </a:p>
        </p:txBody>
      </p:sp>
      <p:pic>
        <p:nvPicPr>
          <p:cNvPr id="12" name="Picture 17" descr="BS_cryosorbeur"/>
          <p:cNvPicPr>
            <a:picLocks noChangeAspect="1" noChangeArrowheads="1"/>
          </p:cNvPicPr>
          <p:nvPr/>
        </p:nvPicPr>
        <p:blipFill>
          <a:blip r:embed="rId4" cstate="print"/>
          <a:srcRect/>
          <a:stretch>
            <a:fillRect/>
          </a:stretch>
        </p:blipFill>
        <p:spPr bwMode="auto">
          <a:xfrm>
            <a:off x="7307190" y="1121167"/>
            <a:ext cx="1836809" cy="1512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Remedies to vacuum dynamic effects </a:t>
            </a:r>
            <a:br>
              <a:rPr lang="en-GB" dirty="0" smtClean="0"/>
            </a:br>
            <a:r>
              <a:rPr lang="en-GB" dirty="0" smtClean="0"/>
              <a:t>Pumping capacity</a:t>
            </a:r>
            <a:endParaRPr lang="fr-CH" dirty="0"/>
          </a:p>
        </p:txBody>
      </p:sp>
      <p:sp>
        <p:nvSpPr>
          <p:cNvPr id="3" name="Rectangle 3"/>
          <p:cNvSpPr txBox="1">
            <a:spLocks noChangeArrowheads="1"/>
          </p:cNvSpPr>
          <p:nvPr/>
        </p:nvSpPr>
        <p:spPr>
          <a:xfrm>
            <a:off x="598488" y="1092355"/>
            <a:ext cx="7934325" cy="455613"/>
          </a:xfrm>
          <a:prstGeom prst="rect">
            <a:avLst/>
          </a:prstGeom>
        </p:spPr>
        <p: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He adsorption isotherms on stainless steel (similar for H)</a:t>
            </a:r>
          </a:p>
        </p:txBody>
      </p:sp>
      <p:pic>
        <p:nvPicPr>
          <p:cNvPr id="4" name="Picture 4"/>
          <p:cNvPicPr>
            <a:picLocks noChangeAspect="1" noChangeArrowheads="1"/>
          </p:cNvPicPr>
          <p:nvPr/>
        </p:nvPicPr>
        <p:blipFill>
          <a:blip r:embed="rId2" cstate="print"/>
          <a:srcRect/>
          <a:stretch>
            <a:fillRect/>
          </a:stretch>
        </p:blipFill>
        <p:spPr>
          <a:xfrm>
            <a:off x="1466850" y="1549555"/>
            <a:ext cx="6246813" cy="4737100"/>
          </a:xfrm>
          <a:prstGeom prst="rect">
            <a:avLst/>
          </a:prstGeom>
        </p:spPr>
      </p:pic>
      <p:sp>
        <p:nvSpPr>
          <p:cNvPr id="5" name="Text Box 7"/>
          <p:cNvSpPr txBox="1">
            <a:spLocks noChangeArrowheads="1"/>
          </p:cNvSpPr>
          <p:nvPr/>
        </p:nvSpPr>
        <p:spPr bwMode="auto">
          <a:xfrm>
            <a:off x="2463800" y="1821018"/>
            <a:ext cx="2473754" cy="738664"/>
          </a:xfrm>
          <a:prstGeom prst="rect">
            <a:avLst/>
          </a:prstGeom>
          <a:noFill/>
          <a:ln w="9525">
            <a:noFill/>
            <a:miter lim="800000"/>
            <a:headEnd/>
            <a:tailEnd/>
          </a:ln>
        </p:spPr>
        <p:txBody>
          <a:bodyPr wrap="none">
            <a:spAutoFit/>
          </a:bodyPr>
          <a:lstStyle/>
          <a:p>
            <a:pPr algn="ctr">
              <a:buNone/>
            </a:pPr>
            <a:r>
              <a:rPr lang="en-GB" sz="1400" b="0" dirty="0">
                <a:solidFill>
                  <a:srgbClr val="3333FF"/>
                </a:solidFill>
                <a:latin typeface="Arial" charset="0"/>
              </a:rPr>
              <a:t>Pumping capacity decreases</a:t>
            </a:r>
            <a:br>
              <a:rPr lang="en-GB" sz="1400" b="0" dirty="0">
                <a:solidFill>
                  <a:srgbClr val="3333FF"/>
                </a:solidFill>
                <a:latin typeface="Arial" charset="0"/>
              </a:rPr>
            </a:br>
            <a:r>
              <a:rPr lang="en-GB" sz="1400" b="0" dirty="0">
                <a:solidFill>
                  <a:srgbClr val="FF0000"/>
                </a:solidFill>
                <a:latin typeface="Arial" charset="0"/>
              </a:rPr>
              <a:t>by </a:t>
            </a:r>
            <a:r>
              <a:rPr lang="en-GB" sz="1400" b="0" dirty="0" smtClean="0">
                <a:solidFill>
                  <a:srgbClr val="FF0000"/>
                </a:solidFill>
                <a:latin typeface="Arial" charset="0"/>
              </a:rPr>
              <a:t>10</a:t>
            </a:r>
            <a:r>
              <a:rPr lang="en-GB" sz="1400" b="0" dirty="0" smtClean="0">
                <a:solidFill>
                  <a:srgbClr val="3333FF"/>
                </a:solidFill>
                <a:latin typeface="Arial" charset="0"/>
              </a:rPr>
              <a:t/>
            </a:r>
            <a:br>
              <a:rPr lang="en-GB" sz="1400" b="0" dirty="0" smtClean="0">
                <a:solidFill>
                  <a:srgbClr val="3333FF"/>
                </a:solidFill>
                <a:latin typeface="Arial" charset="0"/>
              </a:rPr>
            </a:br>
            <a:r>
              <a:rPr lang="en-GB" sz="1400" b="0" dirty="0" smtClean="0">
                <a:solidFill>
                  <a:srgbClr val="3333FF"/>
                </a:solidFill>
                <a:latin typeface="Arial" charset="0"/>
              </a:rPr>
              <a:t>between 4.2K and 1.9 K</a:t>
            </a:r>
            <a:endParaRPr lang="en-GB" sz="1400" b="0" dirty="0">
              <a:solidFill>
                <a:srgbClr val="3333FF"/>
              </a:solidFill>
              <a:latin typeface="Arial" charset="0"/>
            </a:endParaRPr>
          </a:p>
        </p:txBody>
      </p:sp>
      <p:sp>
        <p:nvSpPr>
          <p:cNvPr id="6" name="Line 8"/>
          <p:cNvSpPr>
            <a:spLocks noChangeShapeType="1"/>
          </p:cNvSpPr>
          <p:nvPr/>
        </p:nvSpPr>
        <p:spPr bwMode="auto">
          <a:xfrm>
            <a:off x="3779838" y="2541743"/>
            <a:ext cx="287338" cy="576262"/>
          </a:xfrm>
          <a:prstGeom prst="line">
            <a:avLst/>
          </a:prstGeom>
          <a:noFill/>
          <a:ln w="19050">
            <a:solidFill>
              <a:srgbClr val="0000FF"/>
            </a:solidFill>
            <a:round/>
            <a:headEnd/>
            <a:tailEnd type="triangle" w="med" len="med"/>
          </a:ln>
        </p:spPr>
        <p:txBody>
          <a:bodyPr/>
          <a:lstStyle/>
          <a:p>
            <a:endParaRPr lang="en-US"/>
          </a:p>
        </p:txBody>
      </p:sp>
      <p:sp>
        <p:nvSpPr>
          <p:cNvPr id="7" name="Right Arrow 6"/>
          <p:cNvSpPr/>
          <p:nvPr/>
        </p:nvSpPr>
        <p:spPr bwMode="auto">
          <a:xfrm rot="10800000">
            <a:off x="4337107" y="3151444"/>
            <a:ext cx="1132514" cy="134224"/>
          </a:xfrm>
          <a:prstGeom prst="rightArrow">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smtClean="0">
              <a:ln>
                <a:noFill/>
              </a:ln>
              <a:solidFill>
                <a:schemeClr val="tx1"/>
              </a:solidFill>
              <a:effectLst/>
              <a:latin typeface="Trebuchet MS" pitchFamily="34" charset="0"/>
            </a:endParaRPr>
          </a:p>
        </p:txBody>
      </p:sp>
      <p:cxnSp>
        <p:nvCxnSpPr>
          <p:cNvPr id="8" name="Straight Connector 7"/>
          <p:cNvCxnSpPr/>
          <p:nvPr/>
        </p:nvCxnSpPr>
        <p:spPr bwMode="auto">
          <a:xfrm rot="5400000">
            <a:off x="4249024" y="4506267"/>
            <a:ext cx="2516698" cy="8389"/>
          </a:xfrm>
          <a:prstGeom prst="line">
            <a:avLst/>
          </a:prstGeom>
          <a:solidFill>
            <a:schemeClr val="accent1"/>
          </a:solidFill>
          <a:ln w="9525" cap="flat" cmpd="sng" algn="ctr">
            <a:solidFill>
              <a:schemeClr val="tx1"/>
            </a:solidFill>
            <a:prstDash val="sysDot"/>
            <a:round/>
            <a:headEnd type="none" w="med" len="med"/>
            <a:tailEnd type="none" w="med" len="med"/>
          </a:ln>
          <a:effectLst/>
        </p:spPr>
      </p:cxnSp>
      <p:cxnSp>
        <p:nvCxnSpPr>
          <p:cNvPr id="9" name="Straight Connector 8"/>
          <p:cNvCxnSpPr/>
          <p:nvPr/>
        </p:nvCxnSpPr>
        <p:spPr bwMode="auto">
          <a:xfrm rot="5400000">
            <a:off x="3041009" y="4472712"/>
            <a:ext cx="2516698" cy="8389"/>
          </a:xfrm>
          <a:prstGeom prst="line">
            <a:avLst/>
          </a:prstGeom>
          <a:solidFill>
            <a:schemeClr val="accent1"/>
          </a:solidFill>
          <a:ln w="9525" cap="flat" cmpd="sng" algn="ctr">
            <a:solidFill>
              <a:schemeClr val="tx1"/>
            </a:solidFill>
            <a:prstDash val="sysDot"/>
            <a:round/>
            <a:headEnd type="none" w="med" len="med"/>
            <a:tailEnd type="none" w="med" len="med"/>
          </a:ln>
          <a:effectLst/>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Remedies to vacuum dynamic effects </a:t>
            </a:r>
            <a:br>
              <a:rPr lang="en-GB" sz="2400" dirty="0" smtClean="0"/>
            </a:br>
            <a:r>
              <a:rPr lang="en-GB" sz="2400" dirty="0" smtClean="0"/>
              <a:t>Electron Cloud mitigation (1/3)</a:t>
            </a:r>
            <a:endParaRPr lang="en-GB" sz="2400" dirty="0"/>
          </a:p>
        </p:txBody>
      </p:sp>
      <p:sp>
        <p:nvSpPr>
          <p:cNvPr id="3" name="Content Placeholder 2"/>
          <p:cNvSpPr>
            <a:spLocks noGrp="1"/>
          </p:cNvSpPr>
          <p:nvPr>
            <p:ph idx="1"/>
          </p:nvPr>
        </p:nvSpPr>
        <p:spPr/>
        <p:txBody>
          <a:bodyPr/>
          <a:lstStyle/>
          <a:p>
            <a:r>
              <a:rPr lang="en-GB" dirty="0" smtClean="0"/>
              <a:t>Active solutions: clearing electrodes</a:t>
            </a:r>
          </a:p>
          <a:p>
            <a:pPr lvl="1"/>
            <a:r>
              <a:rPr lang="en-US" dirty="0" smtClean="0"/>
              <a:t>No threshold efficiency</a:t>
            </a:r>
          </a:p>
          <a:p>
            <a:pPr lvl="1"/>
            <a:r>
              <a:rPr lang="en-US" dirty="0" smtClean="0"/>
              <a:t>No lifetime issues</a:t>
            </a:r>
          </a:p>
          <a:p>
            <a:pPr lvl="1"/>
            <a:r>
              <a:rPr lang="en-US" dirty="0" smtClean="0"/>
              <a:t>Can suppress also the surviving electrons </a:t>
            </a:r>
          </a:p>
          <a:p>
            <a:pPr lvl="2"/>
            <a:r>
              <a:rPr lang="en-US" sz="1600" dirty="0" smtClean="0"/>
              <a:t>Low-energy electrons surviving gaps between bunches</a:t>
            </a:r>
            <a:endParaRPr lang="en-GB" sz="1600" dirty="0" smtClean="0"/>
          </a:p>
          <a:p>
            <a:pPr lvl="1"/>
            <a:r>
              <a:rPr lang="en-US" dirty="0" smtClean="0"/>
              <a:t>Does not degrade in case of venting to air</a:t>
            </a:r>
          </a:p>
          <a:p>
            <a:pPr lvl="1"/>
            <a:r>
              <a:rPr lang="en-US" dirty="0" smtClean="0"/>
              <a:t>Similar efficiency at cryogenic temperatures</a:t>
            </a:r>
          </a:p>
          <a:p>
            <a:pPr lvl="1">
              <a:buNone/>
            </a:pPr>
            <a:r>
              <a:rPr lang="en-US" dirty="0" smtClean="0"/>
              <a:t>BUT</a:t>
            </a:r>
            <a:endParaRPr lang="en-GB" dirty="0" smtClean="0"/>
          </a:p>
          <a:p>
            <a:pPr lvl="1"/>
            <a:r>
              <a:rPr lang="en-GB" dirty="0" smtClean="0"/>
              <a:t>Shall be in the vertical plane in dipoles since electrons are </a:t>
            </a:r>
            <a:br>
              <a:rPr lang="en-GB" dirty="0" smtClean="0"/>
            </a:br>
            <a:r>
              <a:rPr lang="en-GB" dirty="0" smtClean="0"/>
              <a:t>confined in 2 (3) strips in the vertical plane</a:t>
            </a:r>
          </a:p>
          <a:p>
            <a:pPr lvl="1"/>
            <a:r>
              <a:rPr lang="en-GB" dirty="0" smtClean="0"/>
              <a:t>Shall be large enough to cover the spacing of the vertical strips </a:t>
            </a:r>
            <a:br>
              <a:rPr lang="en-GB" dirty="0" smtClean="0"/>
            </a:br>
            <a:r>
              <a:rPr lang="en-GB" dirty="0" smtClean="0"/>
              <a:t>which varies with bunch intensity</a:t>
            </a:r>
          </a:p>
          <a:p>
            <a:pPr lvl="1"/>
            <a:r>
              <a:rPr lang="en-GB" dirty="0" smtClean="0"/>
              <a:t>Can be placed behind the pumping holes of the BS</a:t>
            </a:r>
          </a:p>
          <a:p>
            <a:pPr lvl="1"/>
            <a:r>
              <a:rPr lang="en-US" dirty="0" smtClean="0"/>
              <a:t>Results in an aperture reduction</a:t>
            </a:r>
            <a:endParaRPr lang="en-GB" dirty="0" smtClean="0"/>
          </a:p>
        </p:txBody>
      </p:sp>
      <p:pic>
        <p:nvPicPr>
          <p:cNvPr id="5" name="Picture 7" descr="BS"/>
          <p:cNvPicPr>
            <a:picLocks noChangeAspect="1" noChangeArrowheads="1"/>
          </p:cNvPicPr>
          <p:nvPr/>
        </p:nvPicPr>
        <p:blipFill>
          <a:blip r:embed="rId2" cstate="print"/>
          <a:srcRect/>
          <a:stretch>
            <a:fillRect/>
          </a:stretch>
        </p:blipFill>
        <p:spPr bwMode="auto">
          <a:xfrm>
            <a:off x="6472238" y="994365"/>
            <a:ext cx="2671762" cy="3560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Remedies to vacuum dynamic effects </a:t>
            </a:r>
            <a:br>
              <a:rPr lang="en-GB" sz="2400" dirty="0" smtClean="0"/>
            </a:br>
            <a:r>
              <a:rPr lang="en-GB" sz="2400" dirty="0" smtClean="0"/>
              <a:t>Electron Cloud mitigation (2/3)</a:t>
            </a:r>
            <a:endParaRPr lang="en-GB" sz="2400" dirty="0"/>
          </a:p>
        </p:txBody>
      </p:sp>
      <p:sp>
        <p:nvSpPr>
          <p:cNvPr id="3" name="Content Placeholder 2"/>
          <p:cNvSpPr>
            <a:spLocks noGrp="1"/>
          </p:cNvSpPr>
          <p:nvPr>
            <p:ph idx="1"/>
          </p:nvPr>
        </p:nvSpPr>
        <p:spPr/>
        <p:txBody>
          <a:bodyPr/>
          <a:lstStyle/>
          <a:p>
            <a:r>
              <a:rPr lang="en-GB" dirty="0" smtClean="0"/>
              <a:t>Passive solutions: coatings</a:t>
            </a:r>
          </a:p>
          <a:p>
            <a:pPr lvl="1"/>
            <a:r>
              <a:rPr lang="en-GB" dirty="0" smtClean="0"/>
              <a:t>NEG coatings (SEY=1.1 after activation)</a:t>
            </a:r>
          </a:p>
          <a:p>
            <a:pPr lvl="2"/>
            <a:r>
              <a:rPr lang="en-GB" sz="1600" dirty="0" smtClean="0"/>
              <a:t>Needs a bake out. Solution validated in many accelerators</a:t>
            </a:r>
          </a:p>
          <a:p>
            <a:pPr lvl="2"/>
            <a:r>
              <a:rPr lang="en-GB" sz="1600" dirty="0" smtClean="0"/>
              <a:t>Improvements ongoing to achieve low-temperature NEG activation coatings </a:t>
            </a:r>
            <a:r>
              <a:rPr lang="en-GB" sz="1600" dirty="0" smtClean="0"/>
              <a:t/>
            </a:r>
            <a:br>
              <a:rPr lang="en-GB" sz="1600" dirty="0" smtClean="0"/>
            </a:br>
            <a:r>
              <a:rPr lang="en-GB" sz="1600" dirty="0" smtClean="0"/>
              <a:t>(</a:t>
            </a:r>
            <a:r>
              <a:rPr lang="en-GB" sz="1600" dirty="0" smtClean="0"/>
              <a:t>120-140 °C), compatible with their use in RT magnets and Detectors</a:t>
            </a:r>
          </a:p>
          <a:p>
            <a:pPr lvl="1"/>
            <a:r>
              <a:rPr lang="en-US" dirty="0" smtClean="0"/>
              <a:t>a-C (graphite) coatings (SEY&lt;1)</a:t>
            </a:r>
          </a:p>
          <a:p>
            <a:pPr lvl="2"/>
            <a:r>
              <a:rPr lang="en-US" sz="1600" dirty="0" smtClean="0"/>
              <a:t>Looks promising, lifetime being evaluated</a:t>
            </a:r>
          </a:p>
          <a:p>
            <a:pPr lvl="2"/>
            <a:r>
              <a:rPr lang="en-US" sz="1600" dirty="0" smtClean="0"/>
              <a:t>SEY could be further decreased by a combination of geometrical surface effects (</a:t>
            </a:r>
            <a:r>
              <a:rPr lang="en-US" sz="1600" dirty="0" err="1" smtClean="0"/>
              <a:t>rougthness</a:t>
            </a:r>
            <a:r>
              <a:rPr lang="en-US" sz="1600" dirty="0" smtClean="0"/>
              <a:t>)</a:t>
            </a:r>
          </a:p>
          <a:p>
            <a:pPr lvl="3"/>
            <a:r>
              <a:rPr lang="en-US" sz="1600" dirty="0" smtClean="0"/>
              <a:t>Impedance effects to be evaluated</a:t>
            </a:r>
          </a:p>
          <a:p>
            <a:pPr lvl="2"/>
            <a:r>
              <a:rPr lang="en-US" sz="1600" dirty="0" smtClean="0"/>
              <a:t>Higher outgassing rates but could be decreased with a low-temperature bake out (&lt;120</a:t>
            </a:r>
            <a:r>
              <a:rPr lang="fr-CH" sz="1600" dirty="0" smtClean="0"/>
              <a:t>°C</a:t>
            </a:r>
            <a:r>
              <a:rPr lang="en-US" sz="1600" dirty="0" smtClean="0"/>
              <a:t>)</a:t>
            </a:r>
          </a:p>
          <a:p>
            <a:pPr lvl="2"/>
            <a:r>
              <a:rPr lang="en-US" sz="1600" dirty="0" smtClean="0"/>
              <a:t>Ongoing studies for its qualification at cryogenic temperatures</a:t>
            </a:r>
          </a:p>
          <a:p>
            <a:pPr lvl="3"/>
            <a:r>
              <a:rPr lang="en-US" sz="1600" dirty="0" smtClean="0"/>
              <a:t>Will help with background to Detectors</a:t>
            </a:r>
          </a:p>
          <a:p>
            <a:pPr lvl="3"/>
            <a:r>
              <a:rPr lang="en-US" sz="1600" dirty="0" smtClean="0"/>
              <a:t>Could provide more pumping capacity for hydrogen (</a:t>
            </a:r>
            <a:r>
              <a:rPr lang="en-US" sz="1600" dirty="0" err="1" smtClean="0"/>
              <a:t>cryosorber</a:t>
            </a:r>
            <a:r>
              <a:rPr lang="en-US" sz="1600" dirty="0" smtClean="0"/>
              <a:t> material)</a:t>
            </a:r>
          </a:p>
          <a:p>
            <a:pPr lvl="3"/>
            <a:r>
              <a:rPr lang="en-GB" sz="1600" dirty="0" smtClean="0"/>
              <a:t>Thick gas coverage could modify the SEY</a:t>
            </a:r>
            <a:endParaRPr lang="en-US" sz="1600" dirty="0" smtClean="0"/>
          </a:p>
          <a:p>
            <a:pPr lvl="1"/>
            <a:r>
              <a:rPr lang="en-US" dirty="0" smtClean="0"/>
              <a:t>Other types of coating could be considered for SEY&gt;1.5: </a:t>
            </a:r>
            <a:r>
              <a:rPr lang="en-US" dirty="0" err="1" smtClean="0"/>
              <a:t>TiN</a:t>
            </a:r>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Remedies to vacuum dynamic effects </a:t>
            </a:r>
            <a:br>
              <a:rPr lang="en-GB" sz="2400" dirty="0" smtClean="0"/>
            </a:br>
            <a:r>
              <a:rPr lang="en-GB" sz="2400" dirty="0" smtClean="0"/>
              <a:t>Electron Cloud mitigation (3/3)</a:t>
            </a:r>
            <a:endParaRPr lang="en-GB" sz="2400" dirty="0"/>
          </a:p>
        </p:txBody>
      </p:sp>
      <p:sp>
        <p:nvSpPr>
          <p:cNvPr id="3" name="Content Placeholder 2"/>
          <p:cNvSpPr>
            <a:spLocks noGrp="1"/>
          </p:cNvSpPr>
          <p:nvPr>
            <p:ph idx="1"/>
          </p:nvPr>
        </p:nvSpPr>
        <p:spPr/>
        <p:txBody>
          <a:bodyPr/>
          <a:lstStyle/>
          <a:p>
            <a:r>
              <a:rPr lang="en-US" dirty="0" smtClean="0"/>
              <a:t>Scrubbing effect</a:t>
            </a:r>
          </a:p>
          <a:p>
            <a:pPr lvl="1"/>
            <a:r>
              <a:rPr lang="en-US" dirty="0" smtClean="0"/>
              <a:t>Efficient only up to the bunch intensity used during the scrubbing periods</a:t>
            </a:r>
          </a:p>
          <a:p>
            <a:pPr lvl="1"/>
            <a:r>
              <a:rPr lang="en-US" dirty="0" smtClean="0"/>
              <a:t>Detectors can not take any data </a:t>
            </a:r>
            <a:r>
              <a:rPr lang="en-US" dirty="0" smtClean="0"/>
              <a:t>during the scrubbing run since </a:t>
            </a:r>
            <a:r>
              <a:rPr lang="en-US" dirty="0" smtClean="0"/>
              <a:t>saturated by the beam-gas scattering</a:t>
            </a:r>
          </a:p>
          <a:p>
            <a:pPr lvl="1"/>
            <a:r>
              <a:rPr lang="en-US" dirty="0" smtClean="0"/>
              <a:t>Little experience of its efficiency on surfaces at cryogenic temperatures</a:t>
            </a:r>
          </a:p>
          <a:p>
            <a:pPr lvl="2"/>
            <a:r>
              <a:rPr lang="en-US" sz="1600" dirty="0" smtClean="0"/>
              <a:t>Measurements show that condensed gasses significantly modify the “apparent” SEY</a:t>
            </a:r>
            <a:endParaRPr lang="en-GB"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Topics</a:t>
            </a:r>
            <a:endParaRPr lang="en-GB" dirty="0"/>
          </a:p>
        </p:txBody>
      </p:sp>
      <p:sp>
        <p:nvSpPr>
          <p:cNvPr id="3" name="Content Placeholder 2"/>
          <p:cNvSpPr>
            <a:spLocks noGrp="1"/>
          </p:cNvSpPr>
          <p:nvPr>
            <p:ph idx="1"/>
          </p:nvPr>
        </p:nvSpPr>
        <p:spPr/>
        <p:txBody>
          <a:bodyPr/>
          <a:lstStyle/>
          <a:p>
            <a:endParaRPr lang="en-GB" dirty="0" smtClean="0"/>
          </a:p>
          <a:p>
            <a:r>
              <a:rPr lang="en-GB" dirty="0" smtClean="0"/>
              <a:t>Introduction</a:t>
            </a:r>
          </a:p>
          <a:p>
            <a:endParaRPr lang="en-GB" dirty="0" smtClean="0"/>
          </a:p>
          <a:p>
            <a:r>
              <a:rPr lang="en-GB" dirty="0" smtClean="0"/>
              <a:t>Machine parameters impacting vacuum performances</a:t>
            </a:r>
          </a:p>
          <a:p>
            <a:endParaRPr lang="en-GB" dirty="0" smtClean="0"/>
          </a:p>
          <a:p>
            <a:r>
              <a:rPr lang="en-GB" dirty="0" smtClean="0"/>
              <a:t>Remedies to vacuum dynamic effects</a:t>
            </a:r>
          </a:p>
          <a:p>
            <a:endParaRPr lang="en-US" dirty="0" smtClean="0"/>
          </a:p>
          <a:p>
            <a:r>
              <a:rPr lang="en-US" dirty="0" smtClean="0"/>
              <a:t>Gas load</a:t>
            </a:r>
            <a:r>
              <a:rPr lang="en-GB" dirty="0" smtClean="0"/>
              <a:t> issue in cryogenic sections</a:t>
            </a:r>
          </a:p>
          <a:p>
            <a:endParaRPr lang="en-GB" dirty="0" smtClean="0"/>
          </a:p>
          <a:p>
            <a:r>
              <a:rPr lang="en-GB" dirty="0" smtClean="0"/>
              <a:t>Closing Remarks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Gas load issue in cryogenic sections</a:t>
            </a:r>
            <a:br>
              <a:rPr lang="en-GB" sz="2400" dirty="0" smtClean="0"/>
            </a:br>
            <a:r>
              <a:rPr lang="en-GB" sz="2400" dirty="0" smtClean="0"/>
              <a:t>Beam Screen /Cold Bore Recycling</a:t>
            </a:r>
            <a:endParaRPr lang="en-GB" sz="2400" dirty="0"/>
          </a:p>
        </p:txBody>
      </p:sp>
      <p:sp>
        <p:nvSpPr>
          <p:cNvPr id="3" name="Content Placeholder 2"/>
          <p:cNvSpPr>
            <a:spLocks noGrp="1"/>
          </p:cNvSpPr>
          <p:nvPr>
            <p:ph idx="1"/>
          </p:nvPr>
        </p:nvSpPr>
        <p:spPr/>
        <p:txBody>
          <a:bodyPr/>
          <a:lstStyle/>
          <a:p>
            <a:r>
              <a:rPr lang="en-GB" dirty="0" smtClean="0"/>
              <a:t>Thick coverage of beam screens (BS) and cold bore (CB) by atoms/molecules desorbed directly (beam losses) and indirectly (photons, electrons and ions) could lead to pressure oscillation and vacuum instabilities.</a:t>
            </a:r>
          </a:p>
          <a:p>
            <a:endParaRPr lang="en-GB" dirty="0" smtClean="0"/>
          </a:p>
          <a:p>
            <a:r>
              <a:rPr lang="en-GB" dirty="0" smtClean="0"/>
              <a:t>In practice, should not become a limiting factor since:</a:t>
            </a:r>
          </a:p>
          <a:p>
            <a:pPr lvl="1"/>
            <a:r>
              <a:rPr lang="en-GB" dirty="0" smtClean="0"/>
              <a:t>Thick coverage in BS</a:t>
            </a:r>
          </a:p>
          <a:p>
            <a:pPr lvl="2"/>
            <a:r>
              <a:rPr lang="en-GB" sz="1600" dirty="0" smtClean="0"/>
              <a:t>BS can be recycled by heating up to 80 K</a:t>
            </a:r>
          </a:p>
          <a:p>
            <a:pPr lvl="2"/>
            <a:r>
              <a:rPr lang="en-GB" sz="1600" dirty="0" smtClean="0"/>
              <a:t>Gas will be “flashed” towards the cold bore through the BS pumping holes</a:t>
            </a:r>
          </a:p>
          <a:p>
            <a:pPr lvl="2"/>
            <a:r>
              <a:rPr lang="en-GB" sz="1600" dirty="0" smtClean="0"/>
              <a:t>Conditions can be met during short LHC Technical Stop (2-3 days)</a:t>
            </a:r>
          </a:p>
          <a:p>
            <a:pPr lvl="2"/>
            <a:endParaRPr lang="en-GB" sz="1600" dirty="0" smtClean="0"/>
          </a:p>
          <a:p>
            <a:pPr lvl="1"/>
            <a:r>
              <a:rPr lang="en-GB" dirty="0" smtClean="0"/>
              <a:t>Thick coverage of CB</a:t>
            </a:r>
          </a:p>
          <a:p>
            <a:pPr lvl="2"/>
            <a:r>
              <a:rPr lang="en-GB" sz="1600" dirty="0" smtClean="0"/>
              <a:t>CB can be recycled by warming-up to 80 K</a:t>
            </a:r>
          </a:p>
          <a:p>
            <a:pPr lvl="2"/>
            <a:r>
              <a:rPr lang="en-GB" sz="1600" dirty="0" smtClean="0"/>
              <a:t>Gas is pumped away using mobile turbomolecular pumps</a:t>
            </a:r>
          </a:p>
          <a:p>
            <a:pPr lvl="2"/>
            <a:r>
              <a:rPr lang="en-GB" sz="1600" dirty="0" smtClean="0"/>
              <a:t>Conditions met once per year during the LHC Technical Stop (Christmas)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Closing Remarks</a:t>
            </a:r>
            <a:br>
              <a:rPr lang="en-GB" sz="2400" dirty="0" smtClean="0"/>
            </a:br>
            <a:r>
              <a:rPr lang="en-GB" sz="2400" dirty="0" smtClean="0"/>
              <a:t>Start-up with beams</a:t>
            </a:r>
            <a:endParaRPr lang="en-GB" sz="2400" dirty="0"/>
          </a:p>
        </p:txBody>
      </p:sp>
      <p:sp>
        <p:nvSpPr>
          <p:cNvPr id="3" name="Content Placeholder 2"/>
          <p:cNvSpPr>
            <a:spLocks noGrp="1"/>
          </p:cNvSpPr>
          <p:nvPr>
            <p:ph idx="1"/>
          </p:nvPr>
        </p:nvSpPr>
        <p:spPr/>
        <p:txBody>
          <a:bodyPr/>
          <a:lstStyle/>
          <a:p>
            <a:r>
              <a:rPr lang="en-GB" dirty="0" smtClean="0"/>
              <a:t>Start-up scenario</a:t>
            </a:r>
          </a:p>
          <a:p>
            <a:pPr lvl="1"/>
            <a:r>
              <a:rPr lang="en-GB" dirty="0" smtClean="0"/>
              <a:t>Accelerator vacuum system can not be designed for nominal performances on day-one, often</a:t>
            </a:r>
          </a:p>
          <a:p>
            <a:pPr lvl="2"/>
            <a:r>
              <a:rPr lang="en-GB" sz="1600" dirty="0" smtClean="0"/>
              <a:t>Rely on vacuum cleaning (reduction of the desorption yields by photon, e-, ions bombardments)</a:t>
            </a:r>
          </a:p>
          <a:p>
            <a:pPr lvl="2"/>
            <a:r>
              <a:rPr lang="en-GB" sz="1600" dirty="0" smtClean="0"/>
              <a:t>Rely on beam scrubbing (reduction of the secondary electron yields)</a:t>
            </a:r>
          </a:p>
          <a:p>
            <a:pPr lvl="1"/>
            <a:endParaRPr lang="en-GB" dirty="0" smtClean="0"/>
          </a:p>
          <a:p>
            <a:pPr lvl="1"/>
            <a:r>
              <a:rPr lang="en-GB" dirty="0" smtClean="0"/>
              <a:t>With </a:t>
            </a:r>
            <a:r>
              <a:rPr lang="en-GB" dirty="0" smtClean="0"/>
              <a:t>bunched beams, two options</a:t>
            </a:r>
          </a:p>
          <a:p>
            <a:pPr lvl="2"/>
            <a:r>
              <a:rPr lang="en-GB" sz="1600" dirty="0" smtClean="0"/>
              <a:t>Nominal number of bunches and progressive increase of the intensity per bunch</a:t>
            </a:r>
          </a:p>
          <a:p>
            <a:pPr lvl="3"/>
            <a:r>
              <a:rPr lang="en-GB" sz="1600" dirty="0" smtClean="0"/>
              <a:t>Allows to benefit from vacuum cleaning effects and therefore the effects linked to the bunched structure of beams (electron cloud and ion instability) are less limiting since stimulated desorption coefficients (</a:t>
            </a:r>
            <a:r>
              <a:rPr lang="en-GB" sz="1600" dirty="0" smtClean="0">
                <a:latin typeface="Symbol" pitchFamily="18" charset="2"/>
              </a:rPr>
              <a:t>h</a:t>
            </a:r>
            <a:r>
              <a:rPr lang="en-GB" sz="1600" dirty="0" smtClean="0"/>
              <a:t>) have decreased with time/dose (photons)</a:t>
            </a:r>
          </a:p>
          <a:p>
            <a:pPr lvl="4"/>
            <a:r>
              <a:rPr lang="en-GB" sz="1600" dirty="0" smtClean="0"/>
              <a:t>Areas with two circulating beams will behave differently...</a:t>
            </a:r>
          </a:p>
          <a:p>
            <a:pPr lvl="2"/>
            <a:r>
              <a:rPr lang="en-GB" sz="1600" dirty="0" smtClean="0"/>
              <a:t>Nominal intensity per bunch and progressive increase of the number of bunches</a:t>
            </a:r>
          </a:p>
          <a:p>
            <a:pPr lvl="3"/>
            <a:r>
              <a:rPr lang="en-GB" sz="1600" dirty="0" smtClean="0"/>
              <a:t>Allows for higher luminosities with lower machine optimisation but all effects linked to the bunched structure of beams (electron cloud and ion instability) will be at their maximum</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Closing Remarks</a:t>
            </a:r>
            <a:br>
              <a:rPr lang="en-GB" sz="2400" dirty="0" smtClean="0"/>
            </a:br>
            <a:r>
              <a:rPr lang="en-GB" sz="2400" dirty="0" smtClean="0"/>
              <a:t>Observations from other accelerators: LHC </a:t>
            </a:r>
            <a:r>
              <a:rPr lang="en-GB" sz="2400" dirty="0" err="1" smtClean="0"/>
              <a:t>vs</a:t>
            </a:r>
            <a:r>
              <a:rPr lang="en-GB" sz="2400" dirty="0" smtClean="0"/>
              <a:t> SPS</a:t>
            </a:r>
            <a:endParaRPr lang="en-GB" sz="2400" dirty="0"/>
          </a:p>
        </p:txBody>
      </p:sp>
      <p:sp>
        <p:nvSpPr>
          <p:cNvPr id="3" name="Content Placeholder 2"/>
          <p:cNvSpPr>
            <a:spLocks noGrp="1"/>
          </p:cNvSpPr>
          <p:nvPr>
            <p:ph idx="1"/>
          </p:nvPr>
        </p:nvSpPr>
        <p:spPr/>
        <p:txBody>
          <a:bodyPr/>
          <a:lstStyle/>
          <a:p>
            <a:r>
              <a:rPr lang="en-GB" dirty="0" smtClean="0"/>
              <a:t>Effects linked to the bunched structure of beams (electron cloud and ion induced instability) are hard limits for performances of accelerators. Alternative solutions can be found to allow running up to nominal/ultimate performances but always by compromising on other aspects</a:t>
            </a:r>
          </a:p>
          <a:p>
            <a:pPr lvl="1"/>
            <a:r>
              <a:rPr lang="en-GB" dirty="0" smtClean="0"/>
              <a:t>SPS requires a Scrubbing Run (3-5 days) to be able to operate nominal LHC beams with limited electron cloud and acceptable pressure rise. This Run relies on:</a:t>
            </a:r>
          </a:p>
          <a:p>
            <a:pPr lvl="2"/>
            <a:r>
              <a:rPr lang="en-GB" sz="1600" dirty="0" smtClean="0"/>
              <a:t>The reduction of SEY by electron bombardment: dose effect</a:t>
            </a:r>
          </a:p>
          <a:p>
            <a:pPr lvl="2"/>
            <a:r>
              <a:rPr lang="en-GB" sz="1600" dirty="0" smtClean="0"/>
              <a:t>The low stimulated desorption yields: avoid as much as possible venting of vacuum </a:t>
            </a:r>
            <a:r>
              <a:rPr lang="en-GB" sz="1600" dirty="0" smtClean="0"/>
              <a:t>sectors</a:t>
            </a:r>
          </a:p>
          <a:p>
            <a:pPr lvl="2"/>
            <a:endParaRPr lang="en-GB" sz="1600" dirty="0" smtClean="0"/>
          </a:p>
          <a:p>
            <a:pPr lvl="1"/>
            <a:r>
              <a:rPr lang="en-GB" dirty="0" smtClean="0"/>
              <a:t>LHC (will) require a both a vacuum cleaning and scrubbing period BUT with larger constraints since background to the experiments, induced heat load to cryogenics and cryomagnet quench limits (beam-gas scattering) prevent operation with large electron cloud which should have lead to a faster vacuum cleaning and beam scrubbing</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Closing Remarks</a:t>
            </a:r>
            <a:br>
              <a:rPr lang="en-GB" sz="2400" dirty="0" smtClean="0"/>
            </a:br>
            <a:r>
              <a:rPr lang="en-GB" sz="2400" dirty="0" smtClean="0"/>
              <a:t>Preliminary consideration for HE-LHC </a:t>
            </a:r>
            <a:r>
              <a:rPr lang="en-GB" sz="2400" dirty="0" smtClean="0"/>
              <a:t>(1/2</a:t>
            </a:r>
            <a:r>
              <a:rPr lang="en-GB" sz="2400" dirty="0" smtClean="0"/>
              <a:t>)</a:t>
            </a:r>
            <a:endParaRPr lang="en-GB" sz="2400" dirty="0"/>
          </a:p>
        </p:txBody>
      </p:sp>
      <p:sp>
        <p:nvSpPr>
          <p:cNvPr id="3" name="Content Placeholder 2"/>
          <p:cNvSpPr>
            <a:spLocks noGrp="1"/>
          </p:cNvSpPr>
          <p:nvPr>
            <p:ph idx="1"/>
          </p:nvPr>
        </p:nvSpPr>
        <p:spPr/>
        <p:txBody>
          <a:bodyPr/>
          <a:lstStyle/>
          <a:p>
            <a:r>
              <a:rPr lang="en-GB" dirty="0" smtClean="0"/>
              <a:t>Considering what was observed in other accelerator, HE-LHC shall go for more conservative design: Effects linked to the bunched structure of beams shall be mitigated as from the design</a:t>
            </a:r>
          </a:p>
          <a:p>
            <a:pPr lvl="1"/>
            <a:endParaRPr lang="en-GB" dirty="0" smtClean="0"/>
          </a:p>
          <a:p>
            <a:pPr lvl="1"/>
            <a:r>
              <a:rPr lang="en-GB" dirty="0" smtClean="0"/>
              <a:t>Will help to reduce to the minimum the background to Detectors</a:t>
            </a:r>
          </a:p>
          <a:p>
            <a:pPr lvl="1"/>
            <a:endParaRPr lang="en-GB" dirty="0" smtClean="0"/>
          </a:p>
          <a:p>
            <a:pPr lvl="1"/>
            <a:r>
              <a:rPr lang="en-GB" dirty="0" smtClean="0"/>
              <a:t>Will </a:t>
            </a:r>
            <a:r>
              <a:rPr lang="en-GB" dirty="0" smtClean="0"/>
              <a:t>help in case the beam scrubbing of </a:t>
            </a:r>
            <a:r>
              <a:rPr lang="en-GB" dirty="0" err="1" smtClean="0"/>
              <a:t>cryo</a:t>
            </a:r>
            <a:r>
              <a:rPr lang="en-GB" dirty="0" smtClean="0"/>
              <a:t> surfaces and cold/warm transitions is slower than initially considered</a:t>
            </a:r>
          </a:p>
          <a:p>
            <a:pPr lvl="1"/>
            <a:endParaRPr lang="en-GB" dirty="0" smtClean="0"/>
          </a:p>
          <a:p>
            <a:pPr lvl="1"/>
            <a:r>
              <a:rPr lang="en-GB" dirty="0" smtClean="0"/>
              <a:t>Will </a:t>
            </a:r>
            <a:r>
              <a:rPr lang="en-GB" dirty="0" smtClean="0"/>
              <a:t>help in case the accumulation of the low energy electrons with high reflectivity (survivals) compensate the reduction of the secondary electron yield (SEY)</a:t>
            </a:r>
          </a:p>
          <a:p>
            <a:pPr lvl="2"/>
            <a:r>
              <a:rPr lang="en-GB" sz="1600" dirty="0" smtClean="0"/>
              <a:t>Beam scrubbing no longer help, photo-electrons production will dominate (design issue i.e. </a:t>
            </a:r>
            <a:r>
              <a:rPr lang="en-GB" sz="1600" dirty="0" smtClean="0"/>
              <a:t>will not be significantly </a:t>
            </a:r>
            <a:r>
              <a:rPr lang="en-GB" sz="1600" dirty="0" smtClean="0"/>
              <a:t>improving with time/dose)</a:t>
            </a:r>
          </a:p>
          <a:p>
            <a:pPr lvl="2"/>
            <a:r>
              <a:rPr lang="en-GB" sz="1600" dirty="0" smtClean="0"/>
              <a:t>At the moment, no evidence of this phenomenon as can not be observed in SPS, tentative to study it at RHIC did not go to the end.</a:t>
            </a:r>
          </a:p>
          <a:p>
            <a:pPr lvl="2"/>
            <a:r>
              <a:rPr lang="en-GB" sz="1600" dirty="0" smtClean="0"/>
              <a:t>Have evidence for the long survival time of the very low energy electrons (&lt; 5eV)</a:t>
            </a:r>
          </a:p>
          <a:p>
            <a:pPr lvl="2"/>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Closing Remarks</a:t>
            </a:r>
            <a:br>
              <a:rPr lang="en-GB" sz="2400" dirty="0" smtClean="0"/>
            </a:br>
            <a:r>
              <a:rPr lang="en-GB" sz="2400" dirty="0" smtClean="0"/>
              <a:t>Preliminary consideration for HE-LHC (2/2)</a:t>
            </a:r>
            <a:endParaRPr lang="en-GB" sz="2400" dirty="0"/>
          </a:p>
        </p:txBody>
      </p:sp>
      <p:sp>
        <p:nvSpPr>
          <p:cNvPr id="3" name="Content Placeholder 2"/>
          <p:cNvSpPr>
            <a:spLocks noGrp="1"/>
          </p:cNvSpPr>
          <p:nvPr>
            <p:ph idx="1"/>
          </p:nvPr>
        </p:nvSpPr>
        <p:spPr/>
        <p:txBody>
          <a:bodyPr/>
          <a:lstStyle/>
          <a:p>
            <a:r>
              <a:rPr lang="en-GB" dirty="0" smtClean="0"/>
              <a:t>Vacuum system shall be designed to</a:t>
            </a:r>
          </a:p>
          <a:p>
            <a:pPr lvl="1"/>
            <a:r>
              <a:rPr lang="en-GB" dirty="0" smtClean="0"/>
              <a:t>Be stable on day-one against ion-instability</a:t>
            </a:r>
          </a:p>
          <a:p>
            <a:pPr lvl="1"/>
            <a:r>
              <a:rPr lang="en-GB" dirty="0" smtClean="0"/>
              <a:t>Reduce the number of photo-electrons</a:t>
            </a:r>
          </a:p>
          <a:p>
            <a:pPr lvl="1"/>
            <a:r>
              <a:rPr lang="en-GB" dirty="0" smtClean="0"/>
              <a:t>Rely on vacuum cleaning (decrease of </a:t>
            </a:r>
            <a:r>
              <a:rPr lang="en-GB" dirty="0" err="1" smtClean="0">
                <a:latin typeface="Symbol" pitchFamily="18" charset="2"/>
              </a:rPr>
              <a:t>h</a:t>
            </a:r>
            <a:r>
              <a:rPr lang="en-GB" baseline="-25000" dirty="0" err="1" smtClean="0"/>
              <a:t>ph</a:t>
            </a:r>
            <a:r>
              <a:rPr lang="en-GB" dirty="0" smtClean="0"/>
              <a:t>/</a:t>
            </a:r>
            <a:r>
              <a:rPr lang="en-GB" dirty="0" smtClean="0">
                <a:latin typeface="Symbol" pitchFamily="18" charset="2"/>
              </a:rPr>
              <a:t>h</a:t>
            </a:r>
            <a:r>
              <a:rPr lang="en-GB" baseline="-25000" dirty="0" smtClean="0"/>
              <a:t>e-</a:t>
            </a:r>
            <a:r>
              <a:rPr lang="en-GB" dirty="0" smtClean="0"/>
              <a:t>) for gas desorption stimulated by SR and photo-electrons</a:t>
            </a:r>
          </a:p>
          <a:p>
            <a:pPr lvl="1"/>
            <a:r>
              <a:rPr lang="en-GB" dirty="0" smtClean="0"/>
              <a:t>Implies the use of a beam screen but as compared to LHC, the following issues must be looked at:</a:t>
            </a:r>
          </a:p>
          <a:p>
            <a:pPr lvl="2"/>
            <a:r>
              <a:rPr lang="en-GB" sz="1600" dirty="0" smtClean="0"/>
              <a:t>More pumping speed is required: more pumping slots</a:t>
            </a:r>
          </a:p>
          <a:p>
            <a:pPr lvl="2"/>
            <a:r>
              <a:rPr lang="en-GB" sz="1600" dirty="0" smtClean="0"/>
              <a:t>Mechanical constraints: deformation with quench, impedance and HOMs</a:t>
            </a:r>
          </a:p>
          <a:p>
            <a:pPr lvl="1"/>
            <a:r>
              <a:rPr lang="en-GB" dirty="0" smtClean="0"/>
              <a:t>Cooling capillaries at BS to </a:t>
            </a:r>
            <a:r>
              <a:rPr lang="en-GB" dirty="0" err="1" smtClean="0"/>
              <a:t>thermalise</a:t>
            </a:r>
            <a:r>
              <a:rPr lang="en-GB" dirty="0" smtClean="0"/>
              <a:t> it between 40-60 K</a:t>
            </a:r>
          </a:p>
          <a:p>
            <a:pPr lvl="1"/>
            <a:r>
              <a:rPr lang="en-GB" dirty="0" err="1" smtClean="0"/>
              <a:t>Cryosorbers</a:t>
            </a:r>
            <a:r>
              <a:rPr lang="en-GB" dirty="0" smtClean="0"/>
              <a:t> are required if the cryomagnets are operated above 3 K</a:t>
            </a:r>
          </a:p>
          <a:p>
            <a:pPr lvl="1"/>
            <a:r>
              <a:rPr lang="en-GB" dirty="0" smtClean="0"/>
              <a:t>Clearing electrodes in dipoles behind the BS and attached to the cooling capillaries to suppress electron cloud, alternatively:</a:t>
            </a:r>
          </a:p>
          <a:p>
            <a:pPr lvl="2"/>
            <a:r>
              <a:rPr lang="en-GB" sz="1600" dirty="0" smtClean="0"/>
              <a:t>Proceed to a coating of quads and cold/warm transitions of standalone cryomagnets</a:t>
            </a:r>
          </a:p>
          <a:p>
            <a:pPr lvl="2"/>
            <a:r>
              <a:rPr lang="en-GB" sz="1600" dirty="0" smtClean="0"/>
              <a:t>Use solenoids (3-5 </a:t>
            </a:r>
            <a:r>
              <a:rPr lang="en-GB" sz="1600" dirty="0" err="1" smtClean="0"/>
              <a:t>mT</a:t>
            </a:r>
            <a:r>
              <a:rPr lang="en-GB" sz="1600" dirty="0" smtClean="0"/>
              <a:t>) to mitigate electron cloud build up in vacuum instrumentation ports and interconnecting pieces which can not be coated</a:t>
            </a:r>
          </a:p>
          <a:p>
            <a:pPr lvl="1"/>
            <a:r>
              <a:rPr lang="en-GB" dirty="0" smtClean="0"/>
              <a:t>Long straight sections at RT should be baked and use NEG coatings</a:t>
            </a:r>
          </a:p>
          <a:p>
            <a:pPr lvl="2"/>
            <a:r>
              <a:rPr lang="en-GB" sz="1600" dirty="0" smtClean="0"/>
              <a:t>Alternatively, install solenoid if coating is not feasible</a:t>
            </a:r>
            <a:endParaRPr lang="en-GB"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Introduction</a:t>
            </a:r>
            <a:br>
              <a:rPr lang="en-GB" sz="2400" dirty="0" smtClean="0"/>
            </a:br>
            <a:r>
              <a:rPr lang="en-GB" sz="2400" dirty="0" smtClean="0"/>
              <a:t>Accelerator vacuum requirements (1/3)</a:t>
            </a:r>
            <a:endParaRPr lang="en-GB" sz="2400" dirty="0"/>
          </a:p>
        </p:txBody>
      </p:sp>
      <p:sp>
        <p:nvSpPr>
          <p:cNvPr id="3" name="Content Placeholder 2"/>
          <p:cNvSpPr>
            <a:spLocks noGrp="1"/>
          </p:cNvSpPr>
          <p:nvPr>
            <p:ph idx="1"/>
          </p:nvPr>
        </p:nvSpPr>
        <p:spPr/>
        <p:txBody>
          <a:bodyPr/>
          <a:lstStyle/>
          <a:p>
            <a:r>
              <a:rPr lang="en-GB" dirty="0" smtClean="0"/>
              <a:t>Particle beams are travelling under vacuum to reduce beam-gas interaction which is responsible for:</a:t>
            </a:r>
          </a:p>
          <a:p>
            <a:pPr lvl="1"/>
            <a:r>
              <a:rPr lang="en-GB" dirty="0" smtClean="0"/>
              <a:t>Machine performance limitations</a:t>
            </a:r>
          </a:p>
          <a:p>
            <a:pPr lvl="2"/>
            <a:r>
              <a:rPr lang="en-GB" dirty="0" smtClean="0"/>
              <a:t>reduction of beam lifetime (nuclear scattering), </a:t>
            </a:r>
          </a:p>
          <a:p>
            <a:pPr lvl="2"/>
            <a:r>
              <a:rPr lang="en-GB" dirty="0" smtClean="0"/>
              <a:t>machine luminosity (multiple coulomb scattering), </a:t>
            </a:r>
          </a:p>
          <a:p>
            <a:pPr lvl="2"/>
            <a:r>
              <a:rPr lang="en-GB" dirty="0" smtClean="0"/>
              <a:t>intensity limitation by pressure instabilities (ionization) and </a:t>
            </a:r>
          </a:p>
          <a:p>
            <a:pPr lvl="2"/>
            <a:r>
              <a:rPr lang="en-GB" dirty="0" smtClean="0"/>
              <a:t>for positive beams only, electron (ionization) induced instabilities (beam blow up). </a:t>
            </a:r>
          </a:p>
          <a:p>
            <a:pPr lvl="1"/>
            <a:r>
              <a:rPr lang="en-GB" dirty="0" smtClean="0"/>
              <a:t>Heat load to the cryogenic system induced by the scatted protons/ions</a:t>
            </a:r>
          </a:p>
          <a:p>
            <a:pPr lvl="1"/>
            <a:r>
              <a:rPr lang="en-GB" dirty="0" smtClean="0"/>
              <a:t>Magnet quench i.e. a transition from the superconducting to the normal state.</a:t>
            </a:r>
          </a:p>
          <a:p>
            <a:pPr lvl="2"/>
            <a:r>
              <a:rPr lang="en-GB" dirty="0" smtClean="0"/>
              <a:t>heavy gases are the most dangerous because of their higher ionisation cross-sections.</a:t>
            </a:r>
            <a:endParaRPr lang="en-US" dirty="0" smtClean="0"/>
          </a:p>
          <a:p>
            <a:r>
              <a:rPr lang="en-GB" dirty="0" smtClean="0"/>
              <a:t>Beam-gas scattering frequently induces background to the Detectors</a:t>
            </a:r>
          </a:p>
          <a:p>
            <a:pPr lvl="1"/>
            <a:r>
              <a:rPr lang="en-GB" dirty="0" smtClean="0"/>
              <a:t>Non-captured particles which interact with the detectors</a:t>
            </a:r>
          </a:p>
          <a:p>
            <a:pPr lvl="1"/>
            <a:r>
              <a:rPr lang="en-GB" dirty="0" smtClean="0"/>
              <a:t>Nuclear cascade generated by the lost particles upstream the detectors.</a:t>
            </a:r>
            <a:endParaRPr lang="en-US" dirty="0" smtClean="0"/>
          </a:p>
          <a:p>
            <a:r>
              <a:rPr lang="en-GB" dirty="0" smtClean="0"/>
              <a:t>Beam-gas scattering can be responsible for the increase of the radiations</a:t>
            </a:r>
          </a:p>
          <a:p>
            <a:pPr lvl="1"/>
            <a:r>
              <a:rPr lang="en-GB" dirty="0" smtClean="0"/>
              <a:t>High dose rates could lead to material activation (personnel safety issues), premature degradation of tunnel infrastructures like cables and electronics</a:t>
            </a:r>
          </a:p>
          <a:p>
            <a:pPr lvl="1"/>
            <a:r>
              <a:rPr lang="en-GB" dirty="0" smtClean="0"/>
              <a:t>Higher probability of single events (induced by neutrons) which can </a:t>
            </a:r>
            <a:br>
              <a:rPr lang="en-GB" dirty="0" smtClean="0"/>
            </a:br>
            <a:r>
              <a:rPr lang="en-GB" dirty="0" smtClean="0"/>
              <a:t>destroy the electronics even in the service galleries</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Introduction</a:t>
            </a:r>
            <a:br>
              <a:rPr lang="en-GB" sz="2400" dirty="0" smtClean="0"/>
            </a:br>
            <a:r>
              <a:rPr lang="en-GB" sz="2400" dirty="0" smtClean="0"/>
              <a:t>Accelerator vacuum requirements (2/3)</a:t>
            </a:r>
            <a:endParaRPr lang="en-GB" sz="2400" dirty="0"/>
          </a:p>
        </p:txBody>
      </p:sp>
      <p:sp>
        <p:nvSpPr>
          <p:cNvPr id="3" name="Content Placeholder 2"/>
          <p:cNvSpPr>
            <a:spLocks noGrp="1"/>
          </p:cNvSpPr>
          <p:nvPr>
            <p:ph idx="1"/>
          </p:nvPr>
        </p:nvSpPr>
        <p:spPr/>
        <p:txBody>
          <a:bodyPr/>
          <a:lstStyle/>
          <a:p>
            <a:r>
              <a:rPr lang="en-GB" dirty="0" smtClean="0"/>
              <a:t>Vacuum system shall obey to severe additional constraints which have to be considered at the design stage since retrofitting mitigation solutions is often impossible or very expensive</a:t>
            </a:r>
          </a:p>
          <a:p>
            <a:pPr lvl="1"/>
            <a:endParaRPr lang="en-GB" dirty="0" smtClean="0"/>
          </a:p>
          <a:p>
            <a:pPr lvl="1"/>
            <a:r>
              <a:rPr lang="en-GB" dirty="0" smtClean="0"/>
              <a:t>Minimise </a:t>
            </a:r>
            <a:r>
              <a:rPr lang="en-GB" dirty="0" smtClean="0"/>
              <a:t>beam impedance and HOM generation</a:t>
            </a:r>
          </a:p>
          <a:p>
            <a:pPr lvl="1"/>
            <a:endParaRPr lang="en-GB" dirty="0" smtClean="0"/>
          </a:p>
          <a:p>
            <a:pPr lvl="1"/>
            <a:r>
              <a:rPr lang="en-GB" dirty="0" smtClean="0"/>
              <a:t>Optimise </a:t>
            </a:r>
            <a:r>
              <a:rPr lang="en-GB" dirty="0" smtClean="0"/>
              <a:t>beam aperture in particular in the magnets</a:t>
            </a:r>
          </a:p>
          <a:p>
            <a:pPr lvl="1"/>
            <a:endParaRPr lang="en-GB" dirty="0" smtClean="0"/>
          </a:p>
          <a:p>
            <a:pPr lvl="1"/>
            <a:r>
              <a:rPr lang="en-GB" dirty="0" smtClean="0"/>
              <a:t>Intercept </a:t>
            </a:r>
            <a:r>
              <a:rPr lang="en-GB" dirty="0" smtClean="0"/>
              <a:t>heat loads (cryogenic machines)</a:t>
            </a:r>
          </a:p>
          <a:p>
            <a:pPr lvl="2"/>
            <a:r>
              <a:rPr lang="en-GB" sz="1600" dirty="0" smtClean="0"/>
              <a:t>Synchrotron radiation </a:t>
            </a:r>
          </a:p>
          <a:p>
            <a:pPr lvl="2"/>
            <a:r>
              <a:rPr lang="en-GB" sz="1600" dirty="0" smtClean="0"/>
              <a:t>Energy loss by nuclear scattering</a:t>
            </a:r>
          </a:p>
          <a:p>
            <a:pPr lvl="2"/>
            <a:r>
              <a:rPr lang="en-GB" sz="1600" dirty="0" smtClean="0"/>
              <a:t>Image currents</a:t>
            </a:r>
          </a:p>
          <a:p>
            <a:pPr lvl="2"/>
            <a:r>
              <a:rPr lang="en-GB" sz="1600" dirty="0" smtClean="0"/>
              <a:t>Energy dissipated during the development of electron clouds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Introduction</a:t>
            </a:r>
            <a:br>
              <a:rPr lang="en-GB" sz="2400" dirty="0" smtClean="0"/>
            </a:br>
            <a:r>
              <a:rPr lang="en-GB" sz="2400" dirty="0" smtClean="0"/>
              <a:t>Accelerator vacuum requirements (3/3)</a:t>
            </a:r>
            <a:endParaRPr lang="fr-CH" sz="2400" dirty="0"/>
          </a:p>
        </p:txBody>
      </p:sp>
      <p:sp>
        <p:nvSpPr>
          <p:cNvPr id="3" name="Content Placeholder 2"/>
          <p:cNvSpPr>
            <a:spLocks noGrp="1"/>
          </p:cNvSpPr>
          <p:nvPr>
            <p:ph idx="1"/>
          </p:nvPr>
        </p:nvSpPr>
        <p:spPr/>
        <p:txBody>
          <a:bodyPr/>
          <a:lstStyle/>
          <a:p>
            <a:r>
              <a:rPr lang="en-GB" dirty="0" smtClean="0"/>
              <a:t>Pressures in the accelerator beam vacuum pipes are dominated by:</a:t>
            </a:r>
          </a:p>
          <a:p>
            <a:pPr lvl="1"/>
            <a:r>
              <a:rPr lang="en-GB" dirty="0" smtClean="0"/>
              <a:t>Thermal outgassing - is not beam related, results from design, material and procedures (firing and bake-out)</a:t>
            </a:r>
          </a:p>
          <a:p>
            <a:pPr lvl="4"/>
            <a:endParaRPr lang="en-GB" sz="600" dirty="0" smtClean="0"/>
          </a:p>
          <a:p>
            <a:pPr lvl="1"/>
            <a:r>
              <a:rPr lang="en-GB" dirty="0" smtClean="0"/>
              <a:t>Primary </a:t>
            </a:r>
            <a:r>
              <a:rPr lang="en-GB" dirty="0" smtClean="0"/>
              <a:t>beam </a:t>
            </a:r>
            <a:r>
              <a:rPr lang="en-GB" dirty="0" smtClean="0"/>
              <a:t>losses</a:t>
            </a:r>
          </a:p>
          <a:p>
            <a:pPr lvl="2"/>
            <a:r>
              <a:rPr lang="en-GB" dirty="0" smtClean="0"/>
              <a:t>Cryogenic sections are the more critical since not baked out and covered by condensed gassed</a:t>
            </a:r>
            <a:br>
              <a:rPr lang="en-GB" dirty="0" smtClean="0"/>
            </a:br>
            <a:r>
              <a:rPr lang="en-GB" dirty="0" smtClean="0"/>
              <a:t>BUT “protected” by the quench limit of the cryomagnets</a:t>
            </a:r>
          </a:p>
          <a:p>
            <a:pPr lvl="4"/>
            <a:endParaRPr lang="en-GB" sz="600" dirty="0" smtClean="0"/>
          </a:p>
          <a:p>
            <a:pPr lvl="1"/>
            <a:r>
              <a:rPr lang="en-GB" dirty="0" smtClean="0"/>
              <a:t>Temperature of operation of the </a:t>
            </a:r>
            <a:r>
              <a:rPr lang="en-GB" dirty="0" smtClean="0"/>
              <a:t>vacuum system </a:t>
            </a:r>
            <a:r>
              <a:rPr lang="en-GB" dirty="0" smtClean="0"/>
              <a:t>is a determinant factor</a:t>
            </a:r>
          </a:p>
          <a:p>
            <a:pPr lvl="4"/>
            <a:endParaRPr lang="en-GB" sz="600" dirty="0" smtClean="0"/>
          </a:p>
          <a:p>
            <a:pPr lvl="1"/>
            <a:r>
              <a:rPr lang="en-GB" dirty="0" smtClean="0"/>
              <a:t>Beam induced desorption effects dominates at high energies and high intensities</a:t>
            </a:r>
          </a:p>
          <a:p>
            <a:pPr lvl="2"/>
            <a:r>
              <a:rPr lang="en-GB" dirty="0" smtClean="0"/>
              <a:t>Effects linked to the bunched structure of beams</a:t>
            </a:r>
          </a:p>
          <a:p>
            <a:pPr lvl="3"/>
            <a:r>
              <a:rPr lang="en-GB" sz="1400" dirty="0" smtClean="0"/>
              <a:t>Electron cloud and Ion instability build-up</a:t>
            </a:r>
          </a:p>
          <a:p>
            <a:pPr lvl="2"/>
            <a:r>
              <a:rPr lang="en-GB" dirty="0" smtClean="0"/>
              <a:t>Effects linked to the total beam intensity</a:t>
            </a:r>
          </a:p>
          <a:p>
            <a:pPr lvl="3"/>
            <a:r>
              <a:rPr lang="en-GB" sz="1400" dirty="0" smtClean="0"/>
              <a:t>Primary beam losses induced desorption</a:t>
            </a:r>
          </a:p>
          <a:p>
            <a:pPr lvl="3"/>
            <a:r>
              <a:rPr lang="en-GB" sz="1400" dirty="0" smtClean="0"/>
              <a:t>Primary ionisation with circulating beams</a:t>
            </a:r>
          </a:p>
          <a:p>
            <a:pPr lvl="3"/>
            <a:r>
              <a:rPr lang="en-GB" sz="1400" dirty="0" smtClean="0"/>
              <a:t>Ions-induced positive space charge</a:t>
            </a:r>
          </a:p>
          <a:p>
            <a:pPr lvl="3"/>
            <a:r>
              <a:rPr lang="en-GB" sz="1400" dirty="0" smtClean="0"/>
              <a:t>Synchrotron radiation and photo-electrons induced desorption</a:t>
            </a:r>
          </a:p>
          <a:p>
            <a:pPr lvl="2"/>
            <a:r>
              <a:rPr lang="en-GB" dirty="0" smtClean="0"/>
              <a:t>Feedback effects</a:t>
            </a:r>
          </a:p>
          <a:p>
            <a:pPr lvl="3"/>
            <a:r>
              <a:rPr lang="en-GB" sz="1400" dirty="0" smtClean="0"/>
              <a:t>Secondary ionisation of residual gas by photo-electrons or electrons </a:t>
            </a:r>
            <a:r>
              <a:rPr lang="en-GB" sz="1400" dirty="0" smtClean="0"/>
              <a:t/>
            </a:r>
            <a:br>
              <a:rPr lang="en-GB" sz="1400" dirty="0" smtClean="0"/>
            </a:br>
            <a:r>
              <a:rPr lang="en-GB" sz="1400" dirty="0" smtClean="0"/>
              <a:t>from </a:t>
            </a:r>
            <a:r>
              <a:rPr lang="en-GB" sz="1400" dirty="0" smtClean="0"/>
              <a:t>the cloud</a:t>
            </a:r>
            <a:endParaRPr lang="en-GB"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Synchrotron radiation</a:t>
            </a:r>
            <a:endParaRPr lang="en-GB" sz="2400" dirty="0"/>
          </a:p>
        </p:txBody>
      </p:sp>
      <p:sp>
        <p:nvSpPr>
          <p:cNvPr id="3" name="Content Placeholder 2"/>
          <p:cNvSpPr>
            <a:spLocks noGrp="1"/>
          </p:cNvSpPr>
          <p:nvPr>
            <p:ph idx="1"/>
          </p:nvPr>
        </p:nvSpPr>
        <p:spPr/>
        <p:txBody>
          <a:bodyPr/>
          <a:lstStyle/>
          <a:p>
            <a:r>
              <a:rPr lang="en-GB" sz="2000" dirty="0" smtClean="0"/>
              <a:t>Synchrotron radiation power</a:t>
            </a:r>
          </a:p>
          <a:p>
            <a:pPr lvl="1"/>
            <a:r>
              <a:rPr lang="en-GB" dirty="0" smtClean="0"/>
              <a:t>Factor </a:t>
            </a:r>
            <a:r>
              <a:rPr lang="en-GB" dirty="0" smtClean="0">
                <a:solidFill>
                  <a:srgbClr val="FF0000"/>
                </a:solidFill>
              </a:rPr>
              <a:t>17.5 </a:t>
            </a:r>
            <a:r>
              <a:rPr lang="en-GB" dirty="0" smtClean="0"/>
              <a:t>higher as compared to LHC</a:t>
            </a:r>
          </a:p>
          <a:p>
            <a:pPr lvl="1"/>
            <a:r>
              <a:rPr lang="en-US" dirty="0" smtClean="0"/>
              <a:t>Must be extracted by the cryogenic system at higher </a:t>
            </a:r>
            <a:br>
              <a:rPr lang="en-US" dirty="0" smtClean="0"/>
            </a:br>
            <a:r>
              <a:rPr lang="en-US" dirty="0" smtClean="0"/>
              <a:t>temperatures thus requiring a beam screen (BS)</a:t>
            </a:r>
            <a:endParaRPr lang="en-GB" dirty="0" smtClean="0"/>
          </a:p>
          <a:p>
            <a:r>
              <a:rPr lang="en-GB" sz="2000" dirty="0" smtClean="0"/>
              <a:t>Linear photon flux proton beam</a:t>
            </a:r>
          </a:p>
          <a:p>
            <a:pPr lvl="1"/>
            <a:r>
              <a:rPr lang="en-GB" dirty="0" smtClean="0"/>
              <a:t> </a:t>
            </a:r>
            <a:r>
              <a:rPr lang="en-GB" dirty="0" smtClean="0">
                <a:solidFill>
                  <a:srgbClr val="FF0000"/>
                </a:solidFill>
              </a:rPr>
              <a:t>+30% </a:t>
            </a:r>
            <a:r>
              <a:rPr lang="en-GB" dirty="0" smtClean="0"/>
              <a:t>of LHC nominal</a:t>
            </a:r>
          </a:p>
          <a:p>
            <a:pPr lvl="1"/>
            <a:r>
              <a:rPr lang="en-US" dirty="0" smtClean="0"/>
              <a:t> </a:t>
            </a:r>
            <a:r>
              <a:rPr lang="en-US" dirty="0" smtClean="0">
                <a:solidFill>
                  <a:srgbClr val="FF0000"/>
                </a:solidFill>
              </a:rPr>
              <a:t>10</a:t>
            </a:r>
            <a:r>
              <a:rPr lang="en-US" dirty="0" smtClean="0"/>
              <a:t> times more critical energy implies factor </a:t>
            </a:r>
            <a:r>
              <a:rPr lang="en-US" dirty="0" smtClean="0"/>
              <a:t>3/4 </a:t>
            </a:r>
            <a:r>
              <a:rPr lang="en-US" dirty="0" smtClean="0"/>
              <a:t>in the photo-electron yield</a:t>
            </a:r>
          </a:p>
          <a:p>
            <a:pPr lvl="1"/>
            <a:r>
              <a:rPr lang="en-US" dirty="0" smtClean="0"/>
              <a:t>Results in </a:t>
            </a:r>
            <a:r>
              <a:rPr lang="en-US" dirty="0" smtClean="0">
                <a:solidFill>
                  <a:srgbClr val="FF0000"/>
                </a:solidFill>
              </a:rPr>
              <a:t>4.5</a:t>
            </a:r>
            <a:r>
              <a:rPr lang="en-US" dirty="0" smtClean="0"/>
              <a:t> </a:t>
            </a:r>
            <a:r>
              <a:rPr lang="en-US" dirty="0" smtClean="0"/>
              <a:t>times more photo-electrons stimulated desorption</a:t>
            </a:r>
            <a:endParaRPr lang="en-GB" dirty="0" smtClean="0"/>
          </a:p>
          <a:p>
            <a:r>
              <a:rPr lang="en-GB" sz="2000" dirty="0" smtClean="0"/>
              <a:t>Photon stimulated pressure rise</a:t>
            </a:r>
          </a:p>
          <a:p>
            <a:pPr lvl="1"/>
            <a:r>
              <a:rPr lang="en-GB" dirty="0" smtClean="0"/>
              <a:t>At RT, the yield will be increased</a:t>
            </a:r>
            <a:br>
              <a:rPr lang="en-GB" dirty="0" smtClean="0"/>
            </a:br>
            <a:r>
              <a:rPr lang="en-GB" dirty="0" smtClean="0"/>
              <a:t>by </a:t>
            </a:r>
            <a:r>
              <a:rPr lang="en-GB" dirty="0" smtClean="0">
                <a:solidFill>
                  <a:srgbClr val="FF0000"/>
                </a:solidFill>
              </a:rPr>
              <a:t>17.5</a:t>
            </a:r>
            <a:r>
              <a:rPr lang="en-GB" dirty="0" smtClean="0"/>
              <a:t> ( NEG bring a factor 10</a:t>
            </a:r>
            <a:br>
              <a:rPr lang="en-GB" dirty="0" smtClean="0"/>
            </a:br>
            <a:r>
              <a:rPr lang="en-GB" dirty="0" smtClean="0"/>
              <a:t>reduction, 10 for the critical energy</a:t>
            </a:r>
            <a:br>
              <a:rPr lang="en-GB" dirty="0" smtClean="0"/>
            </a:br>
            <a:r>
              <a:rPr lang="en-GB" dirty="0" smtClean="0"/>
              <a:t>and factor17.5 increase for E and I dependence)</a:t>
            </a:r>
          </a:p>
          <a:p>
            <a:pPr lvl="1"/>
            <a:r>
              <a:rPr lang="en-GB" dirty="0" smtClean="0"/>
              <a:t>At cold, the yield will be increased</a:t>
            </a:r>
            <a:br>
              <a:rPr lang="en-GB" dirty="0" smtClean="0"/>
            </a:br>
            <a:r>
              <a:rPr lang="en-GB" dirty="0" smtClean="0"/>
              <a:t>by </a:t>
            </a:r>
            <a:r>
              <a:rPr lang="en-GB" dirty="0" smtClean="0">
                <a:solidFill>
                  <a:srgbClr val="FF0000"/>
                </a:solidFill>
              </a:rPr>
              <a:t>74 </a:t>
            </a:r>
            <a:r>
              <a:rPr lang="en-GB" dirty="0" smtClean="0"/>
              <a:t>(10 for critical energy and 7.4 for E and </a:t>
            </a:r>
            <a:br>
              <a:rPr lang="en-GB" dirty="0" smtClean="0"/>
            </a:br>
            <a:r>
              <a:rPr lang="en-GB" dirty="0" smtClean="0"/>
              <a:t>I dependence)</a:t>
            </a:r>
          </a:p>
          <a:p>
            <a:pPr lvl="2"/>
            <a:r>
              <a:rPr lang="en-GB" sz="1600" dirty="0" smtClean="0"/>
              <a:t>Pumping speed i.e. number of holes in</a:t>
            </a:r>
            <a:br>
              <a:rPr lang="en-GB" sz="1600" dirty="0" smtClean="0"/>
            </a:br>
            <a:r>
              <a:rPr lang="en-GB" sz="1600" dirty="0" smtClean="0"/>
              <a:t>the beam screen shall be significantly increased!</a:t>
            </a:r>
          </a:p>
          <a:p>
            <a:endParaRPr lang="en-GB" dirty="0"/>
          </a:p>
        </p:txBody>
      </p:sp>
      <p:graphicFrame>
        <p:nvGraphicFramePr>
          <p:cNvPr id="35843" name="Object 3"/>
          <p:cNvGraphicFramePr>
            <a:graphicFrameLocks noChangeAspect="1"/>
          </p:cNvGraphicFramePr>
          <p:nvPr/>
        </p:nvGraphicFramePr>
        <p:xfrm>
          <a:off x="5786677" y="2328359"/>
          <a:ext cx="1930400" cy="419100"/>
        </p:xfrm>
        <a:graphic>
          <a:graphicData uri="http://schemas.openxmlformats.org/presentationml/2006/ole">
            <p:oleObj spid="_x0000_s35843" name="Equation" r:id="rId3" imgW="1930320" imgH="419040" progId="Equation.3">
              <p:embed/>
            </p:oleObj>
          </a:graphicData>
        </a:graphic>
      </p:graphicFrame>
      <p:graphicFrame>
        <p:nvGraphicFramePr>
          <p:cNvPr id="35844" name="Object 4"/>
          <p:cNvGraphicFramePr>
            <a:graphicFrameLocks noChangeAspect="1"/>
          </p:cNvGraphicFramePr>
          <p:nvPr/>
        </p:nvGraphicFramePr>
        <p:xfrm>
          <a:off x="5753969" y="1098133"/>
          <a:ext cx="1587500" cy="444500"/>
        </p:xfrm>
        <a:graphic>
          <a:graphicData uri="http://schemas.openxmlformats.org/presentationml/2006/ole">
            <p:oleObj spid="_x0000_s35844" name="Equation" r:id="rId4" imgW="1587240" imgH="444240" progId="Equation.3">
              <p:embed/>
            </p:oleObj>
          </a:graphicData>
        </a:graphic>
      </p:graphicFrame>
      <p:graphicFrame>
        <p:nvGraphicFramePr>
          <p:cNvPr id="35845" name="Object 5"/>
          <p:cNvGraphicFramePr>
            <a:graphicFrameLocks noChangeAspect="1"/>
          </p:cNvGraphicFramePr>
          <p:nvPr/>
        </p:nvGraphicFramePr>
        <p:xfrm>
          <a:off x="5768945" y="3636961"/>
          <a:ext cx="2171700" cy="2108200"/>
        </p:xfrm>
        <a:graphic>
          <a:graphicData uri="http://schemas.openxmlformats.org/presentationml/2006/ole">
            <p:oleObj spid="_x0000_s35845" name="Equation" r:id="rId5" imgW="2171520" imgH="210816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Energy and Total Intensity (1/2)</a:t>
            </a:r>
            <a:endParaRPr lang="en-GB" sz="2400" dirty="0"/>
          </a:p>
        </p:txBody>
      </p:sp>
      <p:sp>
        <p:nvSpPr>
          <p:cNvPr id="3" name="Content Placeholder 2"/>
          <p:cNvSpPr>
            <a:spLocks noGrp="1"/>
          </p:cNvSpPr>
          <p:nvPr>
            <p:ph idx="1"/>
          </p:nvPr>
        </p:nvSpPr>
        <p:spPr/>
        <p:txBody>
          <a:bodyPr/>
          <a:lstStyle/>
          <a:p>
            <a:r>
              <a:rPr lang="en-US" dirty="0" smtClean="0"/>
              <a:t>Energy (7 =&gt; 16.5 TeV)</a:t>
            </a:r>
          </a:p>
          <a:p>
            <a:pPr lvl="1"/>
            <a:r>
              <a:rPr lang="en-US" dirty="0" smtClean="0"/>
              <a:t>Is the dominant factor (power scaling) for SR power, photons and photo-electrons stimulated desorption</a:t>
            </a:r>
          </a:p>
          <a:p>
            <a:pPr lvl="1"/>
            <a:r>
              <a:rPr lang="en-US" dirty="0" smtClean="0"/>
              <a:t>Higher energies implies higher bending magnetic fields and thus affects the design of the beam screen which shall stand magnetic quenches</a:t>
            </a:r>
          </a:p>
          <a:p>
            <a:r>
              <a:rPr lang="en-US" dirty="0" smtClean="0"/>
              <a:t>Total Intensity</a:t>
            </a:r>
          </a:p>
          <a:p>
            <a:pPr lvl="1"/>
            <a:r>
              <a:rPr lang="en-US" dirty="0" smtClean="0"/>
              <a:t>Image current/Impedance</a:t>
            </a:r>
          </a:p>
          <a:p>
            <a:pPr lvl="2"/>
            <a:r>
              <a:rPr lang="en-US" sz="1600" dirty="0" smtClean="0"/>
              <a:t>Smaller aperture would imply a ticker copper layer</a:t>
            </a:r>
          </a:p>
          <a:p>
            <a:pPr lvl="3"/>
            <a:r>
              <a:rPr lang="en-US" sz="1600" dirty="0" smtClean="0"/>
              <a:t>Larger forces on to the beam screen in case of a quench</a:t>
            </a:r>
          </a:p>
          <a:p>
            <a:pPr lvl="3"/>
            <a:r>
              <a:rPr lang="en-US" sz="1600" dirty="0" smtClean="0"/>
              <a:t>Mechanical stability still to be checked since increasing BS thickness will reduce aperture…</a:t>
            </a:r>
          </a:p>
          <a:p>
            <a:pPr lvl="1"/>
            <a:r>
              <a:rPr lang="en-US" dirty="0" smtClean="0"/>
              <a:t>RF shielding</a:t>
            </a:r>
          </a:p>
          <a:p>
            <a:pPr lvl="2"/>
            <a:r>
              <a:rPr lang="en-US" sz="1600" dirty="0" smtClean="0"/>
              <a:t>Engineering solutions exists and are applied in synchrotron rings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Energy and Total Intensity (2/2)</a:t>
            </a:r>
            <a:endParaRPr lang="en-GB" sz="2400" dirty="0"/>
          </a:p>
        </p:txBody>
      </p:sp>
      <p:sp>
        <p:nvSpPr>
          <p:cNvPr id="3" name="Content Placeholder 2"/>
          <p:cNvSpPr>
            <a:spLocks noGrp="1"/>
          </p:cNvSpPr>
          <p:nvPr>
            <p:ph idx="1"/>
          </p:nvPr>
        </p:nvSpPr>
        <p:spPr/>
        <p:txBody>
          <a:bodyPr/>
          <a:lstStyle/>
          <a:p>
            <a:r>
              <a:rPr lang="en-US" dirty="0" smtClean="0"/>
              <a:t>Intensity (factor </a:t>
            </a:r>
            <a:r>
              <a:rPr lang="en-US" dirty="0" smtClean="0">
                <a:solidFill>
                  <a:srgbClr val="009900"/>
                </a:solidFill>
              </a:rPr>
              <a:t>1.8</a:t>
            </a:r>
            <a:r>
              <a:rPr lang="en-US" dirty="0" smtClean="0"/>
              <a:t> less compared to LHC)</a:t>
            </a:r>
          </a:p>
          <a:p>
            <a:pPr lvl="1"/>
            <a:r>
              <a:rPr lang="en-US" dirty="0" smtClean="0"/>
              <a:t>Is contributing linearly to all dynamic vacuum processes</a:t>
            </a:r>
          </a:p>
          <a:p>
            <a:pPr lvl="1"/>
            <a:endParaRPr lang="en-GB" dirty="0" smtClean="0"/>
          </a:p>
          <a:p>
            <a:pPr lvl="1"/>
            <a:r>
              <a:rPr lang="en-GB" dirty="0" smtClean="0"/>
              <a:t>Is </a:t>
            </a:r>
            <a:r>
              <a:rPr lang="en-GB" dirty="0" smtClean="0"/>
              <a:t>the determinant factor for Ion induced instability which results from the Primary ionisation with circulating beams (</a:t>
            </a:r>
            <a:r>
              <a:rPr lang="en-GB" dirty="0" smtClean="0">
                <a:latin typeface="Symbol" pitchFamily="18" charset="2"/>
              </a:rPr>
              <a:t>s</a:t>
            </a:r>
            <a:r>
              <a:rPr lang="en-GB" dirty="0" smtClean="0"/>
              <a:t> and I dependant)</a:t>
            </a:r>
          </a:p>
          <a:p>
            <a:pPr lvl="2"/>
            <a:r>
              <a:rPr lang="en-GB" sz="1600" dirty="0" smtClean="0"/>
              <a:t>Circulating beams will ionise the residual gas molecules, then these ions will get accelerated by the beam potential and will impact the vacuum pipe walls inducing a local desorption</a:t>
            </a:r>
          </a:p>
          <a:p>
            <a:pPr lvl="2"/>
            <a:r>
              <a:rPr lang="en-GB" sz="1600" dirty="0" smtClean="0"/>
              <a:t>If the conductance/pumping speed are not adapted, a feedback effect would take place resulting in an exponential increase of the pressure</a:t>
            </a:r>
          </a:p>
          <a:p>
            <a:pPr lvl="2"/>
            <a:r>
              <a:rPr lang="en-GB" sz="1600" dirty="0" smtClean="0"/>
              <a:t> </a:t>
            </a:r>
            <a:r>
              <a:rPr lang="en-GB" sz="1600" dirty="0" smtClean="0">
                <a:latin typeface="Symbol" pitchFamily="18" charset="2"/>
              </a:rPr>
              <a:t>h</a:t>
            </a:r>
            <a:r>
              <a:rPr lang="en-GB" sz="1600" dirty="0" smtClean="0"/>
              <a:t> is </a:t>
            </a:r>
            <a:r>
              <a:rPr lang="en-GB" sz="1600" dirty="0" smtClean="0">
                <a:solidFill>
                  <a:srgbClr val="FF0000"/>
                </a:solidFill>
              </a:rPr>
              <a:t>10</a:t>
            </a:r>
            <a:r>
              <a:rPr lang="en-GB" sz="1600" dirty="0" smtClean="0"/>
              <a:t> times higher</a:t>
            </a:r>
          </a:p>
          <a:p>
            <a:pPr lvl="2"/>
            <a:r>
              <a:rPr lang="en-GB" sz="1600" dirty="0" smtClean="0"/>
              <a:t> </a:t>
            </a:r>
            <a:r>
              <a:rPr lang="en-GB" sz="1600" i="1" dirty="0" smtClean="0"/>
              <a:t>I</a:t>
            </a:r>
            <a:r>
              <a:rPr lang="en-GB" sz="1600" dirty="0" smtClean="0"/>
              <a:t> is </a:t>
            </a:r>
            <a:r>
              <a:rPr lang="en-GB" sz="1600" dirty="0" smtClean="0">
                <a:solidFill>
                  <a:srgbClr val="009900"/>
                </a:solidFill>
              </a:rPr>
              <a:t>1.8</a:t>
            </a:r>
            <a:r>
              <a:rPr lang="en-GB" sz="1600" dirty="0" smtClean="0"/>
              <a:t> times smaller</a:t>
            </a:r>
          </a:p>
          <a:p>
            <a:pPr lvl="2"/>
            <a:r>
              <a:rPr lang="en-GB" sz="1600" dirty="0" smtClean="0"/>
              <a:t> </a:t>
            </a:r>
            <a:r>
              <a:rPr lang="en-GB" sz="1600" dirty="0" smtClean="0">
                <a:latin typeface="Symbol" pitchFamily="18" charset="2"/>
              </a:rPr>
              <a:t>s</a:t>
            </a:r>
            <a:r>
              <a:rPr lang="en-GB" sz="1600" dirty="0" smtClean="0"/>
              <a:t> does not vary significantly</a:t>
            </a:r>
          </a:p>
          <a:p>
            <a:pPr lvl="2"/>
            <a:r>
              <a:rPr lang="en-GB" sz="1600" dirty="0" smtClean="0"/>
              <a:t> </a:t>
            </a:r>
            <a:r>
              <a:rPr lang="en-GB" sz="1600" dirty="0" err="1" smtClean="0"/>
              <a:t>S</a:t>
            </a:r>
            <a:r>
              <a:rPr lang="en-GB" sz="1600" baseline="-25000" dirty="0" err="1" smtClean="0"/>
              <a:t>eff</a:t>
            </a:r>
            <a:r>
              <a:rPr lang="en-GB" sz="1600" dirty="0" smtClean="0"/>
              <a:t> will depend on Temperature and transparency of the BS</a:t>
            </a:r>
            <a:endParaRPr lang="en-US" sz="1600" dirty="0" smtClean="0"/>
          </a:p>
        </p:txBody>
      </p:sp>
      <p:graphicFrame>
        <p:nvGraphicFramePr>
          <p:cNvPr id="37891" name="Object 3"/>
          <p:cNvGraphicFramePr>
            <a:graphicFrameLocks noChangeAspect="1"/>
          </p:cNvGraphicFramePr>
          <p:nvPr/>
        </p:nvGraphicFramePr>
        <p:xfrm>
          <a:off x="6870042" y="3907018"/>
          <a:ext cx="1455738" cy="1042987"/>
        </p:xfrm>
        <a:graphic>
          <a:graphicData uri="http://schemas.openxmlformats.org/presentationml/2006/ole">
            <p:oleObj spid="_x0000_s37891" name="Equation" r:id="rId3" imgW="1079280" imgH="77436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Machine parameters impacting vacuum performances</a:t>
            </a:r>
            <a:br>
              <a:rPr lang="en-GB" sz="2400" dirty="0" smtClean="0"/>
            </a:br>
            <a:r>
              <a:rPr lang="en-GB" sz="2400" dirty="0" smtClean="0"/>
              <a:t>Bunch Population: Electron Cloud (</a:t>
            </a:r>
            <a:r>
              <a:rPr lang="en-GB" sz="2400" dirty="0" smtClean="0"/>
              <a:t>1/3)</a:t>
            </a:r>
            <a:endParaRPr lang="fr-CH" sz="2000" dirty="0"/>
          </a:p>
        </p:txBody>
      </p:sp>
      <p:sp>
        <p:nvSpPr>
          <p:cNvPr id="3" name="Content Placeholder 2"/>
          <p:cNvSpPr>
            <a:spLocks noGrp="1"/>
          </p:cNvSpPr>
          <p:nvPr>
            <p:ph idx="1"/>
          </p:nvPr>
        </p:nvSpPr>
        <p:spPr/>
        <p:txBody>
          <a:bodyPr/>
          <a:lstStyle/>
          <a:p>
            <a:r>
              <a:rPr lang="en-US" sz="2000" dirty="0" smtClean="0"/>
              <a:t>Bunch population (1.15 =&gt; 1.3 10</a:t>
            </a:r>
            <a:r>
              <a:rPr lang="en-US" sz="2000" baseline="30000" dirty="0" smtClean="0"/>
              <a:t>11</a:t>
            </a:r>
            <a:r>
              <a:rPr lang="en-US" sz="2000" dirty="0" smtClean="0"/>
              <a:t>p/bunch)</a:t>
            </a:r>
          </a:p>
          <a:p>
            <a:pPr lvl="1"/>
            <a:r>
              <a:rPr lang="en-US" sz="1800" dirty="0" smtClean="0"/>
              <a:t>Significant effect on the threshold and intensity of the electron cloud</a:t>
            </a:r>
          </a:p>
          <a:p>
            <a:pPr lvl="1"/>
            <a:endParaRPr lang="en-US" sz="1800" dirty="0" smtClean="0"/>
          </a:p>
          <a:p>
            <a:pPr lvl="1"/>
            <a:r>
              <a:rPr lang="en-US" sz="1800" dirty="0" smtClean="0"/>
              <a:t>Electron cloud is a limiting </a:t>
            </a:r>
            <a:r>
              <a:rPr lang="en-US" sz="1800" dirty="0" smtClean="0"/>
              <a:t>phenomenon since</a:t>
            </a:r>
            <a:endParaRPr lang="en-US" sz="1800" dirty="0" smtClean="0"/>
          </a:p>
          <a:p>
            <a:pPr lvl="2"/>
            <a:r>
              <a:rPr lang="en-US" sz="1800" dirty="0" smtClean="0"/>
              <a:t>Increasing the heat load to the cryogenic system: electron bombardment</a:t>
            </a:r>
          </a:p>
          <a:p>
            <a:pPr lvl="2"/>
            <a:endParaRPr lang="en-US" sz="1800" dirty="0" smtClean="0"/>
          </a:p>
          <a:p>
            <a:pPr lvl="2"/>
            <a:r>
              <a:rPr lang="en-US" sz="1800" dirty="0" smtClean="0"/>
              <a:t>Increasing </a:t>
            </a:r>
            <a:r>
              <a:rPr lang="en-US" sz="1800" dirty="0" smtClean="0"/>
              <a:t>the pressure and thus the background to Detectors: electron stimulated desorption</a:t>
            </a:r>
          </a:p>
          <a:p>
            <a:pPr lvl="2"/>
            <a:endParaRPr lang="en-US" sz="1800" dirty="0" smtClean="0"/>
          </a:p>
          <a:p>
            <a:pPr lvl="2"/>
            <a:r>
              <a:rPr lang="en-US" sz="1800" dirty="0" smtClean="0"/>
              <a:t>Interacts </a:t>
            </a:r>
            <a:r>
              <a:rPr lang="en-US" sz="1800" dirty="0" smtClean="0"/>
              <a:t>with beams and induces instabilities and blow-up</a:t>
            </a:r>
            <a:endParaRPr lang="en-GB"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457200" marR="0" indent="0" algn="l" defTabSz="914400" rtl="0" eaLnBrk="1" fontAlgn="base" latinLnBrk="0" hangingPunct="1">
          <a:lnSpc>
            <a:spcPct val="100000"/>
          </a:lnSpc>
          <a:spcBef>
            <a:spcPct val="50000"/>
          </a:spcBef>
          <a:spcAft>
            <a:spcPct val="0"/>
          </a:spcAft>
          <a:buClrTx/>
          <a:buSzTx/>
          <a:buFontTx/>
          <a:buChar char="•"/>
          <a:tabLst/>
          <a:defRPr kumimoji="0" lang="en-GB"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457200" marR="0" indent="0" algn="l" defTabSz="914400" rtl="0" eaLnBrk="1" fontAlgn="base" latinLnBrk="0" hangingPunct="1">
          <a:lnSpc>
            <a:spcPct val="100000"/>
          </a:lnSpc>
          <a:spcBef>
            <a:spcPct val="50000"/>
          </a:spcBef>
          <a:spcAft>
            <a:spcPct val="0"/>
          </a:spcAft>
          <a:buClrTx/>
          <a:buSzTx/>
          <a:buFontTx/>
          <a:buChar char="•"/>
          <a:tabLst/>
          <a:defRPr kumimoji="0" lang="en-GB"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18089</TotalTime>
  <Words>2196</Words>
  <Application>Microsoft Office PowerPoint</Application>
  <PresentationFormat>On-screen Show (4:3)</PresentationFormat>
  <Paragraphs>265</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Default Design</vt:lpstr>
      <vt:lpstr>Equation</vt:lpstr>
      <vt:lpstr>Requirements from the Vacuum Systems HE-LHC</vt:lpstr>
      <vt:lpstr>Main Topics</vt:lpstr>
      <vt:lpstr>Introduction Accelerator vacuum requirements (1/3)</vt:lpstr>
      <vt:lpstr>Introduction Accelerator vacuum requirements (2/3)</vt:lpstr>
      <vt:lpstr>Introduction Accelerator vacuum requirements (3/3)</vt:lpstr>
      <vt:lpstr>Machine parameters impacting vacuum performances Synchrotron radiation</vt:lpstr>
      <vt:lpstr>Machine parameters impacting vacuum performances Energy and Total Intensity (1/2)</vt:lpstr>
      <vt:lpstr>Machine parameters impacting vacuum performances Energy and Total Intensity (2/2)</vt:lpstr>
      <vt:lpstr>Machine parameters impacting vacuum performances Bunch Population: Electron Cloud (1/3)</vt:lpstr>
      <vt:lpstr>Machine parameters impacting vacuum performances Bunch Population: Electron Cloud (2/3)</vt:lpstr>
      <vt:lpstr>Machine parameters impacting vacuum performances Bunch Population: Electron Cloud (3/3)</vt:lpstr>
      <vt:lpstr>Machine parameters impacting vacuum performances Feedback Effects: Ecloud vs Ion instability</vt:lpstr>
      <vt:lpstr>Remedies to vacuum dynamic effects Synchrotron radiation &amp; Ion induced instability</vt:lpstr>
      <vt:lpstr>Remedies to vacuum dynamic effects  Temperature of operation of the cryogenic systems</vt:lpstr>
      <vt:lpstr>Remedies to vacuum dynamic effects  Adsorption isotherms</vt:lpstr>
      <vt:lpstr>Remedies to vacuum dynamic effects  Pumping capacity</vt:lpstr>
      <vt:lpstr>Remedies to vacuum dynamic effects  Electron Cloud mitigation (1/3)</vt:lpstr>
      <vt:lpstr>Remedies to vacuum dynamic effects  Electron Cloud mitigation (2/3)</vt:lpstr>
      <vt:lpstr>Remedies to vacuum dynamic effects  Electron Cloud mitigation (3/3)</vt:lpstr>
      <vt:lpstr>Gas load issue in cryogenic sections Beam Screen /Cold Bore Recycling</vt:lpstr>
      <vt:lpstr>Closing Remarks Start-up with beams</vt:lpstr>
      <vt:lpstr>Closing Remarks Observations from other accelerators: LHC vs SPS</vt:lpstr>
      <vt:lpstr>Closing Remarks Preliminary consideration for HE-LHC (1/2)</vt:lpstr>
      <vt:lpstr>Closing Remarks Preliminary consideration for HE-LHC (2/2)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Cloud Studies Evidence of a Scrubbing Effect in the SPS</dc:title>
  <dc:creator>jimenez</dc:creator>
  <cp:lastModifiedBy>jimenez</cp:lastModifiedBy>
  <cp:revision>683</cp:revision>
  <dcterms:created xsi:type="dcterms:W3CDTF">2002-11-28T08:50:12Z</dcterms:created>
  <dcterms:modified xsi:type="dcterms:W3CDTF">2010-10-15T08:51:25Z</dcterms:modified>
</cp:coreProperties>
</file>