
<file path=[Content_Types].xml><?xml version="1.0" encoding="utf-8"?>
<Types xmlns="http://schemas.openxmlformats.org/package/2006/content-types">
  <Default Extension="pict" ContentType="image/pict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Override PartName="/ppt/slides/slide5.xml" ContentType="application/vnd.openxmlformats-officedocument.presentationml.slide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embeddings/Microsoft_Equation3.bin" ContentType="application/vnd.openxmlformats-officedocument.oleObject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embeddings/Microsoft_Equation4.bin" ContentType="application/vnd.openxmlformats-officedocument.oleObject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Default Extension="vml" ContentType="application/vnd.openxmlformats-officedocument.vmlDrawing"/>
  <Override PartName="/ppt/slides/slide3.xml" ContentType="application/vnd.openxmlformats-officedocument.presentationml.slide+xml"/>
  <Override PartName="/ppt/embeddings/Microsoft_Equation5.bin" ContentType="application/vnd.openxmlformats-officedocument.oleObject"/>
  <Override PartName="/ppt/slideLayouts/slideLayout3.xml" ContentType="application/vnd.openxmlformats-officedocument.presentationml.slideLayout+xml"/>
  <Override PartName="/ppt/embeddings/Microsoft_Equation1.bin" ContentType="application/vnd.openxmlformats-officedocument.oleObject"/>
  <Default Extension="tiff" ContentType="image/tiff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notesSlides/notesSlide8.xml" ContentType="application/vnd.openxmlformats-officedocument.presentationml.notesSlide+xml"/>
  <Override PartName="/ppt/embeddings/Microsoft_Equation6.bin" ContentType="application/vnd.openxmlformats-officedocument.oleObject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embeddings/Microsoft_Equation2.bin" ContentType="application/vnd.openxmlformats-officedocument.oleObject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5" r:id="rId2"/>
    <p:sldId id="266" r:id="rId3"/>
    <p:sldId id="324" r:id="rId4"/>
    <p:sldId id="326" r:id="rId5"/>
    <p:sldId id="328" r:id="rId6"/>
    <p:sldId id="329" r:id="rId7"/>
    <p:sldId id="325" r:id="rId8"/>
    <p:sldId id="333" r:id="rId9"/>
    <p:sldId id="317" r:id="rId10"/>
    <p:sldId id="330" r:id="rId11"/>
    <p:sldId id="320" r:id="rId12"/>
    <p:sldId id="318" r:id="rId13"/>
    <p:sldId id="323" r:id="rId14"/>
    <p:sldId id="322" r:id="rId15"/>
    <p:sldId id="332" r:id="rId16"/>
    <p:sldId id="334" r:id="rId17"/>
    <p:sldId id="319" r:id="rId18"/>
  </p:sldIdLst>
  <p:sldSz cx="9144000" cy="6858000" type="letter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0DFF10"/>
    <a:srgbClr val="FF0000"/>
    <a:srgbClr val="003399"/>
    <a:srgbClr val="339933"/>
    <a:srgbClr val="006600"/>
    <a:srgbClr val="339966"/>
    <a:srgbClr val="00CC66"/>
    <a:srgbClr val="CC0000"/>
    <a:srgbClr val="0099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6142" autoAdjust="0"/>
    <p:restoredTop sz="96073" autoAdjust="0"/>
  </p:normalViewPr>
  <p:slideViewPr>
    <p:cSldViewPr>
      <p:cViewPr varScale="1">
        <p:scale>
          <a:sx n="99" d="100"/>
          <a:sy n="99" d="100"/>
        </p:scale>
        <p:origin x="-98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ict"/><Relationship Id="rId2" Type="http://schemas.openxmlformats.org/officeDocument/2006/relationships/image" Target="../media/image4.pict"/><Relationship Id="rId3" Type="http://schemas.openxmlformats.org/officeDocument/2006/relationships/image" Target="../media/image5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ict"/><Relationship Id="rId2" Type="http://schemas.openxmlformats.org/officeDocument/2006/relationships/image" Target="../media/image9.pict"/><Relationship Id="rId3" Type="http://schemas.openxmlformats.org/officeDocument/2006/relationships/image" Target="../media/image10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566738"/>
            <a:ext cx="5103812" cy="38274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646" tIns="46984" rIns="95646" bIns="469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dirty="0" smtClean="0"/>
              <a:t>Friday 10/15/2010, 10:30-10:50, 15 min talk, 15</a:t>
            </a:r>
            <a:r>
              <a:rPr lang="en-US" baseline="0" dirty="0" smtClean="0"/>
              <a:t> slides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Frequency range: 5-8 GHz transverse, 6-9</a:t>
            </a:r>
            <a:r>
              <a:rPr lang="en-US" baseline="0" dirty="0" smtClean="0"/>
              <a:t> GHz longitudinal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 with nominal noise (estimated from 0.2</a:t>
            </a:r>
            <a:r>
              <a:rPr lang="en-US" baseline="0" dirty="0" smtClean="0"/>
              <a:t> mm beam offset at pick-up).</a:t>
            </a: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7315200" y="5867400"/>
            <a:ext cx="1371600" cy="4572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eaLnBrk="0" hangingPunct="0">
              <a:defRPr/>
            </a:pPr>
            <a:endParaRPr lang="en-US" dirty="0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7086600" y="6324600"/>
            <a:ext cx="1524000" cy="5334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eaLnBrk="0" hangingPunct="0">
              <a:defRPr/>
            </a:pPr>
            <a:endParaRPr lang="en-US" dirty="0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6934200" y="6248400"/>
            <a:ext cx="1752600" cy="6096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 eaLnBrk="0" hangingPunct="0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41433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56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Wolfram Fischer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cs typeface="+mn-cs"/>
              </a:defRPr>
            </a:lvl1pPr>
          </a:lstStyle>
          <a:p>
            <a:pPr>
              <a:defRPr/>
            </a:pPr>
            <a:fld id="{4458C1C5-6436-4E31-8D48-2E701D44914F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en-US" sz="800" dirty="0">
              <a:latin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41433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Wolfram Fischer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 </a:t>
            </a:r>
            <a:fld id="{6DDFC27F-93F2-477E-AD06-9129FC5F425E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en-US" sz="800" dirty="0">
              <a:latin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Wolfram Fischer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cs typeface="+mn-cs"/>
              </a:defRPr>
            </a:lvl1pPr>
          </a:lstStyle>
          <a:p>
            <a:pPr>
              <a:defRPr/>
            </a:pPr>
            <a:fld id="{B558D05A-655E-48D6-BEE5-5A6C8F729379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en-US" sz="800" dirty="0">
              <a:latin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28600"/>
            <a:ext cx="8382000" cy="414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2588" y="914400"/>
            <a:ext cx="8382000" cy="5486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553200"/>
            <a:ext cx="17526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tabLst>
                <a:tab pos="1714500" algn="r"/>
              </a:tabLst>
              <a:defRPr sz="1000"/>
            </a:lvl1pPr>
          </a:lstStyle>
          <a:p>
            <a:pPr>
              <a:defRPr/>
            </a:pPr>
            <a:r>
              <a:rPr lang="en-US" dirty="0"/>
              <a:t>Wolfram Fischer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534400" y="6553200"/>
            <a:ext cx="4572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cs typeface="Arial" charset="0"/>
              </a:defRPr>
            </a:lvl1pPr>
          </a:lstStyle>
          <a:p>
            <a:pPr>
              <a:defRPr/>
            </a:pPr>
            <a:r>
              <a:rPr lang="en-US" dirty="0"/>
              <a:t> </a:t>
            </a:r>
            <a:fld id="{DEC58EA8-6C47-4982-B136-D0CCA47332B2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en-US" sz="800" dirty="0">
              <a:latin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  <p:pic>
        <p:nvPicPr>
          <p:cNvPr id="2054" name="Picture 7" descr="2000 BNL.gif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7216775" y="6400800"/>
            <a:ext cx="13176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284163" indent="-284163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23838" algn="l" rtl="0" eaLnBrk="0" fontAlgn="base" hangingPunct="0">
        <a:spcBef>
          <a:spcPct val="20000"/>
        </a:spcBef>
        <a:spcAft>
          <a:spcPct val="0"/>
        </a:spcAft>
        <a:defRPr sz="2000">
          <a:solidFill>
            <a:srgbClr val="003399"/>
          </a:solidFill>
          <a:latin typeface="+mn-lt"/>
        </a:defRPr>
      </a:lvl2pPr>
      <a:lvl3pPr marL="9652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rgbClr val="009900"/>
          </a:solidFill>
          <a:latin typeface="+mn-lt"/>
        </a:defRPr>
      </a:lvl3pPr>
      <a:lvl4pPr marL="13081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4pPr>
      <a:lvl5pPr marL="16510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5pPr>
      <a:lvl6pPr marL="21082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6pPr>
      <a:lvl7pPr marL="25654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7pPr>
      <a:lvl8pPr marL="30226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8pPr>
      <a:lvl9pPr marL="34798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4" Type="http://schemas.openxmlformats.org/officeDocument/2006/relationships/image" Target="../media/image1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image" Target="../media/image21.jpeg"/><Relationship Id="rId7" Type="http://schemas.openxmlformats.org/officeDocument/2006/relationships/image" Target="../media/image22.jpeg"/><Relationship Id="rId8" Type="http://schemas.openxmlformats.org/officeDocument/2006/relationships/image" Target="../media/image23.jpeg"/><Relationship Id="rId9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7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oleObject" Target="../embeddings/Microsoft_Equation2.bin"/><Relationship Id="rId5" Type="http://schemas.openxmlformats.org/officeDocument/2006/relationships/oleObject" Target="../embeddings/Microsoft_Equation3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4.bin"/><Relationship Id="rId4" Type="http://schemas.openxmlformats.org/officeDocument/2006/relationships/image" Target="../media/image11.tiff"/><Relationship Id="rId5" Type="http://schemas.openxmlformats.org/officeDocument/2006/relationships/oleObject" Target="../embeddings/Microsoft_Equation5.bin"/><Relationship Id="rId6" Type="http://schemas.openxmlformats.org/officeDocument/2006/relationships/oleObject" Target="../embeddings/Microsoft_Equation6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362200" y="2667000"/>
            <a:ext cx="5562600" cy="3048000"/>
            <a:chOff x="4218784" y="1752600"/>
            <a:chExt cx="4849016" cy="3505200"/>
          </a:xfrm>
        </p:grpSpPr>
        <p:pic>
          <p:nvPicPr>
            <p:cNvPr id="10" name="Picture 9" descr="pic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18784" y="1752600"/>
              <a:ext cx="4849016" cy="35052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625050" y="1840468"/>
              <a:ext cx="1454244" cy="424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800" dirty="0" smtClean="0"/>
                <a:t>14 Jan 2010</a:t>
              </a:r>
            </a:p>
          </p:txBody>
        </p:sp>
      </p:grpSp>
      <p:sp>
        <p:nvSpPr>
          <p:cNvPr id="717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09600" y="228600"/>
            <a:ext cx="8001000" cy="2362200"/>
          </a:xfrm>
          <a:noFill/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IBS and cooling in RHIC,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HE-LHC active emittance control</a:t>
            </a: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W. Fischer and M. Blaskiewicz</a:t>
            </a:r>
            <a:endParaRPr lang="en-US" sz="3600" b="0" dirty="0" smtClean="0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6019800" y="5867400"/>
            <a:ext cx="2971800" cy="838200"/>
          </a:xfrm>
          <a:solidFill>
            <a:schemeClr val="bg1">
              <a:alpha val="85000"/>
            </a:schemeClr>
          </a:solidFill>
        </p:spPr>
        <p:txBody>
          <a:bodyPr/>
          <a:lstStyle/>
          <a:p>
            <a:pPr algn="r"/>
            <a:r>
              <a:rPr lang="en-US" dirty="0" smtClean="0"/>
              <a:t>15 October 2010</a:t>
            </a:r>
          </a:p>
          <a:p>
            <a:pPr algn="r"/>
            <a:r>
              <a:rPr lang="en-US" dirty="0" smtClean="0"/>
              <a:t>High-Energy LHC, Malta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3886200" y="1346200"/>
            <a:ext cx="825500" cy="5334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" name="Picture 6" descr="2000 BNL.gif"/>
          <p:cNvPicPr>
            <a:picLocks noChangeAspect="1"/>
          </p:cNvPicPr>
          <p:nvPr/>
        </p:nvPicPr>
        <p:blipFill>
          <a:blip r:embed="rId4">
            <a:lum contrast="-20000"/>
          </a:blip>
          <a:srcRect/>
          <a:stretch>
            <a:fillRect/>
          </a:stretch>
        </p:blipFill>
        <p:spPr bwMode="auto">
          <a:xfrm>
            <a:off x="148917" y="5999588"/>
            <a:ext cx="2441883" cy="70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33978" y="3200400"/>
            <a:ext cx="15758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vertical</a:t>
            </a:r>
            <a:br>
              <a:rPr lang="en-US" dirty="0" smtClean="0"/>
            </a:br>
            <a:r>
              <a:rPr lang="en-US" dirty="0" smtClean="0"/>
              <a:t>stochastic</a:t>
            </a:r>
            <a:br>
              <a:rPr lang="en-US" dirty="0" smtClean="0"/>
            </a:br>
            <a:r>
              <a:rPr lang="en-US" dirty="0" smtClean="0"/>
              <a:t>cooling in </a:t>
            </a:r>
            <a:br>
              <a:rPr lang="en-US" dirty="0" smtClean="0"/>
            </a:br>
            <a:r>
              <a:rPr lang="en-US" dirty="0" smtClean="0"/>
              <a:t>RHIC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Intrabeam scattering in RHIC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Wolfram Fischer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458C1C5-6436-4E31-8D48-2E701D44914F}" type="slidenum">
              <a:rPr lang="en-US" smtClean="0"/>
              <a:pPr>
                <a:defRPr/>
              </a:pPr>
              <a:t>10</a:t>
            </a:fld>
            <a:r>
              <a:rPr lang="en-US" dirty="0" smtClean="0"/>
              <a:t> </a:t>
            </a:r>
            <a:endParaRPr lang="en-US" sz="800" dirty="0" smtClean="0">
              <a:latin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  <p:pic>
        <p:nvPicPr>
          <p:cNvPr id="7" name="Picture 6" descr="p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685800"/>
            <a:ext cx="4898170" cy="2362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0276" y="762000"/>
            <a:ext cx="3184924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IBS </a:t>
            </a:r>
            <a:r>
              <a:rPr lang="en-US" sz="1800" dirty="0" smtClean="0">
                <a:solidFill>
                  <a:srgbClr val="0000FF"/>
                </a:solidFill>
              </a:rPr>
              <a:t>leads to debunching and </a:t>
            </a:r>
            <a:br>
              <a:rPr lang="en-US" sz="1800" dirty="0" smtClean="0">
                <a:solidFill>
                  <a:srgbClr val="0000FF"/>
                </a:solidFill>
              </a:rPr>
            </a:br>
            <a:r>
              <a:rPr lang="en-US" sz="1800" dirty="0" smtClean="0">
                <a:solidFill>
                  <a:srgbClr val="0000FF"/>
                </a:solidFill>
              </a:rPr>
              <a:t>transverse emittance growth</a:t>
            </a:r>
            <a:br>
              <a:rPr lang="en-US" sz="1800" dirty="0" smtClean="0">
                <a:solidFill>
                  <a:srgbClr val="0000FF"/>
                </a:solidFill>
              </a:rPr>
            </a:br>
            <a:r>
              <a:rPr lang="en-US" sz="1800" dirty="0" smtClean="0">
                <a:solidFill>
                  <a:srgbClr val="0000FF"/>
                </a:solidFill>
              </a:rPr>
              <a:t>of heavy ion beams</a:t>
            </a:r>
            <a:endParaRPr lang="en-US" sz="2000" b="1" dirty="0" smtClean="0">
              <a:solidFill>
                <a:srgbClr val="FF0000"/>
              </a:solidFill>
              <a:sym typeface="Mathematica1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38212" y="1371600"/>
            <a:ext cx="1691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without cooling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" y="3048000"/>
            <a:ext cx="9105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Comparison of measured and simulated </a:t>
            </a:r>
            <a:r>
              <a:rPr lang="en-US" sz="1800" i="1" dirty="0" err="1" smtClean="0">
                <a:latin typeface="Symbol" charset="2"/>
                <a:cs typeface="Symbol" charset="2"/>
              </a:rPr>
              <a:t>e</a:t>
            </a:r>
            <a:r>
              <a:rPr lang="en-US" sz="1800" dirty="0" err="1" smtClean="0"/>
              <a:t>(</a:t>
            </a:r>
            <a:r>
              <a:rPr lang="en-US" sz="1800" i="1" dirty="0" err="1" smtClean="0"/>
              <a:t>t</a:t>
            </a:r>
            <a:r>
              <a:rPr lang="en-US" sz="1800" dirty="0" smtClean="0"/>
              <a:t>) and </a:t>
            </a:r>
            <a:r>
              <a:rPr lang="en-US" sz="1800" i="1" dirty="0" err="1" smtClean="0">
                <a:latin typeface="Symbol" charset="2"/>
                <a:cs typeface="Symbol" charset="2"/>
              </a:rPr>
              <a:t>s</a:t>
            </a:r>
            <a:r>
              <a:rPr lang="en-US" sz="1800" baseline="-25000" dirty="0" err="1" smtClean="0"/>
              <a:t>s</a:t>
            </a:r>
            <a:r>
              <a:rPr lang="en-US" sz="1800" dirty="0" err="1" smtClean="0"/>
              <a:t>(</a:t>
            </a:r>
            <a:r>
              <a:rPr lang="en-US" sz="1800" i="1" dirty="0" err="1" smtClean="0"/>
              <a:t>t</a:t>
            </a:r>
            <a:r>
              <a:rPr lang="en-US" sz="1800" dirty="0" smtClean="0"/>
              <a:t>) </a:t>
            </a:r>
            <a:r>
              <a:rPr lang="en-US" sz="1400" dirty="0" smtClean="0"/>
              <a:t>[A. Fedotov et al., proceedings HB2008.]</a:t>
            </a:r>
            <a:endParaRPr lang="en-US" sz="1800" dirty="0" smtClean="0"/>
          </a:p>
        </p:txBody>
      </p:sp>
      <p:pic>
        <p:nvPicPr>
          <p:cNvPr id="11" name="Picture 10" descr="pic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799" y="3404221"/>
            <a:ext cx="4008825" cy="3072779"/>
          </a:xfrm>
          <a:prstGeom prst="rect">
            <a:avLst/>
          </a:prstGeom>
        </p:spPr>
      </p:pic>
      <p:pic>
        <p:nvPicPr>
          <p:cNvPr id="13" name="Picture 12" descr="pic2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429000"/>
            <a:ext cx="3609627" cy="29718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455986" y="3505200"/>
            <a:ext cx="12110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/>
              <a:t>Emittance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81800" y="3581400"/>
            <a:ext cx="150665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/>
              <a:t>bunch length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400" y="6412468"/>
            <a:ext cx="8763000" cy="338554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Beam: Au</a:t>
            </a:r>
            <a:r>
              <a:rPr lang="en-US" sz="1600" baseline="30000" dirty="0" smtClean="0"/>
              <a:t>79+</a:t>
            </a:r>
            <a:r>
              <a:rPr lang="en-US" sz="1600" dirty="0" smtClean="0"/>
              <a:t>,100 GeV/nucleon, 95 deg/cell, </a:t>
            </a:r>
            <a:r>
              <a:rPr lang="en-US" sz="1600" i="1" dirty="0" smtClean="0"/>
              <a:t>N</a:t>
            </a:r>
            <a:r>
              <a:rPr lang="en-US" sz="1600" baseline="-25000" dirty="0" smtClean="0"/>
              <a:t>b</a:t>
            </a:r>
            <a:r>
              <a:rPr lang="en-US" sz="1600" dirty="0" smtClean="0"/>
              <a:t>=0.92x10</a:t>
            </a:r>
            <a:r>
              <a:rPr lang="en-US" sz="1600" baseline="30000" dirty="0" smtClean="0"/>
              <a:t>9</a:t>
            </a:r>
            <a:r>
              <a:rPr lang="en-US" sz="1600" dirty="0" smtClean="0"/>
              <a:t>           Simulation: BETACOOL       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40420" y="3516868"/>
            <a:ext cx="1826980" cy="369332"/>
          </a:xfrm>
          <a:prstGeom prst="rect">
            <a:avLst/>
          </a:prstGeom>
          <a:solidFill>
            <a:schemeClr val="accent3">
              <a:alpha val="75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800" dirty="0" err="1" smtClean="0">
                <a:solidFill>
                  <a:srgbClr val="003399"/>
                </a:solidFill>
              </a:rPr>
              <a:t>Sim</a:t>
            </a:r>
            <a:r>
              <a:rPr lang="en-US" sz="1800" dirty="0" smtClean="0">
                <a:solidFill>
                  <a:srgbClr val="003399"/>
                </a:solidFill>
              </a:rPr>
              <a:t>: 82 deg/cell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38600" y="3886200"/>
            <a:ext cx="1826980" cy="369332"/>
          </a:xfrm>
          <a:prstGeom prst="rect">
            <a:avLst/>
          </a:prstGeom>
          <a:solidFill>
            <a:schemeClr val="accent3">
              <a:alpha val="75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800" dirty="0" err="1" smtClean="0">
                <a:solidFill>
                  <a:srgbClr val="339933"/>
                </a:solidFill>
              </a:rPr>
              <a:t>Sim</a:t>
            </a:r>
            <a:r>
              <a:rPr lang="en-US" sz="1800" dirty="0" smtClean="0">
                <a:solidFill>
                  <a:srgbClr val="339933"/>
                </a:solidFill>
              </a:rPr>
              <a:t>: 95 deg/cell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64220" y="5498068"/>
            <a:ext cx="1827205" cy="369332"/>
          </a:xfrm>
          <a:prstGeom prst="rect">
            <a:avLst/>
          </a:prstGeom>
          <a:solidFill>
            <a:schemeClr val="accent3">
              <a:alpha val="75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>
                <a:solidFill>
                  <a:srgbClr val="FF0000"/>
                </a:solidFill>
              </a:rPr>
              <a:t>Exp: 95 deg/cell</a:t>
            </a:r>
          </a:p>
        </p:txBody>
      </p:sp>
      <p:cxnSp>
        <p:nvCxnSpPr>
          <p:cNvPr id="22" name="Straight Connector 21"/>
          <p:cNvCxnSpPr/>
          <p:nvPr/>
        </p:nvCxnSpPr>
        <p:spPr bwMode="auto">
          <a:xfrm rot="16200000" flipH="1">
            <a:off x="3352800" y="4876800"/>
            <a:ext cx="838200" cy="53340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rot="10800000" flipV="1">
            <a:off x="5715000" y="4495799"/>
            <a:ext cx="1143000" cy="1066801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rot="10800000" flipV="1">
            <a:off x="3505200" y="3733800"/>
            <a:ext cx="533400" cy="304800"/>
          </a:xfrm>
          <a:prstGeom prst="line">
            <a:avLst/>
          </a:prstGeom>
          <a:noFill/>
          <a:ln w="1905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5867400" y="3733800"/>
            <a:ext cx="1066800" cy="533400"/>
          </a:xfrm>
          <a:prstGeom prst="line">
            <a:avLst/>
          </a:prstGeom>
          <a:noFill/>
          <a:ln w="19050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rot="10800000" flipV="1">
            <a:off x="3505201" y="4114800"/>
            <a:ext cx="533400" cy="304800"/>
          </a:xfrm>
          <a:prstGeom prst="line">
            <a:avLst/>
          </a:prstGeom>
          <a:noFill/>
          <a:ln w="19050" cap="flat" cmpd="sng" algn="ctr">
            <a:solidFill>
              <a:srgbClr val="33993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5867400" y="4114800"/>
            <a:ext cx="609600" cy="304800"/>
          </a:xfrm>
          <a:prstGeom prst="line">
            <a:avLst/>
          </a:prstGeom>
          <a:noFill/>
          <a:ln w="19050" cap="flat" cmpd="sng" algn="ctr">
            <a:solidFill>
              <a:srgbClr val="33993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i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914400"/>
            <a:ext cx="5173843" cy="46958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RHIC – 3D stochastic cooling for heavy 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Wolfram Fischer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458C1C5-6436-4E31-8D48-2E701D44914F}" type="slidenum">
              <a:rPr lang="en-US" smtClean="0"/>
              <a:pPr>
                <a:defRPr/>
              </a:pPr>
              <a:t>11</a:t>
            </a:fld>
            <a:r>
              <a:rPr lang="en-US" dirty="0" smtClean="0"/>
              <a:t> </a:t>
            </a:r>
            <a:endParaRPr lang="en-US" sz="800" dirty="0" smtClean="0">
              <a:latin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6474023"/>
            <a:ext cx="86106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M. Brennan, M. Blaskiewicz, F. Severino, Phys. Rev. Lett. </a:t>
            </a:r>
            <a:r>
              <a:rPr lang="en-US" sz="1400" b="1" dirty="0" smtClean="0"/>
              <a:t>100</a:t>
            </a:r>
            <a:r>
              <a:rPr lang="en-US" sz="1400" dirty="0" smtClean="0"/>
              <a:t> 174803 (2008);  PRST-AB, PAC, EPAC</a:t>
            </a:r>
            <a:endParaRPr lang="en-US" sz="1200" dirty="0" smtClean="0"/>
          </a:p>
        </p:txBody>
      </p:sp>
      <p:pic>
        <p:nvPicPr>
          <p:cNvPr id="9" name="Picture 8" descr="pi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2701212"/>
            <a:ext cx="1295400" cy="1718388"/>
          </a:xfrm>
          <a:prstGeom prst="rect">
            <a:avLst/>
          </a:prstGeom>
        </p:spPr>
      </p:pic>
      <p:pic>
        <p:nvPicPr>
          <p:cNvPr id="10" name="Picture 9" descr="Captur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0706" y="675027"/>
            <a:ext cx="1839438" cy="17992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67997" y="685800"/>
            <a:ext cx="12186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longitudinal</a:t>
            </a:r>
            <a:br>
              <a:rPr lang="en-US" sz="1600" dirty="0" smtClean="0"/>
            </a:br>
            <a:r>
              <a:rPr lang="en-US" sz="1600" dirty="0" smtClean="0"/>
              <a:t> kicker </a:t>
            </a:r>
            <a:br>
              <a:rPr lang="en-US" sz="1600" dirty="0" smtClean="0"/>
            </a:br>
            <a:r>
              <a:rPr lang="en-US" sz="1600" dirty="0" smtClean="0"/>
              <a:t>(closed)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53202" y="2544168"/>
            <a:ext cx="11304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horizontal </a:t>
            </a:r>
            <a:br>
              <a:rPr lang="en-US" sz="1600" dirty="0" smtClean="0"/>
            </a:br>
            <a:r>
              <a:rPr lang="en-US" sz="1600" dirty="0" smtClean="0"/>
              <a:t>kicker </a:t>
            </a:r>
            <a:br>
              <a:rPr lang="en-US" sz="1600" dirty="0" smtClean="0"/>
            </a:br>
            <a:r>
              <a:rPr lang="en-US" sz="1600" dirty="0" smtClean="0"/>
              <a:t>(open)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8308" y="4395521"/>
            <a:ext cx="1585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horizontal and</a:t>
            </a:r>
            <a:br>
              <a:rPr lang="en-US" sz="1600" dirty="0" smtClean="0"/>
            </a:br>
            <a:r>
              <a:rPr lang="en-US" sz="1600" dirty="0" smtClean="0"/>
              <a:t>vertical pickups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552" y="609600"/>
            <a:ext cx="1867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longitudinal pickup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368661" y="5948082"/>
            <a:ext cx="3991798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5-9 GHz, cooling times ~1 h</a:t>
            </a:r>
          </a:p>
        </p:txBody>
      </p:sp>
      <p:pic>
        <p:nvPicPr>
          <p:cNvPr id="17" name="Picture 16" descr="2010 RHIC stochastic cooling, longitudinal pick-up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8301" y="928048"/>
            <a:ext cx="1614299" cy="1621808"/>
          </a:xfrm>
          <a:prstGeom prst="rect">
            <a:avLst/>
          </a:prstGeom>
        </p:spPr>
      </p:pic>
      <p:pic>
        <p:nvPicPr>
          <p:cNvPr id="18" name="Picture 17" descr="2010 RHIC transverse pick-up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9683" y="4988256"/>
            <a:ext cx="1953917" cy="130799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975345" y="5148461"/>
            <a:ext cx="9140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vertical</a:t>
            </a:r>
            <a:br>
              <a:rPr lang="en-US" sz="1600" dirty="0" smtClean="0"/>
            </a:br>
            <a:r>
              <a:rPr lang="en-US" sz="1600" dirty="0" smtClean="0"/>
              <a:t>kicker</a:t>
            </a:r>
            <a:br>
              <a:rPr lang="en-US" sz="1600" dirty="0" smtClean="0"/>
            </a:br>
            <a:r>
              <a:rPr lang="en-US" sz="1600" dirty="0" smtClean="0"/>
              <a:t>(closed)</a:t>
            </a:r>
          </a:p>
        </p:txBody>
      </p:sp>
      <p:pic>
        <p:nvPicPr>
          <p:cNvPr id="21" name="Picture 20" descr="2010 RHIC stochastic cooling, vertical kicker, closed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36585" y="4482353"/>
            <a:ext cx="2231215" cy="19050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 bwMode="auto">
          <a:xfrm>
            <a:off x="2971800" y="865094"/>
            <a:ext cx="685800" cy="72614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" name="Group 26"/>
          <p:cNvGrpSpPr/>
          <p:nvPr/>
        </p:nvGrpSpPr>
        <p:grpSpPr>
          <a:xfrm>
            <a:off x="2209800" y="762000"/>
            <a:ext cx="1425388" cy="615554"/>
            <a:chOff x="2514600" y="835223"/>
            <a:chExt cx="1425388" cy="615554"/>
          </a:xfrm>
        </p:grpSpPr>
        <p:sp>
          <p:nvSpPr>
            <p:cNvPr id="25" name="TextBox 24"/>
            <p:cNvSpPr txBox="1"/>
            <p:nvPr/>
          </p:nvSpPr>
          <p:spPr>
            <a:xfrm>
              <a:off x="2514600" y="835223"/>
              <a:ext cx="1351588" cy="307777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dirty="0" smtClean="0"/>
                <a:t>Y  h+v pickups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514600" y="1143000"/>
              <a:ext cx="1425388" cy="307777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 smtClean="0">
                  <a:solidFill>
                    <a:schemeClr val="bg1"/>
                  </a:solidFill>
                </a:rPr>
                <a:t>B  h+v kickers</a:t>
              </a:r>
            </a:p>
          </p:txBody>
        </p:sp>
      </p:grpSp>
      <p:sp>
        <p:nvSpPr>
          <p:cNvPr id="29" name="Rectangle 28"/>
          <p:cNvSpPr/>
          <p:nvPr/>
        </p:nvSpPr>
        <p:spPr bwMode="auto">
          <a:xfrm>
            <a:off x="5508812" y="4294094"/>
            <a:ext cx="762000" cy="6096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0" name="Picture 19" descr="2010 RHIC stochastic cooling, horizontal kicker, open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706766" y="2528048"/>
            <a:ext cx="2141834" cy="1932936"/>
          </a:xfrm>
          <a:prstGeom prst="rect">
            <a:avLst/>
          </a:prstGeom>
        </p:spPr>
      </p:pic>
      <p:grpSp>
        <p:nvGrpSpPr>
          <p:cNvPr id="6" name="Group 29"/>
          <p:cNvGrpSpPr/>
          <p:nvPr/>
        </p:nvGrpSpPr>
        <p:grpSpPr>
          <a:xfrm>
            <a:off x="5105400" y="4648200"/>
            <a:ext cx="1354858" cy="612577"/>
            <a:chOff x="5105400" y="4648200"/>
            <a:chExt cx="1354858" cy="612577"/>
          </a:xfrm>
        </p:grpSpPr>
        <p:sp>
          <p:nvSpPr>
            <p:cNvPr id="23" name="TextBox 22"/>
            <p:cNvSpPr txBox="1"/>
            <p:nvPr/>
          </p:nvSpPr>
          <p:spPr>
            <a:xfrm>
              <a:off x="5105400" y="4648200"/>
              <a:ext cx="1354858" cy="307777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dirty="0" smtClean="0">
                  <a:solidFill>
                    <a:schemeClr val="bg1"/>
                  </a:solidFill>
                </a:rPr>
                <a:t>B  h+v pickups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105400" y="4953000"/>
              <a:ext cx="1301895" cy="307777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dirty="0" smtClean="0"/>
                <a:t>Y  h+v kickers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RHIC – bunched beam stochastic cooling for heavy 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Longitudinal cooling since 2007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First transverse (vertical) cooling in 2010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Wolfram Fischer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458C1C5-6436-4E31-8D48-2E701D44914F}" type="slidenum">
              <a:rPr lang="en-US" smtClean="0"/>
              <a:pPr>
                <a:defRPr/>
              </a:pPr>
              <a:t>12</a:t>
            </a:fld>
            <a:r>
              <a:rPr lang="en-US" dirty="0" smtClean="0"/>
              <a:t> </a:t>
            </a:r>
            <a:endParaRPr lang="en-US" sz="800" dirty="0" smtClean="0">
              <a:latin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218784" y="2438400"/>
            <a:ext cx="4849016" cy="3505200"/>
            <a:chOff x="4218784" y="1752600"/>
            <a:chExt cx="4849016" cy="3505200"/>
          </a:xfrm>
        </p:grpSpPr>
        <p:pic>
          <p:nvPicPr>
            <p:cNvPr id="6" name="Picture 5" descr="pic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18784" y="1752600"/>
              <a:ext cx="4849016" cy="35052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4625050" y="1840468"/>
              <a:ext cx="14542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00" dirty="0" smtClean="0"/>
                <a:t>14 Jan 2010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934200" y="1346537"/>
            <a:ext cx="20201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M. Brennan</a:t>
            </a:r>
            <a:br>
              <a:rPr lang="en-US" sz="2000" dirty="0" smtClean="0"/>
            </a:br>
            <a:r>
              <a:rPr lang="en-US" sz="2000" dirty="0" smtClean="0"/>
              <a:t>M. Blaskiewicz</a:t>
            </a:r>
            <a:br>
              <a:rPr lang="en-US" sz="2000" dirty="0" smtClean="0"/>
            </a:br>
            <a:r>
              <a:rPr lang="en-US" sz="2000" dirty="0" smtClean="0"/>
              <a:t>K. Mernick et al.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1816417"/>
            <a:ext cx="3639839" cy="4431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sz="2000" b="1" dirty="0" smtClean="0">
                <a:solidFill>
                  <a:schemeClr val="accent2"/>
                </a:solidFill>
              </a:rPr>
              <a:t>So far stochastic cooling </a:t>
            </a:r>
            <a:br>
              <a:rPr lang="en-US" sz="2000" b="1" dirty="0" smtClean="0">
                <a:solidFill>
                  <a:schemeClr val="accent2"/>
                </a:solidFill>
              </a:rPr>
            </a:br>
            <a:r>
              <a:rPr lang="en-US" sz="2000" b="1" dirty="0" smtClean="0">
                <a:solidFill>
                  <a:schemeClr val="accent2"/>
                </a:solidFill>
              </a:rPr>
              <a:t>  increased average store </a:t>
            </a:r>
            <a:br>
              <a:rPr lang="en-US" sz="2000" b="1" dirty="0" smtClean="0">
                <a:solidFill>
                  <a:schemeClr val="accent2"/>
                </a:solidFill>
              </a:rPr>
            </a:br>
            <a:r>
              <a:rPr lang="en-US" sz="2000" b="1" dirty="0" smtClean="0">
                <a:solidFill>
                  <a:schemeClr val="accent2"/>
                </a:solidFill>
              </a:rPr>
              <a:t>  luminosity by factor 2</a:t>
            </a:r>
            <a:r>
              <a:rPr lang="en-US" sz="1000" b="1" dirty="0" smtClean="0">
                <a:solidFill>
                  <a:schemeClr val="accent2"/>
                </a:solidFill>
              </a:rPr>
              <a:t/>
            </a:r>
            <a:br>
              <a:rPr lang="en-US" sz="1000" b="1" dirty="0" smtClean="0">
                <a:solidFill>
                  <a:schemeClr val="accent2"/>
                </a:solidFill>
              </a:rPr>
            </a:br>
            <a:endParaRPr lang="en-US" sz="1000" b="1" dirty="0" smtClean="0">
              <a:solidFill>
                <a:schemeClr val="accent2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2"/>
                </a:solidFill>
              </a:rPr>
              <a:t> Expect another factor 2 </a:t>
            </a:r>
            <a:br>
              <a:rPr lang="en-US" sz="2000" b="1" dirty="0" smtClean="0">
                <a:solidFill>
                  <a:schemeClr val="accent2"/>
                </a:solidFill>
              </a:rPr>
            </a:br>
            <a:r>
              <a:rPr lang="en-US" sz="2000" b="1" dirty="0" smtClean="0">
                <a:solidFill>
                  <a:schemeClr val="accent2"/>
                </a:solidFill>
              </a:rPr>
              <a:t>  with full 3D cooling</a:t>
            </a:r>
          </a:p>
          <a:p>
            <a:pPr algn="l"/>
            <a:endParaRPr lang="en-US" sz="2000" dirty="0" smtClean="0"/>
          </a:p>
          <a:p>
            <a:pPr algn="l"/>
            <a:r>
              <a:rPr lang="en-US" sz="2000" dirty="0" smtClean="0"/>
              <a:t>Issues being addressed:</a:t>
            </a:r>
            <a:endParaRPr lang="en-US" sz="2000" dirty="0" smtClean="0">
              <a:solidFill>
                <a:srgbClr val="000000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 Vacuum leaks at feedthroughs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 Mechanical motion of long. kickers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 Cross-talk between Blue and </a:t>
            </a:r>
            <a:br>
              <a:rPr lang="en-US" sz="1600" dirty="0" smtClean="0">
                <a:solidFill>
                  <a:srgbClr val="000000"/>
                </a:solidFill>
              </a:rPr>
            </a:br>
            <a:r>
              <a:rPr lang="en-US" sz="1600" dirty="0" smtClean="0">
                <a:solidFill>
                  <a:srgbClr val="000000"/>
                </a:solidFill>
              </a:rPr>
              <a:t>  Yellow vertical system</a:t>
            </a:r>
            <a:br>
              <a:rPr lang="en-US" sz="1600" dirty="0" smtClean="0">
                <a:solidFill>
                  <a:srgbClr val="000000"/>
                </a:solidFill>
              </a:rPr>
            </a:br>
            <a:r>
              <a:rPr lang="en-US" sz="1600" dirty="0" smtClean="0">
                <a:solidFill>
                  <a:srgbClr val="000000"/>
                </a:solidFill>
              </a:rPr>
              <a:t>  </a:t>
            </a:r>
            <a:r>
              <a:rPr lang="en-US" sz="1200" dirty="0" smtClean="0">
                <a:solidFill>
                  <a:srgbClr val="000000"/>
                </a:solidFill>
              </a:rPr>
              <a:t>(addressed by 100 MHz shift in Blue)</a:t>
            </a:r>
          </a:p>
          <a:p>
            <a:pPr algn="l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 Construction, installation, and</a:t>
            </a:r>
            <a:br>
              <a:rPr lang="en-US" sz="1600" dirty="0" smtClean="0">
                <a:solidFill>
                  <a:srgbClr val="000000"/>
                </a:solidFill>
              </a:rPr>
            </a:br>
            <a:r>
              <a:rPr lang="en-US" sz="1600" dirty="0" smtClean="0">
                <a:solidFill>
                  <a:srgbClr val="000000"/>
                </a:solidFill>
              </a:rPr>
              <a:t>  commissioning of horizontal systems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RHIC Au beams with vertical stochastic cooling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Wolfram Fischer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458C1C5-6436-4E31-8D48-2E701D44914F}" type="slidenum">
              <a:rPr lang="en-US" smtClean="0"/>
              <a:pPr>
                <a:defRPr/>
              </a:pPr>
              <a:t>13</a:t>
            </a:fld>
            <a:r>
              <a:rPr lang="en-US" dirty="0" smtClean="0"/>
              <a:t> </a:t>
            </a:r>
            <a:endParaRPr lang="en-US" sz="800" dirty="0" smtClean="0">
              <a:latin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107668"/>
            <a:ext cx="7707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/>
              <a:t>[M. Blaskiewicz, J.M. Brennan, and K. Mernick, PRL 105, 094801 (2010).]</a:t>
            </a:r>
          </a:p>
        </p:txBody>
      </p:sp>
      <p:pic>
        <p:nvPicPr>
          <p:cNvPr id="8" name="Picture 7" descr="pic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295400"/>
            <a:ext cx="5562600" cy="39660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38800" y="1447800"/>
            <a:ext cx="32938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Blue emittances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without vertical cooling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62600" y="3588603"/>
            <a:ext cx="2951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Yellow emittances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with vertical cooling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" y="5391090"/>
            <a:ext cx="71549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>
                <a:solidFill>
                  <a:schemeClr val="accent2"/>
                </a:solidFill>
              </a:rPr>
              <a:t>Emittance measurement with Ionization Profile Monitor (IPM).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only one beam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Wolfram Fischer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458C1C5-6436-4E31-8D48-2E701D44914F}" type="slidenum">
              <a:rPr lang="en-US" smtClean="0"/>
              <a:pPr>
                <a:defRPr/>
              </a:pPr>
              <a:t>14</a:t>
            </a:fld>
            <a:r>
              <a:rPr lang="en-US" dirty="0" smtClean="0"/>
              <a:t> </a:t>
            </a:r>
            <a:endParaRPr lang="en-US" sz="800" dirty="0" smtClean="0">
              <a:latin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  <p:pic>
        <p:nvPicPr>
          <p:cNvPr id="6" name="Picture 5" descr="pi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676400"/>
            <a:ext cx="6400800" cy="44538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" y="739914"/>
            <a:ext cx="83454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>
                <a:solidFill>
                  <a:srgbClr val="0000FF"/>
                </a:solidFill>
              </a:rPr>
              <a:t>Because of Blue-Yellow cross talk of vertical cooling systems in 2010, only one </a:t>
            </a:r>
            <a:br>
              <a:rPr lang="en-US" sz="1800" dirty="0" smtClean="0">
                <a:solidFill>
                  <a:srgbClr val="0000FF"/>
                </a:solidFill>
              </a:rPr>
            </a:br>
            <a:r>
              <a:rPr lang="en-US" sz="1800" dirty="0" smtClean="0">
                <a:solidFill>
                  <a:srgbClr val="0000FF"/>
                </a:solidFill>
              </a:rPr>
              <a:t>beam could be cooled at the time. Loss rate of other beam increased as a result </a:t>
            </a:r>
            <a:br>
              <a:rPr lang="en-US" sz="1800" dirty="0" smtClean="0">
                <a:solidFill>
                  <a:srgbClr val="0000FF"/>
                </a:solidFill>
              </a:rPr>
            </a:br>
            <a:r>
              <a:rPr lang="en-US" sz="1800" dirty="0" smtClean="0">
                <a:solidFill>
                  <a:srgbClr val="0000FF"/>
                </a:solidFill>
              </a:rPr>
              <a:t>(from unmatched beam sizes at the IP).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7078" y="6019800"/>
            <a:ext cx="794724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/>
              <a:t>HE LHC: Adjust heating to maintain same emittances in both beams</a:t>
            </a:r>
            <a:r>
              <a:rPr lang="en-US" sz="1400" dirty="0" smtClean="0"/>
              <a:t>.</a:t>
            </a:r>
            <a:br>
              <a:rPr lang="en-US" sz="1400" dirty="0" smtClean="0"/>
            </a:br>
            <a:r>
              <a:rPr lang="en-US" sz="1400" dirty="0" smtClean="0"/>
              <a:t>(Known effect from </a:t>
            </a:r>
            <a:r>
              <a:rPr lang="en-US" sz="1400" dirty="0" err="1" smtClean="0"/>
              <a:t>SppS</a:t>
            </a:r>
            <a:r>
              <a:rPr lang="en-US" sz="1400" dirty="0" smtClean="0"/>
              <a:t>, HERA, RHIC.)</a:t>
            </a:r>
            <a:endParaRPr lang="en-US" sz="2000" dirty="0" smtClean="0"/>
          </a:p>
        </p:txBody>
      </p:sp>
      <p:grpSp>
        <p:nvGrpSpPr>
          <p:cNvPr id="30" name="Group 29"/>
          <p:cNvGrpSpPr/>
          <p:nvPr/>
        </p:nvGrpSpPr>
        <p:grpSpPr>
          <a:xfrm>
            <a:off x="2362200" y="3505200"/>
            <a:ext cx="4495799" cy="1981994"/>
            <a:chOff x="2362200" y="3505200"/>
            <a:chExt cx="4495799" cy="1981994"/>
          </a:xfrm>
        </p:grpSpPr>
        <p:cxnSp>
          <p:nvCxnSpPr>
            <p:cNvPr id="10" name="Straight Connector 9"/>
            <p:cNvCxnSpPr/>
            <p:nvPr/>
          </p:nvCxnSpPr>
          <p:spPr bwMode="auto">
            <a:xfrm rot="5400000">
              <a:off x="2057400" y="4495800"/>
              <a:ext cx="1981200" cy="1588"/>
            </a:xfrm>
            <a:prstGeom prst="line">
              <a:avLst/>
            </a:prstGeom>
            <a:noFill/>
            <a:ln w="1905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rot="5400000">
              <a:off x="2666206" y="4495006"/>
              <a:ext cx="1981200" cy="1588"/>
            </a:xfrm>
            <a:prstGeom prst="line">
              <a:avLst/>
            </a:prstGeom>
            <a:noFill/>
            <a:ln w="1905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 rot="5400000">
              <a:off x="3277394" y="4495006"/>
              <a:ext cx="1981200" cy="1588"/>
            </a:xfrm>
            <a:prstGeom prst="line">
              <a:avLst/>
            </a:prstGeom>
            <a:noFill/>
            <a:ln w="1905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 rot="5400000">
              <a:off x="1372394" y="4495006"/>
              <a:ext cx="1981200" cy="1588"/>
            </a:xfrm>
            <a:prstGeom prst="line">
              <a:avLst/>
            </a:prstGeom>
            <a:noFill/>
            <a:ln w="1905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rot="5400000">
              <a:off x="3961606" y="4495006"/>
              <a:ext cx="1981200" cy="1588"/>
            </a:xfrm>
            <a:prstGeom prst="line">
              <a:avLst/>
            </a:prstGeom>
            <a:noFill/>
            <a:ln w="1905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rot="5400000">
              <a:off x="4572794" y="4495006"/>
              <a:ext cx="1981200" cy="1588"/>
            </a:xfrm>
            <a:prstGeom prst="line">
              <a:avLst/>
            </a:prstGeom>
            <a:noFill/>
            <a:ln w="1905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rot="5400000">
              <a:off x="5180806" y="4495006"/>
              <a:ext cx="1981200" cy="1588"/>
            </a:xfrm>
            <a:prstGeom prst="line">
              <a:avLst/>
            </a:prstGeom>
            <a:noFill/>
            <a:ln w="1905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rot="5400000">
              <a:off x="5866605" y="4495006"/>
              <a:ext cx="1981200" cy="1588"/>
            </a:xfrm>
            <a:prstGeom prst="line">
              <a:avLst/>
            </a:prstGeom>
            <a:noFill/>
            <a:ln w="1905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9" name="Group 28"/>
          <p:cNvGrpSpPr/>
          <p:nvPr/>
        </p:nvGrpSpPr>
        <p:grpSpPr>
          <a:xfrm>
            <a:off x="1828800" y="3124200"/>
            <a:ext cx="5486400" cy="646331"/>
            <a:chOff x="1828800" y="3124200"/>
            <a:chExt cx="5486400" cy="646331"/>
          </a:xfrm>
        </p:grpSpPr>
        <p:sp>
          <p:nvSpPr>
            <p:cNvPr id="20" name="TextBox 19"/>
            <p:cNvSpPr txBox="1"/>
            <p:nvPr/>
          </p:nvSpPr>
          <p:spPr>
            <a:xfrm>
              <a:off x="6248400" y="3124200"/>
              <a:ext cx="4666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rgbClr val="0000FF"/>
                  </a:solidFill>
                </a:rPr>
                <a:t>B</a:t>
              </a:r>
              <a:br>
                <a:rPr lang="en-US" sz="1800" b="1" dirty="0" smtClean="0">
                  <a:solidFill>
                    <a:srgbClr val="0000FF"/>
                  </a:solidFill>
                </a:rPr>
              </a:br>
              <a:r>
                <a:rPr lang="en-US" sz="1800" b="1" dirty="0" smtClean="0">
                  <a:solidFill>
                    <a:srgbClr val="0000FF"/>
                  </a:solidFill>
                </a:rPr>
                <a:t>on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029200" y="3124200"/>
              <a:ext cx="4666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rgbClr val="0000FF"/>
                  </a:solidFill>
                </a:rPr>
                <a:t>B</a:t>
              </a:r>
              <a:br>
                <a:rPr lang="en-US" sz="1800" b="1" dirty="0" smtClean="0">
                  <a:solidFill>
                    <a:srgbClr val="0000FF"/>
                  </a:solidFill>
                </a:rPr>
              </a:br>
              <a:r>
                <a:rPr lang="en-US" sz="1800" b="1" dirty="0" smtClean="0">
                  <a:solidFill>
                    <a:srgbClr val="0000FF"/>
                  </a:solidFill>
                </a:rPr>
                <a:t>on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733800" y="3124200"/>
              <a:ext cx="4666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rgbClr val="0000FF"/>
                  </a:solidFill>
                </a:rPr>
                <a:t>B</a:t>
              </a:r>
              <a:br>
                <a:rPr lang="en-US" sz="1800" b="1" dirty="0" smtClean="0">
                  <a:solidFill>
                    <a:srgbClr val="0000FF"/>
                  </a:solidFill>
                </a:rPr>
              </a:br>
              <a:r>
                <a:rPr lang="en-US" sz="1800" b="1" dirty="0" smtClean="0">
                  <a:solidFill>
                    <a:srgbClr val="0000FF"/>
                  </a:solidFill>
                </a:rPr>
                <a:t>on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38400" y="3124200"/>
              <a:ext cx="4666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rgbClr val="0000FF"/>
                  </a:solidFill>
                </a:rPr>
                <a:t>B</a:t>
              </a:r>
              <a:br>
                <a:rPr lang="en-US" sz="1800" b="1" dirty="0" smtClean="0">
                  <a:solidFill>
                    <a:srgbClr val="0000FF"/>
                  </a:solidFill>
                </a:rPr>
              </a:br>
              <a:r>
                <a:rPr lang="en-US" sz="1800" b="1" dirty="0" smtClean="0">
                  <a:solidFill>
                    <a:srgbClr val="0000FF"/>
                  </a:solidFill>
                </a:rPr>
                <a:t>on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38800" y="3124200"/>
              <a:ext cx="4666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rgbClr val="FF6600"/>
                  </a:solidFill>
                </a:rPr>
                <a:t>Y</a:t>
              </a:r>
              <a:br>
                <a:rPr lang="en-US" sz="1800" b="1" dirty="0" smtClean="0">
                  <a:solidFill>
                    <a:srgbClr val="FF6600"/>
                  </a:solidFill>
                </a:rPr>
              </a:br>
              <a:r>
                <a:rPr lang="en-US" sz="1800" b="1" dirty="0" smtClean="0">
                  <a:solidFill>
                    <a:srgbClr val="FF6600"/>
                  </a:solidFill>
                </a:rPr>
                <a:t>on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848531" y="3124200"/>
              <a:ext cx="4666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rgbClr val="FF6600"/>
                  </a:solidFill>
                </a:rPr>
                <a:t>Y</a:t>
              </a:r>
              <a:br>
                <a:rPr lang="en-US" sz="1800" b="1" dirty="0" smtClean="0">
                  <a:solidFill>
                    <a:srgbClr val="FF6600"/>
                  </a:solidFill>
                </a:rPr>
              </a:br>
              <a:r>
                <a:rPr lang="en-US" sz="1800" b="1" dirty="0" smtClean="0">
                  <a:solidFill>
                    <a:srgbClr val="FF6600"/>
                  </a:solidFill>
                </a:rPr>
                <a:t>on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410131" y="3124200"/>
              <a:ext cx="4666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rgbClr val="FF6600"/>
                  </a:solidFill>
                </a:rPr>
                <a:t>Y</a:t>
              </a:r>
              <a:br>
                <a:rPr lang="en-US" sz="1800" b="1" dirty="0" smtClean="0">
                  <a:solidFill>
                    <a:srgbClr val="FF6600"/>
                  </a:solidFill>
                </a:rPr>
              </a:br>
              <a:r>
                <a:rPr lang="en-US" sz="1800" b="1" dirty="0" smtClean="0">
                  <a:solidFill>
                    <a:srgbClr val="FF6600"/>
                  </a:solidFill>
                </a:rPr>
                <a:t>on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124200" y="3124200"/>
              <a:ext cx="4666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rgbClr val="FF6600"/>
                  </a:solidFill>
                </a:rPr>
                <a:t>Y</a:t>
              </a:r>
              <a:br>
                <a:rPr lang="en-US" sz="1800" b="1" dirty="0" smtClean="0">
                  <a:solidFill>
                    <a:srgbClr val="FF6600"/>
                  </a:solidFill>
                </a:rPr>
              </a:br>
              <a:r>
                <a:rPr lang="en-US" sz="1800" b="1" dirty="0" smtClean="0">
                  <a:solidFill>
                    <a:srgbClr val="FF6600"/>
                  </a:solidFill>
                </a:rPr>
                <a:t>on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828800" y="3124200"/>
              <a:ext cx="4666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 smtClean="0">
                  <a:solidFill>
                    <a:srgbClr val="FF6600"/>
                  </a:solidFill>
                </a:rPr>
                <a:t>Y</a:t>
              </a:r>
              <a:br>
                <a:rPr lang="en-US" sz="1800" b="1" dirty="0" smtClean="0">
                  <a:solidFill>
                    <a:srgbClr val="FF6600"/>
                  </a:solidFill>
                </a:rPr>
              </a:br>
              <a:r>
                <a:rPr lang="en-US" sz="1800" b="1" dirty="0" smtClean="0">
                  <a:solidFill>
                    <a:srgbClr val="FF6600"/>
                  </a:solidFill>
                </a:rPr>
                <a:t>on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114800" y="1981200"/>
            <a:ext cx="42046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Initial beam-beam parameter</a:t>
            </a:r>
            <a:br>
              <a:rPr lang="en-US" dirty="0" smtClean="0"/>
            </a:br>
            <a:r>
              <a:rPr lang="en-US" dirty="0" err="1" smtClean="0">
                <a:latin typeface="Symbol" charset="2"/>
                <a:cs typeface="Symbol" charset="2"/>
              </a:rPr>
              <a:t>x</a:t>
            </a:r>
            <a:r>
              <a:rPr lang="en-US" dirty="0" smtClean="0"/>
              <a:t> ~ 0.002/IP (2 </a:t>
            </a:r>
            <a:r>
              <a:rPr lang="en-US" dirty="0" err="1" smtClean="0"/>
              <a:t>IPs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pic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637348"/>
            <a:ext cx="6400800" cy="41860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RHIC store evolution with 3D stochastic cooling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Wolfram Fischer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458C1C5-6436-4E31-8D48-2E701D44914F}" type="slidenum">
              <a:rPr lang="en-US" smtClean="0"/>
              <a:pPr>
                <a:defRPr/>
              </a:pPr>
              <a:t>15</a:t>
            </a:fld>
            <a:r>
              <a:rPr lang="en-US" dirty="0" smtClean="0"/>
              <a:t> </a:t>
            </a:r>
            <a:endParaRPr lang="en-US" sz="800" dirty="0" smtClean="0">
              <a:latin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57800" y="76200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0000FF"/>
                </a:solidFill>
              </a:rPr>
              <a:t>Simulation by M. Blaskiewicz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8792" y="1143000"/>
            <a:ext cx="77032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/>
              <a:t>Longitudinal profiles with </a:t>
            </a:r>
            <a:r>
              <a:rPr lang="en-US" sz="2000" i="1" dirty="0" smtClean="0"/>
              <a:t>h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 = 360 (360 kV) and </a:t>
            </a:r>
            <a:r>
              <a:rPr lang="en-US" sz="2000" i="1" dirty="0" smtClean="0"/>
              <a:t>h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= 7x360 (4 MV)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7254" y="6183868"/>
            <a:ext cx="5445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/>
              <a:t>Simulations have matched observable cases so far.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62957" y="5410200"/>
            <a:ext cx="6028488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/>
              <a:t>0                                    35                                    70</a:t>
            </a:r>
            <a:br>
              <a:rPr lang="en-US" sz="2000" dirty="0" smtClean="0"/>
            </a:br>
            <a:r>
              <a:rPr lang="en-US" sz="2000" dirty="0" smtClean="0"/>
              <a:t>                                  time [ns]      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4357" y="5029200"/>
            <a:ext cx="327308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/>
              <a:t>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59520" y="1600200"/>
            <a:ext cx="327308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/>
              <a:t>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2400" y="3409890"/>
            <a:ext cx="1367757" cy="400110"/>
          </a:xfrm>
          <a:prstGeom prst="rect">
            <a:avLst/>
          </a:prstGeom>
          <a:solidFill>
            <a:schemeClr val="accent3"/>
          </a:solidFill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/>
              <a:t>current [A]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10757" y="1676400"/>
            <a:ext cx="20198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dirty="0" smtClean="0"/>
              <a:t>beginning of store</a:t>
            </a:r>
            <a:br>
              <a:rPr lang="en-US" sz="1800" dirty="0" smtClean="0"/>
            </a:br>
            <a:r>
              <a:rPr lang="en-US" sz="1800" dirty="0" smtClean="0"/>
              <a:t>after rebucketing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68157" y="3212068"/>
            <a:ext cx="1852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dirty="0" smtClean="0"/>
              <a:t>after 5 </a:t>
            </a:r>
            <a:r>
              <a:rPr lang="en-US" sz="1800" dirty="0" err="1" smtClean="0"/>
              <a:t>h</a:t>
            </a:r>
            <a:r>
              <a:rPr lang="en-US" sz="1800" dirty="0" smtClean="0"/>
              <a:t> in store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934200" y="2468940"/>
            <a:ext cx="175140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/>
              <a:t>Au beam with </a:t>
            </a:r>
            <a:br>
              <a:rPr lang="en-US" sz="2000" dirty="0" smtClean="0"/>
            </a:br>
            <a:r>
              <a:rPr lang="en-US" sz="2000" i="1" dirty="0" smtClean="0">
                <a:solidFill>
                  <a:srgbClr val="FF0000"/>
                </a:solidFill>
              </a:rPr>
              <a:t>N</a:t>
            </a:r>
            <a:r>
              <a:rPr lang="en-US" sz="2000" baseline="-25000" dirty="0" smtClean="0">
                <a:solidFill>
                  <a:srgbClr val="FF0000"/>
                </a:solidFill>
              </a:rPr>
              <a:t>b</a:t>
            </a:r>
            <a:r>
              <a:rPr lang="en-US" sz="2000" dirty="0" smtClean="0">
                <a:solidFill>
                  <a:srgbClr val="FF0000"/>
                </a:solidFill>
              </a:rPr>
              <a:t> = 0.5x10</a:t>
            </a:r>
            <a:r>
              <a:rPr lang="en-US" sz="2000" baseline="30000" dirty="0" smtClean="0">
                <a:solidFill>
                  <a:srgbClr val="FF0000"/>
                </a:solidFill>
              </a:rPr>
              <a:t>9</a:t>
            </a:r>
            <a:r>
              <a:rPr lang="en-US" sz="2000" dirty="0" smtClean="0">
                <a:solidFill>
                  <a:srgbClr val="FF0000"/>
                </a:solidFill>
              </a:rPr>
              <a:t/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i="1" dirty="0" smtClean="0">
                <a:solidFill>
                  <a:srgbClr val="0DFF10"/>
                </a:solidFill>
              </a:rPr>
              <a:t>N</a:t>
            </a:r>
            <a:r>
              <a:rPr lang="en-US" sz="2000" baseline="-25000" dirty="0" smtClean="0">
                <a:solidFill>
                  <a:srgbClr val="0DFF10"/>
                </a:solidFill>
              </a:rPr>
              <a:t>b</a:t>
            </a:r>
            <a:r>
              <a:rPr lang="en-US" sz="2000" dirty="0" smtClean="0">
                <a:solidFill>
                  <a:srgbClr val="0DFF10"/>
                </a:solidFill>
              </a:rPr>
              <a:t> = 1.0x10</a:t>
            </a:r>
            <a:r>
              <a:rPr lang="en-US" sz="2000" baseline="30000" dirty="0" smtClean="0">
                <a:solidFill>
                  <a:srgbClr val="0DFF10"/>
                </a:solidFill>
              </a:rPr>
              <a:t>9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i="1" dirty="0" smtClean="0">
                <a:solidFill>
                  <a:schemeClr val="accent2"/>
                </a:solidFill>
              </a:rPr>
              <a:t>N</a:t>
            </a:r>
            <a:r>
              <a:rPr lang="en-US" sz="2000" baseline="-25000" dirty="0" smtClean="0">
                <a:solidFill>
                  <a:schemeClr val="accent2"/>
                </a:solidFill>
              </a:rPr>
              <a:t>b</a:t>
            </a:r>
            <a:r>
              <a:rPr lang="en-US" sz="2000" dirty="0" smtClean="0">
                <a:solidFill>
                  <a:schemeClr val="accent2"/>
                </a:solidFill>
              </a:rPr>
              <a:t> = 1.5x10</a:t>
            </a:r>
            <a:r>
              <a:rPr lang="en-US" sz="2000" baseline="30000" dirty="0" smtClean="0">
                <a:solidFill>
                  <a:schemeClr val="accent2"/>
                </a:solidFill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pic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22341"/>
            <a:ext cx="6248400" cy="42688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RHIC store evolution with 3D stochastic cooling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Wolfram Fischer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458C1C5-6436-4E31-8D48-2E701D44914F}" type="slidenum">
              <a:rPr lang="en-US" smtClean="0"/>
              <a:pPr>
                <a:defRPr/>
              </a:pPr>
              <a:t>16</a:t>
            </a:fld>
            <a:r>
              <a:rPr lang="en-US" dirty="0" smtClean="0"/>
              <a:t> </a:t>
            </a:r>
            <a:endParaRPr lang="en-US" sz="800" dirty="0" smtClean="0">
              <a:latin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57800" y="76200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0000FF"/>
                </a:solidFill>
              </a:rPr>
              <a:t>Simulation by M. Blaskiewicz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990600" y="3242384"/>
            <a:ext cx="3091862" cy="400110"/>
          </a:xfrm>
          <a:prstGeom prst="rect">
            <a:avLst/>
          </a:prstGeom>
          <a:solidFill>
            <a:schemeClr val="accent3"/>
          </a:solidFill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/>
              <a:t>rms emittance [mm </a:t>
            </a:r>
            <a:r>
              <a:rPr lang="en-US" sz="2000" dirty="0" err="1" smtClean="0"/>
              <a:t>mrad</a:t>
            </a:r>
            <a:r>
              <a:rPr lang="en-US" sz="2000" dirty="0" smtClean="0"/>
              <a:t>]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0912" y="4972110"/>
            <a:ext cx="327308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/>
              <a:t>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01434" y="5320528"/>
            <a:ext cx="5743078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/>
              <a:t>0                                                                          5</a:t>
            </a:r>
            <a:br>
              <a:rPr lang="en-US" sz="2000" dirty="0" smtClean="0"/>
            </a:br>
            <a:r>
              <a:rPr lang="en-US" sz="2000" dirty="0" smtClean="0"/>
              <a:t>                          time in store [</a:t>
            </a:r>
            <a:r>
              <a:rPr lang="en-US" sz="2000" dirty="0" err="1" smtClean="0"/>
              <a:t>h</a:t>
            </a:r>
            <a:r>
              <a:rPr lang="en-US" sz="2000" dirty="0" smtClean="0"/>
              <a:t>]      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63999" y="1648361"/>
            <a:ext cx="175140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/>
              <a:t>Au beam with </a:t>
            </a:r>
            <a:br>
              <a:rPr lang="en-US" sz="2000" dirty="0" smtClean="0"/>
            </a:br>
            <a:r>
              <a:rPr lang="en-US" sz="2000" i="1" dirty="0" smtClean="0">
                <a:solidFill>
                  <a:srgbClr val="FF0000"/>
                </a:solidFill>
              </a:rPr>
              <a:t>N</a:t>
            </a:r>
            <a:r>
              <a:rPr lang="en-US" sz="2000" baseline="-25000" dirty="0" smtClean="0">
                <a:solidFill>
                  <a:srgbClr val="FF0000"/>
                </a:solidFill>
              </a:rPr>
              <a:t>b</a:t>
            </a:r>
            <a:r>
              <a:rPr lang="en-US" sz="2000" dirty="0" smtClean="0">
                <a:solidFill>
                  <a:srgbClr val="FF0000"/>
                </a:solidFill>
              </a:rPr>
              <a:t> = 0.5x10</a:t>
            </a:r>
            <a:r>
              <a:rPr lang="en-US" sz="2000" baseline="30000" dirty="0" smtClean="0">
                <a:solidFill>
                  <a:srgbClr val="FF0000"/>
                </a:solidFill>
              </a:rPr>
              <a:t>9</a:t>
            </a:r>
            <a:r>
              <a:rPr lang="en-US" sz="2000" dirty="0" smtClean="0">
                <a:solidFill>
                  <a:srgbClr val="FF0000"/>
                </a:solidFill>
              </a:rPr>
              <a:t/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i="1" dirty="0" smtClean="0">
                <a:solidFill>
                  <a:srgbClr val="0DFF10"/>
                </a:solidFill>
              </a:rPr>
              <a:t>N</a:t>
            </a:r>
            <a:r>
              <a:rPr lang="en-US" sz="2000" baseline="-25000" dirty="0" smtClean="0">
                <a:solidFill>
                  <a:srgbClr val="0DFF10"/>
                </a:solidFill>
              </a:rPr>
              <a:t>b</a:t>
            </a:r>
            <a:r>
              <a:rPr lang="en-US" sz="2000" dirty="0" smtClean="0">
                <a:solidFill>
                  <a:srgbClr val="0DFF10"/>
                </a:solidFill>
              </a:rPr>
              <a:t> = 1.0x10</a:t>
            </a:r>
            <a:r>
              <a:rPr lang="en-US" sz="2000" baseline="30000" dirty="0" smtClean="0">
                <a:solidFill>
                  <a:srgbClr val="0DFF10"/>
                </a:solidFill>
              </a:rPr>
              <a:t>9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i="1" dirty="0" smtClean="0">
                <a:solidFill>
                  <a:schemeClr val="accent2"/>
                </a:solidFill>
              </a:rPr>
              <a:t>N</a:t>
            </a:r>
            <a:r>
              <a:rPr lang="en-US" sz="2000" baseline="-25000" dirty="0" smtClean="0">
                <a:solidFill>
                  <a:schemeClr val="accent2"/>
                </a:solidFill>
              </a:rPr>
              <a:t>b</a:t>
            </a:r>
            <a:r>
              <a:rPr lang="en-US" sz="2000" dirty="0" smtClean="0">
                <a:solidFill>
                  <a:schemeClr val="accent2"/>
                </a:solidFill>
              </a:rPr>
              <a:t> = 1.5x10</a:t>
            </a:r>
            <a:r>
              <a:rPr lang="en-US" sz="2000" baseline="30000" dirty="0" smtClean="0">
                <a:solidFill>
                  <a:schemeClr val="accent2"/>
                </a:solidFill>
              </a:rPr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32830" y="1828800"/>
            <a:ext cx="349637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total beam-beam parameters (2 </a:t>
            </a:r>
            <a:r>
              <a:rPr lang="en-US" sz="1600" dirty="0" err="1" smtClean="0"/>
              <a:t>IPs</a:t>
            </a:r>
            <a:r>
              <a:rPr lang="en-US" sz="1600" dirty="0" smtClean="0"/>
              <a:t>)</a:t>
            </a:r>
            <a:br>
              <a:rPr lang="en-US" sz="1600" dirty="0" smtClean="0"/>
            </a:br>
            <a:r>
              <a:rPr lang="en-US" sz="16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D</a:t>
            </a:r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Q</a:t>
            </a:r>
            <a:r>
              <a:rPr lang="en-US" sz="1600" dirty="0" smtClean="0">
                <a:solidFill>
                  <a:srgbClr val="FF0000"/>
                </a:solidFill>
              </a:rPr>
              <a:t> = 0.0015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0DFF10"/>
                </a:solidFill>
                <a:latin typeface="Symbol" charset="2"/>
                <a:cs typeface="Symbol" charset="2"/>
              </a:rPr>
              <a:t>D</a:t>
            </a:r>
            <a:r>
              <a:rPr lang="en-US" sz="1600" dirty="0" smtClean="0">
                <a:solidFill>
                  <a:srgbClr val="0DFF10"/>
                </a:solidFill>
                <a:latin typeface="Times New Roman"/>
                <a:cs typeface="Times New Roman"/>
              </a:rPr>
              <a:t>Q</a:t>
            </a:r>
            <a:r>
              <a:rPr lang="en-US" sz="1600" dirty="0" smtClean="0">
                <a:solidFill>
                  <a:srgbClr val="0DFF10"/>
                </a:solidFill>
              </a:rPr>
              <a:t> = 0.0030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olidFill>
                  <a:schemeClr val="accent2"/>
                </a:solidFill>
                <a:latin typeface="Symbol" charset="2"/>
                <a:cs typeface="Symbol" charset="2"/>
              </a:rPr>
              <a:t>D</a:t>
            </a:r>
            <a:r>
              <a:rPr lang="en-US" sz="1600" dirty="0" smtClean="0">
                <a:solidFill>
                  <a:schemeClr val="accent2"/>
                </a:solidFill>
                <a:latin typeface="Times New Roman"/>
                <a:cs typeface="Times New Roman"/>
              </a:rPr>
              <a:t>Q</a:t>
            </a:r>
            <a:r>
              <a:rPr lang="en-US" sz="1600" dirty="0" smtClean="0">
                <a:solidFill>
                  <a:schemeClr val="accent2"/>
                </a:solidFill>
              </a:rPr>
              <a:t> = 0.0046</a:t>
            </a:r>
            <a:endParaRPr lang="en-US" sz="1600" baseline="30000" dirty="0" smtClean="0">
              <a:solidFill>
                <a:schemeClr val="accent2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rot="10800000" flipV="1">
            <a:off x="1143000" y="2057400"/>
            <a:ext cx="381000" cy="152400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rot="16200000" flipH="1">
            <a:off x="6172200" y="3505201"/>
            <a:ext cx="304800" cy="304800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p:grpSp>
        <p:nvGrpSpPr>
          <p:cNvPr id="25" name="Group 24"/>
          <p:cNvGrpSpPr/>
          <p:nvPr/>
        </p:nvGrpSpPr>
        <p:grpSpPr>
          <a:xfrm>
            <a:off x="6477002" y="3962400"/>
            <a:ext cx="2712751" cy="1604663"/>
            <a:chOff x="6477002" y="4038602"/>
            <a:chExt cx="2712751" cy="1604663"/>
          </a:xfrm>
        </p:grpSpPr>
        <p:cxnSp>
          <p:nvCxnSpPr>
            <p:cNvPr id="21" name="Straight Arrow Connector 20"/>
            <p:cNvCxnSpPr/>
            <p:nvPr/>
          </p:nvCxnSpPr>
          <p:spPr bwMode="auto">
            <a:xfrm rot="10800000">
              <a:off x="6477002" y="4038602"/>
              <a:ext cx="380999" cy="304798"/>
            </a:xfrm>
            <a:prstGeom prst="straightConnector1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6817502" y="4258270"/>
              <a:ext cx="2372251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chemeClr val="accent2"/>
                  </a:solidFill>
                </a:rPr>
                <a:t>Expect ~3x larger </a:t>
              </a:r>
              <a:r>
                <a:rPr lang="en-US" sz="1800" dirty="0" smtClean="0">
                  <a:solidFill>
                    <a:schemeClr val="accent2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800" dirty="0" smtClean="0">
                  <a:solidFill>
                    <a:schemeClr val="accent2"/>
                  </a:solidFill>
                  <a:latin typeface="Times New Roman"/>
                  <a:cs typeface="Times New Roman"/>
                </a:rPr>
                <a:t>Q</a:t>
              </a:r>
              <a:r>
                <a:rPr lang="en-US" sz="1800" dirty="0" smtClean="0">
                  <a:solidFill>
                    <a:schemeClr val="accent2"/>
                  </a:solidFill>
                </a:rPr>
                <a:t/>
              </a:r>
              <a:br>
                <a:rPr lang="en-US" sz="1800" dirty="0" smtClean="0">
                  <a:solidFill>
                    <a:schemeClr val="accent2"/>
                  </a:solidFill>
                </a:rPr>
              </a:br>
              <a:r>
                <a:rPr lang="en-US" sz="1800" dirty="0" smtClean="0">
                  <a:solidFill>
                    <a:schemeClr val="accent2"/>
                  </a:solidFill>
                </a:rPr>
                <a:t>with 56 MHz SRF</a:t>
              </a:r>
              <a:br>
                <a:rPr lang="en-US" sz="1800" dirty="0" smtClean="0">
                  <a:solidFill>
                    <a:schemeClr val="accent2"/>
                  </a:solidFill>
                </a:rPr>
              </a:br>
              <a:r>
                <a:rPr lang="en-US" sz="1600" dirty="0" smtClean="0">
                  <a:solidFill>
                    <a:schemeClr val="accent2"/>
                  </a:solidFill>
                </a:rPr>
                <a:t>(under construction)</a:t>
              </a:r>
            </a:p>
            <a:p>
              <a:pPr algn="l"/>
              <a:endParaRPr lang="en-US" sz="1600" dirty="0" smtClean="0">
                <a:solidFill>
                  <a:schemeClr val="accent2"/>
                </a:solidFill>
              </a:endParaRPr>
            </a:p>
            <a:p>
              <a:pPr algn="l"/>
              <a:r>
                <a:rPr lang="en-US" sz="1600" dirty="0" smtClean="0">
                  <a:solidFill>
                    <a:schemeClr val="accent2"/>
                  </a:solidFill>
                </a:rPr>
                <a:t>Then closer to LHC.</a:t>
              </a:r>
              <a:endParaRPr lang="en-US" sz="1800" dirty="0" smtClean="0">
                <a:solidFill>
                  <a:schemeClr val="accent2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39492" y="3886200"/>
            <a:ext cx="327308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/>
              <a:t>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39492" y="2647890"/>
            <a:ext cx="327308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/>
              <a:t>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39492" y="1447800"/>
            <a:ext cx="327308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/>
              <a:t>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953000" y="2667000"/>
            <a:ext cx="13197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D</a:t>
            </a:r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Q</a:t>
            </a:r>
            <a:r>
              <a:rPr lang="en-US" sz="1600" dirty="0" smtClean="0">
                <a:solidFill>
                  <a:srgbClr val="FF0000"/>
                </a:solidFill>
              </a:rPr>
              <a:t> = 0.0009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0DFF10"/>
                </a:solidFill>
                <a:latin typeface="Symbol" charset="2"/>
                <a:cs typeface="Symbol" charset="2"/>
              </a:rPr>
              <a:t>D</a:t>
            </a:r>
            <a:r>
              <a:rPr lang="en-US" sz="1600" dirty="0" smtClean="0">
                <a:solidFill>
                  <a:srgbClr val="0DFF10"/>
                </a:solidFill>
                <a:latin typeface="Times New Roman"/>
                <a:cs typeface="Times New Roman"/>
              </a:rPr>
              <a:t>Q</a:t>
            </a:r>
            <a:r>
              <a:rPr lang="en-US" sz="1600" dirty="0" smtClean="0">
                <a:solidFill>
                  <a:srgbClr val="0DFF10"/>
                </a:solidFill>
              </a:rPr>
              <a:t> = 0.0019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olidFill>
                  <a:schemeClr val="accent2"/>
                </a:solidFill>
                <a:latin typeface="Symbol" charset="2"/>
                <a:cs typeface="Symbol" charset="2"/>
              </a:rPr>
              <a:t>D</a:t>
            </a:r>
            <a:r>
              <a:rPr lang="en-US" sz="1600" dirty="0" smtClean="0">
                <a:solidFill>
                  <a:schemeClr val="accent2"/>
                </a:solidFill>
                <a:latin typeface="Times New Roman"/>
                <a:cs typeface="Times New Roman"/>
              </a:rPr>
              <a:t>Q</a:t>
            </a:r>
            <a:r>
              <a:rPr lang="en-US" sz="1600" dirty="0" smtClean="0">
                <a:solidFill>
                  <a:schemeClr val="accent2"/>
                </a:solidFill>
              </a:rPr>
              <a:t> = 0.0029</a:t>
            </a:r>
            <a:endParaRPr lang="en-US" sz="1600" baseline="300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LHC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LHC damping times of 1h (long.) and 2h (</a:t>
            </a:r>
            <a:r>
              <a:rPr lang="en-US" dirty="0" err="1" smtClean="0">
                <a:solidFill>
                  <a:schemeClr val="accent2"/>
                </a:solidFill>
              </a:rPr>
              <a:t>transv</a:t>
            </a:r>
            <a:r>
              <a:rPr lang="en-US" dirty="0" smtClean="0">
                <a:solidFill>
                  <a:schemeClr val="accent2"/>
                </a:solidFill>
              </a:rPr>
              <a:t>.) much shorter 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than IBS growth times (&gt;50h)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Heating required to maintain constant beam-beam parameter </a:t>
            </a:r>
            <a:r>
              <a:rPr lang="en-US" dirty="0" err="1" smtClean="0">
                <a:solidFill>
                  <a:schemeClr val="accent2"/>
                </a:solidFill>
                <a:latin typeface="Symbol" charset="2"/>
                <a:cs typeface="Symbol" charset="2"/>
              </a:rPr>
              <a:t>x</a:t>
            </a:r>
            <a:r>
              <a:rPr lang="en-US" dirty="0" smtClean="0">
                <a:solidFill>
                  <a:schemeClr val="accent2"/>
                </a:solidFill>
                <a:latin typeface="Symbol" charset="2"/>
                <a:cs typeface="Symbol" charset="2"/>
              </a:rPr>
              <a:t> ~ 0.01</a:t>
            </a:r>
            <a:r>
              <a:rPr lang="en-US" sz="1800" dirty="0" smtClean="0">
                <a:solidFill>
                  <a:schemeClr val="accent2"/>
                </a:solidFill>
                <a:latin typeface="Symbol" charset="2"/>
                <a:cs typeface="Symbol" charset="2"/>
              </a:rPr>
              <a:t/>
            </a:r>
            <a:br>
              <a:rPr lang="en-US" sz="1800" dirty="0" smtClean="0">
                <a:solidFill>
                  <a:schemeClr val="accent2"/>
                </a:solidFill>
                <a:latin typeface="Symbol" charset="2"/>
                <a:cs typeface="Symbol" charset="2"/>
              </a:rPr>
            </a:br>
            <a:r>
              <a:rPr lang="en-US" sz="1800" dirty="0" smtClean="0">
                <a:solidFill>
                  <a:schemeClr val="accent2"/>
                </a:solidFill>
                <a:latin typeface="Arial"/>
                <a:cs typeface="Arial"/>
              </a:rPr>
              <a:t>(increase in </a:t>
            </a:r>
            <a:r>
              <a:rPr lang="en-US" sz="1800" dirty="0" err="1" smtClean="0">
                <a:solidFill>
                  <a:schemeClr val="accent2"/>
                </a:solidFill>
                <a:latin typeface="Symbol" charset="2"/>
                <a:cs typeface="Symbol" charset="2"/>
              </a:rPr>
              <a:t>x</a:t>
            </a:r>
            <a:r>
              <a:rPr lang="en-US" sz="1800" dirty="0" smtClean="0">
                <a:solidFill>
                  <a:schemeClr val="accent2"/>
                </a:solidFill>
                <a:latin typeface="Arial"/>
                <a:cs typeface="Arial"/>
              </a:rPr>
              <a:t> allows for more luminosity or a reduction in intensity)</a:t>
            </a:r>
            <a:r>
              <a:rPr lang="en-US" dirty="0" smtClean="0">
                <a:solidFill>
                  <a:schemeClr val="accent2"/>
                </a:solidFill>
              </a:rPr>
              <a:t/>
            </a:r>
            <a:br>
              <a:rPr lang="en-US" dirty="0" smtClean="0">
                <a:solidFill>
                  <a:schemeClr val="accent2"/>
                </a:solidFill>
              </a:rPr>
            </a:b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sz="2800" b="1" dirty="0" smtClean="0"/>
              <a:t>RHIC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Observations and simulations of IBS induced emittance growth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generally agree well, evolution of with stochastic cooling predictable.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With cooled Au beams not yet operating at beam-beam limit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sz="1800" dirty="0" smtClean="0">
                <a:solidFill>
                  <a:srgbClr val="0000FF"/>
                </a:solidFill>
              </a:rPr>
              <a:t>(need new 56 MHz SRF to reduce debunching, &gt;= 2013)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Even at relatively small beam-beam parameters, equal cooling in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both beams (= equal heating in HE LHC) is necessary to maintain good beam lifetimes</a:t>
            </a:r>
          </a:p>
          <a:p>
            <a:pPr>
              <a:buFont typeface="Arial"/>
              <a:buChar char="•"/>
            </a:pP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Wolfram Fischer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458C1C5-6436-4E31-8D48-2E701D44914F}" type="slidenum">
              <a:rPr lang="en-US" smtClean="0"/>
              <a:pPr>
                <a:defRPr/>
              </a:pPr>
              <a:t>17</a:t>
            </a:fld>
            <a:r>
              <a:rPr lang="en-US" dirty="0" smtClean="0"/>
              <a:t> </a:t>
            </a:r>
            <a:endParaRPr lang="en-US" sz="800" dirty="0" smtClean="0">
              <a:latin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Content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0"/>
            <a:ext cx="8153400" cy="5562600"/>
          </a:xfrm>
        </p:spPr>
        <p:txBody>
          <a:bodyPr/>
          <a:lstStyle/>
          <a:p>
            <a:pPr marL="342900" indent="-342900"/>
            <a:endParaRPr lang="en-US" sz="1050" b="1" dirty="0" smtClean="0">
              <a:solidFill>
                <a:schemeClr val="tx2"/>
              </a:solidFill>
            </a:endParaRPr>
          </a:p>
          <a:p>
            <a:pPr marL="342900" indent="-342900"/>
            <a:r>
              <a:rPr lang="en-US" sz="1000" b="1" dirty="0" smtClean="0">
                <a:solidFill>
                  <a:schemeClr val="accent2"/>
                </a:solidFill>
              </a:rPr>
              <a:t/>
            </a:r>
            <a:br>
              <a:rPr lang="en-US" sz="1000" b="1" dirty="0" smtClean="0">
                <a:solidFill>
                  <a:schemeClr val="accent2"/>
                </a:solidFill>
              </a:rPr>
            </a:br>
            <a:endParaRPr lang="en-US" sz="3200" b="1" dirty="0" smtClean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>
                <a:solidFill>
                  <a:srgbClr val="000000"/>
                </a:solidFill>
              </a:rPr>
              <a:t> LHC active emittance control</a:t>
            </a:r>
            <a:r>
              <a:rPr lang="en-US" sz="3200" dirty="0" smtClean="0">
                <a:solidFill>
                  <a:schemeClr val="tx2"/>
                </a:solidFill>
              </a:rPr>
              <a:t/>
            </a:r>
            <a:br>
              <a:rPr lang="en-US" sz="3200" dirty="0" smtClean="0">
                <a:solidFill>
                  <a:schemeClr val="tx2"/>
                </a:solidFill>
              </a:rPr>
            </a:br>
            <a:r>
              <a:rPr lang="en-US" sz="2400" dirty="0" smtClean="0">
                <a:solidFill>
                  <a:schemeClr val="accent2"/>
                </a:solidFill>
              </a:rPr>
              <a:t>− HE LHC damping times</a:t>
            </a:r>
            <a:br>
              <a:rPr lang="en-US" sz="2400" dirty="0" smtClean="0">
                <a:solidFill>
                  <a:schemeClr val="accent2"/>
                </a:solidFill>
              </a:rPr>
            </a:br>
            <a:r>
              <a:rPr lang="en-US" sz="2400" dirty="0" smtClean="0">
                <a:solidFill>
                  <a:schemeClr val="accent2"/>
                </a:solidFill>
              </a:rPr>
              <a:t>− Maximization of integrated luminosity</a:t>
            </a:r>
          </a:p>
          <a:p>
            <a:pPr marL="342900" indent="-342900"/>
            <a:endParaRPr lang="en-US" sz="2800" dirty="0" smtClean="0">
              <a:solidFill>
                <a:schemeClr val="accent2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>
                <a:solidFill>
                  <a:schemeClr val="tx2"/>
                </a:solidFill>
              </a:rPr>
              <a:t> IBS and cooling in RHIC</a:t>
            </a:r>
            <a:br>
              <a:rPr lang="en-US" sz="3200" dirty="0" smtClean="0">
                <a:solidFill>
                  <a:schemeClr val="tx2"/>
                </a:solidFill>
              </a:rPr>
            </a:br>
            <a:r>
              <a:rPr lang="en-US" sz="2400" dirty="0" smtClean="0">
                <a:solidFill>
                  <a:schemeClr val="accent2"/>
                </a:solidFill>
              </a:rPr>
              <a:t>− Measurements and simulations for IBS</a:t>
            </a:r>
            <a:br>
              <a:rPr lang="en-US" sz="2400" dirty="0" smtClean="0">
                <a:solidFill>
                  <a:schemeClr val="accent2"/>
                </a:solidFill>
              </a:rPr>
            </a:br>
            <a:r>
              <a:rPr lang="en-US" sz="2400" dirty="0" smtClean="0">
                <a:solidFill>
                  <a:schemeClr val="accent2"/>
                </a:solidFill>
              </a:rPr>
              <a:t>− Au</a:t>
            </a:r>
            <a:r>
              <a:rPr lang="en-US" sz="2400" baseline="30000" dirty="0" smtClean="0">
                <a:solidFill>
                  <a:schemeClr val="accent2"/>
                </a:solidFill>
              </a:rPr>
              <a:t>79+</a:t>
            </a:r>
            <a:r>
              <a:rPr lang="en-US" sz="2400" dirty="0" smtClean="0">
                <a:solidFill>
                  <a:schemeClr val="accent2"/>
                </a:solidFill>
              </a:rPr>
              <a:t> beam dynamics with stochastic cooling</a:t>
            </a:r>
          </a:p>
          <a:p>
            <a:pPr marL="342900" indent="-342900"/>
            <a:endParaRPr lang="en-US" sz="2800" dirty="0" smtClean="0">
              <a:solidFill>
                <a:schemeClr val="accent2"/>
              </a:solidFill>
            </a:endParaRPr>
          </a:p>
          <a:p>
            <a:pPr marL="342900" indent="-342900"/>
            <a:endParaRPr lang="en-US" sz="1050" b="1" dirty="0" smtClean="0">
              <a:solidFill>
                <a:schemeClr val="accent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Wolfram Fischer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458C1C5-6436-4E31-8D48-2E701D44914F}" type="slidenum">
              <a:rPr lang="en-US" smtClean="0"/>
              <a:pPr>
                <a:defRPr/>
              </a:pPr>
              <a:t>2</a:t>
            </a:fld>
            <a:r>
              <a:rPr lang="en-US" dirty="0" smtClean="0"/>
              <a:t> </a:t>
            </a:r>
            <a:endParaRPr lang="en-US" sz="800" dirty="0" smtClean="0">
              <a:latin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Energy LHC parameters </a:t>
            </a:r>
            <a:r>
              <a:rPr lang="en-US" sz="1800" dirty="0" smtClean="0"/>
              <a:t>(from F. Zimmermann)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Wolfram Fischer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458C1C5-6436-4E31-8D48-2E701D44914F}" type="slidenum">
              <a:rPr lang="en-US" smtClean="0"/>
              <a:pPr>
                <a:defRPr/>
              </a:pPr>
              <a:t>3</a:t>
            </a:fld>
            <a:r>
              <a:rPr lang="en-US" dirty="0" smtClean="0"/>
              <a:t> </a:t>
            </a:r>
            <a:endParaRPr lang="en-US" sz="800" dirty="0" smtClean="0">
              <a:latin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61236" y="990600"/>
          <a:ext cx="7673164" cy="5152643"/>
        </p:xfrm>
        <a:graphic>
          <a:graphicData uri="http://schemas.openxmlformats.org/drawingml/2006/table">
            <a:tbl>
              <a:tblPr/>
              <a:tblGrid>
                <a:gridCol w="4015564"/>
                <a:gridCol w="1447800"/>
                <a:gridCol w="1362304"/>
                <a:gridCol w="847496"/>
              </a:tblGrid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/>
                        <a:ea typeface="Calibri" pitchFamily="34" charset="0"/>
                        <a:cs typeface="Arial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/>
                        <a:ea typeface="Calibri" pitchFamily="34" charset="0"/>
                        <a:cs typeface="Arial"/>
                      </a:endParaRP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Nominal </a:t>
                      </a:r>
                      <a:b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</a:b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LHC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High energy</a:t>
                      </a:r>
                      <a:b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</a:b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HE-LHC 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beam energy [TeV]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7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16.5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peak luminosity [10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34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 cm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-2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s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-1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1.0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2.0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luminosity lifetime [h]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23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13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events per crossing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19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76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# bunches / beam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2808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1404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bunch population [10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11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1.15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1.3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Luminosity leveling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no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yes: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x,y</a:t>
                      </a:r>
                      <a:endParaRPr kumimoji="0" lang="en-US" sz="14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/>
                        <a:ea typeface="Calibri" pitchFamily="34" charset="0"/>
                        <a:cs typeface="Arial"/>
                      </a:endParaRP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initial transverse normalized 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emittance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  [mm]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3.75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3.75 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x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) 1.84 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y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)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2.59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number of IPs contributing to tune shift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3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2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maximum total beam-beam tune shift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0.01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0.01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IP beta function [m]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0.55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1.0 (x), 0.43 (y)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0.6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full crossing angle [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mrad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285 (9.5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s</a:t>
                      </a:r>
                      <a:r>
                        <a:rPr kumimoji="0" lang="en-US" sz="1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x,y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)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~180 (12 s</a:t>
                      </a:r>
                      <a:r>
                        <a:rPr kumimoji="0" lang="en-US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x0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)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/>
                        <a:ea typeface="Calibri" pitchFamily="34" charset="0"/>
                        <a:cs typeface="Arial"/>
                      </a:endParaRP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/>
                        <a:ea typeface="Calibri" pitchFamily="34" charset="0"/>
                        <a:cs typeface="Arial"/>
                      </a:endParaRP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/>
                        <a:ea typeface="Calibri" pitchFamily="34" charset="0"/>
                        <a:cs typeface="Arial"/>
                      </a:endParaRP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longitudinal SR emittance damping time [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h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12.9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0.98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horizontal SR emittance damping time [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h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25.8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1.97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/>
                        <a:ea typeface="Calibri" pitchFamily="34" charset="0"/>
                        <a:cs typeface="Arial"/>
                      </a:endParaRP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/>
                        <a:ea typeface="Calibri" pitchFamily="34" charset="0"/>
                        <a:cs typeface="Arial"/>
                      </a:endParaRP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/>
                        <a:ea typeface="Calibri" pitchFamily="34" charset="0"/>
                        <a:cs typeface="Arial"/>
                      </a:endParaRP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initial long. IBS emittance rise time [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h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61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64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initial hor. IBS emittance rise time [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h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]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80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80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initial ver. IBS emittance rise time [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h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], 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k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=0.2)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~400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/>
                          <a:ea typeface="Calibri" pitchFamily="34" charset="0"/>
                          <a:cs typeface="Arial"/>
                        </a:rPr>
                        <a:t>~400</a:t>
                      </a:r>
                    </a:p>
                  </a:txBody>
                  <a:tcPr marL="35261" marR="352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90800" y="685800"/>
            <a:ext cx="57926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 smtClean="0"/>
              <a:t>[R. </a:t>
            </a:r>
            <a:r>
              <a:rPr lang="en-US" sz="1200" dirty="0" err="1" smtClean="0"/>
              <a:t>Assmann</a:t>
            </a:r>
            <a:r>
              <a:rPr lang="en-US" sz="1200" dirty="0" smtClean="0"/>
              <a:t> et al, “First thoughts on a higher energy LHC”, CERN-ATS-2010-177]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6781800" y="4495800"/>
            <a:ext cx="1295400" cy="175260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Means of active emittance control during stores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>
                <a:solidFill>
                  <a:srgbClr val="0000FF"/>
                </a:solidFill>
              </a:rPr>
              <a:t>Assume that initial beam parameters have been adjusted to acceptable values.</a:t>
            </a:r>
            <a:br>
              <a:rPr lang="en-US" sz="1800" dirty="0" smtClean="0">
                <a:solidFill>
                  <a:srgbClr val="0000FF"/>
                </a:solidFill>
              </a:rPr>
            </a:br>
            <a:endParaRPr lang="en-US" sz="1800" dirty="0" smtClean="0">
              <a:solidFill>
                <a:srgbClr val="0000FF"/>
              </a:solidFill>
            </a:endParaRPr>
          </a:p>
          <a:p>
            <a:pPr marL="457200" indent="-457200">
              <a:spcAft>
                <a:spcPts val="2400"/>
              </a:spcAft>
              <a:buFont typeface="+mj-lt"/>
              <a:buAutoNum type="arabicPeriod"/>
            </a:pPr>
            <a:r>
              <a:rPr lang="en-US" dirty="0" smtClean="0"/>
              <a:t>Adjust strength of active cooling </a:t>
            </a:r>
            <a:r>
              <a:rPr lang="en-US" sz="1600" dirty="0" smtClean="0"/>
              <a:t>(currently not an option in LHC)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>
                <a:solidFill>
                  <a:schemeClr val="accent2"/>
                </a:solidFill>
              </a:rPr>
              <a:t>change of gain, power, average “system on” time</a:t>
            </a:r>
            <a:br>
              <a:rPr lang="en-US" sz="1600" dirty="0" smtClean="0">
                <a:solidFill>
                  <a:schemeClr val="accent2"/>
                </a:solidFill>
              </a:rPr>
            </a:br>
            <a:r>
              <a:rPr lang="en-US" sz="1600" dirty="0" smtClean="0">
                <a:solidFill>
                  <a:schemeClr val="accent2"/>
                </a:solidFill>
              </a:rPr>
              <a:t>changes equilibrium emittance </a:t>
            </a:r>
            <a:endParaRPr lang="en-US" sz="1800" dirty="0" smtClean="0">
              <a:solidFill>
                <a:schemeClr val="accent2"/>
              </a:solidFill>
            </a:endParaRPr>
          </a:p>
          <a:p>
            <a:pPr marL="457200" indent="-457200">
              <a:spcAft>
                <a:spcPts val="2400"/>
              </a:spcAft>
              <a:buFont typeface="+mj-lt"/>
              <a:buAutoNum type="arabicPeriod"/>
            </a:pPr>
            <a:r>
              <a:rPr lang="en-US" dirty="0" smtClean="0"/>
              <a:t>Increase transverse emittance</a:t>
            </a:r>
            <a:br>
              <a:rPr lang="en-US" dirty="0" smtClean="0"/>
            </a:br>
            <a:r>
              <a:rPr lang="en-US" sz="1600" dirty="0" smtClean="0">
                <a:solidFill>
                  <a:srgbClr val="0000FF"/>
                </a:solidFill>
              </a:rPr>
              <a:t>random dipole kicks </a:t>
            </a:r>
            <a:r>
              <a:rPr lang="en-US" sz="1600" i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q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[M. Syphers, Handbook]</a:t>
            </a:r>
            <a:endParaRPr lang="en-US" dirty="0" smtClean="0"/>
          </a:p>
          <a:p>
            <a:pPr marL="457200" indent="-457200">
              <a:spcAft>
                <a:spcPts val="2400"/>
              </a:spcAft>
              <a:buFont typeface="+mj-lt"/>
              <a:buAutoNum type="arabicPeriod"/>
            </a:pPr>
            <a:r>
              <a:rPr lang="en-US" dirty="0" smtClean="0"/>
              <a:t>Use x-y coupling to equalize transverse emittances</a:t>
            </a:r>
            <a:br>
              <a:rPr lang="en-US" dirty="0" smtClean="0"/>
            </a:br>
            <a:r>
              <a:rPr lang="en-US" sz="1600" dirty="0" smtClean="0">
                <a:solidFill>
                  <a:schemeClr val="accent2"/>
                </a:solidFill>
              </a:rPr>
              <a:t>when operating at beam-beam limit, maintains same bb parameter in both planes </a:t>
            </a:r>
            <a:br>
              <a:rPr lang="en-US" sz="1600" dirty="0" smtClean="0">
                <a:solidFill>
                  <a:schemeClr val="accent2"/>
                </a:solidFill>
              </a:rPr>
            </a:br>
            <a:r>
              <a:rPr lang="en-US" sz="1600" dirty="0" smtClean="0">
                <a:solidFill>
                  <a:schemeClr val="accent2"/>
                </a:solidFill>
              </a:rPr>
              <a:t>works well in RHIC without and with active cooling </a:t>
            </a:r>
            <a:endParaRPr lang="en-US" dirty="0" smtClean="0"/>
          </a:p>
          <a:p>
            <a:pPr marL="457200" indent="-457200">
              <a:spcAft>
                <a:spcPts val="2400"/>
              </a:spcAft>
              <a:buFont typeface="+mj-lt"/>
              <a:buAutoNum type="arabicPeriod"/>
            </a:pPr>
            <a:r>
              <a:rPr lang="en-US" dirty="0" smtClean="0"/>
              <a:t>Increase bunch length to reduce peak currents</a:t>
            </a:r>
            <a:br>
              <a:rPr lang="en-US" dirty="0" smtClean="0"/>
            </a:br>
            <a:r>
              <a:rPr lang="en-US" sz="1600" dirty="0" smtClean="0">
                <a:solidFill>
                  <a:srgbClr val="0000FF"/>
                </a:solidFill>
              </a:rPr>
              <a:t>random phase kicks </a:t>
            </a:r>
            <a:r>
              <a:rPr lang="en-US" sz="1600" i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dj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[M. Syphers, Handbook]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spcAft>
                <a:spcPts val="600"/>
              </a:spcAft>
              <a:buFont typeface="Arial"/>
              <a:buChar char="•"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Wolfram Fischer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458C1C5-6436-4E31-8D48-2E701D44914F}" type="slidenum">
              <a:rPr lang="en-US" smtClean="0"/>
              <a:pPr>
                <a:defRPr/>
              </a:pPr>
              <a:t>4</a:t>
            </a:fld>
            <a:r>
              <a:rPr lang="en-US" dirty="0" smtClean="0"/>
              <a:t> </a:t>
            </a:r>
            <a:endParaRPr lang="en-US" sz="800" dirty="0" smtClean="0">
              <a:latin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5257800" y="2625969"/>
          <a:ext cx="2362200" cy="726831"/>
        </p:xfrm>
        <a:graphic>
          <a:graphicData uri="http://schemas.openxmlformats.org/presentationml/2006/ole">
            <p:oleObj spid="_x0000_s27650" name="Equation" r:id="rId3" imgW="1155700" imgH="35560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860321" y="5181600"/>
          <a:ext cx="4055079" cy="838201"/>
        </p:xfrm>
        <a:graphic>
          <a:graphicData uri="http://schemas.openxmlformats.org/presentationml/2006/ole">
            <p:oleObj spid="_x0000_s27651" name="Equation" r:id="rId4" imgW="2273300" imgH="469900" progId="Equation.3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726113" y="4179888"/>
          <a:ext cx="2068512" cy="392112"/>
        </p:xfrm>
        <a:graphic>
          <a:graphicData uri="http://schemas.openxmlformats.org/presentationml/2006/ole">
            <p:oleObj spid="_x0000_s27652" name="Equation" r:id="rId5" imgW="1143000" imgH="2159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LHC emittances without and with heating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Wolfram Fischer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458C1C5-6436-4E31-8D48-2E701D44914F}" type="slidenum">
              <a:rPr lang="en-US" smtClean="0"/>
              <a:pPr>
                <a:defRPr/>
              </a:pPr>
              <a:t>5</a:t>
            </a:fld>
            <a:r>
              <a:rPr lang="en-US" smtClean="0"/>
              <a:t> </a:t>
            </a:r>
            <a:endParaRPr lang="en-US" sz="800" smtClean="0">
              <a:latin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  <p:pic>
        <p:nvPicPr>
          <p:cNvPr id="7" name="Picture 6" descr="pic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363111"/>
            <a:ext cx="7691836" cy="51900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477000"/>
            <a:ext cx="813343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/>
              <a:t>Courtesy of O. </a:t>
            </a:r>
            <a:r>
              <a:rPr lang="en-US" sz="2000" dirty="0" err="1" smtClean="0"/>
              <a:t>Dominiguez</a:t>
            </a:r>
            <a:r>
              <a:rPr lang="en-US" sz="2000" dirty="0" smtClean="0"/>
              <a:t>, </a:t>
            </a:r>
            <a:r>
              <a:rPr lang="en-US" sz="2000" dirty="0" smtClean="0"/>
              <a:t>F. Zimmermann, in CERN-ATS-2010-177.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49649" y="685800"/>
            <a:ext cx="4147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>
                <a:solidFill>
                  <a:srgbClr val="0000FF"/>
                </a:solidFill>
              </a:rPr>
              <a:t>Heating condition: </a:t>
            </a:r>
            <a:r>
              <a:rPr lang="en-US" sz="1800" i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x</a:t>
            </a:r>
            <a:r>
              <a:rPr lang="en-US" sz="1800" dirty="0" smtClean="0">
                <a:solidFill>
                  <a:srgbClr val="0000FF"/>
                </a:solidFill>
              </a:rPr>
              <a:t> = 0.01 (constant)</a:t>
            </a:r>
          </a:p>
          <a:p>
            <a:pPr algn="l"/>
            <a:r>
              <a:rPr lang="en-US" sz="1800" dirty="0" smtClean="0">
                <a:solidFill>
                  <a:srgbClr val="0000FF"/>
                </a:solidFill>
              </a:rPr>
              <a:t>Constant crossing angle </a:t>
            </a:r>
            <a:r>
              <a:rPr lang="en-US" sz="1800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q</a:t>
            </a:r>
            <a:r>
              <a:rPr lang="en-US" sz="1800" dirty="0" smtClean="0">
                <a:solidFill>
                  <a:srgbClr val="0000FF"/>
                </a:solidFill>
              </a:rPr>
              <a:t> ~ 180 </a:t>
            </a:r>
            <a:r>
              <a:rPr lang="en-US" sz="1800" dirty="0" err="1" smtClean="0">
                <a:solidFill>
                  <a:srgbClr val="0000FF"/>
                </a:solidFill>
              </a:rPr>
              <a:t>mrad</a:t>
            </a:r>
            <a:r>
              <a:rPr lang="en-US" sz="1800" dirty="0" smtClean="0">
                <a:solidFill>
                  <a:srgbClr val="0000FF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LHC emittance without and with heating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Wolfram Fischer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458C1C5-6436-4E31-8D48-2E701D44914F}" type="slidenum">
              <a:rPr lang="en-US" smtClean="0"/>
              <a:pPr>
                <a:defRPr/>
              </a:pPr>
              <a:t>6</a:t>
            </a:fld>
            <a:r>
              <a:rPr lang="en-US" smtClean="0"/>
              <a:t> </a:t>
            </a:r>
            <a:endParaRPr lang="en-US" sz="800" smtClean="0">
              <a:latin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  <p:pic>
        <p:nvPicPr>
          <p:cNvPr id="7" name="Picture 6" descr="pic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07" y="1295400"/>
            <a:ext cx="7650793" cy="47418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14800" y="762000"/>
            <a:ext cx="5037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0000FF"/>
                </a:solidFill>
              </a:rPr>
              <a:t>Heating determined by: </a:t>
            </a:r>
            <a:r>
              <a:rPr lang="en-US" sz="2000" i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x</a:t>
            </a:r>
            <a:r>
              <a:rPr lang="en-US" sz="2000" dirty="0" smtClean="0">
                <a:solidFill>
                  <a:srgbClr val="0000FF"/>
                </a:solidFill>
              </a:rPr>
              <a:t> = 0.01 (constant)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890" y="6019800"/>
            <a:ext cx="51457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0000FF"/>
                </a:solidFill>
              </a:rPr>
              <a:t>Same luminosity with round and flat beams.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6457890"/>
            <a:ext cx="813343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/>
              <a:t>Courtesy of O. </a:t>
            </a:r>
            <a:r>
              <a:rPr lang="en-US" sz="2000" dirty="0" err="1" smtClean="0"/>
              <a:t>Dominiguez</a:t>
            </a:r>
            <a:r>
              <a:rPr lang="en-US" sz="2000" dirty="0" smtClean="0"/>
              <a:t>, </a:t>
            </a:r>
            <a:r>
              <a:rPr lang="en-US" sz="2000" dirty="0" smtClean="0"/>
              <a:t>F. Zimmermann, in CERN-ATS-2010-177.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LHC luminosity with round beams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Wolfram Fischer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458C1C5-6436-4E31-8D48-2E701D44914F}" type="slidenum">
              <a:rPr lang="en-US" smtClean="0"/>
              <a:pPr>
                <a:defRPr/>
              </a:pPr>
              <a:t>7</a:t>
            </a:fld>
            <a:r>
              <a:rPr lang="en-US" dirty="0" smtClean="0"/>
              <a:t> </a:t>
            </a:r>
            <a:endParaRPr lang="en-US" sz="800" dirty="0" smtClean="0">
              <a:latin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ChangeAspect="1"/>
          </p:cNvGraphicFramePr>
          <p:nvPr>
            <p:ph idx="1"/>
          </p:nvPr>
        </p:nvGraphicFramePr>
        <p:xfrm>
          <a:off x="838200" y="1455737"/>
          <a:ext cx="3276600" cy="1135063"/>
        </p:xfrm>
        <a:graphic>
          <a:graphicData uri="http://schemas.openxmlformats.org/presentationml/2006/ole">
            <p:oleObj spid="_x0000_s26626" name="Equation" r:id="rId3" imgW="1282700" imgH="4445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24400" y="838200"/>
            <a:ext cx="4038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i="1" dirty="0" smtClean="0">
                <a:latin typeface="Times New Roman"/>
                <a:cs typeface="Times New Roman"/>
              </a:rPr>
              <a:t>f</a:t>
            </a:r>
            <a:r>
              <a:rPr lang="en-US" sz="2000" baseline="-25000" dirty="0" smtClean="0">
                <a:latin typeface="Times New Roman"/>
                <a:cs typeface="Times New Roman"/>
              </a:rPr>
              <a:t>c</a:t>
            </a:r>
            <a:r>
              <a:rPr lang="en-US" sz="2000" dirty="0" smtClean="0">
                <a:latin typeface="Times New Roman"/>
                <a:cs typeface="Times New Roman"/>
              </a:rPr>
              <a:t> 	</a:t>
            </a:r>
            <a:r>
              <a:rPr lang="en-US" sz="1800" dirty="0" smtClean="0">
                <a:latin typeface="Times New Roman"/>
                <a:cs typeface="Times New Roman"/>
              </a:rPr>
              <a:t>collision frequency</a:t>
            </a:r>
            <a:r>
              <a:rPr lang="en-US" sz="2000" dirty="0" smtClean="0">
                <a:latin typeface="Times New Roman"/>
                <a:cs typeface="Times New Roman"/>
              </a:rPr>
              <a:t/>
            </a:r>
            <a:br>
              <a:rPr lang="en-US" sz="2000" dirty="0" smtClean="0">
                <a:latin typeface="Times New Roman"/>
                <a:cs typeface="Times New Roman"/>
              </a:rPr>
            </a:br>
            <a:r>
              <a:rPr lang="en-US" sz="2000" i="1" dirty="0" err="1" smtClean="0">
                <a:latin typeface="Symbol" charset="2"/>
                <a:cs typeface="Symbol" charset="2"/>
              </a:rPr>
              <a:t>g</a:t>
            </a:r>
            <a:r>
              <a:rPr lang="en-US" sz="2000" dirty="0" smtClean="0">
                <a:latin typeface="Times New Roman"/>
                <a:cs typeface="Times New Roman"/>
              </a:rPr>
              <a:t>	</a:t>
            </a:r>
            <a:r>
              <a:rPr lang="en-US" sz="1800" dirty="0" smtClean="0">
                <a:latin typeface="Times New Roman"/>
                <a:cs typeface="Times New Roman"/>
              </a:rPr>
              <a:t>Lorentz factor</a:t>
            </a:r>
            <a:endParaRPr lang="en-US" sz="2000" dirty="0" smtClean="0">
              <a:latin typeface="Times New Roman"/>
              <a:cs typeface="Times New Roman"/>
            </a:endParaRPr>
          </a:p>
          <a:p>
            <a:pPr algn="l"/>
            <a:r>
              <a:rPr lang="en-US" sz="2000" i="1" dirty="0" smtClean="0">
                <a:latin typeface="Times New Roman"/>
                <a:cs typeface="Times New Roman"/>
              </a:rPr>
              <a:t>r</a:t>
            </a:r>
            <a:r>
              <a:rPr lang="en-US" sz="2000" baseline="-25000" dirty="0" smtClean="0">
                <a:latin typeface="Times New Roman"/>
                <a:cs typeface="Times New Roman"/>
              </a:rPr>
              <a:t>0</a:t>
            </a:r>
            <a:r>
              <a:rPr lang="en-US" sz="2000" dirty="0" smtClean="0">
                <a:latin typeface="Times New Roman"/>
                <a:cs typeface="Times New Roman"/>
              </a:rPr>
              <a:t>	</a:t>
            </a:r>
            <a:r>
              <a:rPr lang="en-US" sz="1800" dirty="0" smtClean="0">
                <a:latin typeface="Times New Roman"/>
                <a:cs typeface="Times New Roman"/>
              </a:rPr>
              <a:t>classical proton radius</a:t>
            </a:r>
            <a:r>
              <a:rPr lang="en-US" sz="2000" dirty="0" smtClean="0">
                <a:latin typeface="Times New Roman"/>
                <a:cs typeface="Times New Roman"/>
              </a:rPr>
              <a:t/>
            </a:r>
            <a:br>
              <a:rPr lang="en-US" sz="2000" dirty="0" smtClean="0">
                <a:latin typeface="Times New Roman"/>
                <a:cs typeface="Times New Roman"/>
              </a:rPr>
            </a:br>
            <a:r>
              <a:rPr lang="en-US" sz="2000" i="1" dirty="0" smtClean="0">
                <a:latin typeface="Times New Roman"/>
                <a:cs typeface="Times New Roman"/>
              </a:rPr>
              <a:t>N</a:t>
            </a:r>
            <a:r>
              <a:rPr lang="en-US" sz="2000" dirty="0" smtClean="0">
                <a:latin typeface="Times New Roman"/>
                <a:cs typeface="Times New Roman"/>
              </a:rPr>
              <a:t> 	</a:t>
            </a:r>
            <a:r>
              <a:rPr lang="en-US" sz="1800" dirty="0" smtClean="0">
                <a:latin typeface="Times New Roman"/>
                <a:cs typeface="Times New Roman"/>
              </a:rPr>
              <a:t>bunch intensity (</a:t>
            </a:r>
            <a:r>
              <a:rPr lang="en-US" sz="1800" i="1" dirty="0" smtClean="0">
                <a:latin typeface="Times New Roman"/>
                <a:cs typeface="Times New Roman"/>
              </a:rPr>
              <a:t>N</a:t>
            </a:r>
            <a:r>
              <a:rPr lang="en-US" sz="1800" baseline="-25000" dirty="0" smtClean="0">
                <a:latin typeface="Times New Roman"/>
                <a:cs typeface="Times New Roman"/>
              </a:rPr>
              <a:t>1</a:t>
            </a:r>
            <a:r>
              <a:rPr lang="en-US" sz="1800" dirty="0" smtClean="0">
                <a:latin typeface="Times New Roman"/>
                <a:cs typeface="Times New Roman"/>
              </a:rPr>
              <a:t>=</a:t>
            </a:r>
            <a:r>
              <a:rPr lang="en-US" sz="1800" i="1" dirty="0" smtClean="0">
                <a:latin typeface="Times New Roman"/>
                <a:cs typeface="Times New Roman"/>
              </a:rPr>
              <a:t>N</a:t>
            </a:r>
            <a:r>
              <a:rPr lang="en-US" sz="1800" baseline="-25000" dirty="0" smtClean="0">
                <a:latin typeface="Times New Roman"/>
                <a:cs typeface="Times New Roman"/>
              </a:rPr>
              <a:t>2</a:t>
            </a:r>
            <a:r>
              <a:rPr lang="en-US" sz="1800" dirty="0" smtClean="0">
                <a:latin typeface="Times New Roman"/>
                <a:cs typeface="Times New Roman"/>
              </a:rPr>
              <a:t>=</a:t>
            </a:r>
            <a:r>
              <a:rPr lang="en-US" sz="1800" i="1" dirty="0" smtClean="0">
                <a:latin typeface="Times New Roman"/>
                <a:cs typeface="Times New Roman"/>
              </a:rPr>
              <a:t>N</a:t>
            </a:r>
            <a:r>
              <a:rPr lang="en-US" sz="1800" dirty="0" smtClean="0">
                <a:latin typeface="Times New Roman"/>
                <a:cs typeface="Times New Roman"/>
              </a:rPr>
              <a:t>)</a:t>
            </a:r>
            <a:endParaRPr lang="en-US" sz="2000" dirty="0" smtClean="0">
              <a:latin typeface="Times New Roman"/>
              <a:cs typeface="Times New Roman"/>
            </a:endParaRPr>
          </a:p>
          <a:p>
            <a:pPr algn="l"/>
            <a:r>
              <a:rPr lang="en-US" sz="2000" i="1" dirty="0" err="1" smtClean="0">
                <a:latin typeface="Symbol" charset="2"/>
                <a:cs typeface="Symbol" charset="2"/>
              </a:rPr>
              <a:t>x</a:t>
            </a:r>
            <a:r>
              <a:rPr lang="en-US" sz="2000" dirty="0" smtClean="0">
                <a:latin typeface="Times New Roman"/>
                <a:cs typeface="Times New Roman"/>
              </a:rPr>
              <a:t>	</a:t>
            </a:r>
            <a:r>
              <a:rPr lang="en-US" sz="1800" dirty="0" smtClean="0">
                <a:latin typeface="Times New Roman"/>
                <a:cs typeface="Times New Roman"/>
              </a:rPr>
              <a:t>beam-beam parameter</a:t>
            </a:r>
            <a:r>
              <a:rPr lang="en-US" sz="2000" dirty="0" smtClean="0">
                <a:latin typeface="Times New Roman"/>
                <a:cs typeface="Times New Roman"/>
              </a:rPr>
              <a:t/>
            </a:r>
            <a:br>
              <a:rPr lang="en-US" sz="2000" dirty="0" smtClean="0">
                <a:latin typeface="Times New Roman"/>
                <a:cs typeface="Times New Roman"/>
              </a:rPr>
            </a:br>
            <a:r>
              <a:rPr lang="en-US" sz="2000" dirty="0" err="1" smtClean="0">
                <a:latin typeface="Symbol" charset="2"/>
                <a:cs typeface="Symbol" charset="2"/>
              </a:rPr>
              <a:t>b</a:t>
            </a:r>
            <a:r>
              <a:rPr lang="en-US" sz="2000" baseline="30000" dirty="0" smtClean="0">
                <a:latin typeface="Times New Roman"/>
                <a:cs typeface="Times New Roman"/>
              </a:rPr>
              <a:t>*</a:t>
            </a:r>
            <a:r>
              <a:rPr lang="en-US" sz="2000" dirty="0" smtClean="0">
                <a:latin typeface="Times New Roman"/>
                <a:cs typeface="Times New Roman"/>
              </a:rPr>
              <a:t>	</a:t>
            </a:r>
            <a:r>
              <a:rPr lang="en-US" sz="1800" dirty="0" smtClean="0">
                <a:latin typeface="Times New Roman"/>
                <a:cs typeface="Times New Roman"/>
              </a:rPr>
              <a:t>envelope function at IP</a:t>
            </a:r>
            <a:endParaRPr lang="en-US" sz="2000" i="1" dirty="0" smtClean="0">
              <a:latin typeface="Times New Roman"/>
              <a:cs typeface="Times New Roman"/>
            </a:endParaRPr>
          </a:p>
          <a:p>
            <a:pPr algn="l"/>
            <a:r>
              <a:rPr lang="en-US" sz="2000" i="1" dirty="0" smtClean="0">
                <a:latin typeface="Times New Roman"/>
                <a:cs typeface="Times New Roman"/>
              </a:rPr>
              <a:t>F</a:t>
            </a:r>
            <a:r>
              <a:rPr lang="en-US" sz="2000" dirty="0" smtClean="0">
                <a:latin typeface="Times New Roman"/>
                <a:cs typeface="Times New Roman"/>
              </a:rPr>
              <a:t>	</a:t>
            </a:r>
            <a:r>
              <a:rPr lang="en-US" sz="1800" dirty="0" smtClean="0">
                <a:latin typeface="Times New Roman"/>
                <a:cs typeface="Times New Roman"/>
              </a:rPr>
              <a:t>correction factor for</a:t>
            </a:r>
            <a:r>
              <a:rPr lang="en-US" sz="2000" dirty="0" smtClean="0">
                <a:latin typeface="Times New Roman"/>
                <a:cs typeface="Times New Roman"/>
              </a:rPr>
              <a:t/>
            </a:r>
            <a:br>
              <a:rPr lang="en-US" sz="2000" dirty="0" smtClean="0">
                <a:latin typeface="Times New Roman"/>
                <a:cs typeface="Times New Roman"/>
              </a:rPr>
            </a:br>
            <a:r>
              <a:rPr lang="en-US" sz="2000" dirty="0" smtClean="0">
                <a:latin typeface="Times New Roman"/>
                <a:cs typeface="Times New Roman"/>
              </a:rPr>
              <a:t>	</a:t>
            </a:r>
            <a:r>
              <a:rPr lang="en-US" sz="1800" dirty="0" smtClean="0">
                <a:latin typeface="Times New Roman"/>
                <a:cs typeface="Times New Roman"/>
              </a:rPr>
              <a:t>hourglass and crossing angle </a:t>
            </a:r>
            <a:r>
              <a:rPr lang="en-US" sz="1800" i="1" dirty="0" err="1" smtClean="0">
                <a:latin typeface="Symbol" charset="2"/>
                <a:cs typeface="Symbol" charset="2"/>
              </a:rPr>
              <a:t>q</a:t>
            </a:r>
            <a:endParaRPr lang="en-US" sz="2000" i="1" dirty="0" smtClean="0">
              <a:latin typeface="Symbol" charset="2"/>
              <a:cs typeface="Symbol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932" y="3200400"/>
            <a:ext cx="573746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Larger beam-beam parameter </a:t>
            </a:r>
            <a:r>
              <a:rPr lang="en-US" sz="1600" i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x</a:t>
            </a:r>
            <a:r>
              <a:rPr lang="en-US" sz="1600" dirty="0" smtClean="0">
                <a:solidFill>
                  <a:srgbClr val="0000FF"/>
                </a:solidFill>
              </a:rPr>
              <a:t> allows for larger luminosity,</a:t>
            </a:r>
            <a:br>
              <a:rPr lang="en-US" sz="1600" dirty="0" smtClean="0">
                <a:solidFill>
                  <a:srgbClr val="0000FF"/>
                </a:solidFill>
              </a:rPr>
            </a:br>
            <a:r>
              <a:rPr lang="en-US" sz="1600" dirty="0" smtClean="0">
                <a:solidFill>
                  <a:srgbClr val="0000FF"/>
                </a:solidFill>
              </a:rPr>
              <a:t>   or smaller </a:t>
            </a:r>
            <a:r>
              <a:rPr lang="en-US" sz="1600" i="1" dirty="0" smtClean="0">
                <a:solidFill>
                  <a:srgbClr val="0000FF"/>
                </a:solidFill>
              </a:rPr>
              <a:t>N</a:t>
            </a:r>
            <a:r>
              <a:rPr lang="en-US" sz="1600" dirty="0" smtClean="0">
                <a:solidFill>
                  <a:srgbClr val="0000FF"/>
                </a:solidFill>
              </a:rPr>
              <a:t> (and stored energy) for same luminosity </a:t>
            </a:r>
          </a:p>
          <a:p>
            <a:pPr>
              <a:spcAft>
                <a:spcPts val="120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 Assumed beam-beam parameter (</a:t>
            </a:r>
            <a:r>
              <a:rPr lang="en-US" sz="1600" i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x</a:t>
            </a:r>
            <a:r>
              <a:rPr lang="en-US" sz="1600" baseline="-25000" dirty="0" err="1" smtClean="0">
                <a:solidFill>
                  <a:srgbClr val="0000FF"/>
                </a:solidFill>
              </a:rPr>
              <a:t>tot</a:t>
            </a:r>
            <a:r>
              <a:rPr lang="en-US" sz="1600" baseline="-25000" dirty="0" smtClean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= 0.01) is </a:t>
            </a:r>
            <a:br>
              <a:rPr lang="en-US" sz="1600" dirty="0" smtClean="0">
                <a:solidFill>
                  <a:srgbClr val="0000FF"/>
                </a:solidFill>
              </a:rPr>
            </a:br>
            <a:r>
              <a:rPr lang="en-US" sz="1600" dirty="0" smtClean="0">
                <a:solidFill>
                  <a:srgbClr val="0000FF"/>
                </a:solidFill>
              </a:rPr>
              <a:t>  conservative, smaller than </a:t>
            </a:r>
            <a:r>
              <a:rPr lang="en-US" sz="1600" dirty="0" err="1" smtClean="0">
                <a:solidFill>
                  <a:srgbClr val="0000FF"/>
                </a:solidFill>
              </a:rPr>
              <a:t>SppS</a:t>
            </a:r>
            <a:r>
              <a:rPr lang="en-US" sz="1600" dirty="0" smtClean="0">
                <a:solidFill>
                  <a:srgbClr val="0000FF"/>
                </a:solidFill>
              </a:rPr>
              <a:t>, Tevatron, RHIC</a:t>
            </a:r>
          </a:p>
          <a:p>
            <a:pPr>
              <a:spcAft>
                <a:spcPts val="120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 May be increased beyond 0.01 (and even further </a:t>
            </a:r>
            <a:br>
              <a:rPr lang="en-US" sz="1600" dirty="0" smtClean="0">
                <a:solidFill>
                  <a:srgbClr val="0000FF"/>
                </a:solidFill>
              </a:rPr>
            </a:br>
            <a:r>
              <a:rPr lang="en-US" sz="1600" dirty="0" smtClean="0">
                <a:solidFill>
                  <a:srgbClr val="0000FF"/>
                </a:solidFill>
              </a:rPr>
              <a:t>  with electron lenses)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2133600" y="1371600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" name="Picture 9" descr="pic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5184" y="4114800"/>
            <a:ext cx="4058816" cy="2743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5334000"/>
            <a:ext cx="5426974" cy="150810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r">
              <a:buFont typeface="Symbol" charset="2"/>
              <a:buChar char="x"/>
            </a:pPr>
            <a:r>
              <a:rPr lang="en-US" sz="1800" dirty="0" smtClean="0"/>
              <a:t> evolution without heating, max = 0.02,                 .</a:t>
            </a:r>
            <a:br>
              <a:rPr lang="en-US" sz="1800" dirty="0" smtClean="0"/>
            </a:br>
            <a:r>
              <a:rPr lang="en-US" sz="1600" dirty="0" smtClean="0"/>
              <a:t>(max = 0.035 for flat beams,                     )</a:t>
            </a:r>
            <a:r>
              <a:rPr lang="en-US" sz="1800" dirty="0" smtClean="0"/>
              <a:t>  </a:t>
            </a:r>
            <a:r>
              <a:rPr lang="en-US" sz="1800" dirty="0" smtClean="0">
                <a:latin typeface="Wingdings"/>
                <a:ea typeface="Wingdings"/>
                <a:cs typeface="Wingdings"/>
              </a:rPr>
              <a:t></a:t>
            </a:r>
            <a:endParaRPr lang="en-US" sz="1800" dirty="0" smtClean="0">
              <a:latin typeface="Times New Roman"/>
              <a:ea typeface="Wingdings"/>
              <a:cs typeface="Times New Roman"/>
            </a:endParaRPr>
          </a:p>
          <a:p>
            <a:pPr algn="r"/>
            <a:r>
              <a:rPr lang="en-US" sz="2000" dirty="0" smtClean="0">
                <a:latin typeface="Times New Roman"/>
                <a:ea typeface="Wingdings"/>
                <a:cs typeface="Times New Roman"/>
              </a:rPr>
              <a:t>	</a:t>
            </a:r>
            <a:endParaRPr lang="en-US" sz="2000" dirty="0" smtClean="0">
              <a:latin typeface="Times New Roman"/>
              <a:cs typeface="Times New Roman"/>
            </a:endParaRPr>
          </a:p>
          <a:p>
            <a:pPr algn="r"/>
            <a:r>
              <a:rPr lang="en-US" sz="1800" dirty="0" smtClean="0"/>
              <a:t>Courtesy of O. </a:t>
            </a:r>
            <a:r>
              <a:rPr lang="en-US" sz="1800" dirty="0" err="1" smtClean="0"/>
              <a:t>Domininguez</a:t>
            </a:r>
            <a:r>
              <a:rPr lang="en-US" sz="1800" dirty="0" smtClean="0"/>
              <a:t>, </a:t>
            </a:r>
            <a:r>
              <a:rPr lang="en-US" sz="1800" dirty="0" smtClean="0"/>
              <a:t>F. </a:t>
            </a:r>
            <a:r>
              <a:rPr lang="en-US" sz="1800" dirty="0" smtClean="0"/>
              <a:t>Zimmermann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in </a:t>
            </a:r>
            <a:r>
              <a:rPr lang="en-US" sz="1800" dirty="0" smtClean="0"/>
              <a:t>CERN-ATS-2010-177.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4214725" y="5602272"/>
          <a:ext cx="1066800" cy="304800"/>
        </p:xfrm>
        <a:graphic>
          <a:graphicData uri="http://schemas.openxmlformats.org/presentationml/2006/ole">
            <p:oleObj spid="_x0000_s26629" name="Equation" r:id="rId5" imgW="711200" imgH="203200" progId="Equation.3">
              <p:embed/>
            </p:oleObj>
          </a:graphicData>
        </a:graphic>
      </p:graphicFrame>
      <p:graphicFrame>
        <p:nvGraphicFramePr>
          <p:cNvPr id="26630" name="Object 6"/>
          <p:cNvGraphicFramePr>
            <a:graphicFrameLocks noChangeAspect="1"/>
          </p:cNvGraphicFramePr>
          <p:nvPr/>
        </p:nvGraphicFramePr>
        <p:xfrm>
          <a:off x="3800475" y="5886080"/>
          <a:ext cx="1085850" cy="304800"/>
        </p:xfrm>
        <a:graphic>
          <a:graphicData uri="http://schemas.openxmlformats.org/presentationml/2006/ole">
            <p:oleObj spid="_x0000_s26630" name="Equation" r:id="rId6" imgW="723900" imgH="20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25"/>
          <p:cNvSpPr txBox="1">
            <a:spLocks noChangeArrowheads="1"/>
          </p:cNvSpPr>
          <p:nvPr/>
        </p:nvSpPr>
        <p:spPr bwMode="auto">
          <a:xfrm>
            <a:off x="2590800" y="4648200"/>
            <a:ext cx="8382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Drift tube 3</a:t>
            </a:r>
            <a:endParaRPr lang="en-US" sz="1000" dirty="0">
              <a:latin typeface="Calibri" pitchFamily="34" charset="0"/>
            </a:endParaRPr>
          </a:p>
        </p:txBody>
      </p:sp>
      <p:pic>
        <p:nvPicPr>
          <p:cNvPr id="37" name="Picture 36" descr="elens-vacuum-system-flat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4143498"/>
            <a:ext cx="9143999" cy="1974284"/>
          </a:xfrm>
          <a:prstGeom prst="rect">
            <a:avLst/>
          </a:prstGeom>
        </p:spPr>
      </p:pic>
      <p:pic>
        <p:nvPicPr>
          <p:cNvPr id="38" name="Picture 37" descr="elensblueinstl_mod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996427"/>
            <a:ext cx="8325775" cy="3042173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2895600" y="121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u="sng" dirty="0"/>
          </a:p>
        </p:txBody>
      </p:sp>
      <p:cxnSp>
        <p:nvCxnSpPr>
          <p:cNvPr id="40" name="Straight Arrow Connector 39"/>
          <p:cNvCxnSpPr>
            <a:stCxn id="46" idx="2"/>
          </p:cNvCxnSpPr>
          <p:nvPr/>
        </p:nvCxnSpPr>
        <p:spPr bwMode="auto">
          <a:xfrm rot="5400000">
            <a:off x="4161710" y="1494711"/>
            <a:ext cx="363381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Straight Arrow Connector 40"/>
          <p:cNvCxnSpPr>
            <a:stCxn id="47" idx="3"/>
          </p:cNvCxnSpPr>
          <p:nvPr/>
        </p:nvCxnSpPr>
        <p:spPr bwMode="auto">
          <a:xfrm flipV="1">
            <a:off x="7010400" y="2743200"/>
            <a:ext cx="609600" cy="885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2" name="Straight Arrow Connector 41"/>
          <p:cNvCxnSpPr>
            <a:stCxn id="45" idx="0"/>
          </p:cNvCxnSpPr>
          <p:nvPr/>
        </p:nvCxnSpPr>
        <p:spPr bwMode="auto">
          <a:xfrm rot="16200000" flipV="1">
            <a:off x="1504949" y="2686049"/>
            <a:ext cx="1066800" cy="57150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3" name="Straight Arrow Connector 42"/>
          <p:cNvCxnSpPr>
            <a:stCxn id="44" idx="3"/>
          </p:cNvCxnSpPr>
          <p:nvPr/>
        </p:nvCxnSpPr>
        <p:spPr bwMode="auto">
          <a:xfrm>
            <a:off x="1447800" y="1951911"/>
            <a:ext cx="152400" cy="2578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4" name="TextBox 25"/>
          <p:cNvSpPr txBox="1">
            <a:spLocks noChangeArrowheads="1"/>
          </p:cNvSpPr>
          <p:nvPr/>
        </p:nvSpPr>
        <p:spPr bwMode="auto">
          <a:xfrm>
            <a:off x="533400" y="1828800"/>
            <a:ext cx="9144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latin typeface="Calibri" pitchFamily="34" charset="0"/>
              </a:rPr>
              <a:t>Solenoid GS1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45" name="TextBox 25"/>
          <p:cNvSpPr txBox="1">
            <a:spLocks noChangeArrowheads="1"/>
          </p:cNvSpPr>
          <p:nvPr/>
        </p:nvSpPr>
        <p:spPr bwMode="auto">
          <a:xfrm>
            <a:off x="1905000" y="3505200"/>
            <a:ext cx="8382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Electron gun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3581400" y="1066800"/>
            <a:ext cx="15240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Superconducting magnet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47" name="TextBox 25"/>
          <p:cNvSpPr txBox="1">
            <a:spLocks noChangeArrowheads="1"/>
          </p:cNvSpPr>
          <p:nvPr/>
        </p:nvSpPr>
        <p:spPr bwMode="auto">
          <a:xfrm>
            <a:off x="5791200" y="3505200"/>
            <a:ext cx="12192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latin typeface="Calibri" pitchFamily="34" charset="0"/>
              </a:rPr>
              <a:t>Electron collector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48" name="TextBox 25"/>
          <p:cNvSpPr txBox="1">
            <a:spLocks noChangeArrowheads="1"/>
          </p:cNvSpPr>
          <p:nvPr/>
        </p:nvSpPr>
        <p:spPr bwMode="auto">
          <a:xfrm>
            <a:off x="3429000" y="4648200"/>
            <a:ext cx="8382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Drift tube 3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49" name="TextBox 25"/>
          <p:cNvSpPr txBox="1">
            <a:spLocks noChangeArrowheads="1"/>
          </p:cNvSpPr>
          <p:nvPr/>
        </p:nvSpPr>
        <p:spPr bwMode="auto">
          <a:xfrm>
            <a:off x="838200" y="1524000"/>
            <a:ext cx="9144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latin typeface="Calibri" pitchFamily="34" charset="0"/>
              </a:rPr>
              <a:t>Solenoid GS2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50" name="TextBox 25"/>
          <p:cNvSpPr txBox="1">
            <a:spLocks noChangeArrowheads="1"/>
          </p:cNvSpPr>
          <p:nvPr/>
        </p:nvSpPr>
        <p:spPr bwMode="auto">
          <a:xfrm>
            <a:off x="1295400" y="1219200"/>
            <a:ext cx="9144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latin typeface="Calibri" pitchFamily="34" charset="0"/>
              </a:rPr>
              <a:t>Solenoid GSB</a:t>
            </a:r>
            <a:endParaRPr lang="en-US" sz="1000" dirty="0">
              <a:latin typeface="Calibri" pitchFamily="34" charset="0"/>
            </a:endParaRPr>
          </a:p>
        </p:txBody>
      </p:sp>
      <p:cxnSp>
        <p:nvCxnSpPr>
          <p:cNvPr id="51" name="Straight Arrow Connector 50"/>
          <p:cNvCxnSpPr>
            <a:stCxn id="49" idx="3"/>
          </p:cNvCxnSpPr>
          <p:nvPr/>
        </p:nvCxnSpPr>
        <p:spPr bwMode="auto">
          <a:xfrm>
            <a:off x="1752600" y="1647111"/>
            <a:ext cx="228600" cy="4102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2" name="Straight Arrow Connector 51"/>
          <p:cNvCxnSpPr>
            <a:stCxn id="50" idx="3"/>
          </p:cNvCxnSpPr>
          <p:nvPr/>
        </p:nvCxnSpPr>
        <p:spPr bwMode="auto">
          <a:xfrm>
            <a:off x="2209800" y="1342311"/>
            <a:ext cx="152400" cy="2578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3" name="TextBox 25"/>
          <p:cNvSpPr txBox="1">
            <a:spLocks noChangeArrowheads="1"/>
          </p:cNvSpPr>
          <p:nvPr/>
        </p:nvSpPr>
        <p:spPr bwMode="auto">
          <a:xfrm>
            <a:off x="6781800" y="1219200"/>
            <a:ext cx="9144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Solenoid CSB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54" name="TextBox 25"/>
          <p:cNvSpPr txBox="1">
            <a:spLocks noChangeArrowheads="1"/>
          </p:cNvSpPr>
          <p:nvPr/>
        </p:nvSpPr>
        <p:spPr bwMode="auto">
          <a:xfrm>
            <a:off x="7162800" y="1524000"/>
            <a:ext cx="9144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Solenoid CS2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55" name="TextBox 25"/>
          <p:cNvSpPr txBox="1">
            <a:spLocks noChangeArrowheads="1"/>
          </p:cNvSpPr>
          <p:nvPr/>
        </p:nvSpPr>
        <p:spPr bwMode="auto">
          <a:xfrm>
            <a:off x="7467600" y="1828800"/>
            <a:ext cx="10668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Solenoid CS1</a:t>
            </a:r>
            <a:endParaRPr lang="en-US" sz="1000" dirty="0">
              <a:latin typeface="Calibri" pitchFamily="34" charset="0"/>
            </a:endParaRPr>
          </a:p>
        </p:txBody>
      </p:sp>
      <p:cxnSp>
        <p:nvCxnSpPr>
          <p:cNvPr id="56" name="Straight Arrow Connector 55"/>
          <p:cNvCxnSpPr>
            <a:stCxn id="53" idx="1"/>
          </p:cNvCxnSpPr>
          <p:nvPr/>
        </p:nvCxnSpPr>
        <p:spPr bwMode="auto">
          <a:xfrm rot="10800000" flipV="1">
            <a:off x="6477000" y="1342310"/>
            <a:ext cx="304800" cy="2578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7" name="Straight Arrow Connector 56"/>
          <p:cNvCxnSpPr>
            <a:stCxn id="54" idx="1"/>
          </p:cNvCxnSpPr>
          <p:nvPr/>
        </p:nvCxnSpPr>
        <p:spPr bwMode="auto">
          <a:xfrm rot="10800000" flipV="1">
            <a:off x="6781800" y="1647111"/>
            <a:ext cx="381000" cy="3633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Straight Arrow Connector 57"/>
          <p:cNvCxnSpPr>
            <a:stCxn id="55" idx="1"/>
          </p:cNvCxnSpPr>
          <p:nvPr/>
        </p:nvCxnSpPr>
        <p:spPr bwMode="auto">
          <a:xfrm rot="10800000" flipV="1">
            <a:off x="7239000" y="1951910"/>
            <a:ext cx="228600" cy="2578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9" name="Straight Arrow Connector 58"/>
          <p:cNvCxnSpPr>
            <a:stCxn id="60" idx="0"/>
          </p:cNvCxnSpPr>
          <p:nvPr/>
        </p:nvCxnSpPr>
        <p:spPr bwMode="auto">
          <a:xfrm rot="16200000" flipV="1">
            <a:off x="2228850" y="4667250"/>
            <a:ext cx="571500" cy="304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sp>
        <p:nvSpPr>
          <p:cNvPr id="60" name="TextBox 25"/>
          <p:cNvSpPr txBox="1">
            <a:spLocks noChangeArrowheads="1"/>
          </p:cNvSpPr>
          <p:nvPr/>
        </p:nvSpPr>
        <p:spPr bwMode="auto">
          <a:xfrm>
            <a:off x="1981200" y="5105400"/>
            <a:ext cx="13716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Electron beam volume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61" name="TextBox 25"/>
          <p:cNvSpPr txBox="1">
            <a:spLocks noChangeArrowheads="1"/>
          </p:cNvSpPr>
          <p:nvPr/>
        </p:nvSpPr>
        <p:spPr bwMode="auto">
          <a:xfrm>
            <a:off x="4343400" y="4648200"/>
            <a:ext cx="8382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Drift tube 4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62" name="TextBox 25"/>
          <p:cNvSpPr txBox="1">
            <a:spLocks noChangeArrowheads="1"/>
          </p:cNvSpPr>
          <p:nvPr/>
        </p:nvSpPr>
        <p:spPr bwMode="auto">
          <a:xfrm>
            <a:off x="5105400" y="4495800"/>
            <a:ext cx="4572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latin typeface="Calibri" pitchFamily="34" charset="0"/>
              </a:rPr>
              <a:t>BPM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63" name="TextBox 25"/>
          <p:cNvSpPr txBox="1">
            <a:spLocks noChangeArrowheads="1"/>
          </p:cNvSpPr>
          <p:nvPr/>
        </p:nvSpPr>
        <p:spPr bwMode="auto">
          <a:xfrm>
            <a:off x="1524000" y="3886200"/>
            <a:ext cx="8382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latin typeface="Calibri" pitchFamily="34" charset="0"/>
              </a:rPr>
              <a:t>Drift tube 1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733800" y="5486400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Vacuum system</a:t>
            </a:r>
            <a:endParaRPr lang="en-US" sz="1200" dirty="0"/>
          </a:p>
        </p:txBody>
      </p:sp>
      <p:cxnSp>
        <p:nvCxnSpPr>
          <p:cNvPr id="65" name="Straight Arrow Connector 64"/>
          <p:cNvCxnSpPr>
            <a:stCxn id="61" idx="0"/>
          </p:cNvCxnSpPr>
          <p:nvPr/>
        </p:nvCxnSpPr>
        <p:spPr bwMode="auto">
          <a:xfrm rot="5400000" flipH="1" flipV="1">
            <a:off x="4629150" y="4476750"/>
            <a:ext cx="304800" cy="381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oval" w="sm" len="sm"/>
          </a:ln>
          <a:effectLst/>
        </p:spPr>
      </p:cxnSp>
      <p:cxnSp>
        <p:nvCxnSpPr>
          <p:cNvPr id="66" name="Straight Arrow Connector 65"/>
          <p:cNvCxnSpPr>
            <a:stCxn id="48" idx="0"/>
          </p:cNvCxnSpPr>
          <p:nvPr/>
        </p:nvCxnSpPr>
        <p:spPr bwMode="auto">
          <a:xfrm rot="5400000" flipH="1" flipV="1">
            <a:off x="3714750" y="4476750"/>
            <a:ext cx="304800" cy="381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oval" w="sm" len="sm"/>
          </a:ln>
          <a:effectLst/>
        </p:spPr>
      </p:cxnSp>
      <p:cxnSp>
        <p:nvCxnSpPr>
          <p:cNvPr id="67" name="Straight Arrow Connector 66"/>
          <p:cNvCxnSpPr>
            <a:stCxn id="62" idx="3"/>
          </p:cNvCxnSpPr>
          <p:nvPr/>
        </p:nvCxnSpPr>
        <p:spPr bwMode="auto">
          <a:xfrm flipV="1">
            <a:off x="5562600" y="4365625"/>
            <a:ext cx="187325" cy="2532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sp>
        <p:nvSpPr>
          <p:cNvPr id="68" name="TextBox 25"/>
          <p:cNvSpPr txBox="1">
            <a:spLocks noChangeArrowheads="1"/>
          </p:cNvSpPr>
          <p:nvPr/>
        </p:nvSpPr>
        <p:spPr bwMode="auto">
          <a:xfrm>
            <a:off x="2971800" y="3886200"/>
            <a:ext cx="4572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latin typeface="Calibri" pitchFamily="34" charset="0"/>
              </a:rPr>
              <a:t>BPM</a:t>
            </a:r>
            <a:endParaRPr lang="en-US" sz="1000" dirty="0">
              <a:latin typeface="Calibri" pitchFamily="34" charset="0"/>
            </a:endParaRPr>
          </a:p>
        </p:txBody>
      </p:sp>
      <p:cxnSp>
        <p:nvCxnSpPr>
          <p:cNvPr id="69" name="Straight Arrow Connector 68"/>
          <p:cNvCxnSpPr>
            <a:stCxn id="68" idx="2"/>
          </p:cNvCxnSpPr>
          <p:nvPr/>
        </p:nvCxnSpPr>
        <p:spPr bwMode="auto">
          <a:xfrm rot="16200000" flipH="1">
            <a:off x="3150631" y="4182189"/>
            <a:ext cx="175738" cy="762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oval" w="sm" len="sm"/>
          </a:ln>
          <a:effectLst/>
        </p:spPr>
      </p:cxnSp>
      <p:sp>
        <p:nvSpPr>
          <p:cNvPr id="70" name="TextBox 25"/>
          <p:cNvSpPr txBox="1">
            <a:spLocks noChangeArrowheads="1"/>
          </p:cNvSpPr>
          <p:nvPr/>
        </p:nvSpPr>
        <p:spPr bwMode="auto">
          <a:xfrm>
            <a:off x="5486400" y="4648200"/>
            <a:ext cx="8382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latin typeface="Calibri" pitchFamily="34" charset="0"/>
              </a:rPr>
              <a:t>Drift tube 5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71" name="TextBox 25"/>
          <p:cNvSpPr txBox="1">
            <a:spLocks noChangeArrowheads="1"/>
          </p:cNvSpPr>
          <p:nvPr/>
        </p:nvSpPr>
        <p:spPr bwMode="auto">
          <a:xfrm>
            <a:off x="6096000" y="4876800"/>
            <a:ext cx="8382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latin typeface="Calibri" pitchFamily="34" charset="0"/>
              </a:rPr>
              <a:t>Drift tube 9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72" name="TextBox 25"/>
          <p:cNvSpPr txBox="1">
            <a:spLocks noChangeArrowheads="1"/>
          </p:cNvSpPr>
          <p:nvPr/>
        </p:nvSpPr>
        <p:spPr bwMode="auto">
          <a:xfrm>
            <a:off x="6400800" y="5105400"/>
            <a:ext cx="9144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latin typeface="Calibri" pitchFamily="34" charset="0"/>
              </a:rPr>
              <a:t>Drift tube 10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73" name="TextBox 25"/>
          <p:cNvSpPr txBox="1">
            <a:spLocks noChangeArrowheads="1"/>
          </p:cNvSpPr>
          <p:nvPr/>
        </p:nvSpPr>
        <p:spPr bwMode="auto">
          <a:xfrm>
            <a:off x="6553200" y="5410200"/>
            <a:ext cx="11430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latin typeface="Calibri" pitchFamily="34" charset="0"/>
              </a:rPr>
              <a:t>Electron collector</a:t>
            </a:r>
            <a:endParaRPr lang="en-US" sz="1000" dirty="0">
              <a:latin typeface="Calibri" pitchFamily="34" charset="0"/>
            </a:endParaRPr>
          </a:p>
        </p:txBody>
      </p:sp>
      <p:cxnSp>
        <p:nvCxnSpPr>
          <p:cNvPr id="74" name="Straight Arrow Connector 73"/>
          <p:cNvCxnSpPr>
            <a:stCxn id="70" idx="0"/>
          </p:cNvCxnSpPr>
          <p:nvPr/>
        </p:nvCxnSpPr>
        <p:spPr bwMode="auto">
          <a:xfrm rot="5400000" flipH="1" flipV="1">
            <a:off x="5803902" y="4473574"/>
            <a:ext cx="276225" cy="730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cxnSp>
        <p:nvCxnSpPr>
          <p:cNvPr id="75" name="Straight Arrow Connector 74"/>
          <p:cNvCxnSpPr>
            <a:stCxn id="71" idx="3"/>
          </p:cNvCxnSpPr>
          <p:nvPr/>
        </p:nvCxnSpPr>
        <p:spPr bwMode="auto">
          <a:xfrm flipV="1">
            <a:off x="6934200" y="4864100"/>
            <a:ext cx="254000" cy="1358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cxnSp>
        <p:nvCxnSpPr>
          <p:cNvPr id="76" name="Straight Arrow Connector 75"/>
          <p:cNvCxnSpPr>
            <a:stCxn id="72" idx="3"/>
          </p:cNvCxnSpPr>
          <p:nvPr/>
        </p:nvCxnSpPr>
        <p:spPr bwMode="auto">
          <a:xfrm flipV="1">
            <a:off x="7315200" y="5076825"/>
            <a:ext cx="228600" cy="1516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cxnSp>
        <p:nvCxnSpPr>
          <p:cNvPr id="77" name="Straight Arrow Connector 76"/>
          <p:cNvCxnSpPr>
            <a:stCxn id="73" idx="3"/>
          </p:cNvCxnSpPr>
          <p:nvPr/>
        </p:nvCxnSpPr>
        <p:spPr bwMode="auto">
          <a:xfrm flipV="1">
            <a:off x="7696200" y="5384435"/>
            <a:ext cx="201190" cy="1488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sp>
        <p:nvSpPr>
          <p:cNvPr id="78" name="TextBox 25"/>
          <p:cNvSpPr txBox="1">
            <a:spLocks noChangeArrowheads="1"/>
          </p:cNvSpPr>
          <p:nvPr/>
        </p:nvSpPr>
        <p:spPr bwMode="auto">
          <a:xfrm>
            <a:off x="6400800" y="3886200"/>
            <a:ext cx="8382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Drift tube 7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79" name="TextBox 25"/>
          <p:cNvSpPr txBox="1">
            <a:spLocks noChangeArrowheads="1"/>
          </p:cNvSpPr>
          <p:nvPr/>
        </p:nvSpPr>
        <p:spPr bwMode="auto">
          <a:xfrm>
            <a:off x="7162800" y="4267200"/>
            <a:ext cx="8382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Drift tube 8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80" name="TextBox 25"/>
          <p:cNvSpPr txBox="1">
            <a:spLocks noChangeArrowheads="1"/>
          </p:cNvSpPr>
          <p:nvPr/>
        </p:nvSpPr>
        <p:spPr bwMode="auto">
          <a:xfrm>
            <a:off x="5105400" y="3886200"/>
            <a:ext cx="8382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latin typeface="Calibri" pitchFamily="34" charset="0"/>
              </a:rPr>
              <a:t>Drift tube 6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81" name="TextBox 25"/>
          <p:cNvSpPr txBox="1">
            <a:spLocks noChangeArrowheads="1"/>
          </p:cNvSpPr>
          <p:nvPr/>
        </p:nvSpPr>
        <p:spPr bwMode="auto">
          <a:xfrm>
            <a:off x="2590800" y="4648200"/>
            <a:ext cx="8382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Drift tube 2</a:t>
            </a:r>
            <a:endParaRPr lang="en-US" sz="1000" dirty="0">
              <a:latin typeface="Calibri" pitchFamily="34" charset="0"/>
            </a:endParaRPr>
          </a:p>
        </p:txBody>
      </p:sp>
      <p:cxnSp>
        <p:nvCxnSpPr>
          <p:cNvPr id="82" name="Straight Arrow Connector 81"/>
          <p:cNvCxnSpPr>
            <a:stCxn id="81" idx="0"/>
          </p:cNvCxnSpPr>
          <p:nvPr/>
        </p:nvCxnSpPr>
        <p:spPr bwMode="auto">
          <a:xfrm rot="5400000" flipH="1" flipV="1">
            <a:off x="2897190" y="4487862"/>
            <a:ext cx="273049" cy="476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sp>
        <p:nvSpPr>
          <p:cNvPr id="83" name="TextBox 25"/>
          <p:cNvSpPr txBox="1">
            <a:spLocks noChangeArrowheads="1"/>
          </p:cNvSpPr>
          <p:nvPr/>
        </p:nvSpPr>
        <p:spPr bwMode="auto">
          <a:xfrm>
            <a:off x="381000" y="4648200"/>
            <a:ext cx="8382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000" dirty="0" smtClean="0">
                <a:latin typeface="Calibri" pitchFamily="34" charset="0"/>
              </a:rPr>
              <a:t>Electron gun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84" name="TextBox 25"/>
          <p:cNvSpPr txBox="1">
            <a:spLocks noChangeArrowheads="1"/>
          </p:cNvSpPr>
          <p:nvPr/>
        </p:nvSpPr>
        <p:spPr bwMode="auto">
          <a:xfrm>
            <a:off x="1219200" y="5486400"/>
            <a:ext cx="8382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2x Ion Pump</a:t>
            </a:r>
            <a:endParaRPr lang="en-US" sz="1000" dirty="0">
              <a:latin typeface="Calibri" pitchFamily="34" charset="0"/>
            </a:endParaRPr>
          </a:p>
        </p:txBody>
      </p:sp>
      <p:cxnSp>
        <p:nvCxnSpPr>
          <p:cNvPr id="85" name="Straight Arrow Connector 84"/>
          <p:cNvCxnSpPr>
            <a:stCxn id="83" idx="3"/>
          </p:cNvCxnSpPr>
          <p:nvPr/>
        </p:nvCxnSpPr>
        <p:spPr bwMode="auto">
          <a:xfrm>
            <a:off x="1219200" y="4771311"/>
            <a:ext cx="200029" cy="2578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cxnSp>
        <p:nvCxnSpPr>
          <p:cNvPr id="86" name="Straight Arrow Connector 85"/>
          <p:cNvCxnSpPr>
            <a:stCxn id="84" idx="1"/>
          </p:cNvCxnSpPr>
          <p:nvPr/>
        </p:nvCxnSpPr>
        <p:spPr bwMode="auto">
          <a:xfrm rot="10800000" flipV="1">
            <a:off x="987426" y="5609511"/>
            <a:ext cx="231775" cy="71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sp>
        <p:nvSpPr>
          <p:cNvPr id="87" name="TextBox 25"/>
          <p:cNvSpPr txBox="1">
            <a:spLocks noChangeArrowheads="1"/>
          </p:cNvSpPr>
          <p:nvPr/>
        </p:nvSpPr>
        <p:spPr bwMode="auto">
          <a:xfrm>
            <a:off x="914400" y="5791200"/>
            <a:ext cx="838200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Cryopump</a:t>
            </a:r>
            <a:endParaRPr lang="en-US" sz="1000" dirty="0">
              <a:latin typeface="Calibri" pitchFamily="34" charset="0"/>
            </a:endParaRPr>
          </a:p>
        </p:txBody>
      </p:sp>
      <p:cxnSp>
        <p:nvCxnSpPr>
          <p:cNvPr id="88" name="Elbow Connector 87"/>
          <p:cNvCxnSpPr>
            <a:stCxn id="87" idx="1"/>
          </p:cNvCxnSpPr>
          <p:nvPr/>
        </p:nvCxnSpPr>
        <p:spPr bwMode="auto">
          <a:xfrm rot="10800000">
            <a:off x="381000" y="5715001"/>
            <a:ext cx="533400" cy="199310"/>
          </a:xfrm>
          <a:prstGeom prst="bentConnector3">
            <a:avLst>
              <a:gd name="adj1" fmla="val 10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oval" w="sm" len="sm"/>
          </a:ln>
          <a:effectLst/>
        </p:spPr>
      </p:cxnSp>
      <p:cxnSp>
        <p:nvCxnSpPr>
          <p:cNvPr id="89" name="Straight Arrow Connector 88"/>
          <p:cNvCxnSpPr>
            <a:stCxn id="79" idx="1"/>
          </p:cNvCxnSpPr>
          <p:nvPr/>
        </p:nvCxnSpPr>
        <p:spPr bwMode="auto">
          <a:xfrm rot="10800000" flipV="1">
            <a:off x="6858000" y="4390310"/>
            <a:ext cx="304800" cy="1816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cxnSp>
        <p:nvCxnSpPr>
          <p:cNvPr id="90" name="Shape 89"/>
          <p:cNvCxnSpPr>
            <a:stCxn id="78" idx="1"/>
          </p:cNvCxnSpPr>
          <p:nvPr/>
        </p:nvCxnSpPr>
        <p:spPr bwMode="auto">
          <a:xfrm rot="10800000" flipV="1">
            <a:off x="6213316" y="4009311"/>
            <a:ext cx="187485" cy="276528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cxnSp>
        <p:nvCxnSpPr>
          <p:cNvPr id="91" name="Elbow Connector 226"/>
          <p:cNvCxnSpPr>
            <a:stCxn id="80" idx="3"/>
          </p:cNvCxnSpPr>
          <p:nvPr/>
        </p:nvCxnSpPr>
        <p:spPr bwMode="auto">
          <a:xfrm>
            <a:off x="5943600" y="4009311"/>
            <a:ext cx="171039" cy="286395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cxnSp>
        <p:nvCxnSpPr>
          <p:cNvPr id="92" name="Elbow Connector 226"/>
          <p:cNvCxnSpPr>
            <a:stCxn id="63" idx="3"/>
          </p:cNvCxnSpPr>
          <p:nvPr/>
        </p:nvCxnSpPr>
        <p:spPr bwMode="auto">
          <a:xfrm>
            <a:off x="2362200" y="4009311"/>
            <a:ext cx="152400" cy="257889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sp>
        <p:nvSpPr>
          <p:cNvPr id="93" name="TextBox 92"/>
          <p:cNvSpPr txBox="1"/>
          <p:nvPr/>
        </p:nvSpPr>
        <p:spPr>
          <a:xfrm>
            <a:off x="533400" y="4267200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alibri" pitchFamily="34" charset="0"/>
                <a:cs typeface="Calibri" pitchFamily="34" charset="0"/>
              </a:rPr>
              <a:t>Gate valve</a:t>
            </a:r>
            <a:endParaRPr lang="en-US" sz="10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4" name="Straight Arrow Connector 93"/>
          <p:cNvCxnSpPr>
            <a:stCxn id="93" idx="3"/>
          </p:cNvCxnSpPr>
          <p:nvPr/>
        </p:nvCxnSpPr>
        <p:spPr bwMode="auto">
          <a:xfrm>
            <a:off x="1264690" y="4390311"/>
            <a:ext cx="411710" cy="5626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sp>
        <p:nvSpPr>
          <p:cNvPr id="97" name="TextBox 96"/>
          <p:cNvSpPr txBox="1"/>
          <p:nvPr/>
        </p:nvSpPr>
        <p:spPr>
          <a:xfrm>
            <a:off x="7772400" y="4572000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alibri" pitchFamily="34" charset="0"/>
                <a:cs typeface="Calibri" pitchFamily="34" charset="0"/>
              </a:rPr>
              <a:t>Gate valve</a:t>
            </a:r>
            <a:endParaRPr lang="en-US" sz="10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8" name="Straight Arrow Connector 97"/>
          <p:cNvCxnSpPr>
            <a:stCxn id="97" idx="1"/>
          </p:cNvCxnSpPr>
          <p:nvPr/>
        </p:nvCxnSpPr>
        <p:spPr bwMode="auto">
          <a:xfrm rot="10800000" flipV="1">
            <a:off x="7391400" y="4695110"/>
            <a:ext cx="381000" cy="1816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sp>
        <p:nvSpPr>
          <p:cNvPr id="101" name="TextBox 100"/>
          <p:cNvSpPr txBox="1"/>
          <p:nvPr/>
        </p:nvSpPr>
        <p:spPr>
          <a:xfrm>
            <a:off x="6781800" y="5715000"/>
            <a:ext cx="11144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alibri" pitchFamily="34" charset="0"/>
                <a:cs typeface="Calibri" pitchFamily="34" charset="0"/>
              </a:rPr>
              <a:t>Ceramic HV break</a:t>
            </a:r>
            <a:endParaRPr lang="en-US" sz="10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02" name="Straight Arrow Connector 101"/>
          <p:cNvCxnSpPr>
            <a:stCxn id="101" idx="3"/>
          </p:cNvCxnSpPr>
          <p:nvPr/>
        </p:nvCxnSpPr>
        <p:spPr bwMode="auto">
          <a:xfrm flipV="1">
            <a:off x="7896208" y="5562600"/>
            <a:ext cx="485792" cy="2755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sp>
        <p:nvSpPr>
          <p:cNvPr id="105" name="TextBox 104"/>
          <p:cNvSpPr txBox="1"/>
          <p:nvPr/>
        </p:nvSpPr>
        <p:spPr>
          <a:xfrm>
            <a:off x="8153400" y="4876800"/>
            <a:ext cx="7344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alibri" pitchFamily="34" charset="0"/>
                <a:cs typeface="Calibri" pitchFamily="34" charset="0"/>
              </a:rPr>
              <a:t>Ion pumps</a:t>
            </a:r>
            <a:endParaRPr lang="en-US" sz="10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06" name="Straight Arrow Connector 105"/>
          <p:cNvCxnSpPr>
            <a:stCxn id="105" idx="2"/>
          </p:cNvCxnSpPr>
          <p:nvPr/>
        </p:nvCxnSpPr>
        <p:spPr bwMode="auto">
          <a:xfrm rot="16200000" flipH="1">
            <a:off x="8498235" y="5145434"/>
            <a:ext cx="363379" cy="3185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sm" len="sm"/>
          </a:ln>
          <a:effectLst/>
        </p:spPr>
      </p:cxnSp>
      <p:sp>
        <p:nvSpPr>
          <p:cNvPr id="95" name="TextBox 94"/>
          <p:cNvSpPr txBox="1"/>
          <p:nvPr/>
        </p:nvSpPr>
        <p:spPr>
          <a:xfrm>
            <a:off x="3200400" y="3276600"/>
            <a:ext cx="246506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000" b="1" dirty="0" smtClean="0">
                <a:solidFill>
                  <a:srgbClr val="0000FF"/>
                </a:solidFill>
              </a:rPr>
              <a:t>RHIC electron lens</a:t>
            </a:r>
            <a:endParaRPr lang="en-US" sz="1600" b="1" dirty="0" smtClean="0">
              <a:solidFill>
                <a:srgbClr val="0000FF"/>
              </a:solidFill>
            </a:endParaRPr>
          </a:p>
        </p:txBody>
      </p:sp>
      <p:sp>
        <p:nvSpPr>
          <p:cNvPr id="96" name="Title 9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1800" b="0" dirty="0" smtClean="0">
                <a:solidFill>
                  <a:srgbClr val="FF0000"/>
                </a:solidFill>
              </a:rPr>
              <a:t>2 Tevatron electron lenses in operation </a:t>
            </a:r>
            <a:r>
              <a:rPr lang="en-US" sz="1400" b="0" dirty="0" smtClean="0">
                <a:solidFill>
                  <a:srgbClr val="FF0000"/>
                </a:solidFill>
              </a:rPr>
              <a:t>(not operationally used for HOBBC).</a:t>
            </a:r>
            <a:r>
              <a:rPr lang="en-US" sz="1400" b="0" dirty="0" smtClean="0"/>
              <a:t/>
            </a:r>
            <a:br>
              <a:rPr lang="en-US" sz="1400" b="0" dirty="0" smtClean="0"/>
            </a:br>
            <a:r>
              <a:rPr lang="en-US" sz="1800" b="0" dirty="0" smtClean="0">
                <a:solidFill>
                  <a:srgbClr val="0000FF"/>
                </a:solidFill>
              </a:rPr>
              <a:t>2 RHIC electron lenses for head-on BB compensation </a:t>
            </a:r>
            <a:r>
              <a:rPr lang="en-US" sz="1800" b="0" u="sng" dirty="0" smtClean="0">
                <a:solidFill>
                  <a:srgbClr val="0000FF"/>
                </a:solidFill>
              </a:rPr>
              <a:t>under construction</a:t>
            </a:r>
            <a:r>
              <a:rPr lang="en-US" sz="1800" b="0" dirty="0" smtClean="0">
                <a:solidFill>
                  <a:srgbClr val="0000FF"/>
                </a:solidFill>
              </a:rPr>
              <a:t>.</a:t>
            </a:r>
            <a:endParaRPr lang="en-US" sz="18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Wolfram Fischer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458C1C5-6436-4E31-8D48-2E701D44914F}" type="slidenum">
              <a:rPr lang="en-US" smtClean="0"/>
              <a:pPr>
                <a:defRPr/>
              </a:pPr>
              <a:t>9</a:t>
            </a:fld>
            <a:r>
              <a:rPr lang="en-US" dirty="0" smtClean="0"/>
              <a:t> </a:t>
            </a:r>
            <a:endParaRPr lang="en-US" sz="800" dirty="0" smtClean="0">
              <a:latin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  <p:pic>
        <p:nvPicPr>
          <p:cNvPr id="8" name="Picture 7" descr="2009-0531 RHIC complex.JPG"/>
          <p:cNvPicPr>
            <a:picLocks noChangeAspect="1"/>
          </p:cNvPicPr>
          <p:nvPr/>
        </p:nvPicPr>
        <p:blipFill>
          <a:blip r:embed="rId3">
            <a:lum contrast="-35000"/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03116" y="2590800"/>
            <a:ext cx="4464684" cy="3970318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 superconducting 3.8 km rings</a:t>
            </a:r>
          </a:p>
          <a:p>
            <a:r>
              <a:rPr lang="en-US" dirty="0" smtClean="0"/>
              <a:t>2 large experiments </a:t>
            </a:r>
            <a:endParaRPr lang="en-US" sz="1000" dirty="0" smtClean="0"/>
          </a:p>
          <a:p>
            <a:r>
              <a:rPr lang="en-US" sz="1000" dirty="0" smtClean="0"/>
              <a:t>  </a:t>
            </a:r>
            <a:br>
              <a:rPr lang="en-US" sz="1000" dirty="0" smtClean="0"/>
            </a:br>
            <a:r>
              <a:rPr lang="en-US" sz="1000" dirty="0" smtClean="0"/>
              <a:t> </a:t>
            </a:r>
            <a:r>
              <a:rPr lang="en-US" dirty="0" smtClean="0"/>
              <a:t>100 GeV/nucleon Au</a:t>
            </a:r>
          </a:p>
          <a:p>
            <a:r>
              <a:rPr lang="en-US" dirty="0" smtClean="0"/>
              <a:t> 250 GeV polarized protons</a:t>
            </a:r>
            <a:endParaRPr lang="en-US" sz="1000" dirty="0" smtClean="0"/>
          </a:p>
          <a:p>
            <a:endParaRPr lang="en-US" sz="1000" dirty="0" smtClean="0"/>
          </a:p>
          <a:p>
            <a:r>
              <a:rPr lang="en-US" dirty="0" smtClean="0"/>
              <a:t>Performance defined by</a:t>
            </a:r>
          </a:p>
          <a:p>
            <a:r>
              <a:rPr lang="en-US" dirty="0" smtClean="0"/>
              <a:t>  1. Luminosity </a:t>
            </a:r>
            <a:r>
              <a:rPr lang="en-US" i="1" dirty="0" smtClean="0"/>
              <a:t>L</a:t>
            </a:r>
          </a:p>
          <a:p>
            <a:r>
              <a:rPr lang="en-US" dirty="0" smtClean="0"/>
              <a:t>  2. Proton polarization </a:t>
            </a:r>
            <a:r>
              <a:rPr lang="en-US" i="1" dirty="0" smtClean="0"/>
              <a:t>P</a:t>
            </a:r>
            <a:endParaRPr lang="en-US" sz="3200" i="1" dirty="0" smtClean="0"/>
          </a:p>
          <a:p>
            <a:r>
              <a:rPr lang="en-US" dirty="0" smtClean="0"/>
              <a:t>  3. Versatility</a:t>
            </a:r>
            <a:br>
              <a:rPr lang="en-US" dirty="0" smtClean="0"/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Au-Au, d-Au, Cu-Cu, polarized p-p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sym typeface="Mathematica1"/>
              </a:rPr>
              <a:t> (so far)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       12 different energies (so far)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66471" y="837115"/>
            <a:ext cx="6410729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Relativistic Heavy Ion Collider</a:t>
            </a:r>
            <a:br>
              <a:rPr lang="en-US" sz="3200" dirty="0" smtClean="0"/>
            </a:br>
            <a:r>
              <a:rPr lang="en-US" dirty="0" smtClean="0"/>
              <a:t>1 of 2 ion colliders, only polarized p-p collider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Uslhc">
  <a:themeElements>
    <a:clrScheme name="Uslhc 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Uslh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 algn="l">
          <a:defRPr dirty="0" smtClean="0"/>
        </a:defPPr>
      </a:lstStyle>
    </a:txDef>
  </a:objectDefaults>
  <a:extraClrSchemeLst>
    <a:extraClrScheme>
      <a:clrScheme name="Uslh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lh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lhc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lhc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lh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lh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lh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46344900</TotalTime>
  <Words>1759</Words>
  <Application>Microsoft Macintosh PowerPoint</Application>
  <PresentationFormat>Letter Paper (8.5x11 in)</PresentationFormat>
  <Paragraphs>256</Paragraphs>
  <Slides>17</Slides>
  <Notes>9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Uslhc</vt:lpstr>
      <vt:lpstr>Equation</vt:lpstr>
      <vt:lpstr>IBS and cooling in RHIC, HE-LHC active emittance control  W. Fischer and M. Blaskiewicz</vt:lpstr>
      <vt:lpstr>Content</vt:lpstr>
      <vt:lpstr>High Energy LHC parameters (from F. Zimmermann)</vt:lpstr>
      <vt:lpstr>Means of active emittance control during stores</vt:lpstr>
      <vt:lpstr>HE LHC emittances without and with heating</vt:lpstr>
      <vt:lpstr>HE LHC emittance without and with heating</vt:lpstr>
      <vt:lpstr>HE LHC luminosity with round beams</vt:lpstr>
      <vt:lpstr>2 Tevatron electron lenses in operation (not operationally used for HOBBC). 2 RHIC electron lenses for head-on BB compensation under construction.</vt:lpstr>
      <vt:lpstr>Slide 9</vt:lpstr>
      <vt:lpstr>Intrabeam scattering in RHIC</vt:lpstr>
      <vt:lpstr>RHIC – 3D stochastic cooling for heavy ions</vt:lpstr>
      <vt:lpstr>RHIC – bunched beam stochastic cooling for heavy ions</vt:lpstr>
      <vt:lpstr>RHIC Au beams with vertical stochastic cooling</vt:lpstr>
      <vt:lpstr>Cooling only one beam</vt:lpstr>
      <vt:lpstr>RHIC store evolution with 3D stochastic cooling</vt:lpstr>
      <vt:lpstr>RHIC store evolution with 3D stochastic cooling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</dc:title>
  <dc:creator>Jim Strait</dc:creator>
  <cp:lastModifiedBy>Wolfram Fischer</cp:lastModifiedBy>
  <cp:revision>1538</cp:revision>
  <cp:lastPrinted>1998-09-11T14:49:03Z</cp:lastPrinted>
  <dcterms:created xsi:type="dcterms:W3CDTF">2010-10-14T08:14:18Z</dcterms:created>
  <dcterms:modified xsi:type="dcterms:W3CDTF">2010-10-14T08:16:31Z</dcterms:modified>
</cp:coreProperties>
</file>