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64" r:id="rId4"/>
    <p:sldId id="265" r:id="rId5"/>
    <p:sldId id="266" r:id="rId6"/>
    <p:sldId id="258" r:id="rId7"/>
    <p:sldId id="259" r:id="rId8"/>
    <p:sldId id="260" r:id="rId9"/>
    <p:sldId id="261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67" r:id="rId18"/>
    <p:sldId id="276" r:id="rId19"/>
    <p:sldId id="285" r:id="rId20"/>
    <p:sldId id="280" r:id="rId21"/>
    <p:sldId id="279" r:id="rId22"/>
    <p:sldId id="278" r:id="rId23"/>
    <p:sldId id="281" r:id="rId24"/>
    <p:sldId id="282" r:id="rId25"/>
    <p:sldId id="283" r:id="rId26"/>
    <p:sldId id="284" r:id="rId27"/>
    <p:sldId id="263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D576B-7460-724B-8AA4-A2100F18558D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E885D-FF03-3B40-BD2F-AE9E294EF7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848AB-4BC8-E340-88BD-FE1A02B859CF}" type="datetimeFigureOut">
              <a:rPr lang="en-US" smtClean="0"/>
              <a:pPr/>
              <a:t>10/11/10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2F580-ACE7-564F-A510-8CB022668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413F-DA50-3143-9570-27982559169E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04E1-FEC5-AD4A-8C6F-BEDB1EDDC4D3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8244-6D01-8E49-8684-1B4029B28948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11CB-9F9A-FA4C-B645-8C09D030E2BC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FF6E-8A04-B646-AC59-FAFF7BF7FE79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4AE-A888-9548-9403-7BDD06C36CB4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B70-A929-9F44-8B75-6B3F1E0B95EC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4A71-4F7A-F045-B06C-4E29A83DFF5A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37236-D03D-4845-B88C-12373522C411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89D-A753-E249-BF57-685DC3970033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CB4A-C1B9-9045-8609-0C2D8C349894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F04B0-BEB0-E343-B345-C2A47D1009CA}" type="datetime1">
              <a:rPr lang="en-US" smtClean="0"/>
              <a:pPr/>
              <a:t>10/11/10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6A52-67E7-8D47-A15C-A8A2918B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Elements of a Physics Case </a:t>
            </a:r>
            <a:br>
              <a:rPr lang="en-US" dirty="0" smtClean="0"/>
            </a:br>
            <a:r>
              <a:rPr lang="en-US" dirty="0" smtClean="0"/>
              <a:t>for HE LHC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James Wells</a:t>
            </a:r>
          </a:p>
          <a:p>
            <a:r>
              <a:rPr lang="en-US" dirty="0" smtClean="0"/>
              <a:t>Cambridge University</a:t>
            </a:r>
          </a:p>
          <a:p>
            <a:endParaRPr lang="en-US" dirty="0" smtClean="0"/>
          </a:p>
          <a:p>
            <a:r>
              <a:rPr lang="en-US" dirty="0" smtClean="0"/>
              <a:t>October 14,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A769-D48F-1E45-9F68-CBBB303DF9A5}" type="slidenum">
              <a:rPr lang="en-US"/>
              <a:pPr/>
              <a:t>10</a:t>
            </a:fld>
            <a:endParaRPr lang="en-US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193925" y="731838"/>
            <a:ext cx="4156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Large Extra Dimensions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822325" y="1508125"/>
            <a:ext cx="67532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Quadratic divergence ok if no high scales</a:t>
            </a:r>
            <a:r>
              <a:rPr lang="en-US" sz="2400"/>
              <a:t>!</a:t>
            </a:r>
          </a:p>
          <a:p>
            <a:endParaRPr lang="en-US" sz="2400"/>
          </a:p>
          <a:p>
            <a:r>
              <a:rPr lang="en-US" sz="2400"/>
              <a:t>But gravity surely exists, with its high Planck Scale --</a:t>
            </a:r>
          </a:p>
          <a:p>
            <a:r>
              <a:rPr lang="en-US" sz="2400">
                <a:solidFill>
                  <a:srgbClr val="E5180A"/>
                </a:solidFill>
              </a:rPr>
              <a:t>Much larger than any known SM particle mass</a:t>
            </a:r>
            <a:r>
              <a:rPr lang="en-US" sz="2400"/>
              <a:t>.</a:t>
            </a:r>
          </a:p>
          <a:p>
            <a:endParaRPr lang="en-US" sz="2400"/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52800"/>
            <a:ext cx="2667000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013325" y="3260725"/>
            <a:ext cx="35194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Extra Dimensions may</a:t>
            </a:r>
          </a:p>
          <a:p>
            <a:r>
              <a:rPr lang="en-US" sz="2400"/>
              <a:t>Explain large Planck Mass.</a:t>
            </a:r>
          </a:p>
          <a:p>
            <a:r>
              <a:rPr lang="en-US" sz="1600"/>
              <a:t>(Arkani-Hamed, Dimopoulos, Dvali)</a:t>
            </a:r>
            <a:endParaRPr lang="en-US" sz="2400"/>
          </a:p>
        </p:txBody>
      </p:sp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419600"/>
            <a:ext cx="472440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7543800" y="6477000"/>
            <a:ext cx="1038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/>
              <a:t>Landsberg, 2001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914400" y="4876800"/>
            <a:ext cx="3019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How can this hierarchy</a:t>
            </a:r>
          </a:p>
          <a:p>
            <a:r>
              <a:rPr lang="en-US" sz="2400">
                <a:solidFill>
                  <a:schemeClr val="accent2"/>
                </a:solidFill>
              </a:rPr>
              <a:t>be explained?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90F3-4BCD-3645-A0D3-765ED188CE86}" type="slidenum">
              <a:rPr lang="en-US"/>
              <a:pPr/>
              <a:t>11</a:t>
            </a:fld>
            <a:endParaRPr lang="en-US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67818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953000"/>
            <a:ext cx="37338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438400" y="609600"/>
            <a:ext cx="374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/>
              <a:t>Strength of Gravity</a:t>
            </a: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3048000"/>
            <a:ext cx="472440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620000" y="5257800"/>
            <a:ext cx="1038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/>
              <a:t>Landsberg, 2001</a:t>
            </a:r>
            <a:endParaRPr lang="en-US" sz="2400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669925" y="3260725"/>
            <a:ext cx="3349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Large Planck mass is</a:t>
            </a:r>
          </a:p>
          <a:p>
            <a:r>
              <a:rPr lang="en-US" sz="2400"/>
              <a:t>fake.  Comes from large</a:t>
            </a:r>
          </a:p>
          <a:p>
            <a:r>
              <a:rPr lang="en-US" sz="2400"/>
              <a:t>Extra-dimension Volume.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5894685"/>
            <a:ext cx="6254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</a:t>
            </a:r>
            <a:r>
              <a:rPr lang="en-US" sz="2400" baseline="-25000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>
                <a:solidFill>
                  <a:srgbClr val="FF0000"/>
                </a:solidFill>
              </a:rPr>
              <a:t> is ~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if </a:t>
            </a:r>
            <a:r>
              <a:rPr lang="en-US" sz="2400" dirty="0" err="1" smtClean="0">
                <a:solidFill>
                  <a:srgbClr val="FF0000"/>
                </a:solidFill>
              </a:rPr>
              <a:t>Xdim</a:t>
            </a:r>
            <a:r>
              <a:rPr lang="en-US" sz="2400" dirty="0" smtClean="0">
                <a:solidFill>
                  <a:srgbClr val="FF0000"/>
                </a:solidFill>
              </a:rPr>
              <a:t> solves the hierarchy problem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4E82B-9618-F64F-B71D-C3B59530BFE2}" type="slidenum">
              <a:rPr lang="en-US"/>
              <a:pPr/>
              <a:t>12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41910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117725" y="746125"/>
            <a:ext cx="58037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Implications of Large Extra Dimensions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271032" y="2265789"/>
            <a:ext cx="32766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solidFill>
                  <a:schemeClr val="accent2"/>
                </a:solidFill>
              </a:rPr>
              <a:t>Kaluza</a:t>
            </a:r>
            <a:r>
              <a:rPr lang="en-US" sz="2400" dirty="0">
                <a:solidFill>
                  <a:schemeClr val="accent2"/>
                </a:solidFill>
              </a:rPr>
              <a:t>-Klein copies of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The graviton accessible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At high-energy colliders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  <a:endParaRPr lang="en-US" sz="2400" dirty="0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419600"/>
            <a:ext cx="79248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7772400" y="6613525"/>
            <a:ext cx="1120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Landsberg, 2001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KK Graviton cross-sections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9759" y="1737022"/>
            <a:ext cx="77299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Cross section of producing one KK </a:t>
            </a:r>
            <a:r>
              <a:rPr lang="en-US" sz="2400" dirty="0" err="1" smtClean="0"/>
              <a:t>gravition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KK Gravitons are spaced closed to each other. There are approximately (</a:t>
            </a:r>
            <a:r>
              <a:rPr lang="en-US" sz="2400" dirty="0" err="1" smtClean="0"/>
              <a:t>ER)</a:t>
            </a:r>
            <a:r>
              <a:rPr lang="en-US" sz="2400" baseline="30000" dirty="0" err="1" smtClean="0"/>
              <a:t>n</a:t>
            </a:r>
            <a:r>
              <a:rPr lang="en-US" sz="2400" dirty="0" smtClean="0"/>
              <a:t> KK </a:t>
            </a:r>
            <a:r>
              <a:rPr lang="en-US" sz="2400" dirty="0" err="1" smtClean="0"/>
              <a:t>gravitions</a:t>
            </a:r>
            <a:r>
              <a:rPr lang="en-US" sz="2400" dirty="0" smtClean="0"/>
              <a:t> with mass &lt; E.</a:t>
            </a:r>
          </a:p>
          <a:p>
            <a:endParaRPr lang="en-US" sz="2400" dirty="0" smtClean="0"/>
          </a:p>
          <a:p>
            <a:r>
              <a:rPr lang="en-US" sz="2400" dirty="0" smtClean="0"/>
              <a:t>So, total gravitons cross-section up to energy E is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But </a:t>
            </a:r>
            <a:r>
              <a:rPr lang="en-US" sz="2400" dirty="0" err="1" smtClean="0"/>
              <a:t>R</a:t>
            </a:r>
            <a:r>
              <a:rPr lang="en-US" sz="2400" baseline="30000" dirty="0" err="1" smtClean="0"/>
              <a:t>n</a:t>
            </a:r>
            <a:r>
              <a:rPr lang="en-US" sz="2400" dirty="0" smtClean="0"/>
              <a:t>=M</a:t>
            </a:r>
            <a:r>
              <a:rPr lang="en-US" sz="2400" baseline="30000" dirty="0" smtClean="0"/>
              <a:t>2</a:t>
            </a:r>
            <a:r>
              <a:rPr lang="en-US" sz="2400" baseline="-25000" dirty="0" smtClean="0"/>
              <a:t>pl</a:t>
            </a:r>
            <a:r>
              <a:rPr lang="en-US" sz="2400" dirty="0" smtClean="0"/>
              <a:t>/M</a:t>
            </a:r>
            <a:r>
              <a:rPr lang="en-US" sz="2400" baseline="-25000" dirty="0" smtClean="0"/>
              <a:t>D</a:t>
            </a:r>
            <a:r>
              <a:rPr lang="en-US" sz="2400" baseline="30000" dirty="0" smtClean="0"/>
              <a:t>2+n</a:t>
            </a:r>
            <a:r>
              <a:rPr lang="en-US" sz="2400" dirty="0" smtClean="0"/>
              <a:t>, which means total cross-section is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447" y="1625875"/>
            <a:ext cx="1592415" cy="8434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209" y="4114785"/>
            <a:ext cx="2407876" cy="9243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2759" y="5609649"/>
            <a:ext cx="3725615" cy="104253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growth with energy….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415" y="2506722"/>
            <a:ext cx="4586957" cy="12835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93315" y="1764902"/>
            <a:ext cx="6021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Compare this cross-section, with E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 growth,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41008" y="4257091"/>
            <a:ext cx="6979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With the usual cross-section growths of other theories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240" y="4940195"/>
            <a:ext cx="1754814" cy="116077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energy extremely helpful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0018"/>
            <a:ext cx="6714915" cy="4852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60785" y="5903221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Giudice</a:t>
            </a:r>
            <a:r>
              <a:rPr lang="en-US" dirty="0" smtClean="0"/>
              <a:t>, </a:t>
            </a:r>
            <a:r>
              <a:rPr lang="en-US" dirty="0" err="1" smtClean="0"/>
              <a:t>Rattazzi</a:t>
            </a:r>
            <a:r>
              <a:rPr lang="en-US" dirty="0" smtClean="0"/>
              <a:t>, JW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78628" y="2200275"/>
            <a:ext cx="2168626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plot: Keep  energy fixed, but vary M</a:t>
            </a:r>
            <a:r>
              <a:rPr lang="en-US" baseline="-25000" dirty="0" smtClean="0"/>
              <a:t>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Yet, illustrates how sensitive cross-sec is to ratio of E/M</a:t>
            </a:r>
            <a:r>
              <a:rPr lang="en-US" baseline="-25000" dirty="0" smtClean="0"/>
              <a:t>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Higher energy pays huge dividends!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and Extra </a:t>
            </a:r>
            <a:r>
              <a:rPr lang="en-US" dirty="0"/>
              <a:t>D</a:t>
            </a:r>
            <a:r>
              <a:rPr lang="en-US" dirty="0" smtClean="0"/>
              <a:t>imensions</a:t>
            </a:r>
            <a:br>
              <a:rPr lang="en-US" dirty="0" smtClean="0"/>
            </a:br>
            <a:r>
              <a:rPr lang="en-US" sz="3111" dirty="0" smtClean="0"/>
              <a:t>other studies to propose</a:t>
            </a:r>
            <a:endParaRPr lang="en-US" sz="3111" dirty="0"/>
          </a:p>
        </p:txBody>
      </p:sp>
      <p:sp>
        <p:nvSpPr>
          <p:cNvPr id="3" name="TextBox 2"/>
          <p:cNvSpPr txBox="1"/>
          <p:nvPr/>
        </p:nvSpPr>
        <p:spPr>
          <a:xfrm>
            <a:off x="648556" y="1739506"/>
            <a:ext cx="82529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Shown that HE extremely valuable for graviton emissions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Many more benefits possible amenable to careful study:</a:t>
            </a:r>
          </a:p>
          <a:p>
            <a:endParaRPr lang="en-US" sz="2400" dirty="0" smtClean="0"/>
          </a:p>
          <a:p>
            <a:pPr>
              <a:buFontTx/>
              <a:buChar char="•"/>
            </a:pPr>
            <a:r>
              <a:rPr lang="en-US" sz="2400" dirty="0" smtClean="0"/>
              <a:t>Non-linear gravity objects (NGOs = Black holes, string balls, etc.)</a:t>
            </a:r>
          </a:p>
          <a:p>
            <a:pPr>
              <a:buFontTx/>
              <a:buChar char="•"/>
            </a:pPr>
            <a:endParaRPr lang="en-US" sz="2400" dirty="0" smtClean="0"/>
          </a:p>
          <a:p>
            <a:pPr>
              <a:buFontTx/>
              <a:buChar char="•"/>
            </a:pPr>
            <a:r>
              <a:rPr lang="en-US" sz="2400" dirty="0" smtClean="0"/>
              <a:t>String </a:t>
            </a:r>
            <a:r>
              <a:rPr lang="en-US" sz="2400" dirty="0" err="1"/>
              <a:t>R</a:t>
            </a:r>
            <a:r>
              <a:rPr lang="en-US" sz="2400" dirty="0" err="1" smtClean="0"/>
              <a:t>egge</a:t>
            </a:r>
            <a:r>
              <a:rPr lang="en-US" sz="2400" dirty="0" smtClean="0"/>
              <a:t> excitations</a:t>
            </a:r>
          </a:p>
          <a:p>
            <a:pPr>
              <a:buFontTx/>
              <a:buChar char="•"/>
            </a:pPr>
            <a:endParaRPr lang="en-US" sz="2400" dirty="0" smtClean="0"/>
          </a:p>
          <a:p>
            <a:pPr>
              <a:buFontTx/>
              <a:buChar char="•"/>
            </a:pPr>
            <a:r>
              <a:rPr lang="en-US" sz="2400" dirty="0" err="1" smtClean="0"/>
              <a:t>Transplanckian</a:t>
            </a:r>
            <a:r>
              <a:rPr lang="en-US" sz="2400" dirty="0" smtClean="0"/>
              <a:t> scattering (calculable in E&gt;&gt;M</a:t>
            </a:r>
            <a:r>
              <a:rPr lang="en-US" sz="2400" baseline="-25000" dirty="0" smtClean="0"/>
              <a:t>D</a:t>
            </a:r>
            <a:r>
              <a:rPr lang="en-US" sz="2400" dirty="0" smtClean="0"/>
              <a:t> limit!) </a:t>
            </a:r>
          </a:p>
          <a:p>
            <a:pPr>
              <a:buFontTx/>
              <a:buChar char="•"/>
            </a:pPr>
            <a:endParaRPr lang="en-US" sz="2400" dirty="0" smtClean="0"/>
          </a:p>
          <a:p>
            <a:pPr>
              <a:buFontTx/>
              <a:buChar char="•"/>
            </a:pPr>
            <a:r>
              <a:rPr lang="en-US" sz="2400" dirty="0" smtClean="0"/>
              <a:t>Multi-</a:t>
            </a:r>
            <a:r>
              <a:rPr lang="en-US" sz="2400" dirty="0" err="1" smtClean="0"/>
              <a:t>TeV</a:t>
            </a:r>
            <a:r>
              <a:rPr lang="en-US" sz="2400" dirty="0" smtClean="0"/>
              <a:t> gravitons and gauge bosons in Randall-</a:t>
            </a:r>
            <a:r>
              <a:rPr lang="en-US" sz="2400" dirty="0" err="1" smtClean="0"/>
              <a:t>Sundrum</a:t>
            </a:r>
            <a:r>
              <a:rPr lang="en-US" sz="2400" dirty="0" smtClean="0"/>
              <a:t> warped extra dimension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75C8-3CBF-2E49-997F-26D2BF6643F2}" type="slidenum">
              <a:rPr lang="en-US"/>
              <a:pPr/>
              <a:t>17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Supersymmetry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60425" y="2278063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95400" y="1981200"/>
            <a:ext cx="6454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Symmetry cancels the quadratic divergence, making solutions natural.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971800"/>
            <a:ext cx="586740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934200" y="3810000"/>
            <a:ext cx="1425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/>
              <a:t>Martin, hep-ph/9709356</a:t>
            </a:r>
            <a:endParaRPr lang="en-US" sz="2400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724400"/>
            <a:ext cx="63246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C1D3E-B6EB-B648-8A45-5FEBB9D1E35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/>
              <a:t>The Particle Spectrum of Minimal Supersymmetry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61722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4648200" y="6248400"/>
            <a:ext cx="4371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SUSY Primer: Martin, hep-ph/9709356v5 (Dec 08)</a:t>
            </a: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3352800" y="1981200"/>
            <a:ext cx="838200" cy="15240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4267200" y="3505200"/>
            <a:ext cx="838200" cy="6096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3200400" y="5029200"/>
            <a:ext cx="838200" cy="9906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796679" y="6187073"/>
            <a:ext cx="34705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Scalar </a:t>
            </a:r>
            <a:r>
              <a:rPr lang="en-US" sz="1600" dirty="0" err="1" smtClean="0">
                <a:solidFill>
                  <a:srgbClr val="FF0000"/>
                </a:solidFill>
              </a:rPr>
              <a:t>Superpartners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highlighted in red.</a:t>
            </a:r>
            <a:endParaRPr lang="en-US" sz="1600" dirty="0"/>
          </a:p>
        </p:txBody>
      </p:sp>
      <p:sp>
        <p:nvSpPr>
          <p:cNvPr id="18442" name="AutoShape 9"/>
          <p:cNvSpPr>
            <a:spLocks noChangeArrowheads="1"/>
          </p:cNvSpPr>
          <p:nvPr/>
        </p:nvSpPr>
        <p:spPr bwMode="auto">
          <a:xfrm>
            <a:off x="4648200" y="6248400"/>
            <a:ext cx="4343400" cy="304800"/>
          </a:xfrm>
          <a:prstGeom prst="roundRect">
            <a:avLst>
              <a:gd name="adj" fmla="val 16667"/>
            </a:avLst>
          </a:prstGeom>
          <a:solidFill>
            <a:schemeClr val="hlink">
              <a:alpha val="32156"/>
            </a:scheme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7299325" y="4267200"/>
            <a:ext cx="1844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/>
              <a:t>Excellent source from which to learn the fundamentals.</a:t>
            </a:r>
          </a:p>
        </p:txBody>
      </p:sp>
      <p:sp>
        <p:nvSpPr>
          <p:cNvPr id="18444" name="Line 11"/>
          <p:cNvSpPr>
            <a:spLocks noChangeShapeType="1"/>
          </p:cNvSpPr>
          <p:nvPr/>
        </p:nvSpPr>
        <p:spPr bwMode="auto">
          <a:xfrm flipH="1">
            <a:off x="7467600" y="5486400"/>
            <a:ext cx="457200" cy="685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9FE153-B71A-0847-A00A-711BE8FE03A8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46482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143000" y="914400"/>
            <a:ext cx="620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SUSY breaking resides in &lt;F&gt; of chiral multiplet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981200"/>
            <a:ext cx="198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762000" y="2286000"/>
            <a:ext cx="368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This leads to </a:t>
            </a:r>
            <a:r>
              <a:rPr lang="en-US" sz="2400">
                <a:solidFill>
                  <a:schemeClr val="accent2"/>
                </a:solidFill>
              </a:rPr>
              <a:t>gravitino mass</a:t>
            </a:r>
            <a:r>
              <a:rPr lang="en-US" sz="2400"/>
              <a:t>:</a:t>
            </a:r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1355725" y="3336925"/>
            <a:ext cx="2335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Gaugino masses</a:t>
            </a:r>
            <a:r>
              <a:rPr lang="en-US" sz="2400"/>
              <a:t>: </a:t>
            </a:r>
          </a:p>
        </p:txBody>
      </p:sp>
      <p:pic>
        <p:nvPicPr>
          <p:cNvPr id="2253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352800"/>
            <a:ext cx="35814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724400"/>
            <a:ext cx="42672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1508125" y="4860925"/>
            <a:ext cx="197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Scalar masses</a:t>
            </a:r>
            <a:r>
              <a:rPr lang="en-US" sz="2400"/>
              <a:t>:</a:t>
            </a:r>
          </a:p>
        </p:txBody>
      </p:sp>
      <p:pic>
        <p:nvPicPr>
          <p:cNvPr id="22539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5867400"/>
            <a:ext cx="7696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pPr eaLnBrk="1" hangingPunct="1"/>
            <a:r>
              <a:rPr lang="en-US"/>
              <a:t>Description of SUSY Breaking</a:t>
            </a:r>
          </a:p>
        </p:txBody>
      </p:sp>
      <p:sp>
        <p:nvSpPr>
          <p:cNvPr id="22541" name="Text Box 12"/>
          <p:cNvSpPr txBox="1">
            <a:spLocks noChangeArrowheads="1"/>
          </p:cNvSpPr>
          <p:nvPr/>
        </p:nvSpPr>
        <p:spPr bwMode="auto">
          <a:xfrm>
            <a:off x="6629400" y="2057400"/>
            <a:ext cx="21336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accent2"/>
                </a:solidFill>
              </a:rPr>
              <a:t>Gravitino is spin 3/2 particle. </a:t>
            </a:r>
            <a:r>
              <a:rPr lang="en-US" sz="1600">
                <a:solidFill>
                  <a:schemeClr val="accent2"/>
                </a:solidFill>
                <a:latin typeface="Symbol" charset="2"/>
                <a:sym typeface="Symbol" charset="2"/>
              </a:rPr>
              <a:t></a:t>
            </a:r>
            <a:r>
              <a:rPr lang="en-US" sz="1600">
                <a:solidFill>
                  <a:schemeClr val="accent2"/>
                </a:solidFill>
              </a:rPr>
              <a:t>is the absorbed ±1/2 spin component (goldstino).</a:t>
            </a:r>
          </a:p>
        </p:txBody>
      </p:sp>
      <p:sp>
        <p:nvSpPr>
          <p:cNvPr id="22542" name="Rectangle 13"/>
          <p:cNvSpPr>
            <a:spLocks noChangeArrowheads="1"/>
          </p:cNvSpPr>
          <p:nvPr/>
        </p:nvSpPr>
        <p:spPr bwMode="auto">
          <a:xfrm>
            <a:off x="6629400" y="2057400"/>
            <a:ext cx="2057400" cy="1066800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949732" y="4581644"/>
            <a:ext cx="772679" cy="604883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651371" y="3336925"/>
            <a:ext cx="535520" cy="407902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Do we want a higher energy LHC in the future?</a:t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52760" y="1191503"/>
            <a:ext cx="7445338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First reaction is obvious…. YES</a:t>
            </a:r>
          </a:p>
          <a:p>
            <a:endParaRPr lang="en-US" sz="2800" dirty="0" smtClean="0"/>
          </a:p>
          <a:p>
            <a:r>
              <a:rPr lang="en-US" sz="2800" dirty="0" smtClean="0"/>
              <a:t>Nevertheless, we need to understand the potential physics gains of HE-LHC</a:t>
            </a:r>
          </a:p>
          <a:p>
            <a:endParaRPr lang="en-US" sz="2800" dirty="0" smtClean="0"/>
          </a:p>
          <a:p>
            <a:r>
              <a:rPr lang="en-US" sz="2800" dirty="0" smtClean="0"/>
              <a:t>Emphasis here is on discovery capability, and not so much “precision study” capability (often associated with luminosity upgrades)</a:t>
            </a:r>
          </a:p>
          <a:p>
            <a:endParaRPr lang="en-US" sz="2800" dirty="0" smtClean="0"/>
          </a:p>
          <a:p>
            <a:r>
              <a:rPr lang="en-US" sz="2800" dirty="0" smtClean="0"/>
              <a:t>Outline a few thoughts worthy of more study, with focus on solution to “Naturalness Problem”.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A88565-A4E9-B641-A191-30302751FB96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Challenges for Low-Energy SUSY</a:t>
            </a:r>
            <a:endParaRPr lang="en-US"/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279525" y="2422525"/>
            <a:ext cx="6413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Throw a dart into Minimal SUSY parameter space,</a:t>
            </a:r>
          </a:p>
          <a:p>
            <a:r>
              <a:rPr lang="en-US" sz="2400"/>
              <a:t>And what do you get?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1889125" y="3870325"/>
            <a:ext cx="43177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Observable predictions would </a:t>
            </a:r>
            <a:r>
              <a:rPr lang="en-US" sz="2400" i="1" dirty="0" smtClean="0">
                <a:solidFill>
                  <a:srgbClr val="FF0000"/>
                </a:solidFill>
              </a:rPr>
              <a:t>be</a:t>
            </a:r>
          </a:p>
          <a:p>
            <a:r>
              <a:rPr lang="en-US" sz="2400" i="1" dirty="0">
                <a:solidFill>
                  <a:srgbClr val="FF0000"/>
                </a:solidFill>
              </a:rPr>
              <a:t>Incompatible with experiment.</a:t>
            </a:r>
            <a:endParaRPr lang="en-US" sz="2400" dirty="0"/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1431925" y="5470525"/>
            <a:ext cx="445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Briefly review these challenges ….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0A7B3E-8542-A849-BBF1-7795706CDDF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/>
              <a:t>Flavor Changing Neutral Currents</a:t>
            </a:r>
            <a:endParaRPr lang="en-US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124200"/>
            <a:ext cx="4191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127125" y="1965325"/>
            <a:ext cx="6591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Random superpartner masses and mixing angles </a:t>
            </a:r>
          </a:p>
          <a:p>
            <a:r>
              <a:rPr lang="en-US" sz="2400">
                <a:solidFill>
                  <a:schemeClr val="accent2"/>
                </a:solidFill>
              </a:rPr>
              <a:t>would generate FCNC far beyond what is measured</a:t>
            </a:r>
            <a:r>
              <a:rPr lang="en-US" sz="2400">
                <a:solidFill>
                  <a:srgbClr val="FF0000"/>
                </a:solidFill>
              </a:rPr>
              <a:t>:</a:t>
            </a:r>
            <a:endParaRPr lang="en-US" sz="2400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143000" y="5943600"/>
            <a:ext cx="6532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However: heavy scalars would squash these FCNCs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AC3FE6-742F-3648-AB9C-34696B3EC84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CP Violation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743200"/>
            <a:ext cx="44958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1050925" y="1965325"/>
            <a:ext cx="6948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Supersymmetry has many new sources of CP violation: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279525" y="5699125"/>
            <a:ext cx="659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Large unless CP angle small or scalar masses heavy.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7C323F-FDE9-4440-BB20-09F2CB70515B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Non-singlet SUSY breaking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8382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942975" y="1325844"/>
            <a:ext cx="5666034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SUSY breaking accomplished by non-singlet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r>
              <a:rPr lang="en-US" sz="2400" dirty="0">
                <a:solidFill>
                  <a:schemeClr val="accent2"/>
                </a:solidFill>
              </a:rPr>
              <a:t>Scalars don’t care:</a:t>
            </a:r>
            <a:endParaRPr lang="en-US" sz="2400" dirty="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127125" y="3717925"/>
            <a:ext cx="467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On the other hand, gauginos do care:</a:t>
            </a:r>
          </a:p>
        </p:txBody>
      </p:sp>
      <p:sp>
        <p:nvSpPr>
          <p:cNvPr id="53255" name="Text Box 10"/>
          <p:cNvSpPr txBox="1">
            <a:spLocks noChangeArrowheads="1"/>
          </p:cNvSpPr>
          <p:nvPr/>
        </p:nvSpPr>
        <p:spPr bwMode="auto">
          <a:xfrm>
            <a:off x="1279525" y="5241925"/>
            <a:ext cx="5984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Assuming cosmological constant = 0 (I.e. tiny) </a:t>
            </a:r>
          </a:p>
          <a:p>
            <a:r>
              <a:rPr lang="en-US" sz="2400">
                <a:solidFill>
                  <a:schemeClr val="accent2"/>
                </a:solidFill>
              </a:rPr>
              <a:t>the gravitino mass is</a:t>
            </a:r>
          </a:p>
        </p:txBody>
      </p:sp>
      <p:pic>
        <p:nvPicPr>
          <p:cNvPr id="5325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590800"/>
            <a:ext cx="525780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343400"/>
            <a:ext cx="5029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8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5791200"/>
            <a:ext cx="129540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30053" y="274638"/>
            <a:ext cx="3156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heory home to these ideas: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11477" y="2590800"/>
            <a:ext cx="535520" cy="407902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896653" y="4303698"/>
            <a:ext cx="535520" cy="407902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D94A64-53C2-7F49-A292-CF9BD042324C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Mass Spectrum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54277" name="Text Box 4"/>
          <p:cNvSpPr txBox="1">
            <a:spLocks noChangeArrowheads="1"/>
          </p:cNvSpPr>
          <p:nvPr/>
        </p:nvSpPr>
        <p:spPr bwMode="auto">
          <a:xfrm>
            <a:off x="746125" y="1736725"/>
            <a:ext cx="5618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In this case, leading contribution to gaugino </a:t>
            </a:r>
          </a:p>
          <a:p>
            <a:r>
              <a:rPr lang="en-US" sz="2400">
                <a:solidFill>
                  <a:schemeClr val="accent2"/>
                </a:solidFill>
              </a:rPr>
              <a:t>mass can be, e.g., the AMSB contribution: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419600" y="2713038"/>
            <a:ext cx="2760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(Randall, Sundrum;</a:t>
            </a:r>
          </a:p>
          <a:p>
            <a:r>
              <a:rPr lang="en-US"/>
              <a:t>Giudice, Luty, Murayama, Rattazzi)</a:t>
            </a:r>
            <a:endParaRPr lang="en-US" sz="1800"/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914400" y="3581400"/>
            <a:ext cx="3324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The complete spectrum is</a:t>
            </a:r>
          </a:p>
        </p:txBody>
      </p:sp>
      <p:sp>
        <p:nvSpPr>
          <p:cNvPr id="54280" name="Text Box 10"/>
          <p:cNvSpPr txBox="1">
            <a:spLocks noChangeArrowheads="1"/>
          </p:cNvSpPr>
          <p:nvPr/>
        </p:nvSpPr>
        <p:spPr bwMode="auto">
          <a:xfrm>
            <a:off x="5943600" y="4648200"/>
            <a:ext cx="1843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LSP is Wino!</a:t>
            </a:r>
          </a:p>
        </p:txBody>
      </p:sp>
      <p:pic>
        <p:nvPicPr>
          <p:cNvPr id="5428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038600"/>
            <a:ext cx="31781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2" name="Text Box 13"/>
          <p:cNvSpPr txBox="1">
            <a:spLocks noChangeArrowheads="1"/>
          </p:cNvSpPr>
          <p:nvPr/>
        </p:nvSpPr>
        <p:spPr bwMode="auto">
          <a:xfrm>
            <a:off x="5334000" y="5943600"/>
            <a:ext cx="219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(Heavy scalars)</a:t>
            </a:r>
          </a:p>
        </p:txBody>
      </p:sp>
      <p:pic>
        <p:nvPicPr>
          <p:cNvPr id="54283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5715000"/>
            <a:ext cx="337502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4" name="Text Box 15"/>
          <p:cNvSpPr txBox="1">
            <a:spLocks noChangeArrowheads="1"/>
          </p:cNvSpPr>
          <p:nvPr/>
        </p:nvSpPr>
        <p:spPr bwMode="auto">
          <a:xfrm>
            <a:off x="288925" y="4327525"/>
            <a:ext cx="220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(light gauginos)</a:t>
            </a:r>
          </a:p>
        </p:txBody>
      </p:sp>
      <p:pic>
        <p:nvPicPr>
          <p:cNvPr id="54285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2667000"/>
            <a:ext cx="2133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104171" y="3671423"/>
            <a:ext cx="2779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Ratios of scalar/</a:t>
            </a:r>
            <a:r>
              <a:rPr lang="en-US" dirty="0" err="1" smtClean="0"/>
              <a:t>gaugino</a:t>
            </a:r>
            <a:r>
              <a:rPr lang="en-US" dirty="0" smtClean="0"/>
              <a:t> can be altered significantly, but hierarchy may be generic.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104171" y="3671423"/>
            <a:ext cx="2779712" cy="923330"/>
          </a:xfrm>
          <a:prstGeom prst="roundRect">
            <a:avLst/>
          </a:prstGeom>
          <a:solidFill>
            <a:srgbClr val="FFFF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8203E3-D2AA-7044-B95D-2DCA07847B95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n-US" sz="3200" dirty="0"/>
              <a:t>Collider Implications of Heavy Flavor </a:t>
            </a:r>
            <a:r>
              <a:rPr lang="en-US" sz="3200" dirty="0" err="1"/>
              <a:t>Supersymmetry</a:t>
            </a:r>
            <a:endParaRPr lang="en-US" sz="3200" dirty="0"/>
          </a:p>
        </p:txBody>
      </p:sp>
      <p:sp>
        <p:nvSpPr>
          <p:cNvPr id="59397" name="Rectangle 3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59398" name="Text Box 4"/>
          <p:cNvSpPr txBox="1">
            <a:spLocks noChangeArrowheads="1"/>
          </p:cNvSpPr>
          <p:nvPr/>
        </p:nvSpPr>
        <p:spPr bwMode="auto">
          <a:xfrm>
            <a:off x="762000" y="1355725"/>
            <a:ext cx="254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Example spectrum:</a:t>
            </a:r>
          </a:p>
        </p:txBody>
      </p:sp>
      <p:sp>
        <p:nvSpPr>
          <p:cNvPr id="59399" name="Text Box 6"/>
          <p:cNvSpPr txBox="1">
            <a:spLocks noChangeArrowheads="1"/>
          </p:cNvSpPr>
          <p:nvPr/>
        </p:nvSpPr>
        <p:spPr bwMode="auto">
          <a:xfrm>
            <a:off x="762000" y="4191000"/>
            <a:ext cx="79944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Scalars are out </a:t>
            </a:r>
            <a:r>
              <a:rPr lang="en-US" sz="2400" dirty="0" smtClean="0">
                <a:solidFill>
                  <a:schemeClr val="accent2"/>
                </a:solidFill>
              </a:rPr>
              <a:t>of LHC reach!</a:t>
            </a:r>
          </a:p>
          <a:p>
            <a:pPr>
              <a:buFontTx/>
              <a:buChar char="•"/>
            </a:pPr>
            <a:r>
              <a:rPr lang="en-US" sz="2400" dirty="0" err="1">
                <a:solidFill>
                  <a:schemeClr val="accent2"/>
                </a:solidFill>
              </a:rPr>
              <a:t>Binos</a:t>
            </a:r>
            <a:r>
              <a:rPr lang="en-US" sz="2400" dirty="0">
                <a:solidFill>
                  <a:schemeClr val="accent2"/>
                </a:solidFill>
              </a:rPr>
              <a:t> are not produced</a:t>
            </a:r>
          </a:p>
          <a:p>
            <a:pPr>
              <a:buFontTx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Higgs mass predicted to be above current limit (but &lt;140 still)</a:t>
            </a: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Winos not directly detectable</a:t>
            </a:r>
          </a:p>
          <a:p>
            <a:pPr>
              <a:buFontTx/>
              <a:buChar char="•"/>
            </a:pPr>
            <a:r>
              <a:rPr lang="en-US" sz="2400" dirty="0" err="1" smtClean="0">
                <a:solidFill>
                  <a:schemeClr val="accent2"/>
                </a:solidFill>
              </a:rPr>
              <a:t>gluino</a:t>
            </a:r>
            <a:r>
              <a:rPr lang="en-US" sz="2400" dirty="0" smtClean="0">
                <a:solidFill>
                  <a:schemeClr val="accent2"/>
                </a:solidFill>
              </a:rPr>
              <a:t> pair production </a:t>
            </a:r>
            <a:r>
              <a:rPr lang="en-US" sz="2400" dirty="0">
                <a:solidFill>
                  <a:schemeClr val="accent2"/>
                </a:solidFill>
              </a:rPr>
              <a:t>give colliders hope</a:t>
            </a:r>
          </a:p>
        </p:txBody>
      </p:sp>
      <p:cxnSp>
        <p:nvCxnSpPr>
          <p:cNvPr id="59400" name="Straight Connector 10"/>
          <p:cNvCxnSpPr>
            <a:cxnSpLocks noChangeShapeType="1"/>
          </p:cNvCxnSpPr>
          <p:nvPr/>
        </p:nvCxnSpPr>
        <p:spPr bwMode="auto">
          <a:xfrm>
            <a:off x="5334000" y="3657600"/>
            <a:ext cx="32766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59401" name="Straight Connector 11"/>
          <p:cNvCxnSpPr>
            <a:cxnSpLocks noChangeShapeType="1"/>
          </p:cNvCxnSpPr>
          <p:nvPr/>
        </p:nvCxnSpPr>
        <p:spPr bwMode="auto">
          <a:xfrm>
            <a:off x="5334000" y="4191000"/>
            <a:ext cx="33528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59402" name="Straight Connector 12"/>
          <p:cNvCxnSpPr>
            <a:cxnSpLocks noChangeShapeType="1"/>
          </p:cNvCxnSpPr>
          <p:nvPr/>
        </p:nvCxnSpPr>
        <p:spPr bwMode="auto">
          <a:xfrm>
            <a:off x="5334000" y="4648200"/>
            <a:ext cx="33528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59403" name="Straight Connector 13"/>
          <p:cNvCxnSpPr>
            <a:cxnSpLocks noChangeShapeType="1"/>
          </p:cNvCxnSpPr>
          <p:nvPr/>
        </p:nvCxnSpPr>
        <p:spPr bwMode="auto">
          <a:xfrm>
            <a:off x="5334000" y="1981200"/>
            <a:ext cx="31242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sp>
        <p:nvSpPr>
          <p:cNvPr id="59404" name="TextBox 14"/>
          <p:cNvSpPr txBox="1">
            <a:spLocks noChangeArrowheads="1"/>
          </p:cNvSpPr>
          <p:nvPr/>
        </p:nvSpPr>
        <p:spPr bwMode="auto">
          <a:xfrm>
            <a:off x="5288097" y="4343400"/>
            <a:ext cx="38686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W</a:t>
            </a:r>
            <a:r>
              <a:rPr lang="en-US" baseline="30000" dirty="0"/>
              <a:t>+</a:t>
            </a:r>
            <a:r>
              <a:rPr lang="en-US" dirty="0"/>
              <a:t>,W</a:t>
            </a:r>
            <a:r>
              <a:rPr lang="en-US" baseline="30000" dirty="0"/>
              <a:t>-</a:t>
            </a:r>
            <a:r>
              <a:rPr lang="en-US" dirty="0"/>
              <a:t>,W</a:t>
            </a:r>
            <a:r>
              <a:rPr lang="en-US" baseline="30000" dirty="0"/>
              <a:t>0</a:t>
            </a:r>
            <a:r>
              <a:rPr lang="en-US" dirty="0"/>
              <a:t> winos --  </a:t>
            </a:r>
            <a:r>
              <a:rPr lang="en-US" dirty="0" smtClean="0"/>
              <a:t>LSP (not detectable)</a:t>
            </a:r>
            <a:endParaRPr lang="en-US" dirty="0"/>
          </a:p>
        </p:txBody>
      </p:sp>
      <p:sp>
        <p:nvSpPr>
          <p:cNvPr id="59405" name="TextBox 15"/>
          <p:cNvSpPr txBox="1">
            <a:spLocks noChangeArrowheads="1"/>
          </p:cNvSpPr>
          <p:nvPr/>
        </p:nvSpPr>
        <p:spPr bwMode="auto">
          <a:xfrm>
            <a:off x="5334000" y="3886200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Bino</a:t>
            </a:r>
            <a:r>
              <a:rPr lang="en-US" dirty="0"/>
              <a:t> – not </a:t>
            </a:r>
            <a:r>
              <a:rPr lang="en-US" dirty="0" smtClean="0"/>
              <a:t>produced! </a:t>
            </a:r>
            <a:endParaRPr lang="en-US" dirty="0"/>
          </a:p>
        </p:txBody>
      </p:sp>
      <p:sp>
        <p:nvSpPr>
          <p:cNvPr id="59406" name="TextBox 16"/>
          <p:cNvSpPr txBox="1">
            <a:spLocks noChangeArrowheads="1"/>
          </p:cNvSpPr>
          <p:nvPr/>
        </p:nvSpPr>
        <p:spPr bwMode="auto">
          <a:xfrm>
            <a:off x="5334000" y="3352800"/>
            <a:ext cx="1616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Gluinos – best hope</a:t>
            </a:r>
          </a:p>
        </p:txBody>
      </p:sp>
      <p:sp>
        <p:nvSpPr>
          <p:cNvPr id="59407" name="TextBox 17"/>
          <p:cNvSpPr txBox="1">
            <a:spLocks noChangeArrowheads="1"/>
          </p:cNvSpPr>
          <p:nvPr/>
        </p:nvSpPr>
        <p:spPr bwMode="auto">
          <a:xfrm>
            <a:off x="5334000" y="1676400"/>
            <a:ext cx="3810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Very heavy squarks/sleptons – flavour masses</a:t>
            </a:r>
          </a:p>
        </p:txBody>
      </p:sp>
      <p:cxnSp>
        <p:nvCxnSpPr>
          <p:cNvPr id="59408" name="Straight Arrow Connector 23"/>
          <p:cNvCxnSpPr>
            <a:cxnSpLocks noChangeShapeType="1"/>
          </p:cNvCxnSpPr>
          <p:nvPr/>
        </p:nvCxnSpPr>
        <p:spPr bwMode="auto">
          <a:xfrm rot="5400000" flipH="1" flipV="1">
            <a:off x="3657601" y="3124200"/>
            <a:ext cx="2590800" cy="31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9409" name="TextBox 24"/>
          <p:cNvSpPr txBox="1">
            <a:spLocks noChangeArrowheads="1"/>
          </p:cNvSpPr>
          <p:nvPr/>
        </p:nvSpPr>
        <p:spPr bwMode="auto">
          <a:xfrm rot="-5400000">
            <a:off x="3432175" y="2740025"/>
            <a:ext cx="2589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/>
              <a:t>Increasing mass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0" y="1947208"/>
            <a:ext cx="32767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M2 = 100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r>
              <a:rPr lang="en-US" sz="2400" dirty="0" smtClean="0"/>
              <a:t>M1 = 300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r>
              <a:rPr lang="en-US" sz="2400" dirty="0" smtClean="0"/>
              <a:t>M3 = 700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M</a:t>
            </a:r>
            <a:r>
              <a:rPr lang="en-US" sz="2400" baseline="-25000" dirty="0" smtClean="0"/>
              <a:t>3/2</a:t>
            </a:r>
            <a:r>
              <a:rPr lang="en-US" sz="2400" dirty="0" smtClean="0"/>
              <a:t>~M</a:t>
            </a:r>
            <a:r>
              <a:rPr lang="en-US" sz="2400" baseline="-25000" dirty="0" smtClean="0"/>
              <a:t>scalars</a:t>
            </a:r>
            <a:r>
              <a:rPr lang="en-US" sz="2400" dirty="0" smtClean="0"/>
              <a:t> &gt;&gt;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gauginos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3987D4-8018-6449-A355-E4F47C16E3C4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High multiplicity tops+MET events</a:t>
            </a:r>
            <a:endParaRPr lang="en-US"/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0" y="2895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6656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581400"/>
            <a:ext cx="4368800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676400"/>
            <a:ext cx="3041650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7" name="Text Box 6"/>
          <p:cNvSpPr txBox="1">
            <a:spLocks noChangeArrowheads="1"/>
          </p:cNvSpPr>
          <p:nvPr/>
        </p:nvSpPr>
        <p:spPr bwMode="auto">
          <a:xfrm>
            <a:off x="381000" y="1828800"/>
            <a:ext cx="43539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Simplest event type: 4 top quarks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plus missing energy.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66568" name="Text Box 7"/>
          <p:cNvSpPr txBox="1">
            <a:spLocks noChangeArrowheads="1"/>
          </p:cNvSpPr>
          <p:nvPr/>
        </p:nvSpPr>
        <p:spPr bwMode="auto">
          <a:xfrm>
            <a:off x="5118100" y="5334000"/>
            <a:ext cx="402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6 tops + 2 b’s + 2 pions + MET</a:t>
            </a:r>
          </a:p>
        </p:txBody>
      </p:sp>
      <p:sp>
        <p:nvSpPr>
          <p:cNvPr id="66569" name="Text Box 8"/>
          <p:cNvSpPr txBox="1">
            <a:spLocks noChangeArrowheads="1"/>
          </p:cNvSpPr>
          <p:nvPr/>
        </p:nvSpPr>
        <p:spPr bwMode="auto">
          <a:xfrm>
            <a:off x="5334000" y="4495800"/>
            <a:ext cx="3535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Combinatoric/experimental</a:t>
            </a:r>
          </a:p>
          <a:p>
            <a:r>
              <a:rPr lang="en-US" sz="2400">
                <a:solidFill>
                  <a:srgbClr val="FF0000"/>
                </a:solidFill>
              </a:rPr>
              <a:t>Challenge.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9233" y="198905"/>
            <a:ext cx="6326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LHC or HE-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LHC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can discover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susy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through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gluinos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8367" y="5820885"/>
            <a:ext cx="126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Toharia</a:t>
            </a:r>
            <a:r>
              <a:rPr lang="en-US" dirty="0" smtClean="0"/>
              <a:t>, JW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51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Scalar </a:t>
            </a:r>
            <a:r>
              <a:rPr lang="en-US" dirty="0" err="1" smtClean="0"/>
              <a:t>superpartner</a:t>
            </a:r>
            <a:r>
              <a:rPr lang="en-US" dirty="0" smtClean="0"/>
              <a:t> discoveries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7805" y="1331083"/>
            <a:ext cx="83942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Scalar </a:t>
            </a:r>
            <a:r>
              <a:rPr lang="en-US" sz="2400" dirty="0" err="1" smtClean="0"/>
              <a:t>superpartners</a:t>
            </a:r>
            <a:r>
              <a:rPr lang="en-US" sz="2400" dirty="0" smtClean="0"/>
              <a:t> are unlikely to be directly produced at LHC in this framework.</a:t>
            </a:r>
          </a:p>
          <a:p>
            <a:endParaRPr lang="en-US" sz="2400" dirty="0" smtClean="0"/>
          </a:p>
          <a:p>
            <a:r>
              <a:rPr lang="en-US" sz="2400" dirty="0" smtClean="0"/>
              <a:t>In general, scalars are heavier than </a:t>
            </a:r>
            <a:r>
              <a:rPr lang="en-US" sz="2400" dirty="0" err="1" smtClean="0"/>
              <a:t>fermion</a:t>
            </a:r>
            <a:r>
              <a:rPr lang="en-US" sz="2400" dirty="0" smtClean="0"/>
              <a:t> </a:t>
            </a:r>
            <a:r>
              <a:rPr lang="en-US" sz="2400" dirty="0" err="1" smtClean="0"/>
              <a:t>superpartners</a:t>
            </a:r>
            <a:r>
              <a:rPr lang="en-US" sz="2400" dirty="0" smtClean="0"/>
              <a:t> across many variants of </a:t>
            </a:r>
            <a:r>
              <a:rPr lang="en-US" sz="2400" dirty="0" err="1" smtClean="0"/>
              <a:t>susy</a:t>
            </a:r>
            <a:r>
              <a:rPr lang="en-US" sz="2400" dirty="0" smtClean="0"/>
              <a:t> model building. Generic prospect.</a:t>
            </a:r>
          </a:p>
          <a:p>
            <a:endParaRPr lang="en-US" sz="2400" dirty="0" smtClean="0"/>
          </a:p>
          <a:p>
            <a:r>
              <a:rPr lang="en-US" sz="2400" dirty="0" smtClean="0"/>
              <a:t>Need high energy to produce directly these heavy </a:t>
            </a:r>
            <a:r>
              <a:rPr lang="en-US" sz="2400" dirty="0" err="1" smtClean="0"/>
              <a:t>squarks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Perhaps best bet is </a:t>
            </a:r>
            <a:r>
              <a:rPr lang="en-US" sz="2400" dirty="0" err="1" smtClean="0">
                <a:solidFill>
                  <a:srgbClr val="FF0000"/>
                </a:solidFill>
              </a:rPr>
              <a:t>gaugino</a:t>
            </a:r>
            <a:r>
              <a:rPr lang="en-US" sz="2400" dirty="0" smtClean="0">
                <a:solidFill>
                  <a:srgbClr val="FF0000"/>
                </a:solidFill>
              </a:rPr>
              <a:t> + </a:t>
            </a:r>
            <a:r>
              <a:rPr lang="en-US" sz="2400" dirty="0" err="1" smtClean="0">
                <a:solidFill>
                  <a:srgbClr val="FF0000"/>
                </a:solidFill>
              </a:rPr>
              <a:t>squark</a:t>
            </a:r>
            <a:r>
              <a:rPr lang="en-US" sz="2400" dirty="0" smtClean="0">
                <a:solidFill>
                  <a:srgbClr val="FF0000"/>
                </a:solidFill>
              </a:rPr>
              <a:t> production. Suggest careful study of the various prospects at HE LHC. May be one of principle motivators for HE LHC upgrade.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Keep in mind, may have rough idea of where scalar masses are through LHC experiments (Higgs mass,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gluino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decay widths, etc.).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327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0928" y="1218751"/>
            <a:ext cx="76043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have reviewed science gains that would be important if nature chooses any one of the three theory approaches to the Naturalness Problem.</a:t>
            </a:r>
          </a:p>
          <a:p>
            <a:endParaRPr lang="en-US" sz="2400" dirty="0" smtClean="0"/>
          </a:p>
          <a:p>
            <a:r>
              <a:rPr lang="en-US" sz="2400" dirty="0" smtClean="0"/>
              <a:t>Each idea has its higher energy needs: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FF0000"/>
                </a:solidFill>
              </a:rPr>
              <a:t>Technicolour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en-US" sz="2400" dirty="0" smtClean="0"/>
              <a:t> Heavy </a:t>
            </a:r>
            <a:r>
              <a:rPr lang="en-US" sz="2400" dirty="0" err="1" smtClean="0"/>
              <a:t>techni</a:t>
            </a:r>
            <a:r>
              <a:rPr lang="en-US" sz="2400" dirty="0" smtClean="0"/>
              <a:t>-rho resonances, and V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 scattering sensitivities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Extra dimensions: </a:t>
            </a:r>
            <a:r>
              <a:rPr lang="en-US" sz="2400" dirty="0" smtClean="0"/>
              <a:t>Graviton emission sensitivity, KK graviton resonance searches (Warped), and KK gauge boson production.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FF0000"/>
                </a:solidFill>
              </a:rPr>
              <a:t>Supersymmetry</a:t>
            </a:r>
            <a:r>
              <a:rPr lang="en-US" sz="2400" dirty="0" smtClean="0"/>
              <a:t>: direct measurement of heavy </a:t>
            </a:r>
            <a:r>
              <a:rPr lang="en-US" sz="2400" dirty="0" err="1" smtClean="0"/>
              <a:t>squarks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kern="0" dirty="0">
                <a:solidFill>
                  <a:schemeClr val="tx2"/>
                </a:solidFill>
              </a:rPr>
              <a:t>Higgs boson unstable to </a:t>
            </a:r>
            <a:r>
              <a:rPr lang="en-US" kern="0" dirty="0" smtClean="0">
                <a:solidFill>
                  <a:schemeClr val="tx2"/>
                </a:solidFill>
              </a:rPr>
              <a:t>QM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CB99A29D-F069-A140-82E8-E674B74EAD0E}" type="slidenum">
              <a:rPr lang="en-US"/>
              <a:pPr/>
              <a:t>3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352800"/>
            <a:ext cx="32766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27125" y="2117725"/>
            <a:ext cx="62960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A quantum loop is quadratically divergent.  Higgs</a:t>
            </a:r>
          </a:p>
          <a:p>
            <a:r>
              <a:rPr lang="en-US" sz="2400"/>
              <a:t>Mass, connected to Higgs vev, is unstable to the</a:t>
            </a:r>
          </a:p>
          <a:p>
            <a:r>
              <a:rPr lang="en-US" sz="2400"/>
              <a:t>Highest mass scales in the theory.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5257800"/>
            <a:ext cx="548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339260" y="222453"/>
            <a:ext cx="458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Naturalness Problem connected to: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0B6C-8F58-414F-B6D7-93DE5423A8CC}" type="slidenum">
              <a:rPr lang="en-US"/>
              <a:pPr/>
              <a:t>4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Cures of the Naturalness Problem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98525" y="2346325"/>
            <a:ext cx="7891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>
              <a:buFont typeface="Times" charset="0"/>
              <a:buAutoNum type="arabicPeriod"/>
            </a:pPr>
            <a:r>
              <a:rPr lang="en-US" sz="2400" dirty="0">
                <a:solidFill>
                  <a:srgbClr val="E5180A"/>
                </a:solidFill>
              </a:rPr>
              <a:t>Disallow all</a:t>
            </a:r>
            <a:r>
              <a:rPr lang="en-US" sz="2400" dirty="0" smtClean="0">
                <a:solidFill>
                  <a:srgbClr val="E5180A"/>
                </a:solidFill>
              </a:rPr>
              <a:t> scalars </a:t>
            </a:r>
            <a:r>
              <a:rPr lang="en-US" sz="2400" dirty="0">
                <a:solidFill>
                  <a:srgbClr val="E5180A"/>
                </a:solidFill>
              </a:rPr>
              <a:t>in the theory (Technicolor).</a:t>
            </a:r>
            <a:endParaRPr lang="en-US" sz="2400" dirty="0" smtClean="0">
              <a:solidFill>
                <a:srgbClr val="E5180A"/>
              </a:solidFill>
            </a:endParaRPr>
          </a:p>
          <a:p>
            <a:pPr marL="457200" indent="-457200"/>
            <a:endParaRPr lang="en-US" sz="2400" dirty="0" smtClean="0">
              <a:solidFill>
                <a:srgbClr val="E5180A"/>
              </a:solidFill>
            </a:endParaRPr>
          </a:p>
          <a:p>
            <a:pPr marL="457200" indent="-457200">
              <a:buFont typeface="Times" charset="0"/>
              <a:buAutoNum type="arabicPeriod"/>
            </a:pPr>
            <a:r>
              <a:rPr lang="en-US" sz="2400" dirty="0">
                <a:solidFill>
                  <a:srgbClr val="E5180A"/>
                </a:solidFill>
              </a:rPr>
              <a:t>Disallow higher mass scales (extra dimensions)</a:t>
            </a:r>
            <a:r>
              <a:rPr lang="en-US" sz="2400" dirty="0" smtClean="0">
                <a:solidFill>
                  <a:srgbClr val="E5180A"/>
                </a:solidFill>
              </a:rPr>
              <a:t>.</a:t>
            </a:r>
          </a:p>
          <a:p>
            <a:pPr marL="457200" indent="-457200">
              <a:buFont typeface="Times" charset="0"/>
              <a:buAutoNum type="arabicPeriod"/>
            </a:pPr>
            <a:endParaRPr lang="en-US" sz="2400" dirty="0" smtClean="0">
              <a:solidFill>
                <a:srgbClr val="E5180A"/>
              </a:solidFill>
            </a:endParaRPr>
          </a:p>
          <a:p>
            <a:pPr marL="457200" indent="-457200">
              <a:buFont typeface="Times" charset="0"/>
              <a:buAutoNum type="arabicPeriod"/>
            </a:pPr>
            <a:r>
              <a:rPr lang="en-US" sz="2400" dirty="0" smtClean="0">
                <a:solidFill>
                  <a:srgbClr val="E5180A"/>
                </a:solidFill>
              </a:rPr>
              <a:t>Symmetry cancels quadratic divergences (</a:t>
            </a:r>
            <a:r>
              <a:rPr lang="en-US" sz="2400" dirty="0" err="1" smtClean="0">
                <a:solidFill>
                  <a:srgbClr val="E5180A"/>
                </a:solidFill>
              </a:rPr>
              <a:t>supersymmetry</a:t>
            </a:r>
            <a:r>
              <a:rPr lang="en-US" sz="2400" dirty="0" smtClean="0">
                <a:solidFill>
                  <a:srgbClr val="E5180A"/>
                </a:solidFill>
              </a:rPr>
              <a:t>)</a:t>
            </a:r>
          </a:p>
          <a:p>
            <a:pPr marL="457200" indent="-457200">
              <a:buFont typeface="Times" charset="0"/>
              <a:buNone/>
            </a:pPr>
            <a:r>
              <a:rPr lang="en-US" sz="2400" dirty="0" smtClean="0"/>
              <a:t>  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A43D3-5CBD-2649-AFDF-B4E2FAA5E92C}" type="slidenum">
              <a:rPr lang="en-US"/>
              <a:pPr/>
              <a:t>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Technicolor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09800"/>
            <a:ext cx="84582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52824" y="3943656"/>
            <a:ext cx="81692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Problems:  Proliferation of Pseudo-</a:t>
            </a:r>
            <a:r>
              <a:rPr lang="en-US" sz="2400" dirty="0" err="1">
                <a:solidFill>
                  <a:schemeClr val="accent2"/>
                </a:solidFill>
              </a:rPr>
              <a:t>Nambu</a:t>
            </a:r>
            <a:r>
              <a:rPr lang="en-US" sz="2400" dirty="0">
                <a:solidFill>
                  <a:schemeClr val="accent2"/>
                </a:solidFill>
              </a:rPr>
              <a:t> Goldstone Bosons</a:t>
            </a:r>
            <a:r>
              <a:rPr lang="en-US" sz="2400" dirty="0" smtClean="0">
                <a:solidFill>
                  <a:schemeClr val="accent2"/>
                </a:solidFill>
              </a:rPr>
              <a:t>, challenges with </a:t>
            </a:r>
            <a:r>
              <a:rPr lang="en-US" sz="2400" dirty="0">
                <a:solidFill>
                  <a:schemeClr val="accent2"/>
                </a:solidFill>
              </a:rPr>
              <a:t>precision measurements of </a:t>
            </a:r>
            <a:r>
              <a:rPr lang="en-US" sz="2400" dirty="0" smtClean="0">
                <a:solidFill>
                  <a:schemeClr val="accent2"/>
                </a:solidFill>
              </a:rPr>
              <a:t>Z decays</a:t>
            </a:r>
            <a:r>
              <a:rPr lang="en-US" sz="2400" dirty="0">
                <a:solidFill>
                  <a:schemeClr val="accent2"/>
                </a:solidFill>
              </a:rPr>
              <a:t>, and difficulty giving both light quark and </a:t>
            </a:r>
            <a:r>
              <a:rPr lang="en-US" sz="2400" dirty="0" smtClean="0">
                <a:solidFill>
                  <a:schemeClr val="accent2"/>
                </a:solidFill>
              </a:rPr>
              <a:t>heavy quark </a:t>
            </a:r>
            <a:r>
              <a:rPr lang="en-US" sz="2400" dirty="0">
                <a:solidFill>
                  <a:schemeClr val="accent2"/>
                </a:solidFill>
              </a:rPr>
              <a:t>masses</a:t>
            </a:r>
            <a:r>
              <a:rPr lang="en-US" sz="2400" dirty="0" smtClean="0">
                <a:solidFill>
                  <a:schemeClr val="accent2"/>
                </a:solidFill>
              </a:rPr>
              <a:t>. </a:t>
            </a:r>
          </a:p>
          <a:p>
            <a:endParaRPr lang="en-US" sz="2400" dirty="0">
              <a:solidFill>
                <a:schemeClr val="accent2"/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(BUT, not ruled out by any means and worth consideration….)</a:t>
            </a: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Traditional Primary Emphasis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34724"/>
            <a:ext cx="84808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arenR"/>
            </a:pPr>
            <a:r>
              <a:rPr lang="en-US" sz="2400" dirty="0" smtClean="0"/>
              <a:t>Electroweak symmetry breaking is a mystery. </a:t>
            </a:r>
          </a:p>
          <a:p>
            <a:pPr marL="457200" indent="-457200">
              <a:buAutoNum type="alphaUcParenR"/>
            </a:pPr>
            <a:endParaRPr lang="en-US" sz="2400" dirty="0" smtClean="0"/>
          </a:p>
          <a:p>
            <a:pPr marL="457200" indent="-457200">
              <a:buAutoNum type="alphaUcParenR"/>
            </a:pPr>
            <a:r>
              <a:rPr lang="en-US" sz="2400" dirty="0" smtClean="0"/>
              <a:t>Symmetry breaking might produce Higgs boson or might not, depending on how hierarchy problem is solved</a:t>
            </a:r>
          </a:p>
          <a:p>
            <a:pPr marL="457200" indent="-457200">
              <a:buAutoNum type="alphaUcParenR"/>
            </a:pPr>
            <a:endParaRPr lang="en-US" sz="2400" dirty="0" smtClean="0"/>
          </a:p>
          <a:p>
            <a:pPr marL="457200" indent="-457200">
              <a:buAutoNum type="alphaUcParenR"/>
            </a:pPr>
            <a:r>
              <a:rPr lang="en-US" sz="2400" dirty="0" smtClean="0"/>
              <a:t>Longitudinal W scattering </a:t>
            </a:r>
            <a:r>
              <a:rPr lang="en-US" sz="2400" dirty="0" err="1" smtClean="0"/>
              <a:t>unitarized</a:t>
            </a:r>
            <a:r>
              <a:rPr lang="en-US" sz="2400" dirty="0" smtClean="0"/>
              <a:t> for E&gt;1 </a:t>
            </a:r>
            <a:r>
              <a:rPr lang="en-US" sz="2400" dirty="0" err="1" smtClean="0"/>
              <a:t>TeV</a:t>
            </a:r>
            <a:r>
              <a:rPr lang="en-US" sz="2400" dirty="0" smtClean="0"/>
              <a:t> by Higgs or some other non-</a:t>
            </a:r>
            <a:r>
              <a:rPr lang="en-US" sz="2400" dirty="0" err="1" smtClean="0"/>
              <a:t>perturbative</a:t>
            </a:r>
            <a:r>
              <a:rPr lang="en-US" sz="2400" dirty="0" smtClean="0"/>
              <a:t> dynamics (</a:t>
            </a:r>
            <a:r>
              <a:rPr lang="en-US" sz="2400" dirty="0" err="1" smtClean="0"/>
              <a:t>techni-</a:t>
            </a:r>
            <a:r>
              <a:rPr lang="en-US" sz="2400" dirty="0" err="1" smtClean="0">
                <a:latin typeface="Symbol" charset="2"/>
                <a:cs typeface="Symbol" charset="2"/>
              </a:rPr>
              <a:t>r</a:t>
            </a:r>
            <a:r>
              <a:rPr lang="en-US" sz="2400" dirty="0" smtClean="0"/>
              <a:t> meson)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1" y="4174067"/>
            <a:ext cx="7613642" cy="235736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Unitarization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20" y="1143000"/>
            <a:ext cx="7336763" cy="37482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1220" y="3725333"/>
            <a:ext cx="1166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Simmons, ‘06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4190"/>
            <a:ext cx="79855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</a:t>
            </a:r>
            <a:r>
              <a:rPr lang="en-US" sz="2400" dirty="0" err="1" smtClean="0"/>
              <a:t>technicolor</a:t>
            </a:r>
            <a:r>
              <a:rPr lang="en-US" sz="2400" dirty="0" smtClean="0"/>
              <a:t> theories, the </a:t>
            </a:r>
            <a:r>
              <a:rPr lang="en-US" sz="2400" dirty="0" err="1" smtClean="0"/>
              <a:t>techni-</a:t>
            </a:r>
            <a:r>
              <a:rPr lang="en-US" sz="2400" dirty="0" err="1" smtClean="0">
                <a:latin typeface="Symbol" charset="2"/>
                <a:cs typeface="Symbol" charset="2"/>
              </a:rPr>
              <a:t>r</a:t>
            </a:r>
            <a:r>
              <a:rPr lang="en-US" sz="2400" dirty="0" smtClean="0"/>
              <a:t> meson </a:t>
            </a:r>
            <a:r>
              <a:rPr lang="en-US" sz="2400" dirty="0" err="1" smtClean="0"/>
              <a:t>unitarizes</a:t>
            </a:r>
            <a:r>
              <a:rPr lang="en-US" sz="2400" dirty="0" smtClean="0"/>
              <a:t> W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W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 scattering, just as the </a:t>
            </a:r>
            <a:r>
              <a:rPr lang="en-US" sz="2400" dirty="0" err="1" smtClean="0">
                <a:latin typeface="Symbol" charset="2"/>
                <a:cs typeface="Symbol" charset="2"/>
              </a:rPr>
              <a:t>r</a:t>
            </a:r>
            <a:r>
              <a:rPr lang="en-US" sz="2400" dirty="0" smtClean="0"/>
              <a:t> meson of QCD </a:t>
            </a:r>
            <a:r>
              <a:rPr lang="en-US" sz="2400" dirty="0" err="1" smtClean="0"/>
              <a:t>unitarizes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charset="2"/>
                <a:cs typeface="Symbol" charset="2"/>
              </a:rPr>
              <a:t>pp</a:t>
            </a:r>
            <a:r>
              <a:rPr lang="en-US" sz="2400" dirty="0" smtClean="0"/>
              <a:t> scattering.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M</a:t>
            </a:r>
            <a:r>
              <a:rPr lang="en-US" sz="2400" baseline="-25000" dirty="0" err="1" smtClean="0">
                <a:latin typeface="Symbol" charset="2"/>
                <a:cs typeface="Symbol" charset="2"/>
              </a:rPr>
              <a:t>r</a:t>
            </a:r>
            <a:r>
              <a:rPr lang="en-US" sz="2400" dirty="0" smtClean="0"/>
              <a:t> could be anywhere from ~1 </a:t>
            </a:r>
            <a:r>
              <a:rPr lang="en-US" sz="2400" dirty="0" err="1" smtClean="0"/>
              <a:t>TeV</a:t>
            </a:r>
            <a:r>
              <a:rPr lang="en-US" sz="2400" dirty="0" smtClean="0"/>
              <a:t> to ~3 </a:t>
            </a:r>
            <a:r>
              <a:rPr lang="en-US" sz="2400" dirty="0" err="1" smtClean="0"/>
              <a:t>TeV</a:t>
            </a:r>
            <a:r>
              <a:rPr lang="en-US" sz="2400" dirty="0" smtClean="0"/>
              <a:t> or even higher.</a:t>
            </a:r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5104190"/>
            <a:ext cx="7985580" cy="1569660"/>
          </a:xfrm>
          <a:prstGeom prst="roundRect">
            <a:avLst/>
          </a:prstGeom>
          <a:solidFill>
            <a:schemeClr val="accent2">
              <a:lumMod val="75000"/>
              <a:alpha val="35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4655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Collider Expectations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115" y="274638"/>
            <a:ext cx="4884275" cy="4340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19560" y="320244"/>
            <a:ext cx="2039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Barklow</a:t>
            </a:r>
            <a:r>
              <a:rPr lang="en-US" dirty="0" smtClean="0"/>
              <a:t> et al., 2002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39" y="1781443"/>
            <a:ext cx="2253734" cy="1738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0778" y="2382683"/>
            <a:ext cx="743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14 </a:t>
            </a:r>
            <a:r>
              <a:rPr lang="en-US" sz="1400" dirty="0" err="1" smtClean="0"/>
              <a:t>TeV</a:t>
            </a:r>
            <a:endParaRPr lang="en-US" sz="1400" dirty="0" smtClean="0"/>
          </a:p>
          <a:p>
            <a:r>
              <a:rPr lang="en-US" sz="1400" dirty="0" smtClean="0"/>
              <a:t>300 fb</a:t>
            </a:r>
            <a:r>
              <a:rPr lang="en-US" sz="1400" baseline="30000" dirty="0" smtClean="0"/>
              <a:t>-1</a:t>
            </a:r>
            <a:endParaRPr lang="en-US" sz="14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5748550" y="2370925"/>
            <a:ext cx="743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500 fb</a:t>
            </a:r>
            <a:r>
              <a:rPr lang="en-US" sz="1400" baseline="30000" dirty="0" smtClean="0"/>
              <a:t>-1</a:t>
            </a:r>
            <a:endParaRPr lang="en-US" sz="14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6743230" y="1709860"/>
            <a:ext cx="593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 ab</a:t>
            </a:r>
            <a:r>
              <a:rPr lang="en-US" sz="1400" baseline="30000" dirty="0" smtClean="0"/>
              <a:t>-1</a:t>
            </a:r>
            <a:endParaRPr lang="en-US" sz="14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636447" y="1402083"/>
            <a:ext cx="593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 ab</a:t>
            </a:r>
            <a:r>
              <a:rPr lang="en-US" sz="1400" baseline="30000" dirty="0" smtClean="0"/>
              <a:t>-1</a:t>
            </a:r>
            <a:endParaRPr lang="en-US" sz="14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4303751" y="4430388"/>
            <a:ext cx="465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Assumes favorable narrow resonance M</a:t>
            </a:r>
            <a:r>
              <a:rPr lang="en-US" baseline="-25000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&gt;M</a:t>
            </a:r>
            <a:r>
              <a:rPr lang="en-US" baseline="-25000" dirty="0" smtClean="0">
                <a:latin typeface="Symbol" charset="2"/>
                <a:cs typeface="Symbol" charset="2"/>
              </a:rPr>
              <a:t>r</a:t>
            </a:r>
            <a:r>
              <a:rPr lang="en-US" dirty="0" smtClean="0"/>
              <a:t>/2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05" y="4905542"/>
            <a:ext cx="8902095" cy="178845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29022" y="6453394"/>
            <a:ext cx="2039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Barklow</a:t>
            </a:r>
            <a:r>
              <a:rPr lang="en-US" dirty="0" smtClean="0"/>
              <a:t> et al., 2002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305" y="4536210"/>
            <a:ext cx="3240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Doubling energy would be good!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4305" y="6196598"/>
            <a:ext cx="5143120" cy="256796"/>
          </a:xfrm>
          <a:prstGeom prst="roundRect">
            <a:avLst/>
          </a:prstGeom>
          <a:solidFill>
            <a:srgbClr val="FFFF0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Perhaps to be given less emphasis….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368425" y="5334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3600">
              <a:solidFill>
                <a:schemeClr val="accent2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2625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360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9225" y="533400"/>
            <a:ext cx="411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95385" y="3256391"/>
            <a:ext cx="2492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latin typeface="Times" charset="0"/>
              </a:rPr>
              <a:t>Lower </a:t>
            </a:r>
            <a:r>
              <a:rPr lang="en-US" dirty="0">
                <a:latin typeface="Times" charset="0"/>
              </a:rPr>
              <a:t>limit from lack of</a:t>
            </a:r>
          </a:p>
          <a:p>
            <a:r>
              <a:rPr lang="en-US" dirty="0">
                <a:latin typeface="Times" charset="0"/>
              </a:rPr>
              <a:t>direct signal at LEP 2</a:t>
            </a:r>
          </a:p>
          <a:p>
            <a:r>
              <a:rPr lang="en-US" dirty="0">
                <a:latin typeface="Times" charset="0"/>
              </a:rPr>
              <a:t>is about 115 </a:t>
            </a:r>
            <a:r>
              <a:rPr lang="en-US" dirty="0" err="1">
                <a:latin typeface="Times" charset="0"/>
              </a:rPr>
              <a:t>GeV</a:t>
            </a:r>
            <a:r>
              <a:rPr lang="en-US" dirty="0">
                <a:latin typeface="Times" charset="0"/>
              </a:rPr>
              <a:t>.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867650" y="3718056"/>
            <a:ext cx="819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latin typeface="Times" charset="0"/>
              </a:rPr>
              <a:t>LEPEWWG</a:t>
            </a:r>
            <a:endParaRPr lang="en-US" dirty="0">
              <a:latin typeface="Times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4229" y="3154734"/>
            <a:ext cx="1951299" cy="1126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33451" y="5060874"/>
            <a:ext cx="7461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E5180A"/>
                </a:solidFill>
                <a:latin typeface="Times" charset="0"/>
              </a:rPr>
              <a:t>Experiment Summary: </a:t>
            </a:r>
            <a:r>
              <a:rPr lang="en-US" dirty="0">
                <a:solidFill>
                  <a:srgbClr val="E5180A"/>
                </a:solidFill>
                <a:latin typeface="Times" charset="0"/>
              </a:rPr>
              <a:t>115 </a:t>
            </a:r>
            <a:r>
              <a:rPr lang="en-US" dirty="0" err="1">
                <a:solidFill>
                  <a:srgbClr val="E5180A"/>
                </a:solidFill>
                <a:latin typeface="Times" charset="0"/>
              </a:rPr>
              <a:t>GeV</a:t>
            </a:r>
            <a:r>
              <a:rPr lang="en-US" dirty="0">
                <a:solidFill>
                  <a:srgbClr val="E5180A"/>
                </a:solidFill>
                <a:latin typeface="Times" charset="0"/>
              </a:rPr>
              <a:t> &lt; </a:t>
            </a:r>
            <a:r>
              <a:rPr lang="en-US" dirty="0" err="1">
                <a:solidFill>
                  <a:srgbClr val="E5180A"/>
                </a:solidFill>
                <a:latin typeface="Times" charset="0"/>
              </a:rPr>
              <a:t>m</a:t>
            </a:r>
            <a:r>
              <a:rPr lang="en-US" baseline="-25000" dirty="0" err="1">
                <a:solidFill>
                  <a:srgbClr val="E5180A"/>
                </a:solidFill>
                <a:latin typeface="Times" charset="0"/>
              </a:rPr>
              <a:t>h</a:t>
            </a:r>
            <a:r>
              <a:rPr lang="en-US" dirty="0">
                <a:solidFill>
                  <a:srgbClr val="E5180A"/>
                </a:solidFill>
                <a:latin typeface="Times" charset="0"/>
              </a:rPr>
              <a:t> &lt;</a:t>
            </a:r>
            <a:r>
              <a:rPr lang="en-US" dirty="0" smtClean="0">
                <a:solidFill>
                  <a:srgbClr val="E5180A"/>
                </a:solidFill>
                <a:latin typeface="Times" charset="0"/>
              </a:rPr>
              <a:t> 160 </a:t>
            </a:r>
            <a:r>
              <a:rPr lang="en-US" dirty="0" err="1" smtClean="0">
                <a:solidFill>
                  <a:srgbClr val="E5180A"/>
                </a:solidFill>
                <a:latin typeface="Times" charset="0"/>
              </a:rPr>
              <a:t>GeV</a:t>
            </a:r>
            <a:r>
              <a:rPr lang="en-US" dirty="0" smtClean="0">
                <a:solidFill>
                  <a:srgbClr val="E5180A"/>
                </a:solidFill>
                <a:latin typeface="Times" charset="0"/>
              </a:rPr>
              <a:t> or 170 </a:t>
            </a:r>
            <a:r>
              <a:rPr lang="en-US" dirty="0" err="1" smtClean="0">
                <a:solidFill>
                  <a:srgbClr val="E5180A"/>
                </a:solidFill>
                <a:latin typeface="Times" charset="0"/>
              </a:rPr>
              <a:t>GeV</a:t>
            </a:r>
            <a:r>
              <a:rPr lang="en-US" dirty="0" smtClean="0">
                <a:solidFill>
                  <a:srgbClr val="E5180A"/>
                </a:solidFill>
                <a:latin typeface="Times" charset="0"/>
              </a:rPr>
              <a:t> &lt; </a:t>
            </a:r>
            <a:r>
              <a:rPr lang="en-US" dirty="0" err="1" smtClean="0">
                <a:solidFill>
                  <a:srgbClr val="E5180A"/>
                </a:solidFill>
                <a:latin typeface="Times" charset="0"/>
              </a:rPr>
              <a:t>m</a:t>
            </a:r>
            <a:r>
              <a:rPr lang="en-US" baseline="-25000" dirty="0" err="1" smtClean="0">
                <a:solidFill>
                  <a:srgbClr val="E5180A"/>
                </a:solidFill>
                <a:latin typeface="Times" charset="0"/>
              </a:rPr>
              <a:t>h</a:t>
            </a:r>
            <a:r>
              <a:rPr lang="en-US" dirty="0" smtClean="0">
                <a:solidFill>
                  <a:srgbClr val="E5180A"/>
                </a:solidFill>
                <a:latin typeface="Times" charset="0"/>
              </a:rPr>
              <a:t> &lt; 180 </a:t>
            </a:r>
            <a:r>
              <a:rPr lang="en-US" dirty="0" err="1">
                <a:solidFill>
                  <a:srgbClr val="E5180A"/>
                </a:solidFill>
                <a:latin typeface="Times" charset="0"/>
              </a:rPr>
              <a:t>GeV</a:t>
            </a:r>
            <a:endParaRPr lang="en-US" dirty="0">
              <a:solidFill>
                <a:srgbClr val="E5180A"/>
              </a:solidFill>
              <a:latin typeface="Times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0460" y="1843741"/>
            <a:ext cx="2701617" cy="263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795385" y="4538685"/>
            <a:ext cx="475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Tevatron</a:t>
            </a:r>
            <a:r>
              <a:rPr lang="en-US" dirty="0" smtClean="0"/>
              <a:t> 95% exclusion 160 </a:t>
            </a:r>
            <a:r>
              <a:rPr lang="en-US" dirty="0" err="1" smtClean="0"/>
              <a:t>GeV</a:t>
            </a:r>
            <a:r>
              <a:rPr lang="en-US" dirty="0" smtClean="0"/>
              <a:t>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&lt; 170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2625" y="2078550"/>
            <a:ext cx="5514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</a:rPr>
              <a:t>Higgs boson mass upper limit (95% CL) from precision </a:t>
            </a:r>
          </a:p>
          <a:p>
            <a:r>
              <a:rPr lang="en-US" dirty="0" smtClean="0">
                <a:latin typeface="Times" charset="0"/>
              </a:rPr>
              <a:t>Electroweak is less than 180 </a:t>
            </a:r>
            <a:r>
              <a:rPr lang="en-US" dirty="0" err="1" smtClean="0">
                <a:latin typeface="Times" charset="0"/>
              </a:rPr>
              <a:t>GeV</a:t>
            </a:r>
            <a:r>
              <a:rPr lang="en-US" dirty="0" smtClean="0">
                <a:latin typeface="Times" charset="0"/>
              </a:rPr>
              <a:t>.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" y="5702752"/>
            <a:ext cx="718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other words, Higgs boson (or equivalent dynamics) is likely to be LIGHT and PERTURBATIVE electroweak interactions are expected.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33451" y="5702752"/>
            <a:ext cx="7192134" cy="646331"/>
          </a:xfrm>
          <a:prstGeom prst="roundRect">
            <a:avLst/>
          </a:prstGeom>
          <a:solidFill>
            <a:srgbClr val="3366FF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66036" y="1180828"/>
            <a:ext cx="7327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Interesting further ideas in this vein: </a:t>
            </a:r>
            <a:r>
              <a:rPr lang="en-US" dirty="0" err="1" smtClean="0"/>
              <a:t>Higgsless</a:t>
            </a:r>
            <a:r>
              <a:rPr lang="en-US" dirty="0" smtClean="0"/>
              <a:t> theories, top condensate, etc.</a:t>
            </a:r>
          </a:p>
          <a:p>
            <a:r>
              <a:rPr lang="en-US" dirty="0" smtClean="0"/>
              <a:t>But perhaps less emphasis is in order given recent </a:t>
            </a:r>
            <a:r>
              <a:rPr lang="en-US" dirty="0" err="1" smtClean="0"/>
              <a:t>expt</a:t>
            </a:r>
            <a:r>
              <a:rPr lang="en-US" dirty="0" smtClean="0"/>
              <a:t> results.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1180828"/>
            <a:ext cx="7308798" cy="646331"/>
          </a:xfrm>
          <a:prstGeom prst="roundRect">
            <a:avLst/>
          </a:pr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6A52-67E7-8D47-A15C-A8A2918BCC8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1432</Words>
  <Application>Microsoft Macintosh PowerPoint</Application>
  <PresentationFormat>On-screen Show (4:3)</PresentationFormat>
  <Paragraphs>233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Elements of a Physics Case  for HE LHC</vt:lpstr>
      <vt:lpstr>Do we want a higher energy LHC in the future? </vt:lpstr>
      <vt:lpstr>Higgs boson unstable to QM</vt:lpstr>
      <vt:lpstr>Cures of the Naturalness Problem</vt:lpstr>
      <vt:lpstr>Technicolor</vt:lpstr>
      <vt:lpstr>Traditional Primary Emphasis</vt:lpstr>
      <vt:lpstr>Unitarization</vt:lpstr>
      <vt:lpstr>Collider Expectations</vt:lpstr>
      <vt:lpstr>Perhaps to be given less emphasis….</vt:lpstr>
      <vt:lpstr>Slide 10</vt:lpstr>
      <vt:lpstr>Slide 11</vt:lpstr>
      <vt:lpstr>Slide 12</vt:lpstr>
      <vt:lpstr>KK Graviton cross-sections</vt:lpstr>
      <vt:lpstr>Fast growth with energy….</vt:lpstr>
      <vt:lpstr>Higher energy extremely helpful</vt:lpstr>
      <vt:lpstr>Energy and Extra Dimensions other studies to propose</vt:lpstr>
      <vt:lpstr>Supersymmetry</vt:lpstr>
      <vt:lpstr>The Particle Spectrum of Minimal Supersymmetry</vt:lpstr>
      <vt:lpstr>Description of SUSY Breaking</vt:lpstr>
      <vt:lpstr>Challenges for Low-Energy SUSY</vt:lpstr>
      <vt:lpstr>Flavor Changing Neutral Currents</vt:lpstr>
      <vt:lpstr>CP Violation</vt:lpstr>
      <vt:lpstr>Non-singlet SUSY breaking</vt:lpstr>
      <vt:lpstr>Mass Spectrum</vt:lpstr>
      <vt:lpstr>Collider Implications of Heavy Flavor Supersymmetry</vt:lpstr>
      <vt:lpstr>High multiplicity tops+MET events</vt:lpstr>
      <vt:lpstr>Scalar superpartner discoveries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a Physics Case  for HE LHC</dc:title>
  <dc:creator>James Wells</dc:creator>
  <cp:lastModifiedBy>James Wells</cp:lastModifiedBy>
  <cp:revision>19</cp:revision>
  <dcterms:created xsi:type="dcterms:W3CDTF">2010-10-11T16:13:38Z</dcterms:created>
  <dcterms:modified xsi:type="dcterms:W3CDTF">2010-10-11T16:14:38Z</dcterms:modified>
</cp:coreProperties>
</file>