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7ECDBC6-A84F-4A73-B54D-885C1A519FA0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5365EC5-C599-411D-9B7B-59DC4C890A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1C7D06-AC7C-4334-BA0F-410245E6D7D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CB20BF-650A-4579-92A8-20CB8403ABDD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87E090-4C00-4153-88CB-C91BE91443D2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95FD4B-85BD-4FDF-A031-75B265AC73AC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B89F64-7184-4B74-8E65-F733059F7B80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792912-F278-4860-89C0-B8F645013943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4E556-553A-4979-A094-193A2772FB50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B886F-A4B7-4F35-B8D9-E112678ED7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ECFA8-ACA7-45A7-9671-24E2D2D01B28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4F943-17B2-4475-A88B-CFF3A42008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407EE-AF6D-4681-9B0F-0F348801E79E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B08E7-7F47-44E5-B9AA-704B8F876B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4C396-92DC-4FEC-A8A7-E148556BFD36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A6799-BBDB-45E0-9981-B7E57637FA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6C406-A69C-4A70-8D8B-4234CF4F74EF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D192F-E11A-46E0-8780-EC82B8ACA9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28E4D-734D-4AB3-B504-0B332F9D148B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3638D-455A-44DE-A0AD-B1608E3C45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203F0-69E8-47B5-AE25-84D4450F16B1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D5CD7-5384-4D2A-A54A-CBB58CD711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57D36-F36D-403E-B916-98FCDD5FB542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D597D-4919-4CEE-9773-7093DEA579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9090D-B32E-4792-B65F-4AAC94BD1C9C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F7521-003D-472B-9DAE-D6E0CF5BFD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A4E85-C366-46C1-A6BC-132279BFCEA8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758BF-CF85-4DAB-B56A-BFF93B0664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4B52-A2E3-4C41-BA74-1CE893D8E39F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3E7DB-EEEB-4C10-9525-392820F037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FF58C5-11DB-4B53-BEF8-BB6EF314861B}" type="datetimeFigureOut">
              <a:rPr lang="en-GB"/>
              <a:pPr>
                <a:defRPr/>
              </a:pPr>
              <a:t>14/10/2010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69A2D7-7B6B-47F7-832C-B010C440A0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EuCARD He-LHC’10 AccNet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Steve Myers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Motivation, Status, and Strategy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Motivation</a:t>
            </a:r>
          </a:p>
          <a:p>
            <a:pPr lvl="1"/>
            <a:r>
              <a:rPr lang="en-GB" smtClean="0"/>
              <a:t>Should come from the users (previous talk)</a:t>
            </a:r>
          </a:p>
          <a:p>
            <a:r>
              <a:rPr lang="en-GB" smtClean="0"/>
              <a:t>Status</a:t>
            </a:r>
          </a:p>
          <a:p>
            <a:pPr lvl="1"/>
            <a:r>
              <a:rPr lang="en-GB" smtClean="0"/>
              <a:t>Magnets, detectors, cryogenics, vacuum, beam dynamics, injectors, </a:t>
            </a:r>
          </a:p>
          <a:p>
            <a:pPr lvl="1"/>
            <a:r>
              <a:rPr lang="en-GB" smtClean="0"/>
              <a:t>Should come from the 4 major sessions</a:t>
            </a:r>
          </a:p>
          <a:p>
            <a:r>
              <a:rPr lang="en-GB" smtClean="0"/>
              <a:t>Strategy</a:t>
            </a:r>
          </a:p>
          <a:p>
            <a:pPr lvl="1"/>
            <a:r>
              <a:rPr lang="en-GB" smtClean="0"/>
              <a:t>Should come from the CERN Directorate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Accelerator Strategy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r>
              <a:rPr lang="en-GB" smtClean="0"/>
              <a:t>CERN is the energy frontier laboratory</a:t>
            </a:r>
          </a:p>
          <a:p>
            <a:r>
              <a:rPr lang="en-GB" smtClean="0"/>
              <a:t>We have</a:t>
            </a:r>
          </a:p>
          <a:p>
            <a:pPr lvl="1"/>
            <a:r>
              <a:rPr lang="en-GB" smtClean="0"/>
              <a:t>LHC at 7TeV/beam; the highest energy collider on the planet for the foreseeable future</a:t>
            </a:r>
          </a:p>
          <a:p>
            <a:pPr lvl="1"/>
            <a:r>
              <a:rPr lang="en-GB" smtClean="0"/>
              <a:t>HL-LHC; proposed luminosity upgrade for installation 2020-2021 and operating until around 2030 (included the upgrade of the LHC Injectors)</a:t>
            </a:r>
          </a:p>
          <a:p>
            <a:pPr lvl="1"/>
            <a:r>
              <a:rPr lang="en-GB" smtClean="0"/>
              <a:t>A study for an electron proton collider LHeC supported by ECFA and a CDR due at the end of 2010/2011</a:t>
            </a:r>
          </a:p>
          <a:p>
            <a:endParaRPr lang="en-GB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en-GB" smtClean="0"/>
              <a:t>Accelerator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472113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On the electron-positron front we have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CLIC linear collider study to complete the CDR by 2011 and the Technical design by 2016-2020, depending on funding.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Strategically the Linear Collider would be constructed probably be after the HL-LHC (&gt;2030)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BUT: what happens if LC does not fly? (politics, finances, governance, energy and climate situation,.....). What alternatives are there?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HE-LHC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Neutrinos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492500" y="5589588"/>
            <a:ext cx="5327650" cy="4619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>
                <a:latin typeface="+mn-lt"/>
                <a:cs typeface="+mn-cs"/>
              </a:rPr>
              <a:t>Long preparation lead time</a:t>
            </a:r>
            <a:endParaRPr lang="en-GB" sz="24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CERN Accelerator Strategy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GB" smtClean="0"/>
              <a:t>LHC Operation at 7 TeV/beam up to design luminosity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GB" smtClean="0"/>
              <a:t>HL-LHC for installation in 2020/2021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GB" smtClean="0"/>
              <a:t>Linear collider TDR for 2016-2020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GB" smtClean="0"/>
              <a:t>Study HE-LHC as a feasibility study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GB" smtClean="0"/>
              <a:t>R&amp;D on high power proton drivers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GB" smtClean="0"/>
              <a:t>CDR for a LHeC (ring-ring, ring-linac)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2"/>
          <p:cNvSpPr>
            <a:spLocks noGrp="1"/>
          </p:cNvSpPr>
          <p:nvPr>
            <p:ph idx="1"/>
          </p:nvPr>
        </p:nvSpPr>
        <p:spPr>
          <a:xfrm>
            <a:off x="611188" y="1125538"/>
            <a:ext cx="7632700" cy="45259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GB" sz="6000" smtClean="0"/>
              <a:t>Thank you and have a good mini workshop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221</Words>
  <Application>Microsoft Office PowerPoint</Application>
  <PresentationFormat>On-screen Show (4:3)</PresentationFormat>
  <Paragraphs>38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EuCARD He-LHC’10 AccNet</vt:lpstr>
      <vt:lpstr>Motivation, Status, and Strategy</vt:lpstr>
      <vt:lpstr>Accelerator Strategy</vt:lpstr>
      <vt:lpstr>Accelerator Strategy</vt:lpstr>
      <vt:lpstr>CERN Accelerator Strategy</vt:lpstr>
      <vt:lpstr>Slide 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</dc:creator>
  <cp:lastModifiedBy>Antoinette</cp:lastModifiedBy>
  <cp:revision>2</cp:revision>
  <dcterms:created xsi:type="dcterms:W3CDTF">2010-10-13T15:22:50Z</dcterms:created>
  <dcterms:modified xsi:type="dcterms:W3CDTF">2010-10-14T07:15:28Z</dcterms:modified>
</cp:coreProperties>
</file>