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81" r:id="rId2"/>
    <p:sldId id="287" r:id="rId3"/>
    <p:sldId id="288" r:id="rId4"/>
    <p:sldId id="289" r:id="rId5"/>
    <p:sldId id="290" r:id="rId6"/>
    <p:sldId id="291" r:id="rId7"/>
    <p:sldId id="306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4" r:id="rId19"/>
    <p:sldId id="302" r:id="rId20"/>
    <p:sldId id="303" r:id="rId21"/>
  </p:sldIdLst>
  <p:sldSz cx="10799763" cy="756285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2463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4927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7391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9854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623185" algn="l" defTabSz="52463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147822" algn="l" defTabSz="52463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672459" algn="l" defTabSz="52463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197096" algn="l" defTabSz="524637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0000"/>
    <a:srgbClr val="C2C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672" y="-112"/>
      </p:cViewPr>
      <p:guideLst>
        <p:guide orient="horz" pos="750"/>
        <p:guide pos="340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6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BD2337-570C-FD4E-A4E6-41B1CD80C642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AAFB63-BFBE-0949-9D08-B7F2F2C92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0BD9B-702E-2548-B8A1-B9B5E6F3029F}" type="datetimeFigureOut">
              <a:rPr lang="en-US" smtClean="0"/>
              <a:pPr/>
              <a:t>10/13/10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7588" y="696913"/>
            <a:ext cx="49752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16B5A-D45A-2641-814B-E621206757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246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4637" algn="l" defTabSz="5246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9274" algn="l" defTabSz="5246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73911" algn="l" defTabSz="5246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98548" algn="l" defTabSz="5246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23185" algn="l" defTabSz="5246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47822" algn="l" defTabSz="5246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72459" algn="l" defTabSz="5246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97096" algn="l" defTabSz="52463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2349386"/>
            <a:ext cx="9179799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965" y="4285615"/>
            <a:ext cx="7559834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73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8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2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47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72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97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771F6-5865-B043-97BE-E4D531520934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7B37E-0776-154C-B0D7-D6A8713C20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4DCE7-D859-1640-8B42-CD3AF9AB2FF0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61E50-B9C2-CF4B-AED0-C5670D0EB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9828" y="302865"/>
            <a:ext cx="2429947" cy="6452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988" y="302865"/>
            <a:ext cx="7109844" cy="64529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94D7F-A791-0C43-8196-7B5216803D60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94AE1-0F22-9343-A698-FDF5BC657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DBD8A-C18F-CF4F-BD09-4BBC7618A2AC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EAE85-B4FB-5546-97E4-6D3878930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107" y="4859832"/>
            <a:ext cx="9179799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07" y="3205459"/>
            <a:ext cx="9179799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46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927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739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85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231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478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724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970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7E880-DAAF-1947-94D6-E33DF7100BB5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53D21-DC78-0349-B2A2-0A4AD5379B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8" y="1764666"/>
            <a:ext cx="4769895" cy="49911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0" y="1764666"/>
            <a:ext cx="4769895" cy="49911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C1305-AE3D-5947-B712-74256B70D246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43D0E-57BA-324E-A673-1E1D0D583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8" y="1692889"/>
            <a:ext cx="4771771" cy="705515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8" y="2398404"/>
            <a:ext cx="4771771" cy="4357393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0" y="1692889"/>
            <a:ext cx="4773645" cy="705515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4637" indent="0">
              <a:buNone/>
              <a:defRPr sz="2300" b="1"/>
            </a:lvl2pPr>
            <a:lvl3pPr marL="1049274" indent="0">
              <a:buNone/>
              <a:defRPr sz="2100" b="1"/>
            </a:lvl3pPr>
            <a:lvl4pPr marL="1573911" indent="0">
              <a:buNone/>
              <a:defRPr sz="1800" b="1"/>
            </a:lvl4pPr>
            <a:lvl5pPr marL="2098548" indent="0">
              <a:buNone/>
              <a:defRPr sz="1800" b="1"/>
            </a:lvl5pPr>
            <a:lvl6pPr marL="2623185" indent="0">
              <a:buNone/>
              <a:defRPr sz="1800" b="1"/>
            </a:lvl6pPr>
            <a:lvl7pPr marL="3147822" indent="0">
              <a:buNone/>
              <a:defRPr sz="1800" b="1"/>
            </a:lvl7pPr>
            <a:lvl8pPr marL="3672459" indent="0">
              <a:buNone/>
              <a:defRPr sz="1800" b="1"/>
            </a:lvl8pPr>
            <a:lvl9pPr marL="4197096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0" y="2398404"/>
            <a:ext cx="4773645" cy="4357393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4B768-2160-F242-937B-E58A21D6D2E0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591ED-C403-814A-94CF-FF643ACDB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E94C5-2BDA-DB4A-AEAA-D1E0C84E5D71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7A85B-3BFC-7043-ADBA-8145A9EDF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673E4-817F-C749-9B33-40120656E31F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4D9FF-4FEC-7345-8860-99DC211DF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01113"/>
            <a:ext cx="355304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2407" y="301114"/>
            <a:ext cx="6037368" cy="645468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582597"/>
            <a:ext cx="355304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CC297-7F2A-614D-9A51-1D85EDC3D50A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83B0A-8426-7E4F-AE70-FEFD66558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5293995"/>
            <a:ext cx="6479858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75755"/>
            <a:ext cx="6479858" cy="4537710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24637" indent="0">
              <a:buNone/>
              <a:defRPr sz="3200"/>
            </a:lvl2pPr>
            <a:lvl3pPr marL="1049274" indent="0">
              <a:buNone/>
              <a:defRPr sz="2800"/>
            </a:lvl3pPr>
            <a:lvl4pPr marL="1573911" indent="0">
              <a:buNone/>
              <a:defRPr sz="2300"/>
            </a:lvl4pPr>
            <a:lvl5pPr marL="2098548" indent="0">
              <a:buNone/>
              <a:defRPr sz="2300"/>
            </a:lvl5pPr>
            <a:lvl6pPr marL="2623185" indent="0">
              <a:buNone/>
              <a:defRPr sz="2300"/>
            </a:lvl6pPr>
            <a:lvl7pPr marL="3147822" indent="0">
              <a:buNone/>
              <a:defRPr sz="2300"/>
            </a:lvl7pPr>
            <a:lvl8pPr marL="3672459" indent="0">
              <a:buNone/>
              <a:defRPr sz="2300"/>
            </a:lvl8pPr>
            <a:lvl9pPr marL="4197096" indent="0">
              <a:buNone/>
              <a:defRPr sz="23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918981"/>
            <a:ext cx="6479858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4637" indent="0">
              <a:buNone/>
              <a:defRPr sz="1400"/>
            </a:lvl2pPr>
            <a:lvl3pPr marL="1049274" indent="0">
              <a:buNone/>
              <a:defRPr sz="1100"/>
            </a:lvl3pPr>
            <a:lvl4pPr marL="1573911" indent="0">
              <a:buNone/>
              <a:defRPr sz="1000"/>
            </a:lvl4pPr>
            <a:lvl5pPr marL="2098548" indent="0">
              <a:buNone/>
              <a:defRPr sz="1000"/>
            </a:lvl5pPr>
            <a:lvl6pPr marL="2623185" indent="0">
              <a:buNone/>
              <a:defRPr sz="1000"/>
            </a:lvl6pPr>
            <a:lvl7pPr marL="3147822" indent="0">
              <a:buNone/>
              <a:defRPr sz="1000"/>
            </a:lvl7pPr>
            <a:lvl8pPr marL="3672459" indent="0">
              <a:buNone/>
              <a:defRPr sz="1000"/>
            </a:lvl8pPr>
            <a:lvl9pPr marL="419709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BB477-A5F1-6F47-BB2C-A5E695A85C61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95BF8-E633-8F43-B95C-B91BDB03D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9988" y="168063"/>
            <a:ext cx="9719787" cy="53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927" tIns="52464" rIns="104927" bIns="524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9988" y="1260476"/>
            <a:ext cx="9719787" cy="49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927" tIns="52464" rIns="104927" bIns="524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7009642"/>
            <a:ext cx="2519945" cy="402652"/>
          </a:xfrm>
          <a:prstGeom prst="rect">
            <a:avLst/>
          </a:prstGeom>
        </p:spPr>
        <p:txBody>
          <a:bodyPr vert="horz" wrap="square" lIns="104927" tIns="52464" rIns="104927" bIns="52464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08EC08E9-2996-274B-96E1-CB6848084AD2}" type="datetime1">
              <a:rPr lang="en-US"/>
              <a:pPr>
                <a:defRPr/>
              </a:pPr>
              <a:t>10/13/10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19" y="7009642"/>
            <a:ext cx="3419925" cy="402652"/>
          </a:xfrm>
          <a:prstGeom prst="rect">
            <a:avLst/>
          </a:prstGeom>
        </p:spPr>
        <p:txBody>
          <a:bodyPr vert="horz" wrap="square" lIns="104927" tIns="52464" rIns="104927" bIns="52464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0" y="7009642"/>
            <a:ext cx="2519945" cy="402652"/>
          </a:xfrm>
          <a:prstGeom prst="rect">
            <a:avLst/>
          </a:prstGeom>
        </p:spPr>
        <p:txBody>
          <a:bodyPr vert="horz" wrap="square" lIns="104927" tIns="52464" rIns="104927" bIns="52464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9487A5DF-2F51-EF49-A43B-38A5CB645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5pPr>
      <a:lvl6pPr marL="524637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1049274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573911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2098548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93478" indent="-39347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rgbClr val="FFFFFF"/>
          </a:solidFill>
          <a:latin typeface="+mn-lt"/>
          <a:ea typeface="ＭＳ Ｐゴシック" charset="-128"/>
          <a:cs typeface="ＭＳ Ｐゴシック" charset="-128"/>
        </a:defRPr>
      </a:lvl1pPr>
      <a:lvl2pPr marL="852535" indent="-32789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rgbClr val="FFFFFF"/>
          </a:solidFill>
          <a:latin typeface="+mn-lt"/>
          <a:ea typeface="ＭＳ Ｐゴシック" pitchFamily="-65" charset="-128"/>
          <a:cs typeface="+mn-cs"/>
        </a:defRPr>
      </a:lvl2pPr>
      <a:lvl3pPr marL="1311593" indent="-26231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FFFFFF"/>
          </a:solidFill>
          <a:latin typeface="+mn-lt"/>
          <a:ea typeface="ＭＳ Ｐゴシック" pitchFamily="-65" charset="-128"/>
          <a:cs typeface="+mn-cs"/>
        </a:defRPr>
      </a:lvl3pPr>
      <a:lvl4pPr marL="1836230" indent="-26231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rgbClr val="FFFFFF"/>
          </a:solidFill>
          <a:latin typeface="+mn-lt"/>
          <a:ea typeface="ＭＳ Ｐゴシック" pitchFamily="-65" charset="-128"/>
          <a:cs typeface="+mn-cs"/>
        </a:defRPr>
      </a:lvl4pPr>
      <a:lvl5pPr marL="2360867" indent="-26231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rgbClr val="FFFFFF"/>
          </a:solidFill>
          <a:latin typeface="+mn-lt"/>
          <a:ea typeface="ＭＳ Ｐゴシック" pitchFamily="-65" charset="-128"/>
          <a:cs typeface="+mn-cs"/>
        </a:defRPr>
      </a:lvl5pPr>
      <a:lvl6pPr marL="2885504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10141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34778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59415" indent="-262319" algn="l" defTabSz="104927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4637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9274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73911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3185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47822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72459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97096" algn="l" defTabSz="104927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png"/><Relationship Id="rId6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359992" y="252095"/>
            <a:ext cx="9179799" cy="2184823"/>
          </a:xfrm>
        </p:spPr>
        <p:txBody>
          <a:bodyPr lIns="0" tIns="0" rIns="0" bIns="0"/>
          <a:lstStyle/>
          <a:p>
            <a:pPr algn="l"/>
            <a:r>
              <a:rPr lang="en-US" sz="3200" b="1" dirty="0" smtClean="0">
                <a:solidFill>
                  <a:srgbClr val="C2CDFF"/>
                </a:solidFill>
                <a:latin typeface="Arial Bold" charset="0"/>
                <a:ea typeface="Arial Bold" charset="0"/>
                <a:cs typeface="Arial Bold" charset="0"/>
              </a:rPr>
              <a:t>A High Energy LHC machine. Experiments’ first impressions</a:t>
            </a:r>
            <a:endParaRPr lang="en-US" sz="3200" b="1" dirty="0">
              <a:solidFill>
                <a:srgbClr val="C2CDFF"/>
              </a:solidFill>
              <a:latin typeface="Arial Bold" charset="0"/>
              <a:ea typeface="Arial Bold" charset="0"/>
              <a:cs typeface="Arial Bold" charset="0"/>
            </a:endParaRP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359992" y="5125932"/>
            <a:ext cx="7829828" cy="1596602"/>
          </a:xfrm>
        </p:spPr>
        <p:txBody>
          <a:bodyPr lIns="0" tIns="0" rIns="0" bIns="0"/>
          <a:lstStyle/>
          <a:p>
            <a:pPr algn="l"/>
            <a:r>
              <a:rPr lang="en-US" sz="2100" dirty="0" smtClean="0">
                <a:solidFill>
                  <a:schemeClr val="bg1"/>
                </a:solidFill>
              </a:rPr>
              <a:t>HE-LHC’10, October 14</a:t>
            </a:r>
            <a:r>
              <a:rPr lang="en-US" sz="2100" baseline="30000" dirty="0" smtClean="0">
                <a:solidFill>
                  <a:schemeClr val="bg1"/>
                </a:solidFill>
              </a:rPr>
              <a:t>th</a:t>
            </a:r>
            <a:r>
              <a:rPr lang="en-US" sz="2100" dirty="0" smtClean="0">
                <a:solidFill>
                  <a:schemeClr val="bg1"/>
                </a:solidFill>
              </a:rPr>
              <a:t>, 2010 </a:t>
            </a:r>
          </a:p>
          <a:p>
            <a:pPr algn="l"/>
            <a:r>
              <a:rPr lang="en-US" sz="2100" dirty="0" smtClean="0">
                <a:solidFill>
                  <a:schemeClr val="bg1"/>
                </a:solidFill>
              </a:rPr>
              <a:t>Villa </a:t>
            </a:r>
            <a:r>
              <a:rPr lang="en-US" sz="2100" dirty="0" err="1" smtClean="0">
                <a:solidFill>
                  <a:schemeClr val="bg1"/>
                </a:solidFill>
              </a:rPr>
              <a:t>Bighi</a:t>
            </a:r>
            <a:r>
              <a:rPr lang="en-US" sz="2100" dirty="0" smtClean="0">
                <a:solidFill>
                  <a:schemeClr val="bg1"/>
                </a:solidFill>
              </a:rPr>
              <a:t>, Malta</a:t>
            </a:r>
          </a:p>
          <a:p>
            <a:pPr algn="l"/>
            <a:r>
              <a:rPr lang="en-US" sz="2100" dirty="0" smtClean="0">
                <a:solidFill>
                  <a:schemeClr val="bg1"/>
                </a:solidFill>
              </a:rPr>
              <a:t>Marzio Nessi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0" y="733425"/>
            <a:ext cx="9719787" cy="6829425"/>
          </a:xfrm>
        </p:spPr>
        <p:txBody>
          <a:bodyPr/>
          <a:lstStyle/>
          <a:p>
            <a:r>
              <a:rPr lang="en-US" sz="3200" dirty="0" smtClean="0"/>
              <a:t>After the HL-LHC experience</a:t>
            </a:r>
          </a:p>
          <a:p>
            <a:endParaRPr lang="en-US" sz="3200" dirty="0" smtClean="0"/>
          </a:p>
          <a:p>
            <a:pPr lvl="1"/>
            <a:r>
              <a:rPr lang="en-US" sz="2100" dirty="0" smtClean="0"/>
              <a:t> Calorimeters using scintillation </a:t>
            </a:r>
            <a:r>
              <a:rPr lang="en-US" sz="2100" dirty="0" err="1" smtClean="0"/>
              <a:t>dopants</a:t>
            </a:r>
            <a:r>
              <a:rPr lang="en-US" sz="2100" dirty="0" smtClean="0"/>
              <a:t> risk to be completely irradiated and therefore will have changed their transparency property  regarding optimum light collection. No idea on what to do then. Either accept less light collection and a bigger constant term in the resolution or start replacing components.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100" i="1" dirty="0" smtClean="0">
                <a:solidFill>
                  <a:srgbClr val="FFFF00"/>
                </a:solidFill>
              </a:rPr>
              <a:t>For example the ATLAS Tile calorimeter will need to be evaluated. No way to dismount it without dismounting a major part of ATLAS. Maybe something can be done in the end-caps. If not, just accept the lower level of performance.</a:t>
            </a:r>
          </a:p>
          <a:p>
            <a:pPr lvl="1"/>
            <a:r>
              <a:rPr lang="en-US" sz="2100" i="1" dirty="0" smtClean="0">
                <a:solidFill>
                  <a:srgbClr val="FFFF00"/>
                </a:solidFill>
              </a:rPr>
              <a:t>Similar reasoning for the CMS calorimeters (crystals + </a:t>
            </a:r>
            <a:r>
              <a:rPr lang="en-US" sz="2100" i="1" dirty="0" err="1" smtClean="0">
                <a:solidFill>
                  <a:srgbClr val="FFFF00"/>
                </a:solidFill>
              </a:rPr>
              <a:t>hadronic</a:t>
            </a:r>
            <a:r>
              <a:rPr lang="en-US" sz="2100" i="1" dirty="0" smtClean="0">
                <a:solidFill>
                  <a:srgbClr val="FFFF00"/>
                </a:solidFill>
              </a:rPr>
              <a:t> scintillators). Maybe here access is better and it is easier to replace components</a:t>
            </a:r>
          </a:p>
          <a:p>
            <a:pPr lvl="1"/>
            <a:r>
              <a:rPr lang="en-US" sz="2100" i="1" dirty="0" smtClean="0">
                <a:solidFill>
                  <a:srgbClr val="FFFF00"/>
                </a:solidFill>
              </a:rPr>
              <a:t>ATLAS LAr calorimeter will be very radioactive and polluted with dust type of material (HV breakdowns, ….). Might need some level of consolidation</a:t>
            </a:r>
          </a:p>
          <a:p>
            <a:pPr lvl="1">
              <a:buNone/>
            </a:pPr>
            <a:r>
              <a:rPr lang="en-US" sz="2800" dirty="0" smtClean="0"/>
              <a:t>  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Tiles calorimeter example (impossible to dismount)</a:t>
            </a:r>
            <a:endParaRPr lang="en-US" dirty="0"/>
          </a:p>
        </p:txBody>
      </p:sp>
      <p:pic>
        <p:nvPicPr>
          <p:cNvPr id="3" name="Picture 3" descr="wheel_on_t6_pic3_rlan020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596602"/>
            <a:ext cx="5443332" cy="350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Lardow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9870" y="1008380"/>
            <a:ext cx="3721606" cy="2088538"/>
          </a:xfrm>
          <a:prstGeom prst="rect">
            <a:avLst/>
          </a:prstGeom>
          <a:noFill/>
        </p:spPr>
      </p:pic>
      <p:pic>
        <p:nvPicPr>
          <p:cNvPr id="5" name="Picture 3" descr="LAr_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39870" y="3361267"/>
            <a:ext cx="3696285" cy="2576262"/>
          </a:xfrm>
          <a:prstGeom prst="rect">
            <a:avLst/>
          </a:prstGeom>
          <a:noFill/>
        </p:spPr>
      </p:pic>
      <p:pic>
        <p:nvPicPr>
          <p:cNvPr id="6" name="Picture 6" descr="figure8-i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9939" y="5209963"/>
            <a:ext cx="2945561" cy="203704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9994" y="5462059"/>
            <a:ext cx="1889959" cy="1490947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40 tons of scintillator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1100 km of WLS fibers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8" y="1114425"/>
            <a:ext cx="9719787" cy="6302375"/>
          </a:xfrm>
        </p:spPr>
        <p:txBody>
          <a:bodyPr/>
          <a:lstStyle/>
          <a:p>
            <a:r>
              <a:rPr lang="en-US" sz="3200" dirty="0" smtClean="0"/>
              <a:t>After the HL-LHC experience</a:t>
            </a:r>
          </a:p>
          <a:p>
            <a:endParaRPr lang="en-US" sz="3200" dirty="0" smtClean="0"/>
          </a:p>
          <a:p>
            <a:pPr lvl="1"/>
            <a:r>
              <a:rPr lang="en-US" sz="2100" dirty="0" smtClean="0"/>
              <a:t>To arrive to the HL-LHC we will construct a new inner detector with very high granularity and with radiation-harder sensors and front-end </a:t>
            </a:r>
            <a:r>
              <a:rPr lang="en-US" sz="2100" dirty="0" smtClean="0"/>
              <a:t>electronics (~2020)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We will need to have, as a requirement, the possibility to upgrade and exchange part of it as a function of time. In particular for the innermost layers (</a:t>
            </a:r>
            <a:r>
              <a:rPr lang="en-US" sz="2100" dirty="0" err="1" smtClean="0"/>
              <a:t>b</a:t>
            </a:r>
            <a:r>
              <a:rPr lang="en-US" sz="2100" dirty="0" smtClean="0"/>
              <a:t>-layer and pixel detector in general). Both ATLAS and CMS have now already adopted this concept for the future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We have now to add to our 2020 specifications a radiation resistance up to  ~6000 fb</a:t>
            </a:r>
            <a:r>
              <a:rPr lang="en-US" sz="2100" baseline="30000" dirty="0" smtClean="0"/>
              <a:t>-1</a:t>
            </a:r>
            <a:endParaRPr lang="en-US" sz="2100" dirty="0" smtClean="0"/>
          </a:p>
          <a:p>
            <a:pPr lvl="1"/>
            <a:endParaRPr lang="en-US" sz="2100" baseline="30000" dirty="0" smtClean="0"/>
          </a:p>
          <a:p>
            <a:pPr lvl="1"/>
            <a:r>
              <a:rPr lang="en-US" sz="2100" baseline="30000" dirty="0" smtClean="0"/>
              <a:t> </a:t>
            </a:r>
            <a:r>
              <a:rPr lang="en-US" sz="2100" dirty="0" smtClean="0"/>
              <a:t>Here one of the main issues is the irradiation of the services and electronics. We will probably be at the level of ~0.5 </a:t>
            </a:r>
            <a:r>
              <a:rPr lang="en-US" sz="2100" dirty="0" err="1" smtClean="0"/>
              <a:t>mSv/h</a:t>
            </a:r>
            <a:r>
              <a:rPr lang="en-US" sz="2100" dirty="0" smtClean="0"/>
              <a:t>.</a:t>
            </a:r>
            <a:endParaRPr lang="en-US" sz="2100" baseline="30000" dirty="0" smtClean="0"/>
          </a:p>
          <a:p>
            <a:pPr lvl="1">
              <a:buNone/>
            </a:pPr>
            <a:r>
              <a:rPr lang="en-US" sz="2800" dirty="0" smtClean="0"/>
              <a:t>  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Detectors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7109844" y="1764665"/>
            <a:ext cx="3419925" cy="2436918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bg2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95250" dist="114300" dir="2700000" algn="tl" rotWithShape="0">
              <a:srgbClr val="000000">
                <a:alpha val="43000"/>
              </a:srgbClr>
            </a:outerShdw>
          </a:effectLst>
        </p:spPr>
        <p:txBody>
          <a:bodyPr lIns="104927" tIns="52464" rIns="104927" bIns="52464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ea typeface="+mn-ea"/>
              <a:cs typeface="+mn-cs"/>
            </a:endParaRPr>
          </a:p>
        </p:txBody>
      </p:sp>
      <p:pic>
        <p:nvPicPr>
          <p:cNvPr id="4" name="Picture 29" descr="Screen shot 2010-05-06 at 3.20.55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9842" y="3084663"/>
            <a:ext cx="3269928" cy="103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30"/>
          <p:cNvSpPr txBox="1">
            <a:spLocks noChangeArrowheads="1"/>
          </p:cNvSpPr>
          <p:nvPr/>
        </p:nvSpPr>
        <p:spPr bwMode="auto">
          <a:xfrm>
            <a:off x="7563584" y="3252726"/>
            <a:ext cx="2699941" cy="53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927" tIns="52464" rIns="104927" bIns="52464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FFFFFF"/>
                </a:solidFill>
              </a:rPr>
              <a:t>ATLAS Pixel FE-I3 diamond module</a:t>
            </a:r>
          </a:p>
        </p:txBody>
      </p:sp>
      <p:pic>
        <p:nvPicPr>
          <p:cNvPr id="6" name="Picture 31" descr="II6-2x2ss-IMG_0333.jpg"/>
          <p:cNvPicPr>
            <a:picLocks noChangeAspect="1"/>
          </p:cNvPicPr>
          <p:nvPr/>
        </p:nvPicPr>
        <p:blipFill>
          <a:blip r:embed="rId3"/>
          <a:srcRect t="32813" r="-195" b="17969"/>
          <a:stretch>
            <a:fillRect/>
          </a:stretch>
        </p:blipFill>
        <p:spPr bwMode="auto">
          <a:xfrm>
            <a:off x="7203592" y="1848697"/>
            <a:ext cx="3279304" cy="11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32"/>
          <p:cNvSpPr txBox="1">
            <a:spLocks noChangeArrowheads="1"/>
          </p:cNvSpPr>
          <p:nvPr/>
        </p:nvSpPr>
        <p:spPr bwMode="auto">
          <a:xfrm>
            <a:off x="7563584" y="1932729"/>
            <a:ext cx="2430509" cy="32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927" tIns="52464" rIns="104927" bIns="52464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>
                <a:solidFill>
                  <a:srgbClr val="FFFFFF"/>
                </a:solidFill>
              </a:rPr>
              <a:t>IBL FE-I4  diamond sensors</a:t>
            </a:r>
          </a:p>
        </p:txBody>
      </p:sp>
      <p:grpSp>
        <p:nvGrpSpPr>
          <p:cNvPr id="8" name="Group 59"/>
          <p:cNvGrpSpPr>
            <a:grpSpLocks/>
          </p:cNvGrpSpPr>
          <p:nvPr/>
        </p:nvGrpSpPr>
        <p:grpSpPr bwMode="auto">
          <a:xfrm>
            <a:off x="234371" y="973367"/>
            <a:ext cx="3311177" cy="3214211"/>
            <a:chOff x="197996" y="3429000"/>
            <a:chExt cx="2804408" cy="2914953"/>
          </a:xfrm>
        </p:grpSpPr>
        <p:sp>
          <p:nvSpPr>
            <p:cNvPr id="9" name="TextBox 25"/>
            <p:cNvSpPr txBox="1">
              <a:spLocks noChangeArrowheads="1"/>
            </p:cNvSpPr>
            <p:nvPr/>
          </p:nvSpPr>
          <p:spPr bwMode="auto">
            <a:xfrm>
              <a:off x="1600200" y="4953000"/>
              <a:ext cx="914400" cy="586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/>
                <a:t>Thin n-in-p</a:t>
              </a:r>
            </a:p>
          </p:txBody>
        </p:sp>
        <p:pic>
          <p:nvPicPr>
            <p:cNvPr id="10" name="Picture 9" descr="Planar-3D_principle.png"/>
            <p:cNvPicPr>
              <a:picLocks noChangeAspect="1"/>
            </p:cNvPicPr>
            <p:nvPr/>
          </p:nvPicPr>
          <p:blipFill>
            <a:blip r:embed="rId4"/>
            <a:srcRect t="8318" b="4159"/>
            <a:stretch>
              <a:fillRect/>
            </a:stretch>
          </p:blipFill>
          <p:spPr>
            <a:xfrm>
              <a:off x="231343" y="3429000"/>
              <a:ext cx="2771061" cy="2914953"/>
            </a:xfrm>
            <a:prstGeom prst="rect">
              <a:avLst/>
            </a:prstGeom>
            <a:ln>
              <a:solidFill>
                <a:schemeClr val="bg2"/>
              </a:solidFill>
            </a:ln>
            <a:effectLst>
              <a:outerShdw blurRad="95250" dist="1143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1" name="TextBox 27"/>
            <p:cNvSpPr txBox="1">
              <a:spLocks noChangeArrowheads="1"/>
            </p:cNvSpPr>
            <p:nvPr/>
          </p:nvSpPr>
          <p:spPr bwMode="auto">
            <a:xfrm>
              <a:off x="197996" y="4286553"/>
              <a:ext cx="1257641" cy="307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600" dirty="0">
                  <a:solidFill>
                    <a:srgbClr val="000000"/>
                  </a:solidFill>
                </a:rPr>
                <a:t>Planar Sensor</a:t>
              </a:r>
            </a:p>
          </p:txBody>
        </p:sp>
        <p:sp>
          <p:nvSpPr>
            <p:cNvPr id="12" name="TextBox 28"/>
            <p:cNvSpPr txBox="1">
              <a:spLocks noChangeArrowheads="1"/>
            </p:cNvSpPr>
            <p:nvPr/>
          </p:nvSpPr>
          <p:spPr bwMode="auto">
            <a:xfrm>
              <a:off x="216899" y="5426576"/>
              <a:ext cx="977452" cy="307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GB" sz="1600" dirty="0">
                  <a:solidFill>
                    <a:srgbClr val="000000"/>
                  </a:solidFill>
                </a:rPr>
                <a:t>3D Sensor</a:t>
              </a:r>
            </a:p>
          </p:txBody>
        </p:sp>
        <p:sp>
          <p:nvSpPr>
            <p:cNvPr id="13" name="Rectangle 49"/>
            <p:cNvSpPr>
              <a:spLocks noChangeArrowheads="1"/>
            </p:cNvSpPr>
            <p:nvPr/>
          </p:nvSpPr>
          <p:spPr bwMode="auto">
            <a:xfrm>
              <a:off x="1981200" y="6019800"/>
              <a:ext cx="228600" cy="152400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/>
            </a:p>
          </p:txBody>
        </p:sp>
      </p:grpSp>
      <p:cxnSp>
        <p:nvCxnSpPr>
          <p:cNvPr id="14" name="Straight Arrow Connector 51"/>
          <p:cNvCxnSpPr>
            <a:cxnSpLocks noChangeShapeType="1"/>
          </p:cNvCxnSpPr>
          <p:nvPr/>
        </p:nvCxnSpPr>
        <p:spPr bwMode="auto">
          <a:xfrm>
            <a:off x="2609943" y="3949488"/>
            <a:ext cx="1529966" cy="84032"/>
          </a:xfrm>
          <a:prstGeom prst="straightConnector1">
            <a:avLst/>
          </a:prstGeom>
          <a:noFill/>
          <a:ln w="28575">
            <a:solidFill>
              <a:schemeClr val="tx2"/>
            </a:solidFill>
            <a:round/>
            <a:headEnd type="triangle" w="med" len="med"/>
            <a:tailEnd type="arrow" w="med" len="med"/>
          </a:ln>
        </p:spPr>
      </p:cxnSp>
      <p:grpSp>
        <p:nvGrpSpPr>
          <p:cNvPr id="15" name="Group 57"/>
          <p:cNvGrpSpPr>
            <a:grpSpLocks/>
          </p:cNvGrpSpPr>
          <p:nvPr/>
        </p:nvGrpSpPr>
        <p:grpSpPr bwMode="auto">
          <a:xfrm>
            <a:off x="4139909" y="1052147"/>
            <a:ext cx="2339949" cy="3110922"/>
            <a:chOff x="3428999" y="3620320"/>
            <a:chExt cx="1981201" cy="2822043"/>
          </a:xfrm>
        </p:grpSpPr>
        <p:pic>
          <p:nvPicPr>
            <p:cNvPr id="16" name="Picture 1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05199" y="3620320"/>
              <a:ext cx="1905001" cy="1179954"/>
            </a:xfrm>
            <a:prstGeom prst="rect">
              <a:avLst/>
            </a:prstGeom>
            <a:noFill/>
            <a:ln w="3810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95250" dist="1143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7" name="Straight Arrow Connector 16"/>
            <p:cNvCxnSpPr/>
            <p:nvPr/>
          </p:nvCxnSpPr>
          <p:spPr bwMode="auto">
            <a:xfrm>
              <a:off x="3581399" y="3885531"/>
              <a:ext cx="838200" cy="158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5"/>
            <p:cNvSpPr txBox="1">
              <a:spLocks noChangeArrowheads="1"/>
            </p:cNvSpPr>
            <p:nvPr/>
          </p:nvSpPr>
          <p:spPr bwMode="auto">
            <a:xfrm>
              <a:off x="3663510" y="3886200"/>
              <a:ext cx="908489" cy="265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300" dirty="0"/>
                <a:t>450 µ</a:t>
              </a:r>
              <a:r>
                <a:rPr lang="en-US" sz="1300" dirty="0" err="1"/>
                <a:t>m</a:t>
              </a:r>
              <a:endParaRPr lang="en-US" sz="1300" dirty="0"/>
            </a:p>
          </p:txBody>
        </p:sp>
        <p:sp>
          <p:nvSpPr>
            <p:cNvPr id="19" name="TextBox 24"/>
            <p:cNvSpPr txBox="1">
              <a:spLocks noChangeArrowheads="1"/>
            </p:cNvSpPr>
            <p:nvPr/>
          </p:nvSpPr>
          <p:spPr bwMode="auto">
            <a:xfrm>
              <a:off x="3657599" y="4267200"/>
              <a:ext cx="1676400" cy="530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 err="1"/>
                <a:t>n-in-n</a:t>
              </a:r>
              <a:r>
                <a:rPr lang="en-US" sz="1600" dirty="0"/>
                <a:t> slim edge</a:t>
              </a:r>
            </a:p>
            <a:p>
              <a:pPr algn="ctr" eaLnBrk="0" hangingPunct="0"/>
              <a:r>
                <a:rPr lang="en-US" sz="1600" dirty="0"/>
                <a:t>IBL layout</a:t>
              </a:r>
            </a:p>
          </p:txBody>
        </p:sp>
        <p:pic>
          <p:nvPicPr>
            <p:cNvPr id="20" name="Picture 19" descr="FBK_Col_zoom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05199" y="4952731"/>
              <a:ext cx="1905001" cy="1489632"/>
            </a:xfrm>
            <a:prstGeom prst="rect">
              <a:avLst/>
            </a:prstGeom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95250" dist="114300" dir="2700000">
                <a:srgbClr val="000000">
                  <a:alpha val="43000"/>
                </a:srgbClr>
              </a:outerShdw>
            </a:effectLst>
          </p:spPr>
        </p:pic>
        <p:cxnSp>
          <p:nvCxnSpPr>
            <p:cNvPr id="21" name="Straight Arrow Connector 20"/>
            <p:cNvCxnSpPr/>
            <p:nvPr/>
          </p:nvCxnSpPr>
          <p:spPr bwMode="auto">
            <a:xfrm>
              <a:off x="4038599" y="5562559"/>
              <a:ext cx="381000" cy="1589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arrow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cxnSp>
        <p:cxnSp>
          <p:nvCxnSpPr>
            <p:cNvPr id="22" name="Straight Arrow Connector 21"/>
            <p:cNvCxnSpPr/>
            <p:nvPr/>
          </p:nvCxnSpPr>
          <p:spPr bwMode="auto">
            <a:xfrm rot="10800000">
              <a:off x="5181600" y="5562559"/>
              <a:ext cx="228600" cy="1589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cxnSp>
        <p:sp>
          <p:nvSpPr>
            <p:cNvPr id="23" name="TextBox 24"/>
            <p:cNvSpPr txBox="1">
              <a:spLocks noChangeArrowheads="1"/>
            </p:cNvSpPr>
            <p:nvPr/>
          </p:nvSpPr>
          <p:spPr bwMode="auto">
            <a:xfrm>
              <a:off x="3657599" y="5026223"/>
              <a:ext cx="1676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bg1"/>
                  </a:solidFill>
                </a:rPr>
                <a:t>3D column</a:t>
              </a:r>
            </a:p>
          </p:txBody>
        </p:sp>
        <p:sp>
          <p:nvSpPr>
            <p:cNvPr id="24" name="TextBox 24"/>
            <p:cNvSpPr txBox="1">
              <a:spLocks noChangeArrowheads="1"/>
            </p:cNvSpPr>
            <p:nvPr/>
          </p:nvSpPr>
          <p:spPr bwMode="auto">
            <a:xfrm>
              <a:off x="3428999" y="5361801"/>
              <a:ext cx="685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bg1"/>
                  </a:solidFill>
                </a:rPr>
                <a:t>11 µ</a:t>
              </a:r>
              <a:r>
                <a:rPr lang="en-US" sz="1400" dirty="0" err="1">
                  <a:solidFill>
                    <a:schemeClr val="bg1"/>
                  </a:solidFill>
                </a:rPr>
                <a:t>m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7109844" y="1092412"/>
            <a:ext cx="2406277" cy="382952"/>
          </a:xfrm>
          <a:prstGeom prst="rect">
            <a:avLst/>
          </a:prstGeom>
        </p:spPr>
        <p:txBody>
          <a:bodyPr wrap="none" lIns="104927" tIns="52464" rIns="104927" bIns="52464">
            <a:spAutoFit/>
          </a:bodyPr>
          <a:lstStyle/>
          <a:p>
            <a:pPr eaLnBrk="0" hangingPunct="0">
              <a:defRPr/>
            </a:pPr>
            <a:r>
              <a:rPr lang="en-US" kern="0" dirty="0" smtClean="0">
                <a:solidFill>
                  <a:srgbClr val="FFFF00"/>
                </a:solidFill>
              </a:rPr>
              <a:t>Intense R&amp;D ongoing</a:t>
            </a:r>
            <a:endParaRPr lang="en-GB" dirty="0">
              <a:solidFill>
                <a:srgbClr val="FFFF00"/>
              </a:solidFill>
              <a:latin typeface="Arial Rounded MT Bold" pitchFamily="-108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54244" y="4943863"/>
            <a:ext cx="3714840" cy="2618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3735" y="4935782"/>
            <a:ext cx="3984547" cy="259380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8" name="Rectangle à coins arrondis 10"/>
          <p:cNvSpPr/>
          <p:nvPr/>
        </p:nvSpPr>
        <p:spPr>
          <a:xfrm>
            <a:off x="989978" y="5041900"/>
            <a:ext cx="3509923" cy="16806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927" tIns="52464" rIns="104927" bIns="52464" anchor="ctr">
            <a:prstTxWarp prst="textNoShape">
              <a:avLst/>
            </a:prstTxWarp>
          </a:bodyPr>
          <a:lstStyle/>
          <a:p>
            <a:pPr algn="ctr"/>
            <a:r>
              <a:rPr lang="en-US" sz="1600" b="1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5 collisions (0.2 </a:t>
            </a:r>
            <a:r>
              <a:rPr lang="en-US" sz="1600" b="1" i="1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x</a:t>
            </a:r>
            <a:r>
              <a:rPr lang="en-US" sz="1600" b="1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10</a:t>
            </a:r>
            <a:r>
              <a:rPr lang="en-US" sz="1600" b="1" i="1" baseline="300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34</a:t>
            </a:r>
            <a:r>
              <a:rPr lang="en-US" sz="1600" b="1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cm</a:t>
            </a:r>
            <a:r>
              <a:rPr lang="en-US" sz="1600" b="1" i="1" baseline="300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-2</a:t>
            </a:r>
            <a:r>
              <a:rPr lang="en-US" sz="1600" b="1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s</a:t>
            </a:r>
            <a:r>
              <a:rPr lang="en-US" sz="1600" b="1" i="1" baseline="300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-1</a:t>
            </a:r>
            <a:r>
              <a:rPr lang="en-US" sz="1600" b="1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)</a:t>
            </a:r>
          </a:p>
        </p:txBody>
      </p:sp>
      <p:sp>
        <p:nvSpPr>
          <p:cNvPr id="29" name="Rectangle à coins arrondis 12"/>
          <p:cNvSpPr/>
          <p:nvPr/>
        </p:nvSpPr>
        <p:spPr>
          <a:xfrm>
            <a:off x="6299862" y="5041900"/>
            <a:ext cx="3239929" cy="25209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927" tIns="52464" rIns="104927" bIns="52464" anchor="ctr"/>
          <a:lstStyle/>
          <a:p>
            <a:pPr algn="ctr">
              <a:defRPr/>
            </a:pPr>
            <a:r>
              <a:rPr lang="en-US" sz="1600" b="1" i="1" dirty="0" smtClean="0"/>
              <a:t>~2</a:t>
            </a:r>
            <a:r>
              <a:rPr lang="en-US" sz="1600" b="1" i="1" dirty="0" smtClean="0"/>
              <a:t>00 </a:t>
            </a:r>
            <a:r>
              <a:rPr lang="en-US" sz="1600" b="1" i="1" dirty="0"/>
              <a:t>collisions </a:t>
            </a:r>
            <a:r>
              <a:rPr lang="en-US" sz="1600" b="1" i="1" dirty="0" smtClean="0"/>
              <a:t>(5 10</a:t>
            </a:r>
            <a:r>
              <a:rPr lang="en-US" sz="1600" b="1" i="1" baseline="30000" dirty="0" smtClean="0"/>
              <a:t>34</a:t>
            </a:r>
            <a:r>
              <a:rPr lang="en-US" sz="1600" b="1" i="1" dirty="0" smtClean="0"/>
              <a:t> </a:t>
            </a:r>
            <a:r>
              <a:rPr lang="en-US" sz="1600" b="1" i="1" dirty="0"/>
              <a:t>cm</a:t>
            </a:r>
            <a:r>
              <a:rPr lang="en-US" sz="1600" b="1" i="1" baseline="30000" dirty="0"/>
              <a:t>-2</a:t>
            </a:r>
            <a:r>
              <a:rPr lang="en-US" sz="1600" b="1" i="1" dirty="0"/>
              <a:t>s</a:t>
            </a:r>
            <a:r>
              <a:rPr lang="en-US" sz="1600" b="1" i="1" baseline="30000" dirty="0"/>
              <a:t>-1</a:t>
            </a:r>
            <a:r>
              <a:rPr lang="en-US" sz="1600" b="1" i="1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spectrometers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8" y="733425"/>
            <a:ext cx="9719787" cy="6638501"/>
          </a:xfrm>
        </p:spPr>
        <p:txBody>
          <a:bodyPr/>
          <a:lstStyle/>
          <a:p>
            <a:r>
              <a:rPr lang="en-US" sz="3200" dirty="0" smtClean="0"/>
              <a:t>After the HL-LHC experience</a:t>
            </a:r>
          </a:p>
          <a:p>
            <a:endParaRPr lang="en-US" sz="3200" dirty="0" smtClean="0"/>
          </a:p>
          <a:p>
            <a:pPr lvl="1"/>
            <a:r>
              <a:rPr lang="en-US" sz="2100" dirty="0" smtClean="0"/>
              <a:t> Here the problem I see is the natural aging of critical components and of the base materials in general. Most of the active components have been designed for lifetime of</a:t>
            </a:r>
            <a:r>
              <a:rPr lang="en-US" sz="2100" dirty="0" smtClean="0"/>
              <a:t> 15-20 years</a:t>
            </a:r>
            <a:r>
              <a:rPr lang="en-US" sz="2100" dirty="0" smtClean="0"/>
              <a:t>. These are gaseous detectors and therefore less robust  and more stressed in term of mechanics and services (gas leaks, gas distribution infrastructure, connectors, resistive materials,…)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In the 2016 and 2020 upgrades we will foresee already to replace with more granular and trigger effective components the chambers in the end-caps at high rapidity. New technologies will be brought in.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Probably it is possible to foresee</a:t>
            </a:r>
            <a:r>
              <a:rPr lang="en-US" sz="2100" dirty="0" smtClean="0"/>
              <a:t> around </a:t>
            </a:r>
            <a:r>
              <a:rPr lang="en-US" sz="2100" dirty="0" smtClean="0"/>
              <a:t>2030 to start replacing most or all of the </a:t>
            </a:r>
            <a:r>
              <a:rPr lang="en-US" sz="2100" dirty="0" err="1" smtClean="0"/>
              <a:t>muon</a:t>
            </a:r>
            <a:r>
              <a:rPr lang="en-US" sz="2100" dirty="0" smtClean="0"/>
              <a:t> stations during the regular shutdowns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Electronics will be obsolete and will need to be replaced in any case (in the racks rooms, but also on the detector)</a:t>
            </a:r>
          </a:p>
          <a:p>
            <a:pPr lvl="1"/>
            <a:endParaRPr lang="en-US" sz="2100" dirty="0" smtClean="0"/>
          </a:p>
          <a:p>
            <a:pPr lvl="1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spectrometer</a:t>
            </a:r>
            <a:endParaRPr lang="en-US" dirty="0"/>
          </a:p>
        </p:txBody>
      </p:sp>
      <p:pic>
        <p:nvPicPr>
          <p:cNvPr id="3" name="Picture 11" descr="c-side_jura_070305_110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1736" y="4574117"/>
            <a:ext cx="4619745" cy="2941108"/>
          </a:xfrm>
          <a:prstGeom prst="rect">
            <a:avLst/>
          </a:prstGeom>
          <a:noFill/>
        </p:spPr>
      </p:pic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19984" y="4420416"/>
            <a:ext cx="4769895" cy="3142435"/>
            <a:chOff x="144" y="3028"/>
            <a:chExt cx="2544" cy="1795"/>
          </a:xfrm>
        </p:grpSpPr>
        <p:pic>
          <p:nvPicPr>
            <p:cNvPr id="10" name="Picture 9" descr="fig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" y="3028"/>
              <a:ext cx="1200" cy="1795"/>
            </a:xfrm>
            <a:prstGeom prst="rect">
              <a:avLst/>
            </a:prstGeom>
            <a:noFill/>
          </p:spPr>
        </p:pic>
        <p:pic>
          <p:nvPicPr>
            <p:cNvPr id="11" name="Picture 10" descr="jpe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88" y="3031"/>
              <a:ext cx="1200" cy="1792"/>
            </a:xfrm>
            <a:prstGeom prst="rect">
              <a:avLst/>
            </a:prstGeom>
            <a:noFill/>
          </p:spPr>
        </p:pic>
      </p:grp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9985" y="1176444"/>
            <a:ext cx="3965539" cy="277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 descr="DSC_3037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9882" y="924349"/>
            <a:ext cx="5248636" cy="3193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8" y="924349"/>
            <a:ext cx="9719787" cy="6470438"/>
          </a:xfrm>
        </p:spPr>
        <p:txBody>
          <a:bodyPr/>
          <a:lstStyle/>
          <a:p>
            <a:r>
              <a:rPr lang="en-US" sz="3200" dirty="0" smtClean="0"/>
              <a:t>Thinking about the ATLAS and CMS evolution</a:t>
            </a:r>
          </a:p>
          <a:p>
            <a:endParaRPr lang="en-US" sz="3200" dirty="0" smtClean="0"/>
          </a:p>
          <a:p>
            <a:pPr lvl="1"/>
            <a:r>
              <a:rPr lang="en-US" sz="2100" dirty="0" smtClean="0"/>
              <a:t> Most of the electronics will need to be rebuilt and upgraded. This will partially already happen for the HL-LHC and therefore no reason no to do it </a:t>
            </a:r>
            <a:r>
              <a:rPr lang="en-US" sz="2100" dirty="0" smtClean="0"/>
              <a:t>later too. </a:t>
            </a:r>
            <a:r>
              <a:rPr lang="en-US" sz="2100" dirty="0" smtClean="0"/>
              <a:t>This would solve the problem of obsolete technologies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Inner detectors will be upgraded in &gt;2020, no reason not to keep doing it further, maybe just in a modular way. Similar story for the </a:t>
            </a:r>
            <a:r>
              <a:rPr lang="en-US" sz="2100" dirty="0" err="1" smtClean="0"/>
              <a:t>muon</a:t>
            </a:r>
            <a:r>
              <a:rPr lang="en-US" sz="2100" dirty="0" smtClean="0"/>
              <a:t> spectrometer. Consolidation/upgrade can by continuous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The Calorimeters are the more critical items, need a particular evaluation and might represent a serious showstopper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We will for sure with time revisit the trigger hardware and strategies. But this already for the HL-LHC. Physics will guide us !</a:t>
            </a:r>
          </a:p>
          <a:p>
            <a:pPr lvl="1"/>
            <a:endParaRPr lang="en-US" sz="2100" dirty="0" smtClean="0"/>
          </a:p>
          <a:p>
            <a:pPr lvl="1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8" y="924349"/>
            <a:ext cx="9719787" cy="6470438"/>
          </a:xfrm>
        </p:spPr>
        <p:txBody>
          <a:bodyPr/>
          <a:lstStyle/>
          <a:p>
            <a:r>
              <a:rPr lang="en-US" sz="3200" dirty="0" smtClean="0"/>
              <a:t>Thinking about the ATLAS and CMS evolution</a:t>
            </a:r>
          </a:p>
          <a:p>
            <a:endParaRPr lang="en-US" sz="3200" dirty="0" smtClean="0"/>
          </a:p>
          <a:p>
            <a:pPr lvl="1"/>
            <a:r>
              <a:rPr lang="en-US" sz="2100" dirty="0" smtClean="0"/>
              <a:t> RP issues will become fundamental from 2016 on, and on the very long term a real problem. We have in any case to change our culture and be more proactive in this domain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All these changes will require a substantial shutdown of the detectors infrastructure for at least 2-3 years to reconfigure and retest everything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Planning for cables and services upgrade will need a major effort and a lot of resources. Same for the electronics and computing power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An adiabatic move from HL-LHC to HE-LHC might be very interesting and valuable for the detectors and the community in general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I did not say anything about HI, but it might surface again</a:t>
            </a:r>
          </a:p>
          <a:p>
            <a:pPr lvl="1"/>
            <a:endParaRPr lang="en-US" sz="2100" dirty="0" smtClean="0"/>
          </a:p>
          <a:p>
            <a:pPr lvl="1">
              <a:buNone/>
            </a:pPr>
            <a:endParaRPr lang="en-US" sz="2100" dirty="0" smtClean="0"/>
          </a:p>
          <a:p>
            <a:pPr lvl="1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Activation first results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97" y="1260475"/>
            <a:ext cx="4158342" cy="2731029"/>
          </a:xfrm>
          <a:prstGeom prst="rect">
            <a:avLst/>
          </a:prstGeom>
        </p:spPr>
      </p:pic>
      <p:pic>
        <p:nvPicPr>
          <p:cNvPr id="6" name="Picture 5" descr="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88" y="4285615"/>
            <a:ext cx="1709962" cy="16017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9996" y="6050280"/>
            <a:ext cx="4229907" cy="1429392"/>
          </a:xfrm>
          <a:prstGeom prst="rect">
            <a:avLst/>
          </a:prstGeom>
        </p:spPr>
        <p:txBody>
          <a:bodyPr wrap="square" lIns="104927" tIns="52464" rIns="104927" bIns="52464">
            <a:spAutoFit/>
          </a:bodyPr>
          <a:lstStyle/>
          <a:p>
            <a:r>
              <a:rPr lang="en-US" i="1" dirty="0" smtClean="0">
                <a:solidFill>
                  <a:srgbClr val="FFFFFF"/>
                </a:solidFill>
              </a:rPr>
              <a:t>Medipix2 ASIC with 300μm Si</a:t>
            </a:r>
          </a:p>
          <a:p>
            <a:r>
              <a:rPr lang="en-US" i="1" dirty="0" smtClean="0">
                <a:solidFill>
                  <a:srgbClr val="FFFFFF"/>
                </a:solidFill>
              </a:rPr>
              <a:t>Sensor + conversion structure </a:t>
            </a:r>
            <a:r>
              <a:rPr lang="en-US" sz="1600" i="1" dirty="0" smtClean="0">
                <a:solidFill>
                  <a:srgbClr val="FFFFFF"/>
                </a:solidFill>
              </a:rPr>
              <a:t>(measures  </a:t>
            </a:r>
            <a:r>
              <a:rPr lang="en-US" sz="1600" dirty="0" smtClean="0">
                <a:solidFill>
                  <a:srgbClr val="FFFFFF"/>
                </a:solidFill>
              </a:rPr>
              <a:t>alphas, protons, ions, fast neutrons, thermal neutrons,..)</a:t>
            </a:r>
            <a:r>
              <a:rPr lang="en-US" sz="1600" i="1" dirty="0" smtClean="0">
                <a:solidFill>
                  <a:srgbClr val="FFFFFF"/>
                </a:solidFill>
              </a:rPr>
              <a:t> </a:t>
            </a:r>
          </a:p>
          <a:p>
            <a:r>
              <a:rPr lang="en-US" i="1" dirty="0" smtClean="0">
                <a:solidFill>
                  <a:srgbClr val="FFFFFF"/>
                </a:solidFill>
              </a:rPr>
              <a:t>~ 2.5 10</a:t>
            </a:r>
            <a:r>
              <a:rPr lang="en-US" i="1" baseline="30000" dirty="0" smtClean="0">
                <a:solidFill>
                  <a:srgbClr val="FFFFFF"/>
                </a:solidFill>
              </a:rPr>
              <a:t>6</a:t>
            </a:r>
            <a:r>
              <a:rPr lang="en-US" i="1" dirty="0" smtClean="0">
                <a:solidFill>
                  <a:srgbClr val="FFFFFF"/>
                </a:solidFill>
              </a:rPr>
              <a:t> thermal neutrons/cm</a:t>
            </a:r>
            <a:r>
              <a:rPr lang="en-US" i="1" baseline="30000" dirty="0" smtClean="0">
                <a:solidFill>
                  <a:srgbClr val="FFFFFF"/>
                </a:solidFill>
              </a:rPr>
              <a:t>2</a:t>
            </a:r>
            <a:r>
              <a:rPr lang="en-US" i="1" dirty="0" smtClean="0">
                <a:solidFill>
                  <a:srgbClr val="FFFFFF"/>
                </a:solidFill>
              </a:rPr>
              <a:t>/pb</a:t>
            </a:r>
            <a:r>
              <a:rPr lang="en-US" i="1" baseline="30000" dirty="0" smtClean="0">
                <a:solidFill>
                  <a:srgbClr val="FFFFFF"/>
                </a:solidFill>
              </a:rPr>
              <a:t>-1</a:t>
            </a:r>
            <a:endParaRPr lang="en-US" i="1" baseline="300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9946" y="4285615"/>
            <a:ext cx="1799961" cy="17472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9890" y="1176444"/>
            <a:ext cx="4499901" cy="27994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9852" y="4369647"/>
            <a:ext cx="3599921" cy="2452738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rot="5400000">
            <a:off x="6593470" y="3109423"/>
            <a:ext cx="1932728" cy="12599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8621409" y="3157405"/>
            <a:ext cx="2016760" cy="10799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detector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8" y="924349"/>
            <a:ext cx="9719787" cy="6470438"/>
          </a:xfrm>
        </p:spPr>
        <p:txBody>
          <a:bodyPr/>
          <a:lstStyle/>
          <a:p>
            <a:r>
              <a:rPr lang="en-US" sz="3200" dirty="0" smtClean="0"/>
              <a:t>Why not think and plan for a very new detector in general (in parallel to ATLAS and CMS)</a:t>
            </a:r>
          </a:p>
          <a:p>
            <a:endParaRPr lang="en-US" sz="3200" dirty="0" smtClean="0"/>
          </a:p>
          <a:p>
            <a:pPr lvl="1"/>
            <a:r>
              <a:rPr lang="en-US" sz="2100" dirty="0" smtClean="0"/>
              <a:t> If we go the HE-LHC way, probably it means no Linear Collider for a while!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A large detector community is in standby, with a lot of new ideas and a lot of new technologies to be deployed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 A new detector could be tuned from the beginning to the type of new discoveries the LHC will do and go further in a more affective way</a:t>
            </a:r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It will take </a:t>
            </a:r>
            <a:r>
              <a:rPr lang="en-US" sz="2100" dirty="0" smtClean="0"/>
              <a:t>16-18 </a:t>
            </a:r>
            <a:r>
              <a:rPr lang="en-US" sz="2100" dirty="0" smtClean="0"/>
              <a:t>years to arrive to a fully functional new detector, this means that green light should be given around </a:t>
            </a:r>
            <a:r>
              <a:rPr lang="en-US" sz="2100" dirty="0" smtClean="0"/>
              <a:t>2014-15</a:t>
            </a:r>
          </a:p>
          <a:p>
            <a:pPr lvl="1">
              <a:buNone/>
            </a:pPr>
            <a:endParaRPr lang="en-US" sz="2100" dirty="0" smtClean="0"/>
          </a:p>
          <a:p>
            <a:pPr lvl="1">
              <a:buNone/>
            </a:pPr>
            <a:endParaRPr lang="en-US" sz="2100" dirty="0" smtClean="0"/>
          </a:p>
          <a:p>
            <a:pPr lvl="1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8" y="1260475"/>
            <a:ext cx="9719787" cy="5798185"/>
          </a:xfrm>
        </p:spPr>
        <p:txBody>
          <a:bodyPr/>
          <a:lstStyle/>
          <a:p>
            <a:r>
              <a:rPr lang="en-US" sz="2800" i="1" dirty="0" smtClean="0"/>
              <a:t>Most of what I present is coming out of individual discussions with experimentalists, mostly within ATLAS</a:t>
            </a:r>
          </a:p>
          <a:p>
            <a:r>
              <a:rPr lang="en-US" sz="2800" i="1" dirty="0" smtClean="0"/>
              <a:t>Many of the statements are my own ones</a:t>
            </a:r>
          </a:p>
          <a:p>
            <a:endParaRPr lang="en-US" dirty="0" smtClean="0"/>
          </a:p>
          <a:p>
            <a:r>
              <a:rPr lang="en-US" dirty="0" smtClean="0"/>
              <a:t>In general, we have no idea yet of what kind of new physics we will be facing. It might take at least a few (3-4) fb</a:t>
            </a:r>
            <a:r>
              <a:rPr lang="en-US" baseline="30000" dirty="0" smtClean="0"/>
              <a:t>-1</a:t>
            </a:r>
            <a:r>
              <a:rPr lang="en-US" dirty="0" smtClean="0"/>
              <a:t> to have a real entry point ….. or maybe, if nature is kind with us, even less! ….. So we might ask the question once more in summer of next year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986" y="2268855"/>
            <a:ext cx="9719787" cy="537452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8" y="1260475"/>
            <a:ext cx="9719787" cy="6050280"/>
          </a:xfrm>
        </p:spPr>
        <p:txBody>
          <a:bodyPr/>
          <a:lstStyle/>
          <a:p>
            <a:r>
              <a:rPr lang="en-US" sz="2800" i="1" dirty="0" smtClean="0"/>
              <a:t>At some point, while scanning through the rare physics signals, Luminosity will not buy more statistics …. Cross-sections are simply too small and drop by many orders of magnitude, in particular as a function of mass</a:t>
            </a:r>
          </a:p>
          <a:p>
            <a:endParaRPr lang="en-US" sz="2800" i="1" dirty="0" smtClean="0"/>
          </a:p>
          <a:p>
            <a:r>
              <a:rPr lang="en-US" sz="2800" i="1" dirty="0" smtClean="0"/>
              <a:t>Energy will buy much more, because rare physics cross-sections, and in particular if large mass objects are involved, will be boosted. More energy available to create heavy objects !!</a:t>
            </a:r>
          </a:p>
          <a:p>
            <a:endParaRPr lang="en-US" sz="2800" i="1" dirty="0" smtClean="0"/>
          </a:p>
          <a:p>
            <a:r>
              <a:rPr lang="en-US" sz="2800" i="1" dirty="0" smtClean="0"/>
              <a:t>I  assume we want to keep at least ATLAS and CMS alive and operational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examples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219886" y="6302375"/>
            <a:ext cx="5309883" cy="936949"/>
          </a:xfrm>
          <a:prstGeom prst="rect">
            <a:avLst/>
          </a:prstGeom>
        </p:spPr>
        <p:txBody>
          <a:bodyPr wrap="square" lIns="104927" tIns="52464" rIns="104927" bIns="52464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Cross sections (in </a:t>
            </a:r>
            <a:r>
              <a:rPr lang="en-US" i="1" dirty="0" err="1" smtClean="0">
                <a:solidFill>
                  <a:schemeClr val="bg1"/>
                </a:solidFill>
              </a:rPr>
              <a:t>fb</a:t>
            </a:r>
            <a:r>
              <a:rPr lang="en-US" i="1" dirty="0" smtClean="0">
                <a:solidFill>
                  <a:schemeClr val="bg1"/>
                </a:solidFill>
              </a:rPr>
              <a:t>) for production of heavy quark pairs </a:t>
            </a:r>
            <a:r>
              <a:rPr lang="en-US" i="1" dirty="0" smtClean="0">
                <a:solidFill>
                  <a:srgbClr val="FFFFFF"/>
                </a:solidFill>
              </a:rPr>
              <a:t>(</a:t>
            </a:r>
            <a:r>
              <a:rPr lang="en-US" i="1" dirty="0" err="1" smtClean="0">
                <a:solidFill>
                  <a:srgbClr val="FFFFFF"/>
                </a:solidFill>
              </a:rPr>
              <a:t>A.Blondel</a:t>
            </a:r>
            <a:r>
              <a:rPr lang="en-US" i="1" dirty="0" smtClean="0">
                <a:solidFill>
                  <a:srgbClr val="FFFFFF"/>
                </a:solidFill>
              </a:rPr>
              <a:t> et al, CERN-PH-TH/2006-175)</a:t>
            </a:r>
            <a:endParaRPr lang="en-US" i="1" dirty="0">
              <a:solidFill>
                <a:srgbClr val="FFFFFF"/>
              </a:solidFill>
            </a:endParaRPr>
          </a:p>
        </p:txBody>
      </p:sp>
      <p:pic>
        <p:nvPicPr>
          <p:cNvPr id="5" name="Picture 4" descr="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998" y="1092411"/>
            <a:ext cx="5669876" cy="3903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9884" y="2300690"/>
            <a:ext cx="5404882" cy="40016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996" y="5041901"/>
            <a:ext cx="5039889" cy="382952"/>
          </a:xfrm>
          <a:prstGeom prst="rect">
            <a:avLst/>
          </a:prstGeom>
        </p:spPr>
        <p:txBody>
          <a:bodyPr wrap="square" lIns="104927" tIns="52464" rIns="104927" bIns="52464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W’ sensitivity for different integrated luminosity</a:t>
            </a:r>
            <a:endParaRPr lang="en-US" i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today’s scenario, the type of physics we will be studying at high energy will basically be the same we are investigating now, but with some “nuances” !</a:t>
            </a:r>
            <a:endParaRPr lang="en-US" sz="1800" dirty="0" smtClean="0"/>
          </a:p>
          <a:p>
            <a:endParaRPr lang="en-US" sz="1800" dirty="0" smtClean="0"/>
          </a:p>
          <a:p>
            <a:pPr lvl="1"/>
            <a:r>
              <a:rPr lang="en-US" sz="2300" dirty="0" smtClean="0"/>
              <a:t>Discovery of high mass new particles (beyond what will be explored at the HL-LHC, </a:t>
            </a:r>
            <a:r>
              <a:rPr lang="en-US" sz="2300" dirty="0" err="1" smtClean="0"/>
              <a:t>m</a:t>
            </a:r>
            <a:r>
              <a:rPr lang="en-US" sz="2300" dirty="0" smtClean="0"/>
              <a:t> ~ 2.5 </a:t>
            </a:r>
            <a:r>
              <a:rPr lang="en-US" sz="2300" dirty="0" err="1" smtClean="0"/>
              <a:t>TeV</a:t>
            </a:r>
            <a:r>
              <a:rPr lang="en-US" sz="2300" dirty="0" smtClean="0"/>
              <a:t>)</a:t>
            </a:r>
          </a:p>
          <a:p>
            <a:pPr lvl="1"/>
            <a:r>
              <a:rPr lang="en-US" sz="2300" dirty="0" smtClean="0"/>
              <a:t>Precision measurements on known standard model physics 	(top precision measurements, rare decays, …)</a:t>
            </a:r>
          </a:p>
          <a:p>
            <a:pPr lvl="1"/>
            <a:r>
              <a:rPr lang="en-US" sz="2300" dirty="0" smtClean="0"/>
              <a:t>Measuring in detail properties of new discovered phenomena 	(masses and couplings of </a:t>
            </a:r>
            <a:r>
              <a:rPr lang="en-US" sz="2300" dirty="0" err="1" smtClean="0"/>
              <a:t>sparticles</a:t>
            </a:r>
            <a:r>
              <a:rPr lang="en-US" sz="2300" dirty="0" smtClean="0"/>
              <a:t>, ….)</a:t>
            </a:r>
          </a:p>
          <a:p>
            <a:pPr lvl="1"/>
            <a:r>
              <a:rPr lang="en-US" sz="2300" dirty="0" smtClean="0"/>
              <a:t>Precision measurements of new discoveries (</a:t>
            </a:r>
            <a:r>
              <a:rPr lang="en-US" sz="2300" dirty="0" err="1" smtClean="0"/>
              <a:t>higgs</a:t>
            </a:r>
            <a:r>
              <a:rPr lang="en-US" sz="2300" dirty="0" smtClean="0"/>
              <a:t> spin, self- couplings, rare decays, ...)</a:t>
            </a:r>
          </a:p>
          <a:p>
            <a:pPr lvl="1"/>
            <a:r>
              <a:rPr lang="en-US" sz="2300" dirty="0" smtClean="0"/>
              <a:t>Search for new phenomena, not anticipated by theory</a:t>
            </a:r>
          </a:p>
          <a:p>
            <a:pPr lvl="1"/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considerations</a:t>
            </a:r>
            <a:endParaRPr lang="en-US" dirty="0"/>
          </a:p>
        </p:txBody>
      </p:sp>
      <p:pic>
        <p:nvPicPr>
          <p:cNvPr id="4" name="Picture 3" descr="MNe-fig7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>
                <a:alphaModFix/>
              </a:blip>
              <a:stretch>
                <a:fillRect/>
              </a:stretch>
            </p:blipFill>
          </mc:Choice>
          <mc:Fallback>
            <p:blipFill>
              <a:blip r:embed="rId3">
                <a:alphaModFix/>
              </a:blip>
              <a:stretch>
                <a:fillRect/>
              </a:stretch>
            </p:blipFill>
          </mc:Fallback>
        </mc:AlternateContent>
        <p:spPr>
          <a:xfrm>
            <a:off x="6749852" y="3879462"/>
            <a:ext cx="3974842" cy="2422913"/>
          </a:xfrm>
          <a:prstGeom prst="rect">
            <a:avLst/>
          </a:prstGeom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996" y="1008380"/>
            <a:ext cx="9719787" cy="6050280"/>
          </a:xfrm>
        </p:spPr>
        <p:txBody>
          <a:bodyPr/>
          <a:lstStyle/>
          <a:p>
            <a:r>
              <a:rPr lang="en-US" sz="2800" dirty="0" smtClean="0"/>
              <a:t>It is hard to guess which parameters in today’s detector properties might be relaxed</a:t>
            </a:r>
          </a:p>
          <a:p>
            <a:endParaRPr lang="en-US" sz="2800" dirty="0" smtClean="0"/>
          </a:p>
          <a:p>
            <a:r>
              <a:rPr lang="en-US" sz="2300" dirty="0" smtClean="0"/>
              <a:t>If we will still be looking for SUSY-type phenomena, with large multiplicities of leptons, jets and heavy flavor decays …. and missing transverse energy … then we will have to count on:</a:t>
            </a:r>
          </a:p>
          <a:p>
            <a:pPr lvl="1"/>
            <a:r>
              <a:rPr lang="en-US" sz="2100" dirty="0" smtClean="0"/>
              <a:t> Lepton identification, in particular electrons </a:t>
            </a:r>
            <a:r>
              <a:rPr lang="en-US" sz="2100" dirty="0" err="1" smtClean="0"/>
              <a:t>wrt</a:t>
            </a:r>
            <a:r>
              <a:rPr lang="en-US" sz="2100" dirty="0" smtClean="0"/>
              <a:t> jets</a:t>
            </a:r>
          </a:p>
          <a:p>
            <a:pPr lvl="1"/>
            <a:r>
              <a:rPr lang="en-US" sz="2100" dirty="0" smtClean="0"/>
              <a:t> Photon identification</a:t>
            </a:r>
          </a:p>
          <a:p>
            <a:pPr lvl="1"/>
            <a:r>
              <a:rPr lang="en-US" sz="2100" dirty="0" smtClean="0"/>
              <a:t> </a:t>
            </a:r>
            <a:r>
              <a:rPr lang="en-US" sz="2100" dirty="0" err="1" smtClean="0"/>
              <a:t>Muon</a:t>
            </a:r>
            <a:r>
              <a:rPr lang="en-US" sz="2100" dirty="0" smtClean="0"/>
              <a:t> identification</a:t>
            </a:r>
          </a:p>
          <a:p>
            <a:pPr lvl="1"/>
            <a:r>
              <a:rPr lang="en-US" sz="2100" dirty="0" smtClean="0"/>
              <a:t> </a:t>
            </a:r>
            <a:r>
              <a:rPr lang="en-US" sz="2100" dirty="0" err="1" smtClean="0"/>
              <a:t>b</a:t>
            </a:r>
            <a:r>
              <a:rPr lang="en-US" sz="2100" dirty="0" smtClean="0"/>
              <a:t> and </a:t>
            </a:r>
            <a:r>
              <a:rPr lang="en-US" sz="2100" dirty="0" err="1" smtClean="0"/>
              <a:t>c</a:t>
            </a:r>
            <a:r>
              <a:rPr lang="en-US" sz="2100" dirty="0" smtClean="0"/>
              <a:t> quarks decay tagging, via </a:t>
            </a:r>
            <a:r>
              <a:rPr lang="en-US" sz="2100" dirty="0" err="1" smtClean="0"/>
              <a:t>b</a:t>
            </a:r>
            <a:r>
              <a:rPr lang="en-US" sz="2100" dirty="0" smtClean="0"/>
              <a:t>-tagging</a:t>
            </a:r>
          </a:p>
          <a:p>
            <a:pPr lvl="1"/>
            <a:r>
              <a:rPr lang="en-US" sz="2100" dirty="0" smtClean="0"/>
              <a:t> Excellent missing energy resolution</a:t>
            </a:r>
          </a:p>
          <a:p>
            <a:pPr lvl="1"/>
            <a:r>
              <a:rPr lang="en-US" sz="2100" dirty="0" smtClean="0"/>
              <a:t> Excellent calorimeters performance (resolution and </a:t>
            </a:r>
            <a:r>
              <a:rPr lang="en-US" sz="2100" dirty="0" smtClean="0">
                <a:solidFill>
                  <a:schemeClr val="tx1"/>
                </a:solidFill>
              </a:rPr>
              <a:t>E scale)</a:t>
            </a:r>
          </a:p>
          <a:p>
            <a:pPr lvl="1"/>
            <a:r>
              <a:rPr lang="en-US" sz="2100" dirty="0" smtClean="0"/>
              <a:t> Excellent tracking efficiency (&gt;95%)</a:t>
            </a:r>
          </a:p>
          <a:p>
            <a:pPr lvl="1"/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8" y="0"/>
            <a:ext cx="9719787" cy="537452"/>
          </a:xfrm>
        </p:spPr>
        <p:txBody>
          <a:bodyPr/>
          <a:lstStyle/>
          <a:p>
            <a:r>
              <a:rPr lang="en-US" dirty="0" smtClean="0"/>
              <a:t>A</a:t>
            </a:r>
            <a:r>
              <a:rPr lang="en-US" dirty="0" smtClean="0"/>
              <a:t> real collision </a:t>
            </a:r>
            <a:r>
              <a:rPr lang="en-US" dirty="0" smtClean="0"/>
              <a:t>event (a Top quark candidate)</a:t>
            </a:r>
            <a:endParaRPr lang="en-US" dirty="0"/>
          </a:p>
        </p:txBody>
      </p:sp>
      <p:pic>
        <p:nvPicPr>
          <p:cNvPr id="4" name="Picture 3" descr="MNe-fig4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9998" y="2016760"/>
            <a:ext cx="10867425" cy="554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008381"/>
            <a:ext cx="1529966" cy="936949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i="1" dirty="0" smtClean="0">
                <a:solidFill>
                  <a:srgbClr val="FFFFFF"/>
                </a:solidFill>
              </a:rPr>
              <a:t>Displaced secondary vertices</a:t>
            </a:r>
            <a:endParaRPr lang="en-US" i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39830" y="1344507"/>
            <a:ext cx="2069955" cy="659951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i="1" dirty="0" err="1" smtClean="0">
                <a:solidFill>
                  <a:srgbClr val="FFFFFF"/>
                </a:solidFill>
              </a:rPr>
              <a:t>Muon</a:t>
            </a:r>
            <a:r>
              <a:rPr lang="en-US" i="1" dirty="0" smtClean="0">
                <a:solidFill>
                  <a:srgbClr val="FFFFFF"/>
                </a:solidFill>
              </a:rPr>
              <a:t> tracking and identification</a:t>
            </a:r>
            <a:endParaRPr lang="en-US" i="1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9802" y="2773045"/>
            <a:ext cx="2069955" cy="659951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i="1" dirty="0" err="1" smtClean="0">
                <a:solidFill>
                  <a:srgbClr val="FFFFFF"/>
                </a:solidFill>
              </a:rPr>
              <a:t>Hadronic</a:t>
            </a:r>
            <a:r>
              <a:rPr lang="en-US" i="1" dirty="0" smtClean="0">
                <a:solidFill>
                  <a:srgbClr val="FFFFFF"/>
                </a:solidFill>
              </a:rPr>
              <a:t> jets reconstruction</a:t>
            </a:r>
            <a:endParaRPr lang="en-US" i="1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79838" y="3640737"/>
            <a:ext cx="2069955" cy="659951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i="1" dirty="0" smtClean="0">
                <a:solidFill>
                  <a:srgbClr val="FFFFFF"/>
                </a:solidFill>
              </a:rPr>
              <a:t>Charge particles tracking</a:t>
            </a:r>
            <a:endParaRPr lang="en-US" i="1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9802" y="5630122"/>
            <a:ext cx="2069955" cy="936949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i="1" dirty="0" smtClean="0">
                <a:solidFill>
                  <a:srgbClr val="FFFFFF"/>
                </a:solidFill>
              </a:rPr>
              <a:t>Electrons and Photons identification</a:t>
            </a:r>
            <a:endParaRPr lang="en-US" i="1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964" y="6833940"/>
            <a:ext cx="2789939" cy="659951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i="1" dirty="0" smtClean="0">
                <a:solidFill>
                  <a:srgbClr val="FFFFFF"/>
                </a:solidFill>
              </a:rPr>
              <a:t>Missing transverse energy reconstruction</a:t>
            </a:r>
            <a:endParaRPr lang="en-US" i="1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949" y="924349"/>
            <a:ext cx="4589899" cy="736895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sz="4100" dirty="0" err="1" smtClean="0">
                <a:solidFill>
                  <a:schemeClr val="bg1"/>
                </a:solidFill>
              </a:rPr>
              <a:t>tt</a:t>
            </a:r>
            <a:r>
              <a:rPr lang="en-US" sz="4100" dirty="0" smtClean="0">
                <a:solidFill>
                  <a:schemeClr val="bg1"/>
                </a:solidFill>
              </a:rPr>
              <a:t> -&gt; </a:t>
            </a:r>
            <a:r>
              <a:rPr lang="en-US" sz="4100" dirty="0" err="1" smtClean="0">
                <a:solidFill>
                  <a:schemeClr val="bg1"/>
                </a:solidFill>
              </a:rPr>
              <a:t>e</a:t>
            </a:r>
            <a:r>
              <a:rPr lang="en-US" sz="4100" dirty="0" smtClean="0">
                <a:solidFill>
                  <a:schemeClr val="bg1"/>
                </a:solidFill>
              </a:rPr>
              <a:t> </a:t>
            </a:r>
            <a:r>
              <a:rPr lang="en-US" sz="4100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n</a:t>
            </a:r>
            <a:r>
              <a:rPr lang="en-US" sz="4100" dirty="0" smtClean="0">
                <a:solidFill>
                  <a:schemeClr val="bg1"/>
                </a:solidFill>
              </a:rPr>
              <a:t> </a:t>
            </a:r>
            <a:r>
              <a:rPr lang="en-US" sz="4100" dirty="0" err="1" smtClean="0">
                <a:solidFill>
                  <a:schemeClr val="bg1"/>
                </a:solidFill>
              </a:rPr>
              <a:t>b</a:t>
            </a:r>
            <a:r>
              <a:rPr lang="en-US" sz="4100" dirty="0" smtClean="0">
                <a:solidFill>
                  <a:schemeClr val="bg1"/>
                </a:solidFill>
              </a:rPr>
              <a:t> , </a:t>
            </a:r>
            <a:r>
              <a:rPr lang="en-US" sz="4100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sz="4100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 </a:t>
            </a:r>
            <a:r>
              <a:rPr lang="en-US" sz="4100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n</a:t>
            </a:r>
            <a:r>
              <a:rPr lang="en-US" sz="4100" dirty="0" smtClean="0">
                <a:solidFill>
                  <a:schemeClr val="bg1"/>
                </a:solidFill>
              </a:rPr>
              <a:t> </a:t>
            </a:r>
            <a:r>
              <a:rPr lang="en-US" sz="4100" dirty="0" err="1" smtClean="0">
                <a:solidFill>
                  <a:schemeClr val="bg1"/>
                </a:solidFill>
              </a:rPr>
              <a:t>b</a:t>
            </a:r>
            <a:endParaRPr lang="en-US" sz="41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9945" y="672253"/>
            <a:ext cx="449990" cy="382952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_</a:t>
            </a: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8" y="1092412"/>
            <a:ext cx="9989781" cy="4991131"/>
          </a:xfrm>
        </p:spPr>
        <p:txBody>
          <a:bodyPr/>
          <a:lstStyle/>
          <a:p>
            <a:r>
              <a:rPr lang="en-US" sz="2800" dirty="0" smtClean="0"/>
              <a:t> After a few years of  enthusiasm  for the high energy regime, for sure physicists will ask  (because then they will be used to the HL-LHC) to run with high luminosity too.</a:t>
            </a:r>
          </a:p>
          <a:p>
            <a:endParaRPr lang="en-US" sz="2800" dirty="0" smtClean="0"/>
          </a:p>
          <a:p>
            <a:pPr lvl="1"/>
            <a:r>
              <a:rPr lang="en-US" sz="2300" dirty="0" smtClean="0"/>
              <a:t>High pile-up event with many tracks and risks of fake hits/tracks association</a:t>
            </a:r>
          </a:p>
          <a:p>
            <a:pPr lvl="1"/>
            <a:r>
              <a:rPr lang="en-US" sz="2300" dirty="0" smtClean="0"/>
              <a:t>Important cavern backgrounds, in particular from slow neutrons captured in the detector materials</a:t>
            </a:r>
          </a:p>
          <a:p>
            <a:pPr lvl="1"/>
            <a:r>
              <a:rPr lang="en-US" sz="2300" dirty="0" smtClean="0"/>
              <a:t>Unprecedented levels of radiation and tracks density in particular in the forward detectors, which will limit their effectiveness</a:t>
            </a:r>
          </a:p>
          <a:p>
            <a:pPr lvl="1">
              <a:buNone/>
            </a:pPr>
            <a:endParaRPr lang="en-US" sz="2300" dirty="0"/>
          </a:p>
        </p:txBody>
      </p:sp>
      <p:pic>
        <p:nvPicPr>
          <p:cNvPr id="4" name="Picture 5" descr="IBL_vp1_run105066_evt5667_pileup_press-0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9899" y="5264557"/>
            <a:ext cx="3329927" cy="2298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629986" y="5378027"/>
            <a:ext cx="2609943" cy="2016760"/>
            <a:chOff x="1447800" y="990600"/>
            <a:chExt cx="3886200" cy="2961300"/>
          </a:xfrm>
        </p:grpSpPr>
        <p:pic>
          <p:nvPicPr>
            <p:cNvPr id="7" name="Picture 6" descr="IBL_vp1_run105066_evt5667_nopileup_press-02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7800" y="990600"/>
              <a:ext cx="3886200" cy="2961300"/>
            </a:xfrm>
            <a:prstGeom prst="rect">
              <a:avLst/>
            </a:prstGeom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95250" dist="127000" dir="2700000">
                <a:srgbClr val="000000">
                  <a:alpha val="43000"/>
                </a:srgbClr>
              </a:outerShdw>
            </a:effectLst>
          </p:spPr>
        </p:pic>
        <p:cxnSp>
          <p:nvCxnSpPr>
            <p:cNvPr id="10" name="Straight Arrow Connector 20"/>
            <p:cNvCxnSpPr>
              <a:cxnSpLocks noChangeShapeType="1"/>
            </p:cNvCxnSpPr>
            <p:nvPr/>
          </p:nvCxnSpPr>
          <p:spPr bwMode="auto">
            <a:xfrm rot="5400000" flipH="1" flipV="1">
              <a:off x="1981200" y="2590800"/>
              <a:ext cx="1066800" cy="914400"/>
            </a:xfrm>
            <a:prstGeom prst="straightConnector1">
              <a:avLst/>
            </a:prstGeom>
            <a:noFill/>
            <a:ln w="28575">
              <a:noFill/>
              <a:round/>
              <a:headEnd type="triangle" w="med" len="med"/>
              <a:tailEnd type="arrow" w="med" len="med"/>
            </a:ln>
          </p:spPr>
        </p:cxnSp>
      </p:grpSp>
      <p:sp>
        <p:nvSpPr>
          <p:cNvPr id="11" name="Right Arrow 10"/>
          <p:cNvSpPr/>
          <p:nvPr/>
        </p:nvSpPr>
        <p:spPr>
          <a:xfrm>
            <a:off x="3509923" y="6386407"/>
            <a:ext cx="629986" cy="84032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927" tIns="52464" rIns="104927" bIns="52464"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29927" y="6554470"/>
            <a:ext cx="1259972" cy="598395"/>
          </a:xfrm>
          <a:prstGeom prst="rect">
            <a:avLst/>
          </a:prstGeom>
          <a:noFill/>
        </p:spPr>
        <p:txBody>
          <a:bodyPr wrap="square" lIns="104927" tIns="52464" rIns="104927" bIns="52464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50 pile-up events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8" y="809625"/>
            <a:ext cx="9719787" cy="6553200"/>
          </a:xfrm>
        </p:spPr>
        <p:txBody>
          <a:bodyPr/>
          <a:lstStyle/>
          <a:p>
            <a:r>
              <a:rPr lang="en-US" sz="3200" dirty="0" smtClean="0"/>
              <a:t>After the HL-LHC experience the detectors</a:t>
            </a:r>
          </a:p>
          <a:p>
            <a:endParaRPr lang="en-US" sz="3200" dirty="0" smtClean="0"/>
          </a:p>
          <a:p>
            <a:pPr lvl="1"/>
            <a:r>
              <a:rPr lang="en-US" sz="2800" dirty="0" smtClean="0"/>
              <a:t> will be old in their structure and base material. From the time of construction (1996-</a:t>
            </a:r>
            <a:r>
              <a:rPr lang="en-US" sz="2800" dirty="0" smtClean="0"/>
              <a:t>2006) </a:t>
            </a:r>
            <a:r>
              <a:rPr lang="en-US" sz="2800" dirty="0" smtClean="0"/>
              <a:t>about 30 years will have elapsed.  Some more critical parts like rubber components, </a:t>
            </a:r>
            <a:r>
              <a:rPr lang="en-US" sz="2800" dirty="0" err="1" smtClean="0"/>
              <a:t>o</a:t>
            </a:r>
            <a:r>
              <a:rPr lang="en-US" sz="2800" dirty="0" smtClean="0"/>
              <a:t>-rings, PCBs, cables and connectors, optical fibers, </a:t>
            </a:r>
            <a:r>
              <a:rPr lang="en-US" sz="2800" dirty="0" err="1" smtClean="0"/>
              <a:t>cryo</a:t>
            </a:r>
            <a:r>
              <a:rPr lang="en-US" sz="2800" dirty="0" smtClean="0"/>
              <a:t> and vacuum infrastructure …. will need a careful analysis and probably will need to be replaced</a:t>
            </a:r>
          </a:p>
          <a:p>
            <a:pPr lvl="1"/>
            <a:r>
              <a:rPr lang="en-US" sz="2800" dirty="0" smtClean="0"/>
              <a:t> will be heavily irradiated. Some innermost parts will be already classified as potential nuclear waste components. Access will be limited in the regions around the beam pipes (~ 2 </a:t>
            </a:r>
            <a:r>
              <a:rPr lang="en-US" sz="2800" dirty="0" err="1" smtClean="0"/>
              <a:t>m</a:t>
            </a:r>
            <a:r>
              <a:rPr lang="en-US" sz="2800" dirty="0" smtClean="0"/>
              <a:t> radius) and near to the TAS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6522</TotalTime>
  <Words>1732</Words>
  <Application>Microsoft Macintosh PowerPoint</Application>
  <PresentationFormat>Custom</PresentationFormat>
  <Paragraphs>146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 High Energy LHC machine. Experiments’ first impressions</vt:lpstr>
      <vt:lpstr>General Statements</vt:lpstr>
      <vt:lpstr>General Statements</vt:lpstr>
      <vt:lpstr>A few examples</vt:lpstr>
      <vt:lpstr>Some considerations</vt:lpstr>
      <vt:lpstr>Some considerations</vt:lpstr>
      <vt:lpstr>A real collision event (a Top quark candidate)</vt:lpstr>
      <vt:lpstr>Some Considerations</vt:lpstr>
      <vt:lpstr>Detector concerns</vt:lpstr>
      <vt:lpstr>Detector concerns</vt:lpstr>
      <vt:lpstr>Tiles calorimeter example (impossible to dismount)</vt:lpstr>
      <vt:lpstr>Inner detectors</vt:lpstr>
      <vt:lpstr>Inner Detectors</vt:lpstr>
      <vt:lpstr>Muon spectrometers</vt:lpstr>
      <vt:lpstr>Muon spectrometer</vt:lpstr>
      <vt:lpstr>In general</vt:lpstr>
      <vt:lpstr>In general</vt:lpstr>
      <vt:lpstr>Activation first results</vt:lpstr>
      <vt:lpstr>A new detector ?</vt:lpstr>
      <vt:lpstr>Thank you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</dc:creator>
  <cp:lastModifiedBy>Nessi</cp:lastModifiedBy>
  <cp:revision>212</cp:revision>
  <cp:lastPrinted>2010-10-13T17:52:41Z</cp:lastPrinted>
  <dcterms:created xsi:type="dcterms:W3CDTF">2010-10-13T17:27:00Z</dcterms:created>
  <dcterms:modified xsi:type="dcterms:W3CDTF">2010-10-13T17:52:45Z</dcterms:modified>
</cp:coreProperties>
</file>