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embeddings/Microsoft_Equation3.bin" ContentType="application/vnd.openxmlformats-officedocument.oleObject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embeddings/Microsoft_Equation2.bin" ContentType="application/vnd.openxmlformats-officedocument.oleObject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Default Extension="xls" ContentType="application/vnd.ms-exce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embeddings/Microsoft_Equation1.bin" ContentType="application/vnd.openxmlformats-officedocument.oleObject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Default Extension="tiff" ContentType="image/tiff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9" r:id="rId1"/>
    <p:sldMasterId id="2147483662" r:id="rId2"/>
  </p:sldMasterIdLst>
  <p:notesMasterIdLst>
    <p:notesMasterId r:id="rId44"/>
  </p:notesMasterIdLst>
  <p:handoutMasterIdLst>
    <p:handoutMasterId r:id="rId45"/>
  </p:handoutMasterIdLst>
  <p:sldIdLst>
    <p:sldId id="260" r:id="rId3"/>
    <p:sldId id="262" r:id="rId4"/>
    <p:sldId id="268" r:id="rId5"/>
    <p:sldId id="269" r:id="rId6"/>
    <p:sldId id="261" r:id="rId7"/>
    <p:sldId id="263" r:id="rId8"/>
    <p:sldId id="264" r:id="rId9"/>
    <p:sldId id="265" r:id="rId10"/>
    <p:sldId id="270" r:id="rId11"/>
    <p:sldId id="307" r:id="rId12"/>
    <p:sldId id="271" r:id="rId13"/>
    <p:sldId id="306" r:id="rId14"/>
    <p:sldId id="274" r:id="rId15"/>
    <p:sldId id="309" r:id="rId16"/>
    <p:sldId id="282" r:id="rId17"/>
    <p:sldId id="283" r:id="rId18"/>
    <p:sldId id="281" r:id="rId19"/>
    <p:sldId id="310" r:id="rId20"/>
    <p:sldId id="277" r:id="rId21"/>
    <p:sldId id="286" r:id="rId22"/>
    <p:sldId id="266" r:id="rId23"/>
    <p:sldId id="285" r:id="rId24"/>
    <p:sldId id="295" r:id="rId25"/>
    <p:sldId id="290" r:id="rId26"/>
    <p:sldId id="311" r:id="rId27"/>
    <p:sldId id="296" r:id="rId28"/>
    <p:sldId id="297" r:id="rId29"/>
    <p:sldId id="276" r:id="rId30"/>
    <p:sldId id="298" r:id="rId31"/>
    <p:sldId id="299" r:id="rId32"/>
    <p:sldId id="300" r:id="rId33"/>
    <p:sldId id="302" r:id="rId34"/>
    <p:sldId id="303" r:id="rId35"/>
    <p:sldId id="305" r:id="rId36"/>
    <p:sldId id="308" r:id="rId37"/>
    <p:sldId id="272" r:id="rId38"/>
    <p:sldId id="273" r:id="rId39"/>
    <p:sldId id="280" r:id="rId40"/>
    <p:sldId id="284" r:id="rId41"/>
    <p:sldId id="287" r:id="rId42"/>
    <p:sldId id="289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snapVertSplitter="1">
    <p:restoredLeft sz="15047" autoAdjust="0"/>
    <p:restoredTop sz="94620" autoAdjust="0"/>
  </p:normalViewPr>
  <p:slideViewPr>
    <p:cSldViewPr>
      <p:cViewPr varScale="1">
        <p:scale>
          <a:sx n="130" d="100"/>
          <a:sy n="130" d="100"/>
        </p:scale>
        <p:origin x="-11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634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Relationship Id="rId2" Type="http://schemas.openxmlformats.org/officeDocument/2006/relationships/image" Target="../media/image30.wmf"/><Relationship Id="rId3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Relationship Id="rId2" Type="http://schemas.openxmlformats.org/officeDocument/2006/relationships/image" Target="../media/image3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Relationship Id="rId2" Type="http://schemas.openxmlformats.org/officeDocument/2006/relationships/image" Target="../media/image4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3F7AF-E205-F941-B9E6-EC9E2FB4E1EE}" type="datetimeFigureOut">
              <a:rPr lang="en-US" smtClean="0"/>
              <a:pPr/>
              <a:t>10/13/10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A825C-4E07-6944-BC88-F218F06FF8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AFEA7-0C4A-4F37-9BD1-54215C0C8301}" type="datetimeFigureOut">
              <a:rPr lang="en-US" smtClean="0"/>
              <a:pPr/>
              <a:t>10/13/10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7E98B-4FBE-405C-AFC0-F918073F3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C86708-8362-4EC7-9E72-A7C39D269E7A}" type="slidenum">
              <a:rPr lang="en-US"/>
              <a:pPr/>
              <a:t>6</a:t>
            </a:fld>
            <a:endParaRPr lang="en-US"/>
          </a:p>
        </p:txBody>
      </p:sp>
      <p:sp>
        <p:nvSpPr>
          <p:cNvPr id="1139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HTS really means two-paths &amp; any discussion of “Status of magnets” has to begin with “status of conductors”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BCCB18-96F1-4FE4-A7AA-D9043FCF9C26}" type="slidenum">
              <a:rPr lang="en-US"/>
              <a:pPr/>
              <a:t>7</a:t>
            </a:fld>
            <a:endParaRPr lang="en-US"/>
          </a:p>
        </p:txBody>
      </p:sp>
      <p:sp>
        <p:nvSpPr>
          <p:cNvPr id="1273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975" y="4345587"/>
            <a:ext cx="5482052" cy="4112926"/>
          </a:xfrm>
        </p:spPr>
        <p:txBody>
          <a:bodyPr/>
          <a:lstStyle/>
          <a:p>
            <a:r>
              <a:rPr lang="en-US"/>
              <a:t>RABiTS – textured substrate</a:t>
            </a:r>
          </a:p>
          <a:p>
            <a:r>
              <a:rPr lang="en-US"/>
              <a:t>IBAD – texture for BL deposition</a:t>
            </a:r>
          </a:p>
          <a:p>
            <a:r>
              <a:rPr lang="en-US"/>
              <a:t>MAIN FOCUS OF THE REST OF THE TALK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EA4DFD-19F1-4484-A45F-010DBF8EF4F3}" type="slidenum">
              <a:rPr lang="en-US"/>
              <a:pPr/>
              <a:t>8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975" y="4345587"/>
            <a:ext cx="5482052" cy="411292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of “HTS magnets” bifurcates to some extent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7E98B-4FBE-405C-AFC0-F918073F385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F6BE1C-E541-453A-AC57-4032386AC6C7}" type="slidenum">
              <a:rPr lang="en-US"/>
              <a:pPr/>
              <a:t>20</a:t>
            </a:fld>
            <a:endParaRPr lang="en-US"/>
          </a:p>
        </p:txBody>
      </p:sp>
      <p:sp>
        <p:nvSpPr>
          <p:cNvPr id="148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8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069D2E-DE18-4BD3-B00C-86AC76786C5D}" type="slidenum">
              <a:rPr lang="en-US"/>
              <a:pPr/>
              <a:t>21</a:t>
            </a:fld>
            <a:endParaRPr lang="en-US"/>
          </a:p>
        </p:txBody>
      </p:sp>
      <p:sp>
        <p:nvSpPr>
          <p:cNvPr id="150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0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E598D3-5BB1-4FD2-A0D1-E914E681A1E3}" type="slidenum">
              <a:rPr lang="en-US"/>
              <a:pPr/>
              <a:t>26</a:t>
            </a:fld>
            <a:endParaRPr 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E598D3-5BB1-4FD2-A0D1-E914E681A1E3}" type="slidenum">
              <a:rPr lang="en-US"/>
              <a:pPr/>
              <a:t>27</a:t>
            </a:fld>
            <a:endParaRPr 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http://magnet.fsu.edu/~lee/logos/HorizontalTriplet/thumbs/ASC@NHMFL@FSU-Horizontal-586h.jpg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jpe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4213CB-B629-4009-B89A-E11098D50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5CBEAC-AC0A-4945-9032-DF775B7FF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82550"/>
            <a:ext cx="2057400" cy="6284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-82550"/>
            <a:ext cx="6019800" cy="6284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63EAFC-AF4E-4E45-9FF2-A3A9D8297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18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9D3E79-D8C7-4F9D-A81F-267AD2C3E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52400"/>
            <a:ext cx="5238750" cy="1600200"/>
          </a:xfrm>
        </p:spPr>
        <p:txBody>
          <a:bodyPr anchor="t" anchorCtr="0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200" b="1" kern="1200" dirty="0">
                <a:solidFill>
                  <a:srgbClr val="009900"/>
                </a:solidFill>
                <a:latin typeface="Lucida Sans" pitchFamily="34" charset="0"/>
                <a:ea typeface="+mj-ea"/>
                <a:cs typeface="Lucida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1905000"/>
            <a:ext cx="4433047" cy="685800"/>
          </a:xfrm>
        </p:spPr>
        <p:txBody>
          <a:bodyPr/>
          <a:lstStyle>
            <a:lvl1pPr marL="0" indent="0" algn="l">
              <a:buNone/>
              <a:defRPr lang="en-US" sz="2400" b="1" kern="1200" dirty="0">
                <a:solidFill>
                  <a:schemeClr val="hlink"/>
                </a:solidFill>
                <a:latin typeface="Lucida Sans" pitchFamily="34" charset="0"/>
                <a:ea typeface="+mn-ea"/>
                <a:cs typeface="Lucida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0" name="Rectangle 2"/>
          <p:cNvSpPr>
            <a:spLocks noChangeArrowheads="1"/>
          </p:cNvSpPr>
          <p:nvPr userDrawn="1"/>
        </p:nvSpPr>
        <p:spPr bwMode="auto">
          <a:xfrm rot="10800000">
            <a:off x="0" y="6629400"/>
            <a:ext cx="9142413" cy="231775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B6B6B6"/>
              </a:gs>
            </a:gsLst>
            <a:lin ang="5400000" scaled="1"/>
          </a:gradFill>
          <a:ln w="127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 userDrawn="1"/>
        </p:nvSpPr>
        <p:spPr bwMode="auto">
          <a:xfrm>
            <a:off x="838200" y="6680200"/>
            <a:ext cx="6477000" cy="1524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Very High Field </a:t>
            </a:r>
            <a:r>
              <a:rPr lang="en-US" sz="1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Superconducting </a:t>
            </a:r>
            <a:r>
              <a:rPr lang="en-US" sz="10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Magnet </a:t>
            </a:r>
            <a:r>
              <a:rPr lang="en-US" sz="1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Collaboration</a:t>
            </a:r>
            <a:endParaRPr lang="en-US" sz="1000" b="1" dirty="0"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6200" y="6648450"/>
            <a:ext cx="1066800" cy="214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1">
                <a:solidFill>
                  <a:prstClr val="white"/>
                </a:solidFill>
                <a:cs typeface="+mn-cs"/>
              </a:rPr>
              <a:t> Slide </a:t>
            </a:r>
            <a:fld id="{30F374FA-F33C-4D6C-B75B-EBE56BD26D47}" type="slidenum">
              <a:rPr lang="en-US" sz="800" b="1">
                <a:solidFill>
                  <a:prstClr val="white"/>
                </a:solidFill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800" b="1">
              <a:solidFill>
                <a:prstClr val="white"/>
              </a:solidFill>
              <a:cs typeface="+mn-cs"/>
            </a:endParaRPr>
          </a:p>
        </p:txBody>
      </p:sp>
      <p:grpSp>
        <p:nvGrpSpPr>
          <p:cNvPr id="4" name="Group 20"/>
          <p:cNvGrpSpPr/>
          <p:nvPr userDrawn="1"/>
        </p:nvGrpSpPr>
        <p:grpSpPr>
          <a:xfrm>
            <a:off x="1295400" y="4038600"/>
            <a:ext cx="6281928" cy="2290760"/>
            <a:chOff x="1295400" y="4038600"/>
            <a:chExt cx="6281928" cy="2290760"/>
          </a:xfrm>
        </p:grpSpPr>
        <p:pic>
          <p:nvPicPr>
            <p:cNvPr id="13" name="Picture 3" descr="http://magnet.fsu.edu/~lee/logos/HorizontalTriplet/thumbs/ASC@NHMFL@FSU-Horizontal-586h.jpg"/>
            <p:cNvPicPr>
              <a:picLocks noChangeAspect="1" noChangeArrowheads="1"/>
            </p:cNvPicPr>
            <p:nvPr userDrawn="1"/>
          </p:nvPicPr>
          <p:blipFill>
            <a:blip r:embed="rId2" r:link="rId3" cstate="print"/>
            <a:srcRect/>
            <a:stretch>
              <a:fillRect/>
            </a:stretch>
          </p:blipFill>
          <p:spPr bwMode="auto">
            <a:xfrm>
              <a:off x="3362325" y="4038600"/>
              <a:ext cx="2276475" cy="817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4" descr="FNALlogo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5400" y="4191000"/>
              <a:ext cx="1870075" cy="56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5" descr="logo99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95400" y="5638801"/>
              <a:ext cx="3048000" cy="684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6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8175" y="4038600"/>
              <a:ext cx="1811338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7" descr="BNL-LOGO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95400" y="4953000"/>
              <a:ext cx="1778000" cy="654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8" descr="nist_blue (3)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943600" y="5019675"/>
              <a:ext cx="1555750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9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911916" y="5688010"/>
              <a:ext cx="2665412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 descr="C:\Users\larbalestier\AppData\Local\Microsoft\Windows\Temporary Internet Files\Content.Outlook\SQ3HW4DS\NCSUEngr logo.png"/>
            <p:cNvPicPr>
              <a:picLocks noChangeAspect="1" noChangeArrowheads="1"/>
            </p:cNvPicPr>
            <p:nvPr userDrawn="1"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05200" y="5062612"/>
              <a:ext cx="1600200" cy="452364"/>
            </a:xfrm>
            <a:prstGeom prst="rect">
              <a:avLst/>
            </a:prstGeom>
            <a:noFill/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6248400" cy="9080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83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CD44E8-0913-4ED6-8636-E10686D70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21993-7806-430E-A006-D1E652C3C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248400" cy="9144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9CE350-D52F-463A-B285-3B2E19D62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172200" cy="9144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C7526C-13B8-4B7B-921F-F1D3BED18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248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8A40E3-2931-46D9-82F0-80195AE12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3B9DE9-BE93-4D2D-AF10-F7FA709C3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62251C-6677-4439-B8BA-04CF689EE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E913D-E342-4B58-8121-F8E2D69C4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NULL"/><Relationship Id="rId6" Type="http://schemas.openxmlformats.org/officeDocument/2006/relationships/image" Target="NULL"/><Relationship Id="rId7" Type="http://schemas.openxmlformats.org/officeDocument/2006/relationships/image" Target="NULL"/><Relationship Id="rId8" Type="http://schemas.openxmlformats.org/officeDocument/2006/relationships/image" Target="NULL"/><Relationship Id="rId9" Type="http://schemas.openxmlformats.org/officeDocument/2006/relationships/image" Target="NULL"/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0"/>
            <a:ext cx="6248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96BE3B9-039F-4886-AE94-ACD4F5FB4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 descr="Department Logo v2.bmp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-1" y="0"/>
            <a:ext cx="2483655" cy="91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D:\Data\SHTS\JCPROG\Data\OST-2212-CS-April2010-fromJianyi-134x1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" y="79248"/>
            <a:ext cx="990600" cy="9906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7467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7924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D9737"/>
              </a:buClr>
              <a:buFont typeface="Wingdings" pitchFamily="2" charset="2"/>
              <a:buBlip>
                <a:blip r:embed="rId4"/>
              </a:buBlip>
            </a:pPr>
            <a:r>
              <a:rPr lang="en-US" smtClean="0"/>
              <a:t>Click to edit Master text styles</a:t>
            </a:r>
          </a:p>
          <a:p>
            <a:pPr marL="342900" lvl="1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D9737"/>
              </a:buClr>
              <a:buFont typeface="Wingdings" pitchFamily="2" charset="2"/>
              <a:buBlip>
                <a:blip r:embed="rId4"/>
              </a:buBlip>
            </a:pPr>
            <a:r>
              <a:rPr lang="en-US" smtClean="0"/>
              <a:t>Second level</a:t>
            </a:r>
          </a:p>
          <a:p>
            <a:pPr marL="3429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D9737"/>
              </a:buClr>
              <a:buFont typeface="Wingdings" pitchFamily="2" charset="2"/>
              <a:buBlip>
                <a:blip r:embed="rId4"/>
              </a:buBlip>
            </a:pPr>
            <a:r>
              <a:rPr lang="en-US" smtClean="0"/>
              <a:t>Third level</a:t>
            </a:r>
          </a:p>
          <a:p>
            <a:pPr marL="342900" lvl="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D9737"/>
              </a:buClr>
              <a:buFont typeface="Wingdings" pitchFamily="2" charset="2"/>
              <a:buBlip>
                <a:blip r:embed="rId4"/>
              </a:buBlip>
            </a:pPr>
            <a:r>
              <a:rPr lang="en-US" smtClean="0"/>
              <a:t>Fourth level</a:t>
            </a:r>
          </a:p>
          <a:p>
            <a:pPr marL="342900" lvl="4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D9737"/>
              </a:buClr>
              <a:buFont typeface="Wingdings" pitchFamily="2" charset="2"/>
              <a:buBlip>
                <a:blip r:embed="rId4"/>
              </a:buBlip>
            </a:pPr>
            <a:r>
              <a:rPr lang="en-US" smtClean="0"/>
              <a:t>Fifth level</a:t>
            </a:r>
            <a:endParaRPr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 rot="10800000">
            <a:off x="0" y="6629400"/>
            <a:ext cx="9142413" cy="231775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B6B6B6"/>
              </a:gs>
            </a:gsLst>
            <a:lin ang="5400000" scaled="1"/>
          </a:gradFill>
          <a:ln w="127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76200" y="6648450"/>
            <a:ext cx="1066800" cy="214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1">
                <a:solidFill>
                  <a:prstClr val="white"/>
                </a:solidFill>
                <a:cs typeface="+mn-cs"/>
              </a:rPr>
              <a:t> Slide </a:t>
            </a:r>
            <a:fld id="{30F374FA-F33C-4D6C-B75B-EBE56BD26D47}" type="slidenum">
              <a:rPr lang="en-US" sz="800" b="1">
                <a:solidFill>
                  <a:prstClr val="white"/>
                </a:solidFill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800" b="1">
              <a:solidFill>
                <a:prstClr val="white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en-US" sz="3200" b="1" kern="1200" dirty="0">
          <a:solidFill>
            <a:schemeClr val="tx2"/>
          </a:solidFill>
          <a:latin typeface="Lucida Sans" pitchFamily="34" charset="0"/>
          <a:ea typeface="+mj-ea"/>
          <a:cs typeface="Lucida Sans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2000"/>
        </a:spcBef>
        <a:spcAft>
          <a:spcPct val="0"/>
        </a:spcAft>
        <a:buClr>
          <a:schemeClr val="tx1"/>
        </a:buClr>
        <a:buSzPct val="120000"/>
        <a:buFontTx/>
        <a:buBlip>
          <a:blip r:embed="rId5"/>
        </a:buBlip>
        <a:defRPr lang="en-US" sz="2800" b="1" kern="1200" dirty="0" smtClean="0">
          <a:solidFill>
            <a:schemeClr val="hlink"/>
          </a:solidFill>
          <a:latin typeface="Lucida Sans" pitchFamily="34" charset="0"/>
          <a:ea typeface="+mn-ea"/>
          <a:cs typeface="Lucida Sans" pitchFamily="34" charset="0"/>
        </a:defRPr>
      </a:lvl1pPr>
      <a:lvl2pPr marL="577850" indent="-228600" algn="l" rtl="0" eaLnBrk="1" fontAlgn="base" hangingPunct="1">
        <a:spcBef>
          <a:spcPts val="1200"/>
        </a:spcBef>
        <a:spcAft>
          <a:spcPct val="0"/>
        </a:spcAft>
        <a:buSzPct val="90000"/>
        <a:buFontTx/>
        <a:buBlip>
          <a:blip r:embed="rId6"/>
        </a:buBlip>
        <a:defRPr lang="en-US" sz="2400" b="1" kern="1200" dirty="0" smtClean="0">
          <a:solidFill>
            <a:srgbClr val="5F5F5F"/>
          </a:solidFill>
          <a:latin typeface="Lucida Sans" pitchFamily="34" charset="0"/>
          <a:ea typeface="+mn-ea"/>
          <a:cs typeface="Lucida Sans" pitchFamily="34" charset="0"/>
        </a:defRPr>
      </a:lvl2pPr>
      <a:lvl3pPr marL="806450" indent="-228600" algn="l" rtl="0" eaLnBrk="1" fontAlgn="base" hangingPunct="1">
        <a:spcBef>
          <a:spcPts val="1200"/>
        </a:spcBef>
        <a:spcAft>
          <a:spcPct val="0"/>
        </a:spcAft>
        <a:buClr>
          <a:srgbClr val="A47C0C"/>
        </a:buClr>
        <a:buSzPct val="95000"/>
        <a:buFontTx/>
        <a:buBlip>
          <a:blip r:embed="rId7"/>
        </a:buBlip>
        <a:defRPr lang="en-US" sz="2000" b="1" kern="1200" dirty="0" smtClean="0">
          <a:solidFill>
            <a:srgbClr val="5F5F5F"/>
          </a:solidFill>
          <a:latin typeface="Lucida Sans" pitchFamily="34" charset="0"/>
          <a:ea typeface="+mn-ea"/>
          <a:cs typeface="Lucida Sans" pitchFamily="34" charset="0"/>
        </a:defRPr>
      </a:lvl3pPr>
      <a:lvl4pPr marL="1035050" indent="-228600" algn="l" rtl="0" eaLnBrk="1" fontAlgn="base" hangingPunct="1">
        <a:spcBef>
          <a:spcPts val="1200"/>
        </a:spcBef>
        <a:spcAft>
          <a:spcPct val="0"/>
        </a:spcAft>
        <a:buClr>
          <a:schemeClr val="accent2"/>
        </a:buClr>
        <a:buFontTx/>
        <a:buBlip>
          <a:blip r:embed="rId8"/>
        </a:buBlip>
        <a:defRPr lang="en-US" b="1" kern="1200" dirty="0" smtClean="0">
          <a:solidFill>
            <a:srgbClr val="5F5F5F"/>
          </a:solidFill>
          <a:latin typeface="Lucida Sans" pitchFamily="34" charset="0"/>
          <a:ea typeface="+mn-ea"/>
          <a:cs typeface="Lucida Sans" pitchFamily="34" charset="0"/>
        </a:defRPr>
      </a:lvl4pPr>
      <a:lvl5pPr marL="1263650" indent="-228600" algn="l" rtl="0" eaLnBrk="1" fontAlgn="base" hangingPunct="1">
        <a:spcBef>
          <a:spcPts val="1200"/>
        </a:spcBef>
        <a:spcAft>
          <a:spcPct val="0"/>
        </a:spcAft>
        <a:buClr>
          <a:srgbClr val="255775"/>
        </a:buClr>
        <a:buSzPct val="90000"/>
        <a:buFontTx/>
        <a:buBlip>
          <a:blip r:embed="rId9"/>
        </a:buBlip>
        <a:defRPr lang="en-US" sz="1600" b="1" kern="1200" dirty="0">
          <a:solidFill>
            <a:srgbClr val="5F5F5F"/>
          </a:solidFill>
          <a:latin typeface="Lucida Sans" pitchFamily="34" charset="0"/>
          <a:ea typeface="+mn-ea"/>
          <a:cs typeface="Lucida Sans" pitchFamily="34" charset="0"/>
        </a:defRPr>
      </a:lvl5pPr>
      <a:lvl6pPr marL="1492250" indent="-228600" algn="l" defTabSz="914400" rtl="0" eaLnBrk="1" latinLnBrk="0" hangingPunct="1">
        <a:spcBef>
          <a:spcPts val="1200"/>
        </a:spcBef>
        <a:buClr>
          <a:schemeClr val="accent5"/>
        </a:buClr>
        <a:buFont typeface="Wingdings" pitchFamily="2" charset="2"/>
        <a:buChar char=""/>
        <a:defRPr sz="16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6pPr>
      <a:lvl7pPr marL="1720850" indent="-228600" algn="l" defTabSz="914400" rtl="0" eaLnBrk="1" latinLnBrk="0" hangingPunct="1">
        <a:spcBef>
          <a:spcPts val="1200"/>
        </a:spcBef>
        <a:buClr>
          <a:schemeClr val="accent6"/>
        </a:buClr>
        <a:buFont typeface="Wingdings" pitchFamily="2" charset="2"/>
        <a:buChar char=""/>
        <a:defRPr sz="16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7pPr>
      <a:lvl8pPr marL="1949450" indent="-228600" algn="l" defTabSz="914400" rtl="0" eaLnBrk="1" latinLnBrk="0" hangingPunct="1">
        <a:spcBef>
          <a:spcPts val="1200"/>
        </a:spcBef>
        <a:buFont typeface="Wingdings" pitchFamily="2" charset="2"/>
        <a:buChar char=""/>
        <a:defRPr sz="1600" kern="1200" baseline="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8pPr>
      <a:lvl9pPr marL="2178050" indent="-228600" algn="l" defTabSz="914400" rtl="0" eaLnBrk="1" latinLnBrk="0" hangingPunct="1">
        <a:spcBef>
          <a:spcPts val="1200"/>
        </a:spcBef>
        <a:buFont typeface="Wingdings" pitchFamily="2" charset="2"/>
        <a:buChar char=""/>
        <a:defRPr sz="1600" kern="1200" baseline="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Microsoft_Equation1.bin"/><Relationship Id="rId5" Type="http://schemas.openxmlformats.org/officeDocument/2006/relationships/oleObject" Target="../embeddings/Microsoft_Equation2.bin"/><Relationship Id="rId6" Type="http://schemas.openxmlformats.org/officeDocument/2006/relationships/oleObject" Target="../embeddings/Microsoft_Equation3.bin"/><Relationship Id="rId7" Type="http://schemas.openxmlformats.org/officeDocument/2006/relationships/image" Target="../media/image14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2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4.xls"/><Relationship Id="rId4" Type="http://schemas.openxmlformats.org/officeDocument/2006/relationships/image" Target="../media/image43.png"/><Relationship Id="rId5" Type="http://schemas.openxmlformats.org/officeDocument/2006/relationships/oleObject" Target="../embeddings/Microsoft_Excel_97_-_2004_Worksheet5.xls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4.jpe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36576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>Status of HTS Magnets</a:t>
            </a:r>
            <a:br>
              <a:rPr lang="en-US" sz="4900" b="1" dirty="0" smtClean="0"/>
            </a:br>
            <a:r>
              <a:rPr lang="en-US" sz="3556" b="1" i="1" dirty="0" smtClean="0"/>
              <a:t>and the conductors they depend upon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Justin Schwartz</a:t>
            </a:r>
            <a:br>
              <a:rPr lang="en-US" sz="2700" dirty="0" smtClean="0"/>
            </a:br>
            <a:r>
              <a:rPr lang="en-US" sz="2700" dirty="0" smtClean="0"/>
              <a:t>Department of Materials Science and Engineering</a:t>
            </a:r>
            <a:br>
              <a:rPr lang="en-US" sz="2700" dirty="0" smtClean="0"/>
            </a:br>
            <a:r>
              <a:rPr lang="en-US" sz="2700" dirty="0" smtClean="0"/>
              <a:t>North Carolina State University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n-US" b="1" dirty="0" err="1" smtClean="0"/>
              <a:t>EuCARD</a:t>
            </a:r>
            <a:r>
              <a:rPr lang="en-US" b="1" dirty="0" smtClean="0"/>
              <a:t> - HE-LHC'10 </a:t>
            </a:r>
            <a:r>
              <a:rPr lang="en-US" b="1" dirty="0" err="1" smtClean="0"/>
              <a:t>AccNet</a:t>
            </a:r>
            <a:endParaRPr lang="en-US" b="1" dirty="0" smtClean="0"/>
          </a:p>
          <a:p>
            <a:r>
              <a:rPr lang="en-US" b="1" dirty="0" smtClean="0"/>
              <a:t>mini-workshop on a “High-Energy LHC”</a:t>
            </a:r>
            <a:endParaRPr lang="en-US" dirty="0" smtClean="0"/>
          </a:p>
          <a:p>
            <a:r>
              <a:rPr lang="en-US" dirty="0" smtClean="0"/>
              <a:t>14 October 2010</a:t>
            </a:r>
          </a:p>
          <a:p>
            <a:r>
              <a:rPr lang="en-US" dirty="0" smtClean="0"/>
              <a:t>Malta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908050"/>
          </a:xfrm>
        </p:spPr>
        <p:txBody>
          <a:bodyPr/>
          <a:lstStyle/>
          <a:p>
            <a:r>
              <a:rPr lang="en-US" dirty="0" smtClean="0"/>
              <a:t>Some high field HTS inserts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3037839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914400"/>
                <a:gridCol w="1143000"/>
                <a:gridCol w="1981200"/>
                <a:gridCol w="1219200"/>
                <a:gridCol w="1524000"/>
                <a:gridCol w="144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Conductor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 +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dirty="0" smtClean="0"/>
                        <a:t>B = </a:t>
                      </a:r>
                      <a:r>
                        <a:rPr lang="en-US" dirty="0" err="1" smtClean="0"/>
                        <a:t>B</a:t>
                      </a:r>
                      <a:r>
                        <a:rPr lang="en-US" baseline="-25000" dirty="0" err="1" smtClean="0"/>
                        <a:t>net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(T)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 (A/mm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Stress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MPa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algn="ctr"/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J</a:t>
                      </a:r>
                      <a:r>
                        <a:rPr lang="en-US" baseline="-25000" dirty="0" err="1" smtClean="0"/>
                        <a:t>e</a:t>
                      </a:r>
                      <a:r>
                        <a:rPr lang="en-US" baseline="0" dirty="0" err="1" smtClean="0"/>
                        <a:t>xBxR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2003</a:t>
                      </a:r>
                    </a:p>
                    <a:p>
                      <a:pPr algn="ctr"/>
                      <a:r>
                        <a:rPr lang="en-US" dirty="0" smtClean="0"/>
                        <a:t>2008</a:t>
                      </a:r>
                    </a:p>
                    <a:p>
                      <a:pPr algn="ctr"/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Bi2212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+ 5 = 25</a:t>
                      </a:r>
                      <a:r>
                        <a:rPr lang="en-US" baseline="0" dirty="0" smtClean="0"/>
                        <a:t> T</a:t>
                      </a:r>
                    </a:p>
                    <a:p>
                      <a:pPr algn="ctr"/>
                      <a:r>
                        <a:rPr lang="en-US" baseline="0" dirty="0" smtClean="0"/>
                        <a:t>20 + 2 = 22 T</a:t>
                      </a:r>
                    </a:p>
                    <a:p>
                      <a:pPr algn="ctr"/>
                      <a:r>
                        <a:rPr lang="en-US" baseline="0" dirty="0" smtClean="0"/>
                        <a:t>31 + 1 = 32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</a:t>
                      </a:r>
                    </a:p>
                    <a:p>
                      <a:pPr algn="ctr"/>
                      <a:r>
                        <a:rPr lang="en-US" dirty="0" smtClean="0"/>
                        <a:t>92</a:t>
                      </a:r>
                    </a:p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</a:t>
                      </a:r>
                    </a:p>
                    <a:p>
                      <a:pPr algn="ctr"/>
                      <a:r>
                        <a:rPr lang="en-US" dirty="0" smtClean="0"/>
                        <a:t>109</a:t>
                      </a:r>
                    </a:p>
                    <a:p>
                      <a:pPr algn="ctr"/>
                      <a:r>
                        <a:rPr lang="en-US" dirty="0" smtClean="0"/>
                        <a:t>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NHMFL</a:t>
                      </a:r>
                      <a:r>
                        <a:rPr lang="en-US" baseline="0" dirty="0" smtClean="0"/>
                        <a:t> + OST</a:t>
                      </a:r>
                    </a:p>
                    <a:p>
                      <a:pPr algn="ctr"/>
                      <a:r>
                        <a:rPr lang="en-US" baseline="0" dirty="0" smtClean="0"/>
                        <a:t>NHMFL/ASC</a:t>
                      </a:r>
                    </a:p>
                    <a:p>
                      <a:pPr algn="ctr"/>
                      <a:r>
                        <a:rPr lang="en-US" baseline="0" dirty="0" smtClean="0"/>
                        <a:t>NHMFL/ASC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YBCO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 + 7.8 = 26.8</a:t>
                      </a:r>
                      <a:r>
                        <a:rPr lang="en-US" baseline="0" dirty="0" smtClean="0"/>
                        <a:t> 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SuperPower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YBCO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 + 2.8 = 33.8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NHMFL/ASC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YBCO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+ 7.2 = 27.2</a:t>
                      </a:r>
                      <a:r>
                        <a:rPr lang="en-US" baseline="0" dirty="0" smtClean="0"/>
                        <a:t>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SuperPower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YBCO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+ 0.1 = 20.1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611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NHMFL/ASC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908050"/>
          </a:xfrm>
        </p:spPr>
        <p:txBody>
          <a:bodyPr/>
          <a:lstStyle/>
          <a:p>
            <a:r>
              <a:rPr lang="en-US" dirty="0" smtClean="0"/>
              <a:t>HTS magnets moving forward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sz="2800" i="1" dirty="0" smtClean="0"/>
              <a:t>Numerous active HTS magnet programs around the world!</a:t>
            </a:r>
          </a:p>
          <a:p>
            <a:r>
              <a:rPr lang="en-US" sz="2800" dirty="0" smtClean="0"/>
              <a:t>In US alone, funded projects include:</a:t>
            </a:r>
          </a:p>
          <a:p>
            <a:pPr lvl="1"/>
            <a:r>
              <a:rPr lang="en-US" sz="2400" dirty="0" smtClean="0"/>
              <a:t>NHMFL (NSF): 32 T YBCO user magnet </a:t>
            </a:r>
          </a:p>
          <a:p>
            <a:pPr lvl="2"/>
            <a:r>
              <a:rPr lang="en-US" sz="2200" dirty="0" smtClean="0"/>
              <a:t>15 T LTS + 17 T YBCO</a:t>
            </a:r>
          </a:p>
          <a:p>
            <a:pPr lvl="1"/>
            <a:r>
              <a:rPr lang="en-US" sz="2400" dirty="0" smtClean="0"/>
              <a:t>MIT (NIH): 30 T, 1.3 GHz NMR </a:t>
            </a:r>
          </a:p>
          <a:p>
            <a:pPr lvl="2"/>
            <a:r>
              <a:rPr lang="en-US" sz="2200" dirty="0" smtClean="0"/>
              <a:t>700 MHz LTS + 600 MHz Bi2223/YBCO</a:t>
            </a:r>
          </a:p>
          <a:p>
            <a:pPr lvl="1"/>
            <a:r>
              <a:rPr lang="en-US" sz="2400" dirty="0" smtClean="0"/>
              <a:t>ABB (ARPA-E): 24 T, </a:t>
            </a:r>
            <a:r>
              <a:rPr lang="en-US" sz="2400" dirty="0" smtClean="0"/>
              <a:t>3 MJ </a:t>
            </a:r>
            <a:r>
              <a:rPr lang="en-US" sz="2400" dirty="0" smtClean="0"/>
              <a:t>YBCO magnet for energy storage</a:t>
            </a:r>
          </a:p>
          <a:p>
            <a:pPr lvl="2"/>
            <a:r>
              <a:rPr lang="en-US" sz="2200" dirty="0" smtClean="0"/>
              <a:t>Largest industrial project yet!</a:t>
            </a:r>
          </a:p>
          <a:p>
            <a:pPr lvl="1"/>
            <a:r>
              <a:rPr lang="en-US" sz="2400" dirty="0" smtClean="0"/>
              <a:t>VHFSMC is focused on Bi2212 technology</a:t>
            </a:r>
            <a:r>
              <a:rPr lang="en-US" sz="2200" dirty="0" smtClean="0"/>
              <a:t> </a:t>
            </a:r>
          </a:p>
          <a:p>
            <a:r>
              <a:rPr lang="en-US" sz="2600" dirty="0" smtClean="0"/>
              <a:t>And at NIMS, Japan</a:t>
            </a:r>
          </a:p>
          <a:p>
            <a:pPr lvl="1"/>
            <a:r>
              <a:rPr lang="en-US" sz="2400" dirty="0" smtClean="0"/>
              <a:t>1.03</a:t>
            </a:r>
            <a:r>
              <a:rPr lang="en-US" sz="2400" dirty="0" smtClean="0"/>
              <a:t> GHz NMR </a:t>
            </a:r>
            <a:r>
              <a:rPr lang="en-US" sz="2400" dirty="0" smtClean="0"/>
              <a:t>magnet</a:t>
            </a:r>
          </a:p>
          <a:p>
            <a:pPr lvl="2"/>
            <a:r>
              <a:rPr lang="en-US" sz="2200" dirty="0" smtClean="0"/>
              <a:t>20.6 T LTS + 2.6 T Bi2223</a:t>
            </a:r>
          </a:p>
          <a:p>
            <a:pPr lvl="1">
              <a:buNone/>
            </a:pPr>
            <a:endParaRPr lang="en-US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pull…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sz="2800" dirty="0" smtClean="0"/>
              <a:t>Magnet pull let’s us (</a:t>
            </a:r>
            <a:r>
              <a:rPr lang="en-US" sz="2800" dirty="0" err="1" smtClean="0"/>
              <a:t>re)think</a:t>
            </a:r>
            <a:endParaRPr lang="en-US" sz="2800" dirty="0" smtClean="0"/>
          </a:p>
          <a:p>
            <a:pPr lvl="1"/>
            <a:r>
              <a:rPr lang="en-US" sz="2400" b="1" dirty="0" smtClean="0"/>
              <a:t>Conductor issues … </a:t>
            </a:r>
            <a:r>
              <a:rPr lang="en-US" sz="2400" b="1" i="1" dirty="0" smtClean="0"/>
              <a:t>the building blocks</a:t>
            </a:r>
          </a:p>
          <a:p>
            <a:pPr lvl="1"/>
            <a:r>
              <a:rPr lang="en-US" sz="2400" dirty="0" smtClean="0"/>
              <a:t>Coil manufacturing … </a:t>
            </a:r>
            <a:r>
              <a:rPr lang="en-US" sz="2400" i="1" dirty="0" smtClean="0"/>
              <a:t>putting the pieces together</a:t>
            </a:r>
          </a:p>
          <a:p>
            <a:pPr lvl="1"/>
            <a:r>
              <a:rPr lang="en-US" sz="2400" dirty="0" smtClean="0"/>
              <a:t>Mechanical behavior … </a:t>
            </a:r>
            <a:r>
              <a:rPr lang="en-US" sz="2400" i="1" dirty="0" err="1" smtClean="0"/>
              <a:t>JxB</a:t>
            </a:r>
            <a:r>
              <a:rPr lang="en-US" sz="2400" i="1" dirty="0" smtClean="0"/>
              <a:t> is high</a:t>
            </a:r>
          </a:p>
          <a:p>
            <a:pPr lvl="1"/>
            <a:r>
              <a:rPr lang="en-US" sz="2400" dirty="0" smtClean="0"/>
              <a:t>Quench behavior … </a:t>
            </a:r>
            <a:r>
              <a:rPr lang="en-US" sz="2400" i="1" dirty="0" smtClean="0"/>
              <a:t>and so is E ~ B</a:t>
            </a:r>
            <a:r>
              <a:rPr lang="en-US" sz="2400" i="1" baseline="30000" dirty="0" smtClean="0"/>
              <a:t>2</a:t>
            </a:r>
          </a:p>
          <a:p>
            <a:pPr lvl="1"/>
            <a:r>
              <a:rPr lang="en-US" sz="2400" dirty="0" smtClean="0"/>
              <a:t>Additional important issues … on which we’ve only begun</a:t>
            </a:r>
          </a:p>
          <a:p>
            <a:pPr lvl="2"/>
            <a:r>
              <a:rPr lang="en-US" sz="2000" dirty="0" smtClean="0"/>
              <a:t>Joints</a:t>
            </a:r>
          </a:p>
          <a:p>
            <a:pPr lvl="2"/>
            <a:r>
              <a:rPr lang="en-US" sz="2000" dirty="0" smtClean="0"/>
              <a:t>Irradiation effects</a:t>
            </a:r>
          </a:p>
          <a:p>
            <a:pPr lvl="1">
              <a:buNone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Conductor materials issues </a:t>
            </a:r>
            <a:br>
              <a:rPr lang="en-US" dirty="0" smtClean="0"/>
            </a:br>
            <a:r>
              <a:rPr lang="en-US" sz="2400" i="1" dirty="0" smtClean="0"/>
              <a:t>could fill the whole day…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257800"/>
          </a:xfrm>
        </p:spPr>
        <p:txBody>
          <a:bodyPr/>
          <a:lstStyle/>
          <a:p>
            <a:r>
              <a:rPr lang="en-US" sz="2800" dirty="0" smtClean="0"/>
              <a:t>Primary (RE)BCO R&amp;D: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ea typeface="+mn-ea"/>
              </a:rPr>
              <a:t>Scale-up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ea typeface="+mn-ea"/>
              </a:rPr>
              <a:t>Cost 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ea typeface="+mn-ea"/>
              </a:rPr>
              <a:t>Anisotropy as a function of temperature (</a:t>
            </a:r>
            <a:r>
              <a:rPr lang="en-US" sz="2400" dirty="0" err="1" smtClean="0">
                <a:ea typeface="+mn-ea"/>
              </a:rPr>
              <a:t>nanoscale</a:t>
            </a:r>
            <a:r>
              <a:rPr lang="en-US" sz="2400" dirty="0" smtClean="0">
                <a:ea typeface="+mn-ea"/>
              </a:rPr>
              <a:t> engineering)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ea typeface="+mn-ea"/>
              </a:rPr>
              <a:t>Thickness dependence … as a route to higher </a:t>
            </a:r>
            <a:r>
              <a:rPr lang="en-US" sz="2400" dirty="0" err="1" smtClean="0">
                <a:ea typeface="+mn-ea"/>
              </a:rPr>
              <a:t>I</a:t>
            </a:r>
            <a:r>
              <a:rPr lang="en-US" sz="2400" baseline="-25000" dirty="0" err="1" smtClean="0">
                <a:ea typeface="+mn-ea"/>
              </a:rPr>
              <a:t>c</a:t>
            </a:r>
            <a:r>
              <a:rPr lang="en-US" sz="2400" dirty="0" smtClean="0">
                <a:ea typeface="+mn-ea"/>
              </a:rPr>
              <a:t> … and lower $/A</a:t>
            </a:r>
          </a:p>
          <a:p>
            <a:r>
              <a:rPr lang="en-US" sz="2800" dirty="0" smtClean="0"/>
              <a:t>Primary Bi2212 R&amp;D: 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Fundamental structure - property (- processing)</a:t>
            </a:r>
          </a:p>
          <a:p>
            <a:pPr lvl="2">
              <a:spcBef>
                <a:spcPts val="0"/>
              </a:spcBef>
            </a:pPr>
            <a:r>
              <a:rPr lang="en-US" sz="2200" dirty="0" smtClean="0"/>
              <a:t>why does Bi2212 carry current?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Densification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Role of oxygen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Heat treatment peak-temperature sensitivity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Heat treatment optimization</a:t>
            </a:r>
          </a:p>
          <a:p>
            <a:pPr lvl="1">
              <a:spcBef>
                <a:spcPts val="0"/>
              </a:spcBef>
            </a:pPr>
            <a:r>
              <a:rPr lang="en-US" sz="2400" i="1" dirty="0" smtClean="0"/>
              <a:t>… lots of materials science…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pull…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sz="2800" dirty="0" smtClean="0"/>
              <a:t>Magnet pull let’s us (</a:t>
            </a:r>
            <a:r>
              <a:rPr lang="en-US" sz="2800" dirty="0" err="1" smtClean="0"/>
              <a:t>re)think</a:t>
            </a:r>
            <a:endParaRPr lang="en-US" sz="2800" dirty="0" smtClean="0"/>
          </a:p>
          <a:p>
            <a:pPr lvl="1"/>
            <a:r>
              <a:rPr lang="en-US" sz="2400" dirty="0" smtClean="0"/>
              <a:t>Conductor issues … </a:t>
            </a:r>
            <a:r>
              <a:rPr lang="en-US" sz="2400" i="1" dirty="0" smtClean="0"/>
              <a:t>the building blocks</a:t>
            </a:r>
          </a:p>
          <a:p>
            <a:pPr lvl="1"/>
            <a:r>
              <a:rPr lang="en-US" sz="2400" b="1" dirty="0" smtClean="0"/>
              <a:t>Coil manufacturing … </a:t>
            </a:r>
            <a:r>
              <a:rPr lang="en-US" sz="2400" b="1" i="1" dirty="0" smtClean="0"/>
              <a:t>putting the pieces together</a:t>
            </a:r>
          </a:p>
          <a:p>
            <a:pPr lvl="2"/>
            <a:r>
              <a:rPr lang="en-US" sz="2200" b="1" i="1" dirty="0" smtClean="0"/>
              <a:t>Focus on Bi2212</a:t>
            </a:r>
          </a:p>
          <a:p>
            <a:pPr lvl="1"/>
            <a:r>
              <a:rPr lang="en-US" sz="2400" dirty="0" smtClean="0"/>
              <a:t>Mechanical behavior … </a:t>
            </a:r>
            <a:r>
              <a:rPr lang="en-US" sz="2400" i="1" dirty="0" err="1" smtClean="0"/>
              <a:t>JxB</a:t>
            </a:r>
            <a:r>
              <a:rPr lang="en-US" sz="2400" i="1" dirty="0" smtClean="0"/>
              <a:t> is high</a:t>
            </a:r>
          </a:p>
          <a:p>
            <a:pPr lvl="1"/>
            <a:r>
              <a:rPr lang="en-US" sz="2400" dirty="0" smtClean="0"/>
              <a:t>Quench behavior … </a:t>
            </a:r>
            <a:r>
              <a:rPr lang="en-US" sz="2400" i="1" dirty="0" smtClean="0"/>
              <a:t>and so is E ~ B</a:t>
            </a:r>
            <a:r>
              <a:rPr lang="en-US" sz="2400" i="1" baseline="30000" dirty="0" smtClean="0"/>
              <a:t>2</a:t>
            </a:r>
          </a:p>
          <a:p>
            <a:pPr lvl="1"/>
            <a:r>
              <a:rPr lang="en-US" sz="2400" dirty="0" smtClean="0"/>
              <a:t>Additional important issues … on which we’ve only begun</a:t>
            </a:r>
          </a:p>
          <a:p>
            <a:pPr lvl="2"/>
            <a:r>
              <a:rPr lang="en-US" sz="2000" dirty="0" smtClean="0"/>
              <a:t>Joints</a:t>
            </a:r>
          </a:p>
          <a:p>
            <a:pPr lvl="2"/>
            <a:r>
              <a:rPr lang="en-US" sz="2000" dirty="0" smtClean="0"/>
              <a:t>Irradiation effects</a:t>
            </a:r>
          </a:p>
          <a:p>
            <a:pPr lvl="1">
              <a:buNone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manufacturing: Bi2212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7848600" cy="2743200"/>
          </a:xfrm>
        </p:spPr>
        <p:txBody>
          <a:bodyPr/>
          <a:lstStyle/>
          <a:p>
            <a:r>
              <a:rPr lang="en-US" sz="2800" dirty="0" smtClean="0"/>
              <a:t>Wind &amp; react magnet issues, but with 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and a sensitive conductor</a:t>
            </a:r>
            <a:endParaRPr lang="en-US" sz="2800" i="1" dirty="0" smtClean="0"/>
          </a:p>
          <a:p>
            <a:pPr lvl="1"/>
            <a:r>
              <a:rPr lang="en-US" sz="2400" dirty="0" smtClean="0">
                <a:ea typeface="+mn-ea"/>
              </a:rPr>
              <a:t>Heat treatment uniformity for large magnets</a:t>
            </a:r>
          </a:p>
          <a:p>
            <a:pPr lvl="1"/>
            <a:r>
              <a:rPr lang="en-US" sz="2400" dirty="0" smtClean="0">
                <a:ea typeface="+mn-ea"/>
              </a:rPr>
              <a:t>Presence of insulation reduces wire performance</a:t>
            </a:r>
          </a:p>
          <a:p>
            <a:pPr lvl="1"/>
            <a:r>
              <a:rPr lang="en-US" sz="2400" dirty="0" smtClean="0">
                <a:ea typeface="+mn-ea"/>
              </a:rPr>
              <a:t>Conductor leakage in coils lowers performance further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39" name="Picture 38" descr="BI2212 HT v2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3244511"/>
            <a:ext cx="5754419" cy="3613489"/>
          </a:xfrm>
          <a:prstGeom prst="rect">
            <a:avLst/>
          </a:prstGeom>
        </p:spPr>
      </p:pic>
      <p:cxnSp>
        <p:nvCxnSpPr>
          <p:cNvPr id="9" name="Straight Arrow Connector 8"/>
          <p:cNvCxnSpPr>
            <a:cxnSpLocks noChangeAspect="1"/>
          </p:cNvCxnSpPr>
          <p:nvPr/>
        </p:nvCxnSpPr>
        <p:spPr>
          <a:xfrm>
            <a:off x="1371600" y="3886200"/>
            <a:ext cx="1219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4800" y="3657600"/>
            <a:ext cx="114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Key step!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From short samples </a:t>
            </a:r>
            <a:r>
              <a:rPr lang="en-US" sz="3200" dirty="0" smtClean="0">
                <a:sym typeface="Wingdings" pitchFamily="2" charset="2"/>
              </a:rPr>
              <a:t>to coils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pSp>
        <p:nvGrpSpPr>
          <p:cNvPr id="2" name="Group 18"/>
          <p:cNvGrpSpPr/>
          <p:nvPr/>
        </p:nvGrpSpPr>
        <p:grpSpPr>
          <a:xfrm>
            <a:off x="3783013" y="1363663"/>
            <a:ext cx="5132387" cy="5126037"/>
            <a:chOff x="3783013" y="877888"/>
            <a:chExt cx="5132387" cy="5126037"/>
          </a:xfrm>
        </p:grpSpPr>
        <p:pic>
          <p:nvPicPr>
            <p:cNvPr id="5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83013" y="877888"/>
              <a:ext cx="5132387" cy="5126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39"/>
            <p:cNvSpPr>
              <a:spLocks noChangeArrowheads="1"/>
            </p:cNvSpPr>
            <p:nvPr/>
          </p:nvSpPr>
          <p:spPr bwMode="auto">
            <a:xfrm>
              <a:off x="5427663" y="3395663"/>
              <a:ext cx="863600" cy="274637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174625" indent="-174625" eaLnBrk="0" hangingPunct="0">
                <a:buFont typeface="Wingdings" pitchFamily="2" charset="2"/>
                <a:buNone/>
              </a:pPr>
              <a:r>
                <a:rPr lang="en-US" altLang="zh-CN" b="1"/>
                <a:t>I</a:t>
              </a:r>
              <a:r>
                <a:rPr lang="en-US" altLang="zh-CN" b="1" baseline="-25000"/>
                <a:t>c</a:t>
              </a:r>
              <a:r>
                <a:rPr lang="en-US" altLang="zh-CN" b="1"/>
                <a:t>=348A</a:t>
              </a:r>
            </a:p>
          </p:txBody>
        </p:sp>
        <p:sp>
          <p:nvSpPr>
            <p:cNvPr id="7" name="Rectangle 40"/>
            <p:cNvSpPr>
              <a:spLocks noChangeArrowheads="1"/>
            </p:cNvSpPr>
            <p:nvPr/>
          </p:nvSpPr>
          <p:spPr bwMode="auto">
            <a:xfrm>
              <a:off x="6427788" y="3394075"/>
              <a:ext cx="863600" cy="274638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174625" indent="-174625" eaLnBrk="0" hangingPunct="0">
                <a:buFont typeface="Wingdings" pitchFamily="2" charset="2"/>
                <a:buNone/>
              </a:pPr>
              <a:r>
                <a:rPr lang="en-US" altLang="zh-CN" b="1"/>
                <a:t>I</a:t>
              </a:r>
              <a:r>
                <a:rPr lang="en-US" altLang="zh-CN" b="1" baseline="-25000"/>
                <a:t>c</a:t>
              </a:r>
              <a:r>
                <a:rPr lang="en-US" altLang="zh-CN" b="1"/>
                <a:t>=186A</a:t>
              </a:r>
            </a:p>
          </p:txBody>
        </p:sp>
        <p:sp>
          <p:nvSpPr>
            <p:cNvPr id="8" name="Rectangle 41"/>
            <p:cNvSpPr>
              <a:spLocks noChangeArrowheads="1"/>
            </p:cNvSpPr>
            <p:nvPr/>
          </p:nvSpPr>
          <p:spPr bwMode="auto">
            <a:xfrm>
              <a:off x="6418263" y="2936875"/>
              <a:ext cx="863600" cy="274638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174625" indent="-174625" eaLnBrk="0" hangingPunct="0">
                <a:buFont typeface="Wingdings" pitchFamily="2" charset="2"/>
                <a:buNone/>
              </a:pPr>
              <a:r>
                <a:rPr lang="en-US" altLang="zh-CN" b="1" dirty="0" err="1"/>
                <a:t>I</a:t>
              </a:r>
              <a:r>
                <a:rPr lang="en-US" altLang="zh-CN" b="1" baseline="-25000" dirty="0" err="1"/>
                <a:t>c</a:t>
              </a:r>
              <a:r>
                <a:rPr lang="en-US" altLang="zh-CN" b="1" dirty="0"/>
                <a:t>=438A</a:t>
              </a:r>
            </a:p>
          </p:txBody>
        </p:sp>
        <p:sp>
          <p:nvSpPr>
            <p:cNvPr id="9" name="Rectangle 42"/>
            <p:cNvSpPr>
              <a:spLocks noChangeArrowheads="1"/>
            </p:cNvSpPr>
            <p:nvPr/>
          </p:nvSpPr>
          <p:spPr bwMode="auto">
            <a:xfrm>
              <a:off x="5432425" y="2936875"/>
              <a:ext cx="863600" cy="274638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174625" indent="-174625" eaLnBrk="0" hangingPunct="0">
                <a:buFont typeface="Wingdings" pitchFamily="2" charset="2"/>
                <a:buNone/>
              </a:pPr>
              <a:r>
                <a:rPr lang="en-US" altLang="zh-CN" b="1" dirty="0" err="1"/>
                <a:t>I</a:t>
              </a:r>
              <a:r>
                <a:rPr lang="en-US" altLang="zh-CN" b="1" baseline="-25000" dirty="0" err="1"/>
                <a:t>c</a:t>
              </a:r>
              <a:r>
                <a:rPr lang="en-US" altLang="zh-CN" b="1" dirty="0"/>
                <a:t>=488A</a:t>
              </a:r>
            </a:p>
          </p:txBody>
        </p:sp>
      </p:grpSp>
      <p:sp>
        <p:nvSpPr>
          <p:cNvPr id="10" name="Rectangle 395"/>
          <p:cNvSpPr>
            <a:spLocks noChangeArrowheads="1"/>
          </p:cNvSpPr>
          <p:nvPr/>
        </p:nvSpPr>
        <p:spPr bwMode="auto">
          <a:xfrm>
            <a:off x="3779838" y="1006475"/>
            <a:ext cx="25923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4625" indent="-174625" algn="ctr" eaLnBrk="0" hangingPunct="0">
              <a:buFont typeface="Wingdings" pitchFamily="2" charset="2"/>
              <a:buNone/>
            </a:pPr>
            <a:r>
              <a:rPr lang="en-US" altLang="zh-CN" b="1" dirty="0" smtClean="0"/>
              <a:t>Without insulation</a:t>
            </a:r>
            <a:endParaRPr lang="en-US" altLang="zh-CN" b="1" dirty="0"/>
          </a:p>
        </p:txBody>
      </p:sp>
      <p:sp>
        <p:nvSpPr>
          <p:cNvPr id="11" name="Rectangle 396"/>
          <p:cNvSpPr>
            <a:spLocks noChangeArrowheads="1"/>
          </p:cNvSpPr>
          <p:nvPr/>
        </p:nvSpPr>
        <p:spPr bwMode="auto">
          <a:xfrm>
            <a:off x="6400800" y="1019175"/>
            <a:ext cx="243840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4625" indent="-174625" algn="ctr" eaLnBrk="0" hangingPunct="0">
              <a:buFont typeface="Wingdings" pitchFamily="2" charset="2"/>
              <a:buNone/>
            </a:pPr>
            <a:r>
              <a:rPr lang="en-US" altLang="zh-CN" b="1" dirty="0" smtClean="0"/>
              <a:t>With insulation</a:t>
            </a:r>
            <a:endParaRPr lang="en-US" altLang="zh-CN" b="1" dirty="0"/>
          </a:p>
        </p:txBody>
      </p:sp>
      <p:sp>
        <p:nvSpPr>
          <p:cNvPr id="12" name="Rectangle 397"/>
          <p:cNvSpPr>
            <a:spLocks noChangeArrowheads="1"/>
          </p:cNvSpPr>
          <p:nvPr/>
        </p:nvSpPr>
        <p:spPr bwMode="auto">
          <a:xfrm>
            <a:off x="3810000" y="4343400"/>
            <a:ext cx="2592388" cy="27463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4625" indent="-174625" algn="ctr" eaLnBrk="0" hangingPunct="0">
              <a:buFont typeface="Wingdings" pitchFamily="2" charset="2"/>
              <a:buNone/>
            </a:pPr>
            <a:r>
              <a:rPr lang="en-US" altLang="zh-CN" b="1" dirty="0" smtClean="0"/>
              <a:t>Coil section 1</a:t>
            </a:r>
            <a:endParaRPr lang="en-US" altLang="zh-CN" b="1" dirty="0"/>
          </a:p>
        </p:txBody>
      </p:sp>
      <p:sp>
        <p:nvSpPr>
          <p:cNvPr id="13" name="Rectangle 398"/>
          <p:cNvSpPr>
            <a:spLocks noChangeArrowheads="1"/>
          </p:cNvSpPr>
          <p:nvPr/>
        </p:nvSpPr>
        <p:spPr bwMode="auto">
          <a:xfrm>
            <a:off x="6400800" y="4343400"/>
            <a:ext cx="2514600" cy="27463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4625" indent="-174625" algn="ctr" eaLnBrk="0" hangingPunct="0">
              <a:buFont typeface="Wingdings" pitchFamily="2" charset="2"/>
              <a:buNone/>
            </a:pPr>
            <a:r>
              <a:rPr lang="en-US" altLang="zh-CN" b="1" dirty="0" smtClean="0"/>
              <a:t>Coil section 2</a:t>
            </a:r>
            <a:endParaRPr lang="en-US" altLang="zh-CN" b="1" dirty="0"/>
          </a:p>
        </p:txBody>
      </p:sp>
      <p:graphicFrame>
        <p:nvGraphicFramePr>
          <p:cNvPr id="14" name="Group 400"/>
          <p:cNvGraphicFramePr>
            <a:graphicFrameLocks noGrp="1"/>
          </p:cNvGraphicFramePr>
          <p:nvPr/>
        </p:nvGraphicFramePr>
        <p:xfrm>
          <a:off x="395288" y="1989138"/>
          <a:ext cx="2735262" cy="1842135"/>
        </p:xfrm>
        <a:graphic>
          <a:graphicData uri="http://schemas.openxmlformats.org/drawingml/2006/table">
            <a:tbl>
              <a:tblPr/>
              <a:tblGrid>
                <a:gridCol w="935037"/>
                <a:gridCol w="865188"/>
                <a:gridCol w="935037"/>
              </a:tblGrid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Element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CF (at%)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AEC (at%)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 SrL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53.87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30.90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 CaK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17.88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13.19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 CuK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0.57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54.73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 BiL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27.68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01.18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</a:tr>
            </a:tbl>
          </a:graphicData>
        </a:graphic>
      </p:graphicFrame>
      <p:sp>
        <p:nvSpPr>
          <p:cNvPr id="15" name="Rectangle 426"/>
          <p:cNvSpPr>
            <a:spLocks noChangeArrowheads="1"/>
          </p:cNvSpPr>
          <p:nvPr/>
        </p:nvSpPr>
        <p:spPr bwMode="auto">
          <a:xfrm>
            <a:off x="457200" y="1447800"/>
            <a:ext cx="2808288" cy="274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CF- Light; AEC-Black</a:t>
            </a:r>
          </a:p>
        </p:txBody>
      </p:sp>
      <p:sp>
        <p:nvSpPr>
          <p:cNvPr id="16" name="Rectangle 427"/>
          <p:cNvSpPr>
            <a:spLocks noChangeArrowheads="1"/>
          </p:cNvSpPr>
          <p:nvPr/>
        </p:nvSpPr>
        <p:spPr bwMode="auto">
          <a:xfrm>
            <a:off x="323850" y="4195763"/>
            <a:ext cx="34099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>
                <a:solidFill>
                  <a:schemeClr val="tx2"/>
                </a:solidFill>
              </a:rPr>
              <a:t> With insulation, more CF phase </a:t>
            </a:r>
            <a:r>
              <a:rPr lang="en-US" altLang="zh-CN" dirty="0" smtClean="0">
                <a:solidFill>
                  <a:schemeClr val="tx2"/>
                </a:solidFill>
              </a:rPr>
              <a:t>observed at </a:t>
            </a:r>
            <a:r>
              <a:rPr lang="en-US" altLang="zh-CN" dirty="0">
                <a:solidFill>
                  <a:schemeClr val="tx2"/>
                </a:solidFill>
              </a:rPr>
              <a:t>the outer </a:t>
            </a:r>
            <a:r>
              <a:rPr lang="en-US" altLang="zh-CN" dirty="0" smtClean="0">
                <a:solidFill>
                  <a:schemeClr val="tx2"/>
                </a:solidFill>
              </a:rPr>
              <a:t>filaments</a:t>
            </a:r>
            <a:endParaRPr lang="en-US" altLang="zh-CN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dirty="0">
                <a:solidFill>
                  <a:schemeClr val="tx2"/>
                </a:solidFill>
              </a:rPr>
              <a:t> For cut coil sections, more </a:t>
            </a:r>
            <a:r>
              <a:rPr lang="en-US" altLang="zh-CN" dirty="0" smtClean="0">
                <a:solidFill>
                  <a:schemeClr val="tx2"/>
                </a:solidFill>
              </a:rPr>
              <a:t>filaments </a:t>
            </a:r>
            <a:r>
              <a:rPr lang="en-US" altLang="zh-CN" dirty="0">
                <a:solidFill>
                  <a:schemeClr val="tx2"/>
                </a:solidFill>
              </a:rPr>
              <a:t>wicked away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" y="6336268"/>
            <a:ext cx="95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X.T. Liu</a:t>
            </a:r>
            <a:endParaRPr lang="en-US" dirty="0"/>
          </a:p>
        </p:txBody>
      </p:sp>
      <p:sp>
        <p:nvSpPr>
          <p:cNvPr id="19" name="Rectangle 397"/>
          <p:cNvSpPr>
            <a:spLocks noChangeArrowheads="1"/>
          </p:cNvSpPr>
          <p:nvPr/>
        </p:nvSpPr>
        <p:spPr bwMode="auto">
          <a:xfrm>
            <a:off x="5103812" y="1706563"/>
            <a:ext cx="2592388" cy="27463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4625" indent="-174625" algn="ctr" eaLnBrk="0" hangingPunct="0">
              <a:buFont typeface="Wingdings" pitchFamily="2" charset="2"/>
              <a:buNone/>
            </a:pPr>
            <a:r>
              <a:rPr lang="en-US" altLang="zh-CN" b="1" dirty="0" smtClean="0"/>
              <a:t>Short samples</a:t>
            </a:r>
            <a:endParaRPr lang="en-US" altLang="zh-C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on the horizon?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77200" cy="2819400"/>
          </a:xfrm>
        </p:spPr>
        <p:txBody>
          <a:bodyPr/>
          <a:lstStyle/>
          <a:p>
            <a:r>
              <a:rPr lang="en-US" sz="2400" dirty="0" smtClean="0">
                <a:ea typeface="+mn-ea"/>
              </a:rPr>
              <a:t>Optical-fiber based distributed sensor to detect equilibrium T-profile</a:t>
            </a:r>
          </a:p>
          <a:p>
            <a:r>
              <a:rPr lang="en-US" dirty="0" smtClean="0"/>
              <a:t>Oxford Instruments may have learned to avoid leakage (albeit with lower short sample </a:t>
            </a:r>
            <a:r>
              <a:rPr lang="en-US" dirty="0" err="1" smtClean="0"/>
              <a:t>J</a:t>
            </a:r>
            <a:r>
              <a:rPr lang="en-US" sz="1800" dirty="0" err="1" smtClean="0"/>
              <a:t>c</a:t>
            </a:r>
            <a:r>
              <a:rPr lang="en-US" dirty="0" smtClean="0"/>
              <a:t>)</a:t>
            </a:r>
          </a:p>
          <a:p>
            <a:r>
              <a:rPr lang="en-US" dirty="0" smtClean="0">
                <a:ea typeface="+mn-ea"/>
              </a:rPr>
              <a:t>Oxygen pre-annealing reduces inhomogeneities within coils</a:t>
            </a:r>
          </a:p>
          <a:p>
            <a:r>
              <a:rPr lang="en-US" dirty="0" smtClean="0">
                <a:ea typeface="+mn-ea"/>
              </a:rPr>
              <a:t>Change the insulation… </a:t>
            </a:r>
          </a:p>
          <a:p>
            <a:r>
              <a:rPr lang="en-US" dirty="0" smtClean="0"/>
              <a:t>… </a:t>
            </a:r>
            <a:r>
              <a:rPr lang="en-US" dirty="0" smtClean="0">
                <a:ea typeface="+mn-ea"/>
              </a:rPr>
              <a:t>or add additional Cu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41" name="Picture 3" descr="C:\Documents and Settings\myers\Desktop\Work\Coils\Mel10-001\Pictures\IMG_33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971800"/>
            <a:ext cx="2803525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pull…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sz="2800" dirty="0" smtClean="0"/>
              <a:t>Magnet pull let’s us (</a:t>
            </a:r>
            <a:r>
              <a:rPr lang="en-US" sz="2800" dirty="0" err="1" smtClean="0"/>
              <a:t>re)think</a:t>
            </a:r>
            <a:endParaRPr lang="en-US" sz="2800" dirty="0" smtClean="0"/>
          </a:p>
          <a:p>
            <a:pPr lvl="1"/>
            <a:r>
              <a:rPr lang="en-US" sz="2400" dirty="0" smtClean="0"/>
              <a:t>Conductor issues … </a:t>
            </a:r>
            <a:r>
              <a:rPr lang="en-US" sz="2400" i="1" dirty="0" smtClean="0"/>
              <a:t>the building blocks</a:t>
            </a:r>
          </a:p>
          <a:p>
            <a:pPr lvl="1"/>
            <a:r>
              <a:rPr lang="en-US" sz="2400" dirty="0" smtClean="0"/>
              <a:t>Coil manufacturing … </a:t>
            </a:r>
            <a:r>
              <a:rPr lang="en-US" sz="2400" i="1" dirty="0" smtClean="0"/>
              <a:t>putting the pieces together</a:t>
            </a:r>
          </a:p>
          <a:p>
            <a:pPr lvl="1"/>
            <a:r>
              <a:rPr lang="en-US" sz="2400" b="1" dirty="0" smtClean="0"/>
              <a:t>Mechanical behavior … </a:t>
            </a:r>
            <a:r>
              <a:rPr lang="en-US" sz="2400" b="1" i="1" dirty="0" err="1" smtClean="0"/>
              <a:t>JxB</a:t>
            </a:r>
            <a:r>
              <a:rPr lang="en-US" sz="2400" b="1" i="1" dirty="0" smtClean="0"/>
              <a:t> is high</a:t>
            </a:r>
          </a:p>
          <a:p>
            <a:pPr lvl="2"/>
            <a:r>
              <a:rPr lang="en-US" sz="2200" b="1" i="1" dirty="0" smtClean="0"/>
              <a:t>Focus on Bi2212</a:t>
            </a:r>
          </a:p>
          <a:p>
            <a:pPr lvl="1"/>
            <a:r>
              <a:rPr lang="en-US" sz="2400" dirty="0" smtClean="0"/>
              <a:t>Quench behavior … </a:t>
            </a:r>
            <a:r>
              <a:rPr lang="en-US" sz="2400" i="1" dirty="0" smtClean="0"/>
              <a:t>and so is E ~ B</a:t>
            </a:r>
            <a:r>
              <a:rPr lang="en-US" sz="2400" i="1" baseline="30000" dirty="0" smtClean="0"/>
              <a:t>2</a:t>
            </a:r>
          </a:p>
          <a:p>
            <a:pPr lvl="1"/>
            <a:r>
              <a:rPr lang="en-US" sz="2400" dirty="0" smtClean="0"/>
              <a:t>Additional important issues … on which we’ve only begun</a:t>
            </a:r>
          </a:p>
          <a:p>
            <a:pPr lvl="2"/>
            <a:r>
              <a:rPr lang="en-US" sz="2000" dirty="0" smtClean="0"/>
              <a:t>Joints</a:t>
            </a:r>
          </a:p>
          <a:p>
            <a:pPr lvl="2"/>
            <a:r>
              <a:rPr lang="en-US" sz="2000" dirty="0" smtClean="0"/>
              <a:t>Irradiation effects</a:t>
            </a:r>
          </a:p>
          <a:p>
            <a:pPr lvl="1">
              <a:buNone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908050"/>
          </a:xfrm>
        </p:spPr>
        <p:txBody>
          <a:bodyPr/>
          <a:lstStyle/>
          <a:p>
            <a:r>
              <a:rPr lang="en-US" dirty="0" smtClean="0"/>
              <a:t>Bi2212 electro-mechanical behavior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295400"/>
          </a:xfrm>
        </p:spPr>
        <p:txBody>
          <a:bodyPr/>
          <a:lstStyle/>
          <a:p>
            <a:r>
              <a:rPr lang="en-US" dirty="0" smtClean="0"/>
              <a:t>Bi2212 wire is mechanically irreversible, weak, and </a:t>
            </a:r>
            <a:r>
              <a:rPr lang="en-US" i="1" dirty="0" smtClean="0"/>
              <a:t>non-uniform</a:t>
            </a:r>
          </a:p>
          <a:p>
            <a:r>
              <a:rPr lang="en-US" dirty="0" smtClean="0"/>
              <a:t>Weak matrix with a brittle ceramics “fiber” as functional element</a:t>
            </a:r>
          </a:p>
          <a:p>
            <a:pPr lvl="1"/>
            <a:r>
              <a:rPr lang="en-US" dirty="0" smtClean="0"/>
              <a:t>Brittle materials often best-studied using statistical approaches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6" descr="Bi2212 stress stra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2641003"/>
            <a:ext cx="5513521" cy="4079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Schwartz Research Group</a:t>
            </a:r>
            <a:endParaRPr lang="en-US" dirty="0"/>
          </a:p>
        </p:txBody>
      </p:sp>
      <p:pic>
        <p:nvPicPr>
          <p:cNvPr id="6" name="Content Placeholder 5" descr="group in EB-I option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234" b="11364"/>
          <a:stretch>
            <a:fillRect/>
          </a:stretch>
        </p:blipFill>
        <p:spPr>
          <a:xfrm>
            <a:off x="685800" y="979389"/>
            <a:ext cx="6629400" cy="206861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3200400"/>
            <a:ext cx="358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Five undergraduates, seven PhD students, two post-docs, two Research Professors (one Visiting) … and me</a:t>
            </a:r>
          </a:p>
          <a:p>
            <a:endParaRPr lang="en-US" sz="2000" dirty="0" smtClean="0"/>
          </a:p>
          <a:p>
            <a:r>
              <a:rPr lang="en-US" sz="2000" b="1" i="1" dirty="0" smtClean="0"/>
              <a:t>With openings for PhD students and a post-doc interested in HTS materials &amp; technology</a:t>
            </a:r>
            <a:endParaRPr lang="en-US" sz="2000" b="1" i="1" dirty="0"/>
          </a:p>
        </p:txBody>
      </p:sp>
      <p:pic>
        <p:nvPicPr>
          <p:cNvPr id="8" name="Picture 7" descr="schwartz-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14451" y="3200400"/>
            <a:ext cx="4924749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730" name="Text Box 2"/>
          <p:cNvSpPr txBox="1">
            <a:spLocks noChangeArrowheads="1"/>
          </p:cNvSpPr>
          <p:nvPr/>
        </p:nvSpPr>
        <p:spPr bwMode="auto">
          <a:xfrm>
            <a:off x="457200" y="13716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0" dirty="0"/>
              <a:t>Three-parameter Weibull distribution function:</a:t>
            </a:r>
          </a:p>
        </p:txBody>
      </p:sp>
      <p:sp>
        <p:nvSpPr>
          <p:cNvPr id="1481731" name="Text Box 3"/>
          <p:cNvSpPr txBox="1">
            <a:spLocks noChangeArrowheads="1"/>
          </p:cNvSpPr>
          <p:nvPr/>
        </p:nvSpPr>
        <p:spPr bwMode="auto">
          <a:xfrm>
            <a:off x="381000" y="3824288"/>
            <a:ext cx="838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0"/>
              <a:t>The function </a:t>
            </a:r>
            <a:r>
              <a:rPr lang="en-US" b="0" i="1">
                <a:latin typeface="Times New Roman" pitchFamily="18" charset="0"/>
              </a:rPr>
              <a:t>F</a:t>
            </a:r>
            <a:r>
              <a:rPr lang="en-US" b="0" i="1"/>
              <a:t>(</a:t>
            </a:r>
            <a:r>
              <a:rPr lang="en-US" b="0" i="1">
                <a:latin typeface="Times New Roman" pitchFamily="18" charset="0"/>
              </a:rPr>
              <a:t>x</a:t>
            </a:r>
            <a:r>
              <a:rPr lang="en-US" b="0" i="1"/>
              <a:t>;</a:t>
            </a:r>
            <a:r>
              <a:rPr lang="en-US" b="0" i="1">
                <a:latin typeface="Symbol" pitchFamily="18" charset="2"/>
              </a:rPr>
              <a:t>a,b,g</a:t>
            </a:r>
            <a:r>
              <a:rPr lang="en-US" b="0" i="1"/>
              <a:t>)</a:t>
            </a:r>
            <a:r>
              <a:rPr lang="en-US" b="0"/>
              <a:t> is estimated from the experimental data by formula below:</a:t>
            </a:r>
          </a:p>
        </p:txBody>
      </p:sp>
      <p:graphicFrame>
        <p:nvGraphicFramePr>
          <p:cNvPr id="1481732" name="Object 4"/>
          <p:cNvGraphicFramePr>
            <a:graphicFrameLocks noChangeAspect="1"/>
          </p:cNvGraphicFramePr>
          <p:nvPr/>
        </p:nvGraphicFramePr>
        <p:xfrm>
          <a:off x="762000" y="1741488"/>
          <a:ext cx="6019800" cy="620712"/>
        </p:xfrm>
        <a:graphic>
          <a:graphicData uri="http://schemas.openxmlformats.org/presentationml/2006/ole">
            <p:oleObj spid="_x0000_s61442" name="Equation" r:id="rId4" imgW="3822480" imgH="393480" progId="Equation.3">
              <p:embed/>
            </p:oleObj>
          </a:graphicData>
        </a:graphic>
      </p:graphicFrame>
      <p:sp>
        <p:nvSpPr>
          <p:cNvPr id="1481733" name="Text Box 5"/>
          <p:cNvSpPr txBox="1">
            <a:spLocks noChangeArrowheads="1"/>
          </p:cNvSpPr>
          <p:nvPr/>
        </p:nvSpPr>
        <p:spPr bwMode="auto">
          <a:xfrm>
            <a:off x="381000" y="2362200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b="0"/>
              <a:t>where </a:t>
            </a:r>
            <a:r>
              <a:rPr lang="en-US" b="0" i="1">
                <a:latin typeface="Symbol" pitchFamily="18" charset="2"/>
              </a:rPr>
              <a:t>a</a:t>
            </a:r>
            <a:r>
              <a:rPr lang="en-US" b="0"/>
              <a:t>, </a:t>
            </a:r>
            <a:r>
              <a:rPr lang="en-US" b="0" i="1">
                <a:latin typeface="Symbol" pitchFamily="18" charset="2"/>
              </a:rPr>
              <a:t>b</a:t>
            </a:r>
            <a:r>
              <a:rPr lang="en-US" b="0"/>
              <a:t> and </a:t>
            </a:r>
            <a:r>
              <a:rPr lang="en-US" b="0" i="1">
                <a:latin typeface="Symbol" pitchFamily="18" charset="2"/>
              </a:rPr>
              <a:t>g</a:t>
            </a:r>
            <a:r>
              <a:rPr lang="en-US" b="0"/>
              <a:t> are scale, shape and location parameters respectively.</a:t>
            </a:r>
          </a:p>
          <a:p>
            <a:pPr algn="l" eaLnBrk="0" hangingPunct="0"/>
            <a:r>
              <a:rPr lang="en-US" b="0">
                <a:solidFill>
                  <a:srgbClr val="000000"/>
                </a:solidFill>
              </a:rPr>
              <a:t>Rearranging and taking double logarithms we get:</a:t>
            </a:r>
          </a:p>
        </p:txBody>
      </p:sp>
      <p:graphicFrame>
        <p:nvGraphicFramePr>
          <p:cNvPr id="1481734" name="Object 6"/>
          <p:cNvGraphicFramePr>
            <a:graphicFrameLocks noChangeAspect="1"/>
          </p:cNvGraphicFramePr>
          <p:nvPr/>
        </p:nvGraphicFramePr>
        <p:xfrm>
          <a:off x="609600" y="3116263"/>
          <a:ext cx="5715000" cy="693737"/>
        </p:xfrm>
        <a:graphic>
          <a:graphicData uri="http://schemas.openxmlformats.org/presentationml/2006/ole">
            <p:oleObj spid="_x0000_s61443" name="Equation" r:id="rId5" imgW="3974760" imgH="482400" progId="Equation.3">
              <p:embed/>
            </p:oleObj>
          </a:graphicData>
        </a:graphic>
      </p:graphicFrame>
      <p:graphicFrame>
        <p:nvGraphicFramePr>
          <p:cNvPr id="1481735" name="Object 7"/>
          <p:cNvGraphicFramePr>
            <a:graphicFrameLocks noChangeAspect="1"/>
          </p:cNvGraphicFramePr>
          <p:nvPr/>
        </p:nvGraphicFramePr>
        <p:xfrm>
          <a:off x="609600" y="4191000"/>
          <a:ext cx="6477000" cy="733425"/>
        </p:xfrm>
        <a:graphic>
          <a:graphicData uri="http://schemas.openxmlformats.org/presentationml/2006/ole">
            <p:oleObj spid="_x0000_s61444" name="Equation" r:id="rId6" imgW="3695400" imgH="419040" progId="Equation.3">
              <p:embed/>
            </p:oleObj>
          </a:graphicData>
        </a:graphic>
      </p:graphicFrame>
      <p:sp>
        <p:nvSpPr>
          <p:cNvPr id="1481736" name="Rectangle 8"/>
          <p:cNvSpPr>
            <a:spLocks noGrp="1" noChangeArrowheads="1"/>
          </p:cNvSpPr>
          <p:nvPr>
            <p:ph type="title"/>
          </p:nvPr>
        </p:nvSpPr>
        <p:spPr>
          <a:xfrm>
            <a:off x="2438400" y="0"/>
            <a:ext cx="6705600" cy="914400"/>
          </a:xfrm>
        </p:spPr>
        <p:txBody>
          <a:bodyPr/>
          <a:lstStyle/>
          <a:p>
            <a:r>
              <a:rPr lang="en-US" sz="3200" dirty="0" smtClean="0"/>
              <a:t>Weibull </a:t>
            </a:r>
            <a:r>
              <a:rPr lang="en-US" sz="3200" dirty="0"/>
              <a:t>statistical analysis of </a:t>
            </a:r>
            <a:br>
              <a:rPr lang="en-US" sz="3200" dirty="0"/>
            </a:br>
            <a:r>
              <a:rPr lang="en-US" sz="3200" dirty="0" smtClean="0"/>
              <a:t>electromechanical </a:t>
            </a:r>
            <a:r>
              <a:rPr lang="en-US" sz="3200" dirty="0"/>
              <a:t>behavior</a:t>
            </a:r>
          </a:p>
        </p:txBody>
      </p:sp>
      <p:sp>
        <p:nvSpPr>
          <p:cNvPr id="1481737" name="Rectangle 9"/>
          <p:cNvSpPr>
            <a:spLocks noChangeArrowheads="1"/>
          </p:cNvSpPr>
          <p:nvPr/>
        </p:nvSpPr>
        <p:spPr bwMode="auto">
          <a:xfrm>
            <a:off x="381000" y="4953000"/>
            <a:ext cx="8153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SzPct val="120000"/>
              <a:buFontTx/>
              <a:buBlip>
                <a:blip r:embed="rId7"/>
              </a:buBlip>
            </a:pPr>
            <a:r>
              <a:rPr lang="en-US" sz="2000" b="0" dirty="0">
                <a:latin typeface="+mn-lt"/>
              </a:rPr>
              <a:t>Measure: yield stress, Young modulus, </a:t>
            </a:r>
            <a:r>
              <a:rPr lang="en-US" sz="2000" b="0" dirty="0" err="1">
                <a:latin typeface="+mn-lt"/>
              </a:rPr>
              <a:t>I</a:t>
            </a:r>
            <a:r>
              <a:rPr lang="en-US" sz="2000" b="0" baseline="-25000" dirty="0" err="1">
                <a:latin typeface="+mn-lt"/>
              </a:rPr>
              <a:t>c</a:t>
            </a:r>
            <a:r>
              <a:rPr lang="en-US" sz="2000" b="0" dirty="0">
                <a:latin typeface="+mn-lt"/>
              </a:rPr>
              <a:t> at strains ranging from </a:t>
            </a:r>
            <a:r>
              <a:rPr lang="en-US" sz="2000" b="0" dirty="0">
                <a:latin typeface="Symbol" charset="2"/>
                <a:cs typeface="Symbol" charset="2"/>
              </a:rPr>
              <a:t>e</a:t>
            </a:r>
            <a:r>
              <a:rPr lang="en-US" sz="2000" b="0" dirty="0">
                <a:latin typeface="+mn-lt"/>
              </a:rPr>
              <a:t>=0% to yield </a:t>
            </a:r>
          </a:p>
          <a:p>
            <a:pPr marL="342900" indent="-342900" algn="l">
              <a:spcBef>
                <a:spcPct val="20000"/>
              </a:spcBef>
              <a:buSzPct val="120000"/>
              <a:buFontTx/>
              <a:buBlip>
                <a:blip r:embed="rId7"/>
              </a:buBlip>
            </a:pPr>
            <a:r>
              <a:rPr lang="en-US" sz="2000" b="0" dirty="0" err="1">
                <a:latin typeface="+mn-lt"/>
              </a:rPr>
              <a:t>I</a:t>
            </a:r>
            <a:r>
              <a:rPr lang="en-US" sz="2000" b="0" baseline="-25000" dirty="0" err="1">
                <a:latin typeface="+mn-lt"/>
              </a:rPr>
              <a:t>c</a:t>
            </a:r>
            <a:r>
              <a:rPr lang="en-US" sz="2000" b="0" dirty="0">
                <a:latin typeface="+mn-lt"/>
              </a:rPr>
              <a:t> test condition: 4.2 K, self-field for Bi2212; 77 K, self-field for YBCO</a:t>
            </a:r>
          </a:p>
          <a:p>
            <a:pPr marL="342900" indent="-342900" algn="l">
              <a:spcBef>
                <a:spcPct val="20000"/>
              </a:spcBef>
              <a:buSzPct val="120000"/>
              <a:buFontTx/>
              <a:buBlip>
                <a:blip r:embed="rId7"/>
              </a:buBlip>
            </a:pPr>
            <a:r>
              <a:rPr lang="en-US" sz="2000" b="0" dirty="0">
                <a:latin typeface="+mn-lt"/>
              </a:rPr>
              <a:t>Electric field criterion: 1 </a:t>
            </a:r>
            <a:r>
              <a:rPr lang="en-US" sz="2000" b="0" dirty="0">
                <a:latin typeface="Symbol" pitchFamily="18" charset="2"/>
              </a:rPr>
              <a:t>m</a:t>
            </a:r>
            <a:r>
              <a:rPr lang="en-US" sz="2000" b="0" dirty="0">
                <a:latin typeface="+mn-lt"/>
                <a:cs typeface="Arial" charset="0"/>
              </a:rPr>
              <a:t>V/cm</a:t>
            </a:r>
          </a:p>
          <a:p>
            <a:pPr marL="342900" indent="-342900" algn="l">
              <a:spcBef>
                <a:spcPct val="20000"/>
              </a:spcBef>
              <a:buSzPct val="120000"/>
              <a:buFontTx/>
              <a:buBlip>
                <a:blip r:embed="rId7"/>
              </a:buBlip>
            </a:pPr>
            <a:r>
              <a:rPr lang="en-US" sz="2000" b="0" dirty="0">
                <a:latin typeface="+mn-lt"/>
              </a:rPr>
              <a:t>25 samples tested for each strain value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A40E3-2931-46D9-82F0-80195AE1283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188" name="Text Box 4"/>
          <p:cNvSpPr txBox="1">
            <a:spLocks noChangeArrowheads="1"/>
          </p:cNvSpPr>
          <p:nvPr/>
        </p:nvSpPr>
        <p:spPr bwMode="auto">
          <a:xfrm>
            <a:off x="228600" y="4724400"/>
            <a:ext cx="8610600" cy="17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 sz="2000" b="0" dirty="0">
                <a:latin typeface="Symbol" pitchFamily="18" charset="2"/>
              </a:rPr>
              <a:t> </a:t>
            </a:r>
            <a:r>
              <a:rPr lang="en-US" sz="2000" b="0" dirty="0" err="1">
                <a:latin typeface="Symbol" pitchFamily="18" charset="2"/>
              </a:rPr>
              <a:t>g</a:t>
            </a:r>
            <a:r>
              <a:rPr lang="en-US" sz="2000" b="0" dirty="0" err="1">
                <a:latin typeface="Candara" pitchFamily="34" charset="0"/>
              </a:rPr>
              <a:t>(</a:t>
            </a:r>
            <a:r>
              <a:rPr lang="en-US" sz="2000" b="0" dirty="0" err="1">
                <a:latin typeface="Symbol" pitchFamily="18" charset="2"/>
              </a:rPr>
              <a:t>e</a:t>
            </a:r>
            <a:r>
              <a:rPr lang="en-US" sz="2000" b="0" dirty="0">
                <a:latin typeface="Candara" pitchFamily="34" charset="0"/>
              </a:rPr>
              <a:t>) = zero-margin design limit</a:t>
            </a:r>
          </a:p>
          <a:p>
            <a:pPr algn="l" eaLnBrk="0" hangingPunct="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 sz="2000" b="0" dirty="0">
                <a:latin typeface="Candara" pitchFamily="34" charset="0"/>
              </a:rPr>
              <a:t> YBCO: indicative of metallic behavior at low/intermediate strain; ceramic-like 	at high strain</a:t>
            </a:r>
          </a:p>
          <a:p>
            <a:pPr algn="l" eaLnBrk="0" hangingPunct="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 sz="2000" b="0" dirty="0">
                <a:latin typeface="Candara" pitchFamily="34" charset="0"/>
              </a:rPr>
              <a:t>Bi2212: inhomogeneous, defect-dominated </a:t>
            </a:r>
            <a:r>
              <a:rPr lang="en-US" sz="2000" b="0" dirty="0" smtClean="0">
                <a:latin typeface="Candara" pitchFamily="34" charset="0"/>
              </a:rPr>
              <a:t>behavior; high current tail in high strain curve may indicate </a:t>
            </a:r>
            <a:r>
              <a:rPr lang="en-US" sz="2000" dirty="0" smtClean="0">
                <a:latin typeface="Candara" pitchFamily="34" charset="0"/>
              </a:rPr>
              <a:t>a strain-resistant “backbone”</a:t>
            </a:r>
            <a:endParaRPr lang="en-US" sz="2000" b="0" dirty="0">
              <a:latin typeface="Candara" pitchFamily="34" charset="0"/>
            </a:endParaRPr>
          </a:p>
        </p:txBody>
      </p:sp>
      <p:sp>
        <p:nvSpPr>
          <p:cNvPr id="1501189" name="Rectangle 5"/>
          <p:cNvSpPr>
            <a:spLocks noGrp="1" noChangeArrowheads="1"/>
          </p:cNvSpPr>
          <p:nvPr>
            <p:ph type="title"/>
          </p:nvPr>
        </p:nvSpPr>
        <p:spPr>
          <a:xfrm>
            <a:off x="2438400" y="0"/>
            <a:ext cx="6705600" cy="914400"/>
          </a:xfrm>
        </p:spPr>
        <p:txBody>
          <a:bodyPr/>
          <a:lstStyle/>
          <a:p>
            <a:r>
              <a:rPr lang="en-US" sz="3200" dirty="0" smtClean="0"/>
              <a:t>Bi2212 RW versus </a:t>
            </a:r>
            <a:r>
              <a:rPr lang="en-US" sz="3200" dirty="0"/>
              <a:t>YBCO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Weibull </a:t>
            </a:r>
            <a:r>
              <a:rPr lang="en-US" sz="3200" dirty="0"/>
              <a:t>reliability curves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0" y="6456070"/>
            <a:ext cx="8610600" cy="32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Blip>
                <a:blip r:embed="rId3"/>
              </a:buBlip>
            </a:pPr>
            <a:r>
              <a:rPr lang="en-US" sz="1400" b="0" dirty="0" smtClean="0">
                <a:latin typeface=""/>
              </a:rPr>
              <a:t> </a:t>
            </a:r>
            <a:r>
              <a:rPr lang="en-US" sz="1400" b="0" dirty="0" err="1" smtClean="0">
                <a:latin typeface=""/>
              </a:rPr>
              <a:t>Mbaruku</a:t>
            </a:r>
            <a:r>
              <a:rPr lang="en-US" sz="1400" b="0" dirty="0" smtClean="0">
                <a:latin typeface=""/>
              </a:rPr>
              <a:t> et al., </a:t>
            </a:r>
            <a:r>
              <a:rPr lang="en-US" sz="1400" b="0" dirty="0" err="1" smtClean="0">
                <a:latin typeface=""/>
              </a:rPr>
              <a:t>SuST</a:t>
            </a:r>
            <a:r>
              <a:rPr lang="en-US" sz="1400" b="0" dirty="0" smtClean="0">
                <a:latin typeface=""/>
              </a:rPr>
              <a:t> </a:t>
            </a:r>
            <a:r>
              <a:rPr lang="en-US" sz="1400" b="1" dirty="0" smtClean="0"/>
              <a:t>23</a:t>
            </a:r>
            <a:r>
              <a:rPr lang="en-US" sz="1400" dirty="0" smtClean="0"/>
              <a:t> 115014 (2010) </a:t>
            </a:r>
            <a:r>
              <a:rPr lang="en-US" sz="1400" b="0" dirty="0" smtClean="0">
                <a:latin typeface=""/>
              </a:rPr>
              <a:t> </a:t>
            </a:r>
            <a:endParaRPr lang="en-US" sz="1400" b="0" dirty="0">
              <a:latin typeface=""/>
            </a:endParaRPr>
          </a:p>
        </p:txBody>
      </p:sp>
      <p:pic>
        <p:nvPicPr>
          <p:cNvPr id="7" name="Picture 6" descr="Weibull figure 3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71600"/>
            <a:ext cx="4919818" cy="3273755"/>
          </a:xfrm>
          <a:prstGeom prst="rect">
            <a:avLst/>
          </a:prstGeom>
        </p:spPr>
      </p:pic>
      <p:pic>
        <p:nvPicPr>
          <p:cNvPr id="8" name="Picture 7" descr="Weibull figure 3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1347872"/>
            <a:ext cx="4876800" cy="32713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57600" y="3429000"/>
            <a:ext cx="83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YBCO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53400" y="3657600"/>
            <a:ext cx="9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Bi2212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A40E3-2931-46D9-82F0-80195AE1283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 Weibull results mean for magnets?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6" name="Content Placeholder 5" descr="weibull gamma v stra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9646" y="1272583"/>
            <a:ext cx="7704708" cy="4876397"/>
          </a:xfrm>
        </p:spPr>
      </p:pic>
      <p:sp>
        <p:nvSpPr>
          <p:cNvPr id="5" name="TextBox 4"/>
          <p:cNvSpPr txBox="1"/>
          <p:nvPr/>
        </p:nvSpPr>
        <p:spPr>
          <a:xfrm>
            <a:off x="914400" y="6096000"/>
            <a:ext cx="7624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Symbol" charset="2"/>
                <a:cs typeface="Symbol" charset="2"/>
              </a:rPr>
              <a:t>e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 model may not be best for present-day Bi2212 wires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908050"/>
          </a:xfrm>
        </p:spPr>
        <p:txBody>
          <a:bodyPr/>
          <a:lstStyle/>
          <a:p>
            <a:r>
              <a:rPr lang="en-US" dirty="0" smtClean="0"/>
              <a:t>Bi2212 electro-mechanical behavior</a:t>
            </a:r>
            <a:br>
              <a:rPr lang="en-US" dirty="0" smtClean="0"/>
            </a:br>
            <a:r>
              <a:rPr lang="en-US" sz="2400" i="1" dirty="0" smtClean="0"/>
              <a:t>is it the end of the story?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sz="3200" dirty="0" smtClean="0"/>
              <a:t>Does Bi2212 strong, reversible backbone imply potential for significant improvements?</a:t>
            </a:r>
          </a:p>
          <a:p>
            <a:r>
              <a:rPr lang="en-US" sz="3200" dirty="0" smtClean="0"/>
              <a:t>Can we engineering the Ag matrix significantly better?</a:t>
            </a:r>
          </a:p>
          <a:p>
            <a:r>
              <a:rPr lang="en-US" sz="3200" dirty="0" smtClean="0">
                <a:ea typeface="+mn-ea"/>
              </a:rPr>
              <a:t>Can we understand what’s happening at the microscopic level?</a:t>
            </a:r>
          </a:p>
          <a:p>
            <a:pPr lvl="1"/>
            <a:r>
              <a:rPr lang="en-US" sz="2800" i="1" dirty="0" smtClean="0">
                <a:ea typeface="+mn-ea"/>
              </a:rPr>
              <a:t>will higher </a:t>
            </a:r>
            <a:r>
              <a:rPr lang="en-US" sz="2800" i="1" dirty="0" err="1" smtClean="0">
                <a:ea typeface="+mn-ea"/>
              </a:rPr>
              <a:t>J</a:t>
            </a:r>
            <a:r>
              <a:rPr lang="en-US" sz="2800" i="1" baseline="-25000" dirty="0" err="1" smtClean="0">
                <a:ea typeface="+mn-ea"/>
              </a:rPr>
              <a:t>c</a:t>
            </a:r>
            <a:r>
              <a:rPr lang="en-US" sz="2800" i="1" dirty="0" smtClean="0">
                <a:ea typeface="+mn-ea"/>
              </a:rPr>
              <a:t> also lead to more strain-resistance?</a:t>
            </a:r>
          </a:p>
          <a:p>
            <a:pPr lvl="1"/>
            <a:r>
              <a:rPr lang="en-US" sz="2800" i="1" dirty="0" err="1" smtClean="0">
                <a:ea typeface="+mn-ea"/>
              </a:rPr>
              <a:t>microstructurally</a:t>
            </a:r>
            <a:r>
              <a:rPr lang="en-US" sz="2800" i="1" dirty="0" smtClean="0">
                <a:ea typeface="+mn-ea"/>
              </a:rPr>
              <a:t>-driven fractal analysis of localized stress concentrations says yes!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1-bridge(f2-18load-86)"/>
          <p:cNvPicPr>
            <a:picLocks noChangeAspect="1" noChangeArrowheads="1"/>
          </p:cNvPicPr>
          <p:nvPr/>
        </p:nvPicPr>
        <p:blipFill>
          <a:blip r:embed="rId2" cstate="print"/>
          <a:srcRect l="7201" r="4800"/>
          <a:stretch>
            <a:fillRect/>
          </a:stretch>
        </p:blipFill>
        <p:spPr bwMode="auto">
          <a:xfrm>
            <a:off x="4242955" y="1600200"/>
            <a:ext cx="51435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>
            <a:off x="-76200" y="1600200"/>
            <a:ext cx="4876800" cy="4267200"/>
            <a:chOff x="2590800" y="1143000"/>
            <a:chExt cx="5943600" cy="5207340"/>
          </a:xfrm>
        </p:grpSpPr>
        <p:pic>
          <p:nvPicPr>
            <p:cNvPr id="8196" name="Picture 4" descr="1-bridge(f2-8load-75)"/>
            <p:cNvPicPr>
              <a:picLocks noChangeAspect="1" noChangeArrowheads="1"/>
            </p:cNvPicPr>
            <p:nvPr/>
          </p:nvPicPr>
          <p:blipFill>
            <a:blip r:embed="rId3" cstate="print"/>
            <a:srcRect l="9599" r="4800"/>
            <a:stretch>
              <a:fillRect/>
            </a:stretch>
          </p:blipFill>
          <p:spPr bwMode="auto">
            <a:xfrm>
              <a:off x="2590800" y="1143000"/>
              <a:ext cx="5943600" cy="5207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7" name="Text Box 5"/>
            <p:cNvSpPr txBox="1">
              <a:spLocks noChangeArrowheads="1"/>
            </p:cNvSpPr>
            <p:nvPr/>
          </p:nvSpPr>
          <p:spPr bwMode="auto">
            <a:xfrm>
              <a:off x="2819400" y="1535668"/>
              <a:ext cx="3886200" cy="450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zh-CN" dirty="0" smtClean="0"/>
                <a:t>Lower stress</a:t>
              </a:r>
              <a:endParaRPr lang="en-US" altLang="zh-CN" sz="2000" dirty="0"/>
            </a:p>
          </p:txBody>
        </p:sp>
        <p:sp>
          <p:nvSpPr>
            <p:cNvPr id="8200" name="Oval 8"/>
            <p:cNvSpPr>
              <a:spLocks noChangeArrowheads="1"/>
            </p:cNvSpPr>
            <p:nvPr/>
          </p:nvSpPr>
          <p:spPr bwMode="auto">
            <a:xfrm>
              <a:off x="5562600" y="3276600"/>
              <a:ext cx="457200" cy="30480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>
              <a:off x="3276600" y="3276600"/>
              <a:ext cx="685800" cy="30480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3852863" y="3908425"/>
              <a:ext cx="457200" cy="30480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838200"/>
          </a:xfrm>
        </p:spPr>
        <p:txBody>
          <a:bodyPr/>
          <a:lstStyle/>
          <a:p>
            <a:r>
              <a:rPr lang="en-US" dirty="0" smtClean="0"/>
              <a:t>Fractal-based stress-concentration results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i="1" dirty="0" smtClean="0"/>
              <a:t>Stress concentrations in bridges not dominant</a:t>
            </a:r>
            <a:endParaRPr lang="en-US" i="1" dirty="0"/>
          </a:p>
        </p:txBody>
      </p:sp>
      <p:sp>
        <p:nvSpPr>
          <p:cNvPr id="21" name="Rectangle 20"/>
          <p:cNvSpPr/>
          <p:nvPr/>
        </p:nvSpPr>
        <p:spPr>
          <a:xfrm>
            <a:off x="5841759" y="1905000"/>
            <a:ext cx="1544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zh-CN" dirty="0" smtClean="0"/>
              <a:t>Higher stress</a:t>
            </a:r>
            <a:endParaRPr lang="en-US" altLang="zh-CN" sz="20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A40E3-2931-46D9-82F0-80195AE1283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pull…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sz="2800" dirty="0" smtClean="0"/>
              <a:t>Magnet pull let’s us (</a:t>
            </a:r>
            <a:r>
              <a:rPr lang="en-US" sz="2800" dirty="0" err="1" smtClean="0"/>
              <a:t>re)think</a:t>
            </a:r>
            <a:endParaRPr lang="en-US" sz="2800" dirty="0" smtClean="0"/>
          </a:p>
          <a:p>
            <a:pPr lvl="1"/>
            <a:r>
              <a:rPr lang="en-US" sz="2400" dirty="0" smtClean="0"/>
              <a:t>Conductor issues … </a:t>
            </a:r>
            <a:r>
              <a:rPr lang="en-US" sz="2400" i="1" dirty="0" smtClean="0"/>
              <a:t>the building blocks</a:t>
            </a:r>
          </a:p>
          <a:p>
            <a:pPr lvl="1"/>
            <a:r>
              <a:rPr lang="en-US" sz="2400" dirty="0" smtClean="0"/>
              <a:t>Coil manufacturing … </a:t>
            </a:r>
            <a:r>
              <a:rPr lang="en-US" sz="2400" i="1" dirty="0" smtClean="0"/>
              <a:t>putting the pieces together</a:t>
            </a:r>
          </a:p>
          <a:p>
            <a:pPr lvl="1"/>
            <a:r>
              <a:rPr lang="en-US" sz="2400" dirty="0" smtClean="0"/>
              <a:t>Mechanical behavior … </a:t>
            </a:r>
            <a:r>
              <a:rPr lang="en-US" sz="2400" i="1" dirty="0" err="1" smtClean="0"/>
              <a:t>JxB</a:t>
            </a:r>
            <a:r>
              <a:rPr lang="en-US" sz="2400" i="1" dirty="0" smtClean="0"/>
              <a:t> is high</a:t>
            </a:r>
          </a:p>
          <a:p>
            <a:pPr lvl="1"/>
            <a:r>
              <a:rPr lang="en-US" sz="2400" b="1" dirty="0" smtClean="0"/>
              <a:t>Quench behavior … </a:t>
            </a:r>
            <a:r>
              <a:rPr lang="en-US" sz="2400" b="1" i="1" dirty="0" smtClean="0"/>
              <a:t>and so is E ~ B</a:t>
            </a:r>
            <a:r>
              <a:rPr lang="en-US" sz="2400" b="1" i="1" baseline="30000" dirty="0" smtClean="0"/>
              <a:t>2</a:t>
            </a:r>
          </a:p>
          <a:p>
            <a:pPr lvl="2"/>
            <a:r>
              <a:rPr lang="en-US" sz="2200" b="1" i="1" dirty="0" smtClean="0"/>
              <a:t>Focus on (RE)BCO</a:t>
            </a:r>
          </a:p>
          <a:p>
            <a:pPr lvl="1"/>
            <a:r>
              <a:rPr lang="en-US" sz="2400" dirty="0" smtClean="0"/>
              <a:t>Additional important issues … on which we’ve only begun</a:t>
            </a:r>
          </a:p>
          <a:p>
            <a:pPr lvl="2"/>
            <a:r>
              <a:rPr lang="en-US" sz="2000" dirty="0" smtClean="0"/>
              <a:t>Joints</a:t>
            </a:r>
          </a:p>
          <a:p>
            <a:pPr lvl="2"/>
            <a:r>
              <a:rPr lang="en-US" sz="2000" dirty="0" smtClean="0"/>
              <a:t>Irradiation effects</a:t>
            </a:r>
          </a:p>
          <a:p>
            <a:pPr lvl="1">
              <a:buNone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magnet quench protection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2400" y="1066800"/>
            <a:ext cx="8839200" cy="3886200"/>
          </a:xfrm>
        </p:spPr>
        <p:txBody>
          <a:bodyPr/>
          <a:lstStyle/>
          <a:p>
            <a:r>
              <a:rPr lang="en-US" dirty="0"/>
              <a:t>Protection in HTS qualitatively similar to </a:t>
            </a:r>
            <a:r>
              <a:rPr lang="en-US" dirty="0" smtClean="0"/>
              <a:t>LTS; requires</a:t>
            </a:r>
          </a:p>
          <a:p>
            <a:pPr lvl="1"/>
            <a:r>
              <a:rPr lang="en-US" dirty="0" smtClean="0"/>
              <a:t>Detection </a:t>
            </a:r>
            <a:r>
              <a:rPr lang="en-US" dirty="0" smtClean="0">
                <a:sym typeface="Wingdings" pitchFamily="2" charset="2"/>
              </a:rPr>
              <a:t> typically depends on propagation</a:t>
            </a:r>
            <a:endParaRPr lang="en-US" dirty="0" smtClean="0"/>
          </a:p>
          <a:p>
            <a:pPr lvl="1"/>
            <a:r>
              <a:rPr lang="en-US" dirty="0" smtClean="0"/>
              <a:t>Understanding </a:t>
            </a:r>
            <a:r>
              <a:rPr lang="en-US" dirty="0"/>
              <a:t>of failure limits</a:t>
            </a:r>
          </a:p>
          <a:p>
            <a:pPr lvl="2"/>
            <a:r>
              <a:rPr lang="en-US" dirty="0" smtClean="0"/>
              <a:t>Does NON-catastrophic quenching effect electromechanical behavior? </a:t>
            </a:r>
          </a:p>
          <a:p>
            <a:pPr lvl="1"/>
            <a:r>
              <a:rPr lang="en-US" dirty="0" smtClean="0"/>
              <a:t>Protective response</a:t>
            </a:r>
          </a:p>
          <a:p>
            <a:r>
              <a:rPr lang="en-US" dirty="0" smtClean="0"/>
              <a:t>Some simple truths remain true</a:t>
            </a:r>
          </a:p>
          <a:p>
            <a:pPr lvl="1"/>
            <a:r>
              <a:rPr lang="en-US" dirty="0" smtClean="0"/>
              <a:t>High field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high energy</a:t>
            </a:r>
          </a:p>
          <a:p>
            <a:pPr lvl="1"/>
            <a:r>
              <a:rPr lang="en-US" dirty="0" smtClean="0">
                <a:sym typeface="Wingdings"/>
              </a:rPr>
              <a:t>High J</a:t>
            </a:r>
            <a:r>
              <a:rPr lang="en-US" baseline="-25000" dirty="0" smtClean="0">
                <a:sym typeface="Wingdings"/>
              </a:rPr>
              <a:t>E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high energy density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9CE350-D52F-463A-B285-3B2E19D6236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38400" y="3429000"/>
            <a:ext cx="4572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magnet quench protection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2400" y="1066800"/>
            <a:ext cx="8686800" cy="5135563"/>
          </a:xfrm>
        </p:spPr>
        <p:txBody>
          <a:bodyPr/>
          <a:lstStyle/>
          <a:p>
            <a:r>
              <a:rPr lang="en-US" sz="2000" dirty="0" smtClean="0"/>
              <a:t>Protection </a:t>
            </a:r>
            <a:r>
              <a:rPr lang="en-US" sz="2000" dirty="0"/>
              <a:t>in HTS </a:t>
            </a:r>
            <a:r>
              <a:rPr lang="en-US" sz="2000" b="1" i="1" dirty="0"/>
              <a:t>quantitatively </a:t>
            </a:r>
            <a:r>
              <a:rPr lang="en-US" sz="2000" dirty="0"/>
              <a:t>very different from LTS</a:t>
            </a:r>
          </a:p>
          <a:p>
            <a:pPr lvl="1"/>
            <a:r>
              <a:rPr lang="en-US" sz="1800" dirty="0" smtClean="0"/>
              <a:t>Propagation is very slow</a:t>
            </a:r>
          </a:p>
          <a:p>
            <a:pPr lvl="1"/>
            <a:r>
              <a:rPr lang="en-US" sz="1800" dirty="0" smtClean="0"/>
              <a:t>But perhaps temperature rise is slow too? </a:t>
            </a:r>
          </a:p>
          <a:p>
            <a:pPr lvl="1"/>
            <a:r>
              <a:rPr lang="en-US" sz="1800" dirty="0" smtClean="0"/>
              <a:t>It’s primarily the </a:t>
            </a:r>
            <a:r>
              <a:rPr lang="en-US" sz="1800" b="1" i="1" dirty="0" smtClean="0"/>
              <a:t>localization </a:t>
            </a:r>
            <a:r>
              <a:rPr lang="en-US" sz="1800" dirty="0" smtClean="0"/>
              <a:t>of the problem …</a:t>
            </a:r>
            <a:r>
              <a:rPr lang="en-US" sz="1800" dirty="0" smtClean="0"/>
              <a:t> traditional </a:t>
            </a:r>
            <a:r>
              <a:rPr lang="en-US" sz="1800" dirty="0" smtClean="0"/>
              <a:t>detection</a:t>
            </a:r>
            <a:r>
              <a:rPr lang="en-US" sz="1800" dirty="0" smtClean="0"/>
              <a:t> has limited spatial resolution; is it sufficient</a:t>
            </a:r>
            <a:r>
              <a:rPr lang="en-US" sz="1800" dirty="0" smtClean="0"/>
              <a:t>?</a:t>
            </a:r>
          </a:p>
          <a:p>
            <a:r>
              <a:rPr lang="en-US" sz="2000" b="1" i="1" dirty="0" smtClean="0"/>
              <a:t>The key is to limit the local growth of the temperature (gradient) relative to our ability to detect</a:t>
            </a:r>
          </a:p>
          <a:p>
            <a:r>
              <a:rPr lang="en-US" sz="2000" b="1" dirty="0" smtClean="0"/>
              <a:t>A key remaining challenge to HTS magnets, especially YBCO</a:t>
            </a: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9CE350-D52F-463A-B285-3B2E19D6236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" y="6400800"/>
            <a:ext cx="3290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Song &amp; Schwartz, IEEE TAS 2009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</a:t>
            </a:r>
            <a:r>
              <a:rPr lang="en-US" dirty="0" smtClean="0"/>
              <a:t>solutions</a:t>
            </a:r>
            <a:br>
              <a:rPr lang="en-US" dirty="0" smtClean="0"/>
            </a:br>
            <a:r>
              <a:rPr lang="en-US" sz="2400" i="1" dirty="0" smtClean="0"/>
              <a:t>attacking the problem at both ends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257800"/>
          </a:xfrm>
        </p:spPr>
        <p:txBody>
          <a:bodyPr/>
          <a:lstStyle/>
          <a:p>
            <a:r>
              <a:rPr lang="en-US" dirty="0" smtClean="0"/>
              <a:t>Distributed (co-wound) optical fiber sensor to give fast, localized detection</a:t>
            </a:r>
          </a:p>
          <a:p>
            <a:pPr lvl="1"/>
            <a:r>
              <a:rPr lang="en-US" dirty="0" smtClean="0"/>
              <a:t>Spatial resolution approaches wavelength of light!</a:t>
            </a:r>
          </a:p>
          <a:p>
            <a:pPr lvl="1"/>
            <a:r>
              <a:rPr lang="en-US" dirty="0" smtClean="0"/>
              <a:t>Data overwhelm!</a:t>
            </a:r>
          </a:p>
          <a:p>
            <a:pPr lvl="1"/>
            <a:r>
              <a:rPr lang="en-US" dirty="0" smtClean="0"/>
              <a:t>In practice, this “data problem”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trade-off between temporal and spatial resolutions</a:t>
            </a:r>
            <a:endParaRPr lang="en-US" dirty="0" smtClean="0"/>
          </a:p>
          <a:p>
            <a:pPr lvl="1"/>
            <a:r>
              <a:rPr lang="en-US" dirty="0" smtClean="0"/>
              <a:t>Is it sufficiently intimate with the conductor?</a:t>
            </a:r>
          </a:p>
          <a:p>
            <a:r>
              <a:rPr lang="en-US" dirty="0" smtClean="0"/>
              <a:t>Can a 3D “propagation” mode reduce the local temperature (gradient)?</a:t>
            </a:r>
          </a:p>
          <a:p>
            <a:pPr lvl="1"/>
            <a:r>
              <a:rPr lang="en-US" i="1" dirty="0" smtClean="0"/>
              <a:t>Thermally-conducting electrical insulators under development</a:t>
            </a:r>
          </a:p>
          <a:p>
            <a:r>
              <a:rPr lang="en-US" dirty="0" smtClean="0"/>
              <a:t>Have we even quantified the problem accurately?</a:t>
            </a:r>
          </a:p>
          <a:p>
            <a:pPr lvl="1"/>
            <a:r>
              <a:rPr lang="en-US" dirty="0" err="1" smtClean="0"/>
              <a:t>Multiscale</a:t>
            </a:r>
            <a:r>
              <a:rPr lang="en-US" dirty="0" smtClean="0"/>
              <a:t> modeling attacking the problem</a:t>
            </a:r>
            <a:endParaRPr lang="en-US" dirty="0" smtClean="0"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1619250" y="4495800"/>
            <a:ext cx="1238250" cy="5905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038725" y="1257300"/>
            <a:ext cx="2657475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2438400" y="41910"/>
            <a:ext cx="6248400" cy="87249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Multiscale</a:t>
            </a:r>
            <a:r>
              <a:rPr kumimoji="0" lang="en-US" sz="28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(3D/2D)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t</a:t>
            </a:r>
            <a:r>
              <a:rPr kumimoji="0" lang="en-US" sz="28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ape 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m</a:t>
            </a:r>
            <a:r>
              <a:rPr kumimoji="0" lang="en-US" sz="2800" i="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odel</a:t>
            </a:r>
            <a:endParaRPr kumimoji="0" lang="en-US" sz="280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196844" y="3314700"/>
            <a:ext cx="6125901" cy="1927715"/>
            <a:chOff x="1420439" y="1828800"/>
            <a:chExt cx="6125901" cy="1674239"/>
          </a:xfrm>
        </p:grpSpPr>
        <p:pic>
          <p:nvPicPr>
            <p:cNvPr id="4" name="Picture 6" descr="3D_tape_expand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12367" y="1828800"/>
              <a:ext cx="5233973" cy="1674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13"/>
            <p:cNvSpPr txBox="1">
              <a:spLocks noChangeArrowheads="1"/>
            </p:cNvSpPr>
            <p:nvPr/>
          </p:nvSpPr>
          <p:spPr bwMode="auto">
            <a:xfrm>
              <a:off x="1802185" y="2257033"/>
              <a:ext cx="1127010" cy="3226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defTabSz="457200"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/>
                <a:t>Top Cu</a:t>
              </a:r>
            </a:p>
          </p:txBody>
        </p:sp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1547544" y="2688905"/>
              <a:ext cx="1236531" cy="3226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defTabSz="457200"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/>
                <a:t>Substrate</a:t>
              </a:r>
            </a:p>
          </p:txBody>
        </p:sp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1420439" y="2473968"/>
              <a:ext cx="1513867" cy="3226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defTabSz="457200"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>
                  <a:solidFill>
                    <a:srgbClr val="FF0000"/>
                  </a:solidFill>
                </a:rPr>
                <a:t>YBCO (2D)</a:t>
              </a:r>
            </a:p>
          </p:txBody>
        </p:sp>
        <p:sp>
          <p:nvSpPr>
            <p:cNvPr id="8" name="Text Box 16"/>
            <p:cNvSpPr txBox="1">
              <a:spLocks noChangeArrowheads="1"/>
            </p:cNvSpPr>
            <p:nvPr/>
          </p:nvSpPr>
          <p:spPr bwMode="auto">
            <a:xfrm>
              <a:off x="1493520" y="2918780"/>
              <a:ext cx="1414945" cy="3226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defTabSz="457200"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/>
                <a:t>Bottom Cu</a:t>
              </a:r>
            </a:p>
          </p:txBody>
        </p:sp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1713963" y="2040391"/>
              <a:ext cx="1130542" cy="3226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defTabSz="457200"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/>
                <a:t>Side Cu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522438" y="2203374"/>
              <a:ext cx="661012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2511421" y="2423711"/>
              <a:ext cx="1145755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529782" y="2607326"/>
              <a:ext cx="1039259" cy="36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538963" y="2847860"/>
              <a:ext cx="661012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537128" y="3073707"/>
              <a:ext cx="403951" cy="36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5604" y="2306973"/>
            <a:ext cx="5391043" cy="1828468"/>
            <a:chOff x="2010134" y="2011878"/>
            <a:chExt cx="5391043" cy="1828468"/>
          </a:xfrm>
        </p:grpSpPr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6183339" y="2754485"/>
              <a:ext cx="1217838" cy="3115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 defTabSz="457200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>
                  <a:solidFill>
                    <a:schemeClr val="tx1"/>
                  </a:solidFill>
                </a:rPr>
                <a:t>Stabilizer</a:t>
              </a:r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3225418" y="2011878"/>
              <a:ext cx="1548512" cy="333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 algn="ctr" defTabSz="457200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>
                  <a:solidFill>
                    <a:schemeClr val="tx1"/>
                  </a:solidFill>
                </a:rPr>
                <a:t>Silver </a:t>
              </a:r>
              <a:r>
                <a:rPr lang="en-US" dirty="0" smtClean="0">
                  <a:solidFill>
                    <a:schemeClr val="tx1"/>
                  </a:solidFill>
                </a:rPr>
                <a:t>layer</a:t>
              </a:r>
              <a:r>
                <a:rPr lang="en-US" dirty="0" smtClean="0">
                  <a:solidFill>
                    <a:srgbClr val="FF0000"/>
                  </a:solidFill>
                </a:rPr>
                <a:t>*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4990754" y="2013101"/>
              <a:ext cx="1764376" cy="3548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 defTabSz="457200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 smtClean="0">
                  <a:solidFill>
                    <a:srgbClr val="FF0000"/>
                  </a:solidFill>
                </a:rPr>
                <a:t>YBCO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(2D)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3206834" y="3468089"/>
              <a:ext cx="1780456" cy="3440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 algn="ctr" defTabSz="457200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>
                  <a:solidFill>
                    <a:srgbClr val="0000FF"/>
                  </a:solidFill>
                </a:rPr>
                <a:t>Buffer </a:t>
              </a:r>
              <a:r>
                <a:rPr lang="en-US" dirty="0" smtClean="0">
                  <a:solidFill>
                    <a:srgbClr val="0000FF"/>
                  </a:solidFill>
                </a:rPr>
                <a:t>layers</a:t>
              </a:r>
              <a:r>
                <a:rPr lang="en-US" dirty="0" smtClean="0">
                  <a:solidFill>
                    <a:srgbClr val="FF0000"/>
                  </a:solidFill>
                </a:rPr>
                <a:t>*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4992514" y="3450874"/>
              <a:ext cx="1229215" cy="38947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 defTabSz="457200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>
                  <a:solidFill>
                    <a:schemeClr val="tx1"/>
                  </a:solidFill>
                </a:rPr>
                <a:t>Substrate</a:t>
              </a:r>
            </a:p>
          </p:txBody>
        </p:sp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2026908" y="2481622"/>
              <a:ext cx="1184921" cy="3779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 algn="ctr" defTabSz="457200" eaLnBrk="0" hangingPunct="0">
                <a:lnSpc>
                  <a:spcPct val="70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>
                  <a:solidFill>
                    <a:schemeClr val="tx1"/>
                  </a:solidFill>
                </a:rPr>
                <a:t>Side </a:t>
              </a:r>
              <a:r>
                <a:rPr lang="en-US" dirty="0" smtClean="0">
                  <a:solidFill>
                    <a:schemeClr val="tx1"/>
                  </a:solidFill>
                </a:rPr>
                <a:t>interlayer</a:t>
              </a:r>
              <a:r>
                <a:rPr lang="en-US" sz="1600" dirty="0" smtClean="0">
                  <a:solidFill>
                    <a:srgbClr val="FF0000"/>
                  </a:solidFill>
                </a:rPr>
                <a:t>*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 Box 11"/>
            <p:cNvSpPr txBox="1">
              <a:spLocks noChangeArrowheads="1"/>
            </p:cNvSpPr>
            <p:nvPr/>
          </p:nvSpPr>
          <p:spPr bwMode="auto">
            <a:xfrm>
              <a:off x="2010134" y="2963400"/>
              <a:ext cx="1216935" cy="49816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 algn="ctr" defTabSz="457200" eaLnBrk="0" hangingPunct="0">
                <a:lnSpc>
                  <a:spcPct val="70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dirty="0">
                  <a:solidFill>
                    <a:schemeClr val="tx1"/>
                  </a:solidFill>
                </a:rPr>
                <a:t>Bottom </a:t>
              </a:r>
              <a:r>
                <a:rPr lang="en-US" dirty="0" smtClean="0">
                  <a:solidFill>
                    <a:schemeClr val="tx1"/>
                  </a:solidFill>
                </a:rPr>
                <a:t>interlayer</a:t>
              </a:r>
              <a:r>
                <a:rPr lang="en-US" sz="16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23" name="AutoShape 13"/>
            <p:cNvSpPr>
              <a:spLocks noChangeArrowheads="1"/>
            </p:cNvSpPr>
            <p:nvPr/>
          </p:nvSpPr>
          <p:spPr bwMode="auto">
            <a:xfrm>
              <a:off x="3272970" y="3134246"/>
              <a:ext cx="2778595" cy="181761"/>
            </a:xfrm>
            <a:prstGeom prst="roundRect">
              <a:avLst>
                <a:gd name="adj" fmla="val 694"/>
              </a:avLst>
            </a:prstGeom>
            <a:solidFill>
              <a:srgbClr val="996633"/>
            </a:solidFill>
            <a:ln w="9525">
              <a:solidFill>
                <a:srgbClr val="804C1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24" name="AutoShape 14"/>
            <p:cNvSpPr>
              <a:spLocks noChangeArrowheads="1"/>
            </p:cNvSpPr>
            <p:nvPr/>
          </p:nvSpPr>
          <p:spPr bwMode="auto">
            <a:xfrm>
              <a:off x="3272970" y="2498084"/>
              <a:ext cx="2778595" cy="275098"/>
            </a:xfrm>
            <a:prstGeom prst="roundRect">
              <a:avLst>
                <a:gd name="adj" fmla="val 463"/>
              </a:avLst>
            </a:prstGeom>
            <a:solidFill>
              <a:srgbClr val="996633"/>
            </a:solidFill>
            <a:ln w="9525">
              <a:solidFill>
                <a:srgbClr val="804C1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25" name="AutoShape 15"/>
            <p:cNvSpPr>
              <a:spLocks noChangeArrowheads="1"/>
            </p:cNvSpPr>
            <p:nvPr/>
          </p:nvSpPr>
          <p:spPr bwMode="auto">
            <a:xfrm>
              <a:off x="3272970" y="2773181"/>
              <a:ext cx="212469" cy="361065"/>
            </a:xfrm>
            <a:prstGeom prst="roundRect">
              <a:avLst>
                <a:gd name="adj" fmla="val 694"/>
              </a:avLst>
            </a:prstGeom>
            <a:solidFill>
              <a:srgbClr val="FFC000"/>
            </a:solidFill>
            <a:ln w="9525">
              <a:solidFill>
                <a:srgbClr val="804C1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26" name="AutoShape 16"/>
            <p:cNvSpPr>
              <a:spLocks noChangeArrowheads="1"/>
            </p:cNvSpPr>
            <p:nvPr/>
          </p:nvSpPr>
          <p:spPr bwMode="auto">
            <a:xfrm>
              <a:off x="5837033" y="2773181"/>
              <a:ext cx="214532" cy="361065"/>
            </a:xfrm>
            <a:prstGeom prst="roundRect">
              <a:avLst>
                <a:gd name="adj" fmla="val 694"/>
              </a:avLst>
            </a:prstGeom>
            <a:solidFill>
              <a:srgbClr val="FFC000"/>
            </a:solidFill>
            <a:ln w="9525">
              <a:solidFill>
                <a:srgbClr val="804C1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>
              <a:off x="3485438" y="2773181"/>
              <a:ext cx="2351595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AutoShape 18"/>
            <p:cNvSpPr>
              <a:spLocks noChangeArrowheads="1"/>
            </p:cNvSpPr>
            <p:nvPr/>
          </p:nvSpPr>
          <p:spPr bwMode="auto">
            <a:xfrm>
              <a:off x="3485438" y="2773181"/>
              <a:ext cx="2351595" cy="361065"/>
            </a:xfrm>
            <a:prstGeom prst="roundRect">
              <a:avLst>
                <a:gd name="adj" fmla="val 34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29" name="Line 19"/>
            <p:cNvSpPr>
              <a:spLocks noChangeShapeType="1"/>
            </p:cNvSpPr>
            <p:nvPr/>
          </p:nvSpPr>
          <p:spPr bwMode="auto">
            <a:xfrm>
              <a:off x="3483375" y="2780549"/>
              <a:ext cx="2349533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0"/>
            <p:cNvSpPr>
              <a:spLocks noChangeShapeType="1"/>
            </p:cNvSpPr>
            <p:nvPr/>
          </p:nvSpPr>
          <p:spPr bwMode="auto">
            <a:xfrm flipV="1">
              <a:off x="3487502" y="2881255"/>
              <a:ext cx="2351595" cy="2456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2"/>
            <p:cNvSpPr>
              <a:spLocks noChangeShapeType="1"/>
            </p:cNvSpPr>
            <p:nvPr/>
          </p:nvSpPr>
          <p:spPr bwMode="auto">
            <a:xfrm>
              <a:off x="3481313" y="2829105"/>
              <a:ext cx="2351595" cy="2456"/>
            </a:xfrm>
            <a:prstGeom prst="line">
              <a:avLst/>
            </a:prstGeom>
            <a:noFill/>
            <a:ln w="76200">
              <a:solidFill>
                <a:srgbClr val="FF33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3"/>
            <p:cNvSpPr>
              <a:spLocks noChangeShapeType="1"/>
            </p:cNvSpPr>
            <p:nvPr/>
          </p:nvSpPr>
          <p:spPr bwMode="auto">
            <a:xfrm>
              <a:off x="5837033" y="2765813"/>
              <a:ext cx="2063" cy="363521"/>
            </a:xfrm>
            <a:prstGeom prst="line">
              <a:avLst/>
            </a:pr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4"/>
            <p:cNvSpPr>
              <a:spLocks noChangeShapeType="1"/>
            </p:cNvSpPr>
            <p:nvPr/>
          </p:nvSpPr>
          <p:spPr bwMode="auto">
            <a:xfrm>
              <a:off x="3493507" y="2765813"/>
              <a:ext cx="2063" cy="363521"/>
            </a:xfrm>
            <a:prstGeom prst="line">
              <a:avLst/>
            </a:pr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25"/>
            <p:cNvSpPr>
              <a:spLocks noChangeShapeType="1"/>
            </p:cNvSpPr>
            <p:nvPr/>
          </p:nvSpPr>
          <p:spPr bwMode="auto">
            <a:xfrm>
              <a:off x="3466873" y="3129334"/>
              <a:ext cx="2370161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5" name="Group 26"/>
            <p:cNvGrpSpPr>
              <a:grpSpLocks/>
            </p:cNvGrpSpPr>
            <p:nvPr/>
          </p:nvGrpSpPr>
          <p:grpSpPr bwMode="auto">
            <a:xfrm>
              <a:off x="5983856" y="2586899"/>
              <a:ext cx="161638" cy="629944"/>
              <a:chOff x="3386" y="4897231"/>
              <a:chExt cx="385" cy="629944"/>
            </a:xfrm>
          </p:grpSpPr>
          <p:sp>
            <p:nvSpPr>
              <p:cNvPr id="44" name="Line 27"/>
              <p:cNvSpPr>
                <a:spLocks noChangeShapeType="1"/>
              </p:cNvSpPr>
              <p:nvPr/>
            </p:nvSpPr>
            <p:spPr bwMode="auto">
              <a:xfrm>
                <a:off x="3386" y="5260475"/>
                <a:ext cx="378" cy="0"/>
              </a:xfrm>
              <a:prstGeom prst="lin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28"/>
              <p:cNvSpPr>
                <a:spLocks noChangeShapeType="1"/>
              </p:cNvSpPr>
              <p:nvPr/>
            </p:nvSpPr>
            <p:spPr bwMode="auto">
              <a:xfrm flipV="1">
                <a:off x="3386" y="4897231"/>
                <a:ext cx="385" cy="2"/>
              </a:xfrm>
              <a:prstGeom prst="lin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29"/>
              <p:cNvSpPr>
                <a:spLocks noChangeShapeType="1"/>
              </p:cNvSpPr>
              <p:nvPr/>
            </p:nvSpPr>
            <p:spPr bwMode="auto">
              <a:xfrm>
                <a:off x="3386" y="5527175"/>
                <a:ext cx="378" cy="0"/>
              </a:xfrm>
              <a:prstGeom prst="lin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6" name="Line 21"/>
            <p:cNvSpPr>
              <a:spLocks noChangeShapeType="1"/>
            </p:cNvSpPr>
            <p:nvPr/>
          </p:nvSpPr>
          <p:spPr bwMode="auto">
            <a:xfrm flipV="1">
              <a:off x="6142328" y="2948520"/>
              <a:ext cx="105203" cy="0"/>
            </a:xfrm>
            <a:prstGeom prst="lin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0"/>
            <p:cNvSpPr>
              <a:spLocks noChangeShapeType="1"/>
            </p:cNvSpPr>
            <p:nvPr/>
          </p:nvSpPr>
          <p:spPr bwMode="auto">
            <a:xfrm>
              <a:off x="6142328" y="2581595"/>
              <a:ext cx="2063" cy="643532"/>
            </a:xfrm>
            <a:prstGeom prst="lin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1"/>
            <p:cNvSpPr>
              <a:spLocks noChangeShapeType="1"/>
            </p:cNvSpPr>
            <p:nvPr/>
          </p:nvSpPr>
          <p:spPr bwMode="auto">
            <a:xfrm>
              <a:off x="5459541" y="3001610"/>
              <a:ext cx="4125" cy="449490"/>
            </a:xfrm>
            <a:prstGeom prst="lin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  <a:round/>
              <a:headEnd/>
              <a:tailEnd type="none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2"/>
            <p:cNvSpPr>
              <a:spLocks noChangeShapeType="1"/>
            </p:cNvSpPr>
            <p:nvPr/>
          </p:nvSpPr>
          <p:spPr bwMode="auto">
            <a:xfrm>
              <a:off x="3860869" y="2886167"/>
              <a:ext cx="2063" cy="564932"/>
            </a:xfrm>
            <a:prstGeom prst="lin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  <a:round/>
              <a:headEnd/>
              <a:tailEnd type="none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33"/>
            <p:cNvSpPr>
              <a:spLocks noChangeShapeType="1"/>
            </p:cNvSpPr>
            <p:nvPr/>
          </p:nvSpPr>
          <p:spPr bwMode="auto">
            <a:xfrm flipH="1">
              <a:off x="3103819" y="3124422"/>
              <a:ext cx="548706" cy="0"/>
            </a:xfrm>
            <a:prstGeom prst="lin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  <a:round/>
              <a:headEnd/>
              <a:tailEnd type="none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34"/>
            <p:cNvSpPr>
              <a:spLocks noChangeShapeType="1"/>
            </p:cNvSpPr>
            <p:nvPr/>
          </p:nvSpPr>
          <p:spPr bwMode="auto">
            <a:xfrm flipH="1">
              <a:off x="3099694" y="2827218"/>
              <a:ext cx="367178" cy="0"/>
            </a:xfrm>
            <a:prstGeom prst="lin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  <a:round/>
              <a:headEnd/>
              <a:tailEnd type="none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5"/>
            <p:cNvSpPr>
              <a:spLocks noChangeShapeType="1"/>
            </p:cNvSpPr>
            <p:nvPr/>
          </p:nvSpPr>
          <p:spPr bwMode="auto">
            <a:xfrm>
              <a:off x="3860869" y="2367904"/>
              <a:ext cx="2063" cy="397909"/>
            </a:xfrm>
            <a:prstGeom prst="lin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  <a:round/>
              <a:headEnd/>
              <a:tailEnd type="none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6"/>
            <p:cNvSpPr>
              <a:spLocks noChangeShapeType="1"/>
            </p:cNvSpPr>
            <p:nvPr/>
          </p:nvSpPr>
          <p:spPr bwMode="auto">
            <a:xfrm>
              <a:off x="5449227" y="2353166"/>
              <a:ext cx="2063" cy="488789"/>
            </a:xfrm>
            <a:prstGeom prst="lin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  <a:round/>
              <a:headEnd/>
              <a:tailEnd type="none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47" name="Object 2"/>
          <p:cNvGraphicFramePr>
            <a:graphicFrameLocks noChangeAspect="1"/>
          </p:cNvGraphicFramePr>
          <p:nvPr/>
        </p:nvGraphicFramePr>
        <p:xfrm>
          <a:off x="561018" y="1273752"/>
          <a:ext cx="7118166" cy="640206"/>
        </p:xfrm>
        <a:graphic>
          <a:graphicData uri="http://schemas.openxmlformats.org/presentationml/2006/ole">
            <p:oleObj spid="_x0000_s87042" name="Equation" r:id="rId4" imgW="4686120" imgH="431640" progId="">
              <p:embed/>
            </p:oleObj>
          </a:graphicData>
        </a:graphic>
      </p:graphicFrame>
      <p:sp>
        <p:nvSpPr>
          <p:cNvPr id="48" name="Rectangle 47"/>
          <p:cNvSpPr/>
          <p:nvPr/>
        </p:nvSpPr>
        <p:spPr>
          <a:xfrm>
            <a:off x="8963025" y="3117542"/>
            <a:ext cx="2352583" cy="22164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9" name="Object 5"/>
          <p:cNvGraphicFramePr>
            <a:graphicFrameLocks noChangeAspect="1"/>
          </p:cNvGraphicFramePr>
          <p:nvPr/>
        </p:nvGraphicFramePr>
        <p:xfrm>
          <a:off x="257082" y="4485362"/>
          <a:ext cx="4142462" cy="2022660"/>
        </p:xfrm>
        <a:graphic>
          <a:graphicData uri="http://schemas.openxmlformats.org/presentationml/2006/ole">
            <p:oleObj spid="_x0000_s87043" name="Equation" r:id="rId5" imgW="2933640" imgH="1422360" progId="">
              <p:embed/>
            </p:oleObj>
          </a:graphicData>
        </a:graphic>
      </p:graphicFrame>
      <p:sp>
        <p:nvSpPr>
          <p:cNvPr id="50" name="Rectangle 49"/>
          <p:cNvSpPr/>
          <p:nvPr/>
        </p:nvSpPr>
        <p:spPr>
          <a:xfrm>
            <a:off x="514905" y="1227245"/>
            <a:ext cx="7261934" cy="7634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30819" y="4458728"/>
            <a:ext cx="4323426" cy="2112886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/>
          <p:cNvCxnSpPr/>
          <p:nvPr/>
        </p:nvCxnSpPr>
        <p:spPr>
          <a:xfrm rot="16200000" flipV="1">
            <a:off x="3199384" y="2092817"/>
            <a:ext cx="319596" cy="9765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1767468" y="4159662"/>
            <a:ext cx="378133" cy="222579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Slide Number Placeholder 56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DD17096F-AE78-419A-AED8-7F7747283A9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533400" y="655320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600" dirty="0" smtClean="0"/>
              <a:t>Chan et al., </a:t>
            </a:r>
            <a:r>
              <a:rPr lang="en-US" sz="1600" i="1" dirty="0" smtClean="0"/>
              <a:t>IEEE </a:t>
            </a:r>
            <a:r>
              <a:rPr lang="en-US" sz="1600" i="1" dirty="0" err="1" smtClean="0"/>
              <a:t>Tranactions</a:t>
            </a:r>
            <a:r>
              <a:rPr lang="en-US" sz="1600" i="1" dirty="0" smtClean="0"/>
              <a:t> on Applied Superconductivity </a:t>
            </a:r>
            <a:r>
              <a:rPr lang="en-US" sz="1600" dirty="0" smtClean="0"/>
              <a:t>in press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117020" y="4096603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 Not meshed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 sz="quarter"/>
          </p:nvPr>
        </p:nvSpPr>
        <p:spPr>
          <a:xfrm>
            <a:off x="381000" y="762000"/>
            <a:ext cx="8458200" cy="15700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 partial collaboration with the </a:t>
            </a:r>
            <a:br>
              <a:rPr lang="en-US" dirty="0" smtClean="0"/>
            </a:br>
            <a:r>
              <a:rPr lang="en-US" dirty="0" smtClean="0"/>
              <a:t>Very High Field Superconducting Magnet Collaboration (VHFSMC)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(a collaboration focused on Bi2212 R&amp;D)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438400" y="0"/>
            <a:ext cx="6248400" cy="11811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Experimental Validation</a:t>
            </a:r>
            <a:endParaRPr kumimoji="0" lang="en-US" sz="28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5925325"/>
            <a:ext cx="7734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X. Wang</a:t>
            </a:r>
            <a:r>
              <a:rPr lang="en-US" sz="1600" i="1" dirty="0" smtClean="0"/>
              <a:t> et al.</a:t>
            </a:r>
            <a:r>
              <a:rPr lang="en-US" sz="1600" dirty="0" smtClean="0"/>
              <a:t>, </a:t>
            </a:r>
            <a:r>
              <a:rPr lang="en-US" sz="1600" i="1" dirty="0" smtClean="0"/>
              <a:t>J. Applied Physics </a:t>
            </a:r>
            <a:r>
              <a:rPr lang="en-US" sz="1600" dirty="0" smtClean="0"/>
              <a:t>2007</a:t>
            </a:r>
            <a:endParaRPr lang="en-US" sz="16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DD17096F-AE78-419A-AED8-7F7747283A9A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4" name="Group 15"/>
          <p:cNvGrpSpPr/>
          <p:nvPr/>
        </p:nvGrpSpPr>
        <p:grpSpPr>
          <a:xfrm>
            <a:off x="4545272" y="3514712"/>
            <a:ext cx="3836728" cy="2964656"/>
            <a:chOff x="2028352" y="2545685"/>
            <a:chExt cx="4315295" cy="3648475"/>
          </a:xfrm>
        </p:grpSpPr>
        <p:grpSp>
          <p:nvGrpSpPr>
            <p:cNvPr id="12" name="Group 11"/>
            <p:cNvGrpSpPr/>
            <p:nvPr/>
          </p:nvGrpSpPr>
          <p:grpSpPr>
            <a:xfrm>
              <a:off x="2028352" y="2545685"/>
              <a:ext cx="4315295" cy="3648475"/>
              <a:chOff x="2505075" y="2081155"/>
              <a:chExt cx="4314825" cy="3714750"/>
            </a:xfrm>
          </p:grpSpPr>
          <p:graphicFrame>
            <p:nvGraphicFramePr>
              <p:cNvPr id="3" name="Object 2"/>
              <p:cNvGraphicFramePr>
                <a:graphicFrameLocks noChangeAspect="1"/>
              </p:cNvGraphicFramePr>
              <p:nvPr/>
            </p:nvGraphicFramePr>
            <p:xfrm>
              <a:off x="2505075" y="2081155"/>
              <a:ext cx="4314825" cy="3714750"/>
            </p:xfrm>
            <a:graphic>
              <a:graphicData uri="http://schemas.openxmlformats.org/presentationml/2006/ole">
                <p:oleObj spid="_x0000_s88066" name="图表" r:id="rId3" imgW="4368800" imgH="3759200" progId="Excel.Sheet.8">
                  <p:embed/>
                </p:oleObj>
              </a:graphicData>
            </a:graphic>
          </p:graphicFrame>
          <p:sp>
            <p:nvSpPr>
              <p:cNvPr id="5" name="TextBox 4"/>
              <p:cNvSpPr txBox="1"/>
              <p:nvPr/>
            </p:nvSpPr>
            <p:spPr>
              <a:xfrm>
                <a:off x="5829300" y="2514600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40 K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829300" y="3200400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50 K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829300" y="3692723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50AD9"/>
                    </a:solidFill>
                  </a:rPr>
                  <a:t>60 K</a:t>
                </a:r>
                <a:endParaRPr lang="en-US" dirty="0">
                  <a:solidFill>
                    <a:srgbClr val="050AD9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829300" y="4076700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863D"/>
                    </a:solidFill>
                  </a:rPr>
                  <a:t>70 K</a:t>
                </a:r>
                <a:endParaRPr lang="en-US" dirty="0">
                  <a:solidFill>
                    <a:srgbClr val="00863D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829300" y="4610100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77 K</a:t>
                </a:r>
                <a:endParaRPr lang="en-US" dirty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943223" y="2950844"/>
              <a:ext cx="2688001" cy="719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Dashed: experiment</a:t>
              </a:r>
            </a:p>
            <a:p>
              <a:r>
                <a:rPr lang="en-US" sz="1600" dirty="0" smtClean="0"/>
                <a:t>Solid: model</a:t>
              </a:r>
              <a:endParaRPr lang="en-US" sz="1600" dirty="0"/>
            </a:p>
          </p:txBody>
        </p:sp>
      </p:grp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04800" y="6194160"/>
            <a:ext cx="708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W. K. Chan et al., </a:t>
            </a:r>
            <a:r>
              <a:rPr lang="en-US" sz="1600" i="1" dirty="0" smtClean="0"/>
              <a:t>IEEE Transactions on Applied Superconductivity</a:t>
            </a:r>
            <a:r>
              <a:rPr lang="en-US" sz="1600" dirty="0" smtClean="0"/>
              <a:t> in press</a:t>
            </a:r>
            <a:endParaRPr kumimoji="0" lang="it-IT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pSp>
        <p:nvGrpSpPr>
          <p:cNvPr id="13" name="Group 17"/>
          <p:cNvGrpSpPr/>
          <p:nvPr/>
        </p:nvGrpSpPr>
        <p:grpSpPr>
          <a:xfrm>
            <a:off x="690197" y="1128131"/>
            <a:ext cx="7982326" cy="2529469"/>
            <a:chOff x="225843" y="1892800"/>
            <a:chExt cx="8686672" cy="3437019"/>
          </a:xfrm>
        </p:grpSpPr>
        <p:pic>
          <p:nvPicPr>
            <p:cNvPr id="19" name="Picture 5" descr="r_9x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5843" y="1892800"/>
              <a:ext cx="4038600" cy="3188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Group 38"/>
            <p:cNvGrpSpPr>
              <a:grpSpLocks/>
            </p:cNvGrpSpPr>
            <p:nvPr/>
          </p:nvGrpSpPr>
          <p:grpSpPr bwMode="auto">
            <a:xfrm>
              <a:off x="4450810" y="1969909"/>
              <a:ext cx="4461705" cy="3359910"/>
              <a:chOff x="1349" y="1079"/>
              <a:chExt cx="4050" cy="3033"/>
            </a:xfrm>
          </p:grpSpPr>
          <p:graphicFrame>
            <p:nvGraphicFramePr>
              <p:cNvPr id="23" name="Object 24"/>
              <p:cNvGraphicFramePr>
                <a:graphicFrameLocks noChangeAspect="1"/>
              </p:cNvGraphicFramePr>
              <p:nvPr/>
            </p:nvGraphicFramePr>
            <p:xfrm>
              <a:off x="1349" y="1079"/>
              <a:ext cx="4050" cy="3033"/>
            </p:xfrm>
            <a:graphic>
              <a:graphicData uri="http://schemas.openxmlformats.org/presentationml/2006/ole">
                <p:oleObj spid="_x0000_s88067" name="Worksheet" r:id="rId5" imgW="9182100" imgH="6705600" progId="Excel.Sheet.8">
                  <p:embed/>
                </p:oleObj>
              </a:graphicData>
            </a:graphic>
          </p:graphicFrame>
          <p:sp>
            <p:nvSpPr>
              <p:cNvPr id="24" name="Text Box 38"/>
              <p:cNvSpPr txBox="1">
                <a:spLocks noChangeArrowheads="1"/>
              </p:cNvSpPr>
              <p:nvPr/>
            </p:nvSpPr>
            <p:spPr bwMode="auto">
              <a:xfrm rot="16200000">
                <a:off x="1106" y="2223"/>
                <a:ext cx="814" cy="23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100" dirty="0">
                    <a:latin typeface="Tahoma" pitchFamily="34" charset="0"/>
                  </a:rPr>
                  <a:t>Voltage (V)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071562" y="2309853"/>
              <a:ext cx="17526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Model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07809" y="2309853"/>
              <a:ext cx="17145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Experiment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629400" cy="908050"/>
          </a:xfrm>
        </p:spPr>
        <p:txBody>
          <a:bodyPr/>
          <a:lstStyle/>
          <a:p>
            <a:r>
              <a:rPr lang="en-US" sz="2800" dirty="0" smtClean="0"/>
              <a:t>Using the model to engineering better conductors for quench protection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096F-AE78-419A-AED8-7F7747283A9A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1066800"/>
          <a:ext cx="7696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YBCO thickness (um)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~MQE  density (W/m</a:t>
                      </a:r>
                      <a:r>
                        <a:rPr lang="en-US" sz="1600" baseline="30000" dirty="0" smtClean="0"/>
                        <a:t>3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NZPV (cm/</a:t>
                      </a:r>
                      <a:r>
                        <a:rPr lang="en-US" sz="1600" dirty="0" err="1" smtClean="0"/>
                        <a:t>s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 @ V2, 4 mV (K)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 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1.16e9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121.0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2.8 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0.845e9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4.22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170.0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2286000"/>
          <a:ext cx="7772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Cu thickness (um)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~MQE  density (W/m</a:t>
                      </a:r>
                      <a:r>
                        <a:rPr lang="en-US" sz="1600" baseline="30000" dirty="0" smtClean="0"/>
                        <a:t>3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NZPV (cm/</a:t>
                      </a:r>
                      <a:r>
                        <a:rPr lang="en-US" sz="1600" dirty="0" err="1" smtClean="0"/>
                        <a:t>s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 @ V2, 4 mV (K)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0.6e9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2.53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146.5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37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1.16e9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121.0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1.45e9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1.75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104.0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3840480"/>
          <a:ext cx="7696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Stabilizer material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~MQE  density (W/m</a:t>
                      </a:r>
                      <a:r>
                        <a:rPr lang="en-US" sz="1600" baseline="30000" dirty="0" smtClean="0"/>
                        <a:t>3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NZPV (cm/</a:t>
                      </a:r>
                      <a:r>
                        <a:rPr lang="en-US" sz="1600" dirty="0" err="1" smtClean="0"/>
                        <a:t>s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 @ V2, 4 mV (K)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Cu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1.16e9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1.78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121.0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Brass</a:t>
                      </a:r>
                      <a:r>
                        <a:rPr lang="en-US" sz="1600" baseline="0" dirty="0" smtClean="0"/>
                        <a:t> (UNS 22000)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0.3e9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3.18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226.0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5080000"/>
          <a:ext cx="7954540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8635"/>
                <a:gridCol w="1988635"/>
                <a:gridCol w="1988635"/>
                <a:gridCol w="19886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Buffer conductivities</a:t>
                      </a:r>
                    </a:p>
                    <a:p>
                      <a:pPr algn="ctr"/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r</a:t>
                      </a:r>
                      <a:r>
                        <a:rPr lang="en-US" sz="1600" dirty="0" smtClean="0"/>
                        <a:t> (S/</a:t>
                      </a:r>
                      <a:r>
                        <a:rPr lang="en-US" sz="1600" dirty="0" err="1" smtClean="0"/>
                        <a:t>m)/</a:t>
                      </a:r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k</a:t>
                      </a:r>
                      <a:r>
                        <a:rPr lang="en-US" sz="1600" dirty="0" smtClean="0"/>
                        <a:t> (W/m-K)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~MQE  density (W/m</a:t>
                      </a:r>
                      <a:r>
                        <a:rPr lang="en-US" sz="1600" baseline="30000" dirty="0" smtClean="0"/>
                        <a:t>3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NZPV (cm/</a:t>
                      </a:r>
                      <a:r>
                        <a:rPr lang="en-US" sz="1600" dirty="0" err="1" smtClean="0"/>
                        <a:t>s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 @ V2, 4 mV (K)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/ 1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1.16e9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121.0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5e7 / 250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1.16e9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121.0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71A67B-4F2B-47F9-9831-D3AC0B5DF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4599" y="36830"/>
            <a:ext cx="6169343" cy="87757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Embed</a:t>
            </a:r>
            <a:r>
              <a:rPr kumimoji="0" lang="en-US" sz="28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conductor model into a h</a:t>
            </a:r>
            <a:r>
              <a:rPr kumimoji="0" lang="en-US" sz="28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ybrid 3D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c</a:t>
            </a:r>
            <a:r>
              <a:rPr kumimoji="0" lang="en-US" sz="28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oil 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m</a:t>
            </a:r>
            <a:r>
              <a:rPr kumimoji="0" lang="en-US" sz="28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odel</a:t>
            </a:r>
            <a:endParaRPr kumimoji="0" lang="en-US" sz="28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4260" y="3429000"/>
            <a:ext cx="8602720" cy="29988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Homogenized coil model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embedded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localized multilayer tape model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SzPct val="107000"/>
              <a:buFont typeface="Arial Narrow" pitchFamily="34" charset="0"/>
              <a:buChar char="–"/>
              <a:defRPr/>
            </a:pPr>
            <a:r>
              <a:rPr lang="en-US" dirty="0" smtClean="0"/>
              <a:t>Obtain global, macroscopic and local, microscopic data without building globally complicated, expensive-to-compute coil model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Localized multilayer tape model is the center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building block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dirty="0" smtClean="0"/>
              <a:t>Precise q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uench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details at </a:t>
            </a:r>
            <a:r>
              <a:rPr lang="en-US" dirty="0" smtClean="0"/>
              <a:t>µm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scale down to each layer within a tape.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Estimate lump parameters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effective material properties for coil model.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Coil model provides background magnetic field and acts as heat mass and magnetic energy storage.</a:t>
            </a:r>
          </a:p>
        </p:txBody>
      </p:sp>
      <p:sp>
        <p:nvSpPr>
          <p:cNvPr id="6" name="Slide Number Placeholder 19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17096F-AE78-419A-AED8-7F7747283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3400" y="1047890"/>
            <a:ext cx="7840695" cy="2073870"/>
            <a:chOff x="418185" y="4297597"/>
            <a:chExt cx="7840695" cy="2073870"/>
          </a:xfrm>
        </p:grpSpPr>
        <p:grpSp>
          <p:nvGrpSpPr>
            <p:cNvPr id="9" name="Group 20"/>
            <p:cNvGrpSpPr/>
            <p:nvPr/>
          </p:nvGrpSpPr>
          <p:grpSpPr>
            <a:xfrm>
              <a:off x="418185" y="4297597"/>
              <a:ext cx="7840695" cy="2073870"/>
              <a:chOff x="494735" y="2185322"/>
              <a:chExt cx="7840695" cy="2073870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1730030" y="3236975"/>
                <a:ext cx="1459390" cy="5847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Homogenized coil</a:t>
                </a:r>
                <a:endParaRPr lang="en-US" sz="16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573470" y="2844225"/>
                <a:ext cx="1881845" cy="5847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Coil with homogenized tapes</a:t>
                </a:r>
                <a:endParaRPr lang="en-US" sz="16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724150" y="2300537"/>
                <a:ext cx="1714499" cy="5847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Coil with laminated tapes</a:t>
                </a:r>
                <a:endParaRPr lang="en-US" sz="1600" dirty="0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rot="16200000" flipH="1">
                <a:off x="846716" y="3160164"/>
                <a:ext cx="1459391" cy="2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576410" y="3889860"/>
                <a:ext cx="60679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2113820" y="3851455"/>
                <a:ext cx="6912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cm</a:t>
                </a:r>
                <a:endParaRPr lang="en-US" sz="20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187690" y="3827768"/>
                <a:ext cx="65288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mm</a:t>
                </a:r>
                <a:endParaRPr lang="en-US" sz="20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338779" y="3851455"/>
                <a:ext cx="4988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 smtClean="0"/>
                  <a:t>µm</a:t>
                </a:r>
                <a:endParaRPr lang="en-US" sz="2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54430" y="2584090"/>
                <a:ext cx="8835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Difficult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85120" y="3352190"/>
                <a:ext cx="6046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Easy</a:t>
                </a:r>
                <a:endParaRPr lang="en-US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029660" y="3889860"/>
                <a:ext cx="13057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</a:rPr>
                  <a:t>Precision</a:t>
                </a:r>
                <a:endParaRPr lang="en-US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94735" y="2185322"/>
                <a:ext cx="1075080" cy="4909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70000"/>
                  </a:lnSpc>
                </a:pPr>
                <a:r>
                  <a:rPr lang="en-US" i="1" dirty="0" smtClean="0">
                    <a:solidFill>
                      <a:srgbClr val="FF0000"/>
                    </a:solidFill>
                  </a:rPr>
                  <a:t>Effort to compute</a:t>
                </a:r>
                <a:endParaRPr lang="en-US" i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724150" y="5257722"/>
              <a:ext cx="1574605" cy="369332"/>
            </a:xfrm>
            <a:prstGeom prst="rect">
              <a:avLst/>
            </a:prstGeom>
            <a:solidFill>
              <a:srgbClr val="FF3300"/>
            </a:solidFill>
            <a:ln>
              <a:solidFill>
                <a:srgbClr val="000000">
                  <a:alpha val="89804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Hybrid coil</a:t>
              </a:r>
              <a:endParaRPr lang="en-US" b="1" dirty="0"/>
            </a:p>
          </p:txBody>
        </p:sp>
        <p:cxnSp>
          <p:nvCxnSpPr>
            <p:cNvPr id="11" name="Straight Arrow Connector 10"/>
            <p:cNvCxnSpPr>
              <a:stCxn id="17" idx="2"/>
              <a:endCxn id="10" idx="0"/>
            </p:cNvCxnSpPr>
            <p:nvPr/>
          </p:nvCxnSpPr>
          <p:spPr>
            <a:xfrm rot="16200000" flipH="1">
              <a:off x="6378084" y="5124352"/>
              <a:ext cx="260135" cy="6603"/>
            </a:xfrm>
            <a:prstGeom prst="straightConnector1">
              <a:avLst/>
            </a:prstGeom>
            <a:ln w="19050"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3112610" y="5771705"/>
              <a:ext cx="2457920" cy="2"/>
            </a:xfrm>
            <a:prstGeom prst="straightConnector1">
              <a:avLst/>
            </a:prstGeom>
            <a:ln w="19050">
              <a:solidFill>
                <a:srgbClr val="FF33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10" idx="1"/>
            </p:cNvCxnSpPr>
            <p:nvPr/>
          </p:nvCxnSpPr>
          <p:spPr>
            <a:xfrm rot="10800000" flipV="1">
              <a:off x="5570530" y="5442387"/>
              <a:ext cx="153620" cy="7359"/>
            </a:xfrm>
            <a:prstGeom prst="line">
              <a:avLst/>
            </a:prstGeom>
            <a:ln w="19050">
              <a:solidFill>
                <a:srgbClr val="FF33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5409551" y="5610726"/>
              <a:ext cx="321958" cy="0"/>
            </a:xfrm>
            <a:prstGeom prst="line">
              <a:avLst/>
            </a:prstGeom>
            <a:ln w="1905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u_coil_1h_mesh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7650" y="827900"/>
            <a:ext cx="5086350" cy="26392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438400" y="38100"/>
            <a:ext cx="6248400" cy="87630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Compare coil model with experimental </a:t>
            </a:r>
            <a:r>
              <a:rPr lang="en-US"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data</a:t>
            </a:r>
            <a:endParaRPr kumimoji="0" lang="en-US" sz="2800" b="0" i="0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Cu_coil_1h_mesh2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75" y="4339364"/>
            <a:ext cx="3653660" cy="22709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26254" y="2732760"/>
            <a:ext cx="156012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Cryocooler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Copper Plate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8255" y="991350"/>
            <a:ext cx="2097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Homogenized Coil</a:t>
            </a:r>
          </a:p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(= 97 turns)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95899" y="4349195"/>
            <a:ext cx="3644135" cy="22135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0800000" flipV="1">
            <a:off x="5305425" y="2615712"/>
            <a:ext cx="2319014" cy="17276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7766161" y="3156061"/>
            <a:ext cx="1737214" cy="63747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77035" y="3429000"/>
            <a:ext cx="223456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Embedded  multilayer tape model 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(~ 8.2 cm x 4.8 mm)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31245" y="2621203"/>
            <a:ext cx="683577" cy="4737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289488" y="2282575"/>
            <a:ext cx="1139577" cy="462694"/>
          </a:xfrm>
          <a:prstGeom prst="rect">
            <a:avLst/>
          </a:prstGeom>
          <a:solidFill>
            <a:srgbClr val="002060">
              <a:alpha val="67000"/>
            </a:srgbClr>
          </a:solidFill>
          <a:ln>
            <a:solidFill>
              <a:srgbClr val="002060"/>
            </a:solidFill>
          </a:ln>
          <a:scene3d>
            <a:camera prst="orthographicFront">
              <a:rot lat="6600000" lon="1860000" rev="111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17903" y="2121452"/>
            <a:ext cx="1139577" cy="462694"/>
          </a:xfrm>
          <a:prstGeom prst="rect">
            <a:avLst/>
          </a:prstGeom>
          <a:solidFill>
            <a:schemeClr val="accent2">
              <a:lumMod val="60000"/>
              <a:lumOff val="40000"/>
              <a:alpha val="67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>
              <a:rot lat="6600000" lon="1860000" rev="111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4614863" y="2586040"/>
            <a:ext cx="238126" cy="190497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4207413" y="1776635"/>
            <a:ext cx="640703" cy="301831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318" y="1151573"/>
            <a:ext cx="2174557" cy="212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>
            <a:off x="189384" y="3811715"/>
            <a:ext cx="4843476" cy="2608135"/>
            <a:chOff x="1474212" y="2458035"/>
            <a:chExt cx="6638493" cy="3949924"/>
          </a:xfrm>
        </p:grpSpPr>
        <p:grpSp>
          <p:nvGrpSpPr>
            <p:cNvPr id="18" name="Group 45"/>
            <p:cNvGrpSpPr/>
            <p:nvPr/>
          </p:nvGrpSpPr>
          <p:grpSpPr>
            <a:xfrm>
              <a:off x="2898738" y="3208019"/>
              <a:ext cx="3106541" cy="3173370"/>
              <a:chOff x="818478" y="1836997"/>
              <a:chExt cx="3106541" cy="4079575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828135" y="3321170"/>
                <a:ext cx="3096883" cy="2156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148320" y="2863970"/>
                <a:ext cx="2467154" cy="26741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623094" y="2863970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832880" y="2868714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828135" y="269043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28135" y="315525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1148320" y="3732650"/>
                <a:ext cx="2467154" cy="26741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623094" y="3732650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832880" y="3737394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828135" y="355911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28135" y="402393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148320" y="2010530"/>
                <a:ext cx="2467154" cy="26741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3623094" y="2010530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832880" y="2015274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828135" y="183699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828135" y="230181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148320" y="5470010"/>
                <a:ext cx="2467154" cy="26741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3623094" y="5470010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832880" y="5474754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8135" y="529647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828135" y="576129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1148320" y="4601330"/>
                <a:ext cx="2467154" cy="26741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3623094" y="4601330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832880" y="4606074"/>
                <a:ext cx="301925" cy="267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828135" y="442779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828135" y="4892617"/>
                <a:ext cx="3096883" cy="1552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828135" y="4189850"/>
                <a:ext cx="3096883" cy="2156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828135" y="5058530"/>
                <a:ext cx="3096883" cy="2156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818478" y="2476713"/>
                <a:ext cx="3106540" cy="18627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653326" y="4543710"/>
              <a:ext cx="1459379" cy="55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Insulation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21400" y="2458035"/>
              <a:ext cx="2430356" cy="487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Copper stabilizer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496747" y="2468626"/>
              <a:ext cx="1643042" cy="487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Substrate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4212" y="2463330"/>
              <a:ext cx="2091949" cy="487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Side stabilizer</a:t>
              </a:r>
              <a:endParaRPr lang="en-US" dirty="0"/>
            </a:p>
          </p:txBody>
        </p:sp>
        <p:cxnSp>
          <p:nvCxnSpPr>
            <p:cNvPr id="23" name="Straight Arrow Connector 22"/>
            <p:cNvCxnSpPr>
              <a:stCxn id="19" idx="1"/>
              <a:endCxn id="43" idx="3"/>
            </p:cNvCxnSpPr>
            <p:nvPr/>
          </p:nvCxnSpPr>
          <p:spPr>
            <a:xfrm rot="10800000">
              <a:off x="6005279" y="4446387"/>
              <a:ext cx="648048" cy="37699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2903220" y="3200400"/>
              <a:ext cx="3101340" cy="4800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03221" y="3886201"/>
              <a:ext cx="3101340" cy="48006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910840" y="4549140"/>
              <a:ext cx="3101340" cy="4800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910840" y="5219700"/>
              <a:ext cx="3101340" cy="4800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10840" y="5897880"/>
              <a:ext cx="3101340" cy="4800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14907" y="3217320"/>
              <a:ext cx="1727745" cy="500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Turn 62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14907" y="3856754"/>
              <a:ext cx="1727745" cy="500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Turn 61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14908" y="4509106"/>
              <a:ext cx="1370775" cy="80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dirty="0" smtClean="0">
                  <a:solidFill>
                    <a:srgbClr val="FF0000"/>
                  </a:solidFill>
                </a:rPr>
                <a:t>Turn 60</a:t>
              </a:r>
            </a:p>
            <a:p>
              <a:pPr algn="ctr">
                <a:lnSpc>
                  <a:spcPts val="1700"/>
                </a:lnSpc>
              </a:pPr>
              <a:r>
                <a:rPr lang="en-US" dirty="0" smtClean="0">
                  <a:solidFill>
                    <a:srgbClr val="FF0000"/>
                  </a:solidFill>
                </a:rPr>
                <a:t>+ heater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14907" y="5262450"/>
              <a:ext cx="1727745" cy="500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Turn 59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518565" y="5907179"/>
              <a:ext cx="1379221" cy="500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Turn 58</a:t>
              </a:r>
              <a:endParaRPr lang="en-US" dirty="0"/>
            </a:p>
          </p:txBody>
        </p:sp>
        <p:cxnSp>
          <p:nvCxnSpPr>
            <p:cNvPr id="34" name="Straight Arrow Connector 33"/>
            <p:cNvCxnSpPr>
              <a:stCxn id="19" idx="1"/>
              <a:endCxn id="71" idx="3"/>
            </p:cNvCxnSpPr>
            <p:nvPr/>
          </p:nvCxnSpPr>
          <p:spPr>
            <a:xfrm rot="10800000">
              <a:off x="6005279" y="3778085"/>
              <a:ext cx="648048" cy="104529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19" idx="1"/>
              <a:endCxn id="69" idx="3"/>
            </p:cNvCxnSpPr>
            <p:nvPr/>
          </p:nvCxnSpPr>
          <p:spPr>
            <a:xfrm rot="10800000" flipV="1">
              <a:off x="6005279" y="4823378"/>
              <a:ext cx="648048" cy="2987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19" idx="1"/>
              <a:endCxn id="70" idx="3"/>
            </p:cNvCxnSpPr>
            <p:nvPr/>
          </p:nvCxnSpPr>
          <p:spPr>
            <a:xfrm rot="10800000" flipV="1">
              <a:off x="6005279" y="4823378"/>
              <a:ext cx="648048" cy="9744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ight Brace 36"/>
            <p:cNvSpPr/>
            <p:nvPr/>
          </p:nvSpPr>
          <p:spPr>
            <a:xfrm>
              <a:off x="6092470" y="3200400"/>
              <a:ext cx="266701" cy="485774"/>
            </a:xfrm>
            <a:prstGeom prst="righ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320340" y="3102570"/>
              <a:ext cx="1540596" cy="716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dirty="0" smtClean="0">
                  <a:solidFill>
                    <a:srgbClr val="FF0000"/>
                  </a:solidFill>
                </a:rPr>
                <a:t>3D/2D </a:t>
              </a:r>
            </a:p>
            <a:p>
              <a:pPr>
                <a:lnSpc>
                  <a:spcPts val="1700"/>
                </a:lnSpc>
              </a:pPr>
              <a:r>
                <a:rPr lang="en-US" dirty="0" smtClean="0">
                  <a:solidFill>
                    <a:srgbClr val="FF0000"/>
                  </a:solidFill>
                </a:rPr>
                <a:t>tape model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16200000" flipH="1">
              <a:off x="5348724" y="3042641"/>
              <a:ext cx="400364" cy="130552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>
              <a:off x="4961567" y="3107238"/>
              <a:ext cx="747538" cy="322702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22" idx="2"/>
            </p:cNvCxnSpPr>
            <p:nvPr/>
          </p:nvCxnSpPr>
          <p:spPr>
            <a:xfrm rot="16200000" flipH="1">
              <a:off x="2529077" y="2941773"/>
              <a:ext cx="565300" cy="583081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1" idx="2"/>
            </p:cNvCxnSpPr>
            <p:nvPr/>
          </p:nvCxnSpPr>
          <p:spPr>
            <a:xfrm rot="5400000">
              <a:off x="4027140" y="3146119"/>
              <a:ext cx="481289" cy="100971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Slide Number Placeholder 71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DD17096F-AE78-419A-AED8-7F7747283A9A}" type="slidenum">
              <a:rPr lang="en-US" smtClean="0"/>
              <a:pPr/>
              <a:t>33</a:t>
            </a:fld>
            <a:endParaRPr lang="en-US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5448300" y="2695575"/>
            <a:ext cx="1838325" cy="304800"/>
          </a:xfrm>
          <a:prstGeom prst="straightConnector1">
            <a:avLst/>
          </a:prstGeom>
          <a:ln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585460" y="2819400"/>
            <a:ext cx="100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5.08 cm 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46BAA9-E827-4857-8D51-65E8044DDE14}" type="slidenum">
              <a:rPr lang="en-US"/>
              <a:pPr/>
              <a:t>34</a:t>
            </a:fld>
            <a:endParaRPr lang="en-US"/>
          </a:p>
        </p:txBody>
      </p:sp>
      <p:grpSp>
        <p:nvGrpSpPr>
          <p:cNvPr id="2" name="Group 191"/>
          <p:cNvGrpSpPr>
            <a:grpSpLocks/>
          </p:cNvGrpSpPr>
          <p:nvPr/>
        </p:nvGrpSpPr>
        <p:grpSpPr bwMode="auto">
          <a:xfrm>
            <a:off x="914400" y="1066800"/>
            <a:ext cx="7239000" cy="3048000"/>
            <a:chOff x="22464" y="5654"/>
            <a:chExt cx="8352" cy="3370"/>
          </a:xfrm>
        </p:grpSpPr>
        <p:pic>
          <p:nvPicPr>
            <p:cNvPr id="7" name="Picture 72" descr="Temp_profiles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464" y="5654"/>
              <a:ext cx="5088" cy="3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84"/>
            <p:cNvGrpSpPr>
              <a:grpSpLocks/>
            </p:cNvGrpSpPr>
            <p:nvPr/>
          </p:nvGrpSpPr>
          <p:grpSpPr bwMode="auto">
            <a:xfrm>
              <a:off x="27216" y="5654"/>
              <a:ext cx="3600" cy="3082"/>
              <a:chOff x="870" y="687"/>
              <a:chExt cx="2310" cy="1899"/>
            </a:xfrm>
          </p:grpSpPr>
          <p:sp>
            <p:nvSpPr>
              <p:cNvPr id="10" name="Rectangle 185"/>
              <p:cNvSpPr>
                <a:spLocks noChangeArrowheads="1"/>
              </p:cNvSpPr>
              <p:nvPr/>
            </p:nvSpPr>
            <p:spPr bwMode="auto">
              <a:xfrm>
                <a:off x="870" y="687"/>
                <a:ext cx="2310" cy="18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grpSp>
            <p:nvGrpSpPr>
              <p:cNvPr id="4" name="Group 186"/>
              <p:cNvGrpSpPr>
                <a:grpSpLocks/>
              </p:cNvGrpSpPr>
              <p:nvPr/>
            </p:nvGrpSpPr>
            <p:grpSpPr bwMode="auto">
              <a:xfrm>
                <a:off x="1038" y="836"/>
                <a:ext cx="1906" cy="1384"/>
                <a:chOff x="1038" y="836"/>
                <a:chExt cx="1906" cy="1384"/>
              </a:xfrm>
            </p:grpSpPr>
            <p:pic>
              <p:nvPicPr>
                <p:cNvPr id="12" name="Picture 187" descr="I:\Models\Multi-layer\Multi-layer\Data\Alumina-LT.ti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7487" t="42535" r="49348" b="45485"/>
                <a:stretch>
                  <a:fillRect/>
                </a:stretch>
              </p:blipFill>
              <p:spPr bwMode="auto">
                <a:xfrm>
                  <a:off x="1041" y="1373"/>
                  <a:ext cx="1881" cy="3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" name="Picture 188" descr="I:\Models\Multi-layer\Multi-layer\Data\Beryllia-LT.tif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8226" t="41487" r="37630" b="47118"/>
                <a:stretch>
                  <a:fillRect/>
                </a:stretch>
              </p:blipFill>
              <p:spPr bwMode="auto">
                <a:xfrm>
                  <a:off x="1050" y="1902"/>
                  <a:ext cx="1894" cy="31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" name="Picture 189" descr="I:\Models\Multi-layer\Multi-layer\Data\Kapton-LT.tif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7327" t="41974" r="49933" b="45242"/>
                <a:stretch>
                  <a:fillRect/>
                </a:stretch>
              </p:blipFill>
              <p:spPr bwMode="auto">
                <a:xfrm>
                  <a:off x="1038" y="836"/>
                  <a:ext cx="1890" cy="42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Rectangle 190"/>
            <p:cNvSpPr>
              <a:spLocks noChangeArrowheads="1"/>
            </p:cNvSpPr>
            <p:nvPr/>
          </p:nvSpPr>
          <p:spPr bwMode="auto">
            <a:xfrm>
              <a:off x="27552" y="8736"/>
              <a:ext cx="3264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Thermally conducting insulation might just work!</a:t>
            </a:r>
            <a:endParaRPr lang="en-US" dirty="0"/>
          </a:p>
        </p:txBody>
      </p:sp>
      <p:pic>
        <p:nvPicPr>
          <p:cNvPr id="32773" name="Picture 73" descr="Graph_tempprof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3505200"/>
            <a:ext cx="5562600" cy="311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6477000" cy="908050"/>
          </a:xfrm>
        </p:spPr>
        <p:txBody>
          <a:bodyPr/>
          <a:lstStyle/>
          <a:p>
            <a:r>
              <a:rPr lang="en-US" dirty="0" smtClean="0"/>
              <a:t>Other important technology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Joints – little has been done for either Bi2212 or (RE)BCO</a:t>
            </a:r>
          </a:p>
          <a:p>
            <a:r>
              <a:rPr lang="en-US" sz="2800" dirty="0" smtClean="0"/>
              <a:t>Irradiation … we know that the MQE is very large</a:t>
            </a:r>
          </a:p>
          <a:p>
            <a:pPr lvl="1"/>
            <a:r>
              <a:rPr lang="en-US" sz="2400" dirty="0" smtClean="0"/>
              <a:t>Some beginning results on neutron irradiation of YBCO are coming thanks to ITER but not enough to be conclusive</a:t>
            </a:r>
          </a:p>
          <a:p>
            <a:pPr lvl="1"/>
            <a:r>
              <a:rPr lang="en-US" sz="2400" dirty="0" smtClean="0"/>
              <a:t>Ag renders Bi2212 irradiation studies more difficult</a:t>
            </a:r>
          </a:p>
          <a:p>
            <a:pPr lvl="1"/>
            <a:r>
              <a:rPr lang="en-US" sz="2400" dirty="0" smtClean="0"/>
              <a:t>Conceivably IR magnets could operate at higher temperature than 4.2 K if irradiation tolerance is sufficient … T</a:t>
            </a:r>
            <a:r>
              <a:rPr lang="en-US" sz="2400" baseline="-25000" dirty="0" smtClean="0"/>
              <a:t>op</a:t>
            </a:r>
            <a:r>
              <a:rPr lang="en-US" sz="2400" dirty="0" smtClean="0"/>
              <a:t> would be an optimization issue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“game changers”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sz="2800" dirty="0" smtClean="0"/>
              <a:t>YBCO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High performance round wire would probably eliminate Bi2212 immediately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Low cost processing</a:t>
            </a:r>
          </a:p>
          <a:p>
            <a:r>
              <a:rPr lang="en-US" sz="2800" dirty="0" smtClean="0"/>
              <a:t>Bi2212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100% dense filaments</a:t>
            </a:r>
          </a:p>
          <a:p>
            <a:pPr lvl="2">
              <a:spcBef>
                <a:spcPts val="0"/>
              </a:spcBef>
            </a:pPr>
            <a:r>
              <a:rPr lang="en-US" sz="2000" dirty="0" smtClean="0"/>
              <a:t>Impact on </a:t>
            </a:r>
            <a:r>
              <a:rPr lang="en-US" sz="2000" dirty="0" err="1" smtClean="0"/>
              <a:t>J</a:t>
            </a:r>
            <a:r>
              <a:rPr lang="en-US" sz="2000" baseline="-25000" dirty="0" err="1" smtClean="0"/>
              <a:t>c</a:t>
            </a:r>
            <a:r>
              <a:rPr lang="en-US" sz="2000" dirty="0" err="1" smtClean="0"/>
              <a:t>(B</a:t>
            </a:r>
            <a:r>
              <a:rPr lang="en-US" sz="2000" dirty="0" smtClean="0"/>
              <a:t>)?</a:t>
            </a:r>
          </a:p>
          <a:p>
            <a:pPr lvl="2">
              <a:spcBef>
                <a:spcPts val="0"/>
              </a:spcBef>
            </a:pPr>
            <a:r>
              <a:rPr lang="en-US" sz="2000" dirty="0" smtClean="0"/>
              <a:t>Impact on </a:t>
            </a:r>
            <a:r>
              <a:rPr lang="en-US" sz="2000" dirty="0" err="1" smtClean="0"/>
              <a:t>J</a:t>
            </a:r>
            <a:r>
              <a:rPr lang="en-US" sz="2000" baseline="-25000" dirty="0" err="1" smtClean="0"/>
              <a:t>c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latin typeface="Symbol" pitchFamily="18" charset="2"/>
              </a:rPr>
              <a:t>e</a:t>
            </a:r>
            <a:r>
              <a:rPr lang="en-US" sz="2000" dirty="0" smtClean="0"/>
              <a:t>) and </a:t>
            </a:r>
            <a:r>
              <a:rPr lang="en-US" sz="2000" dirty="0" err="1" smtClean="0">
                <a:latin typeface="Symbol" charset="2"/>
                <a:cs typeface="Symbol" charset="2"/>
              </a:rPr>
              <a:t>g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latin typeface="Symbol" pitchFamily="18" charset="2"/>
              </a:rPr>
              <a:t>e</a:t>
            </a:r>
            <a:r>
              <a:rPr lang="en-US" sz="2000" dirty="0" smtClean="0"/>
              <a:t>)?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Alternative mechanisms to </a:t>
            </a:r>
            <a:r>
              <a:rPr lang="en-US" sz="2400" i="1" dirty="0" smtClean="0"/>
              <a:t>significantly </a:t>
            </a:r>
            <a:r>
              <a:rPr lang="en-US" sz="2400" dirty="0" smtClean="0"/>
              <a:t>improve mechanical behavior of cables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dirty="0" smtClean="0"/>
              <a:t>HTS magnets are progressing</a:t>
            </a:r>
          </a:p>
          <a:p>
            <a:r>
              <a:rPr lang="en-US" dirty="0" smtClean="0"/>
              <a:t>Bi2212 and YBCO magnets have vastly different limitations and challenges</a:t>
            </a:r>
          </a:p>
          <a:p>
            <a:r>
              <a:rPr lang="en-US" dirty="0" smtClean="0"/>
              <a:t>Solutions include</a:t>
            </a:r>
          </a:p>
          <a:p>
            <a:pPr lvl="1"/>
            <a:r>
              <a:rPr lang="en-US" dirty="0" smtClean="0"/>
              <a:t>some “LTS extrapolations”</a:t>
            </a:r>
          </a:p>
          <a:p>
            <a:pPr lvl="1"/>
            <a:r>
              <a:rPr lang="en-US" dirty="0" smtClean="0"/>
              <a:t>some “out of the box” approaches</a:t>
            </a:r>
          </a:p>
          <a:p>
            <a:r>
              <a:rPr lang="en-US" dirty="0" smtClean="0"/>
              <a:t>At present it’s a staircase, but there are potential elevators</a:t>
            </a:r>
          </a:p>
          <a:p>
            <a:r>
              <a:rPr lang="en-US" dirty="0" smtClean="0"/>
              <a:t>Materials community getting away from “if we make a conductor, applications will come”</a:t>
            </a:r>
          </a:p>
          <a:p>
            <a:r>
              <a:rPr lang="en-US" dirty="0" smtClean="0"/>
              <a:t>Magnet community should not view conductor as a “fixed” product</a:t>
            </a:r>
          </a:p>
          <a:p>
            <a:r>
              <a:rPr lang="en-US" dirty="0" smtClean="0"/>
              <a:t>Applications pull is THE necessary driving force</a:t>
            </a:r>
          </a:p>
          <a:p>
            <a:pPr lvl="1"/>
            <a:r>
              <a:rPr lang="en-US" dirty="0" smtClean="0"/>
              <a:t>YBCO: applications aplenty, though not all R&amp;D relevant for high field magnets</a:t>
            </a:r>
          </a:p>
          <a:p>
            <a:pPr lvl="1"/>
            <a:r>
              <a:rPr lang="en-US" dirty="0" smtClean="0"/>
              <a:t>Bi2212: high energy physics and NMR are only two players in the game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manufacturing: (RE)BCO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sz="2800" dirty="0" smtClean="0"/>
              <a:t>(RE)BCO </a:t>
            </a:r>
          </a:p>
          <a:p>
            <a:pPr lvl="1"/>
            <a:r>
              <a:rPr lang="en-US" sz="2400" dirty="0" smtClean="0"/>
              <a:t>Bending strain is a minor factor</a:t>
            </a:r>
          </a:p>
          <a:p>
            <a:pPr lvl="1"/>
            <a:r>
              <a:rPr lang="en-US" sz="2400" dirty="0" smtClean="0"/>
              <a:t>Lack of cables (Roebel simply not tested for magnet applications)</a:t>
            </a:r>
          </a:p>
          <a:p>
            <a:pPr lvl="1"/>
            <a:r>
              <a:rPr lang="en-US" sz="2400" dirty="0" smtClean="0"/>
              <a:t>Anisotropy issues (ends of a solenoid)</a:t>
            </a:r>
          </a:p>
          <a:p>
            <a:pPr lvl="1"/>
            <a:r>
              <a:rPr lang="en-US" sz="2400" dirty="0" smtClean="0"/>
              <a:t>Winding direction reversals (solenoids)</a:t>
            </a:r>
          </a:p>
          <a:p>
            <a:pPr lvl="1"/>
            <a:r>
              <a:rPr lang="en-US" sz="2400" i="1" dirty="0" smtClean="0"/>
              <a:t>Mostly “conventional” R&amp;W magnet issues with a tape conductor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6553200" cy="908050"/>
          </a:xfrm>
        </p:spPr>
        <p:txBody>
          <a:bodyPr/>
          <a:lstStyle/>
          <a:p>
            <a:r>
              <a:rPr lang="en-US" dirty="0" smtClean="0"/>
              <a:t>YBCO electro-mechanical behavior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10600" cy="1524000"/>
          </a:xfrm>
        </p:spPr>
        <p:txBody>
          <a:bodyPr/>
          <a:lstStyle/>
          <a:p>
            <a:r>
              <a:rPr lang="en-US" dirty="0" smtClean="0"/>
              <a:t>YBCO is reversible and strong </a:t>
            </a:r>
          </a:p>
          <a:p>
            <a:pPr lvl="1"/>
            <a:r>
              <a:rPr lang="en-US" dirty="0" smtClean="0"/>
              <a:t>van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Laan</a:t>
            </a:r>
            <a:r>
              <a:rPr lang="en-US" dirty="0" smtClean="0"/>
              <a:t> &amp; </a:t>
            </a:r>
            <a:r>
              <a:rPr lang="en-US" dirty="0" err="1" smtClean="0"/>
              <a:t>Ekin</a:t>
            </a:r>
            <a:r>
              <a:rPr lang="en-US" dirty="0" smtClean="0"/>
              <a:t>, APL 2007</a:t>
            </a:r>
          </a:p>
          <a:p>
            <a:r>
              <a:rPr lang="en-US" dirty="0" err="1" smtClean="0"/>
              <a:t>Hastelloy</a:t>
            </a:r>
            <a:r>
              <a:rPr lang="en-US" dirty="0" smtClean="0"/>
              <a:t> substrate gives excellent behavior!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637" y="2514600"/>
            <a:ext cx="5719763" cy="400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key collaborators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Supercon</a:t>
            </a:r>
            <a:r>
              <a:rPr lang="en-US" sz="2800" dirty="0" smtClean="0"/>
              <a:t> Inc.</a:t>
            </a:r>
          </a:p>
          <a:p>
            <a:r>
              <a:rPr lang="en-US" sz="2800" dirty="0" err="1" smtClean="0"/>
              <a:t>Muons</a:t>
            </a:r>
            <a:r>
              <a:rPr lang="en-US" sz="2800" dirty="0" smtClean="0"/>
              <a:t> Inc.</a:t>
            </a:r>
          </a:p>
          <a:p>
            <a:r>
              <a:rPr lang="en-US" sz="2800" dirty="0" smtClean="0"/>
              <a:t>American Superconductor Corporation</a:t>
            </a:r>
          </a:p>
          <a:p>
            <a:r>
              <a:rPr lang="en-US" sz="2800" dirty="0" err="1" smtClean="0"/>
              <a:t>SuperPower</a:t>
            </a:r>
            <a:r>
              <a:rPr lang="en-US" sz="2800" dirty="0" smtClean="0"/>
              <a:t> Inc.</a:t>
            </a:r>
          </a:p>
          <a:p>
            <a:r>
              <a:rPr lang="en-US" sz="2800" dirty="0" smtClean="0"/>
              <a:t>GE R&amp;D</a:t>
            </a:r>
          </a:p>
          <a:p>
            <a:r>
              <a:rPr lang="en-US" sz="2800" dirty="0" err="1" smtClean="0"/>
              <a:t>nGimat</a:t>
            </a:r>
            <a:endParaRPr lang="en-US" sz="2800" dirty="0" smtClean="0"/>
          </a:p>
          <a:p>
            <a:r>
              <a:rPr lang="en-US" sz="2800" b="1" i="1" dirty="0" smtClean="0"/>
              <a:t>We’re always open to new partnerships</a:t>
            </a:r>
            <a:endParaRPr lang="en-US" sz="28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438400" y="76200"/>
            <a:ext cx="6705600" cy="755650"/>
          </a:xfrm>
        </p:spPr>
        <p:txBody>
          <a:bodyPr/>
          <a:lstStyle/>
          <a:p>
            <a:r>
              <a:rPr lang="en-US" sz="2800" dirty="0" smtClean="0"/>
              <a:t>Hi-res image of an individual filament</a:t>
            </a:r>
            <a:endParaRPr lang="en-US" sz="2800" i="1" dirty="0"/>
          </a:p>
        </p:txBody>
      </p:sp>
      <p:pic>
        <p:nvPicPr>
          <p:cNvPr id="16388" name="Picture 6" descr="fig1"/>
          <p:cNvPicPr>
            <a:picLocks noChangeAspect="1" noChangeArrowheads="1"/>
          </p:cNvPicPr>
          <p:nvPr/>
        </p:nvPicPr>
        <p:blipFill>
          <a:blip r:embed="rId2" cstate="print"/>
          <a:srcRect l="-674" t="-1884" r="-674" b="-1884"/>
          <a:stretch>
            <a:fillRect/>
          </a:stretch>
        </p:blipFill>
        <p:spPr bwMode="auto">
          <a:xfrm>
            <a:off x="1066800" y="990600"/>
            <a:ext cx="6858000" cy="502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647700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Kametani</a:t>
            </a:r>
            <a:r>
              <a:rPr lang="en-US" dirty="0" smtClean="0"/>
              <a:t>, FSU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A40E3-2931-46D9-82F0-80195AE1283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82550"/>
            <a:ext cx="6705600" cy="679450"/>
          </a:xfrm>
        </p:spPr>
        <p:txBody>
          <a:bodyPr/>
          <a:lstStyle/>
          <a:p>
            <a:r>
              <a:rPr lang="en-US" dirty="0" smtClean="0"/>
              <a:t>Digitize the filament image for fractal analysis</a:t>
            </a:r>
            <a:endParaRPr lang="en-US" dirty="0"/>
          </a:p>
        </p:txBody>
      </p:sp>
      <p:pic>
        <p:nvPicPr>
          <p:cNvPr id="19459" name="Picture 5" descr="fig2"/>
          <p:cNvPicPr>
            <a:picLocks noChangeAspect="1" noChangeArrowheads="1"/>
          </p:cNvPicPr>
          <p:nvPr/>
        </p:nvPicPr>
        <p:blipFill>
          <a:blip r:embed="rId2" cstate="print"/>
          <a:srcRect t="26862" b="26036"/>
          <a:stretch>
            <a:fillRect/>
          </a:stretch>
        </p:blipFill>
        <p:spPr bwMode="auto">
          <a:xfrm>
            <a:off x="1787525" y="1227137"/>
            <a:ext cx="5375275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" descr="fig3"/>
          <p:cNvPicPr>
            <a:picLocks noChangeAspect="1" noChangeArrowheads="1"/>
          </p:cNvPicPr>
          <p:nvPr/>
        </p:nvPicPr>
        <p:blipFill>
          <a:blip r:embed="rId3" cstate="print"/>
          <a:srcRect l="-636" b="-3395"/>
          <a:stretch>
            <a:fillRect/>
          </a:stretch>
        </p:blipFill>
        <p:spPr bwMode="auto">
          <a:xfrm>
            <a:off x="1828800" y="3438525"/>
            <a:ext cx="5192713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6400800"/>
            <a:ext cx="146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Xiaofan</a:t>
            </a:r>
            <a:r>
              <a:rPr lang="en-US" dirty="0" smtClean="0"/>
              <a:t> Gou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A40E3-2931-46D9-82F0-80195AE1283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Motivation for HTS magnets</a:t>
            </a:r>
          </a:p>
          <a:p>
            <a:r>
              <a:rPr lang="en-US" sz="3200" dirty="0" smtClean="0"/>
              <a:t>The conductors</a:t>
            </a:r>
          </a:p>
          <a:p>
            <a:r>
              <a:rPr lang="en-US" sz="3200" dirty="0" smtClean="0"/>
              <a:t>Magnet challenges and reasons for hope</a:t>
            </a:r>
          </a:p>
          <a:p>
            <a:r>
              <a:rPr lang="en-US" sz="3200" dirty="0" smtClean="0"/>
              <a:t>Potential “game changers”</a:t>
            </a:r>
          </a:p>
          <a:p>
            <a:r>
              <a:rPr lang="en-US" sz="3200" dirty="0" smtClean="0"/>
              <a:t>Conclusions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6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0" y="0"/>
            <a:ext cx="6629400" cy="908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/>
              <a:t>Why use HTS for magnets?</a:t>
            </a:r>
            <a:br>
              <a:rPr lang="en-US" sz="3200" dirty="0" smtClean="0"/>
            </a:br>
            <a:r>
              <a:rPr lang="en-US" i="1" dirty="0" smtClean="0"/>
              <a:t>Magnet engineering issues: LTS versus HTS</a:t>
            </a:r>
            <a:endParaRPr lang="en-US" i="1" dirty="0"/>
          </a:p>
        </p:txBody>
      </p:sp>
      <p:sp>
        <p:nvSpPr>
          <p:cNvPr id="1138691" name="Rectangle 3"/>
          <p:cNvSpPr>
            <a:spLocks noChangeArrowheads="1"/>
          </p:cNvSpPr>
          <p:nvPr/>
        </p:nvSpPr>
        <p:spPr bwMode="auto">
          <a:xfrm>
            <a:off x="222250" y="1219200"/>
            <a:ext cx="854075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buSzPct val="120000"/>
              <a:buFontTx/>
              <a:buBlip>
                <a:blip r:embed="rId3"/>
              </a:buBlip>
            </a:pPr>
            <a:r>
              <a:rPr lang="en-US" sz="2400" b="0" dirty="0">
                <a:latin typeface="+mn-lt"/>
              </a:rPr>
              <a:t>Conductor </a:t>
            </a:r>
            <a:r>
              <a:rPr lang="en-US" sz="2400" dirty="0" err="1">
                <a:solidFill>
                  <a:srgbClr val="00B050"/>
                </a:solidFill>
                <a:latin typeface="+mn-lt"/>
              </a:rPr>
              <a:t>J</a:t>
            </a:r>
            <a:r>
              <a:rPr lang="en-US" sz="2400" baseline="-25000" dirty="0" err="1">
                <a:solidFill>
                  <a:srgbClr val="00B050"/>
                </a:solidFill>
                <a:latin typeface="+mn-lt"/>
              </a:rPr>
              <a:t>c</a:t>
            </a:r>
            <a:r>
              <a:rPr lang="en-US" sz="2400" dirty="0">
                <a:solidFill>
                  <a:srgbClr val="00B050"/>
                </a:solidFill>
                <a:latin typeface="+mn-lt"/>
              </a:rPr>
              <a:t>(B,T)</a:t>
            </a:r>
            <a:r>
              <a:rPr lang="en-US" sz="2400" dirty="0">
                <a:latin typeface="+mn-lt"/>
              </a:rPr>
              <a:t>,</a:t>
            </a:r>
            <a:r>
              <a:rPr lang="en-US" sz="2400" b="0" dirty="0">
                <a:latin typeface="+mn-lt"/>
              </a:rPr>
              <a:t> </a:t>
            </a:r>
            <a:r>
              <a:rPr lang="en-US" sz="2400" dirty="0">
                <a:solidFill>
                  <a:schemeClr val="accent2"/>
                </a:solidFill>
                <a:latin typeface="+mn-lt"/>
              </a:rPr>
              <a:t>n-value,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homogeneity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  <a:p>
            <a:pPr marL="342900" indent="-342900" algn="l">
              <a:lnSpc>
                <a:spcPct val="110000"/>
              </a:lnSpc>
              <a:buSzPct val="120000"/>
              <a:buFontTx/>
              <a:buBlip>
                <a:blip r:embed="rId3"/>
              </a:buBlip>
            </a:pPr>
            <a:r>
              <a:rPr lang="en-US" sz="2400" b="0" dirty="0">
                <a:latin typeface="+mn-lt"/>
              </a:rPr>
              <a:t>Conductor </a:t>
            </a:r>
            <a:r>
              <a:rPr lang="en-US" sz="2400" dirty="0" err="1">
                <a:solidFill>
                  <a:schemeClr val="accent2"/>
                </a:solidFill>
                <a:latin typeface="+mn-lt"/>
              </a:rPr>
              <a:t>I</a:t>
            </a:r>
            <a:r>
              <a:rPr lang="en-US" sz="2400" baseline="-25000" dirty="0" err="1">
                <a:solidFill>
                  <a:schemeClr val="accent2"/>
                </a:solidFill>
                <a:latin typeface="+mn-lt"/>
              </a:rPr>
              <a:t>c</a:t>
            </a:r>
            <a:r>
              <a:rPr lang="en-US" sz="2400" dirty="0">
                <a:solidFill>
                  <a:schemeClr val="accent2"/>
                </a:solidFill>
                <a:latin typeface="+mn-lt"/>
              </a:rPr>
              <a:t>- strain</a:t>
            </a:r>
            <a:r>
              <a:rPr lang="en-US" sz="2400" b="0" dirty="0">
                <a:latin typeface="+mn-lt"/>
              </a:rPr>
              <a:t> </a:t>
            </a:r>
          </a:p>
          <a:p>
            <a:pPr marL="342900" indent="-342900" algn="l">
              <a:lnSpc>
                <a:spcPct val="110000"/>
              </a:lnSpc>
              <a:buSzPct val="120000"/>
              <a:buFontTx/>
              <a:buBlip>
                <a:blip r:embed="rId3"/>
              </a:buBlip>
            </a:pPr>
            <a:r>
              <a:rPr lang="en-US" sz="2400" b="0" dirty="0">
                <a:latin typeface="+mn-lt"/>
              </a:rPr>
              <a:t>Conductor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scale-up</a:t>
            </a:r>
          </a:p>
          <a:p>
            <a:pPr marL="342900" indent="-342900">
              <a:lnSpc>
                <a:spcPct val="110000"/>
              </a:lnSpc>
              <a:buSzPct val="120000"/>
              <a:buBlip>
                <a:blip r:embed="rId3"/>
              </a:buBlip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Conductor cost </a:t>
            </a:r>
          </a:p>
          <a:p>
            <a:pPr marL="342900" indent="-342900">
              <a:lnSpc>
                <a:spcPct val="110000"/>
              </a:lnSpc>
              <a:buSzPct val="120000"/>
              <a:buBlip>
                <a:blip r:embed="rId3"/>
              </a:buBlip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Conductor availability</a:t>
            </a:r>
            <a:endParaRPr lang="en-US" sz="2400" dirty="0" smtClean="0">
              <a:solidFill>
                <a:srgbClr val="FF0000"/>
              </a:solidFill>
              <a:latin typeface="+mn-lt"/>
              <a:sym typeface="Wingdings" pitchFamily="2" charset="2"/>
            </a:endParaRPr>
          </a:p>
          <a:p>
            <a:pPr marL="342900" indent="-342900" algn="l">
              <a:lnSpc>
                <a:spcPct val="110000"/>
              </a:lnSpc>
              <a:buSzPct val="120000"/>
              <a:buFontTx/>
              <a:buBlip>
                <a:blip r:embed="rId3"/>
              </a:buBlip>
            </a:pPr>
            <a:r>
              <a:rPr lang="en-US" sz="2400" b="0" dirty="0" smtClean="0">
                <a:latin typeface="+mn-lt"/>
              </a:rPr>
              <a:t>Packaging </a:t>
            </a:r>
            <a:r>
              <a:rPr lang="en-US" sz="2400" b="0" dirty="0">
                <a:latin typeface="+mn-lt"/>
              </a:rPr>
              <a:t>(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insulation</a:t>
            </a:r>
            <a:r>
              <a:rPr lang="en-US" sz="2400" dirty="0">
                <a:solidFill>
                  <a:schemeClr val="hlink"/>
                </a:solidFill>
                <a:latin typeface="+mn-lt"/>
              </a:rPr>
              <a:t> </a:t>
            </a:r>
            <a:r>
              <a:rPr lang="en-US" sz="2400" dirty="0">
                <a:solidFill>
                  <a:schemeClr val="accent2"/>
                </a:solidFill>
                <a:latin typeface="+mn-lt"/>
              </a:rPr>
              <a:t>&amp; reinforcement</a:t>
            </a:r>
            <a:r>
              <a:rPr lang="en-US" sz="2400" b="0" dirty="0">
                <a:latin typeface="+mn-lt"/>
              </a:rPr>
              <a:t>)</a:t>
            </a:r>
          </a:p>
          <a:p>
            <a:pPr marL="342900" indent="-342900" algn="l">
              <a:lnSpc>
                <a:spcPct val="110000"/>
              </a:lnSpc>
              <a:buSzPct val="120000"/>
              <a:buFontTx/>
              <a:buBlip>
                <a:blip r:embed="rId3"/>
              </a:buBlip>
            </a:pPr>
            <a:r>
              <a:rPr lang="en-US" sz="2400" dirty="0">
                <a:solidFill>
                  <a:schemeClr val="accent2"/>
                </a:solidFill>
                <a:latin typeface="+mn-lt"/>
              </a:rPr>
              <a:t>Coil manufacturing</a:t>
            </a:r>
          </a:p>
          <a:p>
            <a:pPr marL="342900" indent="-342900" algn="l">
              <a:lnSpc>
                <a:spcPct val="110000"/>
              </a:lnSpc>
              <a:buSzPct val="120000"/>
              <a:buFontTx/>
              <a:buBlip>
                <a:blip r:embed="rId3"/>
              </a:buBlip>
            </a:pPr>
            <a:r>
              <a:rPr lang="en-US" sz="2400" dirty="0">
                <a:solidFill>
                  <a:srgbClr val="00B050"/>
                </a:solidFill>
                <a:latin typeface="+mn-lt"/>
              </a:rPr>
              <a:t>Stability</a:t>
            </a:r>
            <a:r>
              <a:rPr lang="en-US" sz="2400" dirty="0">
                <a:solidFill>
                  <a:srgbClr val="66FF66"/>
                </a:solidFill>
                <a:latin typeface="+mn-lt"/>
              </a:rPr>
              <a:t>,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quench detection, quench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protection</a:t>
            </a:r>
            <a:endParaRPr lang="en-US" sz="2400" b="0" dirty="0">
              <a:solidFill>
                <a:schemeClr val="accent2"/>
              </a:solidFill>
              <a:latin typeface="+mn-lt"/>
            </a:endParaRPr>
          </a:p>
          <a:p>
            <a:pPr marL="342900" indent="-342900" algn="l">
              <a:lnSpc>
                <a:spcPct val="110000"/>
              </a:lnSpc>
              <a:buSzPct val="120000"/>
              <a:buFontTx/>
              <a:buBlip>
                <a:blip r:embed="rId3"/>
              </a:buBlip>
            </a:pPr>
            <a:r>
              <a:rPr lang="en-US" sz="2400" b="0" dirty="0">
                <a:latin typeface="+mn-lt"/>
              </a:rPr>
              <a:t>Application specific issues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field profile, homogeneity</a:t>
            </a:r>
            <a:r>
              <a:rPr lang="en-US" sz="2400" b="0" dirty="0">
                <a:solidFill>
                  <a:srgbClr val="FF0000"/>
                </a:solidFill>
                <a:latin typeface="+mn-lt"/>
              </a:rPr>
              <a:t>, </a:t>
            </a:r>
            <a:r>
              <a:rPr lang="en-US" sz="2400" dirty="0">
                <a:solidFill>
                  <a:srgbClr val="00B050"/>
                </a:solidFill>
                <a:latin typeface="+mn-lt"/>
              </a:rPr>
              <a:t>heat </a:t>
            </a:r>
            <a:r>
              <a:rPr lang="en-US" sz="2400" dirty="0" smtClean="0">
                <a:solidFill>
                  <a:srgbClr val="00B050"/>
                </a:solidFill>
                <a:latin typeface="+mn-lt"/>
              </a:rPr>
              <a:t>load,  </a:t>
            </a:r>
            <a:r>
              <a:rPr lang="en-US" sz="2400" dirty="0">
                <a:solidFill>
                  <a:schemeClr val="accent2"/>
                </a:solidFill>
                <a:latin typeface="+mn-lt"/>
              </a:rPr>
              <a:t>radiation resistance</a:t>
            </a:r>
          </a:p>
          <a:p>
            <a:pPr marL="342900" indent="-342900" algn="l">
              <a:lnSpc>
                <a:spcPct val="110000"/>
              </a:lnSpc>
              <a:buSzPct val="120000"/>
              <a:buFontTx/>
              <a:buBlip>
                <a:blip r:embed="rId3"/>
              </a:buBlip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Overall materials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complexity</a:t>
            </a:r>
            <a:endParaRPr lang="en-US" sz="24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38692" name="Text Box 4"/>
          <p:cNvSpPr txBox="1">
            <a:spLocks noChangeArrowheads="1"/>
          </p:cNvSpPr>
          <p:nvPr/>
        </p:nvSpPr>
        <p:spPr bwMode="auto">
          <a:xfrm>
            <a:off x="881273" y="5939135"/>
            <a:ext cx="7349705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i="1" dirty="0" smtClean="0">
                <a:latin typeface="+mn-lt"/>
              </a:rPr>
              <a:t>HTS is an enabling </a:t>
            </a:r>
            <a:r>
              <a:rPr lang="en-US" sz="2400" b="1" i="1" dirty="0">
                <a:latin typeface="+mn-lt"/>
              </a:rPr>
              <a:t>technology, not replacement technology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B9DE9-BE93-4D2D-AF10-F7FA709C3D3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2845" name="Picture 13" descr="Ybco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7713" y="838200"/>
            <a:ext cx="2959100" cy="3124200"/>
          </a:xfrm>
          <a:prstGeom prst="rect">
            <a:avLst/>
          </a:prstGeom>
          <a:noFill/>
        </p:spPr>
      </p:pic>
      <p:sp>
        <p:nvSpPr>
          <p:cNvPr id="1272870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Emerging conductor: RE-</a:t>
            </a:r>
            <a:r>
              <a:rPr lang="en-US" sz="3000" dirty="0" err="1" smtClean="0"/>
              <a:t>Ba</a:t>
            </a:r>
            <a:r>
              <a:rPr lang="en-US" sz="3000" dirty="0" smtClean="0"/>
              <a:t>-Cu-O coated conductor</a:t>
            </a:r>
            <a:endParaRPr lang="en-US" sz="3000" dirty="0"/>
          </a:p>
        </p:txBody>
      </p:sp>
      <p:sp>
        <p:nvSpPr>
          <p:cNvPr id="127284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dirty="0" smtClean="0"/>
              <a:t>Formed </a:t>
            </a:r>
            <a:r>
              <a:rPr lang="en-US" sz="2000" dirty="0"/>
              <a:t>by thin-film deposition processes</a:t>
            </a:r>
          </a:p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dirty="0"/>
              <a:t>Specialized buffer layers required</a:t>
            </a:r>
          </a:p>
          <a:p>
            <a:pPr lvl="1"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1800" dirty="0"/>
              <a:t>Transmit/provide textured template</a:t>
            </a:r>
          </a:p>
          <a:p>
            <a:pPr lvl="1"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1800" dirty="0"/>
              <a:t>Chemical barrier between YBCO and Ni</a:t>
            </a:r>
            <a:endParaRPr lang="en-US" sz="1800" dirty="0" smtClean="0"/>
          </a:p>
          <a:p>
            <a:pPr>
              <a:spcBef>
                <a:spcPct val="0"/>
              </a:spcBef>
              <a:buBlip>
                <a:blip r:embed="rId4"/>
              </a:buBlip>
            </a:pPr>
            <a:r>
              <a:rPr lang="en-US" sz="2000" i="1" dirty="0" smtClean="0"/>
              <a:t>Biaxial</a:t>
            </a:r>
            <a:r>
              <a:rPr lang="en-US" sz="2000" dirty="0" smtClean="0"/>
              <a:t> texture required</a:t>
            </a:r>
          </a:p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dirty="0" smtClean="0"/>
              <a:t>Wide</a:t>
            </a:r>
            <a:r>
              <a:rPr lang="en-US" sz="2000" dirty="0"/>
              <a:t>, thin tapes </a:t>
            </a:r>
            <a:r>
              <a:rPr lang="en-US" sz="2000" dirty="0" smtClean="0"/>
              <a:t>only</a:t>
            </a:r>
          </a:p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dirty="0" smtClean="0"/>
              <a:t>Anisotropic EM properties</a:t>
            </a:r>
            <a:endParaRPr lang="en-US" sz="2000" dirty="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52400" y="3962400"/>
            <a:ext cx="4267200" cy="2362200"/>
            <a:chOff x="240" y="1200"/>
            <a:chExt cx="3120" cy="2208"/>
          </a:xfrm>
        </p:grpSpPr>
        <p:pic>
          <p:nvPicPr>
            <p:cNvPr id="1272857" name="Picture 25" descr="CC-Cu-SS-edgex1000-2 co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0" y="1200"/>
              <a:ext cx="3120" cy="2208"/>
            </a:xfrm>
            <a:prstGeom prst="rect">
              <a:avLst/>
            </a:prstGeom>
            <a:noFill/>
          </p:spPr>
        </p:pic>
        <p:sp>
          <p:nvSpPr>
            <p:cNvPr id="1272858" name="Text Box 26"/>
            <p:cNvSpPr txBox="1">
              <a:spLocks noChangeArrowheads="1"/>
            </p:cNvSpPr>
            <p:nvPr/>
          </p:nvSpPr>
          <p:spPr bwMode="auto">
            <a:xfrm>
              <a:off x="384" y="1660"/>
              <a:ext cx="926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Ni alloy</a:t>
              </a:r>
            </a:p>
          </p:txBody>
        </p:sp>
        <p:sp>
          <p:nvSpPr>
            <p:cNvPr id="1272859" name="Text Box 27"/>
            <p:cNvSpPr txBox="1">
              <a:spLocks noChangeArrowheads="1"/>
            </p:cNvSpPr>
            <p:nvPr/>
          </p:nvSpPr>
          <p:spPr bwMode="auto">
            <a:xfrm>
              <a:off x="384" y="1995"/>
              <a:ext cx="1832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YBCO + oxides (1-5 </a:t>
              </a:r>
              <a:r>
                <a:rPr lang="en-US" sz="1600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US" sz="1600">
                  <a:solidFill>
                    <a:schemeClr val="bg1"/>
                  </a:solidFill>
                </a:rPr>
                <a:t>m)</a:t>
              </a:r>
            </a:p>
          </p:txBody>
        </p:sp>
        <p:sp>
          <p:nvSpPr>
            <p:cNvPr id="1272860" name="Text Box 28"/>
            <p:cNvSpPr txBox="1">
              <a:spLocks noChangeArrowheads="1"/>
            </p:cNvSpPr>
            <p:nvPr/>
          </p:nvSpPr>
          <p:spPr bwMode="auto">
            <a:xfrm>
              <a:off x="1921" y="2311"/>
              <a:ext cx="958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Ag</a:t>
              </a:r>
              <a:r>
                <a:rPr lang="en-US" sz="1600" baseline="-25000">
                  <a:solidFill>
                    <a:schemeClr val="bg1"/>
                  </a:solidFill>
                </a:rPr>
                <a:t>  </a:t>
              </a:r>
              <a:r>
                <a:rPr lang="en-US" sz="1600">
                  <a:solidFill>
                    <a:schemeClr val="bg1"/>
                  </a:solidFill>
                </a:rPr>
                <a:t>(&lt;1 </a:t>
              </a:r>
              <a:r>
                <a:rPr lang="en-US" sz="1600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US" sz="1600">
                  <a:solidFill>
                    <a:schemeClr val="bg1"/>
                  </a:solidFill>
                </a:rPr>
                <a:t>m)</a:t>
              </a:r>
            </a:p>
          </p:txBody>
        </p:sp>
        <p:sp>
          <p:nvSpPr>
            <p:cNvPr id="1272861" name="Text Box 29"/>
            <p:cNvSpPr txBox="1">
              <a:spLocks noChangeArrowheads="1"/>
            </p:cNvSpPr>
            <p:nvPr/>
          </p:nvSpPr>
          <p:spPr bwMode="auto">
            <a:xfrm>
              <a:off x="1050" y="1366"/>
              <a:ext cx="1539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Copper or SS Stabilizer</a:t>
              </a:r>
            </a:p>
          </p:txBody>
        </p:sp>
        <p:sp>
          <p:nvSpPr>
            <p:cNvPr id="1272862" name="Text Box 30"/>
            <p:cNvSpPr txBox="1">
              <a:spLocks noChangeArrowheads="1"/>
            </p:cNvSpPr>
            <p:nvPr/>
          </p:nvSpPr>
          <p:spPr bwMode="auto">
            <a:xfrm>
              <a:off x="394" y="2492"/>
              <a:ext cx="146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Copper or SS Stabilizer</a:t>
              </a:r>
            </a:p>
          </p:txBody>
        </p:sp>
        <p:sp>
          <p:nvSpPr>
            <p:cNvPr id="1272863" name="Text Box 31"/>
            <p:cNvSpPr txBox="1">
              <a:spLocks noChangeArrowheads="1"/>
            </p:cNvSpPr>
            <p:nvPr/>
          </p:nvSpPr>
          <p:spPr bwMode="auto">
            <a:xfrm>
              <a:off x="2051" y="1816"/>
              <a:ext cx="924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Solder fillet</a:t>
              </a:r>
            </a:p>
          </p:txBody>
        </p:sp>
        <p:sp>
          <p:nvSpPr>
            <p:cNvPr id="1272864" name="Line 32"/>
            <p:cNvSpPr>
              <a:spLocks noChangeShapeType="1"/>
            </p:cNvSpPr>
            <p:nvPr/>
          </p:nvSpPr>
          <p:spPr bwMode="auto">
            <a:xfrm flipH="1">
              <a:off x="779" y="2072"/>
              <a:ext cx="154" cy="18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72865" name="Line 33"/>
            <p:cNvSpPr>
              <a:spLocks noChangeShapeType="1"/>
            </p:cNvSpPr>
            <p:nvPr/>
          </p:nvSpPr>
          <p:spPr bwMode="auto">
            <a:xfrm flipH="1" flipV="1">
              <a:off x="1704" y="2327"/>
              <a:ext cx="346" cy="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272866" name="Picture 34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810000"/>
            <a:ext cx="4114800" cy="1284514"/>
          </a:xfrm>
          <a:prstGeom prst="rect">
            <a:avLst/>
          </a:prstGeom>
          <a:noFill/>
        </p:spPr>
      </p:pic>
      <p:sp>
        <p:nvSpPr>
          <p:cNvPr id="1272867" name="Line 35"/>
          <p:cNvSpPr>
            <a:spLocks noChangeShapeType="1"/>
          </p:cNvSpPr>
          <p:nvPr/>
        </p:nvSpPr>
        <p:spPr bwMode="auto">
          <a:xfrm flipV="1">
            <a:off x="4267200" y="35814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2868" name="Line 36"/>
          <p:cNvSpPr>
            <a:spLocks noChangeShapeType="1"/>
          </p:cNvSpPr>
          <p:nvPr/>
        </p:nvSpPr>
        <p:spPr bwMode="auto">
          <a:xfrm flipH="1">
            <a:off x="152400" y="3810000"/>
            <a:ext cx="411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2869" name="Text Box 37"/>
          <p:cNvSpPr txBox="1">
            <a:spLocks noChangeArrowheads="1"/>
          </p:cNvSpPr>
          <p:nvPr/>
        </p:nvSpPr>
        <p:spPr bwMode="auto">
          <a:xfrm>
            <a:off x="1365250" y="3465513"/>
            <a:ext cx="1682750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4-12 mm wide</a:t>
            </a:r>
          </a:p>
        </p:txBody>
      </p:sp>
      <p:pic>
        <p:nvPicPr>
          <p:cNvPr id="19" name="Picture 18" descr="Roebel cable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24260" y="5145165"/>
            <a:ext cx="4519740" cy="140803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096000" y="6019800"/>
            <a:ext cx="1720343" cy="461665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Roebel Cable</a:t>
            </a:r>
            <a:endParaRPr lang="en-US" sz="2400" dirty="0">
              <a:latin typeface="+mn-lt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0802" name="Picture 18" descr="P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106487"/>
            <a:ext cx="3549650" cy="1331913"/>
          </a:xfrm>
          <a:prstGeom prst="rect">
            <a:avLst/>
          </a:prstGeom>
          <a:noFill/>
        </p:spPr>
      </p:pic>
      <p:sp>
        <p:nvSpPr>
          <p:cNvPr id="1270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0"/>
            <a:ext cx="6705600" cy="908050"/>
          </a:xfrm>
        </p:spPr>
        <p:txBody>
          <a:bodyPr/>
          <a:lstStyle/>
          <a:p>
            <a:r>
              <a:rPr lang="en-US" sz="3000" dirty="0" smtClean="0"/>
              <a:t>Emerging </a:t>
            </a:r>
            <a:r>
              <a:rPr lang="en-US" sz="3000" dirty="0"/>
              <a:t>conductor</a:t>
            </a:r>
            <a:r>
              <a:rPr lang="en-US" sz="3000" dirty="0" smtClean="0"/>
              <a:t>: Bi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Sr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CaCu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O</a:t>
            </a:r>
            <a:r>
              <a:rPr lang="en-US" sz="3000" baseline="-25000" dirty="0" smtClean="0"/>
              <a:t>x</a:t>
            </a:r>
            <a:endParaRPr lang="en-US" sz="3000" dirty="0"/>
          </a:p>
        </p:txBody>
      </p:sp>
      <p:sp>
        <p:nvSpPr>
          <p:cNvPr id="12707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590800"/>
            <a:ext cx="8229600" cy="2362200"/>
          </a:xfrm>
        </p:spPr>
        <p:txBody>
          <a:bodyPr/>
          <a:lstStyle/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dirty="0"/>
              <a:t>Formed by “powder-in-tube” process </a:t>
            </a:r>
          </a:p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dirty="0"/>
              <a:t>Requires Ag/</a:t>
            </a:r>
            <a:r>
              <a:rPr lang="en-US" sz="2000" dirty="0" err="1"/>
              <a:t>AgX</a:t>
            </a:r>
            <a:r>
              <a:rPr lang="en-US" sz="2000" dirty="0"/>
              <a:t> matrix</a:t>
            </a:r>
          </a:p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i="1" dirty="0" err="1"/>
              <a:t>Uniaxial</a:t>
            </a:r>
            <a:r>
              <a:rPr lang="en-US" sz="2000" dirty="0"/>
              <a:t> texture essential (?)</a:t>
            </a:r>
          </a:p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dirty="0" err="1"/>
              <a:t>Micaceous</a:t>
            </a:r>
            <a:r>
              <a:rPr lang="en-US" sz="2000" dirty="0"/>
              <a:t> due to double Bi-O layer</a:t>
            </a:r>
          </a:p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i="1" dirty="0"/>
              <a:t>Only HTS round wire option</a:t>
            </a:r>
          </a:p>
          <a:p>
            <a:pPr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sz="2000" i="1" dirty="0"/>
              <a:t>Only HTS conductor w/isotropic </a:t>
            </a:r>
            <a:r>
              <a:rPr lang="en-US" sz="2000" i="1" dirty="0" smtClean="0"/>
              <a:t>EM behavior</a:t>
            </a:r>
            <a:endParaRPr lang="en-US" sz="2000" dirty="0"/>
          </a:p>
        </p:txBody>
      </p:sp>
      <p:pic>
        <p:nvPicPr>
          <p:cNvPr id="1270799" name="Picture 15" descr="Bi2212_Unit_Ce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6013" y="1371600"/>
            <a:ext cx="1550987" cy="3886200"/>
          </a:xfrm>
          <a:prstGeom prst="rect">
            <a:avLst/>
          </a:prstGeom>
          <a:noFill/>
        </p:spPr>
      </p:pic>
      <p:pic>
        <p:nvPicPr>
          <p:cNvPr id="1270804" name="Picture 20" descr="GW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1270000"/>
            <a:ext cx="2286000" cy="2144713"/>
          </a:xfrm>
          <a:prstGeom prst="rect">
            <a:avLst/>
          </a:prstGeom>
          <a:noFill/>
        </p:spPr>
      </p:pic>
      <p:pic>
        <p:nvPicPr>
          <p:cNvPr id="1270805" name="Picture 21" descr="fig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3657600"/>
            <a:ext cx="2362200" cy="177165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" name="Picture 8" descr="Bi2212 cabl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800000" flipV="1">
            <a:off x="278394" y="4680654"/>
            <a:ext cx="4598406" cy="1720145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" y="6400800"/>
            <a:ext cx="457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Bi2212 Cable courtesy E. </a:t>
            </a:r>
            <a:r>
              <a:rPr lang="en-US" sz="1600" dirty="0" err="1" smtClean="0"/>
              <a:t>Barzi</a:t>
            </a:r>
            <a:r>
              <a:rPr lang="en-US" sz="1600" dirty="0" smtClean="0"/>
              <a:t>, FNAL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Bi2212 versus (RE)BCO </a:t>
            </a:r>
            <a:br>
              <a:rPr lang="en-US" dirty="0" smtClean="0"/>
            </a:br>
            <a:r>
              <a:rPr lang="en-US" i="1" dirty="0" smtClean="0"/>
              <a:t>What are the main differences?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1355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Bi2212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00B050"/>
                </a:solidFill>
              </a:rPr>
              <a:t>Round wire, ~30% fill factor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00B050"/>
                </a:solidFill>
              </a:rPr>
              <a:t>Isotropic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00B050"/>
                </a:solidFill>
              </a:rPr>
              <a:t>Cabled (relatively) easily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Weak, plastic matrix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Not well understood microstructure-property relationships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Wind &amp; react magnets; highly sensitive to heat treatment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00B050"/>
                </a:solidFill>
              </a:rPr>
              <a:t>Readily scalable process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High field only potential market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1355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(RE)BCO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Wide, thin tape, ~1% fill factor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Anisotropic</a:t>
            </a:r>
          </a:p>
          <a:p>
            <a:pPr lvl="1">
              <a:spcBef>
                <a:spcPts val="0"/>
              </a:spcBef>
            </a:pPr>
            <a:r>
              <a:rPr lang="en-US" dirty="0" err="1" smtClean="0">
                <a:solidFill>
                  <a:srgbClr val="FF0000"/>
                </a:solidFill>
              </a:rPr>
              <a:t>Roebel</a:t>
            </a:r>
            <a:r>
              <a:rPr lang="en-US" dirty="0" smtClean="0">
                <a:solidFill>
                  <a:srgbClr val="FF0000"/>
                </a:solidFill>
              </a:rPr>
              <a:t> cable option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00B050"/>
                </a:solidFill>
              </a:rPr>
              <a:t>Strong Ni-alloy matrix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00B050"/>
                </a:solidFill>
              </a:rPr>
              <a:t>Highly engineered microstructure (nanostructure)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00B050"/>
                </a:solidFill>
              </a:rPr>
              <a:t>React &amp; wind magnets</a:t>
            </a:r>
          </a:p>
          <a:p>
            <a:pPr lvl="1">
              <a:spcBef>
                <a:spcPts val="0"/>
              </a:spcBef>
            </a:pPr>
            <a:endParaRPr lang="en-US" dirty="0" smtClean="0">
              <a:solidFill>
                <a:srgbClr val="00B05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Scale-up involves challenges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High temperature primary market driving development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NULL"/><Relationship Id="rId2" Type="http://schemas.openxmlformats.org/officeDocument/2006/relationships/image" Target="NULL"/></Relationships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lbertus Medium"/>
        <a:ea typeface=""/>
        <a:cs typeface="Arial"/>
      </a:majorFont>
      <a:minorFont>
        <a:latin typeface="Arial Narrow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VHFSMC">
  <a:themeElements>
    <a:clrScheme name="Symphony">
      <a:dk1>
        <a:sysClr val="windowText" lastClr="000000"/>
      </a:dk1>
      <a:lt1>
        <a:sysClr val="window" lastClr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255775"/>
      </a:accent3>
      <a:accent4>
        <a:srgbClr val="A47C0C"/>
      </a:accent4>
      <a:accent5>
        <a:srgbClr val="39378D"/>
      </a:accent5>
      <a:accent6>
        <a:srgbClr val="68003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ymphon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75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0000"/>
                <a:satMod val="115000"/>
              </a:schemeClr>
            </a:gs>
            <a:gs pos="100000">
              <a:schemeClr val="phClr">
                <a:tint val="80000"/>
                <a:shade val="100000"/>
                <a:alpha val="85000"/>
                <a:satMod val="25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0000"/>
              <a:satMod val="125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3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25400" h="0" prst="convex"/>
          </a:sp3d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63500" h="25400" prst="convex"/>
          </a:sp3d>
        </a:effectStyle>
      </a:effectStyleLst>
      <a:bgFillStyleLst>
        <a:solidFill>
          <a:schemeClr val="phClr">
            <a:shade val="95000"/>
            <a:satMod val="11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250000"/>
              </a:schemeClr>
              <a:schemeClr val="phClr">
                <a:tint val="8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250000"/>
              </a:schemeClr>
              <a:schemeClr val="phClr">
                <a:tint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2620</Words>
  <Application>Microsoft Macintosh PowerPoint</Application>
  <PresentationFormat>On-screen Show (4:3)</PresentationFormat>
  <Paragraphs>508</Paragraphs>
  <Slides>41</Slides>
  <Notes>8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1_Default Design</vt:lpstr>
      <vt:lpstr>VHFSMC</vt:lpstr>
      <vt:lpstr>Equation</vt:lpstr>
      <vt:lpstr>图表</vt:lpstr>
      <vt:lpstr>Worksheet</vt:lpstr>
      <vt:lpstr>Status of HTS Magnets and the conductors they depend upon   Justin Schwartz Department of Materials Science and Engineering North Carolina State University    </vt:lpstr>
      <vt:lpstr>Schwartz Research Group</vt:lpstr>
      <vt:lpstr>In partial collaboration with the  Very High Field Superconducting Magnet Collaboration (VHFSMC)  (a collaboration focused on Bi2212 R&amp;D)</vt:lpstr>
      <vt:lpstr>Other key collaborators</vt:lpstr>
      <vt:lpstr>Outline</vt:lpstr>
      <vt:lpstr>Why use HTS for magnets? Magnet engineering issues: LTS versus HTS</vt:lpstr>
      <vt:lpstr>Emerging conductor: RE-Ba-Cu-O coated conductor</vt:lpstr>
      <vt:lpstr>Emerging conductor: Bi2Sr2CaCu2Ox</vt:lpstr>
      <vt:lpstr>Bi2212 versus (RE)BCO  What are the main differences?</vt:lpstr>
      <vt:lpstr>Some high field HTS inserts</vt:lpstr>
      <vt:lpstr>HTS magnets moving forward</vt:lpstr>
      <vt:lpstr>Magnet pull…</vt:lpstr>
      <vt:lpstr>Conductor materials issues  could fill the whole day…</vt:lpstr>
      <vt:lpstr>Magnet pull…</vt:lpstr>
      <vt:lpstr>Coil manufacturing: Bi2212</vt:lpstr>
      <vt:lpstr>From short samples to coils</vt:lpstr>
      <vt:lpstr>Solutions on the horizon?</vt:lpstr>
      <vt:lpstr>Magnet pull…</vt:lpstr>
      <vt:lpstr>Bi2212 electro-mechanical behavior</vt:lpstr>
      <vt:lpstr>Weibull statistical analysis of  electromechanical behavior</vt:lpstr>
      <vt:lpstr>Bi2212 RW versus YBCO  Weibull reliability curves</vt:lpstr>
      <vt:lpstr>What do the Weibull results mean for magnets?</vt:lpstr>
      <vt:lpstr>Bi2212 electro-mechanical behavior is it the end of the story?</vt:lpstr>
      <vt:lpstr>Fractal-based stress-concentration results Stress concentrations in bridges not dominant</vt:lpstr>
      <vt:lpstr>Magnet pull…</vt:lpstr>
      <vt:lpstr>HTS magnet quench protection</vt:lpstr>
      <vt:lpstr>HTS magnet quench protection</vt:lpstr>
      <vt:lpstr>Possible solutions attacking the problem at both ends</vt:lpstr>
      <vt:lpstr>Slide 29</vt:lpstr>
      <vt:lpstr>Slide 30</vt:lpstr>
      <vt:lpstr>Using the model to engineering better conductors for quench protection</vt:lpstr>
      <vt:lpstr>Slide 32</vt:lpstr>
      <vt:lpstr>Slide 33</vt:lpstr>
      <vt:lpstr>Thermally conducting insulation might just work!</vt:lpstr>
      <vt:lpstr>Other important technology issues</vt:lpstr>
      <vt:lpstr>Potential “game changers”</vt:lpstr>
      <vt:lpstr>Conclusions</vt:lpstr>
      <vt:lpstr>Coil manufacturing: (RE)BCO</vt:lpstr>
      <vt:lpstr>YBCO electro-mechanical behavior</vt:lpstr>
      <vt:lpstr>Hi-res image of an individual filament</vt:lpstr>
      <vt:lpstr>Digitize the filament image for fractal analysis</vt:lpstr>
    </vt:vector>
  </TitlesOfParts>
  <Company>NCSU MSE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aided materials design</dc:title>
  <dc:creator>Doug</dc:creator>
  <cp:lastModifiedBy>Justin Schwartz</cp:lastModifiedBy>
  <cp:revision>77</cp:revision>
  <dcterms:created xsi:type="dcterms:W3CDTF">2010-10-13T18:03:44Z</dcterms:created>
  <dcterms:modified xsi:type="dcterms:W3CDTF">2010-10-13T18:27:23Z</dcterms:modified>
</cp:coreProperties>
</file>