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d\dimitri\Documents\MyDocs\Conferences%202010\HE-LHC'10\Refrigeration_Capacity_CER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en-US" sz="2000" dirty="0">
                <a:solidFill>
                  <a:srgbClr val="0070C0"/>
                </a:solidFill>
              </a:rPr>
              <a:t>Helium refrigeration capacity at CERN (kW@4.5 K)</a:t>
            </a:r>
          </a:p>
        </c:rich>
      </c:tx>
      <c:layout>
        <c:manualLayout>
          <c:xMode val="edge"/>
          <c:yMode val="edge"/>
          <c:x val="0.19438959277173981"/>
          <c:y val="2.2059362290163535E-2"/>
        </c:manualLayout>
      </c:layout>
    </c:title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Sheet1!$A$4:$A$54</c:f>
              <c:numCache>
                <c:formatCode>General</c:formatCode>
                <c:ptCount val="51"/>
                <c:pt idx="0">
                  <c:v>1960</c:v>
                </c:pt>
                <c:pt idx="1">
                  <c:v>1962</c:v>
                </c:pt>
                <c:pt idx="2">
                  <c:v>1963</c:v>
                </c:pt>
                <c:pt idx="3">
                  <c:v>1967</c:v>
                </c:pt>
                <c:pt idx="4">
                  <c:v>1968</c:v>
                </c:pt>
                <c:pt idx="5">
                  <c:v>1971</c:v>
                </c:pt>
                <c:pt idx="6">
                  <c:v>1973</c:v>
                </c:pt>
                <c:pt idx="7">
                  <c:v>1975</c:v>
                </c:pt>
                <c:pt idx="8">
                  <c:v>1978</c:v>
                </c:pt>
                <c:pt idx="9">
                  <c:v>1991</c:v>
                </c:pt>
                <c:pt idx="10">
                  <c:v>1992</c:v>
                </c:pt>
                <c:pt idx="11">
                  <c:v>1993</c:v>
                </c:pt>
                <c:pt idx="12">
                  <c:v>1994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  <c:pt idx="31">
                  <c:v>2016</c:v>
                </c:pt>
                <c:pt idx="32">
                  <c:v>2017</c:v>
                </c:pt>
                <c:pt idx="33">
                  <c:v>2018</c:v>
                </c:pt>
                <c:pt idx="34">
                  <c:v>2019</c:v>
                </c:pt>
                <c:pt idx="35">
                  <c:v>2020</c:v>
                </c:pt>
                <c:pt idx="36">
                  <c:v>2021</c:v>
                </c:pt>
                <c:pt idx="37">
                  <c:v>2022</c:v>
                </c:pt>
                <c:pt idx="38">
                  <c:v>2023</c:v>
                </c:pt>
                <c:pt idx="39">
                  <c:v>2024</c:v>
                </c:pt>
                <c:pt idx="40">
                  <c:v>2025</c:v>
                </c:pt>
                <c:pt idx="41">
                  <c:v>2026</c:v>
                </c:pt>
                <c:pt idx="42">
                  <c:v>2027</c:v>
                </c:pt>
                <c:pt idx="43">
                  <c:v>2028</c:v>
                </c:pt>
                <c:pt idx="44">
                  <c:v>2029</c:v>
                </c:pt>
                <c:pt idx="45">
                  <c:v>2030</c:v>
                </c:pt>
                <c:pt idx="46">
                  <c:v>2031</c:v>
                </c:pt>
                <c:pt idx="47">
                  <c:v>2032</c:v>
                </c:pt>
                <c:pt idx="48">
                  <c:v>2033</c:v>
                </c:pt>
                <c:pt idx="49">
                  <c:v>2034</c:v>
                </c:pt>
                <c:pt idx="50">
                  <c:v>2035</c:v>
                </c:pt>
              </c:numCache>
            </c:numRef>
          </c:cat>
          <c:val>
            <c:numRef>
              <c:f>Sheet1!$B$4:$B$54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0.5</c:v>
                </c:pt>
                <c:pt idx="3">
                  <c:v>0.5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8">
                  <c:v>7</c:v>
                </c:pt>
                <c:pt idx="9">
                  <c:v>7</c:v>
                </c:pt>
                <c:pt idx="10">
                  <c:v>19</c:v>
                </c:pt>
                <c:pt idx="11">
                  <c:v>43</c:v>
                </c:pt>
                <c:pt idx="12">
                  <c:v>67</c:v>
                </c:pt>
                <c:pt idx="13">
                  <c:v>67</c:v>
                </c:pt>
                <c:pt idx="14">
                  <c:v>90</c:v>
                </c:pt>
                <c:pt idx="15">
                  <c:v>90</c:v>
                </c:pt>
                <c:pt idx="16">
                  <c:v>90</c:v>
                </c:pt>
                <c:pt idx="17">
                  <c:v>126</c:v>
                </c:pt>
                <c:pt idx="18">
                  <c:v>164</c:v>
                </c:pt>
                <c:pt idx="19">
                  <c:v>164</c:v>
                </c:pt>
                <c:pt idx="20">
                  <c:v>164</c:v>
                </c:pt>
                <c:pt idx="21">
                  <c:v>164</c:v>
                </c:pt>
                <c:pt idx="22">
                  <c:v>164</c:v>
                </c:pt>
                <c:pt idx="23">
                  <c:v>164</c:v>
                </c:pt>
                <c:pt idx="24">
                  <c:v>164</c:v>
                </c:pt>
                <c:pt idx="25">
                  <c:v>164</c:v>
                </c:pt>
                <c:pt idx="26">
                  <c:v>164</c:v>
                </c:pt>
                <c:pt idx="27">
                  <c:v>164</c:v>
                </c:pt>
                <c:pt idx="28">
                  <c:v>164</c:v>
                </c:pt>
                <c:pt idx="29">
                  <c:v>164</c:v>
                </c:pt>
                <c:pt idx="30">
                  <c:v>164</c:v>
                </c:pt>
                <c:pt idx="31">
                  <c:v>170</c:v>
                </c:pt>
                <c:pt idx="32">
                  <c:v>170</c:v>
                </c:pt>
                <c:pt idx="33">
                  <c:v>170</c:v>
                </c:pt>
                <c:pt idx="34">
                  <c:v>170</c:v>
                </c:pt>
                <c:pt idx="35">
                  <c:v>170</c:v>
                </c:pt>
                <c:pt idx="36">
                  <c:v>170</c:v>
                </c:pt>
                <c:pt idx="37">
                  <c:v>170</c:v>
                </c:pt>
                <c:pt idx="38">
                  <c:v>170</c:v>
                </c:pt>
                <c:pt idx="39">
                  <c:v>170</c:v>
                </c:pt>
                <c:pt idx="40">
                  <c:v>170</c:v>
                </c:pt>
                <c:pt idx="41">
                  <c:v>170</c:v>
                </c:pt>
                <c:pt idx="42">
                  <c:v>170</c:v>
                </c:pt>
                <c:pt idx="43">
                  <c:v>170</c:v>
                </c:pt>
                <c:pt idx="44">
                  <c:v>170</c:v>
                </c:pt>
                <c:pt idx="45">
                  <c:v>170</c:v>
                </c:pt>
                <c:pt idx="46">
                  <c:v>170</c:v>
                </c:pt>
                <c:pt idx="47">
                  <c:v>170</c:v>
                </c:pt>
                <c:pt idx="48">
                  <c:v>170</c:v>
                </c:pt>
                <c:pt idx="49">
                  <c:v>170</c:v>
                </c:pt>
                <c:pt idx="50">
                  <c:v>170</c:v>
                </c:pt>
              </c:numCache>
            </c:numRef>
          </c:val>
        </c:ser>
        <c:marker val="1"/>
        <c:axId val="79817344"/>
        <c:axId val="84439424"/>
      </c:lineChart>
      <c:catAx>
        <c:axId val="79817344"/>
        <c:scaling>
          <c:orientation val="minMax"/>
        </c:scaling>
        <c:axPos val="b"/>
        <c:numFmt formatCode="General" sourceLinked="1"/>
        <c:tickLblPos val="nextTo"/>
        <c:crossAx val="84439424"/>
        <c:crosses val="autoZero"/>
        <c:auto val="1"/>
        <c:lblAlgn val="ctr"/>
        <c:lblOffset val="100"/>
        <c:tickLblSkip val="5"/>
        <c:tickMarkSkip val="2"/>
      </c:catAx>
      <c:valAx>
        <c:axId val="84439424"/>
        <c:scaling>
          <c:orientation val="minMax"/>
        </c:scaling>
        <c:axPos val="l"/>
        <c:majorGridlines/>
        <c:numFmt formatCode="General" sourceLinked="1"/>
        <c:tickLblPos val="nextTo"/>
        <c:crossAx val="79817344"/>
        <c:crosses val="autoZero"/>
        <c:crossBetween val="between"/>
      </c:valAx>
      <c:spPr>
        <a:solidFill>
          <a:schemeClr val="bg1"/>
        </a:solidFill>
      </c:spPr>
    </c:plotArea>
    <c:plotVisOnly val="1"/>
  </c:chart>
  <c:spPr>
    <a:solidFill>
      <a:schemeClr val="bg1"/>
    </a:solidFill>
  </c:sp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0.04343</cdr:x>
      <cdr:y>0.8422</cdr:y>
    </cdr:from>
    <cdr:to>
      <cdr:x>0.17416</cdr:x>
      <cdr:y>0.92889</cdr:y>
    </cdr:to>
    <cdr:sp macro="" textlink="">
      <cdr:nvSpPr>
        <cdr:cNvPr id="2" name="Text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8336" y="4344848"/>
          <a:ext cx="1018413" cy="4472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000" b="0" i="0" u="none" strike="noStrike" baseline="0" dirty="0">
              <a:solidFill>
                <a:srgbClr val="000000"/>
              </a:solidFill>
              <a:latin typeface="+mn-lt"/>
              <a:cs typeface="Arial"/>
            </a:rPr>
            <a:t>OMEGA, BEBC</a:t>
          </a:r>
        </a:p>
        <a:p xmlns:a="http://schemas.openxmlformats.org/drawingml/2006/main">
          <a:pPr algn="ctr" rtl="0">
            <a:defRPr sz="1000"/>
          </a:pPr>
          <a:r>
            <a:rPr lang="en-GB" sz="1000" b="0" i="0" u="none" strike="noStrike" baseline="0" dirty="0">
              <a:solidFill>
                <a:srgbClr val="000000"/>
              </a:solidFill>
              <a:latin typeface="+mn-lt"/>
              <a:cs typeface="Arial"/>
            </a:rPr>
            <a:t>ISR Low-Beta</a:t>
          </a:r>
        </a:p>
      </cdr:txBody>
    </cdr:sp>
  </cdr:relSizeAnchor>
  <cdr:relSizeAnchor xmlns:cdr="http://schemas.openxmlformats.org/drawingml/2006/chartDrawing">
    <cdr:from>
      <cdr:x>0.10229</cdr:x>
      <cdr:y>0.78298</cdr:y>
    </cdr:from>
    <cdr:to>
      <cdr:x>0.24306</cdr:x>
      <cdr:y>0.86968</cdr:y>
    </cdr:to>
    <cdr:sp macro="" textlink="">
      <cdr:nvSpPr>
        <cdr:cNvPr id="3" name="Text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6839" y="4039315"/>
          <a:ext cx="1096626" cy="4472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000" b="0" i="0" u="none" strike="noStrike" baseline="0" dirty="0">
              <a:solidFill>
                <a:srgbClr val="000000"/>
              </a:solidFill>
              <a:latin typeface="+mn-lt"/>
              <a:cs typeface="Arial"/>
            </a:rPr>
            <a:t>ALEPH, DELPHI,</a:t>
          </a:r>
        </a:p>
        <a:p xmlns:a="http://schemas.openxmlformats.org/drawingml/2006/main">
          <a:pPr algn="ctr" rtl="0">
            <a:defRPr sz="1000"/>
          </a:pPr>
          <a:r>
            <a:rPr lang="en-GB" sz="1000" b="0" i="0" u="none" strike="noStrike" baseline="0" dirty="0">
              <a:solidFill>
                <a:srgbClr val="000000"/>
              </a:solidFill>
              <a:latin typeface="+mn-lt"/>
              <a:cs typeface="Arial"/>
            </a:rPr>
            <a:t>LEP Low-Beta</a:t>
          </a:r>
        </a:p>
      </cdr:txBody>
    </cdr:sp>
  </cdr:relSizeAnchor>
  <cdr:relSizeAnchor xmlns:cdr="http://schemas.openxmlformats.org/drawingml/2006/chartDrawing">
    <cdr:from>
      <cdr:x>0.26179</cdr:x>
      <cdr:y>0.56633</cdr:y>
    </cdr:from>
    <cdr:to>
      <cdr:x>0.30947</cdr:x>
      <cdr:y>0.61524</cdr:y>
    </cdr:to>
    <cdr:sp macro="" textlink="">
      <cdr:nvSpPr>
        <cdr:cNvPr id="4" name="Text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73412" y="2346497"/>
          <a:ext cx="286574" cy="202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+mn-lt"/>
              <a:cs typeface="Arial"/>
            </a:rPr>
            <a:t>LEP2</a:t>
          </a:r>
        </a:p>
      </cdr:txBody>
    </cdr:sp>
  </cdr:relSizeAnchor>
  <cdr:relSizeAnchor xmlns:cdr="http://schemas.openxmlformats.org/drawingml/2006/chartDrawing">
    <cdr:from>
      <cdr:x>0.2872</cdr:x>
      <cdr:y>0.46207</cdr:y>
    </cdr:from>
    <cdr:to>
      <cdr:x>0.37566</cdr:x>
      <cdr:y>0.51606</cdr:y>
    </cdr:to>
    <cdr:sp macro="" textlink="">
      <cdr:nvSpPr>
        <cdr:cNvPr id="5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26167" y="1914525"/>
          <a:ext cx="531651" cy="2236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+mn-lt"/>
              <a:cs typeface="Arial"/>
            </a:rPr>
            <a:t>LEP2+</a:t>
          </a:r>
        </a:p>
      </cdr:txBody>
    </cdr:sp>
  </cdr:relSizeAnchor>
  <cdr:relSizeAnchor xmlns:cdr="http://schemas.openxmlformats.org/drawingml/2006/chartDrawing">
    <cdr:from>
      <cdr:x>0.3481</cdr:x>
      <cdr:y>0.12875</cdr:y>
    </cdr:from>
    <cdr:to>
      <cdr:x>0.54906</cdr:x>
      <cdr:y>0.19079</cdr:y>
    </cdr:to>
    <cdr:sp macro="" textlink="">
      <cdr:nvSpPr>
        <cdr:cNvPr id="6" name="Text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11769" y="664190"/>
          <a:ext cx="1565519" cy="320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200" b="1" i="0" u="none" strike="noStrike" baseline="0" dirty="0">
              <a:solidFill>
                <a:sysClr val="windowText" lastClr="000000"/>
              </a:solidFill>
              <a:latin typeface="+mn-lt"/>
              <a:cs typeface="Arial"/>
            </a:rPr>
            <a:t>LHC, ATLAS, CMS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0.00408</cdr:x>
      <cdr:y>0.00589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0.00408</cdr:x>
      <cdr:y>0.00589</cdr:y>
    </cdr:to>
    <cdr:pic>
      <cdr:nvPicPr>
        <cdr:cNvPr id="8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0.18706</cdr:x>
      <cdr:y>0.25051</cdr:y>
    </cdr:from>
    <cdr:to>
      <cdr:x>0.22215</cdr:x>
      <cdr:y>0.765</cdr:y>
    </cdr:to>
    <cdr:sp macro="" textlink="">
      <cdr:nvSpPr>
        <cdr:cNvPr id="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57261" y="1292340"/>
          <a:ext cx="273358" cy="26542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="vert270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400" b="1" i="0" u="none" strike="noStrike" baseline="0" dirty="0">
              <a:solidFill>
                <a:sysClr val="windowText" lastClr="000000"/>
              </a:solidFill>
              <a:latin typeface="Arial"/>
              <a:cs typeface="Arial"/>
            </a:rPr>
            <a:t>LHC Accelerator &amp; Detectors</a:t>
          </a:r>
          <a:r>
            <a:rPr lang="en-GB" sz="1400" b="0" i="0" u="none" strike="noStrike" baseline="0" dirty="0">
              <a:solidFill>
                <a:sysClr val="windowText" lastClr="000000"/>
              </a:solidFill>
              <a:latin typeface="Arial"/>
              <a:cs typeface="Arial"/>
            </a:rPr>
            <a:t> </a:t>
          </a:r>
        </a:p>
      </cdr:txBody>
    </cdr:sp>
  </cdr:relSizeAnchor>
  <cdr:relSizeAnchor xmlns:cdr="http://schemas.openxmlformats.org/drawingml/2006/chartDrawing">
    <cdr:from>
      <cdr:x>0.22473</cdr:x>
      <cdr:y>0.17227</cdr:y>
    </cdr:from>
    <cdr:to>
      <cdr:x>0.22963</cdr:x>
      <cdr:y>0.8787</cdr:y>
    </cdr:to>
    <cdr:sp macro="" textlink="">
      <cdr:nvSpPr>
        <cdr:cNvPr id="10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1750724" y="888739"/>
          <a:ext cx="38172" cy="364438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FF0000"/>
          </a:solidFill>
          <a:round/>
          <a:headEnd type="triangle" w="med" len="lg"/>
          <a:tailEnd type="triangle" w="med" len="lg"/>
        </a:ln>
      </cdr:spPr>
    </cdr:sp>
  </cdr:relSizeAnchor>
  <cdr:relSizeAnchor xmlns:cdr="http://schemas.openxmlformats.org/drawingml/2006/chartDrawing">
    <cdr:from>
      <cdr:x>0.52479</cdr:x>
      <cdr:y>0.11548</cdr:y>
    </cdr:from>
    <cdr:to>
      <cdr:x>0.52707</cdr:x>
      <cdr:y>0.92084</cdr:y>
    </cdr:to>
    <cdr:sp macro="" textlink="">
      <cdr:nvSpPr>
        <cdr:cNvPr id="11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4088213" y="595775"/>
          <a:ext cx="17754" cy="415474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70C0"/>
          </a:solidFill>
          <a:prstDash val="sysDash"/>
          <a:round/>
          <a:headEnd type="none" w="med" len="lg"/>
          <a:tailEnd type="none" w="med" len="lg"/>
        </a:ln>
      </cdr:spPr>
    </cdr:sp>
  </cdr:relSizeAnchor>
  <cdr:relSizeAnchor xmlns:cdr="http://schemas.openxmlformats.org/drawingml/2006/chartDrawing">
    <cdr:from>
      <cdr:x>0.88546</cdr:x>
      <cdr:y>0.11186</cdr:y>
    </cdr:from>
    <cdr:to>
      <cdr:x>0.88774</cdr:x>
      <cdr:y>0.91721</cdr:y>
    </cdr:to>
    <cdr:sp macro="" textlink="">
      <cdr:nvSpPr>
        <cdr:cNvPr id="14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6897949" y="577049"/>
          <a:ext cx="17754" cy="415474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70C0"/>
          </a:solidFill>
          <a:prstDash val="sysDash"/>
          <a:round/>
          <a:headEnd type="none" w="med" len="lg"/>
          <a:tailEnd type="none" w="med" len="lg"/>
        </a:ln>
      </cdr:spPr>
    </cdr:sp>
  </cdr:relSizeAnchor>
  <cdr:relSizeAnchor xmlns:cdr="http://schemas.openxmlformats.org/drawingml/2006/chartDrawing">
    <cdr:from>
      <cdr:x>0.89002</cdr:x>
      <cdr:y>0.16533</cdr:y>
    </cdr:from>
    <cdr:to>
      <cdr:x>0.96467</cdr:x>
      <cdr:y>0.16539</cdr:y>
    </cdr:to>
    <cdr:sp macro="" textlink="">
      <cdr:nvSpPr>
        <cdr:cNvPr id="15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933459" y="852904"/>
          <a:ext cx="581533" cy="32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prstDash val="sysDash"/>
          <a:round/>
          <a:headEnd type="none" w="med" len="lg"/>
          <a:tailEnd type="none" w="med" len="lg"/>
        </a:ln>
      </cdr:spPr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F1E9E6-2920-4505-8FBD-468451224747}" type="datetimeFigureOut">
              <a:rPr lang="en-US" smtClean="0"/>
              <a:pPr/>
              <a:t>10/14/2010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7394AC4-E6E5-46EA-B4FA-C881671254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94AC4-E6E5-46EA-B4FA-C8816712549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Friday, October 15, 2010</a:t>
            </a:r>
            <a:endParaRPr lang="en-US" dirty="0"/>
          </a:p>
        </p:txBody>
      </p:sp>
      <p:pic>
        <p:nvPicPr>
          <p:cNvPr id="7" name="Picture 6" descr="indicoSmall_Logo_HE_LHC10__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" y="0"/>
            <a:ext cx="1886989" cy="961106"/>
          </a:xfrm>
          <a:prstGeom prst="rect">
            <a:avLst/>
          </a:prstGeom>
        </p:spPr>
      </p:pic>
      <p:pic>
        <p:nvPicPr>
          <p:cNvPr id="8" name="Picture 7" descr="cid:image001.gif@01C961BA.8D9F79E0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83440" y="0"/>
            <a:ext cx="868074" cy="81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Heat loads and cryogenics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861" y="3886200"/>
            <a:ext cx="8540319" cy="1752600"/>
          </a:xfrm>
        </p:spPr>
        <p:txBody>
          <a:bodyPr/>
          <a:lstStyle/>
          <a:p>
            <a:r>
              <a:rPr lang="en-US" dirty="0" smtClean="0"/>
              <a:t>L.Tavian, D. Delikaris</a:t>
            </a:r>
          </a:p>
          <a:p>
            <a:r>
              <a:rPr lang="en-US" dirty="0" smtClean="0"/>
              <a:t>CERN, Cryogenics Group, Technology Department</a:t>
            </a:r>
          </a:p>
          <a:p>
            <a:r>
              <a:rPr lang="en-US" dirty="0" smtClean="0"/>
              <a:t>Accelerators &amp; Technology Sector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9" y="0"/>
            <a:ext cx="6396361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Operating the beam screen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at higher temperature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Operating beam screen at higher temperature </a:t>
            </a:r>
            <a:r>
              <a:rPr lang="en-US" dirty="0" smtClean="0">
                <a:solidFill>
                  <a:srgbClr val="FF0000"/>
                </a:solidFill>
              </a:rPr>
              <a:t>will reduce the specific entropic cost of refrigeration, but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As the </a:t>
            </a:r>
            <a:r>
              <a:rPr lang="en-US" dirty="0" smtClean="0">
                <a:solidFill>
                  <a:srgbClr val="FF0000"/>
                </a:solidFill>
              </a:rPr>
              <a:t>electrical resistivity of the copper </a:t>
            </a:r>
            <a:r>
              <a:rPr lang="en-US" dirty="0" smtClean="0"/>
              <a:t>on the beam-screen surface </a:t>
            </a:r>
            <a:r>
              <a:rPr lang="en-US" dirty="0" smtClean="0">
                <a:solidFill>
                  <a:srgbClr val="FF0000"/>
                </a:solidFill>
              </a:rPr>
              <a:t>increases</a:t>
            </a:r>
            <a:r>
              <a:rPr lang="en-US" dirty="0" smtClean="0"/>
              <a:t> with the temperature, the image-current load will also increase proportionally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temperature difference </a:t>
            </a:r>
            <a:r>
              <a:rPr lang="en-US" dirty="0" smtClean="0"/>
              <a:t>between the beam screen and the cold bore will </a:t>
            </a:r>
            <a:r>
              <a:rPr lang="en-US" dirty="0" smtClean="0">
                <a:solidFill>
                  <a:srgbClr val="FF0000"/>
                </a:solidFill>
              </a:rPr>
              <a:t>increase</a:t>
            </a:r>
            <a:r>
              <a:rPr lang="en-US" dirty="0" smtClean="0"/>
              <a:t>, i.e. the heat inleaks on the cold mass will increase as well </a:t>
            </a:r>
          </a:p>
          <a:p>
            <a:pPr lvl="1"/>
            <a:r>
              <a:rPr lang="en-US" dirty="0" smtClean="0"/>
              <a:t>Changing the operating conditions and the specific heat load has a direct impact on the cooling </a:t>
            </a:r>
            <a:r>
              <a:rPr lang="en-US" dirty="0" smtClean="0">
                <a:solidFill>
                  <a:srgbClr val="FF0000"/>
                </a:solidFill>
              </a:rPr>
              <a:t>capillary diameter</a:t>
            </a:r>
            <a:endParaRPr lang="en-US" dirty="0" smtClean="0"/>
          </a:p>
          <a:p>
            <a:r>
              <a:rPr lang="en-US" dirty="0" smtClean="0"/>
              <a:t>Two alternative temperature ranges compatible with vacuum requirement:</a:t>
            </a:r>
          </a:p>
          <a:p>
            <a:pPr lvl="1"/>
            <a:r>
              <a:rPr lang="en-US" dirty="0" smtClean="0"/>
              <a:t>40-60 K</a:t>
            </a:r>
          </a:p>
          <a:p>
            <a:pPr lvl="1"/>
            <a:r>
              <a:rPr lang="en-US" dirty="0" smtClean="0"/>
              <a:t>85-100 K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8" y="0"/>
            <a:ext cx="6396362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Copper electrical resistivity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5473726"/>
            <a:ext cx="8487178" cy="125998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Image current:	0.44 W/m for 4.6-20 K temperature range</a:t>
            </a:r>
            <a:br>
              <a:rPr lang="en-US" dirty="0" smtClean="0"/>
            </a:br>
            <a:r>
              <a:rPr lang="en-US" dirty="0" smtClean="0"/>
              <a:t>			2.4 W/m for 40-60 K temperature range</a:t>
            </a:r>
            <a:br>
              <a:rPr lang="en-US" dirty="0" smtClean="0"/>
            </a:br>
            <a:r>
              <a:rPr lang="en-US" dirty="0" smtClean="0"/>
              <a:t>			9.8 W/m for 85-100 K temperature range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45205" y="763914"/>
            <a:ext cx="8191500" cy="5001216"/>
            <a:chOff x="545205" y="969978"/>
            <a:chExt cx="8191500" cy="5001216"/>
          </a:xfrm>
        </p:grpSpPr>
        <p:grpSp>
          <p:nvGrpSpPr>
            <p:cNvPr id="18" name="Group 17"/>
            <p:cNvGrpSpPr/>
            <p:nvPr/>
          </p:nvGrpSpPr>
          <p:grpSpPr>
            <a:xfrm>
              <a:off x="545205" y="969978"/>
              <a:ext cx="8191500" cy="5001216"/>
              <a:chOff x="609600" y="905583"/>
              <a:chExt cx="8191500" cy="500121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09600" y="905583"/>
                <a:ext cx="8191500" cy="5001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9" name="Straight Connector 8"/>
              <p:cNvCxnSpPr/>
              <p:nvPr/>
            </p:nvCxnSpPr>
            <p:spPr>
              <a:xfrm rot="10800000">
                <a:off x="2057400" y="4038600"/>
                <a:ext cx="28956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0800000">
                <a:off x="2057400" y="1752600"/>
                <a:ext cx="556260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Up Arrow 11"/>
              <p:cNvSpPr/>
              <p:nvPr/>
            </p:nvSpPr>
            <p:spPr>
              <a:xfrm>
                <a:off x="2438400" y="4038600"/>
                <a:ext cx="152400" cy="609600"/>
              </a:xfrm>
              <a:prstGeom prst="upArrow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Up Arrow 12"/>
              <p:cNvSpPr/>
              <p:nvPr/>
            </p:nvSpPr>
            <p:spPr>
              <a:xfrm>
                <a:off x="2819400" y="1752600"/>
                <a:ext cx="152400" cy="2895600"/>
              </a:xfrm>
              <a:prstGeom prst="upArrow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788863" y="4202668"/>
                <a:ext cx="649537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X 5.5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971800" y="2819400"/>
                <a:ext cx="59182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X 22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314422" y="3352800"/>
                <a:ext cx="1248177" cy="1447800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109138" y="1197735"/>
                <a:ext cx="988452" cy="3587840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1929684" y="4636394"/>
              <a:ext cx="1058215" cy="22645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9" y="0"/>
            <a:ext cx="6396361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CM heat load vs. BS temperature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486400"/>
            <a:ext cx="8229600" cy="121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Cold bore heat load:	0.006 W/m for 4.6-20 K temperature range</a:t>
            </a:r>
            <a:br>
              <a:rPr lang="en-US" dirty="0" smtClean="0"/>
            </a:br>
            <a:r>
              <a:rPr lang="en-US" dirty="0" smtClean="0"/>
              <a:t>			0.17 W/m for 40-60 K temperature range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solidFill>
                  <a:srgbClr val="FF0000"/>
                </a:solidFill>
              </a:rPr>
              <a:t>0.71</a:t>
            </a:r>
            <a:r>
              <a:rPr lang="en-US" dirty="0" smtClean="0"/>
              <a:t> W/m for 85-100 K temperature range</a:t>
            </a:r>
          </a:p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83575" y="1176572"/>
            <a:ext cx="6314963" cy="4219676"/>
            <a:chOff x="1283575" y="1176572"/>
            <a:chExt cx="6314963" cy="4219676"/>
          </a:xfrm>
        </p:grpSpPr>
        <p:grpSp>
          <p:nvGrpSpPr>
            <p:cNvPr id="18" name="Group 17"/>
            <p:cNvGrpSpPr/>
            <p:nvPr/>
          </p:nvGrpSpPr>
          <p:grpSpPr>
            <a:xfrm>
              <a:off x="1283575" y="1176572"/>
              <a:ext cx="6314963" cy="4219676"/>
              <a:chOff x="1283575" y="1176572"/>
              <a:chExt cx="6314963" cy="421967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83575" y="1176572"/>
                <a:ext cx="6314963" cy="4219676"/>
                <a:chOff x="1283575" y="1176572"/>
                <a:chExt cx="6314963" cy="4219676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283575" y="1176572"/>
                  <a:ext cx="6314963" cy="42196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cxnSp>
              <p:nvCxnSpPr>
                <p:cNvPr id="6" name="Straight Connector 5"/>
                <p:cNvCxnSpPr/>
                <p:nvPr/>
              </p:nvCxnSpPr>
              <p:spPr>
                <a:xfrm flipV="1">
                  <a:off x="6768445" y="1784188"/>
                  <a:ext cx="537328" cy="25923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Straight Connector 10"/>
              <p:cNvCxnSpPr/>
              <p:nvPr/>
            </p:nvCxnSpPr>
            <p:spPr>
              <a:xfrm rot="10800000">
                <a:off x="2681630" y="2496920"/>
                <a:ext cx="32004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0800000">
                <a:off x="2627375" y="1828800"/>
                <a:ext cx="45720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Up Arrow 13"/>
              <p:cNvSpPr/>
              <p:nvPr/>
            </p:nvSpPr>
            <p:spPr>
              <a:xfrm>
                <a:off x="3124200" y="2514600"/>
                <a:ext cx="152400" cy="1219200"/>
              </a:xfrm>
              <a:prstGeom prst="upArrow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Up Arrow 14"/>
              <p:cNvSpPr/>
              <p:nvPr/>
            </p:nvSpPr>
            <p:spPr>
              <a:xfrm>
                <a:off x="3429000" y="1828800"/>
                <a:ext cx="152400" cy="1905000"/>
              </a:xfrm>
              <a:prstGeom prst="upArrow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514600" y="2971800"/>
                <a:ext cx="59182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X 30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581400" y="1981200"/>
                <a:ext cx="708848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X 120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410199" y="2209800"/>
              <a:ext cx="861811" cy="23622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006107" y="1674254"/>
              <a:ext cx="306946" cy="2908479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548943" y="3348506"/>
              <a:ext cx="1430629" cy="1234225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949262" y="710214"/>
            <a:ext cx="4112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(See LHC Project Note 330)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8762" y="0"/>
            <a:ext cx="6405238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Beam screen cooling capillary 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667" y="5484431"/>
            <a:ext cx="8229600" cy="62784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40-60 K temperature range </a:t>
            </a:r>
            <a:r>
              <a:rPr lang="en-US" dirty="0" smtClean="0">
                <a:sym typeface="Wingdings" pitchFamily="2" charset="2"/>
              </a:rPr>
              <a:t> minimum diameter !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532" y="1146200"/>
          <a:ext cx="8922059" cy="416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752"/>
                <a:gridCol w="1339195"/>
                <a:gridCol w="1259376"/>
                <a:gridCol w="1330328"/>
                <a:gridCol w="139240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LHC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HE-LHC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BS@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4.6-20 K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4.6-20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40-60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85-100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Inlet temperature [K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4.6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4.6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Inlet pressure [bar]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3.0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Outlet temperature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Outlet pressure [bar]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Specific heat load 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4.8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7.65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9.45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16.3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Loop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Number of capillary per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Times New Roman"/>
                        </a:rPr>
                        <a:t>Capillary inner diameter [mm]</a:t>
                      </a:r>
                      <a:endParaRPr lang="en-US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3.7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Times New Roman"/>
                        </a:rPr>
                        <a:t>4.4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92D050"/>
                          </a:solidFill>
                          <a:latin typeface="+mn-lt"/>
                          <a:ea typeface="Calibri"/>
                          <a:cs typeface="Times New Roman"/>
                        </a:rPr>
                        <a:t>3.8</a:t>
                      </a:r>
                      <a:endParaRPr lang="en-US" sz="2000" dirty="0" smtClean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6.0</a:t>
                      </a:r>
                      <a:endParaRPr lang="en-US" sz="2000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6516" y="0"/>
            <a:ext cx="63874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Summary of specific cryogenic heat loads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14291" y="1419984"/>
          <a:ext cx="805229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345"/>
                <a:gridCol w="2369055"/>
                <a:gridCol w="850052"/>
                <a:gridCol w="1030867"/>
                <a:gridCol w="961073"/>
                <a:gridCol w="900747"/>
                <a:gridCol w="1109153"/>
              </a:tblGrid>
              <a:tr h="185420">
                <a:tc rowSpan="2"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Temp.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level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Heat load source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LHC nominal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HE-LHC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4.6-20 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40-60 K</a:t>
                      </a: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85-100 K</a:t>
                      </a: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TS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Heat inleaks</a:t>
                      </a:r>
                    </a:p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Total 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HI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Heat inleaks</a:t>
                      </a:r>
                    </a:p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Total HI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inleaks</a:t>
                      </a:r>
                    </a:p>
                    <a:p>
                      <a:r>
                        <a:rPr lang="en-US" dirty="0" smtClean="0"/>
                        <a:t>Synchrotron radiation</a:t>
                      </a:r>
                    </a:p>
                    <a:p>
                      <a:r>
                        <a:rPr lang="en-US" dirty="0" smtClean="0"/>
                        <a:t>Image current</a:t>
                      </a:r>
                    </a:p>
                    <a:p>
                      <a:r>
                        <a:rPr lang="en-US" dirty="0" smtClean="0"/>
                        <a:t>Photo-electron cloud</a:t>
                      </a:r>
                    </a:p>
                    <a:p>
                      <a:pPr algn="r"/>
                      <a:r>
                        <a:rPr lang="en-US" b="1" dirty="0" smtClean="0"/>
                        <a:t>Total 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[W/m]</a:t>
                      </a:r>
                    </a:p>
                    <a:p>
                      <a:pPr algn="ctr"/>
                      <a:r>
                        <a:rPr lang="pl-PL" dirty="0" smtClean="0"/>
                        <a:t>[W/m]</a:t>
                      </a:r>
                    </a:p>
                    <a:p>
                      <a:pPr algn="ctr"/>
                      <a:r>
                        <a:rPr lang="pl-PL" dirty="0" smtClean="0"/>
                        <a:t>[W/m]</a:t>
                      </a:r>
                    </a:p>
                    <a:p>
                      <a:pPr algn="ctr"/>
                      <a:r>
                        <a:rPr lang="pl-PL" dirty="0" smtClean="0"/>
                        <a:t>[W/m]</a:t>
                      </a:r>
                    </a:p>
                    <a:p>
                      <a:pPr algn="ctr"/>
                      <a:r>
                        <a:rPr lang="pl-PL" b="1" dirty="0" smtClean="0"/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</a:p>
                    <a:p>
                      <a:pPr algn="ctr"/>
                      <a:r>
                        <a:rPr lang="en-US" dirty="0" smtClean="0"/>
                        <a:t>0.33</a:t>
                      </a:r>
                    </a:p>
                    <a:p>
                      <a:pPr algn="ctr"/>
                      <a:r>
                        <a:rPr lang="en-US" dirty="0" smtClean="0"/>
                        <a:t>0.36</a:t>
                      </a:r>
                    </a:p>
                    <a:p>
                      <a:pPr algn="ctr"/>
                      <a:r>
                        <a:rPr lang="en-US" dirty="0" smtClean="0"/>
                        <a:t>0.90</a:t>
                      </a:r>
                    </a:p>
                    <a:p>
                      <a:pPr algn="ctr"/>
                      <a:r>
                        <a:rPr lang="en-US" b="1" dirty="0" smtClean="0"/>
                        <a:t>1.82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5.71</a:t>
                      </a:r>
                    </a:p>
                    <a:p>
                      <a:pPr algn="ctr"/>
                      <a:r>
                        <a:rPr lang="en-US" dirty="0" smtClean="0"/>
                        <a:t>0.44</a:t>
                      </a:r>
                    </a:p>
                    <a:p>
                      <a:pPr algn="ctr"/>
                      <a:r>
                        <a:rPr lang="en-US" dirty="0" smtClean="0"/>
                        <a:t>1.50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-0.17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5.71</a:t>
                      </a:r>
                    </a:p>
                    <a:p>
                      <a:pPr algn="ctr"/>
                      <a:r>
                        <a:rPr lang="en-US" dirty="0" smtClean="0"/>
                        <a:t>2.40</a:t>
                      </a:r>
                    </a:p>
                    <a:p>
                      <a:pPr algn="ctr"/>
                      <a:r>
                        <a:rPr lang="en-US" dirty="0" smtClean="0"/>
                        <a:t>1.50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-0.71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5.71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9.81</a:t>
                      </a:r>
                    </a:p>
                    <a:p>
                      <a:pPr algn="ctr"/>
                      <a:r>
                        <a:rPr lang="en-US" dirty="0" smtClean="0"/>
                        <a:t>1.50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16.3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inleaks</a:t>
                      </a:r>
                    </a:p>
                    <a:p>
                      <a:r>
                        <a:rPr lang="en-US" dirty="0" smtClean="0"/>
                        <a:t>Resistive heating</a:t>
                      </a:r>
                    </a:p>
                    <a:p>
                      <a:r>
                        <a:rPr lang="en-US" dirty="0" smtClean="0"/>
                        <a:t>Beam-gas scattering</a:t>
                      </a:r>
                    </a:p>
                    <a:p>
                      <a:pPr algn="r"/>
                      <a:r>
                        <a:rPr lang="en-US" b="1" dirty="0" smtClean="0"/>
                        <a:t>Total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[W/m]</a:t>
                      </a:r>
                    </a:p>
                    <a:p>
                      <a:pPr algn="ctr"/>
                      <a:r>
                        <a:rPr lang="en-US" dirty="0" smtClean="0"/>
                        <a:t>[W/m]</a:t>
                      </a:r>
                    </a:p>
                    <a:p>
                      <a:pPr algn="ctr"/>
                      <a:r>
                        <a:rPr lang="en-US" dirty="0" smtClean="0"/>
                        <a:t>[W/m]</a:t>
                      </a:r>
                    </a:p>
                    <a:p>
                      <a:pPr algn="ctr"/>
                      <a:r>
                        <a:rPr lang="en-US" b="1" dirty="0" smtClean="0"/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</a:t>
                      </a:r>
                    </a:p>
                    <a:p>
                      <a:pPr algn="ctr"/>
                      <a:r>
                        <a:rPr lang="en-US" dirty="0" smtClean="0"/>
                        <a:t>0.10</a:t>
                      </a:r>
                    </a:p>
                    <a:p>
                      <a:pPr algn="ctr"/>
                      <a:r>
                        <a:rPr lang="en-US" dirty="0" smtClean="0"/>
                        <a:t>0.05</a:t>
                      </a:r>
                    </a:p>
                    <a:p>
                      <a:pPr algn="ctr"/>
                      <a:r>
                        <a:rPr lang="en-US" b="1" dirty="0" smtClean="0"/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0.34</a:t>
                      </a:r>
                    </a:p>
                    <a:p>
                      <a:pPr algn="ctr"/>
                      <a:r>
                        <a:rPr lang="en-US" dirty="0" smtClean="0"/>
                        <a:t>0.03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0.38</a:t>
                      </a:r>
                    </a:p>
                    <a:p>
                      <a:pPr algn="ctr"/>
                      <a:r>
                        <a:rPr lang="en-US" dirty="0" smtClean="0"/>
                        <a:t>0.34</a:t>
                      </a:r>
                    </a:p>
                    <a:p>
                      <a:pPr algn="ctr"/>
                      <a:r>
                        <a:rPr lang="en-US" dirty="0" smtClean="0"/>
                        <a:t>0.03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0.92</a:t>
                      </a:r>
                    </a:p>
                    <a:p>
                      <a:pPr algn="ctr"/>
                      <a:r>
                        <a:rPr lang="en-US" dirty="0" smtClean="0"/>
                        <a:t>0.34</a:t>
                      </a:r>
                    </a:p>
                    <a:p>
                      <a:pPr algn="ctr"/>
                      <a:r>
                        <a:rPr lang="en-US" dirty="0" smtClean="0"/>
                        <a:t>0.03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1.29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8761" y="0"/>
            <a:ext cx="6405239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Cold mass cooling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05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LHC cooling scheme limited to 0.9 W/m (sub-cooling heat exchanger), i.e. not compatible with the 85-100 K BS temperature range.</a:t>
            </a:r>
          </a:p>
          <a:p>
            <a:r>
              <a:rPr lang="en-US" dirty="0" smtClean="0"/>
              <a:t>Cooling at 2 K: reduced conduction in superfluid helium to extract the heat from the coil.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7971" y="4334523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Apparent 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thermal conductivity </a:t>
            </a:r>
            <a:r>
              <a:rPr lang="en-US" sz="2400" dirty="0" smtClean="0"/>
              <a:t>of superfluid helium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48091" y="3124200"/>
            <a:ext cx="6167310" cy="3733801"/>
            <a:chOff x="2748091" y="3124200"/>
            <a:chExt cx="6167310" cy="37338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48091" y="3124200"/>
              <a:ext cx="6167310" cy="3733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Oval 9"/>
            <p:cNvSpPr/>
            <p:nvPr/>
          </p:nvSpPr>
          <p:spPr>
            <a:xfrm>
              <a:off x="6870879" y="3759558"/>
              <a:ext cx="152400" cy="152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448286" y="4465755"/>
              <a:ext cx="152400" cy="152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93981" y="3309868"/>
              <a:ext cx="7537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/>
                  </a:solidFill>
                </a:rPr>
                <a:t>LHC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47911" y="4235008"/>
              <a:ext cx="1265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1"/>
                  </a:solidFill>
                </a:rPr>
                <a:t>HE-LHC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642370"/>
          </a:xfrm>
        </p:spPr>
        <p:txBody>
          <a:bodyPr>
            <a:noAutofit/>
          </a:bodyPr>
          <a:lstStyle/>
          <a:p>
            <a:pPr algn="r"/>
            <a:r>
              <a:rPr lang="en-US" sz="4000" dirty="0" smtClean="0">
                <a:solidFill>
                  <a:srgbClr val="0070C0"/>
                </a:solidFill>
              </a:rPr>
              <a:t>Continuous cryostat 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cooling capacity per sector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(values in brackets: equivalent entropic capacity in kW at 4.5 K)</a:t>
            </a:r>
            <a:br>
              <a:rPr lang="en-US" sz="2400" dirty="0" smtClean="0">
                <a:solidFill>
                  <a:srgbClr val="0070C0"/>
                </a:solidFill>
              </a:rPr>
            </a:br>
            <a:endParaRPr lang="en-US" sz="24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5922" y="2489446"/>
          <a:ext cx="8382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1219200"/>
                <a:gridCol w="1143000"/>
                <a:gridCol w="1143000"/>
                <a:gridCol w="1600200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Temperature level</a:t>
                      </a:r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HE-LHC continuous cryostat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LHC high-load sector</a:t>
                      </a:r>
                      <a:endParaRPr lang="en-US" dirty="0"/>
                    </a:p>
                  </a:txBody>
                  <a:tcPr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4.6-20 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40-60 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@ 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85-100 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BS @ </a:t>
                      </a:r>
                      <a:br>
                        <a:rPr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4.6-20 K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TS (50-75 K) [kW]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 (2.2)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 (2.2)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HI (4.6-20 K) [kW]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 (18.4)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1.0 (0.5)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1.0 (0.5)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7.7 (4.3)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BS [kW]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40 (3.5)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69 (3.3)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CM (2 K) [kW]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 (7.8)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3.1 (10.0)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5.4 (17.4)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2.7* (9.3)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CL [g/s]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 (2.5)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 (1.8)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Total equivalent entropic capacity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(30.8)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(18.6)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(25.8)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(17.6)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5922" y="6015192"/>
            <a:ext cx="372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*: 2.4 kW at 1.8 K plus 0.3 kW at 4.5 K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2962" y="1500328"/>
            <a:ext cx="85136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Assumptions:</a:t>
            </a:r>
            <a:br>
              <a:rPr lang="en-US" sz="2000" dirty="0" smtClean="0"/>
            </a:br>
            <a:r>
              <a:rPr lang="en-US" sz="2000" dirty="0" smtClean="0"/>
              <a:t>- Continuous cryostat length: 2800 m</a:t>
            </a:r>
            <a:br>
              <a:rPr lang="en-US" sz="2000" dirty="0" smtClean="0"/>
            </a:br>
            <a:r>
              <a:rPr lang="en-US" sz="2000" dirty="0" smtClean="0"/>
              <a:t>- Overcapacity factor: 1.5 (for each temperature level) as for LHC plants</a:t>
            </a:r>
            <a:r>
              <a:rPr lang="en-US" dirty="0" smtClean="0"/>
              <a:t/>
            </a:r>
            <a:br>
              <a:rPr lang="en-US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884" y="0"/>
            <a:ext cx="6414116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Equivalent entropic capacity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29" y="908482"/>
            <a:ext cx="8473063" cy="554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529" y="0"/>
            <a:ext cx="780347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Electrical input power for continuous-cryostat refrigerators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9722" y="1705928"/>
          <a:ext cx="8696459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743755"/>
                <a:gridCol w="1085045"/>
                <a:gridCol w="1143000"/>
                <a:gridCol w="1066800"/>
                <a:gridCol w="1457459"/>
              </a:tblGrid>
              <a:tr h="370840">
                <a:tc rowSpan="2" gridSpan="2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HE-LHC CC refrigerator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LHC refrigerator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@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4.6-20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@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40-60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BS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@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85-100</a:t>
                      </a: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 K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Electrical input power per refrigerator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[MW]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6.5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4.4</a:t>
                      </a: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Number of refrigerator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[-]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Total electrical input power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[MW]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5207" y="4785064"/>
            <a:ext cx="8002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Assuming a performance coefficient factor of </a:t>
            </a:r>
            <a:r>
              <a:rPr lang="en-US" sz="2000" dirty="0" smtClean="0">
                <a:solidFill>
                  <a:srgbClr val="FF0000"/>
                </a:solidFill>
              </a:rPr>
              <a:t>250 W/W (electrical / @4.5 K)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9" y="0"/>
            <a:ext cx="6396361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Concluding remarks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[1/2]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837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>
                <a:solidFill>
                  <a:srgbClr val="FF0000"/>
                </a:solidFill>
              </a:rPr>
              <a:t>No contingency </a:t>
            </a:r>
            <a:r>
              <a:rPr lang="en-US" sz="3300" dirty="0" smtClean="0"/>
              <a:t>has been introduced in the numbers </a:t>
            </a:r>
          </a:p>
          <a:p>
            <a:r>
              <a:rPr lang="en-US" sz="3300" dirty="0" smtClean="0"/>
              <a:t>A lot of assumptions have to be confirmed  ( e.g. the splice resistance and number, the main magnet current, the current-leads distribution and number, and the cryostat performance)</a:t>
            </a:r>
          </a:p>
          <a:p>
            <a:r>
              <a:rPr lang="en-US" sz="3300" dirty="0" smtClean="0"/>
              <a:t>The </a:t>
            </a:r>
            <a:r>
              <a:rPr lang="en-US" sz="3300" dirty="0" smtClean="0">
                <a:solidFill>
                  <a:srgbClr val="FF0000"/>
                </a:solidFill>
              </a:rPr>
              <a:t>optimization of the refrigeration cycle </a:t>
            </a:r>
            <a:r>
              <a:rPr lang="en-US" sz="3300" dirty="0" smtClean="0"/>
              <a:t>has still to be done (wrt temperature levels) </a:t>
            </a:r>
          </a:p>
          <a:p>
            <a:r>
              <a:rPr lang="en-US" sz="3300" dirty="0" smtClean="0"/>
              <a:t>Transient heat loads (ramp/de-ramp, fast de-ramp, quench), have still to be considered in order to define the correct level of </a:t>
            </a:r>
            <a:r>
              <a:rPr lang="en-US" sz="3300" dirty="0" smtClean="0">
                <a:solidFill>
                  <a:srgbClr val="FF0000"/>
                </a:solidFill>
              </a:rPr>
              <a:t>buffering</a:t>
            </a:r>
            <a:r>
              <a:rPr lang="en-US" sz="3300" dirty="0" smtClean="0"/>
              <a:t> </a:t>
            </a:r>
          </a:p>
          <a:p>
            <a:r>
              <a:rPr lang="en-US" sz="3300" dirty="0" smtClean="0"/>
              <a:t>The insertion loads have still to be considered (dedicated </a:t>
            </a:r>
            <a:r>
              <a:rPr lang="en-US" sz="3300" dirty="0" smtClean="0">
                <a:solidFill>
                  <a:srgbClr val="FF0000"/>
                </a:solidFill>
              </a:rPr>
              <a:t>new cryoplants </a:t>
            </a:r>
            <a:r>
              <a:rPr lang="en-US" sz="3300" dirty="0" smtClean="0"/>
              <a:t>as for HL-LHC)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9" y="0"/>
            <a:ext cx="6400801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Content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Heat loads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H</a:t>
            </a:r>
            <a:r>
              <a:rPr lang="en-US" dirty="0" smtClean="0">
                <a:solidFill>
                  <a:srgbClr val="0070C0"/>
                </a:solidFill>
              </a:rPr>
              <a:t>eat inleaks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Resistive heating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Beam induced heat load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Cooling capacity requirement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Conclusions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8" y="0"/>
            <a:ext cx="6396362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Concluding remarks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[2/2]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078" y="1271726"/>
            <a:ext cx="8229600" cy="50491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Depending on the cooling scenario, up to </a:t>
            </a:r>
            <a:r>
              <a:rPr lang="en-US" dirty="0" smtClean="0">
                <a:solidFill>
                  <a:srgbClr val="FF0000"/>
                </a:solidFill>
              </a:rPr>
              <a:t>9 temperature levels</a:t>
            </a:r>
            <a:r>
              <a:rPr lang="en-US" dirty="0" smtClean="0"/>
              <a:t> have to be distributed along the continuous cryostats to supply or recover the different cooling loops 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rationalization study </a:t>
            </a:r>
            <a:r>
              <a:rPr lang="en-US" dirty="0" smtClean="0"/>
              <a:t>has to be done for reducing the number of distribution headers like:</a:t>
            </a:r>
          </a:p>
          <a:p>
            <a:pPr lvl="1"/>
            <a:r>
              <a:rPr lang="en-US" dirty="0" smtClean="0"/>
              <a:t>operating the </a:t>
            </a:r>
            <a:r>
              <a:rPr lang="en-US" dirty="0" smtClean="0">
                <a:solidFill>
                  <a:srgbClr val="FF0000"/>
                </a:solidFill>
              </a:rPr>
              <a:t>beam screen and the thermal shield with the same temperature range (40-60 K)</a:t>
            </a:r>
          </a:p>
          <a:p>
            <a:pPr lvl="1"/>
            <a:r>
              <a:rPr lang="en-US" dirty="0" smtClean="0"/>
              <a:t>cooling the resistive part of HTS current lead with a helium flow at a higher temperature and pressure </a:t>
            </a:r>
            <a:r>
              <a:rPr lang="en-US" dirty="0" smtClean="0">
                <a:solidFill>
                  <a:srgbClr val="FF0000"/>
                </a:solidFill>
              </a:rPr>
              <a:t>(e.g. 40 K, 20 bar)</a:t>
            </a:r>
          </a:p>
          <a:p>
            <a:r>
              <a:rPr lang="en-US" dirty="0" smtClean="0"/>
              <a:t>At the end of the LHC (2030), the LHC (&amp; former LEP) cryogenics will reach  </a:t>
            </a:r>
            <a:r>
              <a:rPr lang="en-US" dirty="0" smtClean="0">
                <a:solidFill>
                  <a:srgbClr val="FF0000"/>
                </a:solidFill>
              </a:rPr>
              <a:t>30 to 40 years operation</a:t>
            </a:r>
            <a:r>
              <a:rPr lang="en-US" dirty="0" smtClean="0"/>
              <a:t>; Initially specified for a 20-year operation, </a:t>
            </a:r>
            <a:r>
              <a:rPr lang="en-US" dirty="0" smtClean="0">
                <a:solidFill>
                  <a:srgbClr val="FF0000"/>
                </a:solidFill>
              </a:rPr>
              <a:t>major overhauling </a:t>
            </a:r>
            <a:r>
              <a:rPr lang="en-US" dirty="0" smtClean="0"/>
              <a:t>has to be considered for the equipments re-affected to the HE-LHC project (cryoplants, QRL, distribution boxes…)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98812" y="0"/>
            <a:ext cx="644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rgbClr val="0070C0"/>
                </a:solidFill>
              </a:rPr>
              <a:t>Additional slide</a:t>
            </a:r>
          </a:p>
          <a:p>
            <a:pPr algn="r"/>
            <a:r>
              <a:rPr lang="en-US" sz="4000" dirty="0" smtClean="0">
                <a:solidFill>
                  <a:srgbClr val="0070C0"/>
                </a:solidFill>
              </a:rPr>
              <a:t>Rationalization options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065" y="1147556"/>
            <a:ext cx="868372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Temperature range (9 levels)</a:t>
            </a:r>
          </a:p>
          <a:p>
            <a:r>
              <a:rPr lang="en-US" sz="2400" dirty="0" smtClean="0"/>
              <a:t>Inlet: 	</a:t>
            </a:r>
            <a:r>
              <a:rPr lang="en-US" sz="2400" dirty="0" smtClean="0">
                <a:solidFill>
                  <a:srgbClr val="FF0000"/>
                </a:solidFill>
              </a:rPr>
              <a:t>50 K </a:t>
            </a:r>
            <a:r>
              <a:rPr lang="en-US" sz="2400" dirty="0" smtClean="0"/>
              <a:t>(TS), </a:t>
            </a:r>
            <a:r>
              <a:rPr lang="en-US" sz="2400" dirty="0" smtClean="0">
                <a:solidFill>
                  <a:srgbClr val="FF0000"/>
                </a:solidFill>
              </a:rPr>
              <a:t>40 K </a:t>
            </a:r>
            <a:r>
              <a:rPr lang="en-US" sz="2400" dirty="0" smtClean="0"/>
              <a:t>(BS), </a:t>
            </a:r>
            <a:r>
              <a:rPr lang="en-US" sz="2400" dirty="0" smtClean="0">
                <a:solidFill>
                  <a:srgbClr val="FF0000"/>
                </a:solidFill>
              </a:rPr>
              <a:t>20 K </a:t>
            </a:r>
            <a:r>
              <a:rPr lang="en-US" sz="2400" dirty="0" smtClean="0"/>
              <a:t>(CL), </a:t>
            </a:r>
            <a:r>
              <a:rPr lang="en-US" sz="2400" dirty="0" smtClean="0">
                <a:solidFill>
                  <a:srgbClr val="FF0000"/>
                </a:solidFill>
              </a:rPr>
              <a:t>4.6 K </a:t>
            </a:r>
          </a:p>
          <a:p>
            <a:r>
              <a:rPr lang="en-US" sz="2400" dirty="0" smtClean="0"/>
              <a:t>Outlet: </a:t>
            </a:r>
            <a:r>
              <a:rPr lang="en-US" sz="2400" dirty="0" smtClean="0">
                <a:solidFill>
                  <a:srgbClr val="FF0000"/>
                </a:solidFill>
              </a:rPr>
              <a:t>300 K </a:t>
            </a:r>
            <a:r>
              <a:rPr lang="en-US" sz="2400" dirty="0" smtClean="0"/>
              <a:t>(CL), </a:t>
            </a:r>
            <a:r>
              <a:rPr lang="en-US" sz="2400" dirty="0" smtClean="0">
                <a:solidFill>
                  <a:srgbClr val="FF0000"/>
                </a:solidFill>
              </a:rPr>
              <a:t>75 K </a:t>
            </a:r>
            <a:r>
              <a:rPr lang="en-US" sz="2400" dirty="0" smtClean="0"/>
              <a:t>(TS), </a:t>
            </a:r>
            <a:r>
              <a:rPr lang="en-US" sz="2400" dirty="0" smtClean="0">
                <a:solidFill>
                  <a:srgbClr val="FF0000"/>
                </a:solidFill>
              </a:rPr>
              <a:t>60 K </a:t>
            </a:r>
            <a:r>
              <a:rPr lang="en-US" sz="2400" dirty="0" smtClean="0"/>
              <a:t>(BS), </a:t>
            </a:r>
            <a:r>
              <a:rPr lang="en-US" sz="2400" dirty="0" smtClean="0">
                <a:solidFill>
                  <a:srgbClr val="FF0000"/>
                </a:solidFill>
              </a:rPr>
              <a:t>4 K </a:t>
            </a:r>
            <a:r>
              <a:rPr lang="en-US" sz="2400" dirty="0" smtClean="0"/>
              <a:t>(Very Low Pumping)</a:t>
            </a:r>
          </a:p>
          <a:p>
            <a:r>
              <a:rPr lang="en-US" sz="2400" dirty="0" smtClean="0"/>
              <a:t>Quench recovery </a:t>
            </a: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/>
              <a:t>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Rationalization options:</a:t>
            </a:r>
          </a:p>
          <a:p>
            <a:r>
              <a:rPr lang="en-US" sz="2400" dirty="0" smtClean="0"/>
              <a:t>TS &amp; BS @ </a:t>
            </a:r>
            <a:r>
              <a:rPr lang="en-US" sz="2400" dirty="0" smtClean="0">
                <a:solidFill>
                  <a:srgbClr val="FF0000"/>
                </a:solidFill>
              </a:rPr>
              <a:t>40-60 K</a:t>
            </a:r>
          </a:p>
          <a:p>
            <a:r>
              <a:rPr lang="en-US" sz="2400" dirty="0" smtClean="0"/>
              <a:t>CL LHC 20-300 K (but regulated @ 50 K, saving distribution headers) </a:t>
            </a:r>
          </a:p>
          <a:p>
            <a:r>
              <a:rPr lang="en-US" sz="2400" dirty="0" smtClean="0"/>
              <a:t>CL HE-LHC @ </a:t>
            </a:r>
            <a:r>
              <a:rPr lang="en-US" sz="2400" dirty="0" smtClean="0">
                <a:solidFill>
                  <a:srgbClr val="FF0000"/>
                </a:solidFill>
              </a:rPr>
              <a:t>40-300 K</a:t>
            </a:r>
            <a:r>
              <a:rPr lang="en-US" sz="2400" dirty="0" smtClean="0"/>
              <a:t>, 20b (taking profit from the TS &amp; BS option)</a:t>
            </a: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0070C0"/>
                </a:solidFill>
              </a:rPr>
              <a:t>Leading to reduced Temperature range (6 levels)</a:t>
            </a:r>
          </a:p>
          <a:p>
            <a:r>
              <a:rPr lang="en-US" sz="2400" dirty="0" smtClean="0"/>
              <a:t>Inlet: </a:t>
            </a:r>
            <a:r>
              <a:rPr lang="en-US" sz="2400" dirty="0" smtClean="0">
                <a:solidFill>
                  <a:srgbClr val="FF0000"/>
                </a:solidFill>
              </a:rPr>
              <a:t>40 K</a:t>
            </a:r>
            <a:r>
              <a:rPr lang="en-US" sz="2400" dirty="0" smtClean="0"/>
              <a:t>, 20 b (TS, BS, CL), </a:t>
            </a:r>
            <a:r>
              <a:rPr lang="en-US" sz="2400" dirty="0" smtClean="0">
                <a:solidFill>
                  <a:srgbClr val="FF0000"/>
                </a:solidFill>
              </a:rPr>
              <a:t>4.6 K</a:t>
            </a:r>
          </a:p>
          <a:p>
            <a:r>
              <a:rPr lang="en-US" sz="2400" dirty="0" smtClean="0"/>
              <a:t>Outlet: </a:t>
            </a:r>
            <a:r>
              <a:rPr lang="en-US" sz="2400" dirty="0" smtClean="0">
                <a:solidFill>
                  <a:srgbClr val="FF0000"/>
                </a:solidFill>
              </a:rPr>
              <a:t>300 K </a:t>
            </a:r>
            <a:r>
              <a:rPr lang="en-US" sz="2400" dirty="0" smtClean="0"/>
              <a:t>(CL), </a:t>
            </a:r>
            <a:r>
              <a:rPr lang="en-US" sz="2400" dirty="0" smtClean="0">
                <a:solidFill>
                  <a:srgbClr val="FF0000"/>
                </a:solidFill>
              </a:rPr>
              <a:t>60 K </a:t>
            </a:r>
            <a:r>
              <a:rPr lang="en-US" sz="2400" dirty="0" smtClean="0"/>
              <a:t>(TS, BS), </a:t>
            </a:r>
            <a:r>
              <a:rPr lang="en-US" sz="2400" dirty="0" smtClean="0">
                <a:solidFill>
                  <a:srgbClr val="FF0000"/>
                </a:solidFill>
              </a:rPr>
              <a:t>4 K </a:t>
            </a:r>
            <a:r>
              <a:rPr lang="en-US" sz="2400" dirty="0" smtClean="0"/>
              <a:t>(Very Low Pumping)</a:t>
            </a:r>
          </a:p>
          <a:p>
            <a:r>
              <a:rPr lang="en-US" sz="2400" dirty="0" smtClean="0"/>
              <a:t>Quench recovery </a:t>
            </a:r>
            <a:r>
              <a:rPr lang="en-US" sz="2400" dirty="0" smtClean="0">
                <a:solidFill>
                  <a:srgbClr val="FF0000"/>
                </a:solidFill>
              </a:rPr>
              <a:t>T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Friday, October 15,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HE-LHC'10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545931" y="993327"/>
          <a:ext cx="7790201" cy="5158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52077" y="0"/>
            <a:ext cx="6391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Cryogenics at CERN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2854" y="15003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HE-LHC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639" y="0"/>
            <a:ext cx="6396361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Introduction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" y="1600200"/>
            <a:ext cx="8629096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Scaling from LHC loads</a:t>
            </a:r>
          </a:p>
          <a:p>
            <a:r>
              <a:rPr lang="en-US" dirty="0" smtClean="0"/>
              <a:t>Three main temperature levels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hermal shield (TS): </a:t>
            </a:r>
            <a:r>
              <a:rPr lang="en-US" dirty="0" smtClean="0"/>
              <a:t>50 </a:t>
            </a:r>
            <a:r>
              <a:rPr lang="en-US" dirty="0"/>
              <a:t>and 75 </a:t>
            </a:r>
            <a:r>
              <a:rPr lang="en-US" dirty="0" smtClean="0"/>
              <a:t>K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eat </a:t>
            </a:r>
            <a:r>
              <a:rPr lang="en-US" dirty="0">
                <a:solidFill>
                  <a:srgbClr val="FF0000"/>
                </a:solidFill>
              </a:rPr>
              <a:t>intercept (HI</a:t>
            </a:r>
            <a:r>
              <a:rPr lang="en-US" dirty="0" smtClean="0">
                <a:solidFill>
                  <a:srgbClr val="FF0000"/>
                </a:solidFill>
              </a:rPr>
              <a:t>): </a:t>
            </a:r>
            <a:r>
              <a:rPr lang="en-US" dirty="0" smtClean="0"/>
              <a:t>4.6 K &amp; </a:t>
            </a:r>
            <a:r>
              <a:rPr lang="en-US" dirty="0" smtClean="0">
                <a:solidFill>
                  <a:srgbClr val="FF0000"/>
                </a:solidFill>
              </a:rPr>
              <a:t>Beam screen (BS): </a:t>
            </a:r>
            <a:r>
              <a:rPr lang="en-US" dirty="0" smtClean="0"/>
              <a:t>4.6-20 K </a:t>
            </a:r>
            <a:r>
              <a:rPr lang="en-US" dirty="0"/>
              <a:t>(40-60 K or 85-100 K as an alternative compatible with vacuum </a:t>
            </a:r>
            <a:r>
              <a:rPr lang="en-US" dirty="0" smtClean="0"/>
              <a:t>specification)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Cold mass(CM): </a:t>
            </a:r>
            <a:r>
              <a:rPr lang="en-US" dirty="0" smtClean="0"/>
              <a:t>2 K</a:t>
            </a:r>
          </a:p>
          <a:p>
            <a:r>
              <a:rPr lang="en-US" dirty="0" smtClean="0"/>
              <a:t>8 cryogenic sectors</a:t>
            </a:r>
          </a:p>
          <a:p>
            <a:pPr lvl="1"/>
            <a:r>
              <a:rPr lang="en-US" dirty="0" smtClean="0"/>
              <a:t>One cryogenic plant per </a:t>
            </a:r>
            <a:r>
              <a:rPr lang="en-US" dirty="0" smtClean="0">
                <a:solidFill>
                  <a:srgbClr val="FF0000"/>
                </a:solidFill>
              </a:rPr>
              <a:t>continuous cryostat </a:t>
            </a:r>
            <a:r>
              <a:rPr lang="en-US" dirty="0" smtClean="0"/>
              <a:t>(arc + dispersion suppressors)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Dedicated cryogenic plants </a:t>
            </a:r>
            <a:r>
              <a:rPr lang="en-US" dirty="0" smtClean="0"/>
              <a:t>for high-load insertions (RF, IT…) as for HL-LHC</a:t>
            </a:r>
          </a:p>
          <a:p>
            <a:r>
              <a:rPr lang="en-US" dirty="0" smtClean="0"/>
              <a:t>Continuous cryostat (arc + dispersion suppressors) only considered in the following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8761" y="0"/>
            <a:ext cx="6405239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Heat inleaks 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(w/o contingency) 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Assumption: thermal </a:t>
            </a:r>
            <a:r>
              <a:rPr lang="en-US" dirty="0"/>
              <a:t>performance of the HE-LHC </a:t>
            </a:r>
            <a:r>
              <a:rPr lang="en-US" dirty="0" smtClean="0"/>
              <a:t>cryostat (magnet + cryogenic distribution QRL)  </a:t>
            </a:r>
            <a:r>
              <a:rPr lang="en-US" dirty="0"/>
              <a:t>similar to the one of the LHC cryomagnet.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78511" y="3154532"/>
          <a:ext cx="6934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Temperature level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LHC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HE-LHC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TS (50-75 K)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7.7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HI (4.6 K)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0.23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CM (2 K)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0.21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38687" y="5060272"/>
            <a:ext cx="690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Contingency (on heat inleaks); Reminder: LHC contingency factor = 1.5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Overcapacity (on cryogenic plant’s refrigeration power)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2128" y="0"/>
            <a:ext cx="6431872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Resistive heating in SC splices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078" y="1339789"/>
            <a:ext cx="8229600" cy="2285999"/>
          </a:xfrm>
        </p:spPr>
        <p:txBody>
          <a:bodyPr>
            <a:normAutofit/>
          </a:bodyPr>
          <a:lstStyle/>
          <a:p>
            <a:r>
              <a:rPr lang="en-US" dirty="0" smtClean="0"/>
              <a:t>Resistive heating </a:t>
            </a:r>
            <a:r>
              <a:rPr lang="en-US" dirty="0"/>
              <a:t>proportional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square of the magnet current,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splice electrical </a:t>
            </a:r>
            <a:r>
              <a:rPr lang="en-US" dirty="0" smtClean="0"/>
              <a:t>resistance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number of splices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3733800"/>
          <a:ext cx="8610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1371600"/>
                <a:gridCol w="1752600"/>
                <a:gridCol w="16764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LHC nominal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HE-LHC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Main magnet current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[kA]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Splice resistance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[nOhm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Calibri"/>
                          <a:cs typeface="Times New Roman"/>
                        </a:rPr>
                        <a:t>Number of splice per arc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Calibri"/>
                          <a:cs typeface="Times New Roman"/>
                        </a:rPr>
                        <a:t>2500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3750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Resistive heating on 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  <a:ea typeface="Calibri"/>
                          <a:cs typeface="Times New Roman"/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0.34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6517" y="0"/>
            <a:ext cx="6387483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Current lead cooling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856" y="929936"/>
            <a:ext cx="82296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Assumptions: 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HE-LHC is using the same type of HTS current lead as the LHC with the same cooling performance, </a:t>
            </a:r>
            <a:r>
              <a:rPr lang="en-US" dirty="0" smtClean="0"/>
              <a:t>i.e.  </a:t>
            </a:r>
            <a:r>
              <a:rPr lang="en-US" dirty="0">
                <a:solidFill>
                  <a:srgbClr val="FF0000"/>
                </a:solidFill>
              </a:rPr>
              <a:t>54 </a:t>
            </a:r>
            <a:r>
              <a:rPr lang="en-US" dirty="0" smtClean="0">
                <a:solidFill>
                  <a:srgbClr val="FF0000"/>
                </a:solidFill>
              </a:rPr>
              <a:t>mg/s per kA </a:t>
            </a:r>
            <a:r>
              <a:rPr lang="en-US" dirty="0">
                <a:solidFill>
                  <a:srgbClr val="FF0000"/>
                </a:solidFill>
              </a:rPr>
              <a:t>of helium between 20 and 300 </a:t>
            </a:r>
            <a:r>
              <a:rPr lang="en-US" dirty="0" smtClean="0">
                <a:solidFill>
                  <a:srgbClr val="FF0000"/>
                </a:solidFill>
              </a:rPr>
              <a:t>K</a:t>
            </a:r>
          </a:p>
          <a:p>
            <a:pPr lvl="1"/>
            <a:r>
              <a:rPr lang="en-US" dirty="0" smtClean="0"/>
              <a:t>as </a:t>
            </a:r>
            <a:r>
              <a:rPr lang="en-US" dirty="0"/>
              <a:t>the optics of the HE-LHC </a:t>
            </a:r>
            <a:r>
              <a:rPr lang="en-US" dirty="0" smtClean="0"/>
              <a:t>are </a:t>
            </a:r>
            <a:r>
              <a:rPr lang="en-US" dirty="0"/>
              <a:t>not yet fully defined the number of individually powered magnets is not </a:t>
            </a:r>
            <a:r>
              <a:rPr lang="en-US" dirty="0" smtClean="0"/>
              <a:t>known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total </a:t>
            </a:r>
            <a:r>
              <a:rPr lang="en-US" dirty="0"/>
              <a:t>current entering or exiting </a:t>
            </a:r>
            <a:r>
              <a:rPr lang="en-US" dirty="0" smtClean="0"/>
              <a:t> </a:t>
            </a:r>
            <a:r>
              <a:rPr lang="en-US" dirty="0"/>
              <a:t>proportional to the main magnet </a:t>
            </a:r>
            <a:r>
              <a:rPr lang="en-US" dirty="0" smtClean="0"/>
              <a:t>current</a:t>
            </a:r>
          </a:p>
          <a:p>
            <a:pPr lvl="1"/>
            <a:r>
              <a:rPr lang="en-US" dirty="0" smtClean="0"/>
              <a:t>as </a:t>
            </a:r>
            <a:r>
              <a:rPr lang="en-US" dirty="0"/>
              <a:t>for the </a:t>
            </a:r>
            <a:r>
              <a:rPr lang="en-US" dirty="0" smtClean="0"/>
              <a:t>LHC, </a:t>
            </a:r>
            <a:r>
              <a:rPr lang="en-US" dirty="0"/>
              <a:t>it is assumed that </a:t>
            </a:r>
            <a:r>
              <a:rPr lang="en-US" dirty="0">
                <a:solidFill>
                  <a:srgbClr val="FF0000"/>
                </a:solidFill>
              </a:rPr>
              <a:t>high-load sectors enter two times more current than low-load </a:t>
            </a:r>
            <a:r>
              <a:rPr lang="en-US" dirty="0" smtClean="0">
                <a:solidFill>
                  <a:srgbClr val="FF0000"/>
                </a:solidFill>
              </a:rPr>
              <a:t>sectors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70264" y="3428162"/>
          <a:ext cx="79248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399"/>
                <a:gridCol w="1524000"/>
                <a:gridCol w="1600200"/>
                <a:gridCol w="1219201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LHC nominal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HE-LHC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Main magnet current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[kA]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Total current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in/out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[kA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2750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4130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Total current high load sector 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690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Total current low load sector 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345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Specific CL cooling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[mg/s per 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54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High-load sector CL cooling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[g/s]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Low-load sector CL cooling flow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[g/s]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006" y="0"/>
            <a:ext cx="6422994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Beam-induced load: 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Scaling laws</a:t>
            </a:r>
            <a:endParaRPr lang="en-US" sz="40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0585" y="1451499"/>
          <a:ext cx="8915403" cy="366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3"/>
                <a:gridCol w="914400"/>
                <a:gridCol w="1295400"/>
                <a:gridCol w="1143000"/>
                <a:gridCol w="1066800"/>
                <a:gridCol w="1066800"/>
                <a:gridCol w="838200"/>
              </a:tblGrid>
              <a:tr h="15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Arial"/>
                        </a:rPr>
                        <a:t>Beam-induced load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Energy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2000" dirty="0">
                          <a:latin typeface="Calibri"/>
                          <a:ea typeface="Times New Roman"/>
                          <a:cs typeface="Arial"/>
                        </a:rPr>
                      </a:b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Bunch Population</a:t>
                      </a:r>
                      <a:b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</a:b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Number</a:t>
                      </a:r>
                      <a:b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</a:b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 smtClean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Length</a:t>
                      </a:r>
                      <a:b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</a:br>
                      <a:endParaRPr lang="en-US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000" kern="1200" dirty="0">
                          <a:latin typeface="Calibri"/>
                          <a:ea typeface="Times New Roman"/>
                          <a:cs typeface="Arial"/>
                        </a:rPr>
                        <a:t>σ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z</a:t>
                      </a: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 [rms]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Beam-screen aperture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Temp.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Level</a:t>
                      </a:r>
                    </a:p>
                    <a:p>
                      <a:pPr algn="ctr">
                        <a:spcAft>
                          <a:spcPts val="80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Synchrotron radiation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en-US" sz="2000" b="1" kern="1200" baseline="300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2000" kern="1200" baseline="30000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bunch 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 smtClean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BS</a:t>
                      </a:r>
                    </a:p>
                  </a:txBody>
                  <a:tcPr marL="68580" marR="68580" marT="0" marB="0" anchor="ctr"/>
                </a:tc>
              </a:tr>
              <a:tr h="53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Image current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r>
                        <a:rPr lang="en-US" sz="2000" kern="1200" baseline="30000" dirty="0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 smtClean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000" kern="1200">
                          <a:latin typeface="Calibri"/>
                          <a:ea typeface="Times New Roman"/>
                          <a:cs typeface="Arial"/>
                        </a:rPr>
                        <a:t>σ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z</a:t>
                      </a:r>
                      <a:r>
                        <a:rPr lang="en-US" sz="2000" kern="1200" baseline="30000" dirty="0">
                          <a:latin typeface="Calibri"/>
                          <a:ea typeface="Times New Roman"/>
                          <a:cs typeface="Arial"/>
                        </a:rPr>
                        <a:t>-3/2 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000" baseline="30000" dirty="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BS</a:t>
                      </a:r>
                    </a:p>
                  </a:txBody>
                  <a:tcPr marL="68580" marR="68580" marT="0" marB="0" anchor="ctr"/>
                </a:tc>
              </a:tr>
              <a:tr h="53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Photo-electron cloud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r>
                        <a:rPr lang="en-US" sz="2000" kern="1200" baseline="30000" dirty="0"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 smtClean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000" baseline="30000" dirty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BS</a:t>
                      </a:r>
                    </a:p>
                  </a:txBody>
                  <a:tcPr marL="68580" marR="68580" marT="0" marB="0" anchor="ctr"/>
                </a:tc>
              </a:tr>
              <a:tr h="53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Beam gas scattering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>
                          <a:latin typeface="Calibri"/>
                          <a:ea typeface="Times New Roman"/>
                          <a:cs typeface="Arial"/>
                        </a:rPr>
                        <a:t>bunch 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latin typeface="Calibri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US" sz="2000" kern="1200" baseline="-25000" dirty="0" smtClean="0">
                          <a:latin typeface="Calibri"/>
                          <a:ea typeface="Times New Roman"/>
                          <a:cs typeface="Arial"/>
                        </a:rPr>
                        <a:t>bunch</a:t>
                      </a: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CM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962" y="159798"/>
            <a:ext cx="885103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Beam-induced loads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(for BS operating between 4.6 and 20 K)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6095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biggest change concerns the synchrotron-radiation load, which increases by a </a:t>
            </a:r>
            <a:r>
              <a:rPr lang="en-US" dirty="0" smtClean="0">
                <a:solidFill>
                  <a:srgbClr val="FF0000"/>
                </a:solidFill>
              </a:rPr>
              <a:t>factor 17 !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399" y="1600200"/>
          <a:ext cx="7848601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1"/>
                <a:gridCol w="1066800"/>
                <a:gridCol w="1600200"/>
                <a:gridCol w="12954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LHC nominal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HE-LHC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Beam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energy, 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[TeV]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16.5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Bunch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population,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N</a:t>
                      </a:r>
                      <a:r>
                        <a:rPr lang="en-US" sz="2000" baseline="-25000" dirty="0" smtClean="0">
                          <a:latin typeface="Calibri"/>
                          <a:ea typeface="Calibri"/>
                          <a:cs typeface="Times New Roman"/>
                        </a:rPr>
                        <a:t>bunch</a:t>
                      </a:r>
                      <a:endParaRPr lang="en-US" sz="2000" baseline="-25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en-US" sz="2000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1.15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1.29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Bunch number, n</a:t>
                      </a:r>
                      <a:r>
                        <a:rPr lang="en-US" sz="2000" baseline="-25000" dirty="0" smtClean="0">
                          <a:latin typeface="+mn-lt"/>
                          <a:ea typeface="Calibri"/>
                          <a:cs typeface="Times New Roman"/>
                        </a:rPr>
                        <a:t>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2808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1404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Bunch length,</a:t>
                      </a:r>
                      <a:r>
                        <a:rPr lang="en-US" sz="20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000" kern="1200" dirty="0" smtClean="0">
                          <a:latin typeface="+mn-lt"/>
                          <a:ea typeface="Times New Roman"/>
                          <a:cs typeface="Arial"/>
                        </a:rPr>
                        <a:t>σ</a:t>
                      </a:r>
                      <a:r>
                        <a:rPr lang="en-US" sz="2000" kern="1200" baseline="-25000" dirty="0" smtClean="0">
                          <a:latin typeface="+mn-lt"/>
                          <a:ea typeface="Times New Roman"/>
                          <a:cs typeface="Arial"/>
                        </a:rPr>
                        <a:t>z</a:t>
                      </a:r>
                      <a:r>
                        <a:rPr lang="en-US" sz="2000" kern="1200" dirty="0" smtClean="0">
                          <a:latin typeface="+mn-lt"/>
                          <a:ea typeface="Times New Roman"/>
                          <a:cs typeface="Arial"/>
                        </a:rPr>
                        <a:t> [rms]</a:t>
                      </a:r>
                      <a:endParaRPr lang="en-US" sz="20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7.55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6.55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Beam-screen aperture radius,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Synchrotron 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5.71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Image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0.36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0.44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Photo-electron 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Beam gas scattering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[W/m]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n-lt"/>
                          <a:ea typeface="Calibri"/>
                          <a:cs typeface="Times New Roman"/>
                        </a:rPr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0.03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Friday, October 15,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C056-41AB-4B0C-9FA9-C893D50D92C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HE-LHC'10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2220</TotalTime>
  <Words>1443</Words>
  <Application>Microsoft Office PowerPoint</Application>
  <PresentationFormat>On-screen Show (4:3)</PresentationFormat>
  <Paragraphs>497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Heat loads and cryogenics</vt:lpstr>
      <vt:lpstr>Content</vt:lpstr>
      <vt:lpstr>Slide 3</vt:lpstr>
      <vt:lpstr>Introduction</vt:lpstr>
      <vt:lpstr>Heat inleaks  (w/o contingency) </vt:lpstr>
      <vt:lpstr>Resistive heating in SC splices</vt:lpstr>
      <vt:lpstr>Current lead cooling</vt:lpstr>
      <vt:lpstr>Beam-induced load:  Scaling laws</vt:lpstr>
      <vt:lpstr>Beam-induced loads (for BS operating between 4.6 and 20 K)</vt:lpstr>
      <vt:lpstr>Operating the beam screen  at higher temperature</vt:lpstr>
      <vt:lpstr>Copper electrical resistivity</vt:lpstr>
      <vt:lpstr>CM heat load vs. BS temperature</vt:lpstr>
      <vt:lpstr>Beam screen cooling capillary </vt:lpstr>
      <vt:lpstr>Summary of specific cryogenic heat loads</vt:lpstr>
      <vt:lpstr>Cold mass cooling</vt:lpstr>
      <vt:lpstr>Continuous cryostat  cooling capacity per sector  (values in brackets: equivalent entropic capacity in kW at 4.5 K) </vt:lpstr>
      <vt:lpstr>Equivalent entropic capacity</vt:lpstr>
      <vt:lpstr>Electrical input power for continuous-cryostat refrigerators</vt:lpstr>
      <vt:lpstr>Concluding remarks [1/2]</vt:lpstr>
      <vt:lpstr>Concluding remarks [2/2]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 loads and cryogenics</dc:title>
  <dc:creator>tavian</dc:creator>
  <cp:lastModifiedBy>dimitri</cp:lastModifiedBy>
  <cp:revision>120</cp:revision>
  <dcterms:created xsi:type="dcterms:W3CDTF">2010-09-27T07:12:02Z</dcterms:created>
  <dcterms:modified xsi:type="dcterms:W3CDTF">2010-10-14T14:10:32Z</dcterms:modified>
</cp:coreProperties>
</file>