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theme/theme6.xml" ContentType="application/vnd.openxmlformats-officedocument.them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theme/theme5.xml" ContentType="application/vnd.openxmlformats-officedocument.theme+xml"/>
  <Default Extension="pict" ContentType="image/pict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theme/theme4.xml" ContentType="application/vnd.openxmlformats-officedocument.them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embeddings/Microsoft_Equation1.bin" ContentType="application/vnd.openxmlformats-officedocument.oleObject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charts/chart1.xml" ContentType="application/vnd.openxmlformats-officedocument.drawingml.chart+xml"/>
  <Override PartName="/ppt/slides/slide8.xml" ContentType="application/vnd.openxmlformats-officedocument.presentationml.slide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4.xml" ContentType="application/vnd.openxmlformats-officedocument.presentationml.slideMaster+xml"/>
  <Default Extension="jpeg" ContentType="image/jpeg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s/slide7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Masters/slideMaster3.xml" ContentType="application/vnd.openxmlformats-officedocument.presentationml.slideMaster+xml"/>
  <Default Extension="tiff" ContentType="image/tiff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  <p:sldMasterId id="2147483674" r:id="rId2"/>
    <p:sldMasterId id="2147483683" r:id="rId3"/>
    <p:sldMasterId id="2147483685" r:id="rId4"/>
  </p:sldMasterIdLst>
  <p:notesMasterIdLst>
    <p:notesMasterId r:id="rId49"/>
  </p:notesMasterIdLst>
  <p:handoutMasterIdLst>
    <p:handoutMasterId r:id="rId50"/>
  </p:handoutMasterIdLst>
  <p:sldIdLst>
    <p:sldId id="271" r:id="rId5"/>
    <p:sldId id="342" r:id="rId6"/>
    <p:sldId id="343" r:id="rId7"/>
    <p:sldId id="344" r:id="rId8"/>
    <p:sldId id="391" r:id="rId9"/>
    <p:sldId id="396" r:id="rId10"/>
    <p:sldId id="387" r:id="rId11"/>
    <p:sldId id="397" r:id="rId12"/>
    <p:sldId id="399" r:id="rId13"/>
    <p:sldId id="401" r:id="rId14"/>
    <p:sldId id="398" r:id="rId15"/>
    <p:sldId id="349" r:id="rId16"/>
    <p:sldId id="350" r:id="rId17"/>
    <p:sldId id="402" r:id="rId18"/>
    <p:sldId id="355" r:id="rId19"/>
    <p:sldId id="403" r:id="rId20"/>
    <p:sldId id="356" r:id="rId21"/>
    <p:sldId id="357" r:id="rId22"/>
    <p:sldId id="404" r:id="rId23"/>
    <p:sldId id="392" r:id="rId24"/>
    <p:sldId id="347" r:id="rId25"/>
    <p:sldId id="367" r:id="rId26"/>
    <p:sldId id="385" r:id="rId27"/>
    <p:sldId id="348" r:id="rId28"/>
    <p:sldId id="361" r:id="rId29"/>
    <p:sldId id="363" r:id="rId30"/>
    <p:sldId id="364" r:id="rId31"/>
    <p:sldId id="362" r:id="rId32"/>
    <p:sldId id="365" r:id="rId33"/>
    <p:sldId id="371" r:id="rId34"/>
    <p:sldId id="378" r:id="rId35"/>
    <p:sldId id="372" r:id="rId36"/>
    <p:sldId id="381" r:id="rId37"/>
    <p:sldId id="382" r:id="rId38"/>
    <p:sldId id="379" r:id="rId39"/>
    <p:sldId id="393" r:id="rId40"/>
    <p:sldId id="368" r:id="rId41"/>
    <p:sldId id="369" r:id="rId42"/>
    <p:sldId id="405" r:id="rId43"/>
    <p:sldId id="394" r:id="rId44"/>
    <p:sldId id="388" r:id="rId45"/>
    <p:sldId id="395" r:id="rId46"/>
    <p:sldId id="390" r:id="rId47"/>
    <p:sldId id="389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DD91D"/>
    <a:srgbClr val="FAFFA4"/>
    <a:srgbClr val="FFFFFF"/>
    <a:srgbClr val="C9FFCA"/>
    <a:srgbClr val="FFB2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aximized"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mmmac42:Users:ludgerweber:ludgerweber:Ludger:current%20work:projects:EuCARD:Mechanical%20tests:Overview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>
        <c:manualLayout>
          <c:layoutTarget val="inner"/>
          <c:xMode val="edge"/>
          <c:yMode val="edge"/>
          <c:x val="0.163526894746097"/>
          <c:y val="0.0312820512820513"/>
          <c:w val="0.785412360055489"/>
          <c:h val="0.814154048051686"/>
        </c:manualLayout>
      </c:layout>
      <c:scatterChart>
        <c:scatterStyle val="lineMarker"/>
        <c:ser>
          <c:idx val="0"/>
          <c:order val="0"/>
          <c:tx>
            <c:strRef>
              <c:f>'ALD_1.TRA'!$F$27</c:f>
              <c:strCache>
                <c:ptCount val="1"/>
                <c:pt idx="0">
                  <c:v>ALD_1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'ALD_1.TRA'!$E$28:$E$121</c:f>
              <c:numCache>
                <c:formatCode>General</c:formatCode>
                <c:ptCount val="94"/>
                <c:pt idx="0">
                  <c:v>7.46732738400063E-7</c:v>
                </c:pt>
                <c:pt idx="1">
                  <c:v>9.81932376E-5</c:v>
                </c:pt>
                <c:pt idx="2">
                  <c:v>0.0001911335484768</c:v>
                </c:pt>
                <c:pt idx="3">
                  <c:v>0.0002868902304768</c:v>
                </c:pt>
                <c:pt idx="4">
                  <c:v>0.0003775774382616</c:v>
                </c:pt>
                <c:pt idx="5">
                  <c:v>0.0004733341202616</c:v>
                </c:pt>
                <c:pt idx="6">
                  <c:v>0.0005662744311384</c:v>
                </c:pt>
                <c:pt idx="7">
                  <c:v>0.0006580881909384</c:v>
                </c:pt>
                <c:pt idx="8">
                  <c:v>0.0007544081484768</c:v>
                </c:pt>
                <c:pt idx="9">
                  <c:v>0.0008479117320768</c:v>
                </c:pt>
                <c:pt idx="10">
                  <c:v>0.0009442316896152</c:v>
                </c:pt>
                <c:pt idx="11">
                  <c:v>0.0010326657980616</c:v>
                </c:pt>
                <c:pt idx="12">
                  <c:v>0.0011306755794</c:v>
                </c:pt>
                <c:pt idx="13">
                  <c:v>0.0012230526147384</c:v>
                </c:pt>
                <c:pt idx="14">
                  <c:v>0.0013154296500768</c:v>
                </c:pt>
                <c:pt idx="15">
                  <c:v>0.0014117496029232</c:v>
                </c:pt>
                <c:pt idx="16">
                  <c:v>0.0015052531902768</c:v>
                </c:pt>
                <c:pt idx="17">
                  <c:v>0.0016004465967384</c:v>
                </c:pt>
                <c:pt idx="18">
                  <c:v>0.0016900072572</c:v>
                </c:pt>
                <c:pt idx="19">
                  <c:v>0.0017874537620616</c:v>
                </c:pt>
                <c:pt idx="20">
                  <c:v>0.0018798307974</c:v>
                </c:pt>
                <c:pt idx="21">
                  <c:v>0.0019733343800616</c:v>
                </c:pt>
                <c:pt idx="22">
                  <c:v>0.0020690910620616</c:v>
                </c:pt>
                <c:pt idx="23">
                  <c:v>0.0021620313729384</c:v>
                </c:pt>
                <c:pt idx="24">
                  <c:v>0.0022566615038616</c:v>
                </c:pt>
                <c:pt idx="25">
                  <c:v>0.0023462221680768</c:v>
                </c:pt>
                <c:pt idx="26">
                  <c:v>0.0024436686729384</c:v>
                </c:pt>
                <c:pt idx="27">
                  <c:v>0.0025366089800616</c:v>
                </c:pt>
                <c:pt idx="28">
                  <c:v>0.0026306758392</c:v>
                </c:pt>
                <c:pt idx="29">
                  <c:v>0.0027253059738768</c:v>
                </c:pt>
                <c:pt idx="30">
                  <c:v>0.0028182462800616</c:v>
                </c:pt>
                <c:pt idx="31">
                  <c:v>0.0029140029620616</c:v>
                </c:pt>
                <c:pt idx="32">
                  <c:v>0.0030024370752</c:v>
                </c:pt>
                <c:pt idx="33">
                  <c:v>0.0031004468565384</c:v>
                </c:pt>
                <c:pt idx="34">
                  <c:v>0.0031933871627232</c:v>
                </c:pt>
                <c:pt idx="35">
                  <c:v>0.0032880172974</c:v>
                </c:pt>
                <c:pt idx="36">
                  <c:v>0.0033820841565384</c:v>
                </c:pt>
                <c:pt idx="37">
                  <c:v>0.0034755877392</c:v>
                </c:pt>
                <c:pt idx="38">
                  <c:v>0.0035696545974</c:v>
                </c:pt>
                <c:pt idx="39">
                  <c:v>0.0036597785343384</c:v>
                </c:pt>
                <c:pt idx="40">
                  <c:v>0.0037572250392</c:v>
                </c:pt>
                <c:pt idx="41">
                  <c:v>0.0038507286218616</c:v>
                </c:pt>
                <c:pt idx="42">
                  <c:v>0.0039453587565384</c:v>
                </c:pt>
                <c:pt idx="43">
                  <c:v>0.0040382990636616</c:v>
                </c:pt>
                <c:pt idx="44">
                  <c:v>0.0041329291983384</c:v>
                </c:pt>
                <c:pt idx="45">
                  <c:v>0.0042258695092152</c:v>
                </c:pt>
                <c:pt idx="46">
                  <c:v>0.004316556717</c:v>
                </c:pt>
                <c:pt idx="47">
                  <c:v>0.0044145664983384</c:v>
                </c:pt>
                <c:pt idx="48">
                  <c:v>0.0045075068092152</c:v>
                </c:pt>
                <c:pt idx="49">
                  <c:v>0.0046027002156768</c:v>
                </c:pt>
                <c:pt idx="50">
                  <c:v>0.0046956405218616</c:v>
                </c:pt>
                <c:pt idx="51">
                  <c:v>0.0047891441045232</c:v>
                </c:pt>
                <c:pt idx="52">
                  <c:v>0.0048832109636616</c:v>
                </c:pt>
                <c:pt idx="53">
                  <c:v>0.0049738981752</c:v>
                </c:pt>
                <c:pt idx="54">
                  <c:v>0.005071344681</c:v>
                </c:pt>
                <c:pt idx="55">
                  <c:v>0.0051642849918768</c:v>
                </c:pt>
                <c:pt idx="56">
                  <c:v>0.0052594783983384</c:v>
                </c:pt>
                <c:pt idx="57">
                  <c:v>0.0053512921572</c:v>
                </c:pt>
                <c:pt idx="58">
                  <c:v>0.0054464855636616</c:v>
                </c:pt>
                <c:pt idx="59">
                  <c:v>0.0055394258745384</c:v>
                </c:pt>
                <c:pt idx="60">
                  <c:v>0.0056312396343384</c:v>
                </c:pt>
                <c:pt idx="61">
                  <c:v>0.0057275595918768</c:v>
                </c:pt>
                <c:pt idx="62">
                  <c:v>0.0058210631745384</c:v>
                </c:pt>
                <c:pt idx="63">
                  <c:v>0.0059173831330152</c:v>
                </c:pt>
                <c:pt idx="64">
                  <c:v>0.0060075070690152</c:v>
                </c:pt>
                <c:pt idx="65">
                  <c:v>0.0061032637510152</c:v>
                </c:pt>
                <c:pt idx="66">
                  <c:v>0.0061956407816616</c:v>
                </c:pt>
                <c:pt idx="67">
                  <c:v>0.0062885810934768</c:v>
                </c:pt>
                <c:pt idx="68">
                  <c:v>0.0063849010510152</c:v>
                </c:pt>
                <c:pt idx="69">
                  <c:v>0.0064784046336768</c:v>
                </c:pt>
                <c:pt idx="70">
                  <c:v>0.0065741613156768</c:v>
                </c:pt>
                <c:pt idx="71">
                  <c:v>0.0066637219761384</c:v>
                </c:pt>
                <c:pt idx="72">
                  <c:v>0.0067606052054616</c:v>
                </c:pt>
                <c:pt idx="73">
                  <c:v>0.0068535455163384</c:v>
                </c:pt>
                <c:pt idx="74">
                  <c:v>0.0069459225516768</c:v>
                </c:pt>
                <c:pt idx="75">
                  <c:v>0.0070422425054616</c:v>
                </c:pt>
                <c:pt idx="76">
                  <c:v>0.0071351828163384</c:v>
                </c:pt>
                <c:pt idx="77">
                  <c:v>0.0072309394974</c:v>
                </c:pt>
                <c:pt idx="78">
                  <c:v>0.0073199368842</c:v>
                </c:pt>
                <c:pt idx="79">
                  <c:v>0.00741738339</c:v>
                </c:pt>
                <c:pt idx="80">
                  <c:v>0.0075097604244</c:v>
                </c:pt>
                <c:pt idx="81">
                  <c:v>0.0076038272826</c:v>
                </c:pt>
                <c:pt idx="82">
                  <c:v>0.0076984574154</c:v>
                </c:pt>
                <c:pt idx="83">
                  <c:v>0.0077925242736</c:v>
                </c:pt>
                <c:pt idx="84">
                  <c:v>0.0078871544064</c:v>
                </c:pt>
                <c:pt idx="85">
                  <c:v>0.0079767150678</c:v>
                </c:pt>
                <c:pt idx="86">
                  <c:v>0.0080741615736</c:v>
                </c:pt>
                <c:pt idx="87">
                  <c:v>0.0081671018826</c:v>
                </c:pt>
                <c:pt idx="88">
                  <c:v>0.0082611687408</c:v>
                </c:pt>
                <c:pt idx="89">
                  <c:v>0.008355235599</c:v>
                </c:pt>
                <c:pt idx="90">
                  <c:v>0.0084487391826</c:v>
                </c:pt>
                <c:pt idx="91">
                  <c:v>0.0085433693154</c:v>
                </c:pt>
                <c:pt idx="92">
                  <c:v>0.0086329299768</c:v>
                </c:pt>
                <c:pt idx="93">
                  <c:v>0.0087303764826</c:v>
                </c:pt>
              </c:numCache>
            </c:numRef>
          </c:xVal>
          <c:yVal>
            <c:numRef>
              <c:f>'ALD_1.TRA'!$F$28:$F$121</c:f>
              <c:numCache>
                <c:formatCode>General</c:formatCode>
                <c:ptCount val="94"/>
                <c:pt idx="0">
                  <c:v>0.879787948463869</c:v>
                </c:pt>
                <c:pt idx="1">
                  <c:v>2.602994306907144</c:v>
                </c:pt>
                <c:pt idx="2">
                  <c:v>4.543868836996078</c:v>
                </c:pt>
                <c:pt idx="3">
                  <c:v>6.39404829535688</c:v>
                </c:pt>
                <c:pt idx="4">
                  <c:v>8.38933987086658</c:v>
                </c:pt>
                <c:pt idx="5">
                  <c:v>10.47532651057638</c:v>
                </c:pt>
                <c:pt idx="6">
                  <c:v>12.18039385429762</c:v>
                </c:pt>
                <c:pt idx="7">
                  <c:v>13.8129051416401</c:v>
                </c:pt>
                <c:pt idx="8">
                  <c:v>15.42727741488787</c:v>
                </c:pt>
                <c:pt idx="9">
                  <c:v>16.73328644852587</c:v>
                </c:pt>
                <c:pt idx="10">
                  <c:v>17.94860040541704</c:v>
                </c:pt>
                <c:pt idx="11">
                  <c:v>18.83741210233036</c:v>
                </c:pt>
                <c:pt idx="12">
                  <c:v>19.70808479142236</c:v>
                </c:pt>
                <c:pt idx="13">
                  <c:v>20.41550634738876</c:v>
                </c:pt>
                <c:pt idx="14">
                  <c:v>21.03223283288168</c:v>
                </c:pt>
                <c:pt idx="15">
                  <c:v>21.92104453606838</c:v>
                </c:pt>
                <c:pt idx="16">
                  <c:v>22.41079792289846</c:v>
                </c:pt>
                <c:pt idx="17">
                  <c:v>22.95496835201261</c:v>
                </c:pt>
                <c:pt idx="18">
                  <c:v>23.39030469028524</c:v>
                </c:pt>
                <c:pt idx="19">
                  <c:v>23.82564103483118</c:v>
                </c:pt>
                <c:pt idx="20">
                  <c:v>24.20656033709316</c:v>
                </c:pt>
                <c:pt idx="21">
                  <c:v>24.5512016111657</c:v>
                </c:pt>
                <c:pt idx="22">
                  <c:v>24.96839893534358</c:v>
                </c:pt>
                <c:pt idx="23">
                  <c:v>25.25862316713209</c:v>
                </c:pt>
                <c:pt idx="24">
                  <c:v>25.56698640674187</c:v>
                </c:pt>
                <c:pt idx="25">
                  <c:v>25.85721063853033</c:v>
                </c:pt>
                <c:pt idx="26">
                  <c:v>26.18371289223481</c:v>
                </c:pt>
                <c:pt idx="27">
                  <c:v>26.34696402536041</c:v>
                </c:pt>
                <c:pt idx="28">
                  <c:v>26.58277120859142</c:v>
                </c:pt>
                <c:pt idx="29">
                  <c:v>26.85485642628518</c:v>
                </c:pt>
                <c:pt idx="30">
                  <c:v>27.07252459542148</c:v>
                </c:pt>
                <c:pt idx="31">
                  <c:v>27.30833178492587</c:v>
                </c:pt>
                <c:pt idx="32">
                  <c:v>27.39902685539932</c:v>
                </c:pt>
                <c:pt idx="33">
                  <c:v>27.65297305272504</c:v>
                </c:pt>
                <c:pt idx="34">
                  <c:v>27.79808516548258</c:v>
                </c:pt>
                <c:pt idx="35">
                  <c:v>28.03389235498696</c:v>
                </c:pt>
                <c:pt idx="36">
                  <c:v>28.23342151002858</c:v>
                </c:pt>
                <c:pt idx="37">
                  <c:v>28.45108968543827</c:v>
                </c:pt>
                <c:pt idx="38">
                  <c:v>28.6143408122905</c:v>
                </c:pt>
                <c:pt idx="39">
                  <c:v>28.68689686866928</c:v>
                </c:pt>
                <c:pt idx="40">
                  <c:v>28.94084306599497</c:v>
                </c:pt>
                <c:pt idx="41">
                  <c:v>29.08595518502589</c:v>
                </c:pt>
                <c:pt idx="42">
                  <c:v>29.15851124140466</c:v>
                </c:pt>
                <c:pt idx="43">
                  <c:v>29.3399013823516</c:v>
                </c:pt>
                <c:pt idx="44">
                  <c:v>29.41245743873036</c:v>
                </c:pt>
                <c:pt idx="45">
                  <c:v>29.66640364232942</c:v>
                </c:pt>
                <c:pt idx="46">
                  <c:v>29.77523772689759</c:v>
                </c:pt>
                <c:pt idx="47">
                  <c:v>29.88407181146575</c:v>
                </c:pt>
                <c:pt idx="48">
                  <c:v>29.9747668819391</c:v>
                </c:pt>
                <c:pt idx="49">
                  <c:v>30.11987900097013</c:v>
                </c:pt>
                <c:pt idx="50">
                  <c:v>30.21057407144359</c:v>
                </c:pt>
                <c:pt idx="51">
                  <c:v>30.33754717010644</c:v>
                </c:pt>
                <c:pt idx="52">
                  <c:v>30.41010322648521</c:v>
                </c:pt>
                <c:pt idx="53">
                  <c:v>30.50079829695868</c:v>
                </c:pt>
                <c:pt idx="54">
                  <c:v>30.64591041598959</c:v>
                </c:pt>
                <c:pt idx="55">
                  <c:v>30.71846647236836</c:v>
                </c:pt>
                <c:pt idx="56">
                  <c:v>30.86357858512588</c:v>
                </c:pt>
                <c:pt idx="57">
                  <c:v>31.00869069788344</c:v>
                </c:pt>
                <c:pt idx="58">
                  <c:v>31.06310774016752</c:v>
                </c:pt>
                <c:pt idx="59">
                  <c:v>31.1356637965463</c:v>
                </c:pt>
                <c:pt idx="60">
                  <c:v>31.1356637965463</c:v>
                </c:pt>
                <c:pt idx="61">
                  <c:v>31.28077591557722</c:v>
                </c:pt>
                <c:pt idx="62">
                  <c:v>31.40774901424006</c:v>
                </c:pt>
                <c:pt idx="63">
                  <c:v>31.44402704242945</c:v>
                </c:pt>
                <c:pt idx="64">
                  <c:v>31.66169521156576</c:v>
                </c:pt>
                <c:pt idx="65">
                  <c:v>31.5710001410923</c:v>
                </c:pt>
                <c:pt idx="66">
                  <c:v>31.69797323975515</c:v>
                </c:pt>
                <c:pt idx="67">
                  <c:v>31.73425126794454</c:v>
                </c:pt>
                <c:pt idx="68">
                  <c:v>31.78866831650198</c:v>
                </c:pt>
                <c:pt idx="69">
                  <c:v>31.80680733059668</c:v>
                </c:pt>
                <c:pt idx="70">
                  <c:v>31.97005845744891</c:v>
                </c:pt>
                <c:pt idx="71">
                  <c:v>32.04261451382767</c:v>
                </c:pt>
                <c:pt idx="72">
                  <c:v>32.07889254201707</c:v>
                </c:pt>
                <c:pt idx="73">
                  <c:v>32.09703155611177</c:v>
                </c:pt>
                <c:pt idx="74">
                  <c:v>32.13330958430115</c:v>
                </c:pt>
                <c:pt idx="75">
                  <c:v>32.18772662658523</c:v>
                </c:pt>
                <c:pt idx="76">
                  <c:v>32.16958761249054</c:v>
                </c:pt>
                <c:pt idx="77">
                  <c:v>32.20586564067993</c:v>
                </c:pt>
                <c:pt idx="78">
                  <c:v>32.20586564067993</c:v>
                </c:pt>
                <c:pt idx="79">
                  <c:v>32.15144859839585</c:v>
                </c:pt>
                <c:pt idx="80">
                  <c:v>31.7523902883126</c:v>
                </c:pt>
                <c:pt idx="81">
                  <c:v>30.48265928286388</c:v>
                </c:pt>
                <c:pt idx="82">
                  <c:v>28.65061884047989</c:v>
                </c:pt>
                <c:pt idx="83">
                  <c:v>26.29254698307622</c:v>
                </c:pt>
                <c:pt idx="84">
                  <c:v>23.73494596435778</c:v>
                </c:pt>
                <c:pt idx="85">
                  <c:v>21.34059607876478</c:v>
                </c:pt>
                <c:pt idx="86">
                  <c:v>18.98252422136116</c:v>
                </c:pt>
                <c:pt idx="87">
                  <c:v>17.07792771632504</c:v>
                </c:pt>
                <c:pt idx="88">
                  <c:v>15.62680657620287</c:v>
                </c:pt>
                <c:pt idx="89">
                  <c:v>14.59288276025863</c:v>
                </c:pt>
                <c:pt idx="90">
                  <c:v>13.5770979584091</c:v>
                </c:pt>
                <c:pt idx="91">
                  <c:v>12.30736695923384</c:v>
                </c:pt>
                <c:pt idx="92">
                  <c:v>11.07391398197461</c:v>
                </c:pt>
                <c:pt idx="93">
                  <c:v>10.25765834144006</c:v>
                </c:pt>
              </c:numCache>
            </c:numRef>
          </c:yVal>
        </c:ser>
        <c:ser>
          <c:idx val="1"/>
          <c:order val="1"/>
          <c:tx>
            <c:strRef>
              <c:f>'ALD_2.TRA'!$F$3</c:f>
              <c:strCache>
                <c:ptCount val="1"/>
                <c:pt idx="0">
                  <c:v>ALD_2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'ALD_2.TRA'!$E$4:$E$121</c:f>
              <c:numCache>
                <c:formatCode>General</c:formatCode>
                <c:ptCount val="118"/>
                <c:pt idx="0">
                  <c:v>0.0</c:v>
                </c:pt>
                <c:pt idx="1">
                  <c:v>9.294031125216E-5</c:v>
                </c:pt>
                <c:pt idx="2">
                  <c:v>0.0001909500879924</c:v>
                </c:pt>
                <c:pt idx="3">
                  <c:v>0.00028389039924456</c:v>
                </c:pt>
                <c:pt idx="4">
                  <c:v>0.000377393982</c:v>
                </c:pt>
                <c:pt idx="5">
                  <c:v>0.00047202411648912</c:v>
                </c:pt>
                <c:pt idx="6">
                  <c:v>0.00056609097515832</c:v>
                </c:pt>
                <c:pt idx="7">
                  <c:v>0.00066015782941704</c:v>
                </c:pt>
                <c:pt idx="8">
                  <c:v>0.00074971849410144</c:v>
                </c:pt>
                <c:pt idx="9">
                  <c:v>0.00084772827525216</c:v>
                </c:pt>
                <c:pt idx="10">
                  <c:v>0.0009401053064616</c:v>
                </c:pt>
                <c:pt idx="11">
                  <c:v>0.0010352987166768</c:v>
                </c:pt>
                <c:pt idx="12">
                  <c:v>0.0011293655748768</c:v>
                </c:pt>
                <c:pt idx="13">
                  <c:v>0.0012234324293232</c:v>
                </c:pt>
                <c:pt idx="14">
                  <c:v>0.0013169360166768</c:v>
                </c:pt>
                <c:pt idx="15">
                  <c:v>0.0014064966771384</c:v>
                </c:pt>
                <c:pt idx="16">
                  <c:v>0.0015045064584768</c:v>
                </c:pt>
                <c:pt idx="17">
                  <c:v>0.0015974467646616</c:v>
                </c:pt>
                <c:pt idx="18">
                  <c:v>0.0016926401711232</c:v>
                </c:pt>
                <c:pt idx="19">
                  <c:v>0.001785580482</c:v>
                </c:pt>
                <c:pt idx="20">
                  <c:v>0.0018802106166768</c:v>
                </c:pt>
                <c:pt idx="21">
                  <c:v>0.0019731509238</c:v>
                </c:pt>
                <c:pt idx="22">
                  <c:v>0.0020638381353384</c:v>
                </c:pt>
                <c:pt idx="23">
                  <c:v>0.0021618479166768</c:v>
                </c:pt>
                <c:pt idx="24">
                  <c:v>0.0022547882238</c:v>
                </c:pt>
                <c:pt idx="25">
                  <c:v>0.0023499816302616</c:v>
                </c:pt>
                <c:pt idx="26">
                  <c:v>0.0024423586656</c:v>
                </c:pt>
                <c:pt idx="27">
                  <c:v>0.0025364255238</c:v>
                </c:pt>
                <c:pt idx="28">
                  <c:v>0.0026299291064616</c:v>
                </c:pt>
                <c:pt idx="29">
                  <c:v>0.0027206163189384</c:v>
                </c:pt>
                <c:pt idx="30">
                  <c:v>0.0028180628238</c:v>
                </c:pt>
                <c:pt idx="31">
                  <c:v>0.0029115664064616</c:v>
                </c:pt>
                <c:pt idx="32">
                  <c:v>0.0030073230884616</c:v>
                </c:pt>
                <c:pt idx="33">
                  <c:v>0.0030980103009384</c:v>
                </c:pt>
                <c:pt idx="34">
                  <c:v>0.0031937669829384</c:v>
                </c:pt>
                <c:pt idx="35">
                  <c:v>0.0032867072891232</c:v>
                </c:pt>
                <c:pt idx="36">
                  <c:v>0.0033779577771384</c:v>
                </c:pt>
                <c:pt idx="37">
                  <c:v>0.0034748410064616</c:v>
                </c:pt>
                <c:pt idx="38">
                  <c:v>0.0035677813182768</c:v>
                </c:pt>
                <c:pt idx="39">
                  <c:v>0.0036641012711232</c:v>
                </c:pt>
                <c:pt idx="40">
                  <c:v>0.0037542252080616</c:v>
                </c:pt>
                <c:pt idx="41">
                  <c:v>0.0038499818900616</c:v>
                </c:pt>
                <c:pt idx="42">
                  <c:v>0.0039434854764768</c:v>
                </c:pt>
                <c:pt idx="43">
                  <c:v>0.0040352992362768</c:v>
                </c:pt>
                <c:pt idx="44">
                  <c:v>0.0041321824656</c:v>
                </c:pt>
                <c:pt idx="45">
                  <c:v>0.0042251227764768</c:v>
                </c:pt>
                <c:pt idx="46">
                  <c:v>0.0043208794584768</c:v>
                </c:pt>
                <c:pt idx="47">
                  <c:v>0.0044104401189384</c:v>
                </c:pt>
                <c:pt idx="48">
                  <c:v>0.0045073233482616</c:v>
                </c:pt>
                <c:pt idx="49">
                  <c:v>0.0045997003836</c:v>
                </c:pt>
                <c:pt idx="50">
                  <c:v>0.0046932039662616</c:v>
                </c:pt>
                <c:pt idx="51">
                  <c:v>0.0047895239247384</c:v>
                </c:pt>
                <c:pt idx="52">
                  <c:v>0.0048824642309232</c:v>
                </c:pt>
                <c:pt idx="53">
                  <c:v>0.0049776576420768</c:v>
                </c:pt>
                <c:pt idx="54">
                  <c:v>0.0050666550260616</c:v>
                </c:pt>
                <c:pt idx="55">
                  <c:v>0.0051646648074</c:v>
                </c:pt>
                <c:pt idx="56">
                  <c:v>0.0052564785662616</c:v>
                </c:pt>
                <c:pt idx="57">
                  <c:v>0.0053505454254</c:v>
                </c:pt>
                <c:pt idx="58">
                  <c:v>0.0054457388309232</c:v>
                </c:pt>
                <c:pt idx="59">
                  <c:v>0.0055392424182768</c:v>
                </c:pt>
                <c:pt idx="60">
                  <c:v>0.0056338725482616</c:v>
                </c:pt>
                <c:pt idx="61">
                  <c:v>0.0057234332087232</c:v>
                </c:pt>
                <c:pt idx="62">
                  <c:v>0.0058214429900616</c:v>
                </c:pt>
                <c:pt idx="63">
                  <c:v>0.0059138200254</c:v>
                </c:pt>
                <c:pt idx="64">
                  <c:v>0.0060078868845384</c:v>
                </c:pt>
                <c:pt idx="65">
                  <c:v>0.0061025170182768</c:v>
                </c:pt>
                <c:pt idx="66">
                  <c:v>0.0061971471492</c:v>
                </c:pt>
                <c:pt idx="67">
                  <c:v>0.0062900874600768</c:v>
                </c:pt>
                <c:pt idx="68">
                  <c:v>0.0063796481205384</c:v>
                </c:pt>
                <c:pt idx="69">
                  <c:v>0.0064782211727232</c:v>
                </c:pt>
                <c:pt idx="70">
                  <c:v>0.0065705982080616</c:v>
                </c:pt>
                <c:pt idx="71">
                  <c:v>0.0066657916182768</c:v>
                </c:pt>
                <c:pt idx="72">
                  <c:v>0.0067587319254</c:v>
                </c:pt>
                <c:pt idx="73">
                  <c:v>0.0068533620600768</c:v>
                </c:pt>
                <c:pt idx="74">
                  <c:v>0.0069468656427384</c:v>
                </c:pt>
                <c:pt idx="75">
                  <c:v>0.0070369895787384</c:v>
                </c:pt>
                <c:pt idx="76">
                  <c:v>0.0071344360845384</c:v>
                </c:pt>
                <c:pt idx="77">
                  <c:v>0.0072273763916616</c:v>
                </c:pt>
                <c:pt idx="78">
                  <c:v>0.0073231330727232</c:v>
                </c:pt>
                <c:pt idx="79">
                  <c:v>0.0074160733845384</c:v>
                </c:pt>
                <c:pt idx="80">
                  <c:v>0.0075107035145232</c:v>
                </c:pt>
                <c:pt idx="81">
                  <c:v>0.0076036438254</c:v>
                </c:pt>
                <c:pt idx="82">
                  <c:v>0.0076937677623384</c:v>
                </c:pt>
                <c:pt idx="83">
                  <c:v>0.0077917775427384</c:v>
                </c:pt>
                <c:pt idx="84">
                  <c:v>0.0078852811263384</c:v>
                </c:pt>
                <c:pt idx="85">
                  <c:v>0.0079804745318616</c:v>
                </c:pt>
                <c:pt idx="86">
                  <c:v>0.0080711617443384</c:v>
                </c:pt>
                <c:pt idx="87">
                  <c:v>0.0081669184263384</c:v>
                </c:pt>
                <c:pt idx="88">
                  <c:v>0.0082598587325232</c:v>
                </c:pt>
                <c:pt idx="89">
                  <c:v>0.0083511092205384</c:v>
                </c:pt>
                <c:pt idx="90">
                  <c:v>0.0084485557263384</c:v>
                </c:pt>
                <c:pt idx="91">
                  <c:v>0.008542059309</c:v>
                </c:pt>
                <c:pt idx="92">
                  <c:v>0.0086372527145232</c:v>
                </c:pt>
                <c:pt idx="93">
                  <c:v>0.0087285032025384</c:v>
                </c:pt>
                <c:pt idx="94">
                  <c:v>0.0088242598845384</c:v>
                </c:pt>
                <c:pt idx="95">
                  <c:v>0.0089166369198768</c:v>
                </c:pt>
                <c:pt idx="96">
                  <c:v>0.0090090139514616</c:v>
                </c:pt>
                <c:pt idx="97">
                  <c:v>0.009105333909</c:v>
                </c:pt>
                <c:pt idx="98">
                  <c:v>0.0091994007672</c:v>
                </c:pt>
                <c:pt idx="99">
                  <c:v>0.0092945941736616</c:v>
                </c:pt>
                <c:pt idx="100">
                  <c:v>0.009384154836</c:v>
                </c:pt>
                <c:pt idx="101">
                  <c:v>0.0094810380672</c:v>
                </c:pt>
                <c:pt idx="102">
                  <c:v>0.0095734151016</c:v>
                </c:pt>
                <c:pt idx="103">
                  <c:v>0.0096663554106</c:v>
                </c:pt>
                <c:pt idx="104">
                  <c:v>0.0097621120926</c:v>
                </c:pt>
                <c:pt idx="105">
                  <c:v>0.0098561789508</c:v>
                </c:pt>
                <c:pt idx="106">
                  <c:v>0.0099513723582</c:v>
                </c:pt>
                <c:pt idx="107">
                  <c:v>0.010040369745</c:v>
                </c:pt>
                <c:pt idx="108">
                  <c:v>0.0101378162508</c:v>
                </c:pt>
                <c:pt idx="109">
                  <c:v>0.0102301932852</c:v>
                </c:pt>
                <c:pt idx="110">
                  <c:v>0.0103236968688</c:v>
                </c:pt>
                <c:pt idx="111">
                  <c:v>0.0104200168254</c:v>
                </c:pt>
                <c:pt idx="112">
                  <c:v>0.0105123938598</c:v>
                </c:pt>
                <c:pt idx="113">
                  <c:v>0.0106075872672</c:v>
                </c:pt>
                <c:pt idx="114">
                  <c:v>0.0106971479286</c:v>
                </c:pt>
                <c:pt idx="115">
                  <c:v>0.010795157709</c:v>
                </c:pt>
                <c:pt idx="116">
                  <c:v>0.0108875347434</c:v>
                </c:pt>
                <c:pt idx="117">
                  <c:v>0.010981038327</c:v>
                </c:pt>
              </c:numCache>
            </c:numRef>
          </c:xVal>
          <c:yVal>
            <c:numRef>
              <c:f>'ALD_2.TRA'!$F$4:$F$121</c:f>
              <c:numCache>
                <c:formatCode>General</c:formatCode>
                <c:ptCount val="118"/>
                <c:pt idx="0">
                  <c:v>0.952344005469978</c:v>
                </c:pt>
                <c:pt idx="1">
                  <c:v>1.877433734964046</c:v>
                </c:pt>
                <c:pt idx="2">
                  <c:v>2.784384449736083</c:v>
                </c:pt>
                <c:pt idx="3">
                  <c:v>4.108532493704755</c:v>
                </c:pt>
                <c:pt idx="4">
                  <c:v>5.668487723413777</c:v>
                </c:pt>
                <c:pt idx="5">
                  <c:v>7.21030393589143</c:v>
                </c:pt>
                <c:pt idx="6">
                  <c:v>8.534451983624118</c:v>
                </c:pt>
                <c:pt idx="7">
                  <c:v>9.76790495460998</c:v>
                </c:pt>
                <c:pt idx="8">
                  <c:v>10.874384826933</c:v>
                </c:pt>
                <c:pt idx="9">
                  <c:v>12.14411582610823</c:v>
                </c:pt>
                <c:pt idx="10">
                  <c:v>13.25059569843124</c:v>
                </c:pt>
                <c:pt idx="11">
                  <c:v>14.55660473206924</c:v>
                </c:pt>
                <c:pt idx="12">
                  <c:v>15.66308460439225</c:v>
                </c:pt>
                <c:pt idx="13">
                  <c:v>16.60631334358965</c:v>
                </c:pt>
                <c:pt idx="14">
                  <c:v>17.56768110315512</c:v>
                </c:pt>
                <c:pt idx="15">
                  <c:v>18.34765871550028</c:v>
                </c:pt>
                <c:pt idx="16">
                  <c:v>19.1639143623082</c:v>
                </c:pt>
                <c:pt idx="17">
                  <c:v>19.79877986189582</c:v>
                </c:pt>
                <c:pt idx="18">
                  <c:v>20.50620141786222</c:v>
                </c:pt>
                <c:pt idx="19">
                  <c:v>21.12292790335514</c:v>
                </c:pt>
                <c:pt idx="20">
                  <c:v>21.66709833246931</c:v>
                </c:pt>
                <c:pt idx="21">
                  <c:v>22.24754678977282</c:v>
                </c:pt>
                <c:pt idx="22">
                  <c:v>22.57404904975069</c:v>
                </c:pt>
                <c:pt idx="23">
                  <c:v>23.02752440839138</c:v>
                </c:pt>
                <c:pt idx="24">
                  <c:v>23.39030469028524</c:v>
                </c:pt>
                <c:pt idx="25">
                  <c:v>23.6805289220737</c:v>
                </c:pt>
                <c:pt idx="26">
                  <c:v>24.1158652666197</c:v>
                </c:pt>
                <c:pt idx="27">
                  <c:v>24.3879504780401</c:v>
                </c:pt>
                <c:pt idx="28">
                  <c:v>24.69631372392324</c:v>
                </c:pt>
                <c:pt idx="29">
                  <c:v>24.95025992124895</c:v>
                </c:pt>
                <c:pt idx="30">
                  <c:v>25.33117922351087</c:v>
                </c:pt>
                <c:pt idx="31">
                  <c:v>25.56698640674187</c:v>
                </c:pt>
                <c:pt idx="32">
                  <c:v>25.85721063853033</c:v>
                </c:pt>
                <c:pt idx="33">
                  <c:v>26.03860077947726</c:v>
                </c:pt>
                <c:pt idx="34">
                  <c:v>26.25626895488694</c:v>
                </c:pt>
                <c:pt idx="35">
                  <c:v>26.45579810992857</c:v>
                </c:pt>
                <c:pt idx="36">
                  <c:v>26.6371882508755</c:v>
                </c:pt>
                <c:pt idx="37">
                  <c:v>26.85485642628518</c:v>
                </c:pt>
                <c:pt idx="38">
                  <c:v>27.07252459542148</c:v>
                </c:pt>
                <c:pt idx="39">
                  <c:v>27.27205375046312</c:v>
                </c:pt>
                <c:pt idx="40">
                  <c:v>27.43530488358872</c:v>
                </c:pt>
                <c:pt idx="41">
                  <c:v>27.59855601044096</c:v>
                </c:pt>
                <c:pt idx="42">
                  <c:v>27.7618071372932</c:v>
                </c:pt>
                <c:pt idx="43">
                  <c:v>27.88878024222942</c:v>
                </c:pt>
                <c:pt idx="44">
                  <c:v>28.16086545364981</c:v>
                </c:pt>
                <c:pt idx="45">
                  <c:v>28.23342151002858</c:v>
                </c:pt>
                <c:pt idx="46">
                  <c:v>28.45108968543827</c:v>
                </c:pt>
                <c:pt idx="47">
                  <c:v>28.63247982638519</c:v>
                </c:pt>
                <c:pt idx="48">
                  <c:v>28.72317489685867</c:v>
                </c:pt>
                <c:pt idx="49">
                  <c:v>28.8864260237109</c:v>
                </c:pt>
                <c:pt idx="50">
                  <c:v>29.03153814274181</c:v>
                </c:pt>
                <c:pt idx="51">
                  <c:v>29.21292828368874</c:v>
                </c:pt>
                <c:pt idx="52">
                  <c:v>29.37617941054097</c:v>
                </c:pt>
                <c:pt idx="53">
                  <c:v>29.44873546691975</c:v>
                </c:pt>
                <c:pt idx="54">
                  <c:v>29.52129152329852</c:v>
                </c:pt>
                <c:pt idx="55">
                  <c:v>29.72082068461351</c:v>
                </c:pt>
                <c:pt idx="56">
                  <c:v>29.81151575508698</c:v>
                </c:pt>
                <c:pt idx="57">
                  <c:v>29.90221082556042</c:v>
                </c:pt>
                <c:pt idx="58">
                  <c:v>30.08360096650737</c:v>
                </c:pt>
                <c:pt idx="59">
                  <c:v>30.11987900097013</c:v>
                </c:pt>
                <c:pt idx="60">
                  <c:v>30.26499111372767</c:v>
                </c:pt>
                <c:pt idx="61">
                  <c:v>30.35568618420113</c:v>
                </c:pt>
                <c:pt idx="62">
                  <c:v>30.53707632514806</c:v>
                </c:pt>
                <c:pt idx="63">
                  <c:v>30.55521533924275</c:v>
                </c:pt>
                <c:pt idx="64">
                  <c:v>30.70032745827367</c:v>
                </c:pt>
                <c:pt idx="65">
                  <c:v>30.91799562740998</c:v>
                </c:pt>
                <c:pt idx="66">
                  <c:v>30.99055168378876</c:v>
                </c:pt>
                <c:pt idx="67">
                  <c:v>31.09938576835692</c:v>
                </c:pt>
                <c:pt idx="68">
                  <c:v>31.1356637965463</c:v>
                </c:pt>
                <c:pt idx="69">
                  <c:v>31.20821985292496</c:v>
                </c:pt>
                <c:pt idx="70">
                  <c:v>31.35333197195598</c:v>
                </c:pt>
                <c:pt idx="71">
                  <c:v>31.46216605652408</c:v>
                </c:pt>
                <c:pt idx="72">
                  <c:v>31.53472211290291</c:v>
                </c:pt>
                <c:pt idx="73">
                  <c:v>31.64355619747107</c:v>
                </c:pt>
                <c:pt idx="74">
                  <c:v>31.7523902883126</c:v>
                </c:pt>
                <c:pt idx="75">
                  <c:v>31.73425126794454</c:v>
                </c:pt>
                <c:pt idx="76">
                  <c:v>31.91564141516482</c:v>
                </c:pt>
                <c:pt idx="77">
                  <c:v>31.98819747154358</c:v>
                </c:pt>
                <c:pt idx="78">
                  <c:v>32.07889254201707</c:v>
                </c:pt>
                <c:pt idx="79">
                  <c:v>32.16958761249054</c:v>
                </c:pt>
                <c:pt idx="80">
                  <c:v>32.18772662658523</c:v>
                </c:pt>
                <c:pt idx="81">
                  <c:v>32.18772662658523</c:v>
                </c:pt>
                <c:pt idx="82">
                  <c:v>32.04261451382767</c:v>
                </c:pt>
                <c:pt idx="83">
                  <c:v>31.60727816928168</c:v>
                </c:pt>
                <c:pt idx="84">
                  <c:v>30.48265928286388</c:v>
                </c:pt>
                <c:pt idx="85">
                  <c:v>28.19714348183919</c:v>
                </c:pt>
                <c:pt idx="86">
                  <c:v>24.95025992124895</c:v>
                </c:pt>
                <c:pt idx="87">
                  <c:v>21.37687410695422</c:v>
                </c:pt>
                <c:pt idx="88">
                  <c:v>18.43835379224712</c:v>
                </c:pt>
                <c:pt idx="89">
                  <c:v>16.62445235768434</c:v>
                </c:pt>
                <c:pt idx="90">
                  <c:v>15.15519220346748</c:v>
                </c:pt>
                <c:pt idx="91">
                  <c:v>13.93987824657632</c:v>
                </c:pt>
                <c:pt idx="92">
                  <c:v>13.06920555748431</c:v>
                </c:pt>
                <c:pt idx="93">
                  <c:v>12.18039385429762</c:v>
                </c:pt>
                <c:pt idx="94">
                  <c:v>10.69299468598606</c:v>
                </c:pt>
                <c:pt idx="95">
                  <c:v>10.31207538372414</c:v>
                </c:pt>
                <c:pt idx="96">
                  <c:v>9.677209884136518</c:v>
                </c:pt>
                <c:pt idx="97">
                  <c:v>8.987927342264818</c:v>
                </c:pt>
                <c:pt idx="98">
                  <c:v>8.42561789905597</c:v>
                </c:pt>
                <c:pt idx="99">
                  <c:v>7.990281554509966</c:v>
                </c:pt>
                <c:pt idx="100">
                  <c:v>7.51866718177458</c:v>
                </c:pt>
                <c:pt idx="101">
                  <c:v>7.101469851323272</c:v>
                </c:pt>
                <c:pt idx="102">
                  <c:v>6.774967597618802</c:v>
                </c:pt>
                <c:pt idx="103">
                  <c:v>6.52102139401973</c:v>
                </c:pt>
                <c:pt idx="104">
                  <c:v>6.267075195439355</c:v>
                </c:pt>
                <c:pt idx="105">
                  <c:v>6.03126800907166</c:v>
                </c:pt>
                <c:pt idx="106">
                  <c:v>5.813599838053336</c:v>
                </c:pt>
                <c:pt idx="107">
                  <c:v>5.541514623496246</c:v>
                </c:pt>
                <c:pt idx="108">
                  <c:v>5.323846451850595</c:v>
                </c:pt>
                <c:pt idx="109">
                  <c:v>5.069900251388197</c:v>
                </c:pt>
                <c:pt idx="110">
                  <c:v>4.852232080369882</c:v>
                </c:pt>
                <c:pt idx="111">
                  <c:v>4.670841936913604</c:v>
                </c:pt>
                <c:pt idx="112">
                  <c:v>4.453173765267942</c:v>
                </c:pt>
                <c:pt idx="113">
                  <c:v>4.289922636533695</c:v>
                </c:pt>
                <c:pt idx="114">
                  <c:v>4.126671507799438</c:v>
                </c:pt>
                <c:pt idx="115">
                  <c:v>3.981559393787231</c:v>
                </c:pt>
                <c:pt idx="116">
                  <c:v>3.836447279147676</c:v>
                </c:pt>
                <c:pt idx="117">
                  <c:v>3.67319615041343</c:v>
                </c:pt>
              </c:numCache>
            </c:numRef>
          </c:yVal>
        </c:ser>
        <c:ser>
          <c:idx val="2"/>
          <c:order val="2"/>
          <c:tx>
            <c:strRef>
              <c:f>'ALD_3.TRA'!$F$3</c:f>
              <c:strCache>
                <c:ptCount val="1"/>
                <c:pt idx="0">
                  <c:v>ALD_3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'ALD_3.TRA'!$E$4:$E$126</c:f>
              <c:numCache>
                <c:formatCode>General</c:formatCode>
                <c:ptCount val="123"/>
                <c:pt idx="0">
                  <c:v>0.0</c:v>
                </c:pt>
                <c:pt idx="1">
                  <c:v>8.4084939482112E-5</c:v>
                </c:pt>
                <c:pt idx="2">
                  <c:v>0.00017204221200384</c:v>
                </c:pt>
                <c:pt idx="3">
                  <c:v>0.00026829734234112</c:v>
                </c:pt>
                <c:pt idx="4">
                  <c:v>0.00035902056886272</c:v>
                </c:pt>
                <c:pt idx="5">
                  <c:v>0.00045250974508032</c:v>
                </c:pt>
                <c:pt idx="6">
                  <c:v>0.00054378616329216</c:v>
                </c:pt>
                <c:pt idx="7">
                  <c:v>0.0006361689563136</c:v>
                </c:pt>
                <c:pt idx="8">
                  <c:v>0.00072855175348224</c:v>
                </c:pt>
                <c:pt idx="9">
                  <c:v>0.00081706221766656</c:v>
                </c:pt>
                <c:pt idx="10">
                  <c:v>0.00091331734800384</c:v>
                </c:pt>
                <c:pt idx="11">
                  <c:v>0.0010045937664</c:v>
                </c:pt>
                <c:pt idx="12">
                  <c:v>0.0010975297508352</c:v>
                </c:pt>
                <c:pt idx="13">
                  <c:v>0.0011893593563136</c:v>
                </c:pt>
                <c:pt idx="14">
                  <c:v>0.0012817421540352</c:v>
                </c:pt>
                <c:pt idx="15">
                  <c:v>0.0013730185718784</c:v>
                </c:pt>
                <c:pt idx="16">
                  <c:v>0.0014620822235136</c:v>
                </c:pt>
                <c:pt idx="17">
                  <c:v>0.0015583373540352</c:v>
                </c:pt>
                <c:pt idx="18">
                  <c:v>0.0016496137718784</c:v>
                </c:pt>
                <c:pt idx="19">
                  <c:v>0.0017431029485568</c:v>
                </c:pt>
                <c:pt idx="20">
                  <c:v>0.0018338261750784</c:v>
                </c:pt>
                <c:pt idx="21">
                  <c:v>0.0019273153508352</c:v>
                </c:pt>
                <c:pt idx="22">
                  <c:v>0.0020180385773568</c:v>
                </c:pt>
                <c:pt idx="23">
                  <c:v>0.0021076554212352</c:v>
                </c:pt>
                <c:pt idx="24">
                  <c:v>0.0022033573595136</c:v>
                </c:pt>
                <c:pt idx="25">
                  <c:v>0.0022946337773568</c:v>
                </c:pt>
                <c:pt idx="26">
                  <c:v>0.0023886761453568</c:v>
                </c:pt>
                <c:pt idx="27">
                  <c:v>0.0024777398016</c:v>
                </c:pt>
                <c:pt idx="28">
                  <c:v>0.0025723353563136</c:v>
                </c:pt>
                <c:pt idx="29">
                  <c:v>0.0026630585828352</c:v>
                </c:pt>
                <c:pt idx="30">
                  <c:v>0.0027532286180352</c:v>
                </c:pt>
                <c:pt idx="31">
                  <c:v>0.0028489305563136</c:v>
                </c:pt>
                <c:pt idx="32">
                  <c:v>0.0029402069750784</c:v>
                </c:pt>
                <c:pt idx="33">
                  <c:v>0.0030342493430784</c:v>
                </c:pt>
                <c:pt idx="34">
                  <c:v>0.0031227598070784</c:v>
                </c:pt>
                <c:pt idx="35">
                  <c:v>0.0032168021750784</c:v>
                </c:pt>
                <c:pt idx="36">
                  <c:v>0.0033080785892352</c:v>
                </c:pt>
                <c:pt idx="37">
                  <c:v>0.0033988018157568</c:v>
                </c:pt>
                <c:pt idx="38">
                  <c:v>0.0034939505664</c:v>
                </c:pt>
                <c:pt idx="39">
                  <c:v>0.0035857801728</c:v>
                </c:pt>
                <c:pt idx="40">
                  <c:v>0.0036792693485568</c:v>
                </c:pt>
                <c:pt idx="41">
                  <c:v>0.0037672266212352</c:v>
                </c:pt>
                <c:pt idx="42">
                  <c:v>0.0038618221805568</c:v>
                </c:pt>
                <c:pt idx="43">
                  <c:v>0.0039530985947136</c:v>
                </c:pt>
                <c:pt idx="44">
                  <c:v>0.0040449282048</c:v>
                </c:pt>
                <c:pt idx="45">
                  <c:v>0.0041389705728</c:v>
                </c:pt>
                <c:pt idx="46">
                  <c:v>0.0042302469860352</c:v>
                </c:pt>
                <c:pt idx="47">
                  <c:v>0.0043237361627136</c:v>
                </c:pt>
                <c:pt idx="48">
                  <c:v>0.0044116934390784</c:v>
                </c:pt>
                <c:pt idx="49">
                  <c:v>0.0045073953782784</c:v>
                </c:pt>
                <c:pt idx="50">
                  <c:v>0.0045981186048</c:v>
                </c:pt>
                <c:pt idx="51">
                  <c:v>0.0046905014016</c:v>
                </c:pt>
                <c:pt idx="52">
                  <c:v>0.0047839905782784</c:v>
                </c:pt>
                <c:pt idx="53">
                  <c:v>0.0048758201837568</c:v>
                </c:pt>
                <c:pt idx="54">
                  <c:v>0.0049687561728</c:v>
                </c:pt>
                <c:pt idx="55">
                  <c:v>0.0050561602532352</c:v>
                </c:pt>
                <c:pt idx="56">
                  <c:v>0.0051524153837568</c:v>
                </c:pt>
                <c:pt idx="57">
                  <c:v>0.0052436917979136</c:v>
                </c:pt>
                <c:pt idx="58">
                  <c:v>0.0053360745947136</c:v>
                </c:pt>
                <c:pt idx="59">
                  <c:v>0.005429563776</c:v>
                </c:pt>
                <c:pt idx="60">
                  <c:v>0.0055208401892352</c:v>
                </c:pt>
                <c:pt idx="61">
                  <c:v>0.0056132229869568</c:v>
                </c:pt>
                <c:pt idx="62">
                  <c:v>0.0057011802596352</c:v>
                </c:pt>
                <c:pt idx="63">
                  <c:v>0.0057968821979136</c:v>
                </c:pt>
                <c:pt idx="64">
                  <c:v>0.005888711808</c:v>
                </c:pt>
                <c:pt idx="65">
                  <c:v>0.0059816477924352</c:v>
                </c:pt>
                <c:pt idx="66">
                  <c:v>0.0060734773979136</c:v>
                </c:pt>
                <c:pt idx="67">
                  <c:v>0.0061664133869568</c:v>
                </c:pt>
                <c:pt idx="68">
                  <c:v>0.0062576898048</c:v>
                </c:pt>
                <c:pt idx="69">
                  <c:v>0.0063462002651136</c:v>
                </c:pt>
                <c:pt idx="70">
                  <c:v>0.0064424553956352</c:v>
                </c:pt>
                <c:pt idx="71">
                  <c:v>0.0065337318134784</c:v>
                </c:pt>
                <c:pt idx="72">
                  <c:v>0.0066277741814784</c:v>
                </c:pt>
                <c:pt idx="73">
                  <c:v>0.006718497408</c:v>
                </c:pt>
                <c:pt idx="74">
                  <c:v>0.0068114333924352</c:v>
                </c:pt>
                <c:pt idx="75">
                  <c:v>0.0069027098102784</c:v>
                </c:pt>
                <c:pt idx="76">
                  <c:v>0.0069917734619136</c:v>
                </c:pt>
                <c:pt idx="77">
                  <c:v>0.0070874754011136</c:v>
                </c:pt>
                <c:pt idx="78">
                  <c:v>0.0071793050112</c:v>
                </c:pt>
                <c:pt idx="79">
                  <c:v>0.0072727941869568</c:v>
                </c:pt>
                <c:pt idx="80">
                  <c:v>0.0073635174134784</c:v>
                </c:pt>
                <c:pt idx="81">
                  <c:v>0.0074564533979136</c:v>
                </c:pt>
                <c:pt idx="82">
                  <c:v>0.0075477298166784</c:v>
                </c:pt>
                <c:pt idx="83">
                  <c:v>0.0076373466596352</c:v>
                </c:pt>
                <c:pt idx="84">
                  <c:v>0.0077330485979136</c:v>
                </c:pt>
                <c:pt idx="85">
                  <c:v>0.007824878208</c:v>
                </c:pt>
                <c:pt idx="86">
                  <c:v>0.0079183673846784</c:v>
                </c:pt>
                <c:pt idx="87">
                  <c:v>0.0080079842276352</c:v>
                </c:pt>
                <c:pt idx="88">
                  <c:v>0.008101473408</c:v>
                </c:pt>
                <c:pt idx="89">
                  <c:v>0.0081927498221568</c:v>
                </c:pt>
                <c:pt idx="90">
                  <c:v>0.0082829198573568</c:v>
                </c:pt>
                <c:pt idx="91">
                  <c:v>0.0083786217956352</c:v>
                </c:pt>
                <c:pt idx="92">
                  <c:v>0.0084693450221568</c:v>
                </c:pt>
                <c:pt idx="93">
                  <c:v>0.0085633873901568</c:v>
                </c:pt>
                <c:pt idx="94">
                  <c:v>0.0086518978541568</c:v>
                </c:pt>
                <c:pt idx="95">
                  <c:v>0.0087470466011136</c:v>
                </c:pt>
                <c:pt idx="96">
                  <c:v>0.0088377698276352</c:v>
                </c:pt>
                <c:pt idx="97">
                  <c:v>0.0089284930541568</c:v>
                </c:pt>
                <c:pt idx="98">
                  <c:v>0.0090230886144</c:v>
                </c:pt>
                <c:pt idx="99">
                  <c:v>0.0091143650276352</c:v>
                </c:pt>
                <c:pt idx="100">
                  <c:v>0.0092089605878784</c:v>
                </c:pt>
                <c:pt idx="101">
                  <c:v>0.009296364672</c:v>
                </c:pt>
                <c:pt idx="102">
                  <c:v>0.0093915134208</c:v>
                </c:pt>
                <c:pt idx="103">
                  <c:v>0.0094827898368</c:v>
                </c:pt>
                <c:pt idx="104">
                  <c:v>0.0095746194432</c:v>
                </c:pt>
                <c:pt idx="105">
                  <c:v>0.0096686618112</c:v>
                </c:pt>
                <c:pt idx="106">
                  <c:v>0.0097599382272</c:v>
                </c:pt>
                <c:pt idx="107">
                  <c:v>0.0098534274048</c:v>
                </c:pt>
                <c:pt idx="108">
                  <c:v>0.009940831488</c:v>
                </c:pt>
                <c:pt idx="109">
                  <c:v>0.0100365334272</c:v>
                </c:pt>
                <c:pt idx="110">
                  <c:v>0.0101278098432</c:v>
                </c:pt>
                <c:pt idx="111">
                  <c:v>0.01022019264</c:v>
                </c:pt>
                <c:pt idx="112">
                  <c:v>0.010314235008</c:v>
                </c:pt>
                <c:pt idx="113">
                  <c:v>0.010405511424</c:v>
                </c:pt>
                <c:pt idx="114">
                  <c:v>0.0104973410304</c:v>
                </c:pt>
                <c:pt idx="115">
                  <c:v>0.0105858514944</c:v>
                </c:pt>
                <c:pt idx="116">
                  <c:v>0.0106815534336</c:v>
                </c:pt>
                <c:pt idx="117">
                  <c:v>0.0107728298496</c:v>
                </c:pt>
                <c:pt idx="118">
                  <c:v>0.0108657658368</c:v>
                </c:pt>
                <c:pt idx="119">
                  <c:v>0.010958701824</c:v>
                </c:pt>
                <c:pt idx="120">
                  <c:v>0.0110505314304</c:v>
                </c:pt>
                <c:pt idx="121">
                  <c:v>0.0111423610368</c:v>
                </c:pt>
                <c:pt idx="122">
                  <c:v>0.0112308715008</c:v>
                </c:pt>
              </c:numCache>
            </c:numRef>
          </c:xVal>
          <c:yVal>
            <c:numRef>
              <c:f>'ALD_3.TRA'!$F$4:$F$126</c:f>
              <c:numCache>
                <c:formatCode>General</c:formatCode>
                <c:ptCount val="123"/>
                <c:pt idx="0">
                  <c:v>1.740823725962268</c:v>
                </c:pt>
                <c:pt idx="1">
                  <c:v>2.655209514637685</c:v>
                </c:pt>
                <c:pt idx="2">
                  <c:v>3.779142046386508</c:v>
                </c:pt>
                <c:pt idx="3">
                  <c:v>5.607913623078483</c:v>
                </c:pt>
                <c:pt idx="4">
                  <c:v>7.322386977174317</c:v>
                </c:pt>
                <c:pt idx="5">
                  <c:v>8.827313589514418</c:v>
                </c:pt>
                <c:pt idx="6">
                  <c:v>10.21794197596417</c:v>
                </c:pt>
                <c:pt idx="7">
                  <c:v>11.4752224344046</c:v>
                </c:pt>
                <c:pt idx="8">
                  <c:v>12.63725436907358</c:v>
                </c:pt>
                <c:pt idx="9">
                  <c:v>13.41829223501044</c:v>
                </c:pt>
                <c:pt idx="10">
                  <c:v>14.6946223955698</c:v>
                </c:pt>
                <c:pt idx="11">
                  <c:v>15.62805788504645</c:v>
                </c:pt>
                <c:pt idx="12">
                  <c:v>16.52339397028526</c:v>
                </c:pt>
                <c:pt idx="13">
                  <c:v>17.53302828141445</c:v>
                </c:pt>
                <c:pt idx="14">
                  <c:v>18.35216555158915</c:v>
                </c:pt>
                <c:pt idx="15">
                  <c:v>19.24750163682796</c:v>
                </c:pt>
                <c:pt idx="16">
                  <c:v>20.10473831124051</c:v>
                </c:pt>
                <c:pt idx="17">
                  <c:v>20.9810246943604</c:v>
                </c:pt>
                <c:pt idx="18">
                  <c:v>21.76206255370882</c:v>
                </c:pt>
                <c:pt idx="19">
                  <c:v>22.505001002231</c:v>
                </c:pt>
                <c:pt idx="20">
                  <c:v>23.1907903443964</c:v>
                </c:pt>
                <c:pt idx="21">
                  <c:v>23.83848028232388</c:v>
                </c:pt>
                <c:pt idx="22">
                  <c:v>24.39092169648008</c:v>
                </c:pt>
                <c:pt idx="23">
                  <c:v>24.84811458686472</c:v>
                </c:pt>
                <c:pt idx="24">
                  <c:v>25.4386554118471</c:v>
                </c:pt>
                <c:pt idx="25">
                  <c:v>25.9148980109391</c:v>
                </c:pt>
                <c:pt idx="26">
                  <c:v>26.35304119920484</c:v>
                </c:pt>
                <c:pt idx="27">
                  <c:v>26.73403527452538</c:v>
                </c:pt>
                <c:pt idx="28">
                  <c:v>27.21027787361738</c:v>
                </c:pt>
                <c:pt idx="29">
                  <c:v>27.4960234317549</c:v>
                </c:pt>
                <c:pt idx="30">
                  <c:v>27.78176898989241</c:v>
                </c:pt>
                <c:pt idx="31">
                  <c:v>28.16276307180138</c:v>
                </c:pt>
                <c:pt idx="32">
                  <c:v>28.42945892781998</c:v>
                </c:pt>
                <c:pt idx="33">
                  <c:v>28.77235359890268</c:v>
                </c:pt>
                <c:pt idx="34">
                  <c:v>29.01999974621393</c:v>
                </c:pt>
                <c:pt idx="35">
                  <c:v>29.3247950130588</c:v>
                </c:pt>
                <c:pt idx="36">
                  <c:v>29.45814294106808</c:v>
                </c:pt>
                <c:pt idx="37">
                  <c:v>29.70578908837922</c:v>
                </c:pt>
                <c:pt idx="38">
                  <c:v>29.93438553357165</c:v>
                </c:pt>
                <c:pt idx="39">
                  <c:v>30.10583287240722</c:v>
                </c:pt>
                <c:pt idx="40">
                  <c:v>30.35347901971847</c:v>
                </c:pt>
                <c:pt idx="41">
                  <c:v>30.50587665643511</c:v>
                </c:pt>
                <c:pt idx="42">
                  <c:v>30.6392245844444</c:v>
                </c:pt>
                <c:pt idx="43">
                  <c:v>30.81067191669154</c:v>
                </c:pt>
                <c:pt idx="44">
                  <c:v>30.86782102963674</c:v>
                </c:pt>
                <c:pt idx="45">
                  <c:v>31.07736777271014</c:v>
                </c:pt>
                <c:pt idx="46">
                  <c:v>31.24881510495728</c:v>
                </c:pt>
                <c:pt idx="47">
                  <c:v>31.38216303296658</c:v>
                </c:pt>
                <c:pt idx="48">
                  <c:v>31.5345606630948</c:v>
                </c:pt>
                <c:pt idx="49">
                  <c:v>31.68695829981144</c:v>
                </c:pt>
                <c:pt idx="50">
                  <c:v>31.78220681699447</c:v>
                </c:pt>
                <c:pt idx="51">
                  <c:v>31.89650504288484</c:v>
                </c:pt>
                <c:pt idx="52">
                  <c:v>32.0108032621868</c:v>
                </c:pt>
                <c:pt idx="53">
                  <c:v>32.12510148807717</c:v>
                </c:pt>
                <c:pt idx="54">
                  <c:v>32.37274763538839</c:v>
                </c:pt>
                <c:pt idx="55">
                  <c:v>32.44894645704084</c:v>
                </c:pt>
                <c:pt idx="56">
                  <c:v>32.58229438505025</c:v>
                </c:pt>
                <c:pt idx="57">
                  <c:v>32.60134408716917</c:v>
                </c:pt>
                <c:pt idx="58">
                  <c:v>32.75374171729727</c:v>
                </c:pt>
                <c:pt idx="59">
                  <c:v>32.98233816248971</c:v>
                </c:pt>
                <c:pt idx="60">
                  <c:v>32.94423875825187</c:v>
                </c:pt>
                <c:pt idx="61">
                  <c:v>33.15378550132527</c:v>
                </c:pt>
                <c:pt idx="62">
                  <c:v>33.15378550132527</c:v>
                </c:pt>
                <c:pt idx="63">
                  <c:v>33.26808372062723</c:v>
                </c:pt>
                <c:pt idx="64">
                  <c:v>33.3823819465176</c:v>
                </c:pt>
                <c:pt idx="65">
                  <c:v>33.42048135734376</c:v>
                </c:pt>
                <c:pt idx="66">
                  <c:v>33.6490778025362</c:v>
                </c:pt>
                <c:pt idx="67">
                  <c:v>33.6490778025362</c:v>
                </c:pt>
                <c:pt idx="68">
                  <c:v>33.74432631971923</c:v>
                </c:pt>
                <c:pt idx="69">
                  <c:v>33.76337602842657</c:v>
                </c:pt>
                <c:pt idx="70">
                  <c:v>33.97292277149998</c:v>
                </c:pt>
                <c:pt idx="71">
                  <c:v>33.95387306279243</c:v>
                </c:pt>
                <c:pt idx="72">
                  <c:v>33.99197247361889</c:v>
                </c:pt>
                <c:pt idx="73">
                  <c:v>34.22056891881123</c:v>
                </c:pt>
                <c:pt idx="74">
                  <c:v>34.18246951457338</c:v>
                </c:pt>
                <c:pt idx="75">
                  <c:v>34.31581743599414</c:v>
                </c:pt>
                <c:pt idx="76">
                  <c:v>34.31581743599414</c:v>
                </c:pt>
                <c:pt idx="77">
                  <c:v>34.48726477482982</c:v>
                </c:pt>
                <c:pt idx="78">
                  <c:v>34.52536417906767</c:v>
                </c:pt>
                <c:pt idx="79">
                  <c:v>34.67776181578429</c:v>
                </c:pt>
                <c:pt idx="80">
                  <c:v>34.79206003508625</c:v>
                </c:pt>
                <c:pt idx="81">
                  <c:v>34.81110974379347</c:v>
                </c:pt>
                <c:pt idx="82">
                  <c:v>34.90635826097663</c:v>
                </c:pt>
                <c:pt idx="83">
                  <c:v>34.8873085588577</c:v>
                </c:pt>
                <c:pt idx="84">
                  <c:v>34.98255707604073</c:v>
                </c:pt>
                <c:pt idx="85">
                  <c:v>34.98255707604073</c:v>
                </c:pt>
                <c:pt idx="86">
                  <c:v>35.09685530193111</c:v>
                </c:pt>
                <c:pt idx="87">
                  <c:v>35.28735233629718</c:v>
                </c:pt>
                <c:pt idx="88">
                  <c:v>35.21115352123307</c:v>
                </c:pt>
                <c:pt idx="89">
                  <c:v>35.30640204500452</c:v>
                </c:pt>
                <c:pt idx="90">
                  <c:v>35.32545174712344</c:v>
                </c:pt>
                <c:pt idx="91">
                  <c:v>35.49689907937059</c:v>
                </c:pt>
                <c:pt idx="92">
                  <c:v>35.42070026430648</c:v>
                </c:pt>
                <c:pt idx="93">
                  <c:v>35.53499849019686</c:v>
                </c:pt>
                <c:pt idx="94">
                  <c:v>35.61119730526094</c:v>
                </c:pt>
                <c:pt idx="95">
                  <c:v>35.57309790102312</c:v>
                </c:pt>
                <c:pt idx="96">
                  <c:v>35.59214760314204</c:v>
                </c:pt>
                <c:pt idx="97">
                  <c:v>35.55404819231577</c:v>
                </c:pt>
                <c:pt idx="98">
                  <c:v>35.38260086006859</c:v>
                </c:pt>
                <c:pt idx="99">
                  <c:v>35.11590500405004</c:v>
                </c:pt>
                <c:pt idx="100">
                  <c:v>34.65871210707696</c:v>
                </c:pt>
                <c:pt idx="101">
                  <c:v>33.99197247361889</c:v>
                </c:pt>
                <c:pt idx="102">
                  <c:v>33.21093461427046</c:v>
                </c:pt>
                <c:pt idx="103">
                  <c:v>32.39179734409575</c:v>
                </c:pt>
                <c:pt idx="104">
                  <c:v>31.45836184803068</c:v>
                </c:pt>
                <c:pt idx="105">
                  <c:v>30.56302576279188</c:v>
                </c:pt>
                <c:pt idx="106">
                  <c:v>29.7438884992056</c:v>
                </c:pt>
                <c:pt idx="107">
                  <c:v>28.94380093114982</c:v>
                </c:pt>
                <c:pt idx="108">
                  <c:v>28.06751455461835</c:v>
                </c:pt>
                <c:pt idx="109">
                  <c:v>27.19122817149846</c:v>
                </c:pt>
                <c:pt idx="110">
                  <c:v>26.37209090132376</c:v>
                </c:pt>
                <c:pt idx="111">
                  <c:v>25.59105304197533</c:v>
                </c:pt>
                <c:pt idx="112">
                  <c:v>25.0195619257003</c:v>
                </c:pt>
                <c:pt idx="113">
                  <c:v>24.42902110071792</c:v>
                </c:pt>
                <c:pt idx="114">
                  <c:v>23.62893353925056</c:v>
                </c:pt>
                <c:pt idx="115">
                  <c:v>21.15247202660754</c:v>
                </c:pt>
                <c:pt idx="116">
                  <c:v>16.54244367899258</c:v>
                </c:pt>
                <c:pt idx="117">
                  <c:v>14.2183797964778</c:v>
                </c:pt>
                <c:pt idx="118">
                  <c:v>12.67535377989985</c:v>
                </c:pt>
                <c:pt idx="119">
                  <c:v>11.62762006453282</c:v>
                </c:pt>
                <c:pt idx="120">
                  <c:v>10.56083664704687</c:v>
                </c:pt>
                <c:pt idx="121">
                  <c:v>9.76074907899109</c:v>
                </c:pt>
                <c:pt idx="122">
                  <c:v>9.189257962716058</c:v>
                </c:pt>
              </c:numCache>
            </c:numRef>
          </c:yVal>
        </c:ser>
        <c:ser>
          <c:idx val="3"/>
          <c:order val="3"/>
          <c:tx>
            <c:strRef>
              <c:f>CuD_1!$F$3</c:f>
              <c:strCache>
                <c:ptCount val="1"/>
                <c:pt idx="0">
                  <c:v>CuD_1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xVal>
            <c:numRef>
              <c:f>CuD_1!$E$4:$E$73</c:f>
              <c:numCache>
                <c:formatCode>General</c:formatCode>
                <c:ptCount val="70"/>
                <c:pt idx="0">
                  <c:v>0.0</c:v>
                </c:pt>
                <c:pt idx="1">
                  <c:v>9.049272680448E-5</c:v>
                </c:pt>
                <c:pt idx="2">
                  <c:v>0.0001929712497024</c:v>
                </c:pt>
                <c:pt idx="3">
                  <c:v>0.00029185403609856</c:v>
                </c:pt>
                <c:pt idx="4">
                  <c:v>0.00039253468610304</c:v>
                </c:pt>
                <c:pt idx="5">
                  <c:v>0.00048782173130496</c:v>
                </c:pt>
                <c:pt idx="6">
                  <c:v>0.0005914988361984</c:v>
                </c:pt>
                <c:pt idx="7">
                  <c:v>0.00069038161790208</c:v>
                </c:pt>
                <c:pt idx="8">
                  <c:v>0.0007910622724992</c:v>
                </c:pt>
                <c:pt idx="9">
                  <c:v>0.0008911436361984</c:v>
                </c:pt>
                <c:pt idx="10">
                  <c:v>0.00099062570889984</c:v>
                </c:pt>
                <c:pt idx="11">
                  <c:v>0.0010907070729984</c:v>
                </c:pt>
                <c:pt idx="12">
                  <c:v>0.0011865934089984</c:v>
                </c:pt>
                <c:pt idx="13">
                  <c:v>0.0012908697954048</c:v>
                </c:pt>
                <c:pt idx="14">
                  <c:v>0.0013897525814016</c:v>
                </c:pt>
                <c:pt idx="15">
                  <c:v>0.0014898339456</c:v>
                </c:pt>
                <c:pt idx="16">
                  <c:v>0.0015899153088</c:v>
                </c:pt>
                <c:pt idx="17">
                  <c:v>0.0016899966729984</c:v>
                </c:pt>
                <c:pt idx="18">
                  <c:v>0.0017900780361984</c:v>
                </c:pt>
                <c:pt idx="19">
                  <c:v>0.0018853650816</c:v>
                </c:pt>
                <c:pt idx="20">
                  <c:v>0.0019896414729984</c:v>
                </c:pt>
                <c:pt idx="21">
                  <c:v>0.0020885242550016</c:v>
                </c:pt>
                <c:pt idx="22">
                  <c:v>0.0021892049088</c:v>
                </c:pt>
                <c:pt idx="23">
                  <c:v>0.0022886869824</c:v>
                </c:pt>
                <c:pt idx="24">
                  <c:v>0.0023887683456</c:v>
                </c:pt>
                <c:pt idx="25">
                  <c:v>0.0024882504182016</c:v>
                </c:pt>
                <c:pt idx="26">
                  <c:v>0.0025847360457984</c:v>
                </c:pt>
                <c:pt idx="27">
                  <c:v>0.0026890124322048</c:v>
                </c:pt>
                <c:pt idx="28">
                  <c:v>0.0027884945097984</c:v>
                </c:pt>
                <c:pt idx="29">
                  <c:v>0.0028891751596032</c:v>
                </c:pt>
                <c:pt idx="30">
                  <c:v>0.0029874586550016</c:v>
                </c:pt>
                <c:pt idx="31">
                  <c:v>0.0030881393097984</c:v>
                </c:pt>
                <c:pt idx="32">
                  <c:v>0.0031870220908032</c:v>
                </c:pt>
                <c:pt idx="33">
                  <c:v>0.0032841070089984</c:v>
                </c:pt>
                <c:pt idx="34">
                  <c:v>0.0033871848182016</c:v>
                </c:pt>
                <c:pt idx="35">
                  <c:v>0.0034866668908032</c:v>
                </c:pt>
                <c:pt idx="36">
                  <c:v>0.0035879468322048</c:v>
                </c:pt>
                <c:pt idx="37">
                  <c:v>0.0036856310409984</c:v>
                </c:pt>
                <c:pt idx="38">
                  <c:v>0.0037869109824</c:v>
                </c:pt>
                <c:pt idx="39">
                  <c:v>0.0038857937644032</c:v>
                </c:pt>
                <c:pt idx="40">
                  <c:v>0.0039834779682048</c:v>
                </c:pt>
                <c:pt idx="41">
                  <c:v>0.0040865557824</c:v>
                </c:pt>
                <c:pt idx="42">
                  <c:v>0.0041854385644032</c:v>
                </c:pt>
                <c:pt idx="43">
                  <c:v>0.0042873177964032</c:v>
                </c:pt>
                <c:pt idx="44">
                  <c:v>0.0043838034230016</c:v>
                </c:pt>
                <c:pt idx="45">
                  <c:v>0.0044856826550016</c:v>
                </c:pt>
                <c:pt idx="46">
                  <c:v>0.0045845654370048</c:v>
                </c:pt>
                <c:pt idx="47">
                  <c:v>0.0046822496457984</c:v>
                </c:pt>
                <c:pt idx="48">
                  <c:v>0.0047853274550016</c:v>
                </c:pt>
                <c:pt idx="49">
                  <c:v>0.0048854088192</c:v>
                </c:pt>
                <c:pt idx="50">
                  <c:v>0.0049860894690048</c:v>
                </c:pt>
                <c:pt idx="51">
                  <c:v>0.0050813765184</c:v>
                </c:pt>
                <c:pt idx="52">
                  <c:v>0.0051844543276032</c:v>
                </c:pt>
                <c:pt idx="53">
                  <c:v>0.0052839364002048</c:v>
                </c:pt>
                <c:pt idx="54">
                  <c:v>0.0053822198956032</c:v>
                </c:pt>
                <c:pt idx="55">
                  <c:v>0.0054846984192</c:v>
                </c:pt>
                <c:pt idx="56">
                  <c:v>0.0055841804918016</c:v>
                </c:pt>
                <c:pt idx="57">
                  <c:v>0.0056848611465984</c:v>
                </c:pt>
                <c:pt idx="58">
                  <c:v>0.005780148192</c:v>
                </c:pt>
                <c:pt idx="59">
                  <c:v>0.0058832260012032</c:v>
                </c:pt>
                <c:pt idx="60">
                  <c:v>0.0059821087872</c:v>
                </c:pt>
                <c:pt idx="61">
                  <c:v>0.0060809915692032</c:v>
                </c:pt>
                <c:pt idx="62">
                  <c:v>0.0061834700918016</c:v>
                </c:pt>
                <c:pt idx="63">
                  <c:v>0.0062823528777984</c:v>
                </c:pt>
                <c:pt idx="64">
                  <c:v>0.0063842321097984</c:v>
                </c:pt>
                <c:pt idx="65">
                  <c:v>0.0064783205730048</c:v>
                </c:pt>
                <c:pt idx="66">
                  <c:v>0.0065819976738048</c:v>
                </c:pt>
                <c:pt idx="67">
                  <c:v>0.0066808804598016</c:v>
                </c:pt>
                <c:pt idx="68">
                  <c:v>0.006780961824</c:v>
                </c:pt>
                <c:pt idx="69">
                  <c:v>0.0068822417644032</c:v>
                </c:pt>
              </c:numCache>
            </c:numRef>
          </c:xVal>
          <c:yVal>
            <c:numRef>
              <c:f>CuD_1!$F$4:$F$73</c:f>
              <c:numCache>
                <c:formatCode>General</c:formatCode>
                <c:ptCount val="70"/>
                <c:pt idx="0">
                  <c:v>0.794536662593716</c:v>
                </c:pt>
                <c:pt idx="1">
                  <c:v>1.751479472619478</c:v>
                </c:pt>
                <c:pt idx="2">
                  <c:v>7.242508453648216</c:v>
                </c:pt>
                <c:pt idx="3">
                  <c:v>14.44236388011027</c:v>
                </c:pt>
                <c:pt idx="4">
                  <c:v>22.65612299959656</c:v>
                </c:pt>
                <c:pt idx="5">
                  <c:v>31.81543275534561</c:v>
                </c:pt>
                <c:pt idx="6">
                  <c:v>42.28484276765899</c:v>
                </c:pt>
                <c:pt idx="7">
                  <c:v>52.1960361753631</c:v>
                </c:pt>
                <c:pt idx="8">
                  <c:v>59.99967693064146</c:v>
                </c:pt>
                <c:pt idx="9">
                  <c:v>66.0603147247134</c:v>
                </c:pt>
                <c:pt idx="10">
                  <c:v>71.71083417033687</c:v>
                </c:pt>
                <c:pt idx="11">
                  <c:v>77.15629448113486</c:v>
                </c:pt>
                <c:pt idx="12">
                  <c:v>81.9979694040185</c:v>
                </c:pt>
                <c:pt idx="13">
                  <c:v>86.96495828202746</c:v>
                </c:pt>
                <c:pt idx="14">
                  <c:v>91.35094615983449</c:v>
                </c:pt>
                <c:pt idx="15">
                  <c:v>95.60022790835967</c:v>
                </c:pt>
                <c:pt idx="16">
                  <c:v>99.57609743771845</c:v>
                </c:pt>
                <c:pt idx="17">
                  <c:v>103.3355156186962</c:v>
                </c:pt>
                <c:pt idx="18">
                  <c:v>107.3683460188399</c:v>
                </c:pt>
                <c:pt idx="19">
                  <c:v>111.0024502840909</c:v>
                </c:pt>
                <c:pt idx="20">
                  <c:v>114.8643980324813</c:v>
                </c:pt>
                <c:pt idx="21">
                  <c:v>118.339011820136</c:v>
                </c:pt>
                <c:pt idx="22">
                  <c:v>121.494644652598</c:v>
                </c:pt>
                <c:pt idx="23">
                  <c:v>124.5477479176473</c:v>
                </c:pt>
                <c:pt idx="24">
                  <c:v>127.247693705033</c:v>
                </c:pt>
                <c:pt idx="25">
                  <c:v>129.8792864080781</c:v>
                </c:pt>
                <c:pt idx="26">
                  <c:v>132.0210155829747</c:v>
                </c:pt>
                <c:pt idx="27">
                  <c:v>134.1171760218448</c:v>
                </c:pt>
                <c:pt idx="28">
                  <c:v>135.5184137189433</c:v>
                </c:pt>
                <c:pt idx="29">
                  <c:v>136.0766303314324</c:v>
                </c:pt>
                <c:pt idx="30">
                  <c:v>135.9513164157057</c:v>
                </c:pt>
                <c:pt idx="31">
                  <c:v>131.3830537119881</c:v>
                </c:pt>
                <c:pt idx="32">
                  <c:v>117.9858543424724</c:v>
                </c:pt>
                <c:pt idx="33">
                  <c:v>94.2901276439156</c:v>
                </c:pt>
                <c:pt idx="34">
                  <c:v>76.05125335151626</c:v>
                </c:pt>
                <c:pt idx="35">
                  <c:v>64.1122525892827</c:v>
                </c:pt>
                <c:pt idx="36">
                  <c:v>55.72761083380261</c:v>
                </c:pt>
                <c:pt idx="37">
                  <c:v>50.30493491071729</c:v>
                </c:pt>
                <c:pt idx="38">
                  <c:v>45.55439738108944</c:v>
                </c:pt>
                <c:pt idx="39">
                  <c:v>41.65827307082942</c:v>
                </c:pt>
                <c:pt idx="40">
                  <c:v>37.39759914420765</c:v>
                </c:pt>
                <c:pt idx="41">
                  <c:v>33.7634949025959</c:v>
                </c:pt>
                <c:pt idx="42">
                  <c:v>30.98380388429178</c:v>
                </c:pt>
                <c:pt idx="43">
                  <c:v>28.30664244915992</c:v>
                </c:pt>
                <c:pt idx="44">
                  <c:v>26.313011597402</c:v>
                </c:pt>
                <c:pt idx="45">
                  <c:v>24.18267462818131</c:v>
                </c:pt>
                <c:pt idx="46">
                  <c:v>22.47384818156603</c:v>
                </c:pt>
                <c:pt idx="47">
                  <c:v>20.86755132206285</c:v>
                </c:pt>
                <c:pt idx="48">
                  <c:v>19.43213710643322</c:v>
                </c:pt>
                <c:pt idx="49">
                  <c:v>18.09925247791571</c:v>
                </c:pt>
                <c:pt idx="50">
                  <c:v>16.88028961066728</c:v>
                </c:pt>
                <c:pt idx="51">
                  <c:v>15.85499374348608</c:v>
                </c:pt>
                <c:pt idx="52">
                  <c:v>14.86387440665554</c:v>
                </c:pt>
                <c:pt idx="53">
                  <c:v>13.9638924749004</c:v>
                </c:pt>
                <c:pt idx="54">
                  <c:v>13.10947925159276</c:v>
                </c:pt>
                <c:pt idx="55">
                  <c:v>12.30063473673262</c:v>
                </c:pt>
                <c:pt idx="56">
                  <c:v>11.59431980504471</c:v>
                </c:pt>
                <c:pt idx="57">
                  <c:v>10.99053446046892</c:v>
                </c:pt>
                <c:pt idx="58">
                  <c:v>10.52345522941602</c:v>
                </c:pt>
                <c:pt idx="59">
                  <c:v>9.99941511969851</c:v>
                </c:pt>
                <c:pt idx="60">
                  <c:v>9.543728066742448</c:v>
                </c:pt>
                <c:pt idx="61">
                  <c:v>9.201962778995343</c:v>
                </c:pt>
                <c:pt idx="62">
                  <c:v>8.81462878280071</c:v>
                </c:pt>
                <c:pt idx="63">
                  <c:v>8.541216551815068</c:v>
                </c:pt>
                <c:pt idx="64">
                  <c:v>8.15388255956033</c:v>
                </c:pt>
                <c:pt idx="65">
                  <c:v>7.777940741462563</c:v>
                </c:pt>
                <c:pt idx="66">
                  <c:v>7.345038040760321</c:v>
                </c:pt>
                <c:pt idx="67">
                  <c:v>6.866566635550447</c:v>
                </c:pt>
                <c:pt idx="68">
                  <c:v>6.399487408437404</c:v>
                </c:pt>
                <c:pt idx="69">
                  <c:v>6.194428234213198</c:v>
                </c:pt>
              </c:numCache>
            </c:numRef>
          </c:yVal>
        </c:ser>
        <c:ser>
          <c:idx val="4"/>
          <c:order val="4"/>
          <c:tx>
            <c:strRef>
              <c:f>CuD_2!$F$3</c:f>
              <c:strCache>
                <c:ptCount val="1"/>
                <c:pt idx="0">
                  <c:v>CuD_1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xVal>
            <c:numRef>
              <c:f>CuD_2!$E$4:$E$83</c:f>
              <c:numCache>
                <c:formatCode>General</c:formatCode>
                <c:ptCount val="80"/>
                <c:pt idx="0">
                  <c:v>0.0</c:v>
                </c:pt>
                <c:pt idx="1">
                  <c:v>7.1403338100072E-5</c:v>
                </c:pt>
                <c:pt idx="2">
                  <c:v>0.00017509340478624</c:v>
                </c:pt>
                <c:pt idx="3">
                  <c:v>0.0002794043715516</c:v>
                </c:pt>
                <c:pt idx="4">
                  <c:v>0.00037812724771032</c:v>
                </c:pt>
                <c:pt idx="5">
                  <c:v>0.00048554270488968</c:v>
                </c:pt>
                <c:pt idx="6">
                  <c:v>0.00058674917627592</c:v>
                </c:pt>
                <c:pt idx="7">
                  <c:v>0.00069106014304128</c:v>
                </c:pt>
                <c:pt idx="8">
                  <c:v>0.00079537110494496</c:v>
                </c:pt>
                <c:pt idx="9">
                  <c:v>0.00089844027637224</c:v>
                </c:pt>
                <c:pt idx="10">
                  <c:v>0.00100337213832408</c:v>
                </c:pt>
                <c:pt idx="11">
                  <c:v>0.0011014741143312</c:v>
                </c:pt>
                <c:pt idx="12">
                  <c:v>0.0012088895762688</c:v>
                </c:pt>
                <c:pt idx="13">
                  <c:v>0.0013113378432</c:v>
                </c:pt>
                <c:pt idx="14">
                  <c:v>0.0014150279094</c:v>
                </c:pt>
                <c:pt idx="15">
                  <c:v>0.0015193388762688</c:v>
                </c:pt>
                <c:pt idx="16">
                  <c:v>0.0016230289435032</c:v>
                </c:pt>
                <c:pt idx="17">
                  <c:v>0.0017273399052</c:v>
                </c:pt>
                <c:pt idx="18">
                  <c:v>0.0018248209864344</c:v>
                </c:pt>
                <c:pt idx="19">
                  <c:v>0.0019334782383312</c:v>
                </c:pt>
                <c:pt idx="20">
                  <c:v>0.0020359265104344</c:v>
                </c:pt>
                <c:pt idx="21">
                  <c:v>0.0021402374762688</c:v>
                </c:pt>
                <c:pt idx="22">
                  <c:v>0.0022433066438688</c:v>
                </c:pt>
                <c:pt idx="23">
                  <c:v>0.0023469967100688</c:v>
                </c:pt>
                <c:pt idx="24">
                  <c:v>0.0024500658766344</c:v>
                </c:pt>
                <c:pt idx="25">
                  <c:v>0.0025494096526344</c:v>
                </c:pt>
                <c:pt idx="26">
                  <c:v>0.0026580669055656</c:v>
                </c:pt>
                <c:pt idx="27">
                  <c:v>0.0027605151766344</c:v>
                </c:pt>
                <c:pt idx="28">
                  <c:v>0.0028648261383312</c:v>
                </c:pt>
                <c:pt idx="29">
                  <c:v>0.0029672744104344</c:v>
                </c:pt>
                <c:pt idx="30">
                  <c:v>0.0030715853773032</c:v>
                </c:pt>
                <c:pt idx="31">
                  <c:v>0.0031740336432</c:v>
                </c:pt>
                <c:pt idx="32">
                  <c:v>0.0032733774202344</c:v>
                </c:pt>
                <c:pt idx="33">
                  <c:v>0.003380792877</c:v>
                </c:pt>
                <c:pt idx="34">
                  <c:v>0.0034844829432</c:v>
                </c:pt>
                <c:pt idx="35">
                  <c:v>0.0035887939100688</c:v>
                </c:pt>
                <c:pt idx="36">
                  <c:v>0.0036906212773656</c:v>
                </c:pt>
                <c:pt idx="37">
                  <c:v>0.0037955531438688</c:v>
                </c:pt>
                <c:pt idx="38">
                  <c:v>0.0038980014108</c:v>
                </c:pt>
                <c:pt idx="39">
                  <c:v>0.0039979660864344</c:v>
                </c:pt>
                <c:pt idx="40">
                  <c:v>0.0041053815442344</c:v>
                </c:pt>
                <c:pt idx="41">
                  <c:v>0.0042078298101312</c:v>
                </c:pt>
                <c:pt idx="42">
                  <c:v>0.0043140034728</c:v>
                </c:pt>
                <c:pt idx="43">
                  <c:v>0.0044139681484344</c:v>
                </c:pt>
                <c:pt idx="44">
                  <c:v>0.0045195209104344</c:v>
                </c:pt>
                <c:pt idx="45">
                  <c:v>0.0046213482818688</c:v>
                </c:pt>
                <c:pt idx="46">
                  <c:v>0.0047225547536688</c:v>
                </c:pt>
                <c:pt idx="47">
                  <c:v>0.0048299702104344</c:v>
                </c:pt>
                <c:pt idx="48">
                  <c:v>0.004933039377</c:v>
                </c:pt>
                <c:pt idx="49">
                  <c:v>0.005038592139</c:v>
                </c:pt>
                <c:pt idx="50">
                  <c:v>0.0051373150153656</c:v>
                </c:pt>
                <c:pt idx="51">
                  <c:v>0.005243488677</c:v>
                </c:pt>
                <c:pt idx="52">
                  <c:v>0.0053459369491032</c:v>
                </c:pt>
                <c:pt idx="53">
                  <c:v>0.0054471434198688</c:v>
                </c:pt>
                <c:pt idx="54">
                  <c:v>0.005553937977</c:v>
                </c:pt>
                <c:pt idx="55">
                  <c:v>0.0056563862491032</c:v>
                </c:pt>
                <c:pt idx="56">
                  <c:v>0.0057619390111032</c:v>
                </c:pt>
                <c:pt idx="57">
                  <c:v>0.0058606618874688</c:v>
                </c:pt>
                <c:pt idx="58">
                  <c:v>0.0059674564446</c:v>
                </c:pt>
                <c:pt idx="59">
                  <c:v>0.0060705256111656</c:v>
                </c:pt>
                <c:pt idx="60">
                  <c:v>0.0061723529826</c:v>
                </c:pt>
                <c:pt idx="61">
                  <c:v>0.0062779057446</c:v>
                </c:pt>
                <c:pt idx="62">
                  <c:v>0.0063809749111656</c:v>
                </c:pt>
                <c:pt idx="63">
                  <c:v>0.0064859067776688</c:v>
                </c:pt>
                <c:pt idx="64">
                  <c:v>0.0065840087533656</c:v>
                </c:pt>
                <c:pt idx="65">
                  <c:v>0.0066914242111656</c:v>
                </c:pt>
                <c:pt idx="66">
                  <c:v>0.0067932515826</c:v>
                </c:pt>
                <c:pt idx="67">
                  <c:v>0.0068969416488</c:v>
                </c:pt>
                <c:pt idx="68">
                  <c:v>0.0070018735111656</c:v>
                </c:pt>
                <c:pt idx="69">
                  <c:v>0.0071049426829032</c:v>
                </c:pt>
                <c:pt idx="70">
                  <c:v>0.0072098745442344</c:v>
                </c:pt>
                <c:pt idx="71">
                  <c:v>0.0073079765209656</c:v>
                </c:pt>
                <c:pt idx="72">
                  <c:v>0.0074160128773656</c:v>
                </c:pt>
                <c:pt idx="73">
                  <c:v>0.0075178402488</c:v>
                </c:pt>
                <c:pt idx="74">
                  <c:v>0.0076215303160344</c:v>
                </c:pt>
                <c:pt idx="75">
                  <c:v>0.0077258412829032</c:v>
                </c:pt>
                <c:pt idx="76">
                  <c:v>0.0078295313449656</c:v>
                </c:pt>
                <c:pt idx="77">
                  <c:v>0.0079326005156688</c:v>
                </c:pt>
                <c:pt idx="78">
                  <c:v>0.0080319442927032</c:v>
                </c:pt>
                <c:pt idx="79">
                  <c:v>0.0081393597494688</c:v>
                </c:pt>
              </c:numCache>
            </c:numRef>
          </c:xVal>
          <c:yVal>
            <c:numRef>
              <c:f>CuD_2!$F$4:$F$83</c:f>
              <c:numCache>
                <c:formatCode>General</c:formatCode>
                <c:ptCount val="80"/>
                <c:pt idx="0">
                  <c:v>6.765636070248625</c:v>
                </c:pt>
                <c:pt idx="1">
                  <c:v>10.11925574210459</c:v>
                </c:pt>
                <c:pt idx="2">
                  <c:v>15.77583575253833</c:v>
                </c:pt>
                <c:pt idx="3">
                  <c:v>21.98427722865794</c:v>
                </c:pt>
                <c:pt idx="4">
                  <c:v>28.08659150124966</c:v>
                </c:pt>
                <c:pt idx="5">
                  <c:v>35.23956509610835</c:v>
                </c:pt>
                <c:pt idx="6">
                  <c:v>42.01048076927772</c:v>
                </c:pt>
                <c:pt idx="7">
                  <c:v>48.6752692242378</c:v>
                </c:pt>
                <c:pt idx="8">
                  <c:v>55.28699407743382</c:v>
                </c:pt>
                <c:pt idx="9">
                  <c:v>61.3256320315792</c:v>
                </c:pt>
                <c:pt idx="10">
                  <c:v>67.39610814678272</c:v>
                </c:pt>
                <c:pt idx="11">
                  <c:v>72.70246835988152</c:v>
                </c:pt>
                <c:pt idx="12">
                  <c:v>78.12556853356507</c:v>
                </c:pt>
                <c:pt idx="13">
                  <c:v>82.9437436104359</c:v>
                </c:pt>
                <c:pt idx="14">
                  <c:v>87.34802263025168</c:v>
                </c:pt>
                <c:pt idx="15">
                  <c:v>91.49759632489647</c:v>
                </c:pt>
                <c:pt idx="16">
                  <c:v>95.71084634165797</c:v>
                </c:pt>
                <c:pt idx="17">
                  <c:v>99.499587544308</c:v>
                </c:pt>
                <c:pt idx="18">
                  <c:v>102.6515655257905</c:v>
                </c:pt>
                <c:pt idx="19">
                  <c:v>105.9521215922121</c:v>
                </c:pt>
                <c:pt idx="20">
                  <c:v>108.785717963111</c:v>
                </c:pt>
                <c:pt idx="21">
                  <c:v>111.3752217658957</c:v>
                </c:pt>
                <c:pt idx="22">
                  <c:v>113.784309322683</c:v>
                </c:pt>
                <c:pt idx="23">
                  <c:v>115.7052117065379</c:v>
                </c:pt>
                <c:pt idx="24">
                  <c:v>117.4138597200411</c:v>
                </c:pt>
                <c:pt idx="25">
                  <c:v>118.7722879251981</c:v>
                </c:pt>
                <c:pt idx="26">
                  <c:v>119.7486582343588</c:v>
                </c:pt>
                <c:pt idx="27">
                  <c:v>119.5788546720102</c:v>
                </c:pt>
                <c:pt idx="28">
                  <c:v>117.5942759660385</c:v>
                </c:pt>
                <c:pt idx="29">
                  <c:v>114.2194308571473</c:v>
                </c:pt>
                <c:pt idx="30">
                  <c:v>110.7384585447283</c:v>
                </c:pt>
                <c:pt idx="31">
                  <c:v>106.5039830505572</c:v>
                </c:pt>
                <c:pt idx="32">
                  <c:v>102.7046291275544</c:v>
                </c:pt>
                <c:pt idx="33">
                  <c:v>99.25549497619375</c:v>
                </c:pt>
                <c:pt idx="34">
                  <c:v>96.1353551557693</c:v>
                </c:pt>
                <c:pt idx="35">
                  <c:v>92.79234820793664</c:v>
                </c:pt>
                <c:pt idx="36">
                  <c:v>89.12034692916755</c:v>
                </c:pt>
                <c:pt idx="37">
                  <c:v>85.0556749973451</c:v>
                </c:pt>
                <c:pt idx="38">
                  <c:v>81.16080659116725</c:v>
                </c:pt>
                <c:pt idx="39">
                  <c:v>77.1173600633463</c:v>
                </c:pt>
                <c:pt idx="40">
                  <c:v>72.85104644482085</c:v>
                </c:pt>
                <c:pt idx="41">
                  <c:v>68.72269819088135</c:v>
                </c:pt>
                <c:pt idx="42">
                  <c:v>64.70047714047018</c:v>
                </c:pt>
                <c:pt idx="43">
                  <c:v>61.15582850593454</c:v>
                </c:pt>
                <c:pt idx="44">
                  <c:v>57.6960816342211</c:v>
                </c:pt>
                <c:pt idx="45">
                  <c:v>54.70329445803034</c:v>
                </c:pt>
                <c:pt idx="46">
                  <c:v>51.83785992607314</c:v>
                </c:pt>
                <c:pt idx="47">
                  <c:v>48.99365083482148</c:v>
                </c:pt>
                <c:pt idx="48">
                  <c:v>46.41475975238954</c:v>
                </c:pt>
                <c:pt idx="49">
                  <c:v>44.05873579736622</c:v>
                </c:pt>
                <c:pt idx="50">
                  <c:v>41.95741716751378</c:v>
                </c:pt>
                <c:pt idx="51">
                  <c:v>39.88793666201585</c:v>
                </c:pt>
                <c:pt idx="52">
                  <c:v>38.08377420204162</c:v>
                </c:pt>
                <c:pt idx="53">
                  <c:v>36.2371608239522</c:v>
                </c:pt>
                <c:pt idx="54">
                  <c:v>34.68770363409288</c:v>
                </c:pt>
                <c:pt idx="55">
                  <c:v>33.2125354867031</c:v>
                </c:pt>
                <c:pt idx="56">
                  <c:v>31.87533270757</c:v>
                </c:pt>
                <c:pt idx="57">
                  <c:v>30.64425713196478</c:v>
                </c:pt>
                <c:pt idx="58">
                  <c:v>29.43440700073556</c:v>
                </c:pt>
                <c:pt idx="59">
                  <c:v>28.29884590830545</c:v>
                </c:pt>
                <c:pt idx="60">
                  <c:v>27.12083393813458</c:v>
                </c:pt>
                <c:pt idx="61">
                  <c:v>26.08078732887959</c:v>
                </c:pt>
                <c:pt idx="62">
                  <c:v>25.07257888435336</c:v>
                </c:pt>
                <c:pt idx="63">
                  <c:v>24.18111036737823</c:v>
                </c:pt>
                <c:pt idx="64">
                  <c:v>23.39576905026058</c:v>
                </c:pt>
                <c:pt idx="65">
                  <c:v>22.5573641350494</c:v>
                </c:pt>
                <c:pt idx="66">
                  <c:v>21.79324825863732</c:v>
                </c:pt>
                <c:pt idx="67">
                  <c:v>21.08219598765961</c:v>
                </c:pt>
                <c:pt idx="68">
                  <c:v>20.42420731844584</c:v>
                </c:pt>
                <c:pt idx="69">
                  <c:v>19.81928225099603</c:v>
                </c:pt>
                <c:pt idx="70">
                  <c:v>19.27803350933324</c:v>
                </c:pt>
                <c:pt idx="71">
                  <c:v>18.67310844188354</c:v>
                </c:pt>
                <c:pt idx="72">
                  <c:v>18.10002153549209</c:v>
                </c:pt>
                <c:pt idx="73">
                  <c:v>17.50570918839506</c:v>
                </c:pt>
                <c:pt idx="74">
                  <c:v>16.98568588743785</c:v>
                </c:pt>
                <c:pt idx="75">
                  <c:v>16.47627530316326</c:v>
                </c:pt>
                <c:pt idx="76">
                  <c:v>15.96686471888855</c:v>
                </c:pt>
                <c:pt idx="77">
                  <c:v>15.36193965510913</c:v>
                </c:pt>
                <c:pt idx="78">
                  <c:v>14.9798817150679</c:v>
                </c:pt>
                <c:pt idx="79">
                  <c:v>14.48108385481638</c:v>
                </c:pt>
              </c:numCache>
            </c:numRef>
          </c:yVal>
        </c:ser>
        <c:ser>
          <c:idx val="5"/>
          <c:order val="5"/>
          <c:tx>
            <c:strRef>
              <c:f>ASD_1!$F$18</c:f>
              <c:strCache>
                <c:ptCount val="1"/>
                <c:pt idx="0">
                  <c:v>ASD_1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ASD_1!$E$19:$E$93</c:f>
              <c:numCache>
                <c:formatCode>General</c:formatCode>
                <c:ptCount val="75"/>
                <c:pt idx="0">
                  <c:v>0.0</c:v>
                </c:pt>
                <c:pt idx="1">
                  <c:v>8.88734989248E-5</c:v>
                </c:pt>
                <c:pt idx="2">
                  <c:v>0.0001855723323936</c:v>
                </c:pt>
                <c:pt idx="3">
                  <c:v>0.0002783584962624</c:v>
                </c:pt>
                <c:pt idx="4">
                  <c:v>0.0003717036147936</c:v>
                </c:pt>
                <c:pt idx="5">
                  <c:v>0.0004650487323936</c:v>
                </c:pt>
                <c:pt idx="6">
                  <c:v>0.0005583938499936</c:v>
                </c:pt>
                <c:pt idx="7">
                  <c:v>0.0006511800147936</c:v>
                </c:pt>
                <c:pt idx="8">
                  <c:v>0.0007400535081312</c:v>
                </c:pt>
                <c:pt idx="9">
                  <c:v>0.0008378702509248</c:v>
                </c:pt>
                <c:pt idx="10">
                  <c:v>0.0009300974601312</c:v>
                </c:pt>
                <c:pt idx="11">
                  <c:v>0.0010240015323936</c:v>
                </c:pt>
                <c:pt idx="12">
                  <c:v>0.0011173466509248</c:v>
                </c:pt>
                <c:pt idx="13">
                  <c:v>0.0012101328147936</c:v>
                </c:pt>
                <c:pt idx="14">
                  <c:v>0.0013029189786624</c:v>
                </c:pt>
                <c:pt idx="15">
                  <c:v>0.0013923514266624</c:v>
                </c:pt>
                <c:pt idx="16">
                  <c:v>0.0014890502601312</c:v>
                </c:pt>
                <c:pt idx="17">
                  <c:v>0.0015812774749248</c:v>
                </c:pt>
                <c:pt idx="18">
                  <c:v>0.0016757404962624</c:v>
                </c:pt>
                <c:pt idx="19">
                  <c:v>0.0017685266601312</c:v>
                </c:pt>
                <c:pt idx="20">
                  <c:v>0.0018629896824</c:v>
                </c:pt>
                <c:pt idx="21">
                  <c:v>0.0019540989888</c:v>
                </c:pt>
                <c:pt idx="22">
                  <c:v>0.0020440903905312</c:v>
                </c:pt>
                <c:pt idx="23">
                  <c:v>0.0021407892249312</c:v>
                </c:pt>
                <c:pt idx="24">
                  <c:v>0.0022335753888</c:v>
                </c:pt>
                <c:pt idx="25">
                  <c:v>0.0023285973648</c:v>
                </c:pt>
                <c:pt idx="26">
                  <c:v>0.0024197066749248</c:v>
                </c:pt>
                <c:pt idx="27">
                  <c:v>0.0025141696971936</c:v>
                </c:pt>
                <c:pt idx="28">
                  <c:v>0.0026058379573248</c:v>
                </c:pt>
                <c:pt idx="29">
                  <c:v>0.0026963883090624</c:v>
                </c:pt>
                <c:pt idx="30">
                  <c:v>0.0027930871425312</c:v>
                </c:pt>
                <c:pt idx="31">
                  <c:v>0.0028858733064</c:v>
                </c:pt>
                <c:pt idx="32">
                  <c:v>0.0029803363333248</c:v>
                </c:pt>
                <c:pt idx="33">
                  <c:v>0.0030708866850624</c:v>
                </c:pt>
                <c:pt idx="34">
                  <c:v>0.0031659086610624</c:v>
                </c:pt>
                <c:pt idx="35">
                  <c:v>0.0032581358712</c:v>
                </c:pt>
                <c:pt idx="36">
                  <c:v>0.0033492451813248</c:v>
                </c:pt>
                <c:pt idx="37">
                  <c:v>0.0034453850610624</c:v>
                </c:pt>
                <c:pt idx="38">
                  <c:v>0.0035376122712</c:v>
                </c:pt>
                <c:pt idx="39">
                  <c:v>0.0036320752971936</c:v>
                </c:pt>
                <c:pt idx="40">
                  <c:v>0.0037220666952</c:v>
                </c:pt>
                <c:pt idx="41">
                  <c:v>0.0038170886712</c:v>
                </c:pt>
                <c:pt idx="42">
                  <c:v>0.0039093158850624</c:v>
                </c:pt>
                <c:pt idx="43">
                  <c:v>0.0040009841451936</c:v>
                </c:pt>
                <c:pt idx="44">
                  <c:v>0.0040971240249312</c:v>
                </c:pt>
                <c:pt idx="45">
                  <c:v>0.0041893512397248</c:v>
                </c:pt>
                <c:pt idx="46">
                  <c:v>0.0042843732147936</c:v>
                </c:pt>
                <c:pt idx="47">
                  <c:v>0.0043732467090624</c:v>
                </c:pt>
                <c:pt idx="48">
                  <c:v>0.0044699455434624</c:v>
                </c:pt>
                <c:pt idx="49">
                  <c:v>0.0045616138035936</c:v>
                </c:pt>
                <c:pt idx="50">
                  <c:v>0.0046532820637248</c:v>
                </c:pt>
                <c:pt idx="51">
                  <c:v>0.0047488629888</c:v>
                </c:pt>
                <c:pt idx="52">
                  <c:v>0.0048410902035936</c:v>
                </c:pt>
                <c:pt idx="53">
                  <c:v>0.0049361121795936</c:v>
                </c:pt>
                <c:pt idx="54">
                  <c:v>0.0050238677691936</c:v>
                </c:pt>
                <c:pt idx="55">
                  <c:v>0.0051211255536</c:v>
                </c:pt>
                <c:pt idx="56">
                  <c:v>0.0052133527674624</c:v>
                </c:pt>
                <c:pt idx="57">
                  <c:v>0.0053061389313312</c:v>
                </c:pt>
                <c:pt idx="58">
                  <c:v>0.0054006019536</c:v>
                </c:pt>
                <c:pt idx="59">
                  <c:v>0.0054933881211936</c:v>
                </c:pt>
                <c:pt idx="60">
                  <c:v>0.0055872921897312</c:v>
                </c:pt>
                <c:pt idx="61">
                  <c:v>0.0056756067339936</c:v>
                </c:pt>
                <c:pt idx="62">
                  <c:v>0.0057728645211936</c:v>
                </c:pt>
                <c:pt idx="63">
                  <c:v>0.0058650917313312</c:v>
                </c:pt>
                <c:pt idx="64">
                  <c:v>0.0059584368498624</c:v>
                </c:pt>
                <c:pt idx="65">
                  <c:v>0.0060528998712</c:v>
                </c:pt>
                <c:pt idx="66">
                  <c:v>0.0061456860397248</c:v>
                </c:pt>
                <c:pt idx="67">
                  <c:v>0.0062384722035936</c:v>
                </c:pt>
                <c:pt idx="68">
                  <c:v>0.0063279046515936</c:v>
                </c:pt>
                <c:pt idx="69">
                  <c:v>0.0064419310227936</c:v>
                </c:pt>
                <c:pt idx="70">
                  <c:v>0.0065168306952</c:v>
                </c:pt>
                <c:pt idx="71">
                  <c:v>0.0066112937221248</c:v>
                </c:pt>
                <c:pt idx="72">
                  <c:v>0.0067040798859936</c:v>
                </c:pt>
                <c:pt idx="73">
                  <c:v>0.0067968660498624</c:v>
                </c:pt>
                <c:pt idx="74">
                  <c:v>0.0068902111674624</c:v>
                </c:pt>
              </c:numCache>
            </c:numRef>
          </c:xVal>
          <c:yVal>
            <c:numRef>
              <c:f>ASD_1!$F$19:$F$93</c:f>
              <c:numCache>
                <c:formatCode>General</c:formatCode>
                <c:ptCount val="75"/>
                <c:pt idx="0">
                  <c:v>0.905952282038621</c:v>
                </c:pt>
                <c:pt idx="1">
                  <c:v>6.801578146957405</c:v>
                </c:pt>
                <c:pt idx="2">
                  <c:v>16.32528146533018</c:v>
                </c:pt>
                <c:pt idx="3">
                  <c:v>27.39625311186246</c:v>
                </c:pt>
                <c:pt idx="4">
                  <c:v>40.21457088772866</c:v>
                </c:pt>
                <c:pt idx="5">
                  <c:v>53.71315316821364</c:v>
                </c:pt>
                <c:pt idx="6">
                  <c:v>67.26508958067628</c:v>
                </c:pt>
                <c:pt idx="7">
                  <c:v>80.470224421284</c:v>
                </c:pt>
                <c:pt idx="8">
                  <c:v>92.67497025601936</c:v>
                </c:pt>
                <c:pt idx="9">
                  <c:v>105.8267510476819</c:v>
                </c:pt>
                <c:pt idx="10">
                  <c:v>117.7247109279974</c:v>
                </c:pt>
                <c:pt idx="11">
                  <c:v>129.7293789984619</c:v>
                </c:pt>
                <c:pt idx="12">
                  <c:v>141.1204751139571</c:v>
                </c:pt>
                <c:pt idx="13">
                  <c:v>152.7783416125665</c:v>
                </c:pt>
                <c:pt idx="14">
                  <c:v>164.2761459182107</c:v>
                </c:pt>
                <c:pt idx="15">
                  <c:v>174.8135767431596</c:v>
                </c:pt>
                <c:pt idx="16">
                  <c:v>185.9645795230778</c:v>
                </c:pt>
                <c:pt idx="17">
                  <c:v>196.528687395564</c:v>
                </c:pt>
                <c:pt idx="18">
                  <c:v>207.3195501259875</c:v>
                </c:pt>
                <c:pt idx="19">
                  <c:v>217.9770276648539</c:v>
                </c:pt>
                <c:pt idx="20">
                  <c:v>228.2210110591514</c:v>
                </c:pt>
                <c:pt idx="21">
                  <c:v>237.9981462599343</c:v>
                </c:pt>
                <c:pt idx="22">
                  <c:v>247.44181845876</c:v>
                </c:pt>
                <c:pt idx="23">
                  <c:v>257.1655996105974</c:v>
                </c:pt>
                <c:pt idx="24">
                  <c:v>266.4225325227914</c:v>
                </c:pt>
                <c:pt idx="25">
                  <c:v>275.932897294331</c:v>
                </c:pt>
                <c:pt idx="26">
                  <c:v>284.8030131556222</c:v>
                </c:pt>
                <c:pt idx="27">
                  <c:v>293.6998060183216</c:v>
                </c:pt>
                <c:pt idx="28">
                  <c:v>302.3298284979068</c:v>
                </c:pt>
                <c:pt idx="29">
                  <c:v>310.2929249735772</c:v>
                </c:pt>
                <c:pt idx="30">
                  <c:v>319.1630407887395</c:v>
                </c:pt>
                <c:pt idx="31">
                  <c:v>327.3795691698846</c:v>
                </c:pt>
                <c:pt idx="32">
                  <c:v>335.3693426930923</c:v>
                </c:pt>
                <c:pt idx="33">
                  <c:v>343.2257309786128</c:v>
                </c:pt>
                <c:pt idx="34">
                  <c:v>350.7886718796129</c:v>
                </c:pt>
                <c:pt idx="35">
                  <c:v>358.0715038276001</c:v>
                </c:pt>
                <c:pt idx="36">
                  <c:v>365.047549775038</c:v>
                </c:pt>
                <c:pt idx="37">
                  <c:v>372.6238291998056</c:v>
                </c:pt>
                <c:pt idx="38">
                  <c:v>379.3331047641286</c:v>
                </c:pt>
                <c:pt idx="39">
                  <c:v>386.3358278052337</c:v>
                </c:pt>
                <c:pt idx="40">
                  <c:v>392.6316092711172</c:v>
                </c:pt>
                <c:pt idx="41">
                  <c:v>399.1941611201155</c:v>
                </c:pt>
                <c:pt idx="42">
                  <c:v>405.4499270608224</c:v>
                </c:pt>
                <c:pt idx="43">
                  <c:v>411.1854906668112</c:v>
                </c:pt>
                <c:pt idx="44">
                  <c:v>417.6813499430942</c:v>
                </c:pt>
                <c:pt idx="45">
                  <c:v>423.2034972610442</c:v>
                </c:pt>
                <c:pt idx="46">
                  <c:v>428.952399390802</c:v>
                </c:pt>
                <c:pt idx="47">
                  <c:v>434.4345311374453</c:v>
                </c:pt>
                <c:pt idx="48">
                  <c:v>440.1834332672017</c:v>
                </c:pt>
                <c:pt idx="49">
                  <c:v>445.3587790594259</c:v>
                </c:pt>
                <c:pt idx="50">
                  <c:v>450.5874789005939</c:v>
                </c:pt>
                <c:pt idx="51">
                  <c:v>456.2296728863321</c:v>
                </c:pt>
                <c:pt idx="52">
                  <c:v>460.9114934375036</c:v>
                </c:pt>
                <c:pt idx="53">
                  <c:v>466.2335628527939</c:v>
                </c:pt>
                <c:pt idx="54">
                  <c:v>470.3551656363292</c:v>
                </c:pt>
                <c:pt idx="55">
                  <c:v>475.1703714713158</c:v>
                </c:pt>
                <c:pt idx="56">
                  <c:v>479.6521139814421</c:v>
                </c:pt>
                <c:pt idx="57">
                  <c:v>483.7470399019555</c:v>
                </c:pt>
                <c:pt idx="58">
                  <c:v>488.3354907867468</c:v>
                </c:pt>
                <c:pt idx="59">
                  <c:v>492.3503851956163</c:v>
                </c:pt>
                <c:pt idx="60">
                  <c:v>496.4719879791512</c:v>
                </c:pt>
                <c:pt idx="61">
                  <c:v>500.1134039992737</c:v>
                </c:pt>
                <c:pt idx="62">
                  <c:v>504.1282984081432</c:v>
                </c:pt>
                <c:pt idx="63">
                  <c:v>507.703021578778</c:v>
                </c:pt>
                <c:pt idx="64">
                  <c:v>511.2644065485468</c:v>
                </c:pt>
                <c:pt idx="65">
                  <c:v>515.2526240943936</c:v>
                </c:pt>
                <c:pt idx="66">
                  <c:v>518.133744674868</c:v>
                </c:pt>
                <c:pt idx="67">
                  <c:v>521.4283587079747</c:v>
                </c:pt>
                <c:pt idx="68">
                  <c:v>523.3891212867999</c:v>
                </c:pt>
                <c:pt idx="69">
                  <c:v>131.5434177235744</c:v>
                </c:pt>
                <c:pt idx="70">
                  <c:v>-0.22782192249442</c:v>
                </c:pt>
                <c:pt idx="71">
                  <c:v>-0.161129322241338</c:v>
                </c:pt>
                <c:pt idx="72">
                  <c:v>-0.134452282177008</c:v>
                </c:pt>
                <c:pt idx="73">
                  <c:v>-0.161129322241338</c:v>
                </c:pt>
                <c:pt idx="74">
                  <c:v>-0.121113762052586</c:v>
                </c:pt>
              </c:numCache>
            </c:numRef>
          </c:yVal>
        </c:ser>
        <c:ser>
          <c:idx val="6"/>
          <c:order val="6"/>
          <c:tx>
            <c:strRef>
              <c:f>ASD_2!$F$3</c:f>
              <c:strCache>
                <c:ptCount val="1"/>
                <c:pt idx="0">
                  <c:v>ASD_2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ASD_2!$E$4:$E$56</c:f>
              <c:numCache>
                <c:formatCode>General</c:formatCode>
                <c:ptCount val="53"/>
                <c:pt idx="0">
                  <c:v>0.0</c:v>
                </c:pt>
                <c:pt idx="1">
                  <c:v>5.4636199120152E-5</c:v>
                </c:pt>
                <c:pt idx="2">
                  <c:v>0.0001466257099932</c:v>
                </c:pt>
                <c:pt idx="3">
                  <c:v>0.0002414027839932</c:v>
                </c:pt>
                <c:pt idx="4">
                  <c:v>0.00033004722267864</c:v>
                </c:pt>
                <c:pt idx="5">
                  <c:v>0.00042649683699384</c:v>
                </c:pt>
                <c:pt idx="6">
                  <c:v>0.00051792883445016</c:v>
                </c:pt>
                <c:pt idx="7">
                  <c:v>0.0006104758631796</c:v>
                </c:pt>
                <c:pt idx="8">
                  <c:v>0.00070525293708672</c:v>
                </c:pt>
                <c:pt idx="9">
                  <c:v>0.0007977999614508</c:v>
                </c:pt>
                <c:pt idx="10">
                  <c:v>0.00089146200845016</c:v>
                </c:pt>
                <c:pt idx="11">
                  <c:v>0.0009795489381864</c:v>
                </c:pt>
                <c:pt idx="12">
                  <c:v>0.0010771135704</c:v>
                </c:pt>
                <c:pt idx="13">
                  <c:v>0.001167988063644</c:v>
                </c:pt>
                <c:pt idx="14">
                  <c:v>0.0012610925964</c:v>
                </c:pt>
                <c:pt idx="15">
                  <c:v>0.0013547546478576</c:v>
                </c:pt>
                <c:pt idx="16">
                  <c:v>0.0014473016721288</c:v>
                </c:pt>
                <c:pt idx="17">
                  <c:v>0.001541521237644</c:v>
                </c:pt>
                <c:pt idx="18">
                  <c:v>0.0016290506493288</c:v>
                </c:pt>
                <c:pt idx="19">
                  <c:v>0.0017266152861864</c:v>
                </c:pt>
                <c:pt idx="20">
                  <c:v>0.0018174897738576</c:v>
                </c:pt>
                <c:pt idx="21">
                  <c:v>0.0019111518253152</c:v>
                </c:pt>
                <c:pt idx="22">
                  <c:v>0.002004256359</c:v>
                </c:pt>
                <c:pt idx="23">
                  <c:v>0.0020973608973288</c:v>
                </c:pt>
                <c:pt idx="24">
                  <c:v>0.0021904654347288</c:v>
                </c:pt>
                <c:pt idx="25">
                  <c:v>0.002279109878244</c:v>
                </c:pt>
                <c:pt idx="26">
                  <c:v>0.0023766745104576</c:v>
                </c:pt>
                <c:pt idx="27">
                  <c:v>0.0024686640253152</c:v>
                </c:pt>
                <c:pt idx="28">
                  <c:v>0.0025623260730576</c:v>
                </c:pt>
                <c:pt idx="29">
                  <c:v>0.0026548730973288</c:v>
                </c:pt>
                <c:pt idx="30">
                  <c:v>0.0027479776347288</c:v>
                </c:pt>
                <c:pt idx="31">
                  <c:v>0.002840524659</c:v>
                </c:pt>
                <c:pt idx="32">
                  <c:v>0.0029297266119288</c:v>
                </c:pt>
                <c:pt idx="33">
                  <c:v>0.0030272912487864</c:v>
                </c:pt>
                <c:pt idx="34">
                  <c:v>0.003119280759</c:v>
                </c:pt>
                <c:pt idx="35">
                  <c:v>0.0032123852973288</c:v>
                </c:pt>
                <c:pt idx="36">
                  <c:v>0.0033049323216</c:v>
                </c:pt>
                <c:pt idx="37">
                  <c:v>0.003398036859</c:v>
                </c:pt>
                <c:pt idx="38">
                  <c:v>0.0034905838879152</c:v>
                </c:pt>
                <c:pt idx="39">
                  <c:v>0.0035803433493288</c:v>
                </c:pt>
                <c:pt idx="40">
                  <c:v>0.0036767929599288</c:v>
                </c:pt>
                <c:pt idx="41">
                  <c:v>0.0037693399879152</c:v>
                </c:pt>
                <c:pt idx="42">
                  <c:v>0.0038635595487864</c:v>
                </c:pt>
                <c:pt idx="43">
                  <c:v>0.0039538765233288</c:v>
                </c:pt>
                <c:pt idx="44">
                  <c:v>0.0040486535973288</c:v>
                </c:pt>
                <c:pt idx="45">
                  <c:v>0.0041400855990576</c:v>
                </c:pt>
                <c:pt idx="46">
                  <c:v>0.0042304025736</c:v>
                </c:pt>
                <c:pt idx="47">
                  <c:v>0.0043274096973288</c:v>
                </c:pt>
                <c:pt idx="48">
                  <c:v>0.0044188416990576</c:v>
                </c:pt>
                <c:pt idx="49">
                  <c:v>0.0045136187730576</c:v>
                </c:pt>
                <c:pt idx="50">
                  <c:v>0.0046033782391152</c:v>
                </c:pt>
                <c:pt idx="51">
                  <c:v>0.0046987128216</c:v>
                </c:pt>
                <c:pt idx="52">
                  <c:v>0.0047901448233288</c:v>
                </c:pt>
              </c:numCache>
            </c:numRef>
          </c:xVal>
          <c:yVal>
            <c:numRef>
              <c:f>ASD_2!$F$4:$F$56</c:f>
              <c:numCache>
                <c:formatCode>General</c:formatCode>
                <c:ptCount val="53"/>
                <c:pt idx="0">
                  <c:v>9.53338477061725</c:v>
                </c:pt>
                <c:pt idx="1">
                  <c:v>10.32588129132593</c:v>
                </c:pt>
                <c:pt idx="2">
                  <c:v>23.24760423724149</c:v>
                </c:pt>
                <c:pt idx="3">
                  <c:v>36.57229151910639</c:v>
                </c:pt>
                <c:pt idx="4">
                  <c:v>48.11050357996583</c:v>
                </c:pt>
                <c:pt idx="5">
                  <c:v>61.19341225189945</c:v>
                </c:pt>
                <c:pt idx="6">
                  <c:v>73.9136530460992</c:v>
                </c:pt>
                <c:pt idx="7">
                  <c:v>86.83537601524135</c:v>
                </c:pt>
                <c:pt idx="8">
                  <c:v>99.81082755198105</c:v>
                </c:pt>
                <c:pt idx="9">
                  <c:v>112.1281039962953</c:v>
                </c:pt>
                <c:pt idx="10">
                  <c:v>124.6871590412501</c:v>
                </c:pt>
                <c:pt idx="11">
                  <c:v>135.9432960897073</c:v>
                </c:pt>
                <c:pt idx="12">
                  <c:v>148.1128189266758</c:v>
                </c:pt>
                <c:pt idx="13">
                  <c:v>159.248066651586</c:v>
                </c:pt>
                <c:pt idx="14">
                  <c:v>170.598228693338</c:v>
                </c:pt>
                <c:pt idx="15">
                  <c:v>181.7200443228026</c:v>
                </c:pt>
                <c:pt idx="16">
                  <c:v>192.4657598397264</c:v>
                </c:pt>
                <c:pt idx="17">
                  <c:v>203.3323647266512</c:v>
                </c:pt>
                <c:pt idx="18">
                  <c:v>213.3796087719057</c:v>
                </c:pt>
                <c:pt idx="19">
                  <c:v>224.3805350313694</c:v>
                </c:pt>
                <c:pt idx="20">
                  <c:v>234.3203219414298</c:v>
                </c:pt>
                <c:pt idx="21">
                  <c:v>244.4212945542815</c:v>
                </c:pt>
                <c:pt idx="22">
                  <c:v>254.2939207083918</c:v>
                </c:pt>
                <c:pt idx="23">
                  <c:v>263.3471860672856</c:v>
                </c:pt>
                <c:pt idx="24">
                  <c:v>272.8437121553091</c:v>
                </c:pt>
                <c:pt idx="25">
                  <c:v>281.3462596034256</c:v>
                </c:pt>
                <c:pt idx="26">
                  <c:v>290.8024892657513</c:v>
                </c:pt>
                <c:pt idx="27">
                  <c:v>299.4259260374149</c:v>
                </c:pt>
                <c:pt idx="28">
                  <c:v>307.9687698647754</c:v>
                </c:pt>
                <c:pt idx="29">
                  <c:v>316.431020887193</c:v>
                </c:pt>
                <c:pt idx="30">
                  <c:v>324.355986094281</c:v>
                </c:pt>
                <c:pt idx="31">
                  <c:v>332.1869263080719</c:v>
                </c:pt>
                <c:pt idx="32">
                  <c:v>339.3865557132381</c:v>
                </c:pt>
                <c:pt idx="33">
                  <c:v>347.3786816762749</c:v>
                </c:pt>
                <c:pt idx="34">
                  <c:v>354.242507441051</c:v>
                </c:pt>
                <c:pt idx="35">
                  <c:v>361.4421368926699</c:v>
                </c:pt>
                <c:pt idx="36">
                  <c:v>368.5880377302381</c:v>
                </c:pt>
                <c:pt idx="37">
                  <c:v>375.1563563732303</c:v>
                </c:pt>
                <c:pt idx="38">
                  <c:v>381.9261571447116</c:v>
                </c:pt>
                <c:pt idx="39">
                  <c:v>387.9303256885723</c:v>
                </c:pt>
                <c:pt idx="40">
                  <c:v>394.6866943646091</c:v>
                </c:pt>
                <c:pt idx="41">
                  <c:v>400.6908629084709</c:v>
                </c:pt>
                <c:pt idx="42">
                  <c:v>406.6144386009371</c:v>
                </c:pt>
                <c:pt idx="43">
                  <c:v>412.323100023015</c:v>
                </c:pt>
                <c:pt idx="44">
                  <c:v>417.9377364053439</c:v>
                </c:pt>
                <c:pt idx="45">
                  <c:v>423.189704863486</c:v>
                </c:pt>
                <c:pt idx="46">
                  <c:v>428.1193018695915</c:v>
                </c:pt>
                <c:pt idx="47">
                  <c:v>433.8548275290143</c:v>
                </c:pt>
                <c:pt idx="48">
                  <c:v>438.8112888189184</c:v>
                </c:pt>
                <c:pt idx="49">
                  <c:v>444.1438501749094</c:v>
                </c:pt>
                <c:pt idx="50">
                  <c:v>448.710779303281</c:v>
                </c:pt>
                <c:pt idx="51">
                  <c:v>453.0224976426591</c:v>
                </c:pt>
                <c:pt idx="52">
                  <c:v>456.4879909030222</c:v>
                </c:pt>
              </c:numCache>
            </c:numRef>
          </c:yVal>
        </c:ser>
        <c:ser>
          <c:idx val="7"/>
          <c:order val="7"/>
          <c:tx>
            <c:strRef>
              <c:f>ASD_3!$F$3</c:f>
              <c:strCache>
                <c:ptCount val="1"/>
                <c:pt idx="0">
                  <c:v>ASD_3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ASD_3!$E$4:$E$73</c:f>
              <c:numCache>
                <c:formatCode>General</c:formatCode>
                <c:ptCount val="70"/>
                <c:pt idx="0">
                  <c:v>0.0</c:v>
                </c:pt>
                <c:pt idx="1">
                  <c:v>3.3537166444896E-5</c:v>
                </c:pt>
                <c:pt idx="2">
                  <c:v>0.0001313539084656</c:v>
                </c:pt>
                <c:pt idx="3">
                  <c:v>0.00022414007242752</c:v>
                </c:pt>
                <c:pt idx="4">
                  <c:v>0.00031860309860736</c:v>
                </c:pt>
                <c:pt idx="5">
                  <c:v>0.00040971240463488</c:v>
                </c:pt>
                <c:pt idx="6">
                  <c:v>0.0005041754265312</c:v>
                </c:pt>
                <c:pt idx="7">
                  <c:v>0.00059640263638944</c:v>
                </c:pt>
                <c:pt idx="8">
                  <c:v>0.00068695299278304</c:v>
                </c:pt>
                <c:pt idx="9">
                  <c:v>0.00078365182662432</c:v>
                </c:pt>
                <c:pt idx="10">
                  <c:v>0.00087587903648256</c:v>
                </c:pt>
                <c:pt idx="11">
                  <c:v>0.0009714599664</c:v>
                </c:pt>
                <c:pt idx="12">
                  <c:v>0.0010608924144</c:v>
                </c:pt>
                <c:pt idx="13">
                  <c:v>0.0011564733450624</c:v>
                </c:pt>
                <c:pt idx="14">
                  <c:v>0.0012475826505312</c:v>
                </c:pt>
                <c:pt idx="15">
                  <c:v>0.0013392509106624</c:v>
                </c:pt>
                <c:pt idx="16">
                  <c:v>0.0014348318366688</c:v>
                </c:pt>
                <c:pt idx="17">
                  <c:v>0.0015281769542688</c:v>
                </c:pt>
                <c:pt idx="18">
                  <c:v>0.0016226399811936</c:v>
                </c:pt>
                <c:pt idx="19">
                  <c:v>0.0017115134745312</c:v>
                </c:pt>
                <c:pt idx="20">
                  <c:v>0.0018076533542688</c:v>
                </c:pt>
                <c:pt idx="21">
                  <c:v>0.0018998805690624</c:v>
                </c:pt>
                <c:pt idx="22">
                  <c:v>0.0019915488291936</c:v>
                </c:pt>
                <c:pt idx="23">
                  <c:v>0.0020871297552</c:v>
                </c:pt>
                <c:pt idx="24">
                  <c:v>0.0021799159190688</c:v>
                </c:pt>
                <c:pt idx="25">
                  <c:v>0.0022749378950688</c:v>
                </c:pt>
                <c:pt idx="26">
                  <c:v>0.0023632524393312</c:v>
                </c:pt>
                <c:pt idx="27">
                  <c:v>0.0024593923190688</c:v>
                </c:pt>
                <c:pt idx="28">
                  <c:v>0.0025510605792</c:v>
                </c:pt>
                <c:pt idx="29">
                  <c:v>0.0026432877930624</c:v>
                </c:pt>
                <c:pt idx="30">
                  <c:v>0.0027388687190688</c:v>
                </c:pt>
                <c:pt idx="31">
                  <c:v>0.0028322138366688</c:v>
                </c:pt>
                <c:pt idx="32">
                  <c:v>0.0029255589552</c:v>
                </c:pt>
                <c:pt idx="33">
                  <c:v>0.0030144324494688</c:v>
                </c:pt>
                <c:pt idx="34">
                  <c:v>0.0031116902366688</c:v>
                </c:pt>
                <c:pt idx="35">
                  <c:v>0.0032033584968</c:v>
                </c:pt>
                <c:pt idx="36">
                  <c:v>0.0032967036153312</c:v>
                </c:pt>
                <c:pt idx="37">
                  <c:v>0.0033911666366688</c:v>
                </c:pt>
                <c:pt idx="38">
                  <c:v>0.0034833938514624</c:v>
                </c:pt>
                <c:pt idx="39">
                  <c:v>0.0035772979190688</c:v>
                </c:pt>
                <c:pt idx="40">
                  <c:v>0.0036661714170624</c:v>
                </c:pt>
                <c:pt idx="41">
                  <c:v>0.0037634292014688</c:v>
                </c:pt>
                <c:pt idx="42">
                  <c:v>0.0038556564153312</c:v>
                </c:pt>
                <c:pt idx="43">
                  <c:v>0.0039490015329312</c:v>
                </c:pt>
                <c:pt idx="44">
                  <c:v>0.0040429056014688</c:v>
                </c:pt>
                <c:pt idx="45">
                  <c:v>0.0041356917690624</c:v>
                </c:pt>
                <c:pt idx="46">
                  <c:v>0.0042284779338624</c:v>
                </c:pt>
                <c:pt idx="47">
                  <c:v>0.0043179103818624</c:v>
                </c:pt>
                <c:pt idx="48">
                  <c:v>0.0044151681690624</c:v>
                </c:pt>
                <c:pt idx="49">
                  <c:v>0.0045073953792</c:v>
                </c:pt>
                <c:pt idx="50">
                  <c:v>0.0046012994514624</c:v>
                </c:pt>
                <c:pt idx="51">
                  <c:v>0.0046940856153312</c:v>
                </c:pt>
                <c:pt idx="52">
                  <c:v>0.0047879896829376</c:v>
                </c:pt>
                <c:pt idx="53">
                  <c:v>0.0048802168977312</c:v>
                </c:pt>
                <c:pt idx="54">
                  <c:v>0.0049696493457312</c:v>
                </c:pt>
                <c:pt idx="55">
                  <c:v>0.0050669071338624</c:v>
                </c:pt>
                <c:pt idx="56">
                  <c:v>0.0051591343430688</c:v>
                </c:pt>
                <c:pt idx="57">
                  <c:v>0.0052535973699936</c:v>
                </c:pt>
                <c:pt idx="58">
                  <c:v>0.0053452656254688</c:v>
                </c:pt>
                <c:pt idx="59">
                  <c:v>0.0054397286514624</c:v>
                </c:pt>
                <c:pt idx="60">
                  <c:v>0.0055319558616</c:v>
                </c:pt>
                <c:pt idx="61">
                  <c:v>0.0056219472642624</c:v>
                </c:pt>
                <c:pt idx="62">
                  <c:v>0.0057186460977312</c:v>
                </c:pt>
                <c:pt idx="63">
                  <c:v>0.0058114322616</c:v>
                </c:pt>
                <c:pt idx="64">
                  <c:v>0.0059058952838688</c:v>
                </c:pt>
                <c:pt idx="65">
                  <c:v>0.0059970045939936</c:v>
                </c:pt>
                <c:pt idx="66">
                  <c:v>0.0060909086616</c:v>
                </c:pt>
                <c:pt idx="67">
                  <c:v>0.0061836948254688</c:v>
                </c:pt>
                <c:pt idx="68">
                  <c:v>0.0062742451818624</c:v>
                </c:pt>
                <c:pt idx="69">
                  <c:v>0.0063709440162624</c:v>
                </c:pt>
              </c:numCache>
            </c:numRef>
          </c:xVal>
          <c:yVal>
            <c:numRef>
              <c:f>ASD_3!$F$4:$F$73</c:f>
              <c:numCache>
                <c:formatCode>General</c:formatCode>
                <c:ptCount val="70"/>
                <c:pt idx="0">
                  <c:v>9.51103292941951</c:v>
                </c:pt>
                <c:pt idx="1">
                  <c:v>8.401904274720884</c:v>
                </c:pt>
                <c:pt idx="2">
                  <c:v>19.25265686875166</c:v>
                </c:pt>
                <c:pt idx="3">
                  <c:v>29.88960152873409</c:v>
                </c:pt>
                <c:pt idx="4">
                  <c:v>41.20805897531841</c:v>
                </c:pt>
                <c:pt idx="5">
                  <c:v>52.09890057229184</c:v>
                </c:pt>
                <c:pt idx="6">
                  <c:v>63.5777139705678</c:v>
                </c:pt>
                <c:pt idx="7">
                  <c:v>74.97634936295835</c:v>
                </c:pt>
                <c:pt idx="8">
                  <c:v>85.8137389452248</c:v>
                </c:pt>
                <c:pt idx="9">
                  <c:v>97.47963429561383</c:v>
                </c:pt>
                <c:pt idx="10">
                  <c:v>108.1833939450958</c:v>
                </c:pt>
                <c:pt idx="11">
                  <c:v>119.5820293374865</c:v>
                </c:pt>
                <c:pt idx="12">
                  <c:v>130.3793299861322</c:v>
                </c:pt>
                <c:pt idx="13">
                  <c:v>141.7913283718013</c:v>
                </c:pt>
                <c:pt idx="14">
                  <c:v>152.575265980954</c:v>
                </c:pt>
                <c:pt idx="15">
                  <c:v>162.998402725374</c:v>
                </c:pt>
                <c:pt idx="16">
                  <c:v>173.956059293361</c:v>
                </c:pt>
                <c:pt idx="17">
                  <c:v>184.3791959915663</c:v>
                </c:pt>
                <c:pt idx="18">
                  <c:v>195.203222626769</c:v>
                </c:pt>
                <c:pt idx="19">
                  <c:v>205.3190104333553</c:v>
                </c:pt>
                <c:pt idx="20">
                  <c:v>216.2365780215071</c:v>
                </c:pt>
                <c:pt idx="21">
                  <c:v>226.4325437877641</c:v>
                </c:pt>
                <c:pt idx="22">
                  <c:v>236.1875307296176</c:v>
                </c:pt>
                <c:pt idx="23">
                  <c:v>246.5171264748738</c:v>
                </c:pt>
                <c:pt idx="24">
                  <c:v>255.8712235721591</c:v>
                </c:pt>
                <c:pt idx="25">
                  <c:v>265.5861214879619</c:v>
                </c:pt>
                <c:pt idx="26">
                  <c:v>274.058260844012</c:v>
                </c:pt>
                <c:pt idx="27">
                  <c:v>283.1050090034637</c:v>
                </c:pt>
                <c:pt idx="28">
                  <c:v>291.6439633259051</c:v>
                </c:pt>
                <c:pt idx="29">
                  <c:v>300.0492876693477</c:v>
                </c:pt>
                <c:pt idx="30">
                  <c:v>308.8555019035726</c:v>
                </c:pt>
                <c:pt idx="31">
                  <c:v>317.1004703276735</c:v>
                </c:pt>
                <c:pt idx="32">
                  <c:v>325.3454387517742</c:v>
                </c:pt>
                <c:pt idx="33">
                  <c:v>332.5480934690831</c:v>
                </c:pt>
                <c:pt idx="34">
                  <c:v>340.6727949074634</c:v>
                </c:pt>
                <c:pt idx="35">
                  <c:v>347.8888126642651</c:v>
                </c:pt>
                <c:pt idx="36">
                  <c:v>354.9979264286236</c:v>
                </c:pt>
                <c:pt idx="37">
                  <c:v>362.6415600165515</c:v>
                </c:pt>
                <c:pt idx="38">
                  <c:v>369.0424349985092</c:v>
                </c:pt>
                <c:pt idx="39">
                  <c:v>375.9511038636919</c:v>
                </c:pt>
                <c:pt idx="40">
                  <c:v>381.9510889548672</c:v>
                </c:pt>
                <c:pt idx="41">
                  <c:v>388.6860388612143</c:v>
                </c:pt>
                <c:pt idx="42">
                  <c:v>394.8597429112251</c:v>
                </c:pt>
                <c:pt idx="43">
                  <c:v>400.8864540351717</c:v>
                </c:pt>
                <c:pt idx="44">
                  <c:v>407.020069105346</c:v>
                </c:pt>
                <c:pt idx="45">
                  <c:v>412.685979318345</c:v>
                </c:pt>
                <c:pt idx="46">
                  <c:v>418.258348578394</c:v>
                </c:pt>
                <c:pt idx="47">
                  <c:v>423.2026570157141</c:v>
                </c:pt>
                <c:pt idx="48">
                  <c:v>428.975471174941</c:v>
                </c:pt>
                <c:pt idx="49">
                  <c:v>434.0801355778156</c:v>
                </c:pt>
                <c:pt idx="50">
                  <c:v>439.037807054628</c:v>
                </c:pt>
                <c:pt idx="51">
                  <c:v>444.4364573558435</c:v>
                </c:pt>
                <c:pt idx="52">
                  <c:v>449.1268688746575</c:v>
                </c:pt>
                <c:pt idx="53">
                  <c:v>453.9509103724702</c:v>
                </c:pt>
                <c:pt idx="54">
                  <c:v>458.3606989862221</c:v>
                </c:pt>
                <c:pt idx="55">
                  <c:v>463.2114662857337</c:v>
                </c:pt>
                <c:pt idx="56">
                  <c:v>467.7147960835075</c:v>
                </c:pt>
                <c:pt idx="57">
                  <c:v>472.1379477367524</c:v>
                </c:pt>
                <c:pt idx="58">
                  <c:v>476.4675582984036</c:v>
                </c:pt>
                <c:pt idx="59">
                  <c:v>480.4764572062305</c:v>
                </c:pt>
                <c:pt idx="60">
                  <c:v>484.2849109838091</c:v>
                </c:pt>
                <c:pt idx="61">
                  <c:v>487.639022712632</c:v>
                </c:pt>
                <c:pt idx="62">
                  <c:v>491.861729235627</c:v>
                </c:pt>
                <c:pt idx="63">
                  <c:v>495.389560200572</c:v>
                </c:pt>
                <c:pt idx="64">
                  <c:v>498.9574800067081</c:v>
                </c:pt>
                <c:pt idx="65">
                  <c:v>502.6590302077749</c:v>
                </c:pt>
                <c:pt idx="66">
                  <c:v>505.4652592583946</c:v>
                </c:pt>
                <c:pt idx="67">
                  <c:v>508.6189263191146</c:v>
                </c:pt>
                <c:pt idx="68">
                  <c:v>511.385066528544</c:v>
                </c:pt>
                <c:pt idx="69">
                  <c:v>513.4162418765853</c:v>
                </c:pt>
              </c:numCache>
            </c:numRef>
          </c:yVal>
        </c:ser>
        <c:axId val="591776024"/>
        <c:axId val="591858968"/>
      </c:scatterChart>
      <c:valAx>
        <c:axId val="5917760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>
                    <a:latin typeface="Helvetica"/>
                    <a:cs typeface="Helvetica"/>
                  </a:defRPr>
                </a:pPr>
                <a:r>
                  <a:rPr lang="en-US" sz="1400">
                    <a:latin typeface="Helvetica"/>
                    <a:cs typeface="Helvetica"/>
                  </a:rPr>
                  <a:t>Strain [-]</a:t>
                </a:r>
              </a:p>
            </c:rich>
          </c:tx>
          <c:layout/>
        </c:title>
        <c:numFmt formatCode="General" sourceLinked="1"/>
        <c:maj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="1" i="0">
                <a:latin typeface="Helvetica"/>
              </a:defRPr>
            </a:pPr>
            <a:endParaRPr lang="en-US"/>
          </a:p>
        </c:txPr>
        <c:crossAx val="591858968"/>
        <c:crosses val="autoZero"/>
        <c:crossBetween val="midCat"/>
      </c:valAx>
      <c:valAx>
        <c:axId val="591858968"/>
        <c:scaling>
          <c:orientation val="minMax"/>
          <c:max val="600.0"/>
          <c:min val="0.0"/>
        </c:scaling>
        <c:axPos val="l"/>
        <c:majorGridlines/>
        <c:title>
          <c:tx>
            <c:rich>
              <a:bodyPr/>
              <a:lstStyle/>
              <a:p>
                <a:pPr>
                  <a:defRPr sz="1400">
                    <a:latin typeface="Helvetica"/>
                  </a:defRPr>
                </a:pPr>
                <a:r>
                  <a:rPr lang="en-US" sz="1400">
                    <a:latin typeface="Helvetica"/>
                  </a:rPr>
                  <a:t>Stress [MPa]</a:t>
                </a:r>
              </a:p>
            </c:rich>
          </c:tx>
          <c:layout/>
        </c:title>
        <c:numFmt formatCode="General" sourceLinked="1"/>
        <c:majorTickMark val="in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="1" i="0" baseline="0">
                <a:latin typeface="Helvetica"/>
              </a:defRPr>
            </a:pPr>
            <a:endParaRPr lang="en-US"/>
          </a:p>
        </c:txPr>
        <c:crossAx val="591776024"/>
        <c:crosses val="autoZero"/>
        <c:crossBetween val="midCat"/>
      </c:valAx>
      <c:spPr>
        <a:noFill/>
        <a:ln w="127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28845107648257"/>
          <c:y val="0.055559862709469"/>
          <c:w val="0.159492318704917"/>
          <c:h val="0.370931556632344"/>
        </c:manualLayout>
      </c:layout>
    </c:legend>
    <c:plotVisOnly val="1"/>
  </c:chart>
  <c:spPr>
    <a:solidFill>
      <a:srgbClr val="FFFFFF"/>
    </a:solidFill>
    <a:ln>
      <a:noFill/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C9750-8975-884F-9E18-F89F2DA0B3F4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ECE9F-A3C7-D844-BD78-044F47A59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8FE5B-5AD0-7E41-B77F-24F25781A231}" type="datetimeFigureOut">
              <a:rPr lang="en-US" smtClean="0"/>
              <a:pPr/>
              <a:t>10/15/10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F280F-BD77-AB43-A088-C9CF8DBFB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49A504-E264-E149-BE44-7122076602BB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C2E1A8-593B-2748-AE6D-4D571AB62C75}" type="slidenum">
              <a:rPr lang="en-US"/>
              <a:pPr/>
              <a:t>9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26FB4D-5BB2-EF4D-B4F4-80C76D479996}" type="slidenum">
              <a:rPr lang="en-US"/>
              <a:pPr/>
              <a:t>10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AT">
              <a:latin typeface="Arial" charset="0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AT">
              <a:latin typeface="Arial" charset="0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AT">
              <a:latin typeface="Arial" charset="0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958D4-C958-A640-8886-4CC601C06D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76200"/>
            <a:ext cx="8229600" cy="639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366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36638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3750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375025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2133600" cy="152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2133600" cy="168275"/>
          </a:xfrm>
        </p:spPr>
        <p:txBody>
          <a:bodyPr/>
          <a:lstStyle>
            <a:lvl1pPr>
              <a:defRPr smtClean="0"/>
            </a:lvl1pPr>
          </a:lstStyle>
          <a:p>
            <a:fld id="{C5A630D7-A4F6-5E44-B0CF-10BBFB6A8D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394EBFC-2904-7345-A84D-8044A865F2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958D4-C958-A640-8886-4CC601C06D1D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theme" Target="../theme/theme4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000" i="1"/>
            </a:lvl1pPr>
          </a:lstStyle>
          <a:p>
            <a:pPr algn="ctr" defTabSz="914400" fontAlgn="base">
              <a:spcAft>
                <a:spcPct val="0"/>
              </a:spcAft>
            </a:pP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defTabSz="914400" fontAlgn="base">
              <a:spcAft>
                <a:spcPct val="0"/>
              </a:spcAft>
            </a:pPr>
            <a:fld id="{212BBE4B-11BF-433F-B4D5-C48334632EB9}" type="slidenum">
              <a:rPr lang="en-US">
                <a:solidFill>
                  <a:srgbClr val="00007D"/>
                </a:solidFill>
              </a:rPr>
              <a:pPr defTabSz="914400" fontAlgn="base"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5285" y="850348"/>
            <a:ext cx="8688527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 defTabSz="914400" fontAlgn="base">
              <a:spcAft>
                <a:spcPct val="0"/>
              </a:spcAft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000" dirty="0">
              <a:solidFill>
                <a:srgbClr val="00007D"/>
              </a:solidFill>
            </a:endParaRPr>
          </a:p>
        </p:txBody>
      </p:sp>
      <p:pic>
        <p:nvPicPr>
          <p:cNvPr id="24594" name="Picture 18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2" r:id="rId2"/>
    <p:sldLayoutId id="2147483673" r:id="rId3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Rectangle 4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416675"/>
            <a:ext cx="1824037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accent2"/>
                </a:solidFill>
              </a:defRPr>
            </a:lvl1pPr>
          </a:lstStyle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28B34431-48BE-C64F-BF39-8787CBEA7EF0}" type="slidenum">
              <a:rPr lang="de-DE">
                <a:solidFill>
                  <a:srgbClr val="7C8388"/>
                </a:solidFill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>
              <a:solidFill>
                <a:srgbClr val="7C8388"/>
              </a:solidFill>
            </a:endParaRPr>
          </a:p>
        </p:txBody>
      </p:sp>
      <p:sp>
        <p:nvSpPr>
          <p:cNvPr id="1075" name="Rectangle 5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9750" y="6415088"/>
            <a:ext cx="19050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>
                <a:solidFill>
                  <a:schemeClr val="accent2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7C8388"/>
                </a:solidFill>
              </a:rPr>
              <a:t>R. Assmann</a:t>
            </a:r>
            <a:endParaRPr lang="de-DE">
              <a:solidFill>
                <a:srgbClr val="7C8388"/>
              </a:solidFill>
            </a:endParaRPr>
          </a:p>
        </p:txBody>
      </p:sp>
      <p:sp>
        <p:nvSpPr>
          <p:cNvPr id="1028" name="Rectangle 52"/>
          <p:cNvSpPr>
            <a:spLocks noGrp="1" noChangeArrowheads="1"/>
          </p:cNvSpPr>
          <p:nvPr>
            <p:ph type="title"/>
          </p:nvPr>
        </p:nvSpPr>
        <p:spPr bwMode="auto">
          <a:xfrm>
            <a:off x="530225" y="1295400"/>
            <a:ext cx="807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Mastertitelformat bearbeiten</a:t>
            </a:r>
          </a:p>
        </p:txBody>
      </p:sp>
      <p:sp>
        <p:nvSpPr>
          <p:cNvPr id="1029" name="Rectangle 5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0225" y="1981200"/>
            <a:ext cx="8077200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790B1A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790B1A"/>
          </a:solidFill>
          <a:latin typeface="Arial" pitchFamily="-65" charset="0"/>
          <a:ea typeface="ＭＳ Ｐゴシック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790B1A"/>
          </a:solidFill>
          <a:latin typeface="Arial" pitchFamily="-65" charset="0"/>
          <a:ea typeface="ＭＳ Ｐゴシック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790B1A"/>
          </a:solidFill>
          <a:latin typeface="Arial" pitchFamily="-65" charset="0"/>
          <a:ea typeface="ＭＳ Ｐゴシック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790B1A"/>
          </a:solidFill>
          <a:latin typeface="Arial" pitchFamily="-65" charset="0"/>
          <a:ea typeface="ＭＳ Ｐゴシック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A6173B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A6173B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A6173B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A6173B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90B1A"/>
        </a:buClr>
        <a:buFont typeface="Wingdings" charset="2"/>
        <a:buChar char="§"/>
        <a:defRPr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Geneva" pitchFamily="-107" charset="-128"/>
          <a:cs typeface="Geneva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Geneva" pitchFamily="-107" charset="-128"/>
          <a:cs typeface="Geneva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Geneva" pitchFamily="-107" charset="-128"/>
          <a:cs typeface="Geneva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43395"/>
            <a:ext cx="9144000" cy="948270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5000" y="76200"/>
            <a:ext cx="5562600" cy="666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066800"/>
            <a:ext cx="8686800" cy="5289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B3087-CB78-0D45-A92B-EB94AC7FCD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logo-colmat-v3.tiff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>
          <a:xfrm>
            <a:off x="7471839" y="0"/>
            <a:ext cx="1676400" cy="1427748"/>
          </a:xfrm>
          <a:prstGeom prst="rect">
            <a:avLst/>
          </a:prstGeom>
        </p:spPr>
      </p:pic>
      <p:pic>
        <p:nvPicPr>
          <p:cNvPr id="11" name="Picture 10" descr="logo-eucard copy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905000" cy="90487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6999"/>
            <a:ext cx="9144000" cy="353485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000" i="1"/>
            </a:lvl1pPr>
          </a:lstStyle>
          <a:p>
            <a:pPr algn="ctr" defTabSz="914400" fontAlgn="base">
              <a:spcAft>
                <a:spcPct val="0"/>
              </a:spcAft>
            </a:pP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defTabSz="914400" fontAlgn="base">
              <a:spcAft>
                <a:spcPct val="0"/>
              </a:spcAft>
            </a:pPr>
            <a:fld id="{212BBE4B-11BF-433F-B4D5-C48334632EB9}" type="slidenum">
              <a:rPr lang="en-US">
                <a:solidFill>
                  <a:srgbClr val="00007D"/>
                </a:solidFill>
              </a:rPr>
              <a:pPr defTabSz="914400" fontAlgn="base"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5285" y="850348"/>
            <a:ext cx="8688527" cy="5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 defTabSz="914400" fontAlgn="base">
              <a:spcAft>
                <a:spcPct val="0"/>
              </a:spcAft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000" dirty="0">
              <a:solidFill>
                <a:srgbClr val="00007D"/>
              </a:solidFill>
            </a:endParaRPr>
          </a:p>
        </p:txBody>
      </p:sp>
      <p:pic>
        <p:nvPicPr>
          <p:cNvPr id="24594" name="Picture 1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df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d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df"/><Relationship Id="rId3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oleObject" Target="Macintosh%20HD:Users:ralphassmann:Desktop:HE%20LHC:100811%20CERN-ATS-2010-177_V10.docx!OLE_LINK1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oleObject" Target="../embeddings/oleObject1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df"/><Relationship Id="rId5" Type="http://schemas.openxmlformats.org/officeDocument/2006/relationships/image" Target="../media/image37.png"/><Relationship Id="rId6" Type="http://schemas.openxmlformats.org/officeDocument/2006/relationships/image" Target="../media/image38.pdf"/><Relationship Id="rId7" Type="http://schemas.openxmlformats.org/officeDocument/2006/relationships/image" Target="../media/image39.png"/><Relationship Id="rId8" Type="http://schemas.openxmlformats.org/officeDocument/2006/relationships/image" Target="../media/image40.pdf"/><Relationship Id="rId9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pd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df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d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df"/><Relationship Id="rId3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df"/><Relationship Id="rId3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4.pdf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d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7.png"/><Relationship Id="rId12" Type="http://schemas.openxmlformats.org/officeDocument/2006/relationships/image" Target="../media/image58.tiff"/><Relationship Id="rId13" Type="http://schemas.openxmlformats.org/officeDocument/2006/relationships/image" Target="../media/image59.jpeg"/><Relationship Id="rId14" Type="http://schemas.openxmlformats.org/officeDocument/2006/relationships/image" Target="../media/image60.png"/><Relationship Id="rId15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7" Type="http://schemas.openxmlformats.org/officeDocument/2006/relationships/image" Target="../media/image53.png"/><Relationship Id="rId8" Type="http://schemas.openxmlformats.org/officeDocument/2006/relationships/image" Target="../media/image54.png"/><Relationship Id="rId9" Type="http://schemas.openxmlformats.org/officeDocument/2006/relationships/image" Target="../media/image55.png"/><Relationship Id="rId10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62.jpeg"/><Relationship Id="rId5" Type="http://schemas.openxmlformats.org/officeDocument/2006/relationships/image" Target="../media/image3.jpeg"/><Relationship Id="rId6" Type="http://schemas.openxmlformats.org/officeDocument/2006/relationships/image" Target="../media/image63.jpeg"/><Relationship Id="rId7" Type="http://schemas.openxmlformats.org/officeDocument/2006/relationships/image" Target="../media/image64.jpeg"/><Relationship Id="rId8" Type="http://schemas.openxmlformats.org/officeDocument/2006/relationships/image" Target="../media/image48.png"/><Relationship Id="rId9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4" Type="http://schemas.openxmlformats.org/officeDocument/2006/relationships/image" Target="../media/image2.tiff"/><Relationship Id="rId5" Type="http://schemas.openxmlformats.org/officeDocument/2006/relationships/image" Target="../media/image3.jpe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jpeg"/><Relationship Id="rId5" Type="http://schemas.openxmlformats.org/officeDocument/2006/relationships/chart" Target="../charts/chart1.xml"/><Relationship Id="rId6" Type="http://schemas.openxmlformats.org/officeDocument/2006/relationships/image" Target="../media/image66.pdf"/><Relationship Id="rId7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tiff"/><Relationship Id="rId3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Microsoft_Equation1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8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E:%5C%5CCollimation%20Picture%20Gallery%5CIMG_3385.JPG" TargetMode="External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DSC_9423"/>
          <p:cNvPicPr>
            <a:picLocks noChangeAspect="1" noChangeArrowheads="1"/>
          </p:cNvPicPr>
          <p:nvPr/>
        </p:nvPicPr>
        <p:blipFill>
          <a:blip r:embed="rId2"/>
          <a:srcRect l="7739"/>
          <a:stretch>
            <a:fillRect/>
          </a:stretch>
        </p:blipFill>
        <p:spPr bwMode="auto">
          <a:xfrm>
            <a:off x="-382988" y="0"/>
            <a:ext cx="9526988" cy="6914215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72551" y="613300"/>
            <a:ext cx="8229600" cy="138559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FFFFFF"/>
                </a:solidFill>
              </a:rPr>
              <a:t>Intensity Issues and </a:t>
            </a:r>
            <a:br>
              <a:rPr lang="en-US" sz="4400" b="1" dirty="0" smtClean="0">
                <a:solidFill>
                  <a:srgbClr val="FFFFFF"/>
                </a:solidFill>
              </a:rPr>
            </a:br>
            <a:r>
              <a:rPr lang="en-US" sz="4400" b="1" dirty="0" smtClean="0">
                <a:solidFill>
                  <a:srgbClr val="FFFFFF"/>
                </a:solidFill>
              </a:rPr>
              <a:t>Machine Protection</a:t>
            </a:r>
            <a:endParaRPr lang="en-US" sz="4400" b="1" dirty="0">
              <a:solidFill>
                <a:srgbClr val="FFFFFF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2234068"/>
            <a:ext cx="8229600" cy="4074384"/>
          </a:xfrm>
        </p:spPr>
        <p:txBody>
          <a:bodyPr/>
          <a:lstStyle/>
          <a:p>
            <a:pPr algn="ctr">
              <a:spcAft>
                <a:spcPts val="2400"/>
              </a:spcAft>
              <a:buNone/>
            </a:pPr>
            <a:r>
              <a:rPr lang="en-US" sz="2800" dirty="0" smtClean="0">
                <a:solidFill>
                  <a:srgbClr val="FFFFFF"/>
                </a:solidFill>
              </a:rPr>
              <a:t>R. Assmann, CERN</a:t>
            </a:r>
          </a:p>
          <a:p>
            <a:pPr algn="ctr">
              <a:spcAft>
                <a:spcPts val="2400"/>
              </a:spcAft>
              <a:buNone/>
            </a:pPr>
            <a:r>
              <a:rPr lang="en-US" sz="2800" dirty="0" smtClean="0">
                <a:solidFill>
                  <a:srgbClr val="FFFFFF"/>
                </a:solidFill>
              </a:rPr>
              <a:t> </a:t>
            </a:r>
          </a:p>
          <a:p>
            <a:pPr algn="ctr">
              <a:spcAft>
                <a:spcPts val="2400"/>
              </a:spcAft>
              <a:buNone/>
            </a:pPr>
            <a:r>
              <a:rPr lang="en-US" sz="2800" b="1" dirty="0" smtClean="0">
                <a:solidFill>
                  <a:srgbClr val="FFFFFF"/>
                </a:solidFill>
              </a:rPr>
              <a:t>HE – LHC Workshop </a:t>
            </a:r>
          </a:p>
          <a:p>
            <a:pPr algn="ctr">
              <a:spcAft>
                <a:spcPts val="2400"/>
              </a:spcAft>
              <a:buNone/>
            </a:pPr>
            <a:r>
              <a:rPr lang="en-US" sz="2800" b="1" dirty="0" smtClean="0">
                <a:solidFill>
                  <a:srgbClr val="FFFFFF"/>
                </a:solidFill>
              </a:rPr>
              <a:t>Malta, 14.-16.10.2010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10079" y="6240649"/>
            <a:ext cx="454039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FFFF"/>
                </a:solidFill>
              </a:rPr>
              <a:t>Picture of Copper-</a:t>
            </a:r>
            <a:r>
              <a:rPr lang="en-US" sz="1600" i="1" dirty="0" err="1" smtClean="0">
                <a:solidFill>
                  <a:srgbClr val="FFFFFF"/>
                </a:solidFill>
              </a:rPr>
              <a:t>Dimanod</a:t>
            </a:r>
            <a:r>
              <a:rPr lang="en-US" sz="1600" i="1" dirty="0" smtClean="0">
                <a:solidFill>
                  <a:srgbClr val="FFFFFF"/>
                </a:solidFill>
              </a:rPr>
              <a:t>  Collimator Material</a:t>
            </a:r>
            <a:br>
              <a:rPr lang="en-US" sz="1600" i="1" dirty="0" smtClean="0">
                <a:solidFill>
                  <a:srgbClr val="FFFFFF"/>
                </a:solidFill>
              </a:rPr>
            </a:br>
            <a:r>
              <a:rPr lang="en-US" sz="1600" i="1" dirty="0" err="1" smtClean="0">
                <a:solidFill>
                  <a:srgbClr val="FFFFFF"/>
                </a:solidFill>
              </a:rPr>
              <a:t>EuCARD/ColMat</a:t>
            </a:r>
            <a:r>
              <a:rPr lang="en-US" sz="1600" i="1" dirty="0" smtClean="0">
                <a:solidFill>
                  <a:srgbClr val="FFFFFF"/>
                </a:solidFill>
              </a:rPr>
              <a:t>, GSI</a:t>
            </a:r>
            <a:endParaRPr lang="en-US" sz="1600" i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pic>
        <p:nvPicPr>
          <p:cNvPr id="23556" name="Picture 5" descr="Picture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6934200" cy="645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Oval 15"/>
          <p:cNvSpPr>
            <a:spLocks noChangeArrowheads="1"/>
          </p:cNvSpPr>
          <p:nvPr/>
        </p:nvSpPr>
        <p:spPr bwMode="auto">
          <a:xfrm>
            <a:off x="1219200" y="1905000"/>
            <a:ext cx="2057400" cy="2362200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Oval 16"/>
          <p:cNvSpPr>
            <a:spLocks noChangeArrowheads="1"/>
          </p:cNvSpPr>
          <p:nvPr/>
        </p:nvSpPr>
        <p:spPr bwMode="auto">
          <a:xfrm>
            <a:off x="5867400" y="1676400"/>
            <a:ext cx="2286000" cy="2895600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9" name="Text Box 17"/>
          <p:cNvSpPr txBox="1">
            <a:spLocks noChangeArrowheads="1"/>
          </p:cNvSpPr>
          <p:nvPr/>
        </p:nvSpPr>
        <p:spPr bwMode="auto">
          <a:xfrm>
            <a:off x="342900" y="1447800"/>
            <a:ext cx="1403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Momentum</a:t>
            </a:r>
          </a:p>
          <a:p>
            <a:pPr algn="ctr"/>
            <a:r>
              <a:rPr lang="en-US"/>
              <a:t>Cleaning</a:t>
            </a:r>
          </a:p>
        </p:txBody>
      </p:sp>
      <p:sp>
        <p:nvSpPr>
          <p:cNvPr id="23560" name="Text Box 18"/>
          <p:cNvSpPr txBox="1">
            <a:spLocks noChangeArrowheads="1"/>
          </p:cNvSpPr>
          <p:nvPr/>
        </p:nvSpPr>
        <p:spPr bwMode="auto">
          <a:xfrm>
            <a:off x="7467600" y="4540250"/>
            <a:ext cx="1149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Betatron</a:t>
            </a:r>
          </a:p>
          <a:p>
            <a:pPr algn="ctr"/>
            <a:r>
              <a:rPr lang="en-US"/>
              <a:t>Cleaning</a:t>
            </a:r>
          </a:p>
        </p:txBody>
      </p:sp>
      <p:sp>
        <p:nvSpPr>
          <p:cNvPr id="23561" name="Text Box 20"/>
          <p:cNvSpPr txBox="1">
            <a:spLocks noChangeArrowheads="1"/>
          </p:cNvSpPr>
          <p:nvPr/>
        </p:nvSpPr>
        <p:spPr bwMode="auto">
          <a:xfrm>
            <a:off x="1246188" y="77788"/>
            <a:ext cx="2032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/>
              <a:t>“Phase I”</a:t>
            </a:r>
          </a:p>
        </p:txBody>
      </p:sp>
      <p:sp>
        <p:nvSpPr>
          <p:cNvPr id="23562" name="TextBox 11"/>
          <p:cNvSpPr txBox="1">
            <a:spLocks noChangeArrowheads="1"/>
          </p:cNvSpPr>
          <p:nvPr/>
        </p:nvSpPr>
        <p:spPr bwMode="auto">
          <a:xfrm>
            <a:off x="166688" y="5038725"/>
            <a:ext cx="189865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108 collimators</a:t>
            </a:r>
            <a:r>
              <a:rPr lang="en-US" sz="1800" dirty="0" smtClean="0">
                <a:solidFill>
                  <a:srgbClr val="FF0000"/>
                </a:solidFill>
              </a:rPr>
              <a:t> &amp; absorbers </a:t>
            </a:r>
            <a:r>
              <a:rPr lang="en-US" sz="1800" dirty="0">
                <a:solidFill>
                  <a:srgbClr val="FF0000"/>
                </a:solidFill>
              </a:rPr>
              <a:t>in</a:t>
            </a:r>
            <a:r>
              <a:rPr lang="en-US" sz="1800" dirty="0" smtClean="0">
                <a:solidFill>
                  <a:srgbClr val="FF0000"/>
                </a:solidFill>
              </a:rPr>
              <a:t> 1</a:t>
            </a:r>
            <a:r>
              <a:rPr lang="en-US" sz="1800" baseline="30000" dirty="0" smtClean="0">
                <a:solidFill>
                  <a:srgbClr val="FF0000"/>
                </a:solidFill>
              </a:rPr>
              <a:t>st</a:t>
            </a:r>
            <a:r>
              <a:rPr lang="en-US" sz="1800" dirty="0" smtClean="0">
                <a:solidFill>
                  <a:srgbClr val="FF0000"/>
                </a:solidFill>
              </a:rPr>
              <a:t> generation</a:t>
            </a:r>
            <a:r>
              <a:rPr lang="en-US" sz="1800" dirty="0" smtClean="0"/>
              <a:t> </a:t>
            </a:r>
            <a:r>
              <a:rPr lang="en-US" dirty="0"/>
              <a:t>(only movable shown in sketch)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in the Ring </a:t>
            </a:r>
            <a:r>
              <a:rPr lang="en-US" sz="2000" i="1" dirty="0" smtClean="0"/>
              <a:t>(3.5 </a:t>
            </a:r>
            <a:r>
              <a:rPr lang="en-US" sz="2000" i="1" dirty="0" err="1" smtClean="0"/>
              <a:t>TeV</a:t>
            </a:r>
            <a:r>
              <a:rPr lang="en-US" sz="2000" i="1" dirty="0" smtClean="0"/>
              <a:t>, End Fill 26.9.2010, </a:t>
            </a:r>
            <a:r>
              <a:rPr lang="en-US" sz="2000" i="1" dirty="0" err="1" smtClean="0">
                <a:latin typeface="Symbol" charset="2"/>
                <a:cs typeface="Symbol" charset="2"/>
              </a:rPr>
              <a:t>t</a:t>
            </a:r>
            <a:r>
              <a:rPr lang="en-US" sz="2000" i="1" dirty="0" smtClean="0"/>
              <a:t> &gt; 75 </a:t>
            </a:r>
            <a:r>
              <a:rPr lang="en-US" sz="2000" i="1" dirty="0" err="1" smtClean="0"/>
              <a:t>h</a:t>
            </a:r>
            <a:r>
              <a:rPr lang="en-US" sz="2000" i="1" dirty="0" smtClean="0"/>
              <a:t>)</a:t>
            </a:r>
            <a:endParaRPr lang="en-US" sz="20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/>
          </a:p>
        </p:txBody>
      </p:sp>
      <p:pic>
        <p:nvPicPr>
          <p:cNvPr id="6" name="Picture 5" descr="end-fill-lin-loss.png"/>
          <p:cNvPicPr>
            <a:picLocks noChangeAspect="1"/>
          </p:cNvPicPr>
          <p:nvPr/>
        </p:nvPicPr>
        <p:blipFill>
          <a:blip r:embed="rId2"/>
          <a:srcRect l="915" t="32874" r="1208" b="6580"/>
          <a:stretch>
            <a:fillRect/>
          </a:stretch>
        </p:blipFill>
        <p:spPr>
          <a:xfrm>
            <a:off x="128434" y="1212858"/>
            <a:ext cx="8950867" cy="44519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357786" y="4136868"/>
            <a:ext cx="853319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ATLAS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207474" y="4146578"/>
            <a:ext cx="800219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ALICE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4450809" y="4142020"/>
            <a:ext cx="640620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CMS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7534647" y="4151732"/>
            <a:ext cx="800019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LHC-</a:t>
            </a:r>
            <a:r>
              <a:rPr lang="en-US" sz="1600" dirty="0" err="1" smtClean="0"/>
              <a:t>b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627915" y="5618113"/>
            <a:ext cx="8376946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4181337" y="5675186"/>
            <a:ext cx="122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0 – 27 km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2685687" y="1912036"/>
            <a:ext cx="146744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Momentum </a:t>
            </a:r>
          </a:p>
          <a:p>
            <a:pPr algn="ctr"/>
            <a:r>
              <a:rPr lang="en-US" sz="2000" dirty="0" smtClean="0"/>
              <a:t>Collimation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121063" y="2136705"/>
            <a:ext cx="1561485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Betatron Collimation</a:t>
            </a:r>
            <a:endParaRPr lang="en-US" sz="20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856247" y="2026187"/>
            <a:ext cx="1455619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170204" y="1712268"/>
            <a:ext cx="823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1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794582" y="2406891"/>
            <a:ext cx="1455619" cy="158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179894" y="2364083"/>
            <a:ext cx="8233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00688" y="6078695"/>
            <a:ext cx="813243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Essentially all losses at collimators </a:t>
            </a:r>
            <a:r>
              <a:rPr lang="en-US" sz="2000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 No beam dump or quench!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626" y="1312741"/>
            <a:ext cx="469900" cy="432426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spcBef>
                <a:spcPts val="340"/>
              </a:spcBef>
              <a:spcAft>
                <a:spcPts val="0"/>
              </a:spcAft>
            </a:pPr>
            <a:r>
              <a:rPr lang="en-US" sz="1600" dirty="0" smtClean="0"/>
              <a:t>3.5</a:t>
            </a:r>
          </a:p>
          <a:p>
            <a:pPr>
              <a:spcBef>
                <a:spcPts val="340"/>
              </a:spcBef>
              <a:spcAft>
                <a:spcPts val="0"/>
              </a:spcAft>
            </a:pPr>
            <a:endParaRPr lang="en-US" sz="1600" dirty="0" smtClean="0"/>
          </a:p>
          <a:p>
            <a:pPr>
              <a:spcBef>
                <a:spcPts val="340"/>
              </a:spcBef>
              <a:spcAft>
                <a:spcPts val="0"/>
              </a:spcAft>
            </a:pPr>
            <a:r>
              <a:rPr lang="en-US" sz="1600" dirty="0" smtClean="0"/>
              <a:t>3.0</a:t>
            </a:r>
          </a:p>
          <a:p>
            <a:pPr>
              <a:spcBef>
                <a:spcPts val="340"/>
              </a:spcBef>
              <a:spcAft>
                <a:spcPts val="0"/>
              </a:spcAft>
            </a:pPr>
            <a:endParaRPr lang="en-US" sz="1600" dirty="0" smtClean="0"/>
          </a:p>
          <a:p>
            <a:pPr>
              <a:spcBef>
                <a:spcPts val="340"/>
              </a:spcBef>
              <a:spcAft>
                <a:spcPts val="0"/>
              </a:spcAft>
            </a:pPr>
            <a:r>
              <a:rPr lang="en-US" sz="1600" dirty="0" smtClean="0"/>
              <a:t>2.5</a:t>
            </a:r>
          </a:p>
          <a:p>
            <a:pPr>
              <a:spcBef>
                <a:spcPts val="340"/>
              </a:spcBef>
              <a:spcAft>
                <a:spcPts val="0"/>
              </a:spcAft>
            </a:pPr>
            <a:endParaRPr lang="en-US" sz="1600" dirty="0" smtClean="0"/>
          </a:p>
          <a:p>
            <a:pPr>
              <a:spcBef>
                <a:spcPts val="340"/>
              </a:spcBef>
              <a:spcAft>
                <a:spcPts val="0"/>
              </a:spcAft>
            </a:pPr>
            <a:r>
              <a:rPr lang="en-US" sz="1600" dirty="0" smtClean="0"/>
              <a:t>2.0</a:t>
            </a:r>
          </a:p>
          <a:p>
            <a:pPr>
              <a:spcBef>
                <a:spcPts val="340"/>
              </a:spcBef>
              <a:spcAft>
                <a:spcPts val="0"/>
              </a:spcAft>
            </a:pPr>
            <a:endParaRPr lang="en-US" sz="1600" dirty="0" smtClean="0"/>
          </a:p>
          <a:p>
            <a:pPr>
              <a:spcBef>
                <a:spcPts val="340"/>
              </a:spcBef>
              <a:spcAft>
                <a:spcPts val="0"/>
              </a:spcAft>
            </a:pPr>
            <a:r>
              <a:rPr lang="en-US" sz="1600" dirty="0" smtClean="0"/>
              <a:t>1.5</a:t>
            </a:r>
          </a:p>
          <a:p>
            <a:pPr>
              <a:spcBef>
                <a:spcPts val="340"/>
              </a:spcBef>
              <a:spcAft>
                <a:spcPts val="0"/>
              </a:spcAft>
            </a:pPr>
            <a:endParaRPr lang="en-US" sz="1600" dirty="0" smtClean="0"/>
          </a:p>
          <a:p>
            <a:pPr>
              <a:spcBef>
                <a:spcPts val="340"/>
              </a:spcBef>
              <a:spcAft>
                <a:spcPts val="0"/>
              </a:spcAft>
            </a:pPr>
            <a:r>
              <a:rPr lang="en-US" sz="1600" dirty="0" smtClean="0"/>
              <a:t>1.0</a:t>
            </a:r>
          </a:p>
          <a:p>
            <a:pPr>
              <a:spcBef>
                <a:spcPts val="340"/>
              </a:spcBef>
              <a:spcAft>
                <a:spcPts val="0"/>
              </a:spcAft>
            </a:pPr>
            <a:endParaRPr lang="en-US" sz="1600" dirty="0" smtClean="0"/>
          </a:p>
          <a:p>
            <a:pPr>
              <a:spcBef>
                <a:spcPts val="340"/>
              </a:spcBef>
              <a:spcAft>
                <a:spcPts val="0"/>
              </a:spcAft>
            </a:pPr>
            <a:r>
              <a:rPr lang="en-US" sz="1600" dirty="0" smtClean="0"/>
              <a:t>0.5</a:t>
            </a:r>
          </a:p>
          <a:p>
            <a:pPr>
              <a:spcBef>
                <a:spcPts val="340"/>
              </a:spcBef>
              <a:spcAft>
                <a:spcPts val="0"/>
              </a:spcAft>
            </a:pPr>
            <a:endParaRPr lang="en-US" sz="1600" dirty="0" smtClean="0"/>
          </a:p>
          <a:p>
            <a:pPr>
              <a:spcBef>
                <a:spcPts val="340"/>
              </a:spcBef>
              <a:spcAft>
                <a:spcPts val="0"/>
              </a:spcAft>
            </a:pPr>
            <a:r>
              <a:rPr lang="en-US" sz="1600" dirty="0" smtClean="0"/>
              <a:t>0.0</a:t>
            </a:r>
            <a:endParaRPr lang="en-US" sz="1600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1870" y="736799"/>
            <a:ext cx="1084627" cy="30777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× 10</a:t>
            </a:r>
            <a:r>
              <a:rPr lang="en-US" baseline="30000" dirty="0" smtClean="0"/>
              <a:t>-4</a:t>
            </a:r>
            <a:r>
              <a:rPr lang="en-US" dirty="0" smtClean="0"/>
              <a:t> </a:t>
            </a:r>
            <a:r>
              <a:rPr lang="en-US" dirty="0" err="1" smtClean="0"/>
              <a:t>Gy/s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2101429" y="3475940"/>
            <a:ext cx="753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Beam 1</a:t>
            </a:r>
            <a:endParaRPr lang="en-US" sz="1200" i="1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2540129" y="4926400"/>
            <a:ext cx="753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Beam 2</a:t>
            </a:r>
            <a:endParaRPr lang="en-US" sz="1200" i="1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6705818" y="3740985"/>
            <a:ext cx="753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Beam 2</a:t>
            </a:r>
            <a:endParaRPr lang="en-US" sz="1200" i="1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6318711" y="3752594"/>
            <a:ext cx="753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Beam 1</a:t>
            </a:r>
            <a:endParaRPr 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Multiple Coulomb Scattering</a:t>
            </a:r>
            <a:endParaRPr lang="en-US" dirty="0"/>
          </a:p>
        </p:txBody>
      </p:sp>
      <p:pic>
        <p:nvPicPr>
          <p:cNvPr id="9" name="Content Placeholder 8" descr="texshop_image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7810" b="-4874"/>
              <a:stretch>
                <a:fillRect/>
              </a:stretch>
            </p:blipFill>
          </mc:Choice>
          <mc:Fallback>
            <p:blipFill>
              <a:blip r:embed="rId3"/>
              <a:srcRect t="7810" b="-4874"/>
              <a:stretch>
                <a:fillRect/>
              </a:stretch>
            </p:blipFill>
          </mc:Fallback>
        </mc:AlternateContent>
        <p:spPr>
          <a:xfrm>
            <a:off x="45820" y="921715"/>
            <a:ext cx="6750581" cy="1246275"/>
          </a:xfrm>
          <a:solidFill>
            <a:srgbClr val="FAFFA4">
              <a:alpha val="50000"/>
            </a:srgbClr>
          </a:solidFill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7846" y="866491"/>
            <a:ext cx="2226847" cy="2320750"/>
          </a:xfrm>
          <a:prstGeom prst="rect">
            <a:avLst/>
          </a:prstGeom>
        </p:spPr>
      </p:pic>
      <p:pic>
        <p:nvPicPr>
          <p:cNvPr id="10" name="Picture 9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601383" y="2433962"/>
            <a:ext cx="2794203" cy="1317046"/>
          </a:xfrm>
          <a:prstGeom prst="rect">
            <a:avLst/>
          </a:prstGeom>
        </p:spPr>
      </p:pic>
      <p:sp>
        <p:nvSpPr>
          <p:cNvPr id="15" name="Content Placeholder 9"/>
          <p:cNvSpPr txBox="1">
            <a:spLocks/>
          </p:cNvSpPr>
          <p:nvPr/>
        </p:nvSpPr>
        <p:spPr bwMode="auto">
          <a:xfrm>
            <a:off x="225285" y="4114110"/>
            <a:ext cx="8688527" cy="23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MCS scattering angles decrease with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energy.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lang="en-US" sz="2400" kern="0" baseline="0" dirty="0" smtClean="0">
                <a:solidFill>
                  <a:schemeClr val="bg2"/>
                </a:solidFill>
              </a:rPr>
              <a:t>Particles</a:t>
            </a:r>
            <a:r>
              <a:rPr lang="en-US" sz="2400" kern="0" dirty="0" smtClean="0">
                <a:solidFill>
                  <a:schemeClr val="bg2"/>
                </a:solidFill>
              </a:rPr>
              <a:t> get less kicks and return for multi-turn traversals.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Kick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goes with the square root of total length traversed.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lang="en-US" sz="2400" kern="0" baseline="0" dirty="0" smtClean="0">
                <a:solidFill>
                  <a:schemeClr val="bg2"/>
                </a:solidFill>
              </a:rPr>
              <a:t>Collimator material (Graphite) has weak MCS.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Single-Diffractive (SD) Scattering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Single-diffractive scattering </a:t>
            </a:r>
            <a:r>
              <a:rPr lang="en-US" dirty="0" smtClean="0">
                <a:solidFill>
                  <a:srgbClr val="FF0000"/>
                </a:solidFill>
              </a:rPr>
              <a:t>creates off-energy protons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These are the </a:t>
            </a:r>
            <a:r>
              <a:rPr lang="en-US" b="1" dirty="0" smtClean="0">
                <a:solidFill>
                  <a:srgbClr val="FF0000"/>
                </a:solidFill>
              </a:rPr>
              <a:t>limiting losses in the LHC at higher energy and lost in the dispersion suppressors</a:t>
            </a:r>
            <a:r>
              <a:rPr lang="en-US" dirty="0" smtClean="0"/>
              <a:t> of the LHC.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Cross section:</a:t>
            </a:r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SD scattering </a:t>
            </a:r>
            <a:r>
              <a:rPr lang="en-US" dirty="0" smtClean="0">
                <a:solidFill>
                  <a:srgbClr val="FF0000"/>
                </a:solidFill>
              </a:rPr>
              <a:t>cross section increases slowly with beam energy E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Indeed we do see losses in the predicted dispersion suppressor locations at 3.5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480709" y="3064833"/>
            <a:ext cx="5753044" cy="864557"/>
          </a:xfrm>
          <a:prstGeom prst="rect">
            <a:avLst/>
          </a:prstGeom>
          <a:solidFill>
            <a:srgbClr val="FAFFA4">
              <a:alpha val="50000"/>
            </a:srgbClr>
          </a:solidFill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Meas. &amp; </a:t>
            </a:r>
            <a:r>
              <a:rPr lang="en-US" dirty="0" err="1" smtClean="0"/>
              <a:t>Sim</a:t>
            </a:r>
            <a:r>
              <a:rPr lang="en-US" dirty="0" smtClean="0"/>
              <a:t>. Cleaning at 3.5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(beam1, vertical beam loss, intermediate settings)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b="4349"/>
          <a:stretch>
            <a:fillRect/>
          </a:stretch>
        </p:blipFill>
        <p:spPr>
          <a:xfrm>
            <a:off x="114300" y="1485510"/>
            <a:ext cx="8877300" cy="47244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685724" y="4000110"/>
            <a:ext cx="54387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dirty="0" smtClean="0"/>
              <a:t>IR8</a:t>
            </a:r>
            <a:endParaRPr lang="en-US" sz="1800" dirty="0"/>
          </a:p>
        </p:txBody>
      </p:sp>
      <p:pic>
        <p:nvPicPr>
          <p:cNvPr id="11" name="Picture 10" descr="inefficiency_hor_b1_IntSet_3.5TeV_IP7zoom_mod3.png"/>
          <p:cNvPicPr>
            <a:picLocks noChangeAspect="1"/>
          </p:cNvPicPr>
          <p:nvPr/>
        </p:nvPicPr>
        <p:blipFill>
          <a:blip r:embed="rId3"/>
          <a:srcRect t="3868"/>
          <a:stretch>
            <a:fillRect/>
          </a:stretch>
        </p:blipFill>
        <p:spPr>
          <a:xfrm>
            <a:off x="1468638" y="1632940"/>
            <a:ext cx="7544664" cy="42122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37611" y="1863602"/>
            <a:ext cx="54387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dirty="0" smtClean="0"/>
              <a:t>IR7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4257216" y="2700677"/>
            <a:ext cx="2539899" cy="11849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Confirms expected </a:t>
            </a:r>
            <a:r>
              <a:rPr lang="en-US" sz="1800" dirty="0" smtClean="0">
                <a:solidFill>
                  <a:srgbClr val="FF0000"/>
                </a:solidFill>
              </a:rPr>
              <a:t>limiting losses </a:t>
            </a:r>
            <a:r>
              <a:rPr lang="en-US" sz="1600" dirty="0" smtClean="0"/>
              <a:t>in SC dispersion suppressor:</a:t>
            </a:r>
            <a:br>
              <a:rPr lang="en-US" sz="1600" dirty="0" smtClean="0"/>
            </a:br>
            <a:r>
              <a:rPr lang="en-US" sz="500" dirty="0" smtClean="0"/>
              <a:t> </a:t>
            </a:r>
            <a:endParaRPr lang="en-US" sz="1600" dirty="0" smtClean="0"/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single-diffractive losses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Left Arrow 12"/>
          <p:cNvSpPr/>
          <p:nvPr/>
        </p:nvSpPr>
        <p:spPr bwMode="auto">
          <a:xfrm rot="20052007">
            <a:off x="3593382" y="3622007"/>
            <a:ext cx="519525" cy="389618"/>
          </a:xfrm>
          <a:prstGeom prst="lef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MCS and SD processes I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5425" y="850900"/>
          <a:ext cx="868838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6129"/>
                <a:gridCol w="2896129"/>
                <a:gridCol w="28961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 1/E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 </a:t>
                      </a:r>
                      <a:r>
                        <a:rPr lang="en-US" dirty="0" err="1" smtClean="0"/>
                        <a:t>ln</a:t>
                      </a:r>
                      <a:r>
                        <a:rPr lang="en-US" dirty="0" smtClean="0"/>
                        <a:t> (E)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Length 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 √L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 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25425" y="2121425"/>
            <a:ext cx="8688527" cy="44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MCS brings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from primary to secondary collimator:</a:t>
            </a:r>
          </a:p>
          <a:p>
            <a:pPr marL="800100" lvl="1" indent="-342900" defTabSz="914400" fontAlgn="base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Imagine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going from </a:t>
            </a:r>
            <a:r>
              <a:rPr lang="en-US" sz="2400" kern="0" dirty="0" smtClean="0">
                <a:solidFill>
                  <a:srgbClr val="FF0000"/>
                </a:solidFill>
              </a:rPr>
              <a:t>E0 to E1 </a:t>
            </a:r>
            <a:r>
              <a:rPr lang="en-US" sz="2400" kern="0" dirty="0" smtClean="0">
                <a:solidFill>
                  <a:schemeClr val="bg2"/>
                </a:solidFill>
              </a:rPr>
              <a:t>in energy.</a:t>
            </a:r>
          </a:p>
          <a:p>
            <a:pPr marL="800100" lvl="1" indent="-342900" defTabSz="914400" fontAlgn="base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kern="0" dirty="0" smtClean="0">
                <a:solidFill>
                  <a:schemeClr val="bg2"/>
                </a:solidFill>
              </a:rPr>
              <a:t>Typical scattering angle:   	</a:t>
            </a:r>
            <a:r>
              <a:rPr lang="en-US" sz="2400" b="1" kern="0" dirty="0" smtClean="0">
                <a:solidFill>
                  <a:schemeClr val="bg2"/>
                </a:solidFill>
                <a:latin typeface="Symbol" charset="2"/>
                <a:cs typeface="Symbol" charset="2"/>
              </a:rPr>
              <a:t>q</a:t>
            </a:r>
            <a:r>
              <a:rPr lang="en-US" sz="2400" b="1" kern="0" baseline="-25000" dirty="0" smtClean="0">
                <a:solidFill>
                  <a:schemeClr val="bg2"/>
                </a:solidFill>
              </a:rPr>
              <a:t>1</a:t>
            </a:r>
            <a:r>
              <a:rPr lang="en-US" sz="2400" b="1" kern="0" dirty="0" smtClean="0">
                <a:solidFill>
                  <a:schemeClr val="bg2"/>
                </a:solidFill>
              </a:rPr>
              <a:t> = </a:t>
            </a:r>
            <a:r>
              <a:rPr lang="en-US" sz="2400" b="1" kern="0" dirty="0" smtClean="0">
                <a:solidFill>
                  <a:schemeClr val="bg2"/>
                </a:solidFill>
                <a:latin typeface="Symbol" charset="2"/>
                <a:cs typeface="Symbol" charset="2"/>
              </a:rPr>
              <a:t>q</a:t>
            </a:r>
            <a:r>
              <a:rPr lang="en-US" sz="2400" b="1" kern="0" baseline="-25000" dirty="0" smtClean="0">
                <a:solidFill>
                  <a:schemeClr val="bg2"/>
                </a:solidFill>
              </a:rPr>
              <a:t>0</a:t>
            </a:r>
            <a:r>
              <a:rPr lang="en-US" sz="2400" b="1" kern="0" dirty="0" smtClean="0">
                <a:solidFill>
                  <a:schemeClr val="bg2"/>
                </a:solidFill>
              </a:rPr>
              <a:t> * E</a:t>
            </a:r>
            <a:r>
              <a:rPr lang="en-US" sz="2400" b="1" kern="0" baseline="-25000" dirty="0" smtClean="0">
                <a:solidFill>
                  <a:schemeClr val="bg2"/>
                </a:solidFill>
              </a:rPr>
              <a:t>0</a:t>
            </a:r>
            <a:r>
              <a:rPr lang="en-US" sz="2400" b="1" kern="0" dirty="0" smtClean="0">
                <a:solidFill>
                  <a:schemeClr val="bg2"/>
                </a:solidFill>
              </a:rPr>
              <a:t> / E</a:t>
            </a:r>
            <a:r>
              <a:rPr lang="en-US" sz="2400" b="1" kern="0" baseline="-25000" dirty="0" smtClean="0">
                <a:solidFill>
                  <a:schemeClr val="bg2"/>
                </a:solidFill>
              </a:rPr>
              <a:t>1</a:t>
            </a:r>
            <a:endParaRPr kumimoji="0" lang="en-US" sz="2400" b="1" i="0" u="none" strike="noStrike" kern="0" cap="none" spc="0" normalizeH="0" baseline="-2500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 defTabSz="914400" fontAlgn="base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kern="0" dirty="0" smtClean="0">
                <a:solidFill>
                  <a:schemeClr val="bg2"/>
                </a:solidFill>
              </a:rPr>
              <a:t>Required scattering angle: 	</a:t>
            </a:r>
            <a:r>
              <a:rPr lang="en-US" sz="2400" b="1" kern="0" dirty="0" smtClean="0">
                <a:solidFill>
                  <a:schemeClr val="bg2"/>
                </a:solidFill>
                <a:latin typeface="Symbol" charset="2"/>
                <a:cs typeface="Symbol" charset="2"/>
              </a:rPr>
              <a:t>q</a:t>
            </a:r>
            <a:r>
              <a:rPr lang="en-US" sz="2400" b="1" kern="0" baseline="-25000" dirty="0" smtClean="0">
                <a:solidFill>
                  <a:schemeClr val="bg2"/>
                </a:solidFill>
              </a:rPr>
              <a:t>1,req </a:t>
            </a:r>
            <a:r>
              <a:rPr lang="en-US" sz="2400" b="1" kern="0" dirty="0" smtClean="0">
                <a:solidFill>
                  <a:schemeClr val="bg2"/>
                </a:solidFill>
              </a:rPr>
              <a:t>= </a:t>
            </a:r>
            <a:r>
              <a:rPr lang="en-US" sz="2400" b="1" kern="0" dirty="0" smtClean="0">
                <a:solidFill>
                  <a:schemeClr val="bg2"/>
                </a:solidFill>
                <a:latin typeface="Symbol" charset="2"/>
                <a:cs typeface="Symbol" charset="2"/>
              </a:rPr>
              <a:t>q</a:t>
            </a:r>
            <a:r>
              <a:rPr lang="en-US" sz="2400" b="1" kern="0" baseline="-25000" dirty="0" smtClean="0">
                <a:solidFill>
                  <a:schemeClr val="bg2"/>
                </a:solidFill>
              </a:rPr>
              <a:t>0,req </a:t>
            </a:r>
            <a:r>
              <a:rPr lang="en-US" sz="2400" b="1" kern="0" dirty="0" smtClean="0">
                <a:solidFill>
                  <a:schemeClr val="bg2"/>
                </a:solidFill>
              </a:rPr>
              <a:t> * </a:t>
            </a:r>
            <a:r>
              <a:rPr lang="en-US" sz="2400" b="1" dirty="0" smtClean="0"/>
              <a:t>√(</a:t>
            </a:r>
            <a:r>
              <a:rPr lang="en-US" sz="2400" b="1" kern="0" dirty="0" smtClean="0">
                <a:solidFill>
                  <a:schemeClr val="bg2"/>
                </a:solidFill>
              </a:rPr>
              <a:t>E</a:t>
            </a:r>
            <a:r>
              <a:rPr lang="en-US" sz="2400" b="1" kern="0" baseline="-25000" dirty="0" smtClean="0">
                <a:solidFill>
                  <a:schemeClr val="bg2"/>
                </a:solidFill>
              </a:rPr>
              <a:t>1</a:t>
            </a:r>
            <a:r>
              <a:rPr lang="en-US" sz="2400" b="1" dirty="0" smtClean="0"/>
              <a:t> / </a:t>
            </a:r>
            <a:r>
              <a:rPr lang="en-US" sz="2400" b="1" kern="0" dirty="0" smtClean="0">
                <a:solidFill>
                  <a:schemeClr val="bg2"/>
                </a:solidFill>
              </a:rPr>
              <a:t>E</a:t>
            </a:r>
            <a:r>
              <a:rPr lang="en-US" sz="2400" b="1" kern="0" baseline="-25000" dirty="0" smtClean="0">
                <a:solidFill>
                  <a:schemeClr val="bg2"/>
                </a:solidFill>
              </a:rPr>
              <a:t>0</a:t>
            </a:r>
            <a:r>
              <a:rPr lang="en-US" sz="2400" b="1" dirty="0" smtClean="0"/>
              <a:t>)</a:t>
            </a:r>
            <a:endParaRPr lang="en-US" sz="2400" b="1" kern="0" dirty="0" smtClean="0">
              <a:solidFill>
                <a:schemeClr val="bg2"/>
              </a:solidFill>
            </a:endParaRPr>
          </a:p>
          <a:p>
            <a:pPr marL="800100" lvl="1" indent="-342900" defTabSz="914400" fontAlgn="base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kern="0" dirty="0" smtClean="0">
                <a:solidFill>
                  <a:schemeClr val="bg2"/>
                </a:solidFill>
              </a:rPr>
              <a:t>For required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scattering angle travel longer length: </a:t>
            </a:r>
            <a:b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b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US" sz="3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L</a:t>
            </a:r>
            <a:r>
              <a:rPr kumimoji="0" lang="en-US" sz="36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* </a:t>
            </a:r>
            <a:r>
              <a:rPr lang="en-US" sz="3600" b="1" kern="0" dirty="0" smtClean="0">
                <a:solidFill>
                  <a:srgbClr val="FF0000"/>
                </a:solidFill>
              </a:rPr>
              <a:t>E</a:t>
            </a:r>
            <a:r>
              <a:rPr lang="en-US" sz="3600" b="1" kern="0" baseline="-25000" dirty="0" smtClean="0">
                <a:solidFill>
                  <a:srgbClr val="FF0000"/>
                </a:solidFill>
              </a:rPr>
              <a:t>0</a:t>
            </a:r>
            <a:r>
              <a:rPr lang="en-US" sz="3600" b="1" kern="0" dirty="0" smtClean="0">
                <a:solidFill>
                  <a:srgbClr val="FF0000"/>
                </a:solidFill>
              </a:rPr>
              <a:t> / E</a:t>
            </a:r>
            <a:r>
              <a:rPr lang="en-US" sz="3600" b="1" kern="0" baseline="-25000" dirty="0" smtClean="0">
                <a:solidFill>
                  <a:srgbClr val="FF0000"/>
                </a:solidFill>
              </a:rPr>
              <a:t>1</a:t>
            </a:r>
            <a:endParaRPr kumimoji="0" lang="en-US" sz="2400" b="1" i="0" u="none" strike="noStrike" kern="0" cap="none" spc="0" normalizeH="0" baseline="30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MCS and SD processes II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25425" y="911179"/>
            <a:ext cx="8688527" cy="565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tabLst/>
              <a:defRPr/>
            </a:pPr>
            <a:r>
              <a:rPr lang="en-US" sz="2400" kern="0" dirty="0" smtClean="0">
                <a:solidFill>
                  <a:schemeClr val="bg2"/>
                </a:solidFill>
              </a:rPr>
              <a:t>Now SD scattering: </a:t>
            </a:r>
          </a:p>
          <a:p>
            <a:pPr marL="800100" lvl="1" indent="-342900" defTabSz="914400" fontAlgn="base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Length traversed</a:t>
            </a:r>
            <a:r>
              <a:rPr lang="en-US" sz="2400" kern="0" dirty="0" smtClean="0">
                <a:solidFill>
                  <a:schemeClr val="bg2"/>
                </a:solidFill>
              </a:rPr>
              <a:t>:	L</a:t>
            </a:r>
            <a:r>
              <a:rPr lang="en-US" sz="2400" kern="0" baseline="-25000" dirty="0" smtClean="0">
                <a:solidFill>
                  <a:schemeClr val="bg2"/>
                </a:solidFill>
              </a:rPr>
              <a:t>1</a:t>
            </a:r>
            <a:r>
              <a:rPr lang="en-US" sz="2400" kern="0" dirty="0" smtClean="0">
                <a:solidFill>
                  <a:schemeClr val="bg2"/>
                </a:solidFill>
              </a:rPr>
              <a:t> = L</a:t>
            </a:r>
            <a:r>
              <a:rPr lang="en-US" sz="2400" kern="0" baseline="-25000" dirty="0" smtClean="0">
                <a:solidFill>
                  <a:schemeClr val="bg2"/>
                </a:solidFill>
              </a:rPr>
              <a:t>0</a:t>
            </a:r>
            <a:r>
              <a:rPr lang="en-US" sz="2400" kern="0" dirty="0" smtClean="0">
                <a:solidFill>
                  <a:schemeClr val="bg2"/>
                </a:solidFill>
              </a:rPr>
              <a:t> * E</a:t>
            </a:r>
            <a:r>
              <a:rPr lang="en-US" sz="2400" kern="0" baseline="-25000" dirty="0" smtClean="0">
                <a:solidFill>
                  <a:schemeClr val="bg2"/>
                </a:solidFill>
              </a:rPr>
              <a:t>0</a:t>
            </a:r>
            <a:r>
              <a:rPr lang="en-US" sz="2400" kern="0" dirty="0" smtClean="0">
                <a:solidFill>
                  <a:schemeClr val="bg2"/>
                </a:solidFill>
              </a:rPr>
              <a:t> / E</a:t>
            </a:r>
            <a:r>
              <a:rPr lang="en-US" sz="2400" kern="0" baseline="-25000" dirty="0" smtClean="0">
                <a:solidFill>
                  <a:schemeClr val="bg2"/>
                </a:solidFill>
              </a:rPr>
              <a:t>1       </a:t>
            </a:r>
            <a:r>
              <a:rPr lang="en-US" sz="2400" kern="0" dirty="0" smtClean="0">
                <a:solidFill>
                  <a:schemeClr val="bg2"/>
                </a:solidFill>
              </a:rPr>
              <a:t>(from MCS)</a:t>
            </a:r>
            <a:endParaRPr kumimoji="0" lang="en-US" sz="2400" b="0" i="0" u="none" strike="noStrike" kern="0" cap="none" spc="0" normalizeH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 defTabSz="914400" fontAlgn="base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Cross section:   	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s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s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* ln(0.3*E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/ ln(0.3*E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800100" lvl="1" indent="-342900" defTabSz="914400" fontAlgn="base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kern="0" dirty="0" smtClean="0">
                <a:solidFill>
                  <a:schemeClr val="bg2"/>
                </a:solidFill>
              </a:rPr>
              <a:t>Probability for SD scattering with MCS scaling:</a:t>
            </a:r>
          </a:p>
          <a:p>
            <a:pPr marL="800100" lvl="1" indent="-342900" defTabSz="914400" fontAlgn="base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 kern="0" dirty="0" smtClean="0">
              <a:solidFill>
                <a:schemeClr val="bg2"/>
              </a:solidFill>
            </a:endParaRPr>
          </a:p>
          <a:p>
            <a:pPr marL="800100" lvl="1" indent="-342900" defTabSz="914400" fontAlgn="base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 kern="0" dirty="0" smtClean="0">
              <a:solidFill>
                <a:schemeClr val="bg2"/>
              </a:solidFill>
            </a:endParaRPr>
          </a:p>
          <a:p>
            <a:pPr marL="800100" lvl="1" indent="-342900" defTabSz="914400" fontAlgn="base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kern="0" dirty="0" smtClean="0">
                <a:solidFill>
                  <a:schemeClr val="bg2"/>
                </a:solidFill>
              </a:rPr>
              <a:t>Effects from SD scattering become stronger with higher beam energy.</a:t>
            </a:r>
          </a:p>
          <a:p>
            <a:pPr marL="800100" lvl="1" indent="-342900" defTabSz="914400" fontAlgn="base">
              <a:spcBef>
                <a:spcPct val="20000"/>
              </a:spcBef>
              <a:spcAft>
                <a:spcPts val="18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kern="0" dirty="0" smtClean="0">
                <a:solidFill>
                  <a:schemeClr val="bg2"/>
                </a:solidFill>
              </a:rPr>
              <a:t>Loss from 7 </a:t>
            </a:r>
            <a:r>
              <a:rPr lang="en-US" sz="2400" kern="0" dirty="0" err="1" smtClean="0">
                <a:solidFill>
                  <a:schemeClr val="bg2"/>
                </a:solidFill>
              </a:rPr>
              <a:t>TeV</a:t>
            </a:r>
            <a:r>
              <a:rPr lang="en-US" sz="2400" kern="0" dirty="0" smtClean="0">
                <a:solidFill>
                  <a:schemeClr val="bg2"/>
                </a:solidFill>
              </a:rPr>
              <a:t> to 16.5 </a:t>
            </a:r>
            <a:r>
              <a:rPr lang="en-US" sz="2400" kern="0" dirty="0" err="1" smtClean="0">
                <a:solidFill>
                  <a:schemeClr val="bg2"/>
                </a:solidFill>
              </a:rPr>
              <a:t>TeV</a:t>
            </a:r>
            <a:r>
              <a:rPr lang="en-US" sz="2400" kern="0" dirty="0" smtClean="0">
                <a:solidFill>
                  <a:schemeClr val="bg2"/>
                </a:solidFill>
              </a:rPr>
              <a:t>:		</a:t>
            </a:r>
            <a:r>
              <a:rPr lang="en-US" sz="2400" b="1" kern="0" dirty="0" smtClean="0">
                <a:solidFill>
                  <a:srgbClr val="FF0000"/>
                </a:solidFill>
              </a:rPr>
              <a:t>factor 2.6</a:t>
            </a:r>
          </a:p>
        </p:txBody>
      </p:sp>
      <p:pic>
        <p:nvPicPr>
          <p:cNvPr id="9" name="Picture 8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00638" y="3583025"/>
            <a:ext cx="7521483" cy="1209183"/>
          </a:xfrm>
          <a:prstGeom prst="rect">
            <a:avLst/>
          </a:prstGeom>
          <a:solidFill>
            <a:srgbClr val="FAFFA4">
              <a:alpha val="50000"/>
            </a:srgbClr>
          </a:solidFill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More Complicated (of course)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Multi-turn behavior not so simple to just linearly add up kicks (as assumed before).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It is not fully correct to express the transport from primary to secondary collimator by a required kick (diffusion process).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Single-diffractive scattering and MCS produce combined effects.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Other processes play into the game.</a:t>
            </a:r>
          </a:p>
          <a:p>
            <a:pPr>
              <a:spcAft>
                <a:spcPts val="18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Still a very useful analytical estimate…</a:t>
            </a:r>
          </a:p>
          <a:p>
            <a:pPr>
              <a:spcAft>
                <a:spcPts val="1800"/>
              </a:spcAft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Simple Model to Simulations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 2" descr="ineff-ideal.ep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44" y="740136"/>
            <a:ext cx="8375801" cy="5165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 bwMode="auto">
          <a:xfrm>
            <a:off x="2163021" y="4928242"/>
            <a:ext cx="6750792" cy="1588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2163021" y="3746535"/>
            <a:ext cx="6750792" cy="1588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Up Arrow 11"/>
          <p:cNvSpPr/>
          <p:nvPr/>
        </p:nvSpPr>
        <p:spPr bwMode="auto">
          <a:xfrm>
            <a:off x="8144781" y="3746535"/>
            <a:ext cx="251189" cy="1181707"/>
          </a:xfrm>
          <a:prstGeom prst="up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68360" y="3855002"/>
            <a:ext cx="6782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x</a:t>
            </a:r>
            <a:r>
              <a:rPr lang="en-US" dirty="0" smtClean="0"/>
              <a:t> 10</a:t>
            </a:r>
          </a:p>
          <a:p>
            <a:endParaRPr lang="en-US" sz="1200" b="1" i="1" dirty="0" smtClean="0"/>
          </a:p>
          <a:p>
            <a:r>
              <a:rPr lang="en-US" sz="1200" b="1" i="1" dirty="0" smtClean="0"/>
              <a:t>simple model</a:t>
            </a:r>
            <a:endParaRPr lang="en-US" sz="12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109788" y="6062702"/>
            <a:ext cx="4794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… quite reasonable agreement…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Collimation Efficiency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25285" y="739900"/>
            <a:ext cx="8688527" cy="5588000"/>
          </a:xfrm>
        </p:spPr>
        <p:txBody>
          <a:bodyPr/>
          <a:lstStyle/>
          <a:p>
            <a:pPr>
              <a:spcBef>
                <a:spcPts val="776"/>
              </a:spcBef>
              <a:spcAft>
                <a:spcPts val="0"/>
              </a:spcAft>
            </a:pPr>
            <a:r>
              <a:rPr lang="en-US" dirty="0" smtClean="0"/>
              <a:t>Beam energy increase:	7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16.5 </a:t>
            </a:r>
            <a:r>
              <a:rPr lang="en-US" dirty="0" err="1" smtClean="0">
                <a:sym typeface="Wingdings"/>
              </a:rPr>
              <a:t>TeV</a:t>
            </a:r>
            <a:endParaRPr lang="en-US" dirty="0" smtClean="0"/>
          </a:p>
          <a:p>
            <a:pPr>
              <a:spcBef>
                <a:spcPts val="776"/>
              </a:spcBef>
              <a:spcAft>
                <a:spcPts val="0"/>
              </a:spcAft>
            </a:pPr>
            <a:r>
              <a:rPr lang="en-US" dirty="0" smtClean="0"/>
              <a:t>We </a:t>
            </a:r>
            <a:r>
              <a:rPr lang="en-US" b="1" dirty="0" smtClean="0">
                <a:solidFill>
                  <a:srgbClr val="FF0000"/>
                </a:solidFill>
              </a:rPr>
              <a:t>loose a factor 2-3 in cleaning efficiency due to energy dependence of nuclear processes</a:t>
            </a:r>
            <a:r>
              <a:rPr lang="en-US" dirty="0" smtClean="0"/>
              <a:t>.</a:t>
            </a:r>
          </a:p>
          <a:p>
            <a:pPr>
              <a:spcBef>
                <a:spcPts val="776"/>
              </a:spcBef>
              <a:spcAft>
                <a:spcPts val="0"/>
              </a:spcAft>
            </a:pPr>
            <a:r>
              <a:rPr lang="en-US" dirty="0" smtClean="0"/>
              <a:t>Single-diffractive losses in dispersion suppressors will become more and more pronounced.</a:t>
            </a:r>
          </a:p>
          <a:p>
            <a:pPr>
              <a:spcBef>
                <a:spcPts val="776"/>
              </a:spcBef>
              <a:spcAft>
                <a:spcPts val="0"/>
              </a:spcAft>
            </a:pPr>
            <a:r>
              <a:rPr lang="en-US" dirty="0" smtClean="0"/>
              <a:t>Can easily </a:t>
            </a:r>
            <a:r>
              <a:rPr lang="en-US" dirty="0" smtClean="0">
                <a:solidFill>
                  <a:srgbClr val="FF0000"/>
                </a:solidFill>
              </a:rPr>
              <a:t>loose another factor 10 if aperture in dispersion-suppressor magnets would be smaller</a:t>
            </a:r>
            <a:r>
              <a:rPr lang="en-US" dirty="0" smtClean="0"/>
              <a:t>.</a:t>
            </a:r>
          </a:p>
          <a:p>
            <a:pPr>
              <a:spcBef>
                <a:spcPts val="776"/>
              </a:spcBef>
              <a:spcAft>
                <a:spcPts val="0"/>
              </a:spcAft>
            </a:pPr>
            <a:r>
              <a:rPr lang="en-US" dirty="0" smtClean="0"/>
              <a:t>Could be compensated by higher Z collimator materials but these would be less robust.</a:t>
            </a:r>
          </a:p>
          <a:p>
            <a:pPr>
              <a:spcBef>
                <a:spcPts val="776"/>
              </a:spcBef>
              <a:spcAft>
                <a:spcPts val="0"/>
              </a:spcAft>
            </a:pPr>
            <a:r>
              <a:rPr lang="en-US" dirty="0" smtClean="0"/>
              <a:t>Our </a:t>
            </a:r>
            <a:r>
              <a:rPr lang="en-US" dirty="0" err="1" smtClean="0">
                <a:solidFill>
                  <a:srgbClr val="FF0000"/>
                </a:solidFill>
              </a:rPr>
              <a:t>cryo(DS</a:t>
            </a:r>
            <a:r>
              <a:rPr lang="en-US" dirty="0" smtClean="0">
                <a:solidFill>
                  <a:srgbClr val="FF0000"/>
                </a:solidFill>
              </a:rPr>
              <a:t>)-collimators for LHC will also help for HE-LHC</a:t>
            </a:r>
            <a:r>
              <a:rPr lang="en-US" dirty="0" smtClean="0"/>
              <a:t>.</a:t>
            </a:r>
          </a:p>
          <a:p>
            <a:pPr>
              <a:spcBef>
                <a:spcPts val="776"/>
              </a:spcBef>
              <a:spcAft>
                <a:spcPts val="0"/>
              </a:spcAft>
            </a:pPr>
            <a:r>
              <a:rPr lang="en-US" dirty="0" smtClean="0"/>
              <a:t>Must be assessed in detailed collimation simulations with detailed aperture model, quench limits, …</a:t>
            </a:r>
          </a:p>
          <a:p>
            <a:pPr>
              <a:spcBef>
                <a:spcPts val="776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Strong impact but I believe solutions can be found.</a:t>
            </a:r>
          </a:p>
          <a:p>
            <a:pPr>
              <a:spcBef>
                <a:spcPts val="776"/>
              </a:spcBef>
              <a:spcAft>
                <a:spcPts val="0"/>
              </a:spcAft>
            </a:pPr>
            <a:endParaRPr lang="en-US" dirty="0" smtClean="0"/>
          </a:p>
          <a:p>
            <a:pPr>
              <a:spcBef>
                <a:spcPts val="776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HE-LHC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29026" name="Object 2"/>
          <p:cNvGraphicFramePr>
            <a:graphicFrameLocks noChangeAspect="1"/>
          </p:cNvGraphicFramePr>
          <p:nvPr/>
        </p:nvGraphicFramePr>
        <p:xfrm>
          <a:off x="163234" y="703263"/>
          <a:ext cx="4056248" cy="5913437"/>
        </p:xfrm>
        <a:graphic>
          <a:graphicData uri="http://schemas.openxmlformats.org/presentationml/2006/ole">
            <p:oleObj spid="_x0000_s129026" name="Document" r:id="rId3" imgW="5626100" imgH="8204200" progId="Word.Document.12">
              <p:link updateAutomatic="1"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45078" y="703263"/>
            <a:ext cx="4423946" cy="4616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  <a:tabLst>
                <a:tab pos="1339850" algn="l"/>
                <a:tab pos="2868613" algn="l"/>
              </a:tabLst>
            </a:pPr>
            <a:r>
              <a:rPr lang="en-US" dirty="0" smtClean="0"/>
              <a:t>Consider:</a:t>
            </a:r>
          </a:p>
          <a:p>
            <a:pPr>
              <a:spcAft>
                <a:spcPts val="1200"/>
              </a:spcAft>
              <a:tabLst>
                <a:tab pos="1339850" algn="l"/>
                <a:tab pos="2868613" algn="l"/>
              </a:tabLst>
            </a:pPr>
            <a:r>
              <a:rPr lang="en-US" i="1" dirty="0" smtClean="0"/>
              <a:t>Round case</a:t>
            </a:r>
            <a:br>
              <a:rPr lang="en-US" i="1" dirty="0" smtClean="0"/>
            </a:br>
            <a:r>
              <a:rPr lang="en-US" i="1" dirty="0" smtClean="0"/>
              <a:t>Compare to nominal LHC</a:t>
            </a:r>
            <a:br>
              <a:rPr lang="en-US" i="1" dirty="0" smtClean="0"/>
            </a:br>
            <a:r>
              <a:rPr lang="en-US" i="1" dirty="0" smtClean="0"/>
              <a:t>Typical collimator location </a:t>
            </a:r>
            <a:r>
              <a:rPr lang="en-US" i="1" dirty="0" err="1" smtClean="0">
                <a:latin typeface="Symbol" charset="2"/>
                <a:cs typeface="Symbol" charset="2"/>
              </a:rPr>
              <a:t>b</a:t>
            </a:r>
            <a:r>
              <a:rPr lang="en-US" i="1" dirty="0" smtClean="0"/>
              <a:t> = 80m</a:t>
            </a:r>
          </a:p>
          <a:p>
            <a:pPr>
              <a:spcAft>
                <a:spcPts val="1200"/>
              </a:spcAft>
              <a:tabLst>
                <a:tab pos="1339850" algn="l"/>
                <a:tab pos="2868613" algn="l"/>
              </a:tabLst>
            </a:pPr>
            <a:r>
              <a:rPr lang="en-US" b="1" u="sng" dirty="0" smtClean="0"/>
              <a:t>Main issues:</a:t>
            </a:r>
          </a:p>
          <a:p>
            <a:pPr>
              <a:spcAft>
                <a:spcPts val="1200"/>
              </a:spcAft>
              <a:tabLst>
                <a:tab pos="1339850" algn="l"/>
                <a:tab pos="2868613" algn="l"/>
              </a:tabLst>
            </a:pPr>
            <a:r>
              <a:rPr lang="en-US" dirty="0" smtClean="0"/>
              <a:t>	Nominal	Upgrade</a:t>
            </a:r>
          </a:p>
          <a:p>
            <a:pPr>
              <a:spcAft>
                <a:spcPts val="1200"/>
              </a:spcAft>
              <a:tabLst>
                <a:tab pos="1339850" algn="l"/>
                <a:tab pos="2868613" algn="l"/>
              </a:tabLst>
            </a:pPr>
            <a:r>
              <a:rPr lang="en-US" dirty="0" smtClean="0"/>
              <a:t>E 	7.0 </a:t>
            </a:r>
            <a:r>
              <a:rPr lang="en-US" dirty="0" err="1" smtClean="0"/>
              <a:t>TeV</a:t>
            </a:r>
            <a:r>
              <a:rPr lang="en-US" dirty="0" smtClean="0"/>
              <a:t> 	16.5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	7461	17587</a:t>
            </a:r>
            <a:br>
              <a:rPr lang="en-US" dirty="0" smtClean="0"/>
            </a:b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dirty="0" smtClean="0"/>
              <a:t> 	0.5 nm 	</a:t>
            </a:r>
            <a:r>
              <a:rPr lang="en-US" b="1" dirty="0" smtClean="0">
                <a:solidFill>
                  <a:srgbClr val="FF0000"/>
                </a:solidFill>
              </a:rPr>
              <a:t>0.15 nm</a:t>
            </a:r>
          </a:p>
          <a:p>
            <a:pPr>
              <a:spcAft>
                <a:spcPts val="1200"/>
              </a:spcAft>
              <a:tabLst>
                <a:tab pos="1339850" algn="l"/>
                <a:tab pos="2868613" algn="l"/>
              </a:tabLst>
            </a:pPr>
            <a:r>
              <a:rPr lang="en-US" dirty="0" err="1" smtClean="0"/>
              <a:t>E</a:t>
            </a:r>
            <a:r>
              <a:rPr lang="en-US" baseline="-25000" dirty="0" err="1" smtClean="0"/>
              <a:t>stored</a:t>
            </a:r>
            <a:r>
              <a:rPr lang="en-US" baseline="-25000" dirty="0" smtClean="0"/>
              <a:t> </a:t>
            </a:r>
            <a:r>
              <a:rPr lang="en-US" dirty="0" smtClean="0"/>
              <a:t>(tot) 	362 MJ 	</a:t>
            </a:r>
            <a:r>
              <a:rPr lang="en-US" dirty="0" smtClean="0">
                <a:sym typeface="Wingdings"/>
              </a:rPr>
              <a:t>482 MJ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latin typeface="Symbol" charset="2"/>
                <a:cs typeface="Symbol" charset="2"/>
                <a:sym typeface="Wingdings"/>
              </a:rPr>
              <a:t>r</a:t>
            </a:r>
            <a:r>
              <a:rPr lang="en-US" baseline="-25000" dirty="0" smtClean="0">
                <a:sym typeface="Wingdings"/>
              </a:rPr>
              <a:t>e</a:t>
            </a:r>
            <a:r>
              <a:rPr lang="en-US" dirty="0" smtClean="0">
                <a:sym typeface="Wingdings"/>
              </a:rPr>
              <a:t> (tot)	2.9 GJ/mm</a:t>
            </a:r>
            <a:r>
              <a:rPr lang="en-US" baseline="30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	15.4 GJ/mm</a:t>
            </a:r>
            <a:r>
              <a:rPr lang="en-US" baseline="30000" dirty="0" smtClean="0">
                <a:sym typeface="Wingdings"/>
              </a:rPr>
              <a:t>2</a:t>
            </a:r>
            <a:endParaRPr lang="en-US" dirty="0" smtClean="0">
              <a:sym typeface="Wingdings"/>
            </a:endParaRPr>
          </a:p>
          <a:p>
            <a:pPr>
              <a:spcAft>
                <a:spcPts val="1200"/>
              </a:spcAft>
              <a:tabLst>
                <a:tab pos="1339850" algn="l"/>
                <a:tab pos="2868613" algn="l"/>
              </a:tabLst>
            </a:pPr>
            <a:r>
              <a:rPr lang="en-US" dirty="0" err="1" smtClean="0"/>
              <a:t>E</a:t>
            </a:r>
            <a:r>
              <a:rPr lang="en-US" baseline="-25000" dirty="0" err="1" smtClean="0"/>
              <a:t>stored</a:t>
            </a:r>
            <a:r>
              <a:rPr lang="en-US" baseline="-25000" dirty="0" smtClean="0"/>
              <a:t> </a:t>
            </a:r>
            <a:r>
              <a:rPr lang="en-US" dirty="0" smtClean="0"/>
              <a:t>(1b) 	128 kJ 	</a:t>
            </a:r>
            <a:r>
              <a:rPr lang="en-US" dirty="0" smtClean="0">
                <a:sym typeface="Wingdings"/>
              </a:rPr>
              <a:t>242 kJ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latin typeface="Symbol" charset="2"/>
                <a:cs typeface="Symbol" charset="2"/>
                <a:sym typeface="Wingdings"/>
              </a:rPr>
              <a:t>r</a:t>
            </a:r>
            <a:r>
              <a:rPr lang="en-US" baseline="-25000" dirty="0" smtClean="0">
                <a:sym typeface="Wingdings"/>
              </a:rPr>
              <a:t>e</a:t>
            </a:r>
            <a:r>
              <a:rPr lang="en-US" dirty="0" smtClean="0">
                <a:sym typeface="Wingdings"/>
              </a:rPr>
              <a:t> (1b) 	1.0 MJ/mm</a:t>
            </a:r>
            <a:r>
              <a:rPr lang="en-US" baseline="30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	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7.7 MJ/mm</a:t>
            </a:r>
            <a:r>
              <a:rPr lang="en-US" b="1" baseline="30000" dirty="0" smtClean="0">
                <a:solidFill>
                  <a:srgbClr val="FF0000"/>
                </a:solidFill>
                <a:sym typeface="Wingdings"/>
              </a:rPr>
              <a:t>2</a:t>
            </a:r>
            <a:endParaRPr lang="en-US" b="1" baseline="30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be Discussed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Collimation Efficiency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Machine Robustness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Issues due to Smaller Gaps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Comments on MP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Comments on Cleaning Insertions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 on Bunch 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Damage is a matter of beam density </a:t>
            </a:r>
            <a:r>
              <a:rPr lang="en-US" dirty="0" smtClean="0"/>
              <a:t>(this is why low power electron beams with a very small beam size can drill holes).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To guide the extrapolation we consider a simple model.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Assumption: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Ultimate bunch intensity (1.7e11 </a:t>
            </a:r>
            <a:r>
              <a:rPr lang="en-US" dirty="0" err="1" smtClean="0"/>
              <a:t>p</a:t>
            </a:r>
            <a:r>
              <a:rPr lang="en-US" dirty="0" smtClean="0"/>
              <a:t>) and nominal beam </a:t>
            </a:r>
            <a:r>
              <a:rPr lang="en-US" dirty="0" err="1" smtClean="0"/>
              <a:t>emittance</a:t>
            </a:r>
            <a:r>
              <a:rPr lang="en-US" dirty="0" smtClean="0"/>
              <a:t> (0.5 nm at 7 </a:t>
            </a:r>
            <a:r>
              <a:rPr lang="en-US" dirty="0" err="1" smtClean="0"/>
              <a:t>TeV</a:t>
            </a:r>
            <a:r>
              <a:rPr lang="en-US" dirty="0" smtClean="0"/>
              <a:t>) are OK.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Survival of accelerator elements (collimators, dumps, absorbers) OK.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Here focus on collimators.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Model can also be used to define valid phase space for operation of the collider.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pic>
        <p:nvPicPr>
          <p:cNvPr id="69636" name="Picture 4" descr="defaul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066800"/>
            <a:ext cx="1814513" cy="1905000"/>
          </a:xfrm>
          <a:noFill/>
          <a:ln/>
        </p:spPr>
      </p:pic>
      <p:pic>
        <p:nvPicPr>
          <p:cNvPr id="69638" name="Picture 6" descr="defaul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301875" y="1066800"/>
            <a:ext cx="1812925" cy="1905000"/>
          </a:xfrm>
          <a:noFill/>
          <a:ln/>
        </p:spPr>
      </p:pic>
      <p:pic>
        <p:nvPicPr>
          <p:cNvPr id="69640" name="Picture 8" descr="defaul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304800" y="4419600"/>
            <a:ext cx="3886200" cy="1262063"/>
          </a:xfrm>
          <a:noFill/>
          <a:ln/>
        </p:spPr>
      </p:pic>
      <p:pic>
        <p:nvPicPr>
          <p:cNvPr id="69645" name="Picture 13"/>
          <p:cNvPicPr>
            <a:picLocks noChangeAspect="1" noChangeArrowheads="1"/>
          </p:cNvPicPr>
          <p:nvPr/>
        </p:nvPicPr>
        <p:blipFill>
          <a:blip r:embed="rId5"/>
          <a:srcRect l="41844" t="39943" r="46944" b="32066"/>
          <a:stretch>
            <a:fillRect/>
          </a:stretch>
        </p:blipFill>
        <p:spPr bwMode="auto">
          <a:xfrm>
            <a:off x="7239000" y="1012825"/>
            <a:ext cx="1362075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646" name="Text Box 14"/>
          <p:cNvSpPr txBox="1">
            <a:spLocks noChangeArrowheads="1"/>
          </p:cNvSpPr>
          <p:nvPr/>
        </p:nvSpPr>
        <p:spPr bwMode="auto">
          <a:xfrm>
            <a:off x="5457162" y="1066800"/>
            <a:ext cx="17818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i="1"/>
              <a:t>Tungsten collimator </a:t>
            </a:r>
          </a:p>
          <a:p>
            <a:pPr algn="r"/>
            <a:r>
              <a:rPr lang="en-US" sz="1400" i="1"/>
              <a:t>in the SPS</a:t>
            </a:r>
          </a:p>
        </p:txBody>
      </p:sp>
      <p:pic>
        <p:nvPicPr>
          <p:cNvPr id="69648" name="Picture 1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 l="13948" t="20909" r="24821" b="26816"/>
          <a:stretch>
            <a:fillRect/>
          </a:stretch>
        </p:blipFill>
        <p:spPr>
          <a:xfrm>
            <a:off x="5334000" y="3886200"/>
            <a:ext cx="3276600" cy="2235200"/>
          </a:xfrm>
          <a:noFill/>
          <a:ln/>
        </p:spPr>
      </p:pic>
      <p:sp>
        <p:nvSpPr>
          <p:cNvPr id="69650" name="Text Box 18"/>
          <p:cNvSpPr txBox="1">
            <a:spLocks noChangeArrowheads="1"/>
          </p:cNvSpPr>
          <p:nvPr/>
        </p:nvSpPr>
        <p:spPr bwMode="auto">
          <a:xfrm>
            <a:off x="5318125" y="3079750"/>
            <a:ext cx="17684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i="1"/>
              <a:t>Lead block accidentally put into a p beam</a:t>
            </a:r>
          </a:p>
        </p:txBody>
      </p:sp>
      <p:sp>
        <p:nvSpPr>
          <p:cNvPr id="69651" name="Text Box 19"/>
          <p:cNvSpPr txBox="1">
            <a:spLocks noChangeArrowheads="1"/>
          </p:cNvSpPr>
          <p:nvPr/>
        </p:nvSpPr>
        <p:spPr bwMode="auto">
          <a:xfrm>
            <a:off x="5981700" y="6172200"/>
            <a:ext cx="21204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(courtesy G. Stevenson)</a:t>
            </a:r>
          </a:p>
        </p:txBody>
      </p:sp>
      <p:sp>
        <p:nvSpPr>
          <p:cNvPr id="69652" name="Text Box 20"/>
          <p:cNvSpPr txBox="1">
            <a:spLocks noChangeArrowheads="1"/>
          </p:cNvSpPr>
          <p:nvPr/>
        </p:nvSpPr>
        <p:spPr bwMode="auto">
          <a:xfrm>
            <a:off x="609600" y="5768975"/>
            <a:ext cx="33017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/>
              <a:t>Damage of coating of a SLC collimator</a:t>
            </a:r>
          </a:p>
        </p:txBody>
      </p:sp>
      <p:sp>
        <p:nvSpPr>
          <p:cNvPr id="69653" name="Text Box 21"/>
          <p:cNvSpPr txBox="1">
            <a:spLocks noChangeArrowheads="1"/>
          </p:cNvSpPr>
          <p:nvPr/>
        </p:nvSpPr>
        <p:spPr bwMode="auto">
          <a:xfrm>
            <a:off x="365125" y="3008313"/>
            <a:ext cx="374967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i="1"/>
              <a:t>Entry and exit holes of an electron beam impacting on a spoiler</a:t>
            </a:r>
            <a:br>
              <a:rPr lang="en-US" sz="1400" i="1"/>
            </a:br>
            <a:endParaRPr lang="en-US" sz="800" i="1"/>
          </a:p>
          <a:p>
            <a:r>
              <a:rPr lang="en-US" sz="1400"/>
              <a:t>(courtesy P. Tenenbaum)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469366" y="93879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dirty="0" smtClean="0"/>
              <a:t>Beam-Induced Damage is Possible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Irregular Beam Impact</a:t>
            </a:r>
          </a:p>
        </p:txBody>
      </p:sp>
      <p:pic>
        <p:nvPicPr>
          <p:cNvPr id="146438" name="Picture 6"/>
          <p:cNvPicPr>
            <a:picLocks noChangeAspect="1" noChangeArrowheads="1"/>
          </p:cNvPicPr>
          <p:nvPr/>
        </p:nvPicPr>
        <p:blipFill>
          <a:blip r:embed="rId3"/>
          <a:srcRect l="7031" t="44792" r="6250" b="19792"/>
          <a:stretch>
            <a:fillRect/>
          </a:stretch>
        </p:blipFill>
        <p:spPr bwMode="auto">
          <a:xfrm>
            <a:off x="304800" y="914400"/>
            <a:ext cx="8458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6439" name="Picture 7"/>
          <p:cNvPicPr>
            <a:picLocks noChangeAspect="1" noChangeArrowheads="1"/>
          </p:cNvPicPr>
          <p:nvPr/>
        </p:nvPicPr>
        <p:blipFill>
          <a:blip r:embed="rId4"/>
          <a:srcRect l="7813" t="13542" r="6250" b="10417"/>
          <a:stretch>
            <a:fillRect/>
          </a:stretch>
        </p:blipFill>
        <p:spPr bwMode="auto">
          <a:xfrm>
            <a:off x="838200" y="3962400"/>
            <a:ext cx="3017838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6934200" y="5715000"/>
            <a:ext cx="18363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</a:rPr>
              <a:t>A. </a:t>
            </a:r>
            <a:r>
              <a:rPr lang="en-US" sz="1200" i="1" dirty="0" err="1">
                <a:solidFill>
                  <a:srgbClr val="000000"/>
                </a:solidFill>
              </a:rPr>
              <a:t>Ferrari,V</a:t>
            </a:r>
            <a:r>
              <a:rPr lang="en-US" sz="1200" i="1" dirty="0">
                <a:solidFill>
                  <a:srgbClr val="000000"/>
                </a:solidFill>
              </a:rPr>
              <a:t>. </a:t>
            </a:r>
            <a:r>
              <a:rPr lang="en-US" sz="1200" i="1" dirty="0" err="1">
                <a:solidFill>
                  <a:srgbClr val="000000"/>
                </a:solidFill>
              </a:rPr>
              <a:t>Vlachoudis</a:t>
            </a:r>
            <a:endParaRPr lang="en-US" sz="1200" i="1" dirty="0">
              <a:solidFill>
                <a:srgbClr val="000000"/>
              </a:solidFill>
            </a:endParaRPr>
          </a:p>
        </p:txBody>
      </p:sp>
      <p:graphicFrame>
        <p:nvGraphicFramePr>
          <p:cNvPr id="146441" name="Object 9"/>
          <p:cNvGraphicFramePr>
            <a:graphicFrameLocks noChangeAspect="1"/>
          </p:cNvGraphicFramePr>
          <p:nvPr/>
        </p:nvGraphicFramePr>
        <p:xfrm>
          <a:off x="5105400" y="4038600"/>
          <a:ext cx="3603625" cy="1638300"/>
        </p:xfrm>
        <a:graphic>
          <a:graphicData uri="http://schemas.openxmlformats.org/presentationml/2006/ole">
            <p:oleObj spid="_x0000_s244738" name="Artwork" r:id="rId5" imgW="4435200" imgH="2016000" progId="">
              <p:embed/>
            </p:oleObj>
          </a:graphicData>
        </a:graphic>
      </p:graphicFrame>
      <p:sp>
        <p:nvSpPr>
          <p:cNvPr id="146442" name="Text Box 10"/>
          <p:cNvSpPr txBox="1">
            <a:spLocks noChangeArrowheads="1"/>
          </p:cNvSpPr>
          <p:nvPr/>
        </p:nvSpPr>
        <p:spPr bwMode="auto">
          <a:xfrm>
            <a:off x="4095750" y="4495800"/>
            <a:ext cx="781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400" dirty="0" err="1">
                <a:solidFill>
                  <a:srgbClr val="000000"/>
                </a:solidFill>
                <a:sym typeface="Wingdings" charset="2"/>
              </a:rPr>
              <a:t>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7318996" y="3436170"/>
            <a:ext cx="13887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</a:rPr>
              <a:t>R. Assmann et al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131440" y="912725"/>
            <a:ext cx="901871" cy="1428750"/>
          </a:xfrm>
          <a:prstGeom prst="rect">
            <a:avLst/>
          </a:prstGeom>
          <a:solidFill>
            <a:srgbClr val="FFB285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814147" y="912725"/>
            <a:ext cx="1967652" cy="1428750"/>
          </a:xfrm>
          <a:prstGeom prst="rect">
            <a:avLst/>
          </a:prstGeom>
          <a:solidFill>
            <a:srgbClr val="C9FFCA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Robustness Parameter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14697" y="3768325"/>
            <a:ext cx="4135461" cy="2746153"/>
          </a:xfrm>
          <a:prstGeom prst="rect">
            <a:avLst/>
          </a:prstGeom>
        </p:spPr>
      </p:pic>
      <p:pic>
        <p:nvPicPr>
          <p:cNvPr id="8" name="Picture 7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-1" y="912725"/>
            <a:ext cx="9144001" cy="1428750"/>
          </a:xfrm>
          <a:prstGeom prst="rect">
            <a:avLst/>
          </a:prstGeom>
        </p:spPr>
      </p:pic>
      <p:pic>
        <p:nvPicPr>
          <p:cNvPr id="10" name="Picture 9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l="50354" t="23625" b="27286"/>
              <a:stretch>
                <a:fillRect/>
              </a:stretch>
            </p:blipFill>
          </mc:Choice>
          <mc:Fallback>
            <p:blipFill>
              <a:blip r:embed="rId7"/>
              <a:srcRect l="50354" t="23625" b="27286"/>
              <a:stretch>
                <a:fillRect/>
              </a:stretch>
            </p:blipFill>
          </mc:Fallback>
        </mc:AlternateContent>
        <p:spPr>
          <a:xfrm>
            <a:off x="575348" y="3018192"/>
            <a:ext cx="2365957" cy="572593"/>
          </a:xfrm>
          <a:prstGeom prst="rect">
            <a:avLst/>
          </a:prstGeom>
        </p:spPr>
      </p:pic>
      <p:pic>
        <p:nvPicPr>
          <p:cNvPr id="15" name="Picture 14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4374096" y="3534957"/>
            <a:ext cx="4469942" cy="1379024"/>
          </a:xfrm>
          <a:prstGeom prst="rect">
            <a:avLst/>
          </a:prstGeom>
          <a:solidFill>
            <a:srgbClr val="FAFFA4">
              <a:alpha val="50000"/>
            </a:srgbClr>
          </a:solidFill>
          <a:ln>
            <a:solidFill>
              <a:schemeClr val="tx1"/>
            </a:solidFill>
          </a:ln>
        </p:spPr>
      </p:pic>
      <p:sp>
        <p:nvSpPr>
          <p:cNvPr id="16" name="Up Arrow 15"/>
          <p:cNvSpPr/>
          <p:nvPr/>
        </p:nvSpPr>
        <p:spPr bwMode="auto">
          <a:xfrm>
            <a:off x="6266613" y="2659317"/>
            <a:ext cx="577358" cy="717749"/>
          </a:xfrm>
          <a:prstGeom prst="upArrow">
            <a:avLst/>
          </a:prstGeom>
          <a:solidFill>
            <a:schemeClr val="accent5">
              <a:lumMod val="50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7" name="Up Arrow 16"/>
          <p:cNvSpPr/>
          <p:nvPr/>
        </p:nvSpPr>
        <p:spPr bwMode="auto">
          <a:xfrm rot="2322598">
            <a:off x="1777314" y="2407379"/>
            <a:ext cx="258172" cy="516153"/>
          </a:xfrm>
          <a:prstGeom prst="upArrow">
            <a:avLst/>
          </a:prstGeom>
          <a:solidFill>
            <a:schemeClr val="accent5">
              <a:lumMod val="50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LHC Collimation Robustness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Respect absolutely the following condition: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Luminosity reach is then: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89229" y="1517918"/>
            <a:ext cx="4469942" cy="1379024"/>
          </a:xfrm>
          <a:prstGeom prst="rect">
            <a:avLst/>
          </a:prstGeom>
          <a:solidFill>
            <a:srgbClr val="FAFFA4">
              <a:alpha val="50000"/>
            </a:srgbClr>
          </a:solidFill>
          <a:ln>
            <a:noFill/>
          </a:ln>
        </p:spPr>
      </p:pic>
      <p:pic>
        <p:nvPicPr>
          <p:cNvPr id="7" name="Picture 6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006308" y="3773814"/>
            <a:ext cx="6093861" cy="1301293"/>
          </a:xfrm>
          <a:prstGeom prst="rect">
            <a:avLst/>
          </a:prstGeom>
          <a:solidFill>
            <a:srgbClr val="FAFFA4">
              <a:alpha val="50000"/>
            </a:srgbClr>
          </a:solidFill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 Performance Reach 3.5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285" y="685736"/>
            <a:ext cx="8688527" cy="5588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Best performance reach parameters while respecting robustness limit: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Bunch intensity:		1.7e11 </a:t>
            </a:r>
            <a:r>
              <a:rPr lang="en-US" dirty="0" err="1" smtClean="0"/>
              <a:t>p</a:t>
            </a:r>
            <a:r>
              <a:rPr lang="en-US" dirty="0" smtClean="0"/>
              <a:t>	(ultimate)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Norm. </a:t>
            </a:r>
            <a:r>
              <a:rPr lang="en-US" dirty="0" err="1" smtClean="0"/>
              <a:t>emittance</a:t>
            </a:r>
            <a:r>
              <a:rPr lang="en-US" dirty="0" smtClean="0"/>
              <a:t>:		1.9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		(half nominal)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Geom. </a:t>
            </a:r>
            <a:r>
              <a:rPr lang="en-US" dirty="0" err="1" smtClean="0"/>
              <a:t>emittance</a:t>
            </a:r>
            <a:r>
              <a:rPr lang="en-US" dirty="0" smtClean="0"/>
              <a:t>:	0.5 nm		(nominal value at 7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Number of bunches:	1404		(50 ns)</a:t>
            </a:r>
          </a:p>
          <a:p>
            <a:pPr lvl="1">
              <a:spcAft>
                <a:spcPts val="600"/>
              </a:spcAft>
            </a:pP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:			2.5 </a:t>
            </a:r>
            <a:r>
              <a:rPr lang="en-US" dirty="0" err="1" smtClean="0"/>
              <a:t>m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We then get: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Stored energy:		</a:t>
            </a:r>
            <a:r>
              <a:rPr lang="en-US" dirty="0" smtClean="0">
                <a:solidFill>
                  <a:srgbClr val="FF0000"/>
                </a:solidFill>
              </a:rPr>
              <a:t>133 MJ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Luminosity reach: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Luminosity limit:		</a:t>
            </a:r>
            <a:r>
              <a:rPr lang="en-US" sz="2400" b="1" dirty="0" smtClean="0">
                <a:solidFill>
                  <a:srgbClr val="FF0000"/>
                </a:solidFill>
              </a:rPr>
              <a:t>2.9 × 10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33</a:t>
            </a:r>
            <a:r>
              <a:rPr lang="en-US" sz="2400" b="1" dirty="0" smtClean="0">
                <a:solidFill>
                  <a:srgbClr val="FF0000"/>
                </a:solidFill>
              </a:rPr>
              <a:t> cm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-2</a:t>
            </a:r>
            <a:r>
              <a:rPr lang="en-US" sz="2400" b="1" dirty="0" smtClean="0">
                <a:solidFill>
                  <a:srgbClr val="FF0000"/>
                </a:solidFill>
              </a:rPr>
              <a:t> s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2400" b="1" dirty="0" smtClean="0">
                <a:solidFill>
                  <a:srgbClr val="FF0000"/>
                </a:solidFill>
              </a:rPr>
              <a:t>   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031916" y="5854088"/>
            <a:ext cx="3975969" cy="849035"/>
          </a:xfrm>
          <a:prstGeom prst="rect">
            <a:avLst/>
          </a:prstGeom>
          <a:solidFill>
            <a:srgbClr val="FAFFA4">
              <a:alpha val="50000"/>
            </a:srgbClr>
          </a:solidFill>
        </p:spPr>
      </p:pic>
      <p:sp>
        <p:nvSpPr>
          <p:cNvPr id="9" name="TextBox 8"/>
          <p:cNvSpPr txBox="1"/>
          <p:nvPr/>
        </p:nvSpPr>
        <p:spPr>
          <a:xfrm>
            <a:off x="6388040" y="4859620"/>
            <a:ext cx="2619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… have to add F correction …</a:t>
            </a:r>
            <a:endParaRPr lang="en-US" sz="1400" i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 Performance Reach 3.5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285" y="685736"/>
            <a:ext cx="8688527" cy="5588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Best performance reach parameters while respecting robustness limit: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Bunch intensity:		1.15e11 </a:t>
            </a:r>
            <a:r>
              <a:rPr lang="en-US" dirty="0" err="1" smtClean="0"/>
              <a:t>p</a:t>
            </a:r>
            <a:r>
              <a:rPr lang="en-US" dirty="0" smtClean="0"/>
              <a:t>	(nominal)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Norm. </a:t>
            </a:r>
            <a:r>
              <a:rPr lang="en-US" dirty="0" err="1" smtClean="0"/>
              <a:t>emittance</a:t>
            </a:r>
            <a:r>
              <a:rPr lang="en-US" dirty="0" smtClean="0"/>
              <a:t>:		1.3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		(half nominal)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Geom. </a:t>
            </a:r>
            <a:r>
              <a:rPr lang="en-US" dirty="0" err="1" smtClean="0"/>
              <a:t>emittance</a:t>
            </a:r>
            <a:r>
              <a:rPr lang="en-US" dirty="0" smtClean="0"/>
              <a:t>:	0.34 nm	(nominal value at 7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Number of bunches:	2808		(25 ns)</a:t>
            </a:r>
          </a:p>
          <a:p>
            <a:pPr lvl="1">
              <a:spcAft>
                <a:spcPts val="600"/>
              </a:spcAft>
            </a:pP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:			2.5 </a:t>
            </a:r>
            <a:r>
              <a:rPr lang="en-US" dirty="0" err="1" smtClean="0"/>
              <a:t>m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We then get: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Stored energy:		</a:t>
            </a:r>
            <a:r>
              <a:rPr lang="en-US" dirty="0" smtClean="0">
                <a:solidFill>
                  <a:srgbClr val="FF0000"/>
                </a:solidFill>
              </a:rPr>
              <a:t>180 MJ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Luminosity reach: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Luminosity max:		</a:t>
            </a:r>
            <a:r>
              <a:rPr lang="en-US" sz="2400" b="1" dirty="0" smtClean="0">
                <a:solidFill>
                  <a:srgbClr val="FF0000"/>
                </a:solidFill>
              </a:rPr>
              <a:t>3.9 × 10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33</a:t>
            </a:r>
            <a:r>
              <a:rPr lang="en-US" sz="2400" b="1" dirty="0" smtClean="0">
                <a:solidFill>
                  <a:srgbClr val="FF0000"/>
                </a:solidFill>
              </a:rPr>
              <a:t> cm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-2</a:t>
            </a:r>
            <a:r>
              <a:rPr lang="en-US" sz="2400" b="1" dirty="0" smtClean="0">
                <a:solidFill>
                  <a:srgbClr val="FF0000"/>
                </a:solidFill>
              </a:rPr>
              <a:t> s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2400" b="1" dirty="0" smtClean="0">
                <a:solidFill>
                  <a:srgbClr val="FF0000"/>
                </a:solidFill>
              </a:rPr>
              <a:t>   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029142" y="5847986"/>
            <a:ext cx="3975969" cy="849035"/>
          </a:xfrm>
          <a:prstGeom prst="rect">
            <a:avLst/>
          </a:prstGeom>
          <a:solidFill>
            <a:srgbClr val="FAFFA4">
              <a:alpha val="50000"/>
            </a:srgbClr>
          </a:solidFill>
        </p:spPr>
      </p:pic>
      <p:sp>
        <p:nvSpPr>
          <p:cNvPr id="8" name="TextBox 7"/>
          <p:cNvSpPr txBox="1"/>
          <p:nvPr/>
        </p:nvSpPr>
        <p:spPr>
          <a:xfrm>
            <a:off x="6388040" y="4914844"/>
            <a:ext cx="2619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… have to add F correction …</a:t>
            </a:r>
            <a:endParaRPr lang="en-US" sz="1400" i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HE-LHC Situation for Robustness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Respect absolutely the following condition: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Present design parameters HE-LHC at 16.5 </a:t>
            </a:r>
            <a:r>
              <a:rPr lang="en-US" dirty="0" err="1" smtClean="0"/>
              <a:t>TeV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889229" y="1426432"/>
            <a:ext cx="4469942" cy="1379024"/>
          </a:xfrm>
          <a:prstGeom prst="rect">
            <a:avLst/>
          </a:prstGeom>
          <a:solidFill>
            <a:srgbClr val="FAFFA4">
              <a:alpha val="50000"/>
            </a:srgbClr>
          </a:solidFill>
          <a:ln>
            <a:noFill/>
          </a:ln>
        </p:spPr>
      </p:pic>
      <p:pic>
        <p:nvPicPr>
          <p:cNvPr id="9" name="Picture 8" descr="texshop_imag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889229" y="3628859"/>
            <a:ext cx="7529739" cy="1299403"/>
          </a:xfrm>
          <a:prstGeom prst="rect">
            <a:avLst/>
          </a:prstGeom>
          <a:solidFill>
            <a:srgbClr val="FAFFA4">
              <a:alpha val="50000"/>
            </a:srgbClr>
          </a:solidFill>
        </p:spPr>
      </p:pic>
      <p:sp>
        <p:nvSpPr>
          <p:cNvPr id="10" name="TextBox 9"/>
          <p:cNvSpPr txBox="1"/>
          <p:nvPr/>
        </p:nvSpPr>
        <p:spPr>
          <a:xfrm>
            <a:off x="806458" y="5171516"/>
            <a:ext cx="79990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3200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3200" b="1" dirty="0" smtClean="0">
                <a:solidFill>
                  <a:srgbClr val="FF0000"/>
                </a:solidFill>
                <a:sym typeface="Wingdings"/>
              </a:rPr>
              <a:t> 	Not a priori OK!</a:t>
            </a:r>
          </a:p>
          <a:p>
            <a:pPr>
              <a:spcAft>
                <a:spcPts val="2400"/>
              </a:spcAft>
            </a:pPr>
            <a:r>
              <a:rPr lang="en-US" dirty="0" smtClean="0">
                <a:sym typeface="Wingdings"/>
              </a:rPr>
              <a:t>Comparison assumes similar kicker rise times, leakage, failure scenarios,…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HE-LHC with Present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285" y="756284"/>
            <a:ext cx="8688527" cy="5588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Bunch density factor 2.6 above limit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Possibility 1 (this works for sure):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Increase </a:t>
            </a:r>
            <a:r>
              <a:rPr lang="en-US" dirty="0" err="1" smtClean="0"/>
              <a:t>emittance</a:t>
            </a:r>
            <a:r>
              <a:rPr lang="en-US" dirty="0" smtClean="0"/>
              <a:t>:	</a:t>
            </a:r>
            <a:r>
              <a:rPr lang="en-US" sz="2400" b="1" dirty="0" smtClean="0">
                <a:solidFill>
                  <a:srgbClr val="FF0000"/>
                </a:solidFill>
              </a:rPr>
              <a:t>0.15 nm 	</a:t>
            </a:r>
            <a:r>
              <a:rPr lang="en-US" sz="2400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	0.38 nm</a:t>
            </a:r>
            <a:endParaRPr lang="en-US" b="1" dirty="0" smtClean="0">
              <a:solidFill>
                <a:srgbClr val="FF0000"/>
              </a:solidFill>
              <a:sym typeface="Wingdings"/>
            </a:endParaRPr>
          </a:p>
          <a:p>
            <a:pPr lvl="1">
              <a:spcAft>
                <a:spcPts val="600"/>
              </a:spcAft>
            </a:pPr>
            <a:r>
              <a:rPr lang="en-US" dirty="0" smtClean="0">
                <a:sym typeface="Wingdings"/>
              </a:rPr>
              <a:t>Feasible with present technologies.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ym typeface="Wingdings"/>
              </a:rPr>
              <a:t>Luminosity reach:		9.4</a:t>
            </a:r>
            <a:r>
              <a:rPr lang="en-US" dirty="0" smtClean="0"/>
              <a:t> × 10</a:t>
            </a:r>
            <a:r>
              <a:rPr lang="en-US" baseline="30000" dirty="0" smtClean="0"/>
              <a:t>33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  <a:r>
              <a:rPr lang="en-US" baseline="30000" dirty="0" smtClean="0"/>
              <a:t>-1</a:t>
            </a:r>
            <a:r>
              <a:rPr lang="en-US" dirty="0" smtClean="0"/>
              <a:t>         (~ half)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Possibility 2 (can be good or bad news):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Review damage limits.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Further simulations.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Experimental studies: </a:t>
            </a:r>
            <a:r>
              <a:rPr lang="en-US" dirty="0" err="1" smtClean="0"/>
              <a:t>HiRadMat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Possibility 3 (looks quite promising):</a:t>
            </a:r>
          </a:p>
          <a:p>
            <a:pPr lvl="1"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New collimator and absorber technology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Studies are underway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EuCARD/ColMat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20767000">
            <a:off x="5955104" y="3810012"/>
            <a:ext cx="2871412" cy="1077218"/>
          </a:xfrm>
          <a:prstGeom prst="rect">
            <a:avLst/>
          </a:prstGeom>
          <a:solidFill>
            <a:srgbClr val="FAFFA4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No showstopper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Stored Energy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estored_oct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41" y="856861"/>
            <a:ext cx="8254198" cy="5375012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Mechanical </a:t>
            </a:r>
            <a:r>
              <a:rPr lang="en-US" sz="3200" dirty="0" smtClean="0"/>
              <a:t>Stresses: Present LHC Coll.</a:t>
            </a:r>
            <a:endParaRPr lang="en-US" sz="3200" dirty="0"/>
          </a:p>
        </p:txBody>
      </p:sp>
      <p:pic>
        <p:nvPicPr>
          <p:cNvPr id="150532" name="Picture 4"/>
          <p:cNvPicPr>
            <a:picLocks noChangeAspect="1" noChangeArrowheads="1"/>
          </p:cNvPicPr>
          <p:nvPr/>
        </p:nvPicPr>
        <p:blipFill>
          <a:blip r:embed="rId2"/>
          <a:srcRect l="4688" t="37500" r="3125" b="27083"/>
          <a:stretch>
            <a:fillRect/>
          </a:stretch>
        </p:blipFill>
        <p:spPr bwMode="auto">
          <a:xfrm>
            <a:off x="152400" y="1177925"/>
            <a:ext cx="74676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0533" name="Picture 5"/>
          <p:cNvPicPr>
            <a:picLocks noChangeAspect="1" noChangeArrowheads="1"/>
          </p:cNvPicPr>
          <p:nvPr/>
        </p:nvPicPr>
        <p:blipFill>
          <a:blip r:embed="rId3"/>
          <a:srcRect l="4688" t="35417" r="2344" b="28125"/>
          <a:stretch>
            <a:fillRect/>
          </a:stretch>
        </p:blipFill>
        <p:spPr bwMode="auto">
          <a:xfrm>
            <a:off x="152400" y="3873500"/>
            <a:ext cx="7467600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133350" y="6858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(a) Injection</a:t>
            </a:r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133350" y="3443288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0000"/>
                </a:solidFill>
              </a:rPr>
              <a:t>(b) 7 TeV</a:t>
            </a:r>
          </a:p>
        </p:txBody>
      </p:sp>
      <p:sp>
        <p:nvSpPr>
          <p:cNvPr id="150536" name="Text Box 8"/>
          <p:cNvSpPr txBox="1">
            <a:spLocks noChangeArrowheads="1"/>
          </p:cNvSpPr>
          <p:nvPr/>
        </p:nvSpPr>
        <p:spPr bwMode="auto">
          <a:xfrm>
            <a:off x="6056313" y="6096000"/>
            <a:ext cx="15343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</a:rPr>
              <a:t>O. </a:t>
            </a:r>
            <a:r>
              <a:rPr lang="en-US" sz="1200" i="1" dirty="0" err="1">
                <a:solidFill>
                  <a:srgbClr val="000000"/>
                </a:solidFill>
              </a:rPr>
              <a:t>Aberle</a:t>
            </a:r>
            <a:r>
              <a:rPr lang="en-US" sz="1200" i="1" dirty="0">
                <a:solidFill>
                  <a:srgbClr val="000000"/>
                </a:solidFill>
              </a:rPr>
              <a:t>, L. Bruno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152400" y="4445437"/>
            <a:ext cx="7438244" cy="524618"/>
          </a:xfrm>
          <a:prstGeom prst="rect">
            <a:avLst/>
          </a:prstGeom>
          <a:noFill/>
          <a:ln w="5715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1126011">
            <a:off x="2195156" y="2915077"/>
            <a:ext cx="6422702" cy="830997"/>
          </a:xfrm>
          <a:prstGeom prst="rect">
            <a:avLst/>
          </a:prstGeom>
          <a:solidFill>
            <a:srgbClr val="FAFFA4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Calculated: </a:t>
            </a:r>
            <a:r>
              <a:rPr lang="en-US" sz="2400" b="1" dirty="0" smtClean="0">
                <a:solidFill>
                  <a:srgbClr val="FF0000"/>
                </a:solidFill>
              </a:rPr>
              <a:t>82 </a:t>
            </a:r>
            <a:r>
              <a:rPr lang="en-US" sz="2400" b="1" dirty="0" err="1" smtClean="0">
                <a:solidFill>
                  <a:srgbClr val="FF0000"/>
                </a:solidFill>
              </a:rPr>
              <a:t>MPa</a:t>
            </a:r>
            <a:r>
              <a:rPr lang="en-US" sz="2400" b="1" dirty="0" smtClean="0">
                <a:solidFill>
                  <a:srgbClr val="FF0000"/>
                </a:solidFill>
              </a:rPr>
              <a:t>    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    Allowed: 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86 </a:t>
            </a:r>
            <a:r>
              <a:rPr lang="en-US" sz="2400" b="1" dirty="0" err="1" smtClean="0">
                <a:solidFill>
                  <a:srgbClr val="FF0000"/>
                </a:solidFill>
                <a:sym typeface="Wingdings"/>
              </a:rPr>
              <a:t>MPa</a:t>
            </a:r>
            <a:endParaRPr lang="en-US" sz="2400" b="1" dirty="0" smtClean="0">
              <a:solidFill>
                <a:srgbClr val="FF0000"/>
              </a:solidFill>
              <a:sym typeface="Wingdings"/>
            </a:endParaRPr>
          </a:p>
          <a:p>
            <a:r>
              <a:rPr lang="en-US" sz="2400" dirty="0" smtClean="0">
                <a:sym typeface="Wingdings"/>
              </a:rPr>
              <a:t>Not much margin, even for nominal intensity!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133710" y="6372999"/>
            <a:ext cx="2381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… being reviewed …  </a:t>
            </a:r>
            <a:endParaRPr lang="en-US" i="1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Collimator R&amp;D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R. Assmann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rcRect l="3846" t="4824" r="77923" b="78235"/>
          <a:stretch>
            <a:fillRect/>
          </a:stretch>
        </p:blipFill>
        <p:spPr>
          <a:xfrm>
            <a:off x="2498982" y="1053581"/>
            <a:ext cx="973021" cy="4926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1725" y="951083"/>
            <a:ext cx="888075" cy="7336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6958" y="981237"/>
            <a:ext cx="926687" cy="9586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0555" y="1053581"/>
            <a:ext cx="1323838" cy="6950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rcRect l="27587" t="43396"/>
          <a:stretch>
            <a:fillRect/>
          </a:stretch>
        </p:blipFill>
        <p:spPr>
          <a:xfrm>
            <a:off x="3360609" y="1939879"/>
            <a:ext cx="5207202" cy="5313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rcRect l="6479" r="47440"/>
          <a:stretch>
            <a:fillRect/>
          </a:stretch>
        </p:blipFill>
        <p:spPr>
          <a:xfrm>
            <a:off x="152399" y="2824615"/>
            <a:ext cx="2829453" cy="5196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9227" y="1053581"/>
            <a:ext cx="1025146" cy="6950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600" y="3529957"/>
            <a:ext cx="2409385" cy="66927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rcRect r="30704"/>
          <a:stretch>
            <a:fillRect/>
          </a:stretch>
        </p:blipFill>
        <p:spPr>
          <a:xfrm>
            <a:off x="3134900" y="2744067"/>
            <a:ext cx="4318895" cy="74447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rcRect r="42105"/>
          <a:stretch>
            <a:fillRect/>
          </a:stretch>
        </p:blipFill>
        <p:spPr>
          <a:xfrm>
            <a:off x="152400" y="1053581"/>
            <a:ext cx="957576" cy="631129"/>
          </a:xfrm>
          <a:prstGeom prst="rect">
            <a:avLst/>
          </a:prstGeom>
        </p:spPr>
      </p:pic>
      <p:pic>
        <p:nvPicPr>
          <p:cNvPr id="19" name="Picture 18" descr="logo-lancaster.tif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67600" y="1053581"/>
            <a:ext cx="1436364" cy="859134"/>
          </a:xfrm>
          <a:prstGeom prst="rect">
            <a:avLst/>
          </a:prstGeom>
        </p:spPr>
      </p:pic>
      <p:pic>
        <p:nvPicPr>
          <p:cNvPr id="20" name="Picture 1031" descr="a_logo_ohne_claim_c1_rg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0440" y="1939879"/>
            <a:ext cx="2871413" cy="70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rcRect r="61466"/>
          <a:stretch>
            <a:fillRect/>
          </a:stretch>
        </p:blipFill>
        <p:spPr>
          <a:xfrm>
            <a:off x="2981853" y="3615031"/>
            <a:ext cx="1711802" cy="5842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5"/>
          <a:srcRect r="34271"/>
          <a:stretch>
            <a:fillRect/>
          </a:stretch>
        </p:blipFill>
        <p:spPr>
          <a:xfrm>
            <a:off x="4984393" y="3615031"/>
            <a:ext cx="2409385" cy="486949"/>
          </a:xfrm>
          <a:prstGeom prst="rect">
            <a:avLst/>
          </a:prstGeom>
        </p:spPr>
      </p:pic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225285" y="4473058"/>
            <a:ext cx="8688527" cy="180067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Collimator R&amp;D is done in a European/US collaboration.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Supported by EU FP7 and LARP.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-colmat-v3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977500" y="0"/>
            <a:ext cx="1676400" cy="1427748"/>
          </a:xfrm>
          <a:prstGeom prst="rect">
            <a:avLst/>
          </a:prstGeom>
        </p:spPr>
      </p:pic>
      <p:sp>
        <p:nvSpPr>
          <p:cNvPr id="76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1855" y="1035492"/>
            <a:ext cx="5788570" cy="701675"/>
          </a:xfrm>
        </p:spPr>
        <p:txBody>
          <a:bodyPr/>
          <a:lstStyle/>
          <a:p>
            <a:r>
              <a:rPr lang="de-AT" dirty="0"/>
              <a:t>Manufacturing of Cu-diamond composite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15113" y="1510584"/>
            <a:ext cx="5425312" cy="218813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AT" sz="1600" dirty="0"/>
              <a:t>Manufacturing of Cu-diamond plates with 60 vol.%</a:t>
            </a:r>
          </a:p>
          <a:p>
            <a:pPr>
              <a:lnSpc>
                <a:spcPct val="90000"/>
              </a:lnSpc>
            </a:pPr>
            <a:r>
              <a:rPr lang="de-AT" sz="1600" dirty="0"/>
              <a:t>Water jet cutting of samples for:</a:t>
            </a:r>
          </a:p>
          <a:p>
            <a:pPr lvl="1">
              <a:lnSpc>
                <a:spcPct val="90000"/>
              </a:lnSpc>
            </a:pPr>
            <a:r>
              <a:rPr lang="de-AT" sz="1600" dirty="0"/>
              <a:t>Thermal Diffusivity</a:t>
            </a:r>
          </a:p>
          <a:p>
            <a:pPr lvl="1">
              <a:lnSpc>
                <a:spcPct val="90000"/>
              </a:lnSpc>
            </a:pPr>
            <a:r>
              <a:rPr lang="de-AT" sz="1600" dirty="0"/>
              <a:t>CTE</a:t>
            </a:r>
          </a:p>
          <a:p>
            <a:pPr lvl="1">
              <a:lnSpc>
                <a:spcPct val="90000"/>
              </a:lnSpc>
            </a:pPr>
            <a:r>
              <a:rPr lang="de-AT" sz="1600" dirty="0"/>
              <a:t>Mechanical Testing </a:t>
            </a:r>
          </a:p>
          <a:p>
            <a:pPr lvl="1">
              <a:lnSpc>
                <a:spcPct val="90000"/>
              </a:lnSpc>
            </a:pPr>
            <a:r>
              <a:rPr lang="de-AT" sz="1600" dirty="0" smtClean="0"/>
              <a:t>Meas. </a:t>
            </a:r>
            <a:r>
              <a:rPr lang="de-AT" sz="1600" dirty="0"/>
              <a:t>of </a:t>
            </a:r>
            <a:r>
              <a:rPr lang="de-AT" sz="1600" dirty="0" smtClean="0"/>
              <a:t>mech. </a:t>
            </a:r>
            <a:r>
              <a:rPr lang="de-AT" sz="1600" dirty="0"/>
              <a:t>properties at high</a:t>
            </a:r>
            <a:r>
              <a:rPr lang="de-AT" sz="1600" dirty="0" smtClean="0"/>
              <a:t> T</a:t>
            </a:r>
            <a:endParaRPr lang="de-AT" sz="1600" dirty="0"/>
          </a:p>
        </p:txBody>
      </p:sp>
      <p:pic>
        <p:nvPicPr>
          <p:cNvPr id="76804" name="Picture 4" descr="G:\W\COMMON\Personen-Ordner\Kapaun\LaB6\150x150 Cu-Platte RHP273 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5113" y="3266097"/>
            <a:ext cx="4125912" cy="309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5" name="Line 5"/>
          <p:cNvSpPr>
            <a:spLocks noChangeShapeType="1"/>
          </p:cNvSpPr>
          <p:nvPr/>
        </p:nvSpPr>
        <p:spPr bwMode="auto">
          <a:xfrm>
            <a:off x="1292988" y="6388333"/>
            <a:ext cx="2663825" cy="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smtClean="0">
              <a:solidFill>
                <a:srgbClr val="666369"/>
              </a:solidFill>
            </a:endParaRPr>
          </a:p>
        </p:txBody>
      </p:sp>
      <p:sp>
        <p:nvSpPr>
          <p:cNvPr id="76806" name="Line 6"/>
          <p:cNvSpPr>
            <a:spLocks noChangeShapeType="1"/>
          </p:cNvSpPr>
          <p:nvPr/>
        </p:nvSpPr>
        <p:spPr bwMode="auto">
          <a:xfrm flipH="1" flipV="1">
            <a:off x="1077088" y="3337535"/>
            <a:ext cx="0" cy="2593975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smtClean="0">
              <a:solidFill>
                <a:srgbClr val="666369"/>
              </a:solidFill>
            </a:endParaRP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1437450" y="6410949"/>
            <a:ext cx="2447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AT" sz="2000" b="1" dirty="0">
                <a:solidFill>
                  <a:srgbClr val="666369"/>
                </a:solidFill>
              </a:rPr>
              <a:t>150 mm x 150 mm</a:t>
            </a:r>
          </a:p>
        </p:txBody>
      </p:sp>
      <p:pic>
        <p:nvPicPr>
          <p:cNvPr id="10" name="Picture 9" descr="logo-eucard cop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905000" cy="904875"/>
          </a:xfrm>
          <a:prstGeom prst="rect">
            <a:avLst/>
          </a:prstGeom>
        </p:spPr>
      </p:pic>
      <p:pic>
        <p:nvPicPr>
          <p:cNvPr id="11" name="Picture 4" descr="DSC_94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07050" y="1737167"/>
            <a:ext cx="3536950" cy="2368550"/>
          </a:xfrm>
          <a:prstGeom prst="rect">
            <a:avLst/>
          </a:prstGeom>
          <a:noFill/>
        </p:spPr>
      </p:pic>
      <p:pic>
        <p:nvPicPr>
          <p:cNvPr id="12" name="Picture 15" descr="DSC_94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07050" y="4216165"/>
            <a:ext cx="3536950" cy="2368550"/>
          </a:xfrm>
          <a:prstGeom prst="rect">
            <a:avLst/>
          </a:prstGeom>
          <a:noFill/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rcRect l="3846" t="4824" r="77923" b="78235"/>
          <a:stretch>
            <a:fillRect/>
          </a:stretch>
        </p:blipFill>
        <p:spPr>
          <a:xfrm>
            <a:off x="7302775" y="-1"/>
            <a:ext cx="1833191" cy="928198"/>
          </a:xfrm>
          <a:prstGeom prst="rect">
            <a:avLst/>
          </a:prstGeom>
        </p:spPr>
      </p:pic>
      <p:pic>
        <p:nvPicPr>
          <p:cNvPr id="15" name="Picture 1031" descr="a_logo_ohne_claim_c1_rgb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36291" y="-1"/>
            <a:ext cx="3451214" cy="84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40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logo-colmat-v3.tiff"/>
          <p:cNvPicPr>
            <a:picLocks noChangeAspect="1"/>
          </p:cNvPicPr>
          <p:nvPr/>
        </p:nvPicPr>
        <p:blipFill>
          <a:blip r:embed="rId4"/>
          <a:srcRect b="48751"/>
          <a:stretch>
            <a:fillRect/>
          </a:stretch>
        </p:blipFill>
        <p:spPr>
          <a:xfrm>
            <a:off x="1977500" y="-1"/>
            <a:ext cx="2073150" cy="904875"/>
          </a:xfrm>
          <a:prstGeom prst="rect">
            <a:avLst/>
          </a:prstGeom>
        </p:spPr>
      </p:pic>
      <p:pic>
        <p:nvPicPr>
          <p:cNvPr id="10" name="Picture 9" descr="logo-eucard cop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905000" cy="9048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7263" y="25400"/>
            <a:ext cx="1026738" cy="1062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-colmat-v3.tiff"/>
          <p:cNvPicPr>
            <a:picLocks noChangeAspect="1"/>
          </p:cNvPicPr>
          <p:nvPr/>
        </p:nvPicPr>
        <p:blipFill>
          <a:blip r:embed="rId3"/>
          <a:srcRect b="48751"/>
          <a:stretch>
            <a:fillRect/>
          </a:stretch>
        </p:blipFill>
        <p:spPr>
          <a:xfrm>
            <a:off x="1977500" y="-1"/>
            <a:ext cx="2073150" cy="904875"/>
          </a:xfrm>
          <a:prstGeom prst="rect">
            <a:avLst/>
          </a:prstGeom>
        </p:spPr>
      </p:pic>
      <p:pic>
        <p:nvPicPr>
          <p:cNvPr id="10" name="Picture 9" descr="logo-eucard cop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905000" cy="904875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3920" y="952613"/>
            <a:ext cx="6629400" cy="12248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100000"/>
            </a:pPr>
            <a:r>
              <a:rPr lang="en-GB" sz="3200" u="sng" dirty="0" smtClean="0">
                <a:solidFill>
                  <a:srgbClr val="000A10"/>
                </a:solidFill>
                <a:latin typeface="Helvetica" charset="0"/>
              </a:rPr>
              <a:t>Mechanical </a:t>
            </a:r>
            <a:r>
              <a:rPr lang="en-GB" sz="3200" u="sng" dirty="0">
                <a:solidFill>
                  <a:srgbClr val="000A10"/>
                </a:solidFill>
                <a:latin typeface="Helvetica" charset="0"/>
              </a:rPr>
              <a:t>behaviour of </a:t>
            </a:r>
            <a:r>
              <a:rPr lang="en-GB" sz="3200" u="sng" dirty="0" smtClean="0">
                <a:solidFill>
                  <a:srgbClr val="000A10"/>
                </a:solidFill>
                <a:latin typeface="Helvetica" charset="0"/>
              </a:rPr>
              <a:t>Diamond </a:t>
            </a:r>
            <a:r>
              <a:rPr lang="en-GB" sz="3200" u="sng" dirty="0" err="1">
                <a:solidFill>
                  <a:srgbClr val="000A10"/>
                </a:solidFill>
                <a:latin typeface="Helvetica" charset="0"/>
              </a:rPr>
              <a:t>MMCs</a:t>
            </a:r>
            <a:r>
              <a:rPr lang="en-GB" sz="3200" u="sng" dirty="0">
                <a:solidFill>
                  <a:srgbClr val="000A10"/>
                </a:solidFill>
                <a:latin typeface="Helvetica" charset="0"/>
              </a:rPr>
              <a:t>: Bending strength</a:t>
            </a:r>
            <a:endParaRPr lang="en-GB" sz="3600" u="sng" dirty="0">
              <a:solidFill>
                <a:srgbClr val="000A10"/>
              </a:solidFill>
              <a:latin typeface="Helvetica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497498" y="2177454"/>
            <a:ext cx="4630615" cy="43027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spcAft>
                <a:spcPct val="70000"/>
              </a:spcAft>
              <a:buFont typeface="Arial" charset="0"/>
              <a:buChar char="•"/>
            </a:pPr>
            <a:r>
              <a:rPr lang="en-US" sz="2400" dirty="0">
                <a:latin typeface="Helvetica" charset="0"/>
              </a:rPr>
              <a:t>Ag-Si-D with </a:t>
            </a:r>
            <a:r>
              <a:rPr lang="en-US" sz="2400" b="1" dirty="0" smtClean="0">
                <a:solidFill>
                  <a:srgbClr val="FF0000"/>
                </a:solidFill>
                <a:latin typeface="Helvetica" charset="0"/>
              </a:rPr>
              <a:t>&gt; 500 </a:t>
            </a:r>
            <a:r>
              <a:rPr lang="en-US" sz="2400" b="1" dirty="0" err="1">
                <a:solidFill>
                  <a:srgbClr val="FF0000"/>
                </a:solidFill>
                <a:latin typeface="Helvetica" charset="0"/>
              </a:rPr>
              <a:t>MPa</a:t>
            </a:r>
            <a:r>
              <a:rPr lang="en-US" sz="2400" b="1" dirty="0">
                <a:solidFill>
                  <a:srgbClr val="FF0000"/>
                </a:solidFill>
                <a:latin typeface="Helvetica" charset="0"/>
              </a:rPr>
              <a:t> bending strength </a:t>
            </a:r>
            <a:r>
              <a:rPr lang="en-US" sz="2400" dirty="0">
                <a:latin typeface="Helvetica" charset="0"/>
              </a:rPr>
              <a:t>(particle size 45 µ</a:t>
            </a:r>
            <a:r>
              <a:rPr lang="en-US" sz="2400" dirty="0" err="1">
                <a:latin typeface="Helvetica" charset="0"/>
              </a:rPr>
              <a:t>m</a:t>
            </a:r>
            <a:r>
              <a:rPr lang="en-US" sz="2400" dirty="0">
                <a:latin typeface="Helvetica" charset="0"/>
              </a:rPr>
              <a:t>)</a:t>
            </a:r>
          </a:p>
          <a:p>
            <a:pPr marL="457200" indent="-457200">
              <a:spcAft>
                <a:spcPct val="70000"/>
              </a:spcAft>
              <a:buFont typeface="Arial" charset="0"/>
              <a:buChar char="•"/>
            </a:pPr>
            <a:r>
              <a:rPr lang="en-US" sz="2400" dirty="0" err="1">
                <a:latin typeface="Helvetica" charset="0"/>
              </a:rPr>
              <a:t>CuD</a:t>
            </a:r>
            <a:r>
              <a:rPr lang="en-US" sz="2400" dirty="0">
                <a:latin typeface="Helvetica" charset="0"/>
              </a:rPr>
              <a:t> with a bending strength around 130 </a:t>
            </a:r>
            <a:r>
              <a:rPr lang="en-US" sz="2400" dirty="0" err="1">
                <a:latin typeface="Helvetica" charset="0"/>
              </a:rPr>
              <a:t>MPa</a:t>
            </a:r>
            <a:r>
              <a:rPr lang="en-US" sz="2400" dirty="0">
                <a:latin typeface="Helvetica" charset="0"/>
              </a:rPr>
              <a:t> (some plasticity, elastic limit much lower). Particle size 200 µ</a:t>
            </a:r>
            <a:r>
              <a:rPr lang="en-US" sz="2400" dirty="0" err="1">
                <a:latin typeface="Helvetica" charset="0"/>
              </a:rPr>
              <a:t>m</a:t>
            </a:r>
            <a:r>
              <a:rPr lang="en-US" sz="2400" dirty="0">
                <a:latin typeface="Helvetica" charset="0"/>
              </a:rPr>
              <a:t>.</a:t>
            </a:r>
          </a:p>
          <a:p>
            <a:pPr marL="457200" indent="-457200">
              <a:spcAft>
                <a:spcPct val="70000"/>
              </a:spcAft>
              <a:buFont typeface="Arial" charset="0"/>
              <a:buChar char="•"/>
            </a:pPr>
            <a:r>
              <a:rPr lang="en-US" sz="2400" dirty="0" err="1">
                <a:latin typeface="Helvetica" charset="0"/>
              </a:rPr>
              <a:t>AlD</a:t>
            </a:r>
            <a:r>
              <a:rPr lang="en-US" sz="2400" dirty="0">
                <a:latin typeface="Helvetica" charset="0"/>
              </a:rPr>
              <a:t> bending strength &lt;30 </a:t>
            </a:r>
            <a:r>
              <a:rPr lang="en-US" sz="2400" dirty="0" err="1" smtClean="0">
                <a:latin typeface="Helvetica" charset="0"/>
              </a:rPr>
              <a:t>Mpa</a:t>
            </a:r>
            <a:r>
              <a:rPr lang="en-US" sz="2400" dirty="0" smtClean="0">
                <a:latin typeface="Helvetica" charset="0"/>
              </a:rPr>
              <a:t>, large </a:t>
            </a:r>
            <a:r>
              <a:rPr lang="en-US" sz="2400" dirty="0">
                <a:latin typeface="Helvetica" charset="0"/>
              </a:rPr>
              <a:t>plastic </a:t>
            </a:r>
            <a:r>
              <a:rPr lang="en-US" sz="2400" dirty="0" err="1" smtClean="0">
                <a:latin typeface="Helvetica" charset="0"/>
              </a:rPr>
              <a:t>defor-mation</a:t>
            </a:r>
            <a:r>
              <a:rPr lang="en-US" sz="2400" dirty="0">
                <a:latin typeface="Helvetica" charset="0"/>
              </a:rPr>
              <a:t>. Particle size 45 µ</a:t>
            </a:r>
            <a:r>
              <a:rPr lang="en-US" sz="2400" dirty="0" err="1">
                <a:latin typeface="Helvetica" charset="0"/>
              </a:rPr>
              <a:t>m</a:t>
            </a:r>
            <a:r>
              <a:rPr lang="en-US" sz="2400" dirty="0">
                <a:latin typeface="Helvetica" charset="0"/>
              </a:rPr>
              <a:t>.</a:t>
            </a:r>
          </a:p>
        </p:txBody>
      </p:sp>
      <p:graphicFrame>
        <p:nvGraphicFramePr>
          <p:cNvPr id="8" name="Chart 7"/>
          <p:cNvGraphicFramePr/>
          <p:nvPr/>
        </p:nvGraphicFramePr>
        <p:xfrm>
          <a:off x="169985" y="2074562"/>
          <a:ext cx="4191000" cy="450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Picture 12"/>
          <p:cNvPicPr>
            <a:picLocks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rcRect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7"/>
              <a:srcRect/>
              <a:stretch>
                <a:fillRect/>
              </a:stretch>
            </p:blipFill>
          </mc:Fallback>
        </mc:AlternateContent>
        <p:spPr bwMode="auto">
          <a:xfrm>
            <a:off x="6713320" y="-1"/>
            <a:ext cx="2430680" cy="15272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7870191" y="1527245"/>
            <a:ext cx="1171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A10"/>
                </a:solidFill>
              </a:rPr>
              <a:t>L. Weber</a:t>
            </a:r>
            <a:endParaRPr lang="en-US" i="1" dirty="0">
              <a:solidFill>
                <a:srgbClr val="000A1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Innovative materials…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285" y="1009159"/>
            <a:ext cx="8688527" cy="5588000"/>
          </a:xfrm>
        </p:spPr>
        <p:txBody>
          <a:bodyPr/>
          <a:lstStyle/>
          <a:p>
            <a:r>
              <a:rPr lang="en-US" dirty="0" smtClean="0"/>
              <a:t>We are producing materials with a bending strength beyond 500 </a:t>
            </a:r>
            <a:r>
              <a:rPr lang="en-US" dirty="0" err="1" smtClean="0"/>
              <a:t>Mpa</a:t>
            </a:r>
            <a:r>
              <a:rPr lang="en-US" dirty="0" smtClean="0"/>
              <a:t>!</a:t>
            </a:r>
          </a:p>
          <a:p>
            <a:r>
              <a:rPr lang="en-US" dirty="0" smtClean="0"/>
              <a:t>This is significantly beyond the strength of the fiber-reinforced graphite that we used (86 </a:t>
            </a:r>
            <a:r>
              <a:rPr lang="en-US" dirty="0" err="1" smtClean="0"/>
              <a:t>Mpa</a:t>
            </a:r>
            <a:r>
              <a:rPr lang="en-US" dirty="0" smtClean="0"/>
              <a:t> – already extremely strong material).</a:t>
            </a:r>
          </a:p>
          <a:p>
            <a:r>
              <a:rPr lang="en-US" dirty="0" smtClean="0"/>
              <a:t>This R&amp;D might allow us to overcome the limitations that we presently must respect!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Too early to conclude whether we can use these materials in the LHC.</a:t>
            </a:r>
          </a:p>
          <a:p>
            <a:r>
              <a:rPr lang="en-US" dirty="0" smtClean="0"/>
              <a:t>Tests (radiation, vacuum, …) ongoing and continued in EuCARD2!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3756" y="3942504"/>
            <a:ext cx="6280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86 </a:t>
            </a:r>
            <a:r>
              <a:rPr lang="en-US" sz="3600" b="1" dirty="0" err="1" smtClean="0">
                <a:solidFill>
                  <a:srgbClr val="FF0000"/>
                </a:solidFill>
              </a:rPr>
              <a:t>Mpa</a:t>
            </a:r>
            <a:r>
              <a:rPr lang="en-US" sz="3600" b="1" dirty="0" smtClean="0">
                <a:solidFill>
                  <a:srgbClr val="FF0000"/>
                </a:solidFill>
              </a:rPr>
              <a:t>     </a:t>
            </a:r>
            <a:r>
              <a:rPr lang="en-US" sz="3600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      500 </a:t>
            </a:r>
            <a:r>
              <a:rPr lang="en-US" sz="3600" b="1" dirty="0" err="1" smtClean="0">
                <a:solidFill>
                  <a:srgbClr val="FF0000"/>
                </a:solidFill>
                <a:sym typeface="Wingdings"/>
              </a:rPr>
              <a:t>Mpa</a:t>
            </a:r>
            <a:r>
              <a:rPr lang="en-US" sz="3600" b="1" dirty="0" smtClean="0">
                <a:solidFill>
                  <a:srgbClr val="FF0000"/>
                </a:solidFill>
                <a:sym typeface="Wingdings"/>
              </a:rPr>
              <a:t>  (?)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0" name="Picture 9" descr="logo-colmat-v3.tiff"/>
          <p:cNvPicPr>
            <a:picLocks noChangeAspect="1"/>
          </p:cNvPicPr>
          <p:nvPr/>
        </p:nvPicPr>
        <p:blipFill>
          <a:blip r:embed="rId2"/>
          <a:srcRect b="48751"/>
          <a:stretch>
            <a:fillRect/>
          </a:stretch>
        </p:blipFill>
        <p:spPr>
          <a:xfrm>
            <a:off x="7070850" y="-1"/>
            <a:ext cx="2073150" cy="904875"/>
          </a:xfrm>
          <a:prstGeom prst="rect">
            <a:avLst/>
          </a:prstGeom>
        </p:spPr>
      </p:pic>
      <p:pic>
        <p:nvPicPr>
          <p:cNvPr id="11" name="Picture 10" descr="logo-eucard cop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350" y="0"/>
            <a:ext cx="1905000" cy="904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be Discussed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Collimation Efficiency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Machine Robustness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Issues due to Smaller Gaps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Comments on MP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Comments on Cleaning Insertions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Collimating with Small Gaps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225285" y="2940620"/>
            <a:ext cx="8688527" cy="3387280"/>
          </a:xfrm>
        </p:spPr>
        <p:txBody>
          <a:bodyPr/>
          <a:lstStyle/>
          <a:p>
            <a:pPr>
              <a:spcBef>
                <a:spcPts val="976"/>
              </a:spcBef>
            </a:pPr>
            <a:r>
              <a:rPr lang="en-US" dirty="0" smtClean="0"/>
              <a:t>The limiting super-conducting (sc) aperture is usually in the triplet during collisions.</a:t>
            </a:r>
          </a:p>
          <a:p>
            <a:pPr>
              <a:spcBef>
                <a:spcPts val="976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If the super-conducting aperture is reduced, we might have to run with lower gaps.</a:t>
            </a:r>
          </a:p>
          <a:p>
            <a:pPr>
              <a:spcBef>
                <a:spcPts val="976"/>
              </a:spcBef>
            </a:pPr>
            <a:r>
              <a:rPr lang="en-US" dirty="0" smtClean="0"/>
              <a:t>This means: tighter tolerances for machine and collimators.</a:t>
            </a:r>
          </a:p>
          <a:p>
            <a:pPr>
              <a:spcBef>
                <a:spcPts val="976"/>
              </a:spcBef>
            </a:pPr>
            <a:r>
              <a:rPr lang="en-US" dirty="0" smtClean="0"/>
              <a:t>It also means that the impedance will be larger (factor 6?).</a:t>
            </a:r>
          </a:p>
          <a:p>
            <a:pPr>
              <a:spcBef>
                <a:spcPts val="976"/>
              </a:spcBef>
            </a:pPr>
            <a:r>
              <a:rPr lang="en-US" dirty="0" smtClean="0"/>
              <a:t>Half gap 5.7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:   </a:t>
            </a:r>
            <a:r>
              <a:rPr lang="en-US" b="1" dirty="0" smtClean="0">
                <a:solidFill>
                  <a:srgbClr val="1DD91D"/>
                </a:solidFill>
              </a:rPr>
              <a:t>1.1 mm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1DD91D"/>
                </a:solidFill>
              </a:rPr>
              <a:t>(7 </a:t>
            </a:r>
            <a:r>
              <a:rPr lang="en-US" b="1" dirty="0" err="1" smtClean="0">
                <a:solidFill>
                  <a:srgbClr val="1DD91D"/>
                </a:solidFill>
              </a:rPr>
              <a:t>TeV</a:t>
            </a:r>
            <a:r>
              <a:rPr lang="en-US" b="1" dirty="0" smtClean="0">
                <a:solidFill>
                  <a:srgbClr val="1DD91D"/>
                </a:solidFill>
              </a:rPr>
              <a:t>)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b="1" dirty="0" err="1" smtClean="0">
                <a:solidFill>
                  <a:schemeClr val="tx1"/>
                </a:solidFill>
                <a:sym typeface="Wingdings"/>
              </a:rPr>
              <a:t>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  0.6 mm (16.5 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TeV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09550" y="685801"/>
            <a:ext cx="8477250" cy="2079626"/>
            <a:chOff x="132" y="2671"/>
            <a:chExt cx="5340" cy="1310"/>
          </a:xfrm>
        </p:grpSpPr>
        <p:graphicFrame>
          <p:nvGraphicFramePr>
            <p:cNvPr id="103441" name="Object 17"/>
            <p:cNvGraphicFramePr>
              <a:graphicFrameLocks noChangeAspect="1"/>
            </p:cNvGraphicFramePr>
            <p:nvPr/>
          </p:nvGraphicFramePr>
          <p:xfrm>
            <a:off x="132" y="2980"/>
            <a:ext cx="2757" cy="680"/>
          </p:xfrm>
          <a:graphic>
            <a:graphicData uri="http://schemas.openxmlformats.org/presentationml/2006/ole">
              <p:oleObj spid="_x0000_s191490" name="Equation" r:id="rId3" imgW="2006600" imgH="495300" progId="Equation.3">
                <p:embed/>
              </p:oleObj>
            </a:graphicData>
          </a:graphic>
        </p:graphicFrame>
        <p:sp>
          <p:nvSpPr>
            <p:cNvPr id="103442" name="Text Box 18"/>
            <p:cNvSpPr txBox="1">
              <a:spLocks noChangeArrowheads="1"/>
            </p:cNvSpPr>
            <p:nvPr/>
          </p:nvSpPr>
          <p:spPr bwMode="auto">
            <a:xfrm>
              <a:off x="1334" y="2730"/>
              <a:ext cx="47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~ 0.15</a:t>
              </a:r>
            </a:p>
          </p:txBody>
        </p:sp>
        <p:sp>
          <p:nvSpPr>
            <p:cNvPr id="103443" name="Text Box 19"/>
            <p:cNvSpPr txBox="1">
              <a:spLocks noChangeArrowheads="1"/>
            </p:cNvSpPr>
            <p:nvPr/>
          </p:nvSpPr>
          <p:spPr bwMode="auto">
            <a:xfrm>
              <a:off x="3243" y="2671"/>
              <a:ext cx="40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~ 0.6</a:t>
              </a:r>
            </a:p>
          </p:txBody>
        </p:sp>
        <p:sp>
          <p:nvSpPr>
            <p:cNvPr id="103444" name="Line 20"/>
            <p:cNvSpPr>
              <a:spLocks noChangeShapeType="1"/>
            </p:cNvSpPr>
            <p:nvPr/>
          </p:nvSpPr>
          <p:spPr bwMode="auto">
            <a:xfrm flipH="1">
              <a:off x="2816" y="2807"/>
              <a:ext cx="360" cy="234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445" name="Text Box 21"/>
            <p:cNvSpPr txBox="1">
              <a:spLocks noChangeArrowheads="1"/>
            </p:cNvSpPr>
            <p:nvPr/>
          </p:nvSpPr>
          <p:spPr bwMode="auto">
            <a:xfrm>
              <a:off x="3172" y="3033"/>
              <a:ext cx="2300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Collimator gap must be </a:t>
              </a:r>
              <a:r>
                <a:rPr 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 times smaller</a:t>
              </a:r>
              <a:r>
                <a:rPr lang="en-US">
                  <a:solidFill>
                    <a:srgbClr val="000000"/>
                  </a:solidFill>
                </a:rPr>
                <a:t> than available triplet aperture for nominal luminosity!</a:t>
              </a:r>
            </a:p>
          </p:txBody>
        </p:sp>
        <p:sp>
          <p:nvSpPr>
            <p:cNvPr id="103446" name="Text Box 22"/>
            <p:cNvSpPr txBox="1">
              <a:spLocks noChangeArrowheads="1"/>
            </p:cNvSpPr>
            <p:nvPr/>
          </p:nvSpPr>
          <p:spPr bwMode="auto">
            <a:xfrm>
              <a:off x="907" y="3768"/>
              <a:ext cx="401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i="1">
                  <a:solidFill>
                    <a:srgbClr val="000000"/>
                  </a:solidFill>
                </a:rPr>
                <a:t>Collimator settings usually defined in sigma with nominal emittance!</a:t>
              </a:r>
            </a:p>
          </p:txBody>
        </p:sp>
      </p:grp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Impedance Challenge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685800" y="762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05478" name="Picture 6" descr="Col_imped_plo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5346700" cy="3638550"/>
          </a:xfrm>
          <a:prstGeom prst="rect">
            <a:avLst/>
          </a:prstGeom>
          <a:noFill/>
        </p:spPr>
      </p:pic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5791200" y="858838"/>
            <a:ext cx="3124200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i="1">
                <a:solidFill>
                  <a:srgbClr val="000000"/>
                </a:solidFill>
              </a:rPr>
              <a:t>Machine impedance increases while closing collimators (Carbon curve).</a:t>
            </a:r>
          </a:p>
          <a:p>
            <a:pPr>
              <a:lnSpc>
                <a:spcPct val="110000"/>
              </a:lnSpc>
            </a:pPr>
            <a:endParaRPr lang="en-US" sz="800" i="1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</a:pPr>
            <a:r>
              <a:rPr lang="en-US" i="1">
                <a:solidFill>
                  <a:srgbClr val="000000"/>
                </a:solidFill>
              </a:rPr>
              <a:t>LHC will operate at the </a:t>
            </a:r>
            <a:r>
              <a:rPr lang="en-US" b="1" i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impedance limit</a:t>
            </a:r>
            <a:r>
              <a:rPr lang="en-US" i="1">
                <a:solidFill>
                  <a:srgbClr val="000000"/>
                </a:solidFill>
              </a:rPr>
              <a:t> with collimators closed!</a:t>
            </a:r>
          </a:p>
        </p:txBody>
      </p:sp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4714874" y="4494311"/>
            <a:ext cx="21875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i="1" dirty="0" smtClean="0">
                <a:solidFill>
                  <a:srgbClr val="000000"/>
                </a:solidFill>
              </a:rPr>
              <a:t>2003, F. Ruggiero, L</a:t>
            </a:r>
            <a:r>
              <a:rPr lang="en-US" sz="1400" i="1" dirty="0">
                <a:solidFill>
                  <a:srgbClr val="000000"/>
                </a:solidFill>
              </a:rPr>
              <a:t>. </a:t>
            </a:r>
            <a:r>
              <a:rPr lang="en-US" sz="1400" i="1" dirty="0" err="1">
                <a:solidFill>
                  <a:srgbClr val="000000"/>
                </a:solidFill>
              </a:rPr>
              <a:t>Vos</a:t>
            </a:r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105482" name="Text Box 10"/>
          <p:cNvSpPr txBox="1">
            <a:spLocks noChangeArrowheads="1"/>
          </p:cNvSpPr>
          <p:nvPr/>
        </p:nvSpPr>
        <p:spPr bwMode="auto">
          <a:xfrm>
            <a:off x="1301750" y="5272088"/>
            <a:ext cx="6546850" cy="519112"/>
          </a:xfrm>
          <a:prstGeom prst="rect">
            <a:avLst/>
          </a:prstGeom>
          <a:solidFill>
            <a:srgbClr val="FAFFA4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rgbClr val="000000"/>
                </a:solidFill>
              </a:rPr>
              <a:t>Transverse impedance  ~  1 / (half gap)</a:t>
            </a:r>
            <a:r>
              <a:rPr lang="en-US" sz="2800" baseline="30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14388" y="6027916"/>
            <a:ext cx="6001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To be addressed in detailed studies with E. </a:t>
            </a:r>
            <a:r>
              <a:rPr lang="en-US" dirty="0" err="1" smtClean="0">
                <a:sym typeface="Wingdings"/>
              </a:rPr>
              <a:t>Metral</a:t>
            </a:r>
            <a:r>
              <a:rPr lang="en-US" dirty="0" smtClean="0">
                <a:sym typeface="Wingdings"/>
              </a:rPr>
              <a:t> et al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Smaller Gaps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Must try to keep collimator gaps reasonably large.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Ideally for available SC aperture a [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] in collision: </a:t>
            </a:r>
          </a:p>
          <a:p>
            <a:pPr>
              <a:spcAft>
                <a:spcPts val="1200"/>
              </a:spcAft>
              <a:buNone/>
            </a:pPr>
            <a:r>
              <a:rPr lang="en-US" dirty="0" smtClean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    a [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] (16.5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) = 1.5 × a [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] (7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This costs reach in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or requires the same IR/DS apertures (in mm).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Alternative (if we keep collimation at ~6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):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New LHC collimator technology for factor 2 smaller gaps and even higher precision and reproducibility.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Live with much higher impedance.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Live with operational tolerances (orbit) at the 20-30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level.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Density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edensity_oct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70" y="837643"/>
            <a:ext cx="8280000" cy="5248929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be Discussed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Collimation Efficiency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Machine Robustness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Issues due to Smaller Gaps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Comments on MP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Comments on Cleaning Insertions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on MP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5285" y="793272"/>
            <a:ext cx="8688527" cy="5588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Passive protection to a large extend covered by collimation aspects (see before).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robustness issues have been discussed before.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Injection and dump protection to be discussed by experts (B. Goddard et al) independently. Originally next talk on this…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MP system (interlocks, surveillance, …):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Instrumentation </a:t>
            </a:r>
            <a:r>
              <a:rPr lang="en-US" dirty="0" err="1" smtClean="0"/>
              <a:t>systematics</a:t>
            </a:r>
            <a:r>
              <a:rPr lang="en-US" dirty="0" smtClean="0"/>
              <a:t> (orbit changes, …).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Check and possibly adjust dynamic range of </a:t>
            </a:r>
            <a:r>
              <a:rPr lang="en-US" dirty="0" err="1" smtClean="0"/>
              <a:t>BLM’s</a:t>
            </a:r>
            <a:r>
              <a:rPr lang="en-US" dirty="0" smtClean="0"/>
              <a:t>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Energy and squeeze factors.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Requires detailed study by machine protection team.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be Discussed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Collimation Efficiency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Machine Robustness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Issues due to Smaller Gaps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Comments on MP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Comments on Cleaning Insertions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on Cleaning Insertions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5285" y="779003"/>
            <a:ext cx="8688527" cy="5588000"/>
          </a:xfrm>
        </p:spPr>
        <p:txBody>
          <a:bodyPr/>
          <a:lstStyle/>
          <a:p>
            <a:r>
              <a:rPr lang="en-US" dirty="0" smtClean="0"/>
              <a:t>Cleaning insertions (warm magnets) were carefully designed for collimation: </a:t>
            </a:r>
          </a:p>
          <a:p>
            <a:pPr lvl="1"/>
            <a:r>
              <a:rPr lang="en-US" dirty="0" smtClean="0"/>
              <a:t>Establish a three stage cleaning per insertion, in H/V/Skew/Mom.</a:t>
            </a:r>
          </a:p>
          <a:p>
            <a:pPr lvl="1"/>
            <a:r>
              <a:rPr lang="en-US" dirty="0" smtClean="0"/>
              <a:t>Protect magnets/elements against excessive heating and radiation damage.</a:t>
            </a:r>
          </a:p>
          <a:p>
            <a:pPr lvl="1"/>
            <a:r>
              <a:rPr lang="en-US" dirty="0" smtClean="0"/>
              <a:t>Radiation control. Remote handling.</a:t>
            </a:r>
          </a:p>
          <a:p>
            <a:r>
              <a:rPr lang="en-US" dirty="0" smtClean="0"/>
              <a:t>Important constraints:</a:t>
            </a:r>
          </a:p>
          <a:p>
            <a:pPr lvl="1"/>
            <a:r>
              <a:rPr lang="en-US" dirty="0" smtClean="0"/>
              <a:t>Essentially, no space left (had to already move warm magnets to make space for collimators). Musty keep magnet length ~constant.</a:t>
            </a:r>
          </a:p>
          <a:p>
            <a:pPr lvl="1"/>
            <a:r>
              <a:rPr lang="en-US" dirty="0" smtClean="0"/>
              <a:t>Phase advance is at the limit of what is required.</a:t>
            </a:r>
          </a:p>
          <a:p>
            <a:pPr lvl="1"/>
            <a:r>
              <a:rPr lang="en-US" dirty="0" smtClean="0"/>
              <a:t>Optics must be kept similar: no way to decrease lattice strength, remove </a:t>
            </a:r>
            <a:r>
              <a:rPr lang="en-US" dirty="0" err="1" smtClean="0"/>
              <a:t>quadrupoles</a:t>
            </a:r>
            <a:r>
              <a:rPr lang="en-US" dirty="0" smtClean="0"/>
              <a:t>, increase beta functions, …</a:t>
            </a:r>
          </a:p>
          <a:p>
            <a:pPr lvl="1"/>
            <a:r>
              <a:rPr lang="en-US" dirty="0" smtClean="0"/>
              <a:t>No way to increase inter-beam distance (w/o civil engineering): require very strong warm dogleg bends.</a:t>
            </a:r>
          </a:p>
          <a:p>
            <a:r>
              <a:rPr lang="en-US" dirty="0" smtClean="0"/>
              <a:t>Redesign for 16.5 </a:t>
            </a:r>
            <a:r>
              <a:rPr lang="en-US" dirty="0" err="1" smtClean="0"/>
              <a:t>TeV</a:t>
            </a:r>
            <a:r>
              <a:rPr lang="en-US" dirty="0" smtClean="0"/>
              <a:t> will be a MAJOR challenge.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5285" y="779003"/>
            <a:ext cx="8688527" cy="5588000"/>
          </a:xfrm>
        </p:spPr>
        <p:txBody>
          <a:bodyPr/>
          <a:lstStyle/>
          <a:p>
            <a:r>
              <a:rPr lang="en-US" dirty="0" smtClean="0"/>
              <a:t>HE-LHC puts challenges for high intensity beam control.</a:t>
            </a:r>
          </a:p>
          <a:p>
            <a:r>
              <a:rPr lang="en-US" dirty="0" smtClean="0"/>
              <a:t>Cleaning efficiency:</a:t>
            </a:r>
          </a:p>
          <a:p>
            <a:pPr lvl="1"/>
            <a:r>
              <a:rPr lang="en-US" dirty="0" smtClean="0"/>
              <a:t>Loose factor 2-3 in cleaning efficiency due to nuclear processes. Easily loose factor 10 in efficiency with smaller aperture in DS/arc.</a:t>
            </a:r>
          </a:p>
          <a:p>
            <a:pPr lvl="1"/>
            <a:r>
              <a:rPr lang="en-US" dirty="0" smtClean="0"/>
              <a:t>Planned collimation upgrade (</a:t>
            </a:r>
            <a:r>
              <a:rPr lang="en-US" dirty="0" err="1" smtClean="0"/>
              <a:t>cryo</a:t>
            </a:r>
            <a:r>
              <a:rPr lang="en-US" dirty="0" smtClean="0"/>
              <a:t>/DS </a:t>
            </a:r>
            <a:r>
              <a:rPr lang="en-US" dirty="0" err="1" smtClean="0"/>
              <a:t>coll</a:t>
            </a:r>
            <a:r>
              <a:rPr lang="en-US" dirty="0" smtClean="0"/>
              <a:t>) will help for this.</a:t>
            </a:r>
          </a:p>
          <a:p>
            <a:r>
              <a:rPr lang="en-US" dirty="0" smtClean="0"/>
              <a:t>Material robustness:</a:t>
            </a:r>
          </a:p>
          <a:p>
            <a:pPr lvl="1"/>
            <a:r>
              <a:rPr lang="en-US" dirty="0" smtClean="0"/>
              <a:t>HE-LHC parameters factor ~3 beyond present robustness limit.</a:t>
            </a:r>
          </a:p>
          <a:p>
            <a:pPr lvl="1"/>
            <a:r>
              <a:rPr lang="en-US" dirty="0" smtClean="0"/>
              <a:t>Either increase </a:t>
            </a:r>
            <a:r>
              <a:rPr lang="en-US" dirty="0" err="1" smtClean="0"/>
              <a:t>emittance</a:t>
            </a:r>
            <a:r>
              <a:rPr lang="en-US" dirty="0" smtClean="0"/>
              <a:t> which is aimed for (loose factor 2 in L) or use new materials &amp; technologies (under study in </a:t>
            </a:r>
            <a:r>
              <a:rPr lang="en-US" dirty="0" err="1" smtClean="0"/>
              <a:t>EuCARD/ColMat</a:t>
            </a:r>
            <a:r>
              <a:rPr lang="en-US" dirty="0" smtClean="0"/>
              <a:t>).</a:t>
            </a:r>
          </a:p>
          <a:p>
            <a:r>
              <a:rPr lang="en-US" dirty="0" smtClean="0"/>
              <a:t>Gaps and tolerances:</a:t>
            </a:r>
          </a:p>
          <a:p>
            <a:pPr lvl="1"/>
            <a:r>
              <a:rPr lang="en-US" dirty="0" smtClean="0"/>
              <a:t>Should aim for 50% larger normalized aperture at 16.5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Alternatively, new collimator technologies required.</a:t>
            </a:r>
          </a:p>
          <a:p>
            <a:r>
              <a:rPr lang="en-US" dirty="0" smtClean="0"/>
              <a:t>MP requires further attention but no show-stopper expected.</a:t>
            </a:r>
          </a:p>
          <a:p>
            <a:r>
              <a:rPr lang="en-US" dirty="0" smtClean="0"/>
              <a:t>Cleaning insertion re-design for 16.5 </a:t>
            </a:r>
            <a:r>
              <a:rPr lang="en-US" dirty="0" err="1" smtClean="0"/>
              <a:t>TeV</a:t>
            </a:r>
            <a:r>
              <a:rPr lang="en-US" dirty="0" smtClean="0"/>
              <a:t> a major challenge.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to be Discussed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Collimation Efficiency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Machine Robustness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Issues due to Smaller Gaps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Comments on MP</a:t>
            </a:r>
          </a:p>
          <a:p>
            <a:pPr marL="457200" indent="-457200">
              <a:spcAft>
                <a:spcPts val="3000"/>
              </a:spcAft>
              <a:buFont typeface="+mj-lt"/>
              <a:buAutoNum type="arabicPeriod"/>
            </a:pPr>
            <a:r>
              <a:rPr lang="en-US" dirty="0" smtClean="0"/>
              <a:t>Comments on Cleaning Insertions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 and Cleaning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has a sophisticated collimation system.</a:t>
            </a:r>
          </a:p>
          <a:p>
            <a:r>
              <a:rPr lang="en-US" dirty="0" smtClean="0"/>
              <a:t>This system </a:t>
            </a:r>
            <a:r>
              <a:rPr lang="en-US" b="1" dirty="0" smtClean="0">
                <a:solidFill>
                  <a:srgbClr val="FF0000"/>
                </a:solidFill>
              </a:rPr>
              <a:t>intercepts and absorbs stray beam particles with ultra-high efficiency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is located in the two cleaning insertions (IR3, IR7).</a:t>
            </a:r>
          </a:p>
          <a:p>
            <a:r>
              <a:rPr lang="en-US" dirty="0" smtClean="0"/>
              <a:t>The system had been optimized for 7 </a:t>
            </a:r>
            <a:r>
              <a:rPr lang="en-US" dirty="0" err="1" smtClean="0"/>
              <a:t>TeV</a:t>
            </a:r>
            <a:r>
              <a:rPr lang="en-US" dirty="0" smtClean="0"/>
              <a:t> by:</a:t>
            </a:r>
          </a:p>
          <a:p>
            <a:pPr lvl="1"/>
            <a:r>
              <a:rPr lang="en-US" dirty="0" smtClean="0"/>
              <a:t>proper choice of 138 collimator locations</a:t>
            </a:r>
          </a:p>
          <a:p>
            <a:pPr lvl="1"/>
            <a:r>
              <a:rPr lang="en-US" dirty="0" smtClean="0"/>
              <a:t>4-stage collimation hierarchy</a:t>
            </a:r>
          </a:p>
          <a:p>
            <a:pPr lvl="1"/>
            <a:r>
              <a:rPr lang="en-US" dirty="0" smtClean="0"/>
              <a:t>3 different collimator jaw material types</a:t>
            </a:r>
          </a:p>
          <a:p>
            <a:pPr lvl="1"/>
            <a:r>
              <a:rPr lang="en-US" dirty="0" smtClean="0"/>
              <a:t>2 different lengths of jaws</a:t>
            </a:r>
          </a:p>
          <a:p>
            <a:pPr lvl="1"/>
            <a:r>
              <a:rPr lang="en-US" dirty="0" smtClean="0"/>
              <a:t>4 different orientations in </a:t>
            </a:r>
            <a:r>
              <a:rPr lang="en-US" dirty="0" err="1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y</a:t>
            </a:r>
            <a:r>
              <a:rPr lang="en-US" dirty="0" smtClean="0"/>
              <a:t>, skew plane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Involved nuclear physics processes depend strongly on energy.</a:t>
            </a:r>
          </a:p>
          <a:p>
            <a:r>
              <a:rPr lang="en-US" dirty="0" smtClean="0"/>
              <a:t>System behaves differently at higher energies.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Quench Limit versus Stored Energy</a:t>
            </a:r>
          </a:p>
        </p:txBody>
      </p:sp>
      <p:sp>
        <p:nvSpPr>
          <p:cNvPr id="3379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4925" y="6369782"/>
            <a:ext cx="2133600" cy="2682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pic>
        <p:nvPicPr>
          <p:cNvPr id="33796" name="Picture 4"/>
          <p:cNvPicPr>
            <a:picLocks noChangeAspect="1"/>
          </p:cNvPicPr>
          <p:nvPr/>
        </p:nvPicPr>
        <p:blipFill>
          <a:blip r:embed="rId3"/>
          <a:srcRect t="2966"/>
          <a:stretch>
            <a:fillRect/>
          </a:stretch>
        </p:blipFill>
        <p:spPr bwMode="auto">
          <a:xfrm>
            <a:off x="0" y="830995"/>
            <a:ext cx="9144000" cy="57800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pic>
        <p:nvPicPr>
          <p:cNvPr id="33797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07332"/>
            <a:ext cx="3946525" cy="46037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33798" name="TextBox 6"/>
          <p:cNvSpPr txBox="1">
            <a:spLocks noChangeArrowheads="1"/>
          </p:cNvSpPr>
          <p:nvPr/>
        </p:nvSpPr>
        <p:spPr bwMode="auto">
          <a:xfrm>
            <a:off x="1235075" y="1069120"/>
            <a:ext cx="7448188" cy="830997"/>
          </a:xfrm>
          <a:prstGeom prst="rect">
            <a:avLst/>
          </a:prstGeom>
          <a:solidFill>
            <a:srgbClr val="FAFFA4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b="0" dirty="0"/>
              <a:t>Beam</a:t>
            </a:r>
            <a:endParaRPr lang="en-US" sz="2400" b="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30 MJ (2010) </a:t>
            </a:r>
            <a:r>
              <a:rPr lang="en-US" sz="2400" dirty="0" err="1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362 MJ (2013) </a:t>
            </a:r>
            <a:r>
              <a:rPr lang="en-US" sz="2400" dirty="0" err="1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 500 MJ (HE-LHC)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3799" name="TextBox 7"/>
          <p:cNvSpPr txBox="1">
            <a:spLocks noChangeArrowheads="1"/>
          </p:cNvSpPr>
          <p:nvPr/>
        </p:nvSpPr>
        <p:spPr bwMode="auto">
          <a:xfrm>
            <a:off x="71438" y="5125182"/>
            <a:ext cx="2047875" cy="1200150"/>
          </a:xfrm>
          <a:prstGeom prst="rect">
            <a:avLst/>
          </a:prstGeom>
          <a:solidFill>
            <a:srgbClr val="FAFFA4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0" dirty="0"/>
              <a:t>SC Coil:</a:t>
            </a:r>
          </a:p>
          <a:p>
            <a:pPr algn="ctr"/>
            <a:r>
              <a:rPr lang="en-US" sz="2400" b="0" dirty="0"/>
              <a:t>quench limit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5-30 mJ/cm</a:t>
            </a:r>
            <a:r>
              <a:rPr lang="en-US" sz="2400" baseline="30000" dirty="0">
                <a:solidFill>
                  <a:srgbClr val="FF0000"/>
                </a:solidFill>
              </a:rPr>
              <a:t>3</a:t>
            </a:r>
          </a:p>
        </p:txBody>
      </p:sp>
      <p:cxnSp>
        <p:nvCxnSpPr>
          <p:cNvPr id="10" name="Straight Arrow Connector 9"/>
          <p:cNvCxnSpPr>
            <a:stCxn id="33798" idx="2"/>
          </p:cNvCxnSpPr>
          <p:nvPr/>
        </p:nvCxnSpPr>
        <p:spPr bwMode="auto">
          <a:xfrm rot="5400000">
            <a:off x="2563303" y="1970489"/>
            <a:ext cx="2466238" cy="2325494"/>
          </a:xfrm>
          <a:prstGeom prst="straightConnector1">
            <a:avLst/>
          </a:prstGeom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12" name="Straight Arrow Connector 11"/>
          <p:cNvCxnSpPr>
            <a:stCxn id="33799" idx="0"/>
          </p:cNvCxnSpPr>
          <p:nvPr/>
        </p:nvCxnSpPr>
        <p:spPr bwMode="auto">
          <a:xfrm rot="5400000" flipH="1" flipV="1">
            <a:off x="1327944" y="4168713"/>
            <a:ext cx="723900" cy="1189038"/>
          </a:xfrm>
          <a:prstGeom prst="straightConnector1">
            <a:avLst/>
          </a:prstGeom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33802" name="Straight Arrow Connector 14"/>
          <p:cNvCxnSpPr>
            <a:cxnSpLocks noChangeShapeType="1"/>
          </p:cNvCxnSpPr>
          <p:nvPr/>
        </p:nvCxnSpPr>
        <p:spPr bwMode="auto">
          <a:xfrm>
            <a:off x="2400300" y="4728307"/>
            <a:ext cx="373063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17" name="TextBox 16"/>
          <p:cNvSpPr txBox="1"/>
          <p:nvPr/>
        </p:nvSpPr>
        <p:spPr>
          <a:xfrm>
            <a:off x="2214563" y="4704495"/>
            <a:ext cx="752475" cy="307975"/>
          </a:xfrm>
          <a:prstGeom prst="rect">
            <a:avLst/>
          </a:prstGeom>
          <a:solidFill>
            <a:srgbClr val="FAFFA4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56 mm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Primary Collimators (</a:t>
            </a:r>
            <a:r>
              <a:rPr lang="en-US" dirty="0" err="1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y</a:t>
            </a:r>
            <a:r>
              <a:rPr lang="en-US" dirty="0" smtClean="0"/>
              <a:t>, skew)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605587"/>
            <a:ext cx="2895600" cy="25241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" name="Picture 3"/>
          <p:cNvPicPr>
            <a:picLocks noChangeAspect="1"/>
          </p:cNvPicPr>
          <p:nvPr/>
        </p:nvPicPr>
        <p:blipFill>
          <a:blip r:embed="rId2"/>
          <a:srcRect l="122" t="14193" r="6019" b="6855"/>
          <a:stretch>
            <a:fillRect/>
          </a:stretch>
        </p:blipFill>
        <p:spPr bwMode="auto">
          <a:xfrm rot="267304">
            <a:off x="352674" y="1169868"/>
            <a:ext cx="8616687" cy="4831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 rot="274139">
            <a:off x="2904831" y="5608970"/>
            <a:ext cx="512566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0" i="1" dirty="0" smtClean="0"/>
              <a:t>3 Primary Collimators in Betatron Cleaning (IR7)</a:t>
            </a:r>
            <a:endParaRPr lang="en-US" b="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Multi-Stage Cleaning &amp; </a:t>
            </a:r>
            <a:r>
              <a:rPr lang="en-US" sz="2800" dirty="0" smtClean="0">
                <a:ea typeface="ＭＳ Ｐゴシック" charset="-128"/>
                <a:cs typeface="ＭＳ Ｐゴシック" charset="-128"/>
              </a:rPr>
              <a:t>Protection    </a:t>
            </a:r>
            <a:r>
              <a:rPr lang="en-US" sz="2000" i="1" dirty="0" smtClean="0">
                <a:ea typeface="ＭＳ Ｐゴシック" charset="-128"/>
                <a:cs typeface="ＭＳ Ｐゴシック" charset="-128"/>
              </a:rPr>
              <a:t>3</a:t>
            </a:r>
            <a:r>
              <a:rPr lang="en-US" sz="2000" i="1" dirty="0">
                <a:ea typeface="ＭＳ Ｐゴシック" charset="-128"/>
                <a:cs typeface="ＭＳ Ｐゴシック" charset="-128"/>
              </a:rPr>
              <a:t>-4 Stages</a:t>
            </a:r>
            <a:endParaRPr lang="en-US" sz="2800" i="1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143000"/>
            <a:ext cx="9144000" cy="51816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1800" b="0"/>
          </a:p>
        </p:txBody>
      </p:sp>
      <p:sp>
        <p:nvSpPr>
          <p:cNvPr id="21508" name="Rectangle 4" descr="Dark downward diagonal"/>
          <p:cNvSpPr>
            <a:spLocks noChangeArrowheads="1"/>
          </p:cNvSpPr>
          <p:nvPr/>
        </p:nvSpPr>
        <p:spPr bwMode="auto">
          <a:xfrm>
            <a:off x="1828800" y="3995738"/>
            <a:ext cx="533400" cy="2252662"/>
          </a:xfrm>
          <a:prstGeom prst="rect">
            <a:avLst/>
          </a:prstGeom>
          <a:pattFill prst="dk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1600" b="0" i="1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304800" y="414813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2362200" y="4148138"/>
            <a:ext cx="1752600" cy="428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 flipV="1">
            <a:off x="2362200" y="3886200"/>
            <a:ext cx="685800" cy="414338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2362200" y="4452938"/>
            <a:ext cx="457200" cy="576262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1929" name="Text Box 9"/>
          <p:cNvSpPr txBox="1">
            <a:spLocks noChangeArrowheads="1"/>
          </p:cNvSpPr>
          <p:nvPr/>
        </p:nvSpPr>
        <p:spPr bwMode="auto">
          <a:xfrm>
            <a:off x="3371850" y="3373438"/>
            <a:ext cx="1468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FF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Secondary </a:t>
            </a:r>
            <a:br>
              <a:rPr lang="en-US" sz="2000" b="0">
                <a:solidFill>
                  <a:srgbClr val="00FF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2000" b="0">
                <a:solidFill>
                  <a:srgbClr val="00FF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halo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4094163" y="39624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00FF00"/>
                </a:solidFill>
              </a:rPr>
              <a:t>p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275013" y="48768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00FF00"/>
                </a:solidFill>
              </a:rPr>
              <a:t>p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874963" y="4845050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</a:rPr>
              <a:t>e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032125" y="3641725"/>
            <a:ext cx="32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  <a:latin typeface="Symbol" charset="2"/>
              </a:rPr>
              <a:t>p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 rot="-5400000">
            <a:off x="1435100" y="4964113"/>
            <a:ext cx="127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Primary</a:t>
            </a:r>
          </a:p>
          <a:p>
            <a:pPr algn="ctr"/>
            <a:r>
              <a:rPr lang="en-US" sz="1800"/>
              <a:t>collimator</a:t>
            </a:r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304800" y="40227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>
            <a:off x="304800" y="34131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>
            <a:off x="304800" y="35655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304800" y="37179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>
            <a:off x="304800" y="387032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>
            <a:off x="304800" y="3287713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>
            <a:off x="304800" y="2700338"/>
            <a:ext cx="1524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6" name="Line 22"/>
          <p:cNvSpPr>
            <a:spLocks noChangeShapeType="1"/>
          </p:cNvSpPr>
          <p:nvPr/>
        </p:nvSpPr>
        <p:spPr bwMode="auto">
          <a:xfrm>
            <a:off x="304800" y="2852738"/>
            <a:ext cx="1524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7" name="Line 23"/>
          <p:cNvSpPr>
            <a:spLocks noChangeShapeType="1"/>
          </p:cNvSpPr>
          <p:nvPr/>
        </p:nvSpPr>
        <p:spPr bwMode="auto">
          <a:xfrm>
            <a:off x="304800" y="300513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>
            <a:off x="304800" y="315753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>
            <a:off x="304800" y="2574925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0" name="Line 26"/>
          <p:cNvSpPr>
            <a:spLocks noChangeShapeType="1"/>
          </p:cNvSpPr>
          <p:nvPr/>
        </p:nvSpPr>
        <p:spPr bwMode="auto">
          <a:xfrm>
            <a:off x="304800" y="1981200"/>
            <a:ext cx="1524000" cy="0"/>
          </a:xfrm>
          <a:prstGeom prst="line">
            <a:avLst/>
          </a:prstGeom>
          <a:noFill/>
          <a:ln w="1270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1" name="Line 27"/>
          <p:cNvSpPr>
            <a:spLocks noChangeShapeType="1"/>
          </p:cNvSpPr>
          <p:nvPr/>
        </p:nvSpPr>
        <p:spPr bwMode="auto">
          <a:xfrm>
            <a:off x="304800" y="2133600"/>
            <a:ext cx="1524000" cy="0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2" name="Line 28"/>
          <p:cNvSpPr>
            <a:spLocks noChangeShapeType="1"/>
          </p:cNvSpPr>
          <p:nvPr/>
        </p:nvSpPr>
        <p:spPr bwMode="auto">
          <a:xfrm>
            <a:off x="304800" y="2286000"/>
            <a:ext cx="1524000" cy="0"/>
          </a:xfrm>
          <a:prstGeom prst="line">
            <a:avLst/>
          </a:prstGeom>
          <a:noFill/>
          <a:ln w="1270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3" name="Line 29"/>
          <p:cNvSpPr>
            <a:spLocks noChangeShapeType="1"/>
          </p:cNvSpPr>
          <p:nvPr/>
        </p:nvSpPr>
        <p:spPr bwMode="auto">
          <a:xfrm>
            <a:off x="304800" y="2422525"/>
            <a:ext cx="1524000" cy="0"/>
          </a:xfrm>
          <a:prstGeom prst="line">
            <a:avLst/>
          </a:prstGeom>
          <a:noFill/>
          <a:ln w="1016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4" name="Line 30"/>
          <p:cNvSpPr>
            <a:spLocks noChangeShapeType="1"/>
          </p:cNvSpPr>
          <p:nvPr/>
        </p:nvSpPr>
        <p:spPr bwMode="auto">
          <a:xfrm>
            <a:off x="304800" y="1855788"/>
            <a:ext cx="1524000" cy="0"/>
          </a:xfrm>
          <a:prstGeom prst="line">
            <a:avLst/>
          </a:prstGeom>
          <a:noFill/>
          <a:ln w="1016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5" name="Line 31"/>
          <p:cNvSpPr>
            <a:spLocks noChangeShapeType="1"/>
          </p:cNvSpPr>
          <p:nvPr/>
        </p:nvSpPr>
        <p:spPr bwMode="auto">
          <a:xfrm>
            <a:off x="304800" y="1725613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6" name="Line 32"/>
          <p:cNvSpPr>
            <a:spLocks noChangeShapeType="1"/>
          </p:cNvSpPr>
          <p:nvPr/>
        </p:nvSpPr>
        <p:spPr bwMode="auto">
          <a:xfrm>
            <a:off x="304800" y="1600200"/>
            <a:ext cx="1524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7" name="Line 33"/>
          <p:cNvSpPr>
            <a:spLocks noChangeShapeType="1"/>
          </p:cNvSpPr>
          <p:nvPr/>
        </p:nvSpPr>
        <p:spPr bwMode="auto">
          <a:xfrm>
            <a:off x="304800" y="1447800"/>
            <a:ext cx="1524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8" name="Line 34"/>
          <p:cNvSpPr>
            <a:spLocks noChangeShapeType="1"/>
          </p:cNvSpPr>
          <p:nvPr/>
        </p:nvSpPr>
        <p:spPr bwMode="auto">
          <a:xfrm>
            <a:off x="304800" y="1295400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39" name="Rectangle 35"/>
          <p:cNvSpPr>
            <a:spLocks noChangeArrowheads="1"/>
          </p:cNvSpPr>
          <p:nvPr/>
        </p:nvSpPr>
        <p:spPr bwMode="auto">
          <a:xfrm>
            <a:off x="1676400" y="1508125"/>
            <a:ext cx="152400" cy="12954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1956" name="Text Box 36"/>
          <p:cNvSpPr txBox="1">
            <a:spLocks noChangeArrowheads="1"/>
          </p:cNvSpPr>
          <p:nvPr/>
        </p:nvSpPr>
        <p:spPr bwMode="auto">
          <a:xfrm>
            <a:off x="636588" y="1873250"/>
            <a:ext cx="763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</a:rPr>
              <a:t>Core</a:t>
            </a:r>
          </a:p>
        </p:txBody>
      </p:sp>
      <p:sp>
        <p:nvSpPr>
          <p:cNvPr id="21541" name="Line 37"/>
          <p:cNvSpPr>
            <a:spLocks noChangeShapeType="1"/>
          </p:cNvSpPr>
          <p:nvPr/>
        </p:nvSpPr>
        <p:spPr bwMode="auto">
          <a:xfrm>
            <a:off x="1981200" y="26670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2" name="Text Box 38"/>
          <p:cNvSpPr txBox="1">
            <a:spLocks noChangeArrowheads="1"/>
          </p:cNvSpPr>
          <p:nvPr/>
        </p:nvSpPr>
        <p:spPr bwMode="auto">
          <a:xfrm>
            <a:off x="2014538" y="2819400"/>
            <a:ext cx="19415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0" i="1"/>
              <a:t>Unavoidable losses</a:t>
            </a:r>
          </a:p>
        </p:txBody>
      </p:sp>
      <p:sp>
        <p:nvSpPr>
          <p:cNvPr id="1361959" name="Text Box 39"/>
          <p:cNvSpPr txBox="1">
            <a:spLocks noChangeArrowheads="1"/>
          </p:cNvSpPr>
          <p:nvPr/>
        </p:nvSpPr>
        <p:spPr bwMode="auto">
          <a:xfrm>
            <a:off x="2484438" y="5226050"/>
            <a:ext cx="1046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Shower</a:t>
            </a:r>
          </a:p>
        </p:txBody>
      </p:sp>
      <p:sp>
        <p:nvSpPr>
          <p:cNvPr id="21544" name="Line 40"/>
          <p:cNvSpPr>
            <a:spLocks noChangeShapeType="1"/>
          </p:cNvSpPr>
          <p:nvPr/>
        </p:nvSpPr>
        <p:spPr bwMode="auto">
          <a:xfrm>
            <a:off x="1828800" y="2117725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1966913" y="1644650"/>
            <a:ext cx="184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0" i="1"/>
              <a:t>Beam propagation</a:t>
            </a:r>
          </a:p>
        </p:txBody>
      </p:sp>
      <p:sp>
        <p:nvSpPr>
          <p:cNvPr id="21546" name="Line 42"/>
          <p:cNvSpPr>
            <a:spLocks noChangeShapeType="1"/>
          </p:cNvSpPr>
          <p:nvPr/>
        </p:nvSpPr>
        <p:spPr bwMode="auto">
          <a:xfrm>
            <a:off x="152400" y="4022725"/>
            <a:ext cx="0" cy="244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47" name="Text Box 43"/>
          <p:cNvSpPr txBox="1">
            <a:spLocks noChangeArrowheads="1"/>
          </p:cNvSpPr>
          <p:nvPr/>
        </p:nvSpPr>
        <p:spPr bwMode="auto">
          <a:xfrm>
            <a:off x="76200" y="4343400"/>
            <a:ext cx="990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b="0" i="1"/>
              <a:t>Impact </a:t>
            </a:r>
            <a:br>
              <a:rPr lang="en-US" b="0" i="1"/>
            </a:br>
            <a:r>
              <a:rPr lang="en-US" b="0" i="1"/>
              <a:t>parameter</a:t>
            </a:r>
          </a:p>
          <a:p>
            <a:pPr algn="ctr"/>
            <a:r>
              <a:rPr lang="en-US" b="0" i="1">
                <a:ea typeface="Arial" charset="0"/>
                <a:cs typeface="Arial" charset="0"/>
              </a:rPr>
              <a:t>≤ 1 </a:t>
            </a:r>
            <a:r>
              <a:rPr lang="en-US" b="0" i="1">
                <a:latin typeface="Symbol" charset="2"/>
                <a:ea typeface="Arial" charset="0"/>
                <a:cs typeface="Arial" charset="0"/>
              </a:rPr>
              <a:t>m</a:t>
            </a:r>
            <a:r>
              <a:rPr lang="en-US" b="0" i="1">
                <a:ea typeface="Arial" charset="0"/>
                <a:cs typeface="Arial" charset="0"/>
              </a:rPr>
              <a:t>m</a:t>
            </a:r>
          </a:p>
        </p:txBody>
      </p:sp>
      <p:sp>
        <p:nvSpPr>
          <p:cNvPr id="1361966" name="Text Box 46"/>
          <p:cNvSpPr txBox="1">
            <a:spLocks noChangeArrowheads="1"/>
          </p:cNvSpPr>
          <p:nvPr/>
        </p:nvSpPr>
        <p:spPr bwMode="auto">
          <a:xfrm>
            <a:off x="457200" y="3032125"/>
            <a:ext cx="1198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</a:rPr>
              <a:t>Primary </a:t>
            </a:r>
          </a:p>
          <a:p>
            <a:r>
              <a:rPr lang="en-US" sz="2000">
                <a:effectLst>
                  <a:outerShdw blurRad="38100" dist="38100" dir="2700000" algn="tl">
                    <a:srgbClr val="DDDDDD"/>
                  </a:outerShdw>
                </a:effectLst>
              </a:rPr>
              <a:t>halo (p)</a:t>
            </a:r>
          </a:p>
        </p:txBody>
      </p:sp>
      <p:sp>
        <p:nvSpPr>
          <p:cNvPr id="21549" name="Rectangle 47" descr="Dark downward diagonal"/>
          <p:cNvSpPr>
            <a:spLocks noChangeArrowheads="1"/>
          </p:cNvSpPr>
          <p:nvPr/>
        </p:nvSpPr>
        <p:spPr bwMode="auto">
          <a:xfrm>
            <a:off x="3600450" y="4724400"/>
            <a:ext cx="609600" cy="1524000"/>
          </a:xfrm>
          <a:prstGeom prst="rect">
            <a:avLst/>
          </a:prstGeom>
          <a:pattFill prst="dk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1600" b="0" i="1"/>
          </a:p>
        </p:txBody>
      </p:sp>
      <p:sp>
        <p:nvSpPr>
          <p:cNvPr id="21550" name="Line 48"/>
          <p:cNvSpPr>
            <a:spLocks noChangeShapeType="1"/>
          </p:cNvSpPr>
          <p:nvPr/>
        </p:nvSpPr>
        <p:spPr bwMode="auto">
          <a:xfrm flipV="1">
            <a:off x="4210050" y="4462463"/>
            <a:ext cx="685800" cy="414337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1" name="Line 49"/>
          <p:cNvSpPr>
            <a:spLocks noChangeShapeType="1"/>
          </p:cNvSpPr>
          <p:nvPr/>
        </p:nvSpPr>
        <p:spPr bwMode="auto">
          <a:xfrm>
            <a:off x="4210050" y="4876800"/>
            <a:ext cx="525463" cy="541338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2" name="Text Box 50"/>
          <p:cNvSpPr txBox="1">
            <a:spLocks noChangeArrowheads="1"/>
          </p:cNvSpPr>
          <p:nvPr/>
        </p:nvSpPr>
        <p:spPr bwMode="auto">
          <a:xfrm>
            <a:off x="4462463" y="5394325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</a:rPr>
              <a:t>e</a:t>
            </a:r>
          </a:p>
        </p:txBody>
      </p:sp>
      <p:sp>
        <p:nvSpPr>
          <p:cNvPr id="21553" name="Text Box 51"/>
          <p:cNvSpPr txBox="1">
            <a:spLocks noChangeArrowheads="1"/>
          </p:cNvSpPr>
          <p:nvPr/>
        </p:nvSpPr>
        <p:spPr bwMode="auto">
          <a:xfrm>
            <a:off x="4895850" y="4267200"/>
            <a:ext cx="32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  <a:latin typeface="Symbol" charset="2"/>
              </a:rPr>
              <a:t>p</a:t>
            </a:r>
          </a:p>
        </p:txBody>
      </p:sp>
      <p:sp>
        <p:nvSpPr>
          <p:cNvPr id="1361972" name="Text Box 52"/>
          <p:cNvSpPr txBox="1">
            <a:spLocks noChangeArrowheads="1"/>
          </p:cNvSpPr>
          <p:nvPr/>
        </p:nvSpPr>
        <p:spPr bwMode="auto">
          <a:xfrm>
            <a:off x="4591050" y="3962400"/>
            <a:ext cx="1046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0066FF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Shower</a:t>
            </a:r>
          </a:p>
        </p:txBody>
      </p:sp>
      <p:sp>
        <p:nvSpPr>
          <p:cNvPr id="21555" name="Line 53"/>
          <p:cNvSpPr>
            <a:spLocks noChangeShapeType="1"/>
          </p:cNvSpPr>
          <p:nvPr/>
        </p:nvSpPr>
        <p:spPr bwMode="auto">
          <a:xfrm>
            <a:off x="4198938" y="4876800"/>
            <a:ext cx="2606675" cy="244475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6" name="Text Box 54"/>
          <p:cNvSpPr txBox="1">
            <a:spLocks noChangeArrowheads="1"/>
          </p:cNvSpPr>
          <p:nvPr/>
        </p:nvSpPr>
        <p:spPr bwMode="auto">
          <a:xfrm>
            <a:off x="7204075" y="4648200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33CC"/>
                </a:solidFill>
              </a:rPr>
              <a:t>p</a:t>
            </a:r>
          </a:p>
        </p:txBody>
      </p:sp>
      <p:sp>
        <p:nvSpPr>
          <p:cNvPr id="21557" name="Line 55"/>
          <p:cNvSpPr>
            <a:spLocks noChangeShapeType="1"/>
          </p:cNvSpPr>
          <p:nvPr/>
        </p:nvSpPr>
        <p:spPr bwMode="auto">
          <a:xfrm>
            <a:off x="2362200" y="4300538"/>
            <a:ext cx="1752600" cy="428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8" name="Line 56"/>
          <p:cNvSpPr>
            <a:spLocks noChangeShapeType="1"/>
          </p:cNvSpPr>
          <p:nvPr/>
        </p:nvSpPr>
        <p:spPr bwMode="auto">
          <a:xfrm flipV="1">
            <a:off x="2362200" y="4495800"/>
            <a:ext cx="1752600" cy="333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1977" name="Text Box 57"/>
          <p:cNvSpPr txBox="1">
            <a:spLocks noChangeArrowheads="1"/>
          </p:cNvSpPr>
          <p:nvPr/>
        </p:nvSpPr>
        <p:spPr bwMode="auto">
          <a:xfrm>
            <a:off x="7010400" y="4267200"/>
            <a:ext cx="159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FF33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Tertiary halo</a:t>
            </a:r>
          </a:p>
        </p:txBody>
      </p:sp>
      <p:sp>
        <p:nvSpPr>
          <p:cNvPr id="21560" name="Text Box 58"/>
          <p:cNvSpPr txBox="1">
            <a:spLocks noChangeArrowheads="1"/>
          </p:cNvSpPr>
          <p:nvPr/>
        </p:nvSpPr>
        <p:spPr bwMode="auto">
          <a:xfrm rot="-5400000">
            <a:off x="3213100" y="5164138"/>
            <a:ext cx="1352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/>
              <a:t>Secondary</a:t>
            </a:r>
          </a:p>
          <a:p>
            <a:pPr algn="ctr"/>
            <a:r>
              <a:rPr lang="en-US" sz="1800"/>
              <a:t>collimator</a:t>
            </a:r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2301875" y="4311650"/>
            <a:ext cx="1303338" cy="641350"/>
            <a:chOff x="1450" y="2716"/>
            <a:chExt cx="1152" cy="452"/>
          </a:xfrm>
        </p:grpSpPr>
        <p:sp>
          <p:nvSpPr>
            <p:cNvPr id="21581" name="Line 60"/>
            <p:cNvSpPr>
              <a:spLocks noChangeShapeType="1"/>
            </p:cNvSpPr>
            <p:nvPr/>
          </p:nvSpPr>
          <p:spPr bwMode="auto">
            <a:xfrm>
              <a:off x="1488" y="2901"/>
              <a:ext cx="1104" cy="267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2" name="Line 61"/>
            <p:cNvSpPr>
              <a:spLocks noChangeShapeType="1"/>
            </p:cNvSpPr>
            <p:nvPr/>
          </p:nvSpPr>
          <p:spPr bwMode="auto">
            <a:xfrm>
              <a:off x="1450" y="2716"/>
              <a:ext cx="1152" cy="288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3" name="Line 62"/>
            <p:cNvSpPr>
              <a:spLocks noChangeShapeType="1"/>
            </p:cNvSpPr>
            <p:nvPr/>
          </p:nvSpPr>
          <p:spPr bwMode="auto">
            <a:xfrm>
              <a:off x="1488" y="2832"/>
              <a:ext cx="1104" cy="240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562" name="Rectangle 64"/>
          <p:cNvSpPr>
            <a:spLocks noChangeArrowheads="1"/>
          </p:cNvSpPr>
          <p:nvPr/>
        </p:nvSpPr>
        <p:spPr bwMode="auto">
          <a:xfrm>
            <a:off x="4752975" y="5218113"/>
            <a:ext cx="609600" cy="1030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1600" b="0" i="1">
              <a:solidFill>
                <a:schemeClr val="bg1"/>
              </a:solidFill>
            </a:endParaRPr>
          </a:p>
        </p:txBody>
      </p:sp>
      <p:sp>
        <p:nvSpPr>
          <p:cNvPr id="21563" name="Text Box 65"/>
          <p:cNvSpPr txBox="1">
            <a:spLocks noChangeArrowheads="1"/>
          </p:cNvSpPr>
          <p:nvPr/>
        </p:nvSpPr>
        <p:spPr bwMode="auto">
          <a:xfrm rot="-5400000">
            <a:off x="4360863" y="5565775"/>
            <a:ext cx="1352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solidFill>
                  <a:schemeClr val="bg1"/>
                </a:solidFill>
              </a:rPr>
              <a:t>High Z coll</a:t>
            </a:r>
          </a:p>
        </p:txBody>
      </p:sp>
      <p:sp>
        <p:nvSpPr>
          <p:cNvPr id="21564" name="Line 66"/>
          <p:cNvSpPr>
            <a:spLocks noChangeShapeType="1"/>
          </p:cNvSpPr>
          <p:nvPr/>
        </p:nvSpPr>
        <p:spPr bwMode="auto">
          <a:xfrm>
            <a:off x="4210050" y="4876800"/>
            <a:ext cx="533400" cy="385763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65" name="Text Box 67"/>
          <p:cNvSpPr txBox="1">
            <a:spLocks noChangeArrowheads="1"/>
          </p:cNvSpPr>
          <p:nvPr/>
        </p:nvSpPr>
        <p:spPr bwMode="auto">
          <a:xfrm>
            <a:off x="1776413" y="6238875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CFC</a:t>
            </a:r>
          </a:p>
        </p:txBody>
      </p:sp>
      <p:sp>
        <p:nvSpPr>
          <p:cNvPr id="21566" name="Text Box 68"/>
          <p:cNvSpPr txBox="1">
            <a:spLocks noChangeArrowheads="1"/>
          </p:cNvSpPr>
          <p:nvPr/>
        </p:nvSpPr>
        <p:spPr bwMode="auto">
          <a:xfrm>
            <a:off x="3632200" y="6230938"/>
            <a:ext cx="549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CFC</a:t>
            </a:r>
          </a:p>
        </p:txBody>
      </p:sp>
      <p:sp>
        <p:nvSpPr>
          <p:cNvPr id="21567" name="Text Box 69"/>
          <p:cNvSpPr txBox="1">
            <a:spLocks noChangeArrowheads="1"/>
          </p:cNvSpPr>
          <p:nvPr/>
        </p:nvSpPr>
        <p:spPr bwMode="auto">
          <a:xfrm>
            <a:off x="4757738" y="6223000"/>
            <a:ext cx="6381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W/Cu</a:t>
            </a:r>
          </a:p>
        </p:txBody>
      </p:sp>
      <p:sp>
        <p:nvSpPr>
          <p:cNvPr id="21568" name="Rectangle 70"/>
          <p:cNvSpPr>
            <a:spLocks noChangeArrowheads="1"/>
          </p:cNvSpPr>
          <p:nvPr/>
        </p:nvSpPr>
        <p:spPr bwMode="auto">
          <a:xfrm>
            <a:off x="6813550" y="5097463"/>
            <a:ext cx="6096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de-DE" sz="1600" b="0" i="1">
              <a:solidFill>
                <a:schemeClr val="bg1"/>
              </a:solidFill>
            </a:endParaRPr>
          </a:p>
        </p:txBody>
      </p:sp>
      <p:sp>
        <p:nvSpPr>
          <p:cNvPr id="21569" name="Text Box 71"/>
          <p:cNvSpPr txBox="1">
            <a:spLocks noChangeArrowheads="1"/>
          </p:cNvSpPr>
          <p:nvPr/>
        </p:nvSpPr>
        <p:spPr bwMode="auto">
          <a:xfrm>
            <a:off x="6818313" y="6215063"/>
            <a:ext cx="6381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W/Cu</a:t>
            </a:r>
          </a:p>
        </p:txBody>
      </p:sp>
      <p:sp>
        <p:nvSpPr>
          <p:cNvPr id="21570" name="Text Box 72"/>
          <p:cNvSpPr txBox="1">
            <a:spLocks noChangeArrowheads="1"/>
          </p:cNvSpPr>
          <p:nvPr/>
        </p:nvSpPr>
        <p:spPr bwMode="auto">
          <a:xfrm rot="-5400000">
            <a:off x="6431757" y="5482431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1"/>
                </a:solidFill>
              </a:rPr>
              <a:t>High Z coll</a:t>
            </a:r>
          </a:p>
        </p:txBody>
      </p:sp>
      <p:sp>
        <p:nvSpPr>
          <p:cNvPr id="21571" name="Rectangle 73" descr="Small checker board"/>
          <p:cNvSpPr>
            <a:spLocks noChangeArrowheads="1"/>
          </p:cNvSpPr>
          <p:nvPr/>
        </p:nvSpPr>
        <p:spPr bwMode="auto">
          <a:xfrm>
            <a:off x="5418138" y="5273675"/>
            <a:ext cx="1027112" cy="950913"/>
          </a:xfrm>
          <a:prstGeom prst="rect">
            <a:avLst/>
          </a:prstGeom>
          <a:pattFill prst="smCheck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72" name="Rectangle 74"/>
          <p:cNvSpPr>
            <a:spLocks noChangeArrowheads="1"/>
          </p:cNvSpPr>
          <p:nvPr/>
        </p:nvSpPr>
        <p:spPr bwMode="auto">
          <a:xfrm>
            <a:off x="5492750" y="5502275"/>
            <a:ext cx="884238" cy="54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i="1"/>
              <a:t>Super-conducting magnets</a:t>
            </a:r>
          </a:p>
        </p:txBody>
      </p:sp>
      <p:sp>
        <p:nvSpPr>
          <p:cNvPr id="21573" name="Rectangle 75" descr="Small checker board"/>
          <p:cNvSpPr>
            <a:spLocks noChangeArrowheads="1"/>
          </p:cNvSpPr>
          <p:nvPr/>
        </p:nvSpPr>
        <p:spPr bwMode="auto">
          <a:xfrm>
            <a:off x="7570788" y="5140325"/>
            <a:ext cx="1108075" cy="1085850"/>
          </a:xfrm>
          <a:prstGeom prst="rect">
            <a:avLst/>
          </a:prstGeom>
          <a:pattFill prst="smCheck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74" name="Rectangle 76"/>
          <p:cNvSpPr>
            <a:spLocks noChangeArrowheads="1"/>
          </p:cNvSpPr>
          <p:nvPr/>
        </p:nvSpPr>
        <p:spPr bwMode="auto">
          <a:xfrm>
            <a:off x="7645400" y="5402263"/>
            <a:ext cx="957263" cy="54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i="1"/>
              <a:t>SC magnets and particle physics exp.</a:t>
            </a:r>
          </a:p>
        </p:txBody>
      </p:sp>
      <p:pic>
        <p:nvPicPr>
          <p:cNvPr id="21575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 l="10390" r="7581" b="9663"/>
          <a:stretch>
            <a:fillRect/>
          </a:stretch>
        </p:blipFill>
        <p:spPr bwMode="auto">
          <a:xfrm>
            <a:off x="5738813" y="1312863"/>
            <a:ext cx="2751137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 l="10390" r="7581" b="9663"/>
          <a:stretch>
            <a:fillRect/>
          </a:stretch>
        </p:blipFill>
        <p:spPr bwMode="auto">
          <a:xfrm rot="-5400000">
            <a:off x="5726906" y="1466057"/>
            <a:ext cx="2751137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 l="10390" r="7581" b="9663"/>
          <a:stretch>
            <a:fillRect/>
          </a:stretch>
        </p:blipFill>
        <p:spPr bwMode="auto">
          <a:xfrm rot="-2700000">
            <a:off x="5713413" y="1617663"/>
            <a:ext cx="2752725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11" descr="Click for original image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 l="10390" r="7581" b="9663"/>
          <a:stretch>
            <a:fillRect/>
          </a:stretch>
        </p:blipFill>
        <p:spPr bwMode="auto">
          <a:xfrm rot="-8100000">
            <a:off x="5677694" y="1523207"/>
            <a:ext cx="2751137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79" name="TextBox 82"/>
          <p:cNvSpPr txBox="1">
            <a:spLocks noChangeArrowheads="1"/>
          </p:cNvSpPr>
          <p:nvPr/>
        </p:nvSpPr>
        <p:spPr bwMode="auto">
          <a:xfrm>
            <a:off x="7454900" y="1211263"/>
            <a:ext cx="1466850" cy="307975"/>
          </a:xfrm>
          <a:prstGeom prst="rect">
            <a:avLst/>
          </a:prstGeom>
          <a:solidFill>
            <a:srgbClr val="FFFFFF">
              <a:alpha val="6196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CFC collimator</a:t>
            </a:r>
          </a:p>
        </p:txBody>
      </p:sp>
      <p:sp>
        <p:nvSpPr>
          <p:cNvPr id="21580" name="Date Placeholder 8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0" name="Footer Placeholder 7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RC_BasisPPT_Vorlage">
  <a:themeElements>
    <a:clrScheme name="Benutzerdefiniert 3">
      <a:dk1>
        <a:srgbClr val="000A10"/>
      </a:dk1>
      <a:lt1>
        <a:srgbClr val="FFFFFF"/>
      </a:lt1>
      <a:dk2>
        <a:srgbClr val="000A10"/>
      </a:dk2>
      <a:lt2>
        <a:srgbClr val="7C8388"/>
      </a:lt2>
      <a:accent1>
        <a:srgbClr val="BEBEBE"/>
      </a:accent1>
      <a:accent2>
        <a:srgbClr val="7C8388"/>
      </a:accent2>
      <a:accent3>
        <a:srgbClr val="3F3F3F"/>
      </a:accent3>
      <a:accent4>
        <a:srgbClr val="790B1A"/>
      </a:accent4>
      <a:accent5>
        <a:srgbClr val="000A10"/>
      </a:accent5>
      <a:accent6>
        <a:srgbClr val="790B1A"/>
      </a:accent6>
      <a:hlink>
        <a:srgbClr val="790B1A"/>
      </a:hlink>
      <a:folHlink>
        <a:srgbClr val="99CC00"/>
      </a:folHlink>
    </a:clrScheme>
    <a:fontScheme name="ARC_BasisPPT_Vorlag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>
            <a:ln>
              <a:noFill/>
            </a:ln>
            <a:solidFill>
              <a:srgbClr val="666369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0" i="0" u="none" strike="noStrike" cap="none" normalizeH="0" baseline="0">
            <a:ln>
              <a:noFill/>
            </a:ln>
            <a:solidFill>
              <a:srgbClr val="666369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lnDef>
  </a:objectDefaults>
  <a:extraClrSchemeLst>
    <a:extraClrScheme>
      <a:clrScheme name="ARC_BasisPPT_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_BasisPPT_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_BasisPPT_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_BasisPPT_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_BasisPPT_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_BasisPPT_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_BasisPPT_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_BasisPPT_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_BasisPPT_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_BasisPPT_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_BasisPPT_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_BasisPPT_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_BasisPPT_Vorlag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_BasisPPT_Vorlag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454545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_BasisPPT_Vorlage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4D4D4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454545"/>
        </a:accent6>
        <a:hlink>
          <a:srgbClr val="A6173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3062</TotalTime>
  <Words>2699</Words>
  <Application>Microsoft Macintosh PowerPoint</Application>
  <PresentationFormat>On-screen Show (4:3)</PresentationFormat>
  <Paragraphs>413</Paragraphs>
  <Slides>44</Slides>
  <Notes>6</Notes>
  <HiddenSlides>0</HiddenSlides>
  <MMClips>0</MMClips>
  <ScaleCrop>false</ScaleCrop>
  <HeadingPairs>
    <vt:vector size="8" baseType="variant">
      <vt:variant>
        <vt:lpstr>Design Template</vt:lpstr>
      </vt:variant>
      <vt:variant>
        <vt:i4>4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Pixel</vt:lpstr>
      <vt:lpstr>ARC_BasisPPT_Vorlage</vt:lpstr>
      <vt:lpstr>Office Theme</vt:lpstr>
      <vt:lpstr>1_Pixel</vt:lpstr>
      <vt:lpstr>Macintosh HD:Users:ralphassmann:Desktop:HE LHC:100811 CERN-ATS-2010-177_V10.docx!OLE_LINK1</vt:lpstr>
      <vt:lpstr>Artwork</vt:lpstr>
      <vt:lpstr>Equation</vt:lpstr>
      <vt:lpstr>Intensity Issues and  Machine Protection</vt:lpstr>
      <vt:lpstr>Parameters HE-LHC</vt:lpstr>
      <vt:lpstr>Stored Energy</vt:lpstr>
      <vt:lpstr>Energy Density</vt:lpstr>
      <vt:lpstr>Issues to be Discussed</vt:lpstr>
      <vt:lpstr>Collimation and Cleaning</vt:lpstr>
      <vt:lpstr>Quench Limit versus Stored Energy</vt:lpstr>
      <vt:lpstr>Three Primary Collimators (x, y, skew)</vt:lpstr>
      <vt:lpstr>Multi-Stage Cleaning &amp; Protection    3-4 Stages</vt:lpstr>
      <vt:lpstr>Slide 10</vt:lpstr>
      <vt:lpstr>Losses in the Ring (3.5 TeV, End Fill 26.9.2010, t &gt; 75 h)</vt:lpstr>
      <vt:lpstr>Multiple Coulomb Scattering</vt:lpstr>
      <vt:lpstr>Single-Diffractive (SD) Scattering</vt:lpstr>
      <vt:lpstr>Meas. &amp; Sim. Cleaning at 3.5 TeV (beam1, vertical beam loss, intermediate settings)</vt:lpstr>
      <vt:lpstr>Comparing MCS and SD processes I</vt:lpstr>
      <vt:lpstr>Comparing MCS and SD processes II</vt:lpstr>
      <vt:lpstr>Situation More Complicated (of course)</vt:lpstr>
      <vt:lpstr>Compare Simple Model to Simulations</vt:lpstr>
      <vt:lpstr>Impact Collimation Efficiency</vt:lpstr>
      <vt:lpstr>Issues to be Discussed</vt:lpstr>
      <vt:lpstr>Limit on Bunch Density</vt:lpstr>
      <vt:lpstr>Beam-Induced Damage is Possible</vt:lpstr>
      <vt:lpstr>Irregular Beam Impact</vt:lpstr>
      <vt:lpstr>Relevant Robustness Parameter</vt:lpstr>
      <vt:lpstr>Present LHC Collimation Robustness</vt:lpstr>
      <vt:lpstr>Example 1: Performance Reach 3.5 TeV</vt:lpstr>
      <vt:lpstr>Example 2: Performance Reach 3.5 TeV</vt:lpstr>
      <vt:lpstr>HE-LHC Situation for Robustness</vt:lpstr>
      <vt:lpstr>HE-LHC with Present Technologies</vt:lpstr>
      <vt:lpstr>Mechanical Stresses: Present LHC Coll.</vt:lpstr>
      <vt:lpstr>Collimator R&amp;D</vt:lpstr>
      <vt:lpstr>Manufacturing of Cu-diamond composite</vt:lpstr>
      <vt:lpstr>Slide 33</vt:lpstr>
      <vt:lpstr>Slide 34</vt:lpstr>
      <vt:lpstr>Innovative materials…</vt:lpstr>
      <vt:lpstr>Issues to be Discussed</vt:lpstr>
      <vt:lpstr>Collimating with Small Gaps</vt:lpstr>
      <vt:lpstr> The Impedance Challenge </vt:lpstr>
      <vt:lpstr>Issues with Smaller Gaps </vt:lpstr>
      <vt:lpstr>Issues to be Discussed</vt:lpstr>
      <vt:lpstr>Comments on MP</vt:lpstr>
      <vt:lpstr>Issues to be Discussed</vt:lpstr>
      <vt:lpstr>Comments on Cleaning Insertions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Ralph Assmann</dc:creator>
  <cp:lastModifiedBy>Ralph Assmann</cp:lastModifiedBy>
  <cp:revision>254</cp:revision>
  <dcterms:created xsi:type="dcterms:W3CDTF">2010-10-15T09:23:01Z</dcterms:created>
  <dcterms:modified xsi:type="dcterms:W3CDTF">2010-10-15T09:28:01Z</dcterms:modified>
</cp:coreProperties>
</file>