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6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7E465-1A6D-4D91-90C5-E445ED3DD779}" type="datetimeFigureOut">
              <a:rPr lang="LID4096" smtClean="0"/>
              <a:t>12/15/2020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647F2-3A45-4DF6-9BF9-4E3AA75AB4C3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7423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4778" y="278874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4778" y="396830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4.6.2020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9" name="Straight Connector 8"/>
          <p:cNvCxnSpPr/>
          <p:nvPr/>
        </p:nvCxnSpPr>
        <p:spPr>
          <a:xfrm>
            <a:off x="1097280" y="3888283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0E641006-C54B-420B-AD8B-F7A8596391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2940"/>
            <a:ext cx="955723" cy="4467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2050A4C-AC82-433F-8252-8142363E57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26A1EE7-D528-424E-9740-AE73B85D9016}"/>
              </a:ext>
            </a:extLst>
          </p:cNvPr>
          <p:cNvSpPr txBox="1"/>
          <p:nvPr userDrawn="1"/>
        </p:nvSpPr>
        <p:spPr>
          <a:xfrm>
            <a:off x="11470870" y="-39518"/>
            <a:ext cx="7136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     JSI</a:t>
            </a:r>
          </a:p>
          <a:p>
            <a:r>
              <a:rPr lang="en-GB" sz="1100" b="1" dirty="0"/>
              <a:t>Ljubljana</a:t>
            </a:r>
          </a:p>
          <a:p>
            <a:r>
              <a:rPr lang="en-GB" sz="1100" b="1" dirty="0"/>
              <a:t>Slovenia</a:t>
            </a:r>
            <a:endParaRPr lang="LID4096" sz="1100" b="1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141FC84-9512-4506-85E7-DCF572ACC3E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73" y="455546"/>
            <a:ext cx="750660" cy="45195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26E1914-7CEC-4DFC-9119-0E3EA0AA81F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0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4.6.2020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99224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4.6.2020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3876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93406"/>
            <a:ext cx="1005840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845661-1A97-46CB-8DEE-DBBA978B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4.6.2020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2BFA5A-87DA-4F11-BEDC-06066BB75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8C6411-E6C9-44D5-A088-EBD58632E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43FDF49-9C53-48B2-8289-9DCF0E033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38497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4.6.2020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4071F55-1EF9-4302-90AA-576763F179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2940"/>
            <a:ext cx="955723" cy="4467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D1494D-17FF-4C97-B77D-802975D4015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A6C811-6980-426B-B16B-BC115F78A6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73" y="455546"/>
            <a:ext cx="750660" cy="45195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8AB7BB-7019-4ED6-BB88-97120EE3793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1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88720" y="-520705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4.6.2020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8118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-461852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4.6.2020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2261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748" y="-461319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4.6.2020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0284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4.6.2020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97314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LID4096"/>
              <a:t>4.6.2020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75449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4.6.2020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06230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6325" y="-487269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092" y="1081699"/>
            <a:ext cx="10058400" cy="503076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8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LID4096"/>
              <a:t>4.6.2020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3730" y="6459785"/>
            <a:ext cx="81960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G. Kramberger, Annealing Effects on operation of thin Low gain avalanche detectors, 36th RD50 Workshop</a:t>
            </a:r>
            <a:endParaRPr lang="LID4096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14858" y="645286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12D73F1-E440-471F-A1D6-3101CD187FFC}" type="slidenum">
              <a:rPr lang="LID4096" smtClean="0"/>
              <a:t>‹#›</a:t>
            </a:fld>
            <a:endParaRPr lang="LID4096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963488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2E51E57-4452-49A5-96C6-91457F49604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2940"/>
            <a:ext cx="955723" cy="4467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DEFAE2-FCAA-49EF-AF40-899BD1DF1DD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064177" y="0"/>
            <a:ext cx="466682" cy="5211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089327-12BA-4F7A-BDD1-34EC61973F54}"/>
              </a:ext>
            </a:extLst>
          </p:cNvPr>
          <p:cNvSpPr txBox="1"/>
          <p:nvPr userDrawn="1"/>
        </p:nvSpPr>
        <p:spPr>
          <a:xfrm>
            <a:off x="11470870" y="-39518"/>
            <a:ext cx="7136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     JSI</a:t>
            </a:r>
          </a:p>
          <a:p>
            <a:r>
              <a:rPr lang="en-GB" sz="1100" b="1" dirty="0"/>
              <a:t>Ljubljana</a:t>
            </a:r>
          </a:p>
          <a:p>
            <a:r>
              <a:rPr lang="en-GB" sz="1100" b="1" dirty="0"/>
              <a:t>Slovenia</a:t>
            </a:r>
            <a:endParaRPr lang="LID4096" sz="1100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AB2F98-A3E0-47B1-9FC2-13EC9A2E9BA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473" y="455546"/>
            <a:ext cx="750660" cy="4519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7E0D53-94F8-44A8-96AF-246E9F4C328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019" y="521128"/>
            <a:ext cx="1031508" cy="59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73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CFCBBC-E347-468A-BF57-EB0A2E91E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458" y="1204170"/>
            <a:ext cx="10058400" cy="483086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We are looking at the results from UZH to make sure nothing is overlooked – the results are very promising.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Dario sent the 3D sample (single cell) back for irradiations – sample irradiated with additional 2.5e15 cm</a:t>
            </a:r>
            <a:r>
              <a:rPr lang="en-GB" baseline="30000" dirty="0"/>
              <a:t>-2</a:t>
            </a:r>
            <a:r>
              <a:rPr lang="en-GB" dirty="0"/>
              <a:t>, now at 4.8e15 cm</a:t>
            </a:r>
            <a:r>
              <a:rPr lang="en-GB" baseline="30000" dirty="0"/>
              <a:t>-2</a:t>
            </a:r>
            <a:r>
              <a:rPr lang="en-GB" dirty="0"/>
              <a:t>. Sensors is “cooling” down and will be ready for sending back immediately after the new year.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JSI has started to work on simulation tools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Oscar sent the </a:t>
            </a:r>
            <a:r>
              <a:rPr lang="en-GB" dirty="0" err="1"/>
              <a:t>Sysnopsis</a:t>
            </a:r>
            <a:r>
              <a:rPr lang="en-GB" dirty="0"/>
              <a:t>-TCAD files with data and we are writing a parser which will allow import of TCAD data in </a:t>
            </a:r>
            <a:r>
              <a:rPr lang="en-GB" dirty="0" err="1"/>
              <a:t>KDetSim</a:t>
            </a:r>
            <a:r>
              <a:rPr lang="en-GB" dirty="0"/>
              <a:t>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Simulation of hexagon samples has started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Freiburg has also built timing/CC setup.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Plans for tests before new sensors arrive: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 scanning TCT tests –  </a:t>
            </a:r>
            <a:r>
              <a:rPr lang="en-GB" dirty="0" err="1"/>
              <a:t>ToA</a:t>
            </a:r>
            <a:r>
              <a:rPr lang="en-GB" dirty="0"/>
              <a:t> vs Laser position will allow determination of </a:t>
            </a:r>
            <a:r>
              <a:rPr lang="en-GB" dirty="0" err="1">
                <a:latin typeface="Symbol" panose="05050102010706020507" pitchFamily="18" charset="2"/>
              </a:rPr>
              <a:t>s</a:t>
            </a:r>
            <a:r>
              <a:rPr lang="en-GB" baseline="-25000" dirty="0" err="1"/>
              <a:t>wf</a:t>
            </a:r>
            <a:r>
              <a:rPr lang="en-GB" baseline="-25000" dirty="0"/>
              <a:t> </a:t>
            </a:r>
            <a:r>
              <a:rPr lang="en-GB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4-Ch timing boards are finally moving… how to readout for 5/6 channels?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13FFA2-EC43-4F4E-9997-BF257102A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LID4096"/>
              <a:t>4.6.2020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F6447E-493D-4326-A40D-6408CB5CA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Kramberger, Annealing Effects on operation of thin Low gain avalanche detectors, 36th RD50 Workshop</a:t>
            </a:r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24E59D-0A60-4B1B-BBC2-DFD295CEC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D73F1-E440-471F-A1D6-3101CD187FFC}" type="slidenum">
              <a:rPr lang="LID4096" smtClean="0"/>
              <a:t>1</a:t>
            </a:fld>
            <a:endParaRPr lang="LID4096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A544E5-C647-45E5-98AC-1D00F576C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Progress from the last meeting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08484210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K-ATLAS-MixedIrradiations" id="{C3BC0814-703D-4C40-A3A0-3EB539DCE451}" vid="{E80250AD-F589-493E-AED7-F7EAA4367F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GK-RD50-FluxDependence</Template>
  <TotalTime>8502</TotalTime>
  <Words>172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Symbol</vt:lpstr>
      <vt:lpstr>Wingdings</vt:lpstr>
      <vt:lpstr>Retrospect</vt:lpstr>
      <vt:lpstr>Progress from the last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Investigation of LGAD performance dependence on neutron flux</dc:title>
  <dc:creator>ata krambi</dc:creator>
  <cp:lastModifiedBy>ata krambi</cp:lastModifiedBy>
  <cp:revision>174</cp:revision>
  <dcterms:created xsi:type="dcterms:W3CDTF">2020-05-22T12:31:57Z</dcterms:created>
  <dcterms:modified xsi:type="dcterms:W3CDTF">2020-12-17T10:44:13Z</dcterms:modified>
</cp:coreProperties>
</file>