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22"/>
  </p:notesMasterIdLst>
  <p:sldIdLst>
    <p:sldId id="462" r:id="rId3"/>
    <p:sldId id="464" r:id="rId4"/>
    <p:sldId id="443" r:id="rId5"/>
    <p:sldId id="445" r:id="rId6"/>
    <p:sldId id="444" r:id="rId7"/>
    <p:sldId id="463" r:id="rId8"/>
    <p:sldId id="472" r:id="rId9"/>
    <p:sldId id="465" r:id="rId10"/>
    <p:sldId id="466" r:id="rId11"/>
    <p:sldId id="468" r:id="rId12"/>
    <p:sldId id="475" r:id="rId13"/>
    <p:sldId id="474" r:id="rId14"/>
    <p:sldId id="458" r:id="rId15"/>
    <p:sldId id="477" r:id="rId16"/>
    <p:sldId id="473" r:id="rId17"/>
    <p:sldId id="459" r:id="rId18"/>
    <p:sldId id="460" r:id="rId19"/>
    <p:sldId id="476" r:id="rId20"/>
    <p:sldId id="471" r:id="rId21"/>
  </p:sldIdLst>
  <p:sldSz cx="12192000" cy="6858000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CREVISSE Thibault" initials="LT" lastIdx="43" clrIdx="0">
    <p:extLst>
      <p:ext uri="{19B8F6BF-5375-455C-9EA6-DF929625EA0E}">
        <p15:presenceInfo xmlns:p15="http://schemas.microsoft.com/office/powerpoint/2012/main" userId="S-1-5-21-343818398-2000478354-839522115-304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>
        <p:scale>
          <a:sx n="96" d="100"/>
          <a:sy n="96" d="100"/>
        </p:scale>
        <p:origin x="354" y="3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B0F51-0BF4-40EC-A91E-5E899AF4F58D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B6733-E8F6-44FB-8224-3145CEE16B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1435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323B4-C920-43C2-A3E0-E6C15CF1B9D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566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323B4-C920-43C2-A3E0-E6C15CF1B9D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951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040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565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Program HTS draft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572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323B4-C920-43C2-A3E0-E6C15CF1B9D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112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10516"/>
            <a:ext cx="9144000" cy="2387600"/>
          </a:xfrm>
        </p:spPr>
        <p:txBody>
          <a:bodyPr anchor="t" anchorCtr="0">
            <a:normAutofit/>
          </a:bodyPr>
          <a:lstStyle>
            <a:lvl1pPr algn="ctr">
              <a:defRPr sz="4000" b="1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616799"/>
            <a:ext cx="9144000" cy="1655762"/>
          </a:xfrm>
        </p:spPr>
        <p:txBody>
          <a:bodyPr anchor="b" anchorCtr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1219200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78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535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582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10781188" y="6305193"/>
            <a:ext cx="1033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696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6891" y="1377244"/>
            <a:ext cx="11828511" cy="5006517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820227" y="165641"/>
            <a:ext cx="9053728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45423" y="6465733"/>
            <a:ext cx="101919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600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bandeau_tit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274353" y="5504601"/>
            <a:ext cx="6384619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10700408" y="6465733"/>
            <a:ext cx="974009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smtClean="0"/>
              <a:t>|</a:t>
            </a:r>
            <a:r>
              <a:rPr lang="fr-FR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388" y="4867217"/>
            <a:ext cx="1313351" cy="98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66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6891" y="1377244"/>
            <a:ext cx="11828511" cy="5006517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820227" y="165641"/>
            <a:ext cx="9053728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45423" y="6465733"/>
            <a:ext cx="101919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0216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23850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22846" y="6465733"/>
            <a:ext cx="104177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1818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3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3507" y="5805576"/>
            <a:ext cx="7778495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169131" y="6202395"/>
            <a:ext cx="2710612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13506" y="-1"/>
            <a:ext cx="7778495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4691725" y="6305910"/>
            <a:ext cx="3953865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smtClean="0">
                <a:solidFill>
                  <a:schemeClr val="bg1"/>
                </a:solidFill>
              </a:rPr>
              <a:t>Tel : +33 1 69 08 xx xx – Fax : +33 1 69 08 xx xx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86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Maria Durante   -   Préparation des tests des inserts HTS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3504"/>
            <a:ext cx="12192000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04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83504"/>
            <a:ext cx="12192000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216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07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999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36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83504"/>
            <a:ext cx="12192000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20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85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29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054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0654" y="365126"/>
            <a:ext cx="11218126" cy="689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0" y="1373607"/>
            <a:ext cx="11911980" cy="48033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490277"/>
            <a:ext cx="1348509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48509" y="6490277"/>
            <a:ext cx="57317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68780" y="6490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724A6-2E49-4817-BC4B-7C723D28CF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32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8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bandeau_texte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7120" cy="1275644"/>
          </a:xfrm>
          <a:prstGeom prst="rect">
            <a:avLst/>
          </a:prstGeom>
        </p:spPr>
      </p:pic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44620" y="6465733"/>
            <a:ext cx="90871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7844" y="220399"/>
            <a:ext cx="1115491" cy="83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7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9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5.png"/><Relationship Id="rId4" Type="http://schemas.openxmlformats.org/officeDocument/2006/relationships/image" Target="../media/image6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6.jpeg"/><Relationship Id="rId11" Type="http://schemas.openxmlformats.org/officeDocument/2006/relationships/image" Target="../media/image81.jpeg"/><Relationship Id="rId5" Type="http://schemas.openxmlformats.org/officeDocument/2006/relationships/image" Target="../media/image75.jpeg"/><Relationship Id="rId10" Type="http://schemas.openxmlformats.org/officeDocument/2006/relationships/image" Target="../media/image80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13" Type="http://schemas.openxmlformats.org/officeDocument/2006/relationships/image" Target="../media/image93.jpe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12" Type="http://schemas.openxmlformats.org/officeDocument/2006/relationships/image" Target="../media/image92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6.jpeg"/><Relationship Id="rId11" Type="http://schemas.openxmlformats.org/officeDocument/2006/relationships/image" Target="../media/image91.jpeg"/><Relationship Id="rId5" Type="http://schemas.openxmlformats.org/officeDocument/2006/relationships/image" Target="../media/image85.jpeg"/><Relationship Id="rId10" Type="http://schemas.openxmlformats.org/officeDocument/2006/relationships/image" Target="../media/image90.jpeg"/><Relationship Id="rId4" Type="http://schemas.openxmlformats.org/officeDocument/2006/relationships/image" Target="../media/image84.jpeg"/><Relationship Id="rId9" Type="http://schemas.openxmlformats.org/officeDocument/2006/relationships/image" Target="../media/image8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5.pn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188" y="2761410"/>
            <a:ext cx="4704503" cy="2603942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735980" y="1122363"/>
            <a:ext cx="10617820" cy="2387600"/>
          </a:xfrm>
        </p:spPr>
        <p:txBody>
          <a:bodyPr/>
          <a:lstStyle/>
          <a:p>
            <a:pPr marL="449263" indent="-449263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CEA HFM work - status and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plan</a:t>
            </a:r>
            <a:b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27/11/2020</a:t>
            </a:r>
            <a:r>
              <a:rPr lang="fr-FR" sz="36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3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EuCARD2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HTS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cos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q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dipole	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</a:rPr>
              <a:t>EuCARD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 HTS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Insert</a:t>
            </a:r>
            <a:endParaRPr lang="fr-F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475861" y="4616799"/>
            <a:ext cx="11262049" cy="1655762"/>
          </a:xfrm>
        </p:spPr>
        <p:txBody>
          <a:bodyPr>
            <a:normAutofit/>
          </a:bodyPr>
          <a:lstStyle/>
          <a:p>
            <a:r>
              <a:rPr lang="fr-FR" sz="1800" b="1" dirty="0" smtClean="0">
                <a:solidFill>
                  <a:schemeClr val="tx2"/>
                </a:solidFill>
              </a:rPr>
              <a:t>Maria Durante, </a:t>
            </a:r>
            <a:r>
              <a:rPr lang="fr-FR" sz="1800" dirty="0" smtClean="0">
                <a:solidFill>
                  <a:schemeClr val="tx2"/>
                </a:solidFill>
              </a:rPr>
              <a:t>Michel </a:t>
            </a:r>
            <a:r>
              <a:rPr lang="fr-FR" sz="1800" dirty="0" err="1" smtClean="0">
                <a:solidFill>
                  <a:schemeClr val="tx2"/>
                </a:solidFill>
              </a:rPr>
              <a:t>Segreti</a:t>
            </a:r>
            <a:r>
              <a:rPr lang="fr-FR" sz="1800" dirty="0" smtClean="0">
                <a:solidFill>
                  <a:schemeClr val="tx2"/>
                </a:solidFill>
              </a:rPr>
              <a:t>, Thibault </a:t>
            </a:r>
            <a:r>
              <a:rPr lang="fr-FR" sz="1800" dirty="0" err="1" smtClean="0">
                <a:solidFill>
                  <a:schemeClr val="tx2"/>
                </a:solidFill>
              </a:rPr>
              <a:t>Lecrevisse</a:t>
            </a:r>
            <a:r>
              <a:rPr lang="fr-FR" sz="1800" dirty="0">
                <a:solidFill>
                  <a:schemeClr val="tx2"/>
                </a:solidFill>
              </a:rPr>
              <a:t>, Clement </a:t>
            </a:r>
            <a:r>
              <a:rPr lang="fr-FR" sz="1800" dirty="0" smtClean="0">
                <a:solidFill>
                  <a:schemeClr val="tx2"/>
                </a:solidFill>
              </a:rPr>
              <a:t>Lorin - DACM/LEAS </a:t>
            </a:r>
          </a:p>
          <a:p>
            <a:r>
              <a:rPr lang="fr-FR" sz="1800" dirty="0" smtClean="0">
                <a:solidFill>
                  <a:schemeClr val="tx2"/>
                </a:solidFill>
              </a:rPr>
              <a:t>Edouard </a:t>
            </a:r>
            <a:r>
              <a:rPr lang="fr-FR" sz="1800" dirty="0" err="1" smtClean="0">
                <a:solidFill>
                  <a:schemeClr val="tx2"/>
                </a:solidFill>
              </a:rPr>
              <a:t>Pepinter</a:t>
            </a:r>
            <a:r>
              <a:rPr lang="fr-FR" sz="1800" dirty="0" smtClean="0">
                <a:solidFill>
                  <a:schemeClr val="tx2"/>
                </a:solidFill>
              </a:rPr>
              <a:t>, Sébastien </a:t>
            </a:r>
            <a:r>
              <a:rPr lang="fr-FR" sz="1800" dirty="0" err="1" smtClean="0">
                <a:solidFill>
                  <a:schemeClr val="tx2"/>
                </a:solidFill>
              </a:rPr>
              <a:t>Somson</a:t>
            </a:r>
            <a:r>
              <a:rPr lang="fr-FR" sz="1800" dirty="0" smtClean="0">
                <a:solidFill>
                  <a:schemeClr val="tx2"/>
                </a:solidFill>
              </a:rPr>
              <a:t>, Yosri </a:t>
            </a:r>
            <a:r>
              <a:rPr lang="fr-FR" sz="1800" dirty="0" err="1" smtClean="0">
                <a:solidFill>
                  <a:schemeClr val="tx2"/>
                </a:solidFill>
              </a:rPr>
              <a:t>Rabti</a:t>
            </a:r>
            <a:r>
              <a:rPr lang="fr-FR" sz="1800" dirty="0" smtClean="0">
                <a:solidFill>
                  <a:schemeClr val="tx2"/>
                </a:solidFill>
              </a:rPr>
              <a:t>	-  </a:t>
            </a:r>
            <a:r>
              <a:rPr lang="en-US" sz="1800" dirty="0" smtClean="0">
                <a:solidFill>
                  <a:schemeClr val="tx2"/>
                </a:solidFill>
              </a:rPr>
              <a:t>LEAS 122 technical team</a:t>
            </a:r>
          </a:p>
          <a:p>
            <a:r>
              <a:rPr lang="fr-FR" sz="1800" dirty="0" smtClean="0">
                <a:solidFill>
                  <a:schemeClr val="tx2"/>
                </a:solidFill>
              </a:rPr>
              <a:t>Olivier Tellier, Jean-François </a:t>
            </a:r>
            <a:r>
              <a:rPr lang="fr-FR" sz="1800" dirty="0" err="1" smtClean="0">
                <a:solidFill>
                  <a:schemeClr val="tx2"/>
                </a:solidFill>
              </a:rPr>
              <a:t>Millot</a:t>
            </a:r>
            <a:r>
              <a:rPr lang="fr-FR" sz="1800" dirty="0" smtClean="0">
                <a:solidFill>
                  <a:schemeClr val="tx2"/>
                </a:solidFill>
              </a:rPr>
              <a:t> - DIS/LCAP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5179" r="1963" b="11584"/>
          <a:stretch/>
        </p:blipFill>
        <p:spPr>
          <a:xfrm rot="223285">
            <a:off x="2299584" y="3077099"/>
            <a:ext cx="3060000" cy="197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0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0" y="1359992"/>
            <a:ext cx="1104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7030A0"/>
                </a:solidFill>
              </a:rPr>
              <a:t>Assembly</a:t>
            </a:r>
            <a:r>
              <a:rPr lang="fr-FR" dirty="0" smtClean="0">
                <a:solidFill>
                  <a:srgbClr val="7030A0"/>
                </a:solidFill>
              </a:rPr>
              <a:t> of </a:t>
            </a:r>
            <a:r>
              <a:rPr lang="fr-FR" dirty="0" err="1" smtClean="0">
                <a:solidFill>
                  <a:srgbClr val="7030A0"/>
                </a:solidFill>
              </a:rPr>
              <a:t>coils</a:t>
            </a:r>
            <a:r>
              <a:rPr lang="fr-FR" dirty="0" smtClean="0">
                <a:solidFill>
                  <a:srgbClr val="7030A0"/>
                </a:solidFill>
              </a:rPr>
              <a:t> SCB02 and SCB03 in stand-</a:t>
            </a:r>
            <a:r>
              <a:rPr lang="fr-FR" dirty="0" err="1" smtClean="0">
                <a:solidFill>
                  <a:srgbClr val="7030A0"/>
                </a:solidFill>
              </a:rPr>
              <a:t>alone</a:t>
            </a:r>
            <a:r>
              <a:rPr lang="fr-FR" dirty="0" smtClean="0">
                <a:solidFill>
                  <a:srgbClr val="7030A0"/>
                </a:solidFill>
              </a:rPr>
              <a:t> configuration - </a:t>
            </a:r>
            <a:r>
              <a:rPr lang="fr-FR" dirty="0" err="1" smtClean="0">
                <a:solidFill>
                  <a:srgbClr val="7030A0"/>
                </a:solidFill>
              </a:rPr>
              <a:t>November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>
                <a:solidFill>
                  <a:srgbClr val="7030A0"/>
                </a:solidFill>
              </a:rPr>
              <a:t>2020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289431" y="4252873"/>
            <a:ext cx="29142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The </a:t>
            </a:r>
            <a:r>
              <a:rPr lang="fr-FR" dirty="0" err="1" smtClean="0">
                <a:solidFill>
                  <a:srgbClr val="0070C0"/>
                </a:solidFill>
              </a:rPr>
              <a:t>magnet</a:t>
            </a:r>
            <a:r>
              <a:rPr lang="fr-FR" dirty="0" smtClean="0">
                <a:solidFill>
                  <a:srgbClr val="0070C0"/>
                </a:solidFill>
              </a:rPr>
              <a:t> has been </a:t>
            </a:r>
            <a:r>
              <a:rPr lang="fr-FR" dirty="0" err="1" smtClean="0">
                <a:solidFill>
                  <a:srgbClr val="0070C0"/>
                </a:solidFill>
              </a:rPr>
              <a:t>delivered</a:t>
            </a:r>
            <a:r>
              <a:rPr lang="fr-FR" dirty="0" smtClean="0">
                <a:solidFill>
                  <a:srgbClr val="0070C0"/>
                </a:solidFill>
              </a:rPr>
              <a:t> to CERN on </a:t>
            </a:r>
            <a:r>
              <a:rPr lang="fr-FR" dirty="0" err="1" smtClean="0">
                <a:solidFill>
                  <a:srgbClr val="0070C0"/>
                </a:solidFill>
              </a:rPr>
              <a:t>November</a:t>
            </a:r>
            <a:r>
              <a:rPr lang="fr-FR" dirty="0" smtClean="0">
                <a:solidFill>
                  <a:srgbClr val="0070C0"/>
                </a:solidFill>
              </a:rPr>
              <a:t> 13th </a:t>
            </a:r>
            <a:r>
              <a:rPr lang="fr-FR" dirty="0" smtClean="0">
                <a:solidFill>
                  <a:srgbClr val="0070C0"/>
                </a:solidFill>
                <a:sym typeface="Wingdings" panose="05000000000000000000" pitchFamily="2" charset="2"/>
              </a:rPr>
              <a:t></a:t>
            </a:r>
            <a:endParaRPr lang="fr-FR" dirty="0" smtClean="0">
              <a:solidFill>
                <a:srgbClr val="0070C0"/>
              </a:solidFill>
            </a:endParaRPr>
          </a:p>
          <a:p>
            <a:pPr algn="ctr"/>
            <a:endParaRPr lang="fr-FR" dirty="0">
              <a:solidFill>
                <a:srgbClr val="0070C0"/>
              </a:solidFill>
            </a:endParaRPr>
          </a:p>
          <a:p>
            <a:pPr algn="ctr"/>
            <a:r>
              <a:rPr lang="fr-FR" dirty="0" smtClean="0">
                <a:solidFill>
                  <a:srgbClr val="0070C0"/>
                </a:solidFill>
              </a:rPr>
              <a:t>First slot for </a:t>
            </a:r>
            <a:r>
              <a:rPr lang="fr-FR" dirty="0" err="1" smtClean="0">
                <a:solidFill>
                  <a:srgbClr val="0070C0"/>
                </a:solidFill>
              </a:rPr>
              <a:t>standalone</a:t>
            </a:r>
            <a:r>
              <a:rPr lang="fr-FR" dirty="0" smtClean="0">
                <a:solidFill>
                  <a:srgbClr val="0070C0"/>
                </a:solidFill>
              </a:rPr>
              <a:t> tests </a:t>
            </a:r>
            <a:r>
              <a:rPr lang="fr-FR" dirty="0" err="1" smtClean="0">
                <a:solidFill>
                  <a:srgbClr val="0070C0"/>
                </a:solidFill>
              </a:rPr>
              <a:t>December</a:t>
            </a:r>
            <a:r>
              <a:rPr lang="fr-FR" dirty="0" smtClean="0">
                <a:solidFill>
                  <a:srgbClr val="0070C0"/>
                </a:solidFill>
              </a:rPr>
              <a:t> 11th-14th</a:t>
            </a:r>
            <a:endParaRPr lang="fr-FR" dirty="0">
              <a:solidFill>
                <a:srgbClr val="0070C0"/>
              </a:solidFill>
            </a:endParaRPr>
          </a:p>
          <a:p>
            <a:pPr algn="ctr"/>
            <a:r>
              <a:rPr lang="fr-FR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28" name="Espace réservé du contenu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4" t="15648" r="7161" b="24048"/>
          <a:stretch/>
        </p:blipFill>
        <p:spPr>
          <a:xfrm>
            <a:off x="9320315" y="1738690"/>
            <a:ext cx="2742261" cy="1728000"/>
          </a:xfrm>
          <a:prstGeom prst="rect">
            <a:avLst/>
          </a:prstGeom>
        </p:spPr>
      </p:pic>
      <p:pic>
        <p:nvPicPr>
          <p:cNvPr id="31" name="Espace réservé du contenu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27"/>
          <a:stretch/>
        </p:blipFill>
        <p:spPr>
          <a:xfrm rot="16200000">
            <a:off x="4966830" y="4423812"/>
            <a:ext cx="2520000" cy="1660794"/>
          </a:xfrm>
          <a:prstGeom prst="rect">
            <a:avLst/>
          </a:prstGeom>
        </p:spPr>
      </p:pic>
      <p:pic>
        <p:nvPicPr>
          <p:cNvPr id="33" name="Espace réservé du contenu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9" t="30448" r="4699" b="19318"/>
          <a:stretch/>
        </p:blipFill>
        <p:spPr>
          <a:xfrm>
            <a:off x="91978" y="1780701"/>
            <a:ext cx="3867423" cy="1728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" r="5718" b="14648"/>
          <a:stretch/>
        </p:blipFill>
        <p:spPr>
          <a:xfrm>
            <a:off x="6550759" y="1757233"/>
            <a:ext cx="2542090" cy="1728000"/>
          </a:xfrm>
          <a:prstGeom prst="rect">
            <a:avLst/>
          </a:prstGeom>
        </p:spPr>
      </p:pic>
      <p:pic>
        <p:nvPicPr>
          <p:cNvPr id="30" name="Espace réservé du contenu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7" t="22685" r="11555" b="6086"/>
          <a:stretch/>
        </p:blipFill>
        <p:spPr>
          <a:xfrm rot="16200000">
            <a:off x="1428534" y="4641615"/>
            <a:ext cx="2016369" cy="1397142"/>
          </a:xfrm>
          <a:prstGeom prst="rect">
            <a:avLst/>
          </a:prstGeom>
        </p:spPr>
      </p:pic>
      <p:pic>
        <p:nvPicPr>
          <p:cNvPr id="20" name="Espace réservé du contenu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1" t="10568" r="17863" b="21698"/>
          <a:stretch/>
        </p:blipFill>
        <p:spPr>
          <a:xfrm>
            <a:off x="4182799" y="1755938"/>
            <a:ext cx="2140494" cy="172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SMB01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assembly</a:t>
            </a:r>
            <a:r>
              <a:rPr lang="fr-FR" dirty="0" smtClean="0"/>
              <a:t> sent to CERN</a:t>
            </a:r>
            <a:endParaRPr lang="fr-FR" dirty="0"/>
          </a:p>
        </p:txBody>
      </p:sp>
      <p:pic>
        <p:nvPicPr>
          <p:cNvPr id="22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0" t="25995" r="17024" b="-1"/>
          <a:stretch/>
        </p:blipFill>
        <p:spPr>
          <a:xfrm>
            <a:off x="3262092" y="4052972"/>
            <a:ext cx="1980000" cy="2279852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0" t="27407" r="18218" b="593"/>
          <a:stretch/>
        </p:blipFill>
        <p:spPr>
          <a:xfrm>
            <a:off x="7118162" y="4303797"/>
            <a:ext cx="2171269" cy="1803711"/>
          </a:xfrm>
          <a:prstGeom prst="rect">
            <a:avLst/>
          </a:prstGeom>
        </p:spPr>
      </p:pic>
      <p:sp>
        <p:nvSpPr>
          <p:cNvPr id="13" name="TextBox 14"/>
          <p:cNvSpPr txBox="1"/>
          <p:nvPr/>
        </p:nvSpPr>
        <p:spPr>
          <a:xfrm>
            <a:off x="539262" y="3541432"/>
            <a:ext cx="2460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Supercondcuting</a:t>
            </a:r>
            <a:r>
              <a:rPr lang="fr-FR" sz="1200" dirty="0" smtClean="0"/>
              <a:t> </a:t>
            </a:r>
            <a:r>
              <a:rPr lang="fr-FR" sz="1200" dirty="0" err="1" smtClean="0"/>
              <a:t>coils</a:t>
            </a:r>
            <a:r>
              <a:rPr lang="fr-FR" sz="1200" dirty="0" smtClean="0"/>
              <a:t> </a:t>
            </a:r>
            <a:r>
              <a:rPr lang="fr-FR" sz="1200" dirty="0" err="1" smtClean="0"/>
              <a:t>assembly</a:t>
            </a:r>
            <a:endParaRPr lang="en-US" sz="1200" dirty="0"/>
          </a:p>
        </p:txBody>
      </p:sp>
      <p:sp>
        <p:nvSpPr>
          <p:cNvPr id="14" name="TextBox 14"/>
          <p:cNvSpPr txBox="1"/>
          <p:nvPr/>
        </p:nvSpPr>
        <p:spPr>
          <a:xfrm>
            <a:off x="4359882" y="3529657"/>
            <a:ext cx="1878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External</a:t>
            </a:r>
            <a:r>
              <a:rPr lang="fr-FR" sz="1200" dirty="0" smtClean="0"/>
              <a:t> tube insertion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42889" y="3489216"/>
            <a:ext cx="2449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Internal</a:t>
            </a:r>
            <a:r>
              <a:rPr lang="fr-FR" sz="1200" dirty="0" smtClean="0"/>
              <a:t> joint </a:t>
            </a:r>
            <a:r>
              <a:rPr lang="fr-FR" sz="1200" dirty="0" err="1" smtClean="0"/>
              <a:t>preparation</a:t>
            </a:r>
            <a:endParaRPr lang="en-US" sz="1200" dirty="0"/>
          </a:p>
        </p:txBody>
      </p:sp>
      <p:sp>
        <p:nvSpPr>
          <p:cNvPr id="16" name="TextBox 14"/>
          <p:cNvSpPr txBox="1"/>
          <p:nvPr/>
        </p:nvSpPr>
        <p:spPr>
          <a:xfrm>
            <a:off x="9404882" y="3508701"/>
            <a:ext cx="2657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… </a:t>
            </a:r>
            <a:r>
              <a:rPr lang="fr-FR" sz="1200" dirty="0" err="1" smtClean="0"/>
              <a:t>with</a:t>
            </a:r>
            <a:r>
              <a:rPr lang="fr-FR" sz="1200" dirty="0" smtClean="0"/>
              <a:t> </a:t>
            </a:r>
            <a:r>
              <a:rPr lang="fr-FR" sz="1200" dirty="0" err="1" smtClean="0"/>
              <a:t>mechanical</a:t>
            </a:r>
            <a:r>
              <a:rPr lang="fr-FR" sz="1200" dirty="0" smtClean="0"/>
              <a:t> structure</a:t>
            </a:r>
            <a:endParaRPr lang="en-US" sz="1200" dirty="0"/>
          </a:p>
        </p:txBody>
      </p:sp>
      <p:sp>
        <p:nvSpPr>
          <p:cNvPr id="17" name="TextBox 14"/>
          <p:cNvSpPr txBox="1"/>
          <p:nvPr/>
        </p:nvSpPr>
        <p:spPr>
          <a:xfrm>
            <a:off x="7517576" y="6152068"/>
            <a:ext cx="13724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Ready</a:t>
            </a:r>
            <a:r>
              <a:rPr lang="fr-FR" sz="1200" dirty="0" smtClean="0"/>
              <a:t> to </a:t>
            </a:r>
            <a:r>
              <a:rPr lang="fr-FR" sz="1200" dirty="0" err="1" smtClean="0"/>
              <a:t>leave</a:t>
            </a:r>
            <a:r>
              <a:rPr lang="fr-FR" sz="1200" dirty="0" smtClean="0"/>
              <a:t> !</a:t>
            </a:r>
            <a:endParaRPr lang="en-US" sz="1200" dirty="0"/>
          </a:p>
        </p:txBody>
      </p:sp>
      <p:sp>
        <p:nvSpPr>
          <p:cNvPr id="18" name="TextBox 14"/>
          <p:cNvSpPr txBox="1"/>
          <p:nvPr/>
        </p:nvSpPr>
        <p:spPr>
          <a:xfrm>
            <a:off x="5251457" y="6480043"/>
            <a:ext cx="189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Conductor ends in place</a:t>
            </a:r>
            <a:endParaRPr lang="en-US" sz="1200" dirty="0"/>
          </a:p>
        </p:txBody>
      </p:sp>
      <p:sp>
        <p:nvSpPr>
          <p:cNvPr id="19" name="TextBox 14"/>
          <p:cNvSpPr txBox="1"/>
          <p:nvPr/>
        </p:nvSpPr>
        <p:spPr>
          <a:xfrm>
            <a:off x="-137139" y="6179265"/>
            <a:ext cx="1971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Tilting</a:t>
            </a:r>
            <a:r>
              <a:rPr lang="fr-FR" sz="1200" dirty="0" smtClean="0"/>
              <a:t> in vertical position</a:t>
            </a:r>
            <a:endParaRPr lang="en-US" sz="1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1" t="11026" r="12479" b="10342"/>
          <a:stretch/>
        </p:blipFill>
        <p:spPr>
          <a:xfrm rot="16200000">
            <a:off x="-159497" y="4395504"/>
            <a:ext cx="2016000" cy="1489336"/>
          </a:xfrm>
          <a:prstGeom prst="rect">
            <a:avLst/>
          </a:prstGeom>
        </p:spPr>
      </p:pic>
      <p:sp>
        <p:nvSpPr>
          <p:cNvPr id="21" name="TextBox 14"/>
          <p:cNvSpPr txBox="1"/>
          <p:nvPr/>
        </p:nvSpPr>
        <p:spPr>
          <a:xfrm>
            <a:off x="1738147" y="6375709"/>
            <a:ext cx="3572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Insertion </a:t>
            </a:r>
            <a:r>
              <a:rPr lang="fr-FR" sz="1200" dirty="0" err="1" smtClean="0"/>
              <a:t>inside</a:t>
            </a:r>
            <a:r>
              <a:rPr lang="fr-FR" sz="1200" dirty="0" smtClean="0"/>
              <a:t> the </a:t>
            </a:r>
            <a:r>
              <a:rPr lang="fr-FR" sz="1200" dirty="0" err="1" smtClean="0"/>
              <a:t>yoke</a:t>
            </a:r>
            <a:r>
              <a:rPr lang="fr-FR" sz="1200" dirty="0" smtClean="0"/>
              <a:t> and </a:t>
            </a:r>
            <a:r>
              <a:rPr lang="fr-FR" sz="1200" dirty="0" err="1" smtClean="0"/>
              <a:t>tilting</a:t>
            </a:r>
            <a:r>
              <a:rPr lang="fr-FR" sz="1200" dirty="0" smtClean="0"/>
              <a:t> in the box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2725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4836" y="1291022"/>
            <a:ext cx="10111571" cy="5498711"/>
          </a:xfrm>
        </p:spPr>
        <p:txBody>
          <a:bodyPr/>
          <a:lstStyle/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EuCARD2</a:t>
            </a:r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cos</a:t>
            </a:r>
            <a:r>
              <a:rPr lang="el-GR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Ø98 mm Standalone configuration preparation</a:t>
            </a:r>
          </a:p>
          <a:p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EuCARD2 cos</a:t>
            </a:r>
            <a:r>
              <a:rPr lang="el-GR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fr-FR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Ø98 </a:t>
            </a:r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 Standalone configuration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transferred to CERN on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November 13</a:t>
            </a:r>
            <a:r>
              <a:rPr lang="en-US" sz="1600" b="1" baseline="300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600" b="1" dirty="0" smtClean="0">
              <a:solidFill>
                <a:srgbClr val="6666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 for Integration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CERN Diode Cryostat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CERN</a:t>
            </a: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Procurements for Integration </a:t>
            </a:r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CERN Diode Cryostat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 </a:t>
            </a:r>
            <a:r>
              <a:rPr lang="en-US" sz="1600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CERN</a:t>
            </a: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Integration </a:t>
            </a:r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CERN Diode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(no travels due to COVID)</a:t>
            </a: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for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Standalone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inside Diode Cryostat at CERN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Tests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CERN team (no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travels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COVID)</a:t>
            </a: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Standalone t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ests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Diode cryostat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starting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December 11</a:t>
            </a:r>
            <a:r>
              <a:rPr lang="en-US" sz="1600" b="1" baseline="300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Tests </a:t>
            </a:r>
            <a:r>
              <a:rPr lang="en-US" sz="1600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CERN team (no travels due to COVID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600" b="1" dirty="0" smtClean="0">
              <a:solidFill>
                <a:srgbClr val="666666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	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weekend to test the magnet before cryogenic shutdown</a:t>
            </a:r>
            <a:endParaRPr lang="en-US" sz="16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Standalone tests data analysis</a:t>
            </a: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sent back to CEA no later that end of February 2021</a:t>
            </a:r>
            <a:endParaRPr lang="en-US" sz="1600" b="1" dirty="0">
              <a:solidFill>
                <a:srgbClr val="6666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 for Integration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EuCARD2 cos</a:t>
            </a:r>
            <a:r>
              <a:rPr lang="el-GR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fr-FR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inside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FRESCA2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validated with CERN</a:t>
            </a:r>
            <a:endParaRPr lang="en-US" sz="16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 from Ø98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 standalone to Ø96 mm Insert structure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March 2021 </a:t>
            </a: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back to CERN by end of March 2021 </a:t>
            </a:r>
          </a:p>
          <a:p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Integration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EuCARD2 cos</a:t>
            </a:r>
            <a:r>
              <a:rPr lang="el-GR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fr-FR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Ø96 </a:t>
            </a:r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FRESCA2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CERN, with or without CEA team (COVID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?)</a:t>
            </a: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for tests in </a:t>
            </a:r>
            <a:r>
              <a:rPr lang="en-US" sz="1600" b="1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FRESCA2 </a:t>
            </a:r>
            <a:r>
              <a:rPr lang="en-US" sz="1600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tests performed by </a:t>
            </a:r>
            <a:r>
              <a:rPr lang="en-US" sz="1600" dirty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CERN, with or without CEA team (COVID?)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</a:t>
            </a:r>
            <a:r>
              <a:rPr 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FRESCA2 at CERN  in April </a:t>
            </a:r>
            <a:r>
              <a:rPr 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 </a:t>
            </a:r>
            <a:r>
              <a:rPr 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2 weeks for integration, 2 weeks for tests…</a:t>
            </a:r>
            <a:endParaRPr lang="en-US" sz="16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 smtClean="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data analysis</a:t>
            </a:r>
            <a:endParaRPr lang="en-US" sz="1600" b="1" dirty="0">
              <a:solidFill>
                <a:srgbClr val="6666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EuCARD2 </a:t>
            </a:r>
            <a:r>
              <a:rPr lang="fr-FR" dirty="0" err="1" smtClean="0"/>
              <a:t>cos</a:t>
            </a:r>
            <a:r>
              <a:rPr lang="fr-FR" dirty="0" err="1" smtClean="0">
                <a:latin typeface="Symbol" panose="05050102010706020507" pitchFamily="18" charset="2"/>
              </a:rPr>
              <a:t>Q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r>
              <a:rPr lang="fr-FR" dirty="0" smtClean="0"/>
              <a:t>  - </a:t>
            </a:r>
            <a:r>
              <a:rPr lang="fr-FR" dirty="0" err="1" smtClean="0"/>
              <a:t>Realization</a:t>
            </a:r>
            <a:r>
              <a:rPr lang="fr-FR" dirty="0" smtClean="0"/>
              <a:t> and Tests -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>
                <a:latin typeface="Arial"/>
              </a:rPr>
              <a:t>Page </a:t>
            </a:r>
            <a:fld id="{AEFB9B6D-867A-40B8-ACB0-35CC9F272C9C}" type="slidenum">
              <a:rPr lang="fr-FR">
                <a:latin typeface="Arial"/>
              </a:rPr>
              <a:pPr/>
              <a:t>11</a:t>
            </a:fld>
            <a:endParaRPr lang="fr-FR" dirty="0"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2710" y="1299717"/>
            <a:ext cx="442126" cy="5490016"/>
          </a:xfrm>
          <a:prstGeom prst="rect">
            <a:avLst/>
          </a:prstGeom>
        </p:spPr>
        <p:txBody>
          <a:bodyPr/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600" b="1" cap="none" baseline="0">
                <a:solidFill>
                  <a:srgbClr val="666666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270000" indent="-27000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2"/>
              </a:buBlip>
              <a:defRPr cap="small" baseline="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3"/>
              </a:buBlip>
              <a:defRPr sz="14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buFont typeface="Arial" pitchFamily="34" charset="0"/>
              <a:buChar char="•"/>
              <a:defRPr sz="1200" i="1" baseline="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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</a:t>
            </a:r>
            <a:endParaRPr lang="fr-FR" dirty="0" smtClean="0">
              <a:solidFill>
                <a:srgbClr val="00B050"/>
              </a:solidFill>
            </a:endParaRPr>
          </a:p>
          <a:p>
            <a:pPr>
              <a:spcAft>
                <a:spcPts val="200"/>
              </a:spcAft>
            </a:pP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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…</a:t>
            </a:r>
            <a:endParaRPr lang="fr-FR" dirty="0" smtClean="0"/>
          </a:p>
          <a:p>
            <a:r>
              <a:rPr lang="fr-FR" dirty="0" smtClean="0"/>
              <a:t>…</a:t>
            </a:r>
          </a:p>
          <a:p>
            <a:r>
              <a:rPr lang="fr-FR" dirty="0"/>
              <a:t>…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</a:t>
            </a:r>
            <a:endParaRPr lang="fr-FR" dirty="0">
              <a:solidFill>
                <a:srgbClr val="00B050"/>
              </a:solidFill>
            </a:endParaRP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989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727" y="1370640"/>
            <a:ext cx="11911980" cy="480335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  <a:hlinkClick r:id="rId2" action="ppaction://hlinksldjump"/>
              </a:rPr>
              <a:t>EuCARD2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Design studies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update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Integration studies for tests in standalone and as an Insert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Coils/dipole Realization status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Tests preparation status and program</a:t>
            </a:r>
          </a:p>
          <a:p>
            <a:r>
              <a:rPr lang="en-US" dirty="0" err="1" smtClean="0">
                <a:hlinkClick r:id="rId3" action="ppaction://hlinksldjump"/>
              </a:rPr>
              <a:t>EuCARD</a:t>
            </a:r>
            <a:r>
              <a:rPr lang="en-US" dirty="0" smtClean="0">
                <a:hlinkClick r:id="rId3" action="ppaction://hlinksldjump"/>
              </a:rPr>
              <a:t> </a:t>
            </a:r>
            <a:r>
              <a:rPr lang="en-US" dirty="0">
                <a:hlinkClick r:id="rId3" action="ppaction://hlinksldjump"/>
              </a:rPr>
              <a:t>Insert </a:t>
            </a:r>
            <a:endParaRPr lang="en-US" dirty="0"/>
          </a:p>
          <a:p>
            <a:pPr lvl="1"/>
            <a:r>
              <a:rPr lang="en-US" dirty="0" smtClean="0"/>
              <a:t>Recall of the Design studies and program</a:t>
            </a:r>
            <a:endParaRPr lang="en-US" dirty="0"/>
          </a:p>
          <a:p>
            <a:pPr lvl="1"/>
            <a:r>
              <a:rPr lang="en-US" dirty="0" err="1"/>
              <a:t>EuCARD</a:t>
            </a:r>
            <a:r>
              <a:rPr lang="en-US" dirty="0"/>
              <a:t> insert configuration </a:t>
            </a:r>
            <a:r>
              <a:rPr lang="en-US" dirty="0" smtClean="0"/>
              <a:t>and integration studies</a:t>
            </a:r>
          </a:p>
          <a:p>
            <a:pPr lvl="1"/>
            <a:r>
              <a:rPr lang="en-US" dirty="0" smtClean="0"/>
              <a:t>Central coil damage discovery and investigation</a:t>
            </a:r>
          </a:p>
          <a:p>
            <a:pPr lvl="1"/>
            <a:r>
              <a:rPr lang="en-US" dirty="0" smtClean="0"/>
              <a:t>Status and perspectives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09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38" y="1345812"/>
            <a:ext cx="3949700" cy="16383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EuCARD</a:t>
            </a:r>
            <a:r>
              <a:rPr lang="en-US" dirty="0"/>
              <a:t> b</a:t>
            </a:r>
            <a:r>
              <a:rPr lang="en-US" dirty="0" smtClean="0"/>
              <a:t>lock </a:t>
            </a:r>
            <a:r>
              <a:rPr lang="en-US" dirty="0"/>
              <a:t>I</a:t>
            </a:r>
            <a:r>
              <a:rPr lang="en-US" dirty="0" smtClean="0"/>
              <a:t>nsert</a:t>
            </a:r>
            <a:endParaRPr lang="en-US" dirty="0"/>
          </a:p>
        </p:txBody>
      </p:sp>
      <p:grpSp>
        <p:nvGrpSpPr>
          <p:cNvPr id="32" name="Groupe 31"/>
          <p:cNvGrpSpPr/>
          <p:nvPr/>
        </p:nvGrpSpPr>
        <p:grpSpPr>
          <a:xfrm>
            <a:off x="6240433" y="1332271"/>
            <a:ext cx="6261784" cy="2928800"/>
            <a:chOff x="2314978" y="2849145"/>
            <a:chExt cx="6261784" cy="2928800"/>
          </a:xfrm>
        </p:grpSpPr>
        <p:grpSp>
          <p:nvGrpSpPr>
            <p:cNvPr id="33" name="Groupe 32"/>
            <p:cNvGrpSpPr/>
            <p:nvPr/>
          </p:nvGrpSpPr>
          <p:grpSpPr>
            <a:xfrm>
              <a:off x="2314978" y="2849145"/>
              <a:ext cx="6261784" cy="2928800"/>
              <a:chOff x="2314978" y="2853256"/>
              <a:chExt cx="6261784" cy="2928800"/>
            </a:xfrm>
          </p:grpSpPr>
          <p:pic>
            <p:nvPicPr>
              <p:cNvPr id="37" name="Image 36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14978" y="2853256"/>
                <a:ext cx="3119446" cy="2880000"/>
              </a:xfrm>
              <a:prstGeom prst="rect">
                <a:avLst/>
              </a:prstGeom>
            </p:spPr>
          </p:pic>
          <p:grpSp>
            <p:nvGrpSpPr>
              <p:cNvPr id="38" name="Groupe 37"/>
              <p:cNvGrpSpPr/>
              <p:nvPr/>
            </p:nvGrpSpPr>
            <p:grpSpPr>
              <a:xfrm>
                <a:off x="4018763" y="3006714"/>
                <a:ext cx="4557999" cy="2775342"/>
                <a:chOff x="4018763" y="3006714"/>
                <a:chExt cx="4557999" cy="2775342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5580112" y="4200469"/>
                  <a:ext cx="2996650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Outer tube, 4 mm thick</a:t>
                  </a:r>
                </a:p>
                <a:p>
                  <a:r>
                    <a:rPr lang="en-US" sz="1600" b="1" dirty="0" err="1" smtClean="0">
                      <a:solidFill>
                        <a:srgbClr val="0000FF"/>
                      </a:solidFill>
                    </a:rPr>
                    <a:t>Nitronic</a:t>
                  </a:r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 40   </a:t>
                  </a:r>
                  <a:r>
                    <a:rPr lang="fr-FR" sz="1600" dirty="0" smtClean="0"/>
                    <a:t>OD = </a:t>
                  </a:r>
                  <a:r>
                    <a:rPr lang="fr-FR" sz="1600" i="1" dirty="0" smtClean="0"/>
                    <a:t>96 mm</a:t>
                  </a:r>
                  <a:r>
                    <a:rPr lang="fr-FR" sz="1600" i="1" dirty="0" smtClean="0">
                      <a:solidFill>
                        <a:srgbClr val="FF0000"/>
                      </a:solidFill>
                      <a:sym typeface="Wingdings" panose="05000000000000000000" pitchFamily="2" charset="2"/>
                    </a:rPr>
                    <a:t> </a:t>
                  </a:r>
                  <a:endParaRPr lang="en-US" sz="1600" b="1" dirty="0" smtClean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5402936" y="3300714"/>
                  <a:ext cx="2020105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>
                      <a:solidFill>
                        <a:srgbClr val="00CCFF"/>
                      </a:solidFill>
                    </a:rPr>
                    <a:t>P</a:t>
                  </a:r>
                  <a:r>
                    <a:rPr lang="en-US" sz="1600" b="1" dirty="0" smtClean="0">
                      <a:solidFill>
                        <a:srgbClr val="00CCFF"/>
                      </a:solidFill>
                    </a:rPr>
                    <a:t>ads, 316L</a:t>
                  </a:r>
                </a:p>
                <a:p>
                  <a:r>
                    <a:rPr lang="en-US" sz="1600" dirty="0" smtClean="0">
                      <a:solidFill>
                        <a:srgbClr val="00CCFF"/>
                      </a:solidFill>
                    </a:rPr>
                    <a:t>15 100-mm long parts</a:t>
                  </a:r>
                </a:p>
                <a:p>
                  <a:r>
                    <a:rPr lang="en-US" sz="1600" dirty="0" smtClean="0">
                      <a:solidFill>
                        <a:srgbClr val="00CCFF"/>
                      </a:solidFill>
                    </a:rPr>
                    <a:t>2 50-mm long parts</a:t>
                  </a: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5344242" y="3006714"/>
                  <a:ext cx="951607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FF6600"/>
                      </a:solidFill>
                    </a:rPr>
                    <a:t>Iron pole</a:t>
                  </a:r>
                  <a:endParaRPr lang="en-US" sz="1600" b="1" dirty="0">
                    <a:solidFill>
                      <a:srgbClr val="FF6600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041470" y="5443502"/>
                  <a:ext cx="234679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Compression plates, 316L</a:t>
                  </a:r>
                  <a:endParaRPr lang="en-US" sz="16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43" name="Connecteur droit avec flèche 42"/>
                <p:cNvCxnSpPr/>
                <p:nvPr/>
              </p:nvCxnSpPr>
              <p:spPr>
                <a:xfrm>
                  <a:off x="4508825" y="3518631"/>
                  <a:ext cx="880484" cy="7059"/>
                </a:xfrm>
                <a:prstGeom prst="straightConnector1">
                  <a:avLst/>
                </a:prstGeom>
                <a:ln w="28575">
                  <a:solidFill>
                    <a:schemeClr val="tx2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avec flèche 43"/>
                <p:cNvCxnSpPr/>
                <p:nvPr/>
              </p:nvCxnSpPr>
              <p:spPr>
                <a:xfrm flipH="1" flipV="1">
                  <a:off x="5223277" y="4438359"/>
                  <a:ext cx="359318" cy="133477"/>
                </a:xfrm>
                <a:prstGeom prst="straightConnector1">
                  <a:avLst/>
                </a:prstGeom>
                <a:ln w="285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droit avec flèche 45"/>
                <p:cNvCxnSpPr/>
                <p:nvPr/>
              </p:nvCxnSpPr>
              <p:spPr>
                <a:xfrm flipH="1" flipV="1">
                  <a:off x="4069591" y="4465288"/>
                  <a:ext cx="1023070" cy="1061841"/>
                </a:xfrm>
                <a:prstGeom prst="straightConnector1">
                  <a:avLst/>
                </a:prstGeom>
                <a:ln w="285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tangle 46"/>
                <p:cNvSpPr/>
                <p:nvPr/>
              </p:nvSpPr>
              <p:spPr>
                <a:xfrm>
                  <a:off x="5465129" y="4821320"/>
                  <a:ext cx="2576762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B050"/>
                      </a:solidFill>
                    </a:rPr>
                    <a:t>Glass epoxy inter-coil and coil/pad insulation</a:t>
                  </a:r>
                  <a:endParaRPr lang="en-US" sz="1600" b="1" dirty="0">
                    <a:solidFill>
                      <a:srgbClr val="00B050"/>
                    </a:solidFill>
                  </a:endParaRPr>
                </a:p>
              </p:txBody>
            </p:sp>
            <p:cxnSp>
              <p:nvCxnSpPr>
                <p:cNvPr id="45" name="Connecteur droit avec flèche 44"/>
                <p:cNvCxnSpPr/>
                <p:nvPr/>
              </p:nvCxnSpPr>
              <p:spPr>
                <a:xfrm flipH="1">
                  <a:off x="4018763" y="3181949"/>
                  <a:ext cx="1294774" cy="446442"/>
                </a:xfrm>
                <a:prstGeom prst="straightConnector1">
                  <a:avLst/>
                </a:prstGeom>
                <a:ln w="285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TextBox 3"/>
            <p:cNvSpPr txBox="1"/>
            <p:nvPr/>
          </p:nvSpPr>
          <p:spPr>
            <a:xfrm>
              <a:off x="2807854" y="3972137"/>
              <a:ext cx="775601" cy="276999"/>
            </a:xfrm>
            <a:prstGeom prst="rect">
              <a:avLst/>
            </a:prstGeom>
            <a:solidFill>
              <a:srgbClr val="0099FF"/>
            </a:solidFill>
            <a:ln>
              <a:solidFill>
                <a:srgbClr val="FF660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sz="1200" dirty="0"/>
                <a:t>1</a:t>
              </a:r>
            </a:p>
          </p:txBody>
        </p:sp>
        <p:sp>
          <p:nvSpPr>
            <p:cNvPr id="35" name="TextBox 14"/>
            <p:cNvSpPr txBox="1"/>
            <p:nvPr/>
          </p:nvSpPr>
          <p:spPr>
            <a:xfrm>
              <a:off x="3035805" y="3629054"/>
              <a:ext cx="547651" cy="27699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TextBox 15"/>
            <p:cNvSpPr txBox="1"/>
            <p:nvPr/>
          </p:nvSpPr>
          <p:spPr>
            <a:xfrm>
              <a:off x="3320242" y="3293287"/>
              <a:ext cx="263214" cy="2769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6600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bg1"/>
                  </a:solidFill>
                </a:defRPr>
              </a:lvl1pPr>
            </a:lstStyle>
            <a:p>
              <a:r>
                <a:rPr lang="en-US" sz="1200" dirty="0"/>
                <a:t>3</a:t>
              </a: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-87699" y="3288447"/>
            <a:ext cx="4367530" cy="3032125"/>
            <a:chOff x="0" y="3536912"/>
            <a:chExt cx="4367530" cy="3032125"/>
          </a:xfrm>
        </p:grpSpPr>
        <p:pic>
          <p:nvPicPr>
            <p:cNvPr id="55" name="Picture 7227"/>
            <p:cNvPicPr/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536912"/>
              <a:ext cx="4367530" cy="3032125"/>
            </a:xfrm>
            <a:prstGeom prst="rect">
              <a:avLst/>
            </a:prstGeom>
          </p:spPr>
        </p:pic>
        <p:sp>
          <p:nvSpPr>
            <p:cNvPr id="56" name="ZoneTexte 27"/>
            <p:cNvSpPr txBox="1"/>
            <p:nvPr/>
          </p:nvSpPr>
          <p:spPr>
            <a:xfrm>
              <a:off x="632813" y="3683075"/>
              <a:ext cx="3586619" cy="8264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err="1">
                  <a:solidFill>
                    <a:srgbClr val="0000CC"/>
                  </a:solidFill>
                </a:rPr>
                <a:t>Standalone</a:t>
              </a:r>
              <a:endParaRPr lang="fr-FR" sz="1600" b="1" dirty="0">
                <a:solidFill>
                  <a:srgbClr val="0000CC"/>
                </a:solidFill>
              </a:endParaRPr>
            </a:p>
            <a:p>
              <a:r>
                <a:rPr lang="fr-FR" sz="1600" b="1" dirty="0" smtClean="0">
                  <a:solidFill>
                    <a:srgbClr val="FF0000"/>
                  </a:solidFill>
                </a:rPr>
                <a:t>Insert </a:t>
              </a:r>
              <a:r>
                <a:rPr lang="fr-FR" sz="1600" b="1" dirty="0" err="1" smtClean="0">
                  <a:solidFill>
                    <a:srgbClr val="FF0000"/>
                  </a:solidFill>
                </a:rPr>
                <a:t>with</a:t>
              </a:r>
              <a:r>
                <a:rPr lang="fr-FR" sz="1600" b="1" dirty="0" smtClean="0">
                  <a:solidFill>
                    <a:srgbClr val="FF0000"/>
                  </a:solidFill>
                </a:rPr>
                <a:t> FRESCA2 background </a:t>
              </a:r>
              <a:r>
                <a:rPr lang="fr-FR" sz="1600" b="1" dirty="0" err="1" smtClean="0">
                  <a:solidFill>
                    <a:srgbClr val="FF0000"/>
                  </a:solidFill>
                </a:rPr>
                <a:t>field</a:t>
              </a:r>
              <a:endParaRPr lang="fr-FR" sz="1600" b="1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4215127" y="3567594"/>
            <a:ext cx="2896874" cy="2722412"/>
            <a:chOff x="4215127" y="3567594"/>
            <a:chExt cx="2896874" cy="2722412"/>
          </a:xfrm>
        </p:grpSpPr>
        <p:pic>
          <p:nvPicPr>
            <p:cNvPr id="57" name="Image 56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5127" y="3567594"/>
              <a:ext cx="2777683" cy="2089065"/>
            </a:xfrm>
            <a:prstGeom prst="rect">
              <a:avLst/>
            </a:prstGeom>
          </p:spPr>
        </p:pic>
        <p:sp>
          <p:nvSpPr>
            <p:cNvPr id="62" name="ZoneTexte 27"/>
            <p:cNvSpPr txBox="1"/>
            <p:nvPr/>
          </p:nvSpPr>
          <p:spPr>
            <a:xfrm>
              <a:off x="4216407" y="5705231"/>
              <a:ext cx="2895594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rgbClr val="FF0000"/>
                  </a:solidFill>
                </a:rPr>
                <a:t>Field in </a:t>
              </a:r>
              <a:r>
                <a:rPr lang="fr-FR" sz="1600" b="1" dirty="0" err="1" smtClean="0">
                  <a:solidFill>
                    <a:srgbClr val="FF0000"/>
                  </a:solidFill>
                </a:rPr>
                <a:t>coil</a:t>
              </a:r>
              <a:r>
                <a:rPr lang="fr-FR" sz="1600" b="1" dirty="0" smtClean="0">
                  <a:solidFill>
                    <a:srgbClr val="FF0000"/>
                  </a:solidFill>
                </a:rPr>
                <a:t> – Insert in FRESCA2</a:t>
              </a:r>
            </a:p>
            <a:p>
              <a:r>
                <a:rPr lang="fr-FR" sz="1600" b="1" dirty="0" smtClean="0">
                  <a:solidFill>
                    <a:srgbClr val="FF0000"/>
                  </a:solidFill>
                </a:rPr>
                <a:t>Peak </a:t>
              </a:r>
              <a:r>
                <a:rPr lang="fr-FR" sz="1600" b="1" dirty="0" err="1" smtClean="0">
                  <a:solidFill>
                    <a:srgbClr val="FF0000"/>
                  </a:solidFill>
                </a:rPr>
                <a:t>field</a:t>
              </a:r>
              <a:r>
                <a:rPr lang="fr-FR" sz="1600" b="1" dirty="0" smtClean="0">
                  <a:solidFill>
                    <a:srgbClr val="FF0000"/>
                  </a:solidFill>
                </a:rPr>
                <a:t> layer 1 : 18.12 T </a:t>
              </a: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7324007" y="4473386"/>
            <a:ext cx="4648711" cy="2338992"/>
            <a:chOff x="7324007" y="4473386"/>
            <a:chExt cx="4648711" cy="2338992"/>
          </a:xfrm>
        </p:grpSpPr>
        <p:pic>
          <p:nvPicPr>
            <p:cNvPr id="63" name="Image 6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8641" y="4473386"/>
              <a:ext cx="2724727" cy="2049238"/>
            </a:xfrm>
            <a:prstGeom prst="rect">
              <a:avLst/>
            </a:prstGeom>
          </p:spPr>
        </p:pic>
        <p:sp>
          <p:nvSpPr>
            <p:cNvPr id="64" name="Rectangle 63"/>
            <p:cNvSpPr/>
            <p:nvPr/>
          </p:nvSpPr>
          <p:spPr>
            <a:xfrm>
              <a:off x="7324007" y="6473824"/>
              <a:ext cx="32858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/>
                <a:t>Radial displacement at nominal field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224636" y="5031166"/>
              <a:ext cx="174808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/>
                <a:t>Maximum radial </a:t>
              </a:r>
              <a:r>
                <a:rPr lang="en-US" sz="1600" b="1" dirty="0"/>
                <a:t>displacement </a:t>
              </a:r>
              <a:r>
                <a:rPr lang="en-US" sz="1600" b="1" dirty="0" smtClean="0"/>
                <a:t>of the outer tube </a:t>
              </a:r>
            </a:p>
            <a:p>
              <a:pPr algn="ctr"/>
              <a:r>
                <a:rPr lang="en-US" sz="1600" b="1" dirty="0" smtClean="0"/>
                <a:t>&lt; 190 µm</a:t>
              </a:r>
              <a:endParaRPr lang="en-US" sz="1600" b="1" dirty="0"/>
            </a:p>
          </p:txBody>
        </p:sp>
      </p:grpSp>
      <p:pic>
        <p:nvPicPr>
          <p:cNvPr id="67" name="Image 66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4751" y="1179341"/>
            <a:ext cx="3372569" cy="1866717"/>
          </a:xfrm>
          <a:prstGeom prst="rect">
            <a:avLst/>
          </a:prstGeom>
        </p:spPr>
      </p:pic>
      <p:grpSp>
        <p:nvGrpSpPr>
          <p:cNvPr id="94" name="Groupe 93"/>
          <p:cNvGrpSpPr/>
          <p:nvPr/>
        </p:nvGrpSpPr>
        <p:grpSpPr>
          <a:xfrm>
            <a:off x="5603968" y="259321"/>
            <a:ext cx="4251261" cy="948208"/>
            <a:chOff x="755576" y="4245368"/>
            <a:chExt cx="6764817" cy="1470949"/>
          </a:xfrm>
        </p:grpSpPr>
        <p:grpSp>
          <p:nvGrpSpPr>
            <p:cNvPr id="95" name="Groupe 94"/>
            <p:cNvGrpSpPr/>
            <p:nvPr/>
          </p:nvGrpSpPr>
          <p:grpSpPr>
            <a:xfrm>
              <a:off x="1763690" y="4245368"/>
              <a:ext cx="5756703" cy="1470949"/>
              <a:chOff x="1547864" y="2265833"/>
              <a:chExt cx="3621827" cy="1101225"/>
            </a:xfrm>
          </p:grpSpPr>
          <p:pic>
            <p:nvPicPr>
              <p:cNvPr id="98" name="Picture 10" descr="C:\Users\jfleiter\JEROME\fotos\These\EUCARD CONDUCTOR\Cross section\E\CERN_98.jpg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547864" y="2265833"/>
                <a:ext cx="1800000" cy="1101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99" name="Groupe 98"/>
              <p:cNvGrpSpPr/>
              <p:nvPr/>
            </p:nvGrpSpPr>
            <p:grpSpPr>
              <a:xfrm>
                <a:off x="1776921" y="2537322"/>
                <a:ext cx="3392770" cy="643400"/>
                <a:chOff x="1776921" y="2537322"/>
                <a:chExt cx="3392770" cy="643400"/>
              </a:xfrm>
            </p:grpSpPr>
            <p:sp>
              <p:nvSpPr>
                <p:cNvPr id="100" name="TextBox 2"/>
                <p:cNvSpPr txBox="1"/>
                <p:nvPr/>
              </p:nvSpPr>
              <p:spPr>
                <a:xfrm>
                  <a:off x="3312235" y="2537322"/>
                  <a:ext cx="1857456" cy="643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lvl="3" algn="ctr"/>
                  <a:r>
                    <a:rPr lang="fr-FR" sz="1000" dirty="0" smtClean="0">
                      <a:solidFill>
                        <a:schemeClr val="bg1"/>
                      </a:solidFill>
                      <a:latin typeface="Arial" charset="0"/>
                    </a:rPr>
                    <a:t>Double YBCO layer tape </a:t>
                  </a:r>
                </a:p>
                <a:p>
                  <a:pPr marL="0" lvl="3" algn="ctr"/>
                  <a:r>
                    <a:rPr lang="fr-FR" sz="1000" dirty="0">
                      <a:solidFill>
                        <a:schemeClr val="bg1"/>
                      </a:solidFill>
                      <a:latin typeface="Arial" charset="0"/>
                    </a:rPr>
                    <a:t>SP BCSC12050-AP 2G </a:t>
                  </a:r>
                  <a:r>
                    <a:rPr lang="fr-FR" sz="1000" dirty="0" smtClean="0">
                      <a:solidFill>
                        <a:schemeClr val="bg1"/>
                      </a:solidFill>
                      <a:latin typeface="Arial" charset="0"/>
                    </a:rPr>
                    <a:t>(Super Power)</a:t>
                  </a:r>
                  <a:endParaRPr lang="fr-FR" sz="1000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  <p:sp>
              <p:nvSpPr>
                <p:cNvPr id="101" name="TextBox 10"/>
                <p:cNvSpPr txBox="1"/>
                <p:nvPr/>
              </p:nvSpPr>
              <p:spPr>
                <a:xfrm>
                  <a:off x="2091510" y="2627111"/>
                  <a:ext cx="1388378" cy="3038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fr-FR" sz="1100" b="1" kern="1200" dirty="0" smtClean="0">
                      <a:solidFill>
                        <a:schemeClr val="bg1"/>
                      </a:solidFill>
                      <a:effectLst/>
                      <a:latin typeface="Times New Roman" panose="02020603050405020304" pitchFamily="18" charset="0"/>
                      <a:ea typeface="MS Mincho" panose="02020609040205080304" pitchFamily="49" charset="-128"/>
                    </a:rPr>
                    <a:t>HTS 1 µm</a:t>
                  </a:r>
                  <a:endParaRPr lang="fr-FR" sz="10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endParaRPr>
                </a:p>
              </p:txBody>
            </p:sp>
            <p:cxnSp>
              <p:nvCxnSpPr>
                <p:cNvPr id="102" name="Straight Arrow Connector 19"/>
                <p:cNvCxnSpPr>
                  <a:stCxn id="101" idx="1"/>
                </p:cNvCxnSpPr>
                <p:nvPr/>
              </p:nvCxnSpPr>
              <p:spPr>
                <a:xfrm flipH="1" flipV="1">
                  <a:off x="1776921" y="2637574"/>
                  <a:ext cx="314589" cy="116469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Arrow Connector 30"/>
                <p:cNvCxnSpPr>
                  <a:stCxn id="101" idx="1"/>
                </p:cNvCxnSpPr>
                <p:nvPr/>
              </p:nvCxnSpPr>
              <p:spPr>
                <a:xfrm flipH="1">
                  <a:off x="1776921" y="2754043"/>
                  <a:ext cx="314589" cy="204211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6" name="Connecteur droit avec flèche 95"/>
            <p:cNvCxnSpPr/>
            <p:nvPr/>
          </p:nvCxnSpPr>
          <p:spPr>
            <a:xfrm>
              <a:off x="1619672" y="4375937"/>
              <a:ext cx="0" cy="1152128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ZoneTexte 96"/>
            <p:cNvSpPr txBox="1"/>
            <p:nvPr/>
          </p:nvSpPr>
          <p:spPr>
            <a:xfrm>
              <a:off x="755576" y="4735975"/>
              <a:ext cx="1008112" cy="7161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200 µm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27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EuCARD Insert Design – </a:t>
            </a:r>
            <a:r>
              <a:rPr lang="fr-FR" cap="none" dirty="0" smtClean="0"/>
              <a:t>last </a:t>
            </a:r>
            <a:r>
              <a:rPr lang="fr-FR" cap="none" dirty="0" err="1" smtClean="0"/>
              <a:t>studies</a:t>
            </a:r>
            <a:endParaRPr lang="en-US" dirty="0"/>
          </a:p>
        </p:txBody>
      </p:sp>
      <p:sp>
        <p:nvSpPr>
          <p:cNvPr id="27" name="Espace réservé du contenu 2"/>
          <p:cNvSpPr txBox="1">
            <a:spLocks/>
          </p:cNvSpPr>
          <p:nvPr/>
        </p:nvSpPr>
        <p:spPr>
          <a:xfrm>
            <a:off x="81272" y="1325540"/>
            <a:ext cx="12110727" cy="54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Mechanical models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Ansys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2D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3D - updated</a:t>
            </a: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Outer Diameter reduction studies 99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98  97  96 mm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Outer tube configuration studies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Iron pole failure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Default scenario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studies,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Roxie 2D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Asymmetries Insert/FRESCA2 studies,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Roxie 2D</a:t>
            </a:r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867" y="1727690"/>
            <a:ext cx="4796956" cy="3607738"/>
          </a:xfrm>
          <a:prstGeom prst="rect">
            <a:avLst/>
          </a:prstGeom>
        </p:spPr>
      </p:pic>
      <p:grpSp>
        <p:nvGrpSpPr>
          <p:cNvPr id="32" name="Groupe 31"/>
          <p:cNvGrpSpPr>
            <a:grpSpLocks noChangeAspect="1"/>
          </p:cNvGrpSpPr>
          <p:nvPr/>
        </p:nvGrpSpPr>
        <p:grpSpPr>
          <a:xfrm>
            <a:off x="899060" y="1673272"/>
            <a:ext cx="2952000" cy="2920185"/>
            <a:chOff x="57495" y="-10497"/>
            <a:chExt cx="6964078" cy="6889025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628"/>
            <a:stretch/>
          </p:blipFill>
          <p:spPr>
            <a:xfrm>
              <a:off x="57495" y="-10497"/>
              <a:ext cx="6964078" cy="6858000"/>
            </a:xfrm>
            <a:prstGeom prst="rect">
              <a:avLst/>
            </a:prstGeom>
          </p:spPr>
        </p:pic>
        <p:sp>
          <p:nvSpPr>
            <p:cNvPr id="34" name="ZoneTexte 33"/>
            <p:cNvSpPr txBox="1"/>
            <p:nvPr/>
          </p:nvSpPr>
          <p:spPr>
            <a:xfrm>
              <a:off x="1076934" y="4990915"/>
              <a:ext cx="645704" cy="1887613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fr-FR" sz="1000" b="1" dirty="0">
                  <a:solidFill>
                    <a:schemeClr val="bg1"/>
                  </a:solidFill>
                </a:rPr>
                <a:t>316L PLATE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600694" y="2203698"/>
              <a:ext cx="645704" cy="216827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fr-FR" sz="1000" b="1" dirty="0"/>
                <a:t>IRON POLE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2392796" y="3776238"/>
              <a:ext cx="1114427" cy="469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>
                  <a:solidFill>
                    <a:schemeClr val="bg1"/>
                  </a:solidFill>
                </a:rPr>
                <a:t>COIL 2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2647728" y="5338046"/>
              <a:ext cx="1114427" cy="469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>
                  <a:solidFill>
                    <a:schemeClr val="bg1"/>
                  </a:solidFill>
                </a:rPr>
                <a:t>COIL 1</a:t>
              </a: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1722640" y="2203698"/>
              <a:ext cx="1087238" cy="469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>
                  <a:solidFill>
                    <a:schemeClr val="bg1"/>
                  </a:solidFill>
                </a:rPr>
                <a:t>COIL 3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2705147" y="2694482"/>
              <a:ext cx="1697471" cy="469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>
                  <a:solidFill>
                    <a:schemeClr val="bg1"/>
                  </a:solidFill>
                </a:rPr>
                <a:t>316L PAD</a:t>
              </a:r>
            </a:p>
          </p:txBody>
        </p:sp>
        <p:sp>
          <p:nvSpPr>
            <p:cNvPr id="40" name="ZoneTexte 39"/>
            <p:cNvSpPr txBox="1"/>
            <p:nvPr/>
          </p:nvSpPr>
          <p:spPr>
            <a:xfrm rot="2195380">
              <a:off x="2177860" y="1733472"/>
              <a:ext cx="3678071" cy="469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/>
                <a:t>NITRONIC 40 TUBE</a:t>
              </a: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8375130" y="1673272"/>
            <a:ext cx="3214140" cy="1028233"/>
            <a:chOff x="7127577" y="1425222"/>
            <a:chExt cx="3214140" cy="1028233"/>
          </a:xfrm>
        </p:grpSpPr>
        <p:pic>
          <p:nvPicPr>
            <p:cNvPr id="50" name="Image 49"/>
            <p:cNvPicPr>
              <a:picLocks noChangeAspect="1"/>
            </p:cNvPicPr>
            <p:nvPr/>
          </p:nvPicPr>
          <p:blipFill rotWithShape="1">
            <a:blip r:embed="rId5"/>
            <a:srcRect l="2632" t="30746" r="7895" b="12732"/>
            <a:stretch/>
          </p:blipFill>
          <p:spPr>
            <a:xfrm>
              <a:off x="7127577" y="1425222"/>
              <a:ext cx="3073400" cy="1028233"/>
            </a:xfrm>
            <a:prstGeom prst="rect">
              <a:avLst/>
            </a:prstGeom>
          </p:spPr>
        </p:pic>
        <p:sp>
          <p:nvSpPr>
            <p:cNvPr id="51" name="Rectangle 50"/>
            <p:cNvSpPr/>
            <p:nvPr/>
          </p:nvSpPr>
          <p:spPr>
            <a:xfrm>
              <a:off x="8268792" y="1517055"/>
              <a:ext cx="20729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b="1" dirty="0">
                  <a:solidFill>
                    <a:srgbClr val="0E91FE"/>
                  </a:solidFill>
                </a:rPr>
                <a:t>No SCIF</a:t>
              </a:r>
              <a:endParaRPr lang="en-US" b="1" dirty="0">
                <a:solidFill>
                  <a:srgbClr val="0E91FE"/>
                </a:solidFill>
              </a:endParaRP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3851060" y="1706569"/>
            <a:ext cx="26722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Pole-Plate: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glued</a:t>
            </a:r>
            <a:endParaRPr lang="fr-FR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Pole-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Pole-Pad,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-Pad, Pad-Tube: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separation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sliding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0.2 friction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coef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Coil-Coil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sliding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separation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fr-F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0.2 friction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coef</a:t>
            </a:r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. to converge</a:t>
            </a:r>
          </a:p>
        </p:txBody>
      </p:sp>
    </p:spTree>
    <p:extLst>
      <p:ext uri="{BB962C8B-B14F-4D97-AF65-F5344CB8AC3E}">
        <p14:creationId xmlns:p14="http://schemas.microsoft.com/office/powerpoint/2010/main" val="188124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Insert configuration studies 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Integration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studies inside FRESCA2 completed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Insert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configuration preparation process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validation stopped once magnet central coil damage was discovered during standalone structure disassembling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Insert Configuration and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5" name="Image 4" descr="C:\Users\durante\AppData\Local\Microsoft\Windows\INetCache\Content.Outlook\A4LXNF6Q\Capture 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7" t="4327" r="17470" b="19803"/>
          <a:stretch/>
        </p:blipFill>
        <p:spPr bwMode="auto">
          <a:xfrm>
            <a:off x="6621188" y="1419524"/>
            <a:ext cx="3081867" cy="29880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1" descr="image00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347" y="1745929"/>
            <a:ext cx="3663211" cy="203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Espace réservé du contenu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91" y="5101262"/>
            <a:ext cx="3149678" cy="17150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6" r="10699" b="7421"/>
          <a:stretch/>
        </p:blipFill>
        <p:spPr>
          <a:xfrm rot="16200000">
            <a:off x="3421670" y="5212842"/>
            <a:ext cx="1491846" cy="144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72" r="1605" b="34486"/>
          <a:stretch/>
        </p:blipFill>
        <p:spPr>
          <a:xfrm>
            <a:off x="5012974" y="5368892"/>
            <a:ext cx="4091425" cy="122691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" t="2304" r="17160" b="4033"/>
          <a:stretch/>
        </p:blipFill>
        <p:spPr>
          <a:xfrm>
            <a:off x="9229780" y="5186918"/>
            <a:ext cx="1556415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5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EuCARD</a:t>
            </a:r>
            <a:r>
              <a:rPr lang="en-US" dirty="0"/>
              <a:t> block </a:t>
            </a:r>
            <a:r>
              <a:rPr lang="en-US" dirty="0" smtClean="0"/>
              <a:t>Insert:</a:t>
            </a:r>
            <a:r>
              <a:rPr lang="en-US" dirty="0"/>
              <a:t> Central coil highly </a:t>
            </a:r>
            <a:r>
              <a:rPr lang="en-US" dirty="0" smtClean="0"/>
              <a:t>damaged 1/2</a:t>
            </a:r>
            <a:endParaRPr lang="en-US" dirty="0"/>
          </a:p>
        </p:txBody>
      </p:sp>
      <p:pic>
        <p:nvPicPr>
          <p:cNvPr id="7" name="Espace réservé du contenu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001" y="1709112"/>
            <a:ext cx="1260230" cy="94517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811" y="1709112"/>
            <a:ext cx="1260230" cy="94517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697" y="2796445"/>
            <a:ext cx="1260229" cy="94517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670" y="1845920"/>
            <a:ext cx="2066676" cy="155000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638" y="1842475"/>
            <a:ext cx="2071270" cy="155345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1989" y="1795124"/>
            <a:ext cx="1959991" cy="146999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09" y="4204304"/>
            <a:ext cx="2221844" cy="166638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265" y="4059387"/>
            <a:ext cx="2249347" cy="168701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6993" y="4059387"/>
            <a:ext cx="2249346" cy="168701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80138" y="1268699"/>
            <a:ext cx="3721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Opening of the structure : burnt parts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53861" y="1925934"/>
            <a:ext cx="363415" cy="4274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63697" y="2809877"/>
            <a:ext cx="1260229" cy="9317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18"/>
          <p:cNvCxnSpPr/>
          <p:nvPr/>
        </p:nvCxnSpPr>
        <p:spPr>
          <a:xfrm>
            <a:off x="953861" y="2353411"/>
            <a:ext cx="309836" cy="44303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1317276" y="2366843"/>
            <a:ext cx="1206650" cy="44303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838627" y="1268699"/>
            <a:ext cx="358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Opening of the structure : insulation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8061645" y="2255343"/>
            <a:ext cx="563534" cy="50500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onnecteur droit 22"/>
          <p:cNvCxnSpPr/>
          <p:nvPr/>
        </p:nvCxnSpPr>
        <p:spPr>
          <a:xfrm flipV="1">
            <a:off x="8528700" y="1795124"/>
            <a:ext cx="1423289" cy="53685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8531303" y="2760348"/>
            <a:ext cx="1420686" cy="50477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2281205" y="3834972"/>
            <a:ext cx="174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Insulation break </a:t>
            </a:r>
            <a:endParaRPr lang="en-US" dirty="0"/>
          </a:p>
        </p:txBody>
      </p:sp>
      <p:sp>
        <p:nvSpPr>
          <p:cNvPr id="26" name="ZoneTexte 25"/>
          <p:cNvSpPr txBox="1"/>
          <p:nvPr/>
        </p:nvSpPr>
        <p:spPr>
          <a:xfrm>
            <a:off x="6876674" y="3650306"/>
            <a:ext cx="3514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Highly damaged winding : first view</a:t>
            </a:r>
            <a:endParaRPr lang="en-US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8435" y="4204304"/>
            <a:ext cx="2221844" cy="166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22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444" y="3194844"/>
            <a:ext cx="1819275" cy="1371600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EuCARD</a:t>
            </a:r>
            <a:r>
              <a:rPr lang="en-US" dirty="0"/>
              <a:t> block </a:t>
            </a:r>
            <a:r>
              <a:rPr lang="en-US" dirty="0" smtClean="0"/>
              <a:t>Insert:</a:t>
            </a:r>
            <a:r>
              <a:rPr lang="en-US" dirty="0"/>
              <a:t> Central coil highly </a:t>
            </a:r>
            <a:r>
              <a:rPr lang="en-US" dirty="0" smtClean="0"/>
              <a:t>damaged 2/2</a:t>
            </a:r>
            <a:endParaRPr lang="en-US" dirty="0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831" y="4755702"/>
            <a:ext cx="1828672" cy="1371504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831" y="3278794"/>
            <a:ext cx="1828670" cy="1371503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11" y="2599381"/>
            <a:ext cx="1820219" cy="1365164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355" y="4218298"/>
            <a:ext cx="1820219" cy="1365164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7638" y="1851151"/>
            <a:ext cx="1828670" cy="1371503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967" y="1850744"/>
            <a:ext cx="1842000" cy="1381500"/>
          </a:xfrm>
          <a:prstGeom prst="rect">
            <a:avLst/>
          </a:prstGeom>
        </p:spPr>
      </p:pic>
      <p:pic>
        <p:nvPicPr>
          <p:cNvPr id="35" name="Espace réservé du contenu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7638" y="3278793"/>
            <a:ext cx="1828670" cy="1371503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967" y="3278793"/>
            <a:ext cx="1828671" cy="1371503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286" y="4706435"/>
            <a:ext cx="1801374" cy="1351031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967" y="4706435"/>
            <a:ext cx="1801375" cy="1351031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1626" y="3233751"/>
            <a:ext cx="1948780" cy="1461585"/>
          </a:xfrm>
          <a:prstGeom prst="rect">
            <a:avLst/>
          </a:prstGeom>
        </p:spPr>
      </p:pic>
      <p:sp>
        <p:nvSpPr>
          <p:cNvPr id="40" name="ZoneTexte 39"/>
          <p:cNvSpPr txBox="1"/>
          <p:nvPr/>
        </p:nvSpPr>
        <p:spPr>
          <a:xfrm>
            <a:off x="1440514" y="1278963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 layer</a:t>
            </a:r>
            <a:endParaRPr lang="en-US" sz="2400" dirty="0"/>
          </a:p>
        </p:txBody>
      </p:sp>
      <p:sp>
        <p:nvSpPr>
          <p:cNvPr id="41" name="ZoneTexte 40"/>
          <p:cNvSpPr txBox="1"/>
          <p:nvPr/>
        </p:nvSpPr>
        <p:spPr>
          <a:xfrm>
            <a:off x="7767967" y="1281139"/>
            <a:ext cx="179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Bottom layer</a:t>
            </a:r>
            <a:endParaRPr lang="en-US" sz="2400" dirty="0"/>
          </a:p>
        </p:txBody>
      </p:sp>
      <p:sp>
        <p:nvSpPr>
          <p:cNvPr id="42" name="ZoneTexte 41"/>
          <p:cNvSpPr txBox="1"/>
          <p:nvPr/>
        </p:nvSpPr>
        <p:spPr>
          <a:xfrm>
            <a:off x="1205469" y="6121668"/>
            <a:ext cx="9490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Turns damaged per layer (on 30 turns) </a:t>
            </a:r>
            <a:r>
              <a:rPr lang="en-US" dirty="0" smtClean="0">
                <a:sym typeface="Wingdings" panose="05000000000000000000" pitchFamily="2" charset="2"/>
              </a:rPr>
              <a:t> damage level is lowering when going inside the winding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42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5013" y="1437778"/>
            <a:ext cx="9776898" cy="5148909"/>
          </a:xfrm>
        </p:spPr>
        <p:txBody>
          <a:bodyPr/>
          <a:lstStyle/>
          <a:p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EuCARD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standalone test data analysis to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completed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report and paper 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EuCARD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insert configuration preparation</a:t>
            </a:r>
          </a:p>
          <a:p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 mock-up on hold, to finish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procedure and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strike="sngStrik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Structure change from standalone to insert configuration </a:t>
            </a:r>
          </a:p>
          <a:p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EuCARD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integration in FRESCA2 study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completed 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report to prepare </a:t>
            </a:r>
          </a:p>
          <a:p>
            <a:r>
              <a:rPr lang="en-US" sz="2000" strike="sngStrik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EUCARD insert integration in FRESCA2 following</a:t>
            </a:r>
          </a:p>
          <a:p>
            <a:r>
              <a:rPr lang="en-US" sz="2000" strike="sngStrike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EuCARD</a:t>
            </a:r>
            <a:r>
              <a:rPr lang="en-US" sz="2000" strike="sngStrik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insert tests in FRESCA2 following</a:t>
            </a:r>
          </a:p>
          <a:p>
            <a:r>
              <a:rPr lang="en-US" sz="2000" strike="sngStrik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EUCARD insert tests in FRESCA2 data analysis</a:t>
            </a:r>
            <a:endParaRPr lang="en-US" sz="2000" strike="sngStrike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790369" y="199507"/>
            <a:ext cx="9053728" cy="908720"/>
          </a:xfrm>
        </p:spPr>
        <p:txBody>
          <a:bodyPr/>
          <a:lstStyle/>
          <a:p>
            <a:r>
              <a:rPr lang="fr-FR" dirty="0" err="1" smtClean="0"/>
              <a:t>EuCARD</a:t>
            </a:r>
            <a:r>
              <a:rPr lang="fr-FR" dirty="0" smtClean="0"/>
              <a:t> block Insert –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>
                <a:latin typeface="Arial"/>
              </a:rPr>
              <a:t>Page </a:t>
            </a:r>
            <a:fld id="{AEFB9B6D-867A-40B8-ACB0-35CC9F272C9C}" type="slidenum">
              <a:rPr lang="fr-FR">
                <a:latin typeface="Arial"/>
              </a:rPr>
              <a:pPr/>
              <a:t>18</a:t>
            </a:fld>
            <a:endParaRPr lang="fr-FR" dirty="0"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434361" y="1835566"/>
            <a:ext cx="4917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DC05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Stand-by </a:t>
            </a:r>
            <a:r>
              <a:rPr lang="en-US" sz="2000" dirty="0" smtClean="0">
                <a:solidFill>
                  <a:srgbClr val="DC05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</a:t>
            </a:r>
            <a:r>
              <a:rPr lang="en-US" sz="2000" dirty="0" smtClean="0">
                <a:solidFill>
                  <a:srgbClr val="DC05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central coil damage discovery. </a:t>
            </a:r>
          </a:p>
          <a:p>
            <a:r>
              <a:rPr lang="en-US" sz="2000" dirty="0" smtClean="0">
                <a:solidFill>
                  <a:srgbClr val="DC05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in FRESCA2 cancelled. </a:t>
            </a:r>
            <a:endParaRPr lang="en-US" sz="2000" dirty="0">
              <a:solidFill>
                <a:srgbClr val="DC05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180622" y="1437778"/>
            <a:ext cx="394391" cy="5231598"/>
            <a:chOff x="1298222" y="1076531"/>
            <a:chExt cx="394391" cy="5231598"/>
          </a:xfrm>
        </p:grpSpPr>
        <p:sp>
          <p:nvSpPr>
            <p:cNvPr id="6" name="ZoneTexte 5"/>
            <p:cNvSpPr txBox="1"/>
            <p:nvPr/>
          </p:nvSpPr>
          <p:spPr>
            <a:xfrm>
              <a:off x="1298222" y="1076531"/>
              <a:ext cx="394391" cy="5231598"/>
            </a:xfrm>
            <a:prstGeom prst="rect">
              <a:avLst/>
            </a:prstGeom>
          </p:spPr>
          <p:txBody>
            <a:bodyPr/>
            <a:lstStyle>
              <a:lvl1pPr indent="0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itchFamily="34" charset="0"/>
                <a:buNone/>
                <a:defRPr sz="1600" b="1" cap="none" baseline="0">
                  <a:solidFill>
                    <a:srgbClr val="666666"/>
                  </a:solidFill>
                  <a:latin typeface="Calibri" panose="020F0502020204030204" pitchFamily="34" charset="0"/>
                  <a:ea typeface="Verdana" pitchFamily="34" charset="0"/>
                  <a:cs typeface="Calibri" panose="020F0502020204030204" pitchFamily="34" charset="0"/>
                </a:defRPr>
              </a:lvl1pPr>
              <a:lvl2pPr marL="270000" indent="-270000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SzPct val="60000"/>
                <a:buFontTx/>
                <a:buBlip>
                  <a:blip r:embed="rId2"/>
                </a:buBlip>
                <a:defRPr cap="small" baseline="0">
                  <a:solidFill>
                    <a:srgbClr val="66666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360000" indent="0">
                <a:lnSpc>
                  <a:spcPct val="100000"/>
                </a:lnSpc>
                <a:spcBef>
                  <a:spcPts val="0"/>
                </a:spcBef>
                <a:buSzPct val="36000"/>
                <a:buFont typeface="Arial" pitchFamily="34" charset="0"/>
                <a:buNone/>
                <a:defRPr sz="1600">
                  <a:solidFill>
                    <a:srgbClr val="66666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628650" indent="-276225">
                <a:lnSpc>
                  <a:spcPct val="100000"/>
                </a:lnSpc>
                <a:spcBef>
                  <a:spcPts val="200"/>
                </a:spcBef>
                <a:spcAft>
                  <a:spcPts val="400"/>
                </a:spcAft>
                <a:buClr>
                  <a:srgbClr val="666666"/>
                </a:buClr>
                <a:buSzPct val="30000"/>
                <a:buFontTx/>
                <a:buBlip>
                  <a:blip r:embed="rId3"/>
                </a:buBlip>
                <a:defRPr sz="1400">
                  <a:solidFill>
                    <a:srgbClr val="66666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630000" indent="0">
                <a:lnSpc>
                  <a:spcPct val="100000"/>
                </a:lnSpc>
                <a:spcBef>
                  <a:spcPts val="0"/>
                </a:spcBef>
                <a:buClr>
                  <a:srgbClr val="666666"/>
                </a:buClr>
                <a:buFont typeface="Arial" pitchFamily="34" charset="0"/>
                <a:buNone/>
                <a:defRPr sz="1200">
                  <a:solidFill>
                    <a:srgbClr val="66666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809625" indent="-180975">
                <a:spcBef>
                  <a:spcPts val="0"/>
                </a:spcBef>
                <a:buFont typeface="Arial" pitchFamily="34" charset="0"/>
                <a:buChar char="•"/>
                <a:defRPr sz="1200" i="1" baseline="0">
                  <a:solidFill>
                    <a:srgbClr val="66666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9pPr>
            </a:lstStyle>
            <a:p>
              <a:pPr algn="ctr"/>
              <a:r>
                <a:rPr lang="fr-FR" sz="2000" dirty="0" smtClean="0">
                  <a:sym typeface="Wingdings" panose="05000000000000000000" pitchFamily="2" charset="2"/>
                </a:rPr>
                <a:t>…</a:t>
              </a:r>
              <a:endParaRPr lang="fr-FR" sz="2000" dirty="0" smtClean="0"/>
            </a:p>
            <a:p>
              <a:pPr algn="ctr"/>
              <a:endParaRPr lang="fr-FR" sz="2000" dirty="0">
                <a:sym typeface="Wingdings" panose="05000000000000000000" pitchFamily="2" charset="2"/>
              </a:endParaRPr>
            </a:p>
            <a:p>
              <a:pPr algn="ctr"/>
              <a:endParaRPr lang="fr-FR" sz="2000" dirty="0" smtClean="0"/>
            </a:p>
            <a:p>
              <a:pPr algn="ctr"/>
              <a:r>
                <a:rPr lang="fr-FR" sz="2000" dirty="0"/>
                <a:t>…</a:t>
              </a:r>
            </a:p>
            <a:p>
              <a:pPr algn="ctr"/>
              <a:endParaRPr lang="fr-FR" sz="2000" dirty="0" smtClean="0"/>
            </a:p>
            <a:p>
              <a:pPr algn="ctr"/>
              <a:r>
                <a:rPr lang="fr-FR" sz="2000" dirty="0" smtClean="0"/>
                <a:t>…</a:t>
              </a:r>
            </a:p>
            <a:p>
              <a:pPr algn="ctr"/>
              <a:endParaRPr lang="fr-FR" sz="2000" dirty="0"/>
            </a:p>
            <a:p>
              <a:pPr algn="ctr"/>
              <a:endParaRPr lang="fr-FR" sz="2000" dirty="0" smtClean="0"/>
            </a:p>
            <a:p>
              <a:pPr algn="ctr"/>
              <a:endParaRPr lang="fr-FR" sz="2000" dirty="0" smtClean="0"/>
            </a:p>
            <a:p>
              <a:pPr algn="ctr"/>
              <a:endParaRPr lang="fr-FR" sz="2000" dirty="0"/>
            </a:p>
            <a:p>
              <a:pPr algn="ctr"/>
              <a:endParaRPr lang="fr-FR" sz="2000" dirty="0" smtClean="0"/>
            </a:p>
            <a:p>
              <a:pPr algn="ctr"/>
              <a:endParaRPr lang="fr-FR" sz="2000" dirty="0"/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7418" y="1539207"/>
              <a:ext cx="216000" cy="2171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750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Activities on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EuCARD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coils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were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stopped due to central coil damage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magnet has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already been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tested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stand-alone mode. And the tests as an Insert inside FRESCA2 are no more possible.</a:t>
            </a:r>
          </a:p>
          <a:p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Options for the following actions, once stand-alone tests results analysis completed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 the activities on the magnet and on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coils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Char char="-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the coils for R&amp;D programs (internal or incl. in next CERN-CEA HTS collaboration ?)</a:t>
            </a:r>
          </a:p>
          <a:p>
            <a:pPr marL="342900" indent="-342900">
              <a:buFontTx/>
              <a:buChar char="-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Repair and plan a test as an insert in another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outsert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(D1 ? Sultan ? …)</a:t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assembly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so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standalone test needed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block Insert – and Then ?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AEFB9B6D-867A-40B8-ACB0-35CC9F272C9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27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EuCARD2</a:t>
            </a:r>
            <a:endParaRPr lang="en-US" dirty="0" smtClean="0"/>
          </a:p>
          <a:p>
            <a:pPr lvl="1"/>
            <a:r>
              <a:rPr lang="en-US" dirty="0" smtClean="0"/>
              <a:t>Design studies</a:t>
            </a:r>
            <a:r>
              <a:rPr lang="en-US" dirty="0"/>
              <a:t> </a:t>
            </a:r>
            <a:r>
              <a:rPr lang="en-US" dirty="0" smtClean="0"/>
              <a:t>update</a:t>
            </a:r>
          </a:p>
          <a:p>
            <a:pPr lvl="1"/>
            <a:r>
              <a:rPr lang="en-US" dirty="0" smtClean="0"/>
              <a:t>Integration studies for tests in standalone and as an Insert</a:t>
            </a:r>
            <a:endParaRPr lang="en-US" dirty="0"/>
          </a:p>
          <a:p>
            <a:pPr lvl="1"/>
            <a:r>
              <a:rPr lang="en-US" dirty="0" smtClean="0"/>
              <a:t>Coils/dipole Realization status</a:t>
            </a:r>
          </a:p>
          <a:p>
            <a:pPr lvl="1"/>
            <a:r>
              <a:rPr lang="en-US" dirty="0" smtClean="0"/>
              <a:t>Tests preparation status and program</a:t>
            </a:r>
          </a:p>
          <a:p>
            <a:r>
              <a:rPr lang="en-US" dirty="0" err="1" smtClean="0">
                <a:hlinkClick r:id="rId3" action="ppaction://hlinksldjump"/>
              </a:rPr>
              <a:t>EuCARD</a:t>
            </a:r>
            <a:r>
              <a:rPr lang="en-US" dirty="0" smtClean="0">
                <a:hlinkClick r:id="rId3" action="ppaction://hlinksldjump"/>
              </a:rPr>
              <a:t> </a:t>
            </a:r>
            <a:r>
              <a:rPr lang="en-US" dirty="0">
                <a:hlinkClick r:id="rId3" action="ppaction://hlinksldjump"/>
              </a:rPr>
              <a:t>Insert </a:t>
            </a:r>
            <a:endParaRPr lang="en-US" dirty="0"/>
          </a:p>
          <a:p>
            <a:pPr lvl="1"/>
            <a:r>
              <a:rPr lang="en-US" dirty="0" smtClean="0"/>
              <a:t>Recall of the Design studies and program</a:t>
            </a:r>
            <a:endParaRPr lang="en-US" dirty="0"/>
          </a:p>
          <a:p>
            <a:pPr lvl="1"/>
            <a:r>
              <a:rPr lang="en-US" dirty="0" err="1"/>
              <a:t>EuCARD</a:t>
            </a:r>
            <a:r>
              <a:rPr lang="en-US" dirty="0"/>
              <a:t> insert configuration </a:t>
            </a:r>
            <a:r>
              <a:rPr lang="en-US" dirty="0" smtClean="0"/>
              <a:t>and integration studies</a:t>
            </a:r>
          </a:p>
          <a:p>
            <a:pPr lvl="1"/>
            <a:r>
              <a:rPr lang="en-US" dirty="0" smtClean="0"/>
              <a:t>Central coil damage discovery and investigation</a:t>
            </a:r>
          </a:p>
          <a:p>
            <a:pPr lvl="1"/>
            <a:r>
              <a:rPr lang="en-US" dirty="0" smtClean="0"/>
              <a:t>Status and perspectives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89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cap="none" dirty="0" smtClean="0"/>
              <a:t>EuCARD2 </a:t>
            </a:r>
            <a:r>
              <a:rPr lang="en-US" dirty="0" err="1"/>
              <a:t>cosθ</a:t>
            </a:r>
            <a:r>
              <a:rPr lang="en-US" dirty="0"/>
              <a:t> dipole </a:t>
            </a:r>
            <a:r>
              <a:rPr lang="fr-FR" cap="none" dirty="0" smtClean="0"/>
              <a:t>Design – </a:t>
            </a:r>
            <a:r>
              <a:rPr lang="fr-FR" cap="none" dirty="0" err="1" smtClean="0"/>
              <a:t>Updated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EM </a:t>
            </a:r>
            <a:r>
              <a:rPr lang="en-US" sz="2400" dirty="0"/>
              <a:t>design </a:t>
            </a:r>
            <a:r>
              <a:rPr lang="en-US" sz="2400" dirty="0" smtClean="0"/>
              <a:t>Roxie 2D and 3D, </a:t>
            </a:r>
            <a:r>
              <a:rPr lang="en-US" sz="2400" dirty="0" smtClean="0">
                <a:solidFill>
                  <a:srgbClr val="00B050"/>
                </a:solidFill>
              </a:rPr>
              <a:t>Opera 3D</a:t>
            </a:r>
          </a:p>
          <a:p>
            <a:pPr lvl="1"/>
            <a:r>
              <a:rPr lang="en-US" sz="2000" dirty="0" smtClean="0">
                <a:solidFill>
                  <a:srgbClr val="0070C0"/>
                </a:solidFill>
              </a:rPr>
              <a:t>Based on Bruker tape performances</a:t>
            </a:r>
            <a:endParaRPr lang="en-US" sz="2000" dirty="0">
              <a:solidFill>
                <a:srgbClr val="0070C0"/>
              </a:solidFill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Updating with performances estimated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for </a:t>
            </a:r>
            <a:r>
              <a:rPr lang="en-US" sz="2000" dirty="0" err="1" smtClean="0">
                <a:solidFill>
                  <a:srgbClr val="FF0000"/>
                </a:solidFill>
              </a:rPr>
              <a:t>SuperOx</a:t>
            </a:r>
            <a:r>
              <a:rPr lang="en-US" sz="2000" dirty="0" smtClean="0">
                <a:solidFill>
                  <a:srgbClr val="FF0000"/>
                </a:solidFill>
              </a:rPr>
              <a:t> tape and cable </a:t>
            </a:r>
          </a:p>
          <a:p>
            <a:pPr lvl="1"/>
            <a:r>
              <a:rPr lang="en-US" sz="2000" dirty="0" smtClean="0"/>
              <a:t>Asymmetries Insert/FRESCA2 studies, Roxie 2D</a:t>
            </a:r>
          </a:p>
          <a:p>
            <a:pPr lvl="1"/>
            <a:r>
              <a:rPr lang="en-US" sz="2000" dirty="0" smtClean="0"/>
              <a:t>Default scenario studies, Roxie 2D </a:t>
            </a:r>
          </a:p>
          <a:p>
            <a:endParaRPr lang="en-US" sz="2000" dirty="0"/>
          </a:p>
          <a:p>
            <a:r>
              <a:rPr lang="en-US" sz="2400" dirty="0" smtClean="0"/>
              <a:t>Mechanical </a:t>
            </a:r>
            <a:r>
              <a:rPr lang="en-US" sz="2400" dirty="0"/>
              <a:t>model 2D </a:t>
            </a:r>
            <a:r>
              <a:rPr lang="en-US" sz="2400" dirty="0" smtClean="0"/>
              <a:t>CASTEM</a:t>
            </a:r>
          </a:p>
          <a:p>
            <a:pPr lvl="1"/>
            <a:r>
              <a:rPr lang="en-US" sz="2000" dirty="0" smtClean="0"/>
              <a:t>Updated with detailed components</a:t>
            </a:r>
          </a:p>
          <a:p>
            <a:pPr lvl="1"/>
            <a:r>
              <a:rPr lang="en-US" sz="2000" dirty="0" smtClean="0"/>
              <a:t>Different boundary conditions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Quench </a:t>
            </a:r>
            <a:r>
              <a:rPr lang="en-US" sz="2400" dirty="0"/>
              <a:t>analysis on design B </a:t>
            </a:r>
            <a:r>
              <a:rPr lang="en-US" sz="2400" dirty="0" smtClean="0"/>
              <a:t>- by </a:t>
            </a:r>
            <a:r>
              <a:rPr lang="en-US" sz="2400" dirty="0" err="1" smtClean="0"/>
              <a:t>Janne</a:t>
            </a:r>
            <a:r>
              <a:rPr lang="en-US" sz="2400" dirty="0" smtClean="0"/>
              <a:t> </a:t>
            </a:r>
            <a:r>
              <a:rPr lang="en-US" sz="2400" dirty="0" err="1"/>
              <a:t>Ruuskanen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/>
              <a:t>TUT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Standalone (more risky, need for preliminary tests at 80 K)</a:t>
            </a:r>
          </a:p>
          <a:p>
            <a:pPr lvl="1"/>
            <a:r>
              <a:rPr lang="en-US" sz="2000" dirty="0" smtClean="0"/>
              <a:t>Insert configuration (need for separated protection circuits confirmed)</a:t>
            </a:r>
            <a:endParaRPr lang="en-US" sz="20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fr-FR" sz="24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3</a:t>
            </a:fld>
            <a:endParaRPr lang="fr-FR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144" y="1319020"/>
            <a:ext cx="1337986" cy="1324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19" y="1186970"/>
            <a:ext cx="2307584" cy="124633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961" y="3466778"/>
            <a:ext cx="1800000" cy="184935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18" t="24564" r="11560" b="32331"/>
          <a:stretch/>
        </p:blipFill>
        <p:spPr>
          <a:xfrm>
            <a:off x="6513061" y="1770893"/>
            <a:ext cx="1958961" cy="1440000"/>
          </a:xfrm>
          <a:prstGeom prst="rect">
            <a:avLst/>
          </a:prstGeom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1932" y="3267630"/>
            <a:ext cx="2160000" cy="187011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8011" y="1670119"/>
            <a:ext cx="2448000" cy="1433066"/>
          </a:xfrm>
          <a:prstGeom prst="rect">
            <a:avLst/>
          </a:prstGeom>
        </p:spPr>
      </p:pic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324913"/>
              </p:ext>
            </p:extLst>
          </p:nvPr>
        </p:nvGraphicFramePr>
        <p:xfrm>
          <a:off x="8268206" y="3229763"/>
          <a:ext cx="3841195" cy="3585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5743">
                  <a:extLst>
                    <a:ext uri="{9D8B030D-6E8A-4147-A177-3AD203B41FA5}">
                      <a16:colId xmlns:a16="http://schemas.microsoft.com/office/drawing/2014/main" val="3920928139"/>
                    </a:ext>
                  </a:extLst>
                </a:gridCol>
                <a:gridCol w="816606">
                  <a:extLst>
                    <a:ext uri="{9D8B030D-6E8A-4147-A177-3AD203B41FA5}">
                      <a16:colId xmlns:a16="http://schemas.microsoft.com/office/drawing/2014/main" val="2200377097"/>
                    </a:ext>
                  </a:extLst>
                </a:gridCol>
                <a:gridCol w="918846">
                  <a:extLst>
                    <a:ext uri="{9D8B030D-6E8A-4147-A177-3AD203B41FA5}">
                      <a16:colId xmlns:a16="http://schemas.microsoft.com/office/drawing/2014/main" val="20328189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Stand-alone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98 mm </a:t>
                      </a:r>
                      <a:r>
                        <a:rPr lang="en-US" sz="900" dirty="0" smtClean="0">
                          <a:effectLst/>
                        </a:rPr>
                        <a:t>OD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 Fresca2</a:t>
                      </a:r>
                      <a:endParaRPr lang="fr-FR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13 + 2.6 T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96 mm </a:t>
                      </a:r>
                      <a:r>
                        <a:rPr lang="en-US" sz="900" dirty="0" smtClean="0">
                          <a:effectLst/>
                        </a:rPr>
                        <a:t>O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900" dirty="0" smtClean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9678160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Operational current (KA)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10.06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7.1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4315141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Central field (T)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15.6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923565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Peak field (T)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5.8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15.8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6008936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Load line margin (%)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34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8186127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Temperature margin (K)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5376850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Self-inductance (</a:t>
                      </a:r>
                      <a:r>
                        <a:rPr lang="en-US" sz="900" dirty="0" err="1" smtClean="0">
                          <a:effectLst/>
                        </a:rPr>
                        <a:t>mH</a:t>
                      </a:r>
                      <a:r>
                        <a:rPr lang="en-US" sz="900" dirty="0" smtClean="0">
                          <a:effectLst/>
                        </a:rPr>
                        <a:t>/m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0.73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5155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Mutual inductance (mH/m)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1.77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1221172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Coil inner radius (mm)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0441239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Inner tube thickness (mm)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4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9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56773488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Bore radius (mm)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20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15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8057356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Outer shell thickness (mm)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9.8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8.8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8312951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Yoke thickness (mm)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9664362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External radius (mm)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48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9210179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Fx per ½ coil (kN/m)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417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1669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5912005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Fy per ½ coil (kN/m)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-192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-95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8401778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Fz (kN)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37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1744351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Insert azimuthal peak stress(MPa)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97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2903630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Insert radial peak stress (Mpa)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42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78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3592055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just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Inner tube Von Mises peak stress ( MPa) 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109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656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1845405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Outer tube Von Mises peak stress (MPa)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218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559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8488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1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EuCARD2 </a:t>
            </a:r>
            <a:r>
              <a:rPr lang="en-US" dirty="0" err="1"/>
              <a:t>cosθ</a:t>
            </a:r>
            <a:r>
              <a:rPr lang="en-US" dirty="0"/>
              <a:t> d</a:t>
            </a:r>
            <a:r>
              <a:rPr lang="fr-FR" dirty="0" err="1"/>
              <a:t>ipole</a:t>
            </a:r>
            <a:r>
              <a:rPr lang="fr-FR" dirty="0"/>
              <a:t> </a:t>
            </a:r>
            <a:r>
              <a:rPr lang="fr-FR" dirty="0" err="1"/>
              <a:t>coils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Design B </a:t>
            </a:r>
            <a:r>
              <a:rPr lang="en-US" sz="2400" dirty="0" smtClean="0"/>
              <a:t>coil</a:t>
            </a:r>
            <a:endParaRPr lang="en-US" sz="2400" dirty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EuCARD2 « thin » cable : 12 x 1.0 mm² bare, 15 tapes  100 µm-thick</a:t>
            </a:r>
          </a:p>
          <a:p>
            <a:pPr lvl="1"/>
            <a:r>
              <a:rPr lang="en-US" sz="2000" dirty="0"/>
              <a:t>Straight section = 200 mm</a:t>
            </a:r>
          </a:p>
          <a:p>
            <a:pPr lvl="1"/>
            <a:r>
              <a:rPr lang="en-US" sz="2000" dirty="0"/>
              <a:t>Total length = 670 mm </a:t>
            </a:r>
          </a:p>
          <a:p>
            <a:pPr lvl="1"/>
            <a:r>
              <a:rPr lang="en-US" sz="2000" dirty="0"/>
              <a:t>Cable unit length = 21 + 3 </a:t>
            </a:r>
            <a:r>
              <a:rPr lang="en-US" sz="2000" dirty="0" smtClean="0"/>
              <a:t>m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Validated </a:t>
            </a:r>
            <a:r>
              <a:rPr lang="en-US" sz="2400" dirty="0">
                <a:solidFill>
                  <a:schemeClr val="accent1"/>
                </a:solidFill>
              </a:rPr>
              <a:t>on Superpower </a:t>
            </a:r>
            <a:r>
              <a:rPr lang="en-US" sz="2400" dirty="0" err="1">
                <a:solidFill>
                  <a:schemeClr val="accent1"/>
                </a:solidFill>
              </a:rPr>
              <a:t>Roebel</a:t>
            </a:r>
            <a:r>
              <a:rPr lang="en-US" sz="2400" dirty="0">
                <a:solidFill>
                  <a:schemeClr val="accent1"/>
                </a:solidFill>
              </a:rPr>
              <a:t> cable (tests by and with KIT</a:t>
            </a:r>
            <a:r>
              <a:rPr lang="en-US" sz="2400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SuperOx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cable, 3UL,  received between July 2018 – Mai 2019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4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8452596" y="3023598"/>
            <a:ext cx="3739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Cable insulation : fiber glass sock 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completed by </a:t>
            </a:r>
            <a:r>
              <a:rPr lang="en-US" sz="1400" dirty="0">
                <a:solidFill>
                  <a:srgbClr val="000000"/>
                </a:solidFill>
              </a:rPr>
              <a:t>impregnation with CTD101-K resin 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53135" y="3989455"/>
            <a:ext cx="4158419" cy="2744057"/>
            <a:chOff x="2315573" y="2922681"/>
            <a:chExt cx="4158419" cy="2744057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5573" y="2922681"/>
              <a:ext cx="3579876" cy="2744057"/>
            </a:xfrm>
            <a:prstGeom prst="rect">
              <a:avLst/>
            </a:prstGeom>
          </p:spPr>
        </p:pic>
        <p:grpSp>
          <p:nvGrpSpPr>
            <p:cNvPr id="12" name="Groupe 11"/>
            <p:cNvGrpSpPr/>
            <p:nvPr/>
          </p:nvGrpSpPr>
          <p:grpSpPr>
            <a:xfrm>
              <a:off x="2592888" y="3621907"/>
              <a:ext cx="3881104" cy="1156248"/>
              <a:chOff x="4168389" y="3061229"/>
              <a:chExt cx="5677025" cy="1691285"/>
            </a:xfrm>
          </p:grpSpPr>
          <p:sp>
            <p:nvSpPr>
              <p:cNvPr id="5" name="ZoneTexte 4"/>
              <p:cNvSpPr txBox="1"/>
              <p:nvPr/>
            </p:nvSpPr>
            <p:spPr>
              <a:xfrm>
                <a:off x="4168389" y="3061229"/>
                <a:ext cx="2329358" cy="765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End 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spacers </a:t>
                </a:r>
                <a:r>
                  <a:rPr lang="en-US" sz="1400" dirty="0">
                    <a:solidFill>
                      <a:srgbClr val="000000"/>
                    </a:solidFill>
                  </a:rPr>
                  <a:t>316L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</a:rPr>
                  <a:t>       3D printed</a:t>
                </a:r>
              </a:p>
            </p:txBody>
          </p:sp>
          <p:sp>
            <p:nvSpPr>
              <p:cNvPr id="8" name="ZoneTexte 7"/>
              <p:cNvSpPr txBox="1"/>
              <p:nvPr/>
            </p:nvSpPr>
            <p:spPr>
              <a:xfrm>
                <a:off x="6260243" y="4302318"/>
                <a:ext cx="3585171" cy="450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Angular wedges 316L</a:t>
                </a:r>
              </a:p>
            </p:txBody>
          </p:sp>
          <p:cxnSp>
            <p:nvCxnSpPr>
              <p:cNvPr id="13" name="Connecteur droit avec flèche 12"/>
              <p:cNvCxnSpPr/>
              <p:nvPr/>
            </p:nvCxnSpPr>
            <p:spPr>
              <a:xfrm flipH="1" flipV="1">
                <a:off x="7153770" y="3585912"/>
                <a:ext cx="551697" cy="81261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 flipH="1">
                <a:off x="4864550" y="3810992"/>
                <a:ext cx="523875" cy="80811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/>
              <p:cNvCxnSpPr/>
              <p:nvPr/>
            </p:nvCxnSpPr>
            <p:spPr>
              <a:xfrm>
                <a:off x="5378901" y="3810992"/>
                <a:ext cx="247650" cy="35350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e 19"/>
          <p:cNvGrpSpPr/>
          <p:nvPr/>
        </p:nvGrpSpPr>
        <p:grpSpPr>
          <a:xfrm>
            <a:off x="7926734" y="3942580"/>
            <a:ext cx="3605418" cy="2633472"/>
            <a:chOff x="8235136" y="2977694"/>
            <a:chExt cx="3605418" cy="2633472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5136" y="2977694"/>
              <a:ext cx="3502724" cy="2633472"/>
            </a:xfrm>
            <a:prstGeom prst="rect">
              <a:avLst/>
            </a:prstGeom>
          </p:spPr>
        </p:pic>
        <p:grpSp>
          <p:nvGrpSpPr>
            <p:cNvPr id="19" name="Groupe 18"/>
            <p:cNvGrpSpPr/>
            <p:nvPr/>
          </p:nvGrpSpPr>
          <p:grpSpPr>
            <a:xfrm>
              <a:off x="9696144" y="4302484"/>
              <a:ext cx="2144410" cy="881172"/>
              <a:chOff x="9696144" y="4302484"/>
              <a:chExt cx="2144410" cy="881172"/>
            </a:xfrm>
          </p:grpSpPr>
          <p:sp>
            <p:nvSpPr>
              <p:cNvPr id="26" name="ZoneTexte 25"/>
              <p:cNvSpPr txBox="1"/>
              <p:nvPr/>
            </p:nvSpPr>
            <p:spPr>
              <a:xfrm>
                <a:off x="9696144" y="4875879"/>
                <a:ext cx="21444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Glass Filled Nylon 12 Shells</a:t>
                </a:r>
              </a:p>
            </p:txBody>
          </p:sp>
          <p:cxnSp>
            <p:nvCxnSpPr>
              <p:cNvPr id="27" name="Connecteur droit avec flèche 26"/>
              <p:cNvCxnSpPr/>
              <p:nvPr/>
            </p:nvCxnSpPr>
            <p:spPr>
              <a:xfrm flipH="1" flipV="1">
                <a:off x="10461320" y="4302484"/>
                <a:ext cx="377168" cy="55554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2501" y="2293333"/>
            <a:ext cx="3600000" cy="762000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8488697" y="1297194"/>
            <a:ext cx="3603804" cy="1212538"/>
            <a:chOff x="5770058" y="455736"/>
            <a:chExt cx="3603804" cy="1212538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73862" y="455736"/>
              <a:ext cx="3600000" cy="750000"/>
            </a:xfrm>
            <a:prstGeom prst="rect">
              <a:avLst/>
            </a:prstGeom>
          </p:spPr>
        </p:pic>
        <p:sp>
          <p:nvSpPr>
            <p:cNvPr id="31" name="ZoneTexte 30"/>
            <p:cNvSpPr txBox="1"/>
            <p:nvPr/>
          </p:nvSpPr>
          <p:spPr>
            <a:xfrm>
              <a:off x="5770058" y="1145054"/>
              <a:ext cx="36038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rgbClr val="000000"/>
                  </a:solidFill>
                </a:rPr>
                <a:t>SuperOx</a:t>
              </a:r>
              <a:r>
                <a:rPr lang="en-US" sz="1400" dirty="0">
                  <a:solidFill>
                    <a:srgbClr val="000000"/>
                  </a:solidFill>
                </a:rPr>
                <a:t> </a:t>
              </a:r>
              <a:r>
                <a:rPr lang="en-US" sz="1400" dirty="0" err="1">
                  <a:solidFill>
                    <a:srgbClr val="000000"/>
                  </a:solidFill>
                </a:rPr>
                <a:t>Roebel</a:t>
              </a:r>
              <a:r>
                <a:rPr lang="en-US" sz="1400" dirty="0">
                  <a:solidFill>
                    <a:srgbClr val="000000"/>
                  </a:solidFill>
                </a:rPr>
                <a:t> cable with insulated Cooper wire</a:t>
              </a: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4251648" y="4047611"/>
            <a:ext cx="3696138" cy="2738914"/>
            <a:chOff x="5430028" y="2935255"/>
            <a:chExt cx="3696138" cy="2738914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0213" y="2935255"/>
              <a:ext cx="3523298" cy="2738914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5430028" y="3485528"/>
              <a:ext cx="20375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Instrumented trace (VTs)</a:t>
              </a:r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>
              <a:off x="6010271" y="3769015"/>
              <a:ext cx="141963" cy="99129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 rot="19554751">
              <a:off x="7431862" y="4060614"/>
              <a:ext cx="10487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/>
                <a:t>670 mm</a:t>
              </a:r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 flipH="1">
              <a:off x="6614670" y="3519062"/>
              <a:ext cx="2511496" cy="177299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03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90654" y="1373606"/>
            <a:ext cx="11218126" cy="5064519"/>
          </a:xfrm>
        </p:spPr>
        <p:txBody>
          <a:bodyPr>
            <a:normAutofit fontScale="70000" lnSpcReduction="20000"/>
          </a:bodyPr>
          <a:lstStyle/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Outer </a:t>
            </a:r>
            <a:r>
              <a:rPr lang="en-US" sz="2600" dirty="0">
                <a:solidFill>
                  <a:srgbClr val="0070C0"/>
                </a:solidFill>
              </a:rPr>
              <a:t>tube (</a:t>
            </a:r>
            <a:r>
              <a:rPr lang="en-US" sz="2600" dirty="0" err="1">
                <a:solidFill>
                  <a:srgbClr val="0070C0"/>
                </a:solidFill>
              </a:rPr>
              <a:t>Nitronic</a:t>
            </a:r>
            <a:r>
              <a:rPr lang="en-US" sz="2600" dirty="0">
                <a:solidFill>
                  <a:srgbClr val="0070C0"/>
                </a:solidFill>
              </a:rPr>
              <a:t> 50) and </a:t>
            </a:r>
            <a:r>
              <a:rPr lang="en-US" sz="2600" dirty="0" smtClean="0">
                <a:solidFill>
                  <a:srgbClr val="0070C0"/>
                </a:solidFill>
              </a:rPr>
              <a:t>8 support </a:t>
            </a:r>
            <a:r>
              <a:rPr lang="en-US" sz="2600" dirty="0">
                <a:solidFill>
                  <a:srgbClr val="0070C0"/>
                </a:solidFill>
              </a:rPr>
              <a:t>structure </a:t>
            </a:r>
            <a:r>
              <a:rPr lang="en-US" sz="2600" dirty="0" smtClean="0">
                <a:solidFill>
                  <a:srgbClr val="0070C0"/>
                </a:solidFill>
              </a:rPr>
              <a:t>pieces (316L</a:t>
            </a:r>
            <a:r>
              <a:rPr lang="en-US" sz="2600" dirty="0">
                <a:solidFill>
                  <a:srgbClr val="0070C0"/>
                </a:solidFill>
              </a:rPr>
              <a:t>)  </a:t>
            </a:r>
          </a:p>
          <a:p>
            <a:pPr marL="0" indent="0">
              <a:buNone/>
            </a:pPr>
            <a:r>
              <a:rPr lang="en-US" sz="2600" dirty="0"/>
              <a:t>All the structure parts already provided in </a:t>
            </a:r>
            <a:r>
              <a:rPr lang="en-US" sz="2600" dirty="0" smtClean="0"/>
              <a:t>2019,  </a:t>
            </a:r>
            <a:r>
              <a:rPr lang="en-US" sz="2600" dirty="0"/>
              <a:t>98 mm </a:t>
            </a:r>
            <a:r>
              <a:rPr lang="en-US" sz="2600" dirty="0" err="1"/>
              <a:t>ext</a:t>
            </a:r>
            <a:r>
              <a:rPr lang="en-US" sz="2600" dirty="0"/>
              <a:t> </a:t>
            </a:r>
            <a:r>
              <a:rPr lang="en-US" sz="2600" dirty="0" smtClean="0"/>
              <a:t>diameter 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New structure 96 </a:t>
            </a:r>
            <a:r>
              <a:rPr lang="en-US" sz="2600" dirty="0">
                <a:solidFill>
                  <a:srgbClr val="FF0000"/>
                </a:solidFill>
                <a:sym typeface="Wingdings" panose="05000000000000000000" pitchFamily="2" charset="2"/>
              </a:rPr>
              <a:t>mm </a:t>
            </a:r>
            <a:r>
              <a:rPr lang="en-US" sz="2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needed due to </a:t>
            </a:r>
            <a:r>
              <a:rPr lang="en-US" sz="2600" dirty="0">
                <a:solidFill>
                  <a:srgbClr val="FF0000"/>
                </a:solidFill>
                <a:sym typeface="Wingdings" panose="05000000000000000000" pitchFamily="2" charset="2"/>
              </a:rPr>
              <a:t>real </a:t>
            </a:r>
            <a:r>
              <a:rPr lang="en-US" sz="2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FRESCA2 free bore diameter (&lt;98.2 mm, against nominal 100 mm)</a:t>
            </a:r>
            <a:endParaRPr lang="en-US" sz="2600" dirty="0"/>
          </a:p>
          <a:p>
            <a:pPr marL="0" indent="0">
              <a:buNone/>
            </a:pPr>
            <a:r>
              <a:rPr lang="en-US" sz="2600" dirty="0"/>
              <a:t>	CASTEM 2D studies : </a:t>
            </a:r>
            <a:r>
              <a:rPr lang="en-US" sz="2600" dirty="0" smtClean="0"/>
              <a:t>done </a:t>
            </a:r>
            <a:r>
              <a:rPr lang="en-US" sz="2600" dirty="0" smtClean="0">
                <a:sym typeface="Wingdings" panose="05000000000000000000" pitchFamily="2" charset="2"/>
              </a:rPr>
              <a:t> </a:t>
            </a:r>
            <a:r>
              <a:rPr lang="fr-FR" sz="2600" dirty="0" smtClean="0"/>
              <a:t>No </a:t>
            </a:r>
            <a:r>
              <a:rPr lang="fr-FR" sz="2600" dirty="0" err="1"/>
              <a:t>critical</a:t>
            </a:r>
            <a:r>
              <a:rPr lang="fr-FR" sz="2600" dirty="0"/>
              <a:t> </a:t>
            </a:r>
            <a:r>
              <a:rPr lang="fr-FR" sz="2600" dirty="0" err="1"/>
              <a:t>increase</a:t>
            </a:r>
            <a:r>
              <a:rPr lang="fr-FR" sz="2600" dirty="0"/>
              <a:t> of stresses on the </a:t>
            </a:r>
            <a:r>
              <a:rPr lang="fr-FR" sz="2600" dirty="0" err="1"/>
              <a:t>coil</a:t>
            </a:r>
            <a:r>
              <a:rPr lang="fr-FR" sz="2600" dirty="0"/>
              <a:t> </a:t>
            </a:r>
            <a:r>
              <a:rPr lang="fr-FR" sz="2600" dirty="0" smtClean="0"/>
              <a:t>but </a:t>
            </a:r>
            <a:r>
              <a:rPr lang="fr-FR" sz="2600" dirty="0" err="1" smtClean="0"/>
              <a:t>lower</a:t>
            </a:r>
            <a:r>
              <a:rPr lang="fr-FR" sz="2600" dirty="0" smtClean="0"/>
              <a:t> </a:t>
            </a:r>
            <a:r>
              <a:rPr lang="fr-FR" sz="2600" dirty="0" err="1" smtClean="0"/>
              <a:t>margin</a:t>
            </a:r>
            <a:endParaRPr lang="en-US" sz="2600" dirty="0"/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	</a:t>
            </a:r>
            <a:r>
              <a:rPr lang="en-US" sz="2600" dirty="0" smtClean="0"/>
              <a:t>CAD studies : done </a:t>
            </a:r>
            <a:r>
              <a:rPr lang="en-US" sz="2600" dirty="0" smtClean="0">
                <a:sym typeface="Wingdings" panose="05000000000000000000" pitchFamily="2" charset="2"/>
              </a:rPr>
              <a:t> </a:t>
            </a:r>
            <a:r>
              <a:rPr lang="en-US" sz="2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Call for tender for 96 mm structure pieces to be launched after first standalone tests</a:t>
            </a:r>
            <a:endParaRPr lang="en-US" sz="2600" dirty="0">
              <a:solidFill>
                <a:srgbClr val="FF0000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122144" y="1165179"/>
            <a:ext cx="8839593" cy="3531152"/>
            <a:chOff x="1934078" y="1628800"/>
            <a:chExt cx="8839593" cy="3531152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20964" y="2623067"/>
              <a:ext cx="5652707" cy="2536885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57607" y="2068860"/>
              <a:ext cx="5699133" cy="2536844"/>
            </a:xfrm>
            <a:prstGeom prst="rect">
              <a:avLst/>
            </a:prstGeom>
          </p:spPr>
        </p:pic>
        <p:grpSp>
          <p:nvGrpSpPr>
            <p:cNvPr id="3" name="Groupe 2"/>
            <p:cNvGrpSpPr/>
            <p:nvPr/>
          </p:nvGrpSpPr>
          <p:grpSpPr>
            <a:xfrm>
              <a:off x="1934078" y="1628800"/>
              <a:ext cx="5773551" cy="2536844"/>
              <a:chOff x="1934078" y="1628800"/>
              <a:chExt cx="5773551" cy="2536844"/>
            </a:xfrm>
          </p:grpSpPr>
          <p:pic>
            <p:nvPicPr>
              <p:cNvPr id="10" name="Image 9"/>
              <p:cNvPicPr>
                <a:picLocks noChangeAspect="1"/>
              </p:cNvPicPr>
              <p:nvPr/>
            </p:nvPicPr>
            <p:blipFill rotWithShape="1"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34078" y="1628800"/>
                <a:ext cx="5773551" cy="2536844"/>
              </a:xfrm>
              <a:prstGeom prst="rect">
                <a:avLst/>
              </a:prstGeom>
            </p:spPr>
          </p:pic>
          <p:sp>
            <p:nvSpPr>
              <p:cNvPr id="7" name="ZoneTexte 6"/>
              <p:cNvSpPr txBox="1"/>
              <p:nvPr/>
            </p:nvSpPr>
            <p:spPr>
              <a:xfrm rot="20585136">
                <a:off x="2064302" y="2358023"/>
                <a:ext cx="2971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300 mm long internal joint</a:t>
                </a: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 rot="20623471">
                <a:off x="5482914" y="1724282"/>
                <a:ext cx="648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Coils</a:t>
                </a:r>
              </a:p>
            </p:txBody>
          </p:sp>
        </p:grpSp>
      </p:grpSp>
      <p:pic>
        <p:nvPicPr>
          <p:cNvPr id="15" name="Image 14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568448">
            <a:off x="9320319" y="1595827"/>
            <a:ext cx="4680000" cy="3611598"/>
          </a:xfrm>
          <a:prstGeom prst="rect">
            <a:avLst/>
          </a:prstGeom>
        </p:spPr>
      </p:pic>
      <p:grpSp>
        <p:nvGrpSpPr>
          <p:cNvPr id="16" name="Groupe 15"/>
          <p:cNvGrpSpPr/>
          <p:nvPr/>
        </p:nvGrpSpPr>
        <p:grpSpPr>
          <a:xfrm>
            <a:off x="10939401" y="679165"/>
            <a:ext cx="772893" cy="5422619"/>
            <a:chOff x="9255813" y="1011594"/>
            <a:chExt cx="772893" cy="5422619"/>
          </a:xfrm>
        </p:grpSpPr>
        <p:sp>
          <p:nvSpPr>
            <p:cNvPr id="17" name="ZoneTexte 16"/>
            <p:cNvSpPr txBox="1"/>
            <p:nvPr/>
          </p:nvSpPr>
          <p:spPr>
            <a:xfrm>
              <a:off x="9659374" y="4217220"/>
              <a:ext cx="369332" cy="95573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FR" sz="1200" dirty="0" smtClean="0"/>
                <a:t>684 </a:t>
              </a:r>
              <a:r>
                <a:rPr lang="fr-FR" sz="1200" dirty="0"/>
                <a:t>mm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9255813" y="2732819"/>
              <a:ext cx="369332" cy="130416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FR" sz="1200" dirty="0" smtClean="0"/>
                <a:t>1294 mm</a:t>
              </a:r>
              <a:endParaRPr lang="fr-FR" sz="1200" dirty="0"/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>
              <a:off x="9903885" y="3643752"/>
              <a:ext cx="0" cy="2790461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>
              <a:off x="9556170" y="1011594"/>
              <a:ext cx="0" cy="5422619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EuCARD2 </a:t>
            </a:r>
            <a:r>
              <a:rPr lang="en-US" dirty="0" err="1"/>
              <a:t>cosθ</a:t>
            </a:r>
            <a:r>
              <a:rPr lang="en-US" dirty="0"/>
              <a:t> dipole </a:t>
            </a:r>
            <a:r>
              <a:rPr lang="fr-FR" dirty="0" err="1" smtClean="0"/>
              <a:t>magnet</a:t>
            </a:r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5</a:t>
            </a:fld>
            <a:endParaRPr lang="fr-FR"/>
          </a:p>
        </p:txBody>
      </p:sp>
      <p:grpSp>
        <p:nvGrpSpPr>
          <p:cNvPr id="23" name="Groupe 22"/>
          <p:cNvGrpSpPr/>
          <p:nvPr/>
        </p:nvGrpSpPr>
        <p:grpSpPr>
          <a:xfrm>
            <a:off x="7888753" y="3229547"/>
            <a:ext cx="3787104" cy="2110285"/>
            <a:chOff x="905283" y="2209660"/>
            <a:chExt cx="3075439" cy="2055649"/>
          </a:xfrm>
          <a:solidFill>
            <a:schemeClr val="bg1"/>
          </a:solidFill>
        </p:grpSpPr>
        <p:sp>
          <p:nvSpPr>
            <p:cNvPr id="24" name="ZoneTexte 23"/>
            <p:cNvSpPr txBox="1"/>
            <p:nvPr/>
          </p:nvSpPr>
          <p:spPr>
            <a:xfrm>
              <a:off x="1100402" y="2209660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Von Mises stress at nominal field vs OD</a:t>
              </a: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5283" y="2465309"/>
              <a:ext cx="2483671" cy="1800000"/>
            </a:xfrm>
            <a:prstGeom prst="rect">
              <a:avLst/>
            </a:prstGeom>
            <a:grpFill/>
          </p:spPr>
        </p:pic>
      </p:grpSp>
      <p:cxnSp>
        <p:nvCxnSpPr>
          <p:cNvPr id="5" name="Connecteur droit avec flèche 4"/>
          <p:cNvCxnSpPr/>
          <p:nvPr/>
        </p:nvCxnSpPr>
        <p:spPr>
          <a:xfrm flipH="1">
            <a:off x="1746035" y="4135375"/>
            <a:ext cx="1570429" cy="451179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2"/>
          <p:cNvSpPr txBox="1">
            <a:spLocks/>
          </p:cNvSpPr>
          <p:nvPr/>
        </p:nvSpPr>
        <p:spPr>
          <a:xfrm>
            <a:off x="118556" y="1353388"/>
            <a:ext cx="38588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342900" indent="-34290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</a:lstStyle>
          <a:p>
            <a:pPr marL="0" indent="0">
              <a:buNone/>
            </a:pPr>
            <a:r>
              <a:rPr lang="en-US" sz="1600" b="1" dirty="0" smtClean="0">
                <a:solidFill>
                  <a:srgbClr val="0000CC"/>
                </a:solidFill>
                <a:latin typeface="+mn-lt"/>
              </a:rPr>
              <a:t>Stand-alone mode</a:t>
            </a:r>
          </a:p>
          <a:p>
            <a:pPr marL="0" lvl="1"/>
            <a:r>
              <a:rPr lang="en-US" sz="1600" dirty="0" err="1" smtClean="0"/>
              <a:t>Iop</a:t>
            </a:r>
            <a:r>
              <a:rPr lang="en-US" sz="1600" dirty="0" smtClean="0"/>
              <a:t> = 10060 A</a:t>
            </a:r>
          </a:p>
          <a:p>
            <a:pPr marL="0" lvl="1"/>
            <a:r>
              <a:rPr lang="en-US" sz="1600" dirty="0" smtClean="0"/>
              <a:t>Bop = 5 T* </a:t>
            </a:r>
            <a:endParaRPr lang="en-US" sz="1100" dirty="0" smtClean="0"/>
          </a:p>
          <a:p>
            <a:pPr marL="0" lvl="1"/>
            <a:r>
              <a:rPr lang="en-US" sz="1600" dirty="0" err="1" smtClean="0"/>
              <a:t>Bpeak</a:t>
            </a:r>
            <a:r>
              <a:rPr lang="en-US" sz="1600" dirty="0" smtClean="0"/>
              <a:t> = 5.8 T*</a:t>
            </a:r>
          </a:p>
          <a:p>
            <a:pPr marL="0" lvl="1"/>
            <a:r>
              <a:rPr lang="en-US" sz="1600" dirty="0" smtClean="0"/>
              <a:t>Free bore = 40 mm</a:t>
            </a:r>
          </a:p>
          <a:p>
            <a:pPr marL="0" lvl="1"/>
            <a:r>
              <a:rPr lang="en-US" sz="1600" dirty="0"/>
              <a:t>Iron yoke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US" sz="1600" dirty="0" smtClean="0"/>
              <a:t> = 100/220 mm</a:t>
            </a:r>
          </a:p>
          <a:p>
            <a:pPr marL="0" lvl="1"/>
            <a:r>
              <a:rPr lang="en-US" sz="1600" dirty="0" smtClean="0"/>
              <a:t>Magnet length = 1334 mm	</a:t>
            </a:r>
            <a:endParaRPr lang="en-US" sz="16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 anchorCtr="0">
            <a:normAutofit/>
          </a:bodyPr>
          <a:lstStyle/>
          <a:p>
            <a:r>
              <a:rPr lang="en-US" dirty="0"/>
              <a:t>EuCARD2 cosθ </a:t>
            </a:r>
            <a:r>
              <a:rPr lang="en-US" dirty="0" smtClean="0"/>
              <a:t>Dipole</a:t>
            </a:r>
            <a:endParaRPr lang="en-US" dirty="0"/>
          </a:p>
        </p:txBody>
      </p:sp>
      <p:pic>
        <p:nvPicPr>
          <p:cNvPr id="65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4250" y="2546085"/>
            <a:ext cx="2871840" cy="2682446"/>
          </a:xfrm>
          <a:prstGeom prst="rect">
            <a:avLst/>
          </a:prstGeom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8" y="3448297"/>
            <a:ext cx="2287461" cy="184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Image 6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20266">
            <a:off x="3687788" y="3951111"/>
            <a:ext cx="3908060" cy="1323737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568448">
            <a:off x="5545430" y="3692956"/>
            <a:ext cx="2713054" cy="2093690"/>
          </a:xfrm>
          <a:prstGeom prst="rect">
            <a:avLst/>
          </a:prstGeom>
        </p:spPr>
      </p:pic>
      <p:sp>
        <p:nvSpPr>
          <p:cNvPr id="69" name="Content Placeholder 2"/>
          <p:cNvSpPr txBox="1">
            <a:spLocks/>
          </p:cNvSpPr>
          <p:nvPr/>
        </p:nvSpPr>
        <p:spPr>
          <a:xfrm>
            <a:off x="7581203" y="1238001"/>
            <a:ext cx="45112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342900" indent="-34290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</a:lstStyle>
          <a:p>
            <a:pPr marL="135731" indent="-135731"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Insert mode</a:t>
            </a:r>
          </a:p>
          <a:p>
            <a:pPr marL="135731" indent="-135731">
              <a:buNone/>
            </a:pPr>
            <a:r>
              <a:rPr lang="en-US" sz="1600" dirty="0" err="1" smtClean="0">
                <a:latin typeface="+mn-lt"/>
              </a:rPr>
              <a:t>Iop</a:t>
            </a:r>
            <a:r>
              <a:rPr lang="en-US" sz="1600" dirty="0" smtClean="0">
                <a:latin typeface="+mn-lt"/>
              </a:rPr>
              <a:t> = 7100 A</a:t>
            </a:r>
          </a:p>
          <a:p>
            <a:pPr marL="0" indent="0">
              <a:buNone/>
            </a:pPr>
            <a:r>
              <a:rPr lang="en-US" sz="1600" dirty="0" smtClean="0">
                <a:latin typeface="+mn-lt"/>
              </a:rPr>
              <a:t>Bop = 2.6 T* in 13T FRESCA2 background field</a:t>
            </a:r>
          </a:p>
          <a:p>
            <a:pPr marL="0" indent="0">
              <a:buNone/>
            </a:pPr>
            <a:r>
              <a:rPr lang="en-US" sz="1600" dirty="0" smtClean="0">
                <a:latin typeface="+mn-lt"/>
              </a:rPr>
              <a:t>Free bore = 30 mm</a:t>
            </a:r>
          </a:p>
          <a:p>
            <a:pPr marL="0" lvl="1"/>
            <a:r>
              <a:rPr lang="en-US" sz="1600" dirty="0" smtClean="0"/>
              <a:t>Insert length = 1294 mm</a:t>
            </a:r>
            <a:endParaRPr lang="en-US" sz="1600" dirty="0"/>
          </a:p>
        </p:txBody>
      </p:sp>
      <p:grpSp>
        <p:nvGrpSpPr>
          <p:cNvPr id="70" name="Groupe 69"/>
          <p:cNvGrpSpPr>
            <a:grpSpLocks noChangeAspect="1"/>
          </p:cNvGrpSpPr>
          <p:nvPr/>
        </p:nvGrpSpPr>
        <p:grpSpPr>
          <a:xfrm>
            <a:off x="3057885" y="1367394"/>
            <a:ext cx="2134756" cy="1943342"/>
            <a:chOff x="4544573" y="2554795"/>
            <a:chExt cx="2484405" cy="2284426"/>
          </a:xfrm>
        </p:grpSpPr>
        <p:grpSp>
          <p:nvGrpSpPr>
            <p:cNvPr id="71" name="Groupe 70"/>
            <p:cNvGrpSpPr>
              <a:grpSpLocks noChangeAspect="1"/>
            </p:cNvGrpSpPr>
            <p:nvPr/>
          </p:nvGrpSpPr>
          <p:grpSpPr>
            <a:xfrm>
              <a:off x="4626592" y="2554795"/>
              <a:ext cx="2402386" cy="2256005"/>
              <a:chOff x="114804" y="1126516"/>
              <a:chExt cx="4930249" cy="4629841"/>
            </a:xfrm>
          </p:grpSpPr>
          <p:pic>
            <p:nvPicPr>
              <p:cNvPr id="73" name="Picture 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804" y="1660219"/>
                <a:ext cx="4096138" cy="4096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4" name="TextBox 5"/>
              <p:cNvSpPr txBox="1"/>
              <p:nvPr/>
            </p:nvSpPr>
            <p:spPr>
              <a:xfrm>
                <a:off x="114804" y="1126516"/>
                <a:ext cx="4930249" cy="965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1.0 mm + 2x125µm insulation,</a:t>
                </a:r>
              </a:p>
              <a:p>
                <a:pPr algn="ctr"/>
                <a:r>
                  <a:rPr lang="en-US" sz="1000" b="1" dirty="0" smtClean="0"/>
                  <a:t>17 turns</a:t>
                </a:r>
                <a:endParaRPr lang="en-US" sz="1000" b="1" dirty="0"/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4544573" y="2592367"/>
              <a:ext cx="2406767" cy="224685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86" name="Image 85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5179" r="1963" b="11584"/>
          <a:stretch/>
        </p:blipFill>
        <p:spPr>
          <a:xfrm rot="768868">
            <a:off x="5180028" y="1188960"/>
            <a:ext cx="2295000" cy="1479424"/>
          </a:xfrm>
          <a:prstGeom prst="rect">
            <a:avLst/>
          </a:prstGeom>
        </p:spPr>
      </p:pic>
      <p:cxnSp>
        <p:nvCxnSpPr>
          <p:cNvPr id="35" name="Connecteur droit 34"/>
          <p:cNvCxnSpPr/>
          <p:nvPr/>
        </p:nvCxnSpPr>
        <p:spPr>
          <a:xfrm>
            <a:off x="6190207" y="2168592"/>
            <a:ext cx="0" cy="4579671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6156358" y="4110235"/>
            <a:ext cx="461665" cy="184989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Structure change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8788" y="6022149"/>
            <a:ext cx="3444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Tests : Nov. - Dec. 2020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9382364" y="6429210"/>
            <a:ext cx="2505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Tests : Avril 2021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48375" y="4145706"/>
            <a:ext cx="17742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Outer Ø</a:t>
            </a:r>
            <a:r>
              <a:rPr lang="en-US" sz="1600" dirty="0" smtClean="0"/>
              <a:t> = </a:t>
            </a:r>
            <a:r>
              <a:rPr lang="en-US" sz="1600" dirty="0" smtClean="0">
                <a:solidFill>
                  <a:srgbClr val="0000CC"/>
                </a:solidFill>
                <a:sym typeface="Wingdings" panose="05000000000000000000" pitchFamily="2" charset="2"/>
              </a:rPr>
              <a:t>98 mm</a:t>
            </a:r>
            <a:r>
              <a:rPr lang="en-US" sz="1600" dirty="0" smtClean="0">
                <a:solidFill>
                  <a:srgbClr val="0000CC"/>
                </a:solidFill>
              </a:rPr>
              <a:t> </a:t>
            </a:r>
            <a:endParaRPr lang="en-US" sz="1600" dirty="0">
              <a:solidFill>
                <a:srgbClr val="0000CC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7120325" y="377056"/>
            <a:ext cx="3297837" cy="788202"/>
            <a:chOff x="5257343" y="368783"/>
            <a:chExt cx="3297837" cy="788202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9429" y="368783"/>
              <a:ext cx="2148565" cy="578216"/>
            </a:xfrm>
            <a:prstGeom prst="rect">
              <a:avLst/>
            </a:prstGeom>
          </p:spPr>
        </p:pic>
        <p:sp>
          <p:nvSpPr>
            <p:cNvPr id="33" name="ZoneTexte 32"/>
            <p:cNvSpPr txBox="1"/>
            <p:nvPr/>
          </p:nvSpPr>
          <p:spPr>
            <a:xfrm>
              <a:off x="5257343" y="910764"/>
              <a:ext cx="32978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4pPr marL="0" lvl="3" algn="ctr">
                <a:defRPr sz="750">
                  <a:solidFill>
                    <a:schemeClr val="bg1"/>
                  </a:solidFill>
                  <a:latin typeface="Arial" charset="0"/>
                </a:defRPr>
              </a:lvl4pPr>
            </a:lstStyle>
            <a:p>
              <a:pPr algn="ctr"/>
              <a:r>
                <a:rPr lang="en-US" sz="1000" dirty="0" err="1">
                  <a:latin typeface="Arial" charset="0"/>
                </a:rPr>
                <a:t>SuperOx</a:t>
              </a:r>
              <a:r>
                <a:rPr lang="en-US" sz="1000" dirty="0">
                  <a:latin typeface="Arial" charset="0"/>
                </a:rPr>
                <a:t> </a:t>
              </a:r>
              <a:r>
                <a:rPr lang="en-US" sz="1000" dirty="0" err="1">
                  <a:latin typeface="Arial" charset="0"/>
                </a:rPr>
                <a:t>Roebel</a:t>
              </a:r>
              <a:r>
                <a:rPr lang="en-US" sz="1000" dirty="0">
                  <a:latin typeface="Arial" charset="0"/>
                </a:rPr>
                <a:t> cable with insulated Cooper wire</a:t>
              </a:r>
            </a:p>
          </p:txBody>
        </p:sp>
      </p:grpSp>
      <p:sp>
        <p:nvSpPr>
          <p:cNvPr id="37" name="Rectangle 36"/>
          <p:cNvSpPr/>
          <p:nvPr/>
        </p:nvSpPr>
        <p:spPr>
          <a:xfrm>
            <a:off x="6401023" y="2722822"/>
            <a:ext cx="17096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Outer Ø =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96 mm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5775772" y="3711385"/>
            <a:ext cx="953553" cy="28737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07141" y="1268989"/>
            <a:ext cx="1800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1600" dirty="0" smtClean="0"/>
              <a:t>Coil length 684 mm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2285291" y="3321200"/>
            <a:ext cx="30671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3663" lvl="2"/>
            <a:r>
              <a:rPr lang="en-US" sz="1100" dirty="0" smtClean="0"/>
              <a:t>*without </a:t>
            </a:r>
            <a:r>
              <a:rPr lang="en-US" sz="1100" dirty="0"/>
              <a:t>taking into account SCIF </a:t>
            </a:r>
            <a:r>
              <a:rPr lang="en-US" sz="1100" dirty="0" smtClean="0"/>
              <a:t>reduction</a:t>
            </a:r>
            <a:endParaRPr lang="en-US" sz="11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802" y="4472671"/>
            <a:ext cx="1800000" cy="1945161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277" y="4532980"/>
            <a:ext cx="1692000" cy="189418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0" r="23553"/>
          <a:stretch/>
        </p:blipFill>
        <p:spPr>
          <a:xfrm>
            <a:off x="10498134" y="2485527"/>
            <a:ext cx="1594338" cy="407489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75604" y="6219775"/>
            <a:ext cx="970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Iron yoke </a:t>
            </a:r>
            <a:endParaRPr lang="fr-FR" sz="1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CEA HFM work status and plan - EuCARD2 &amp; </a:t>
            </a:r>
            <a:r>
              <a:rPr lang="en-US" dirty="0" err="1" smtClean="0"/>
              <a:t>EuCARD</a:t>
            </a:r>
            <a:r>
              <a:rPr lang="en-US" dirty="0" smtClean="0"/>
              <a:t> dipoles - </a:t>
            </a:r>
            <a:r>
              <a:rPr lang="en-US" dirty="0" err="1" smtClean="0"/>
              <a:t>M.Durante</a:t>
            </a:r>
            <a:r>
              <a:rPr lang="en-US" dirty="0" smtClean="0"/>
              <a:t> - </a:t>
            </a:r>
            <a:r>
              <a:rPr lang="en-US" dirty="0" err="1" smtClean="0"/>
              <a:t>Videomeeting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96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CEA HFM work status and plan - EuCARD2 &amp; </a:t>
            </a:r>
            <a:r>
              <a:rPr lang="en-US" dirty="0" err="1" smtClean="0"/>
              <a:t>EuCARD</a:t>
            </a:r>
            <a:r>
              <a:rPr lang="en-US" dirty="0" smtClean="0"/>
              <a:t> dipoles - </a:t>
            </a:r>
            <a:r>
              <a:rPr lang="en-US" dirty="0" err="1" smtClean="0"/>
              <a:t>M.Durante</a:t>
            </a:r>
            <a:r>
              <a:rPr lang="en-US" dirty="0" smtClean="0"/>
              <a:t> - </a:t>
            </a:r>
            <a:r>
              <a:rPr lang="en-US" dirty="0" err="1" smtClean="0"/>
              <a:t>Videomeeting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studies and preparation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2693963" y="1374262"/>
            <a:ext cx="38676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Stand-alone in diode cryostat</a:t>
            </a:r>
            <a:endParaRPr lang="en-US" dirty="0" smtClean="0"/>
          </a:p>
          <a:p>
            <a:pPr algn="ctr"/>
            <a:r>
              <a:rPr lang="en-US" dirty="0" smtClean="0"/>
              <a:t>Integration studies done by CERN starting from our step of the magnet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Call for tender for supporting parts and copper stabilizer ongoing by CERN</a:t>
            </a:r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053" y="-213576"/>
            <a:ext cx="4428000" cy="728054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938781" y="4245420"/>
            <a:ext cx="52017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As an Insert inside FRESCA2 </a:t>
            </a:r>
            <a:endParaRPr lang="en-US" dirty="0" smtClean="0"/>
          </a:p>
          <a:p>
            <a:pPr algn="ctr"/>
            <a:r>
              <a:rPr lang="en-US" dirty="0" smtClean="0"/>
              <a:t>Integration study proposal from CEA to be validated and completed (connection to current leads) by CERN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The manufacturing of Insert parts (96 mm mechanical structure and integration parts) will be started after first cold tests in stand-alone mode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27/11/2020</a:t>
            </a:r>
            <a:endParaRPr lang="en-US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613" y="1351811"/>
            <a:ext cx="2419350" cy="4962525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2531453" y="3448490"/>
            <a:ext cx="641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Lead end length checked for the two configurations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2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Superconducting</a:t>
            </a:r>
            <a:r>
              <a:rPr lang="fr-FR" dirty="0" smtClean="0"/>
              <a:t> </a:t>
            </a:r>
            <a:r>
              <a:rPr lang="fr-FR" dirty="0" err="1" smtClean="0"/>
              <a:t>Coils</a:t>
            </a:r>
            <a:r>
              <a:rPr lang="fr-FR" dirty="0" smtClean="0"/>
              <a:t> </a:t>
            </a:r>
            <a:r>
              <a:rPr lang="fr-FR" dirty="0" err="1" smtClean="0"/>
              <a:t>realization</a:t>
            </a:r>
            <a:r>
              <a:rPr lang="fr-FR" dirty="0" smtClean="0"/>
              <a:t> : March 2019 - July 2020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10294644" y="2177597"/>
            <a:ext cx="1978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1st </a:t>
            </a:r>
            <a:r>
              <a:rPr lang="fr-FR" dirty="0" err="1" smtClean="0">
                <a:solidFill>
                  <a:srgbClr val="0070C0"/>
                </a:solidFill>
              </a:rPr>
              <a:t>Assembly</a:t>
            </a:r>
            <a:r>
              <a:rPr lang="fr-FR" dirty="0" smtClean="0">
                <a:solidFill>
                  <a:srgbClr val="0070C0"/>
                </a:solidFill>
              </a:rPr>
              <a:t> SCB02 + SCB03 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10482732" y="3171564"/>
            <a:ext cx="180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chemeClr val="tx2"/>
                </a:solidFill>
              </a:rPr>
              <a:t>2nd </a:t>
            </a:r>
            <a:r>
              <a:rPr lang="fr-FR" dirty="0" err="1">
                <a:solidFill>
                  <a:schemeClr val="tx2"/>
                </a:solidFill>
              </a:rPr>
              <a:t>a</a:t>
            </a:r>
            <a:r>
              <a:rPr lang="fr-FR" dirty="0" err="1" smtClean="0">
                <a:solidFill>
                  <a:schemeClr val="tx2"/>
                </a:solidFill>
              </a:rPr>
              <a:t>ssembly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fr-FR" dirty="0" smtClean="0">
                <a:solidFill>
                  <a:schemeClr val="tx2"/>
                </a:solidFill>
              </a:rPr>
              <a:t>SCB01 + SCB02 </a:t>
            </a:r>
            <a:r>
              <a:rPr lang="fr-FR" dirty="0" err="1" smtClean="0">
                <a:solidFill>
                  <a:schemeClr val="tx2"/>
                </a:solidFill>
              </a:rPr>
              <a:t>still</a:t>
            </a:r>
            <a:r>
              <a:rPr lang="fr-FR" dirty="0" smtClean="0">
                <a:solidFill>
                  <a:schemeClr val="tx2"/>
                </a:solidFill>
              </a:rPr>
              <a:t> possible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206" name="Espace réservé du contenu 76"/>
          <p:cNvSpPr txBox="1">
            <a:spLocks noChangeAspect="1"/>
          </p:cNvSpPr>
          <p:nvPr/>
        </p:nvSpPr>
        <p:spPr>
          <a:xfrm>
            <a:off x="7936811" y="1291409"/>
            <a:ext cx="2628000" cy="55039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600" dirty="0" smtClean="0">
                <a:ea typeface="Verdana" panose="020B0604030504040204" pitchFamily="34" charset="0"/>
              </a:rPr>
              <a:t>SCB03</a:t>
            </a:r>
            <a:br>
              <a:rPr lang="fr-FR" sz="1600" dirty="0" smtClean="0">
                <a:ea typeface="Verdana" panose="020B0604030504040204" pitchFamily="34" charset="0"/>
              </a:rPr>
            </a:br>
            <a:r>
              <a:rPr lang="fr-FR" sz="1400" dirty="0" smtClean="0">
                <a:solidFill>
                  <a:srgbClr val="00B050"/>
                </a:solidFill>
                <a:ea typeface="Verdana" panose="020B0604030504040204" pitchFamily="34" charset="0"/>
              </a:rPr>
              <a:t>as </a:t>
            </a:r>
            <a:r>
              <a:rPr lang="fr-FR" sz="1400" dirty="0" err="1">
                <a:solidFill>
                  <a:srgbClr val="00B050"/>
                </a:solidFill>
                <a:ea typeface="Verdana" panose="020B0604030504040204" pitchFamily="34" charset="0"/>
              </a:rPr>
              <a:t>designed</a:t>
            </a:r>
            <a:r>
              <a:rPr lang="fr-FR" sz="1400" dirty="0">
                <a:ea typeface="Verdana" panose="020B0604030504040204" pitchFamily="34" charset="0"/>
              </a:rPr>
              <a:t>, </a:t>
            </a:r>
            <a:r>
              <a:rPr lang="fr-FR" sz="1400" dirty="0" err="1" smtClean="0">
                <a:solidFill>
                  <a:srgbClr val="FF0000"/>
                </a:solidFill>
                <a:ea typeface="Verdana" panose="020B0604030504040204" pitchFamily="34" charset="0"/>
              </a:rPr>
              <a:t>overheating</a:t>
            </a:r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pPr marL="0" indent="0">
              <a:buNone/>
            </a:pPr>
            <a:endParaRPr lang="fr-FR" sz="1800" dirty="0"/>
          </a:p>
          <a:p>
            <a:r>
              <a:rPr lang="fr-FR" sz="1400" dirty="0" err="1">
                <a:solidFill>
                  <a:srgbClr val="00B050"/>
                </a:solidFill>
              </a:rPr>
              <a:t>F</a:t>
            </a:r>
            <a:r>
              <a:rPr lang="fr-FR" sz="1400" dirty="0" err="1">
                <a:solidFill>
                  <a:srgbClr val="00B050"/>
                </a:solidFill>
                <a:latin typeface="Symbol" panose="05050102010706020507" pitchFamily="18" charset="2"/>
              </a:rPr>
              <a:t>q</a:t>
            </a:r>
            <a:r>
              <a:rPr lang="fr-FR" sz="1400" dirty="0">
                <a:solidFill>
                  <a:srgbClr val="00B050"/>
                </a:solidFill>
              </a:rPr>
              <a:t> on SC </a:t>
            </a:r>
            <a:r>
              <a:rPr lang="fr-FR" sz="1400" dirty="0" err="1">
                <a:solidFill>
                  <a:srgbClr val="00B050"/>
                </a:solidFill>
              </a:rPr>
              <a:t>towards</a:t>
            </a:r>
            <a:r>
              <a:rPr lang="fr-FR" sz="1400" dirty="0">
                <a:solidFill>
                  <a:srgbClr val="00B050"/>
                </a:solidFill>
              </a:rPr>
              <a:t> the substrat</a:t>
            </a:r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>
                <a:solidFill>
                  <a:srgbClr val="00B050"/>
                </a:solidFill>
              </a:rPr>
              <a:t>SC </a:t>
            </a:r>
            <a:r>
              <a:rPr lang="fr-FR" sz="1400" dirty="0" err="1">
                <a:solidFill>
                  <a:srgbClr val="00B050"/>
                </a:solidFill>
              </a:rPr>
              <a:t>layers</a:t>
            </a:r>
            <a:r>
              <a:rPr lang="fr-FR" sz="1400" dirty="0">
                <a:solidFill>
                  <a:srgbClr val="00B050"/>
                </a:solidFill>
              </a:rPr>
              <a:t> </a:t>
            </a:r>
            <a:r>
              <a:rPr lang="fr-FR" sz="1400" dirty="0" err="1">
                <a:solidFill>
                  <a:srgbClr val="00B050"/>
                </a:solidFill>
              </a:rPr>
              <a:t>under</a:t>
            </a:r>
            <a:r>
              <a:rPr lang="fr-FR" sz="1400" dirty="0">
                <a:solidFill>
                  <a:srgbClr val="00B050"/>
                </a:solidFill>
              </a:rPr>
              <a:t> compressive stress</a:t>
            </a:r>
          </a:p>
          <a:p>
            <a:r>
              <a:rPr lang="fr-FR" sz="1400" dirty="0" err="1" smtClean="0">
                <a:solidFill>
                  <a:srgbClr val="FF0000"/>
                </a:solidFill>
              </a:rPr>
              <a:t>Overheating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>
                <a:solidFill>
                  <a:srgbClr val="FF0000"/>
                </a:solidFill>
              </a:rPr>
              <a:t>up to 275°C </a:t>
            </a:r>
            <a:r>
              <a:rPr lang="fr-FR" sz="1400" dirty="0" err="1">
                <a:solidFill>
                  <a:srgbClr val="FF0000"/>
                </a:solidFill>
              </a:rPr>
              <a:t>during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err="1">
                <a:solidFill>
                  <a:srgbClr val="FF0000"/>
                </a:solidFill>
              </a:rPr>
              <a:t>impregnation</a:t>
            </a:r>
            <a:endParaRPr lang="fr-FR" sz="1400" dirty="0">
              <a:solidFill>
                <a:srgbClr val="FF0000"/>
              </a:solidFill>
            </a:endParaRPr>
          </a:p>
          <a:p>
            <a:r>
              <a:rPr lang="fr-FR" sz="1400" dirty="0" err="1">
                <a:solidFill>
                  <a:srgbClr val="00B050"/>
                </a:solidFill>
              </a:rPr>
              <a:t>Electrical</a:t>
            </a:r>
            <a:r>
              <a:rPr lang="fr-FR" sz="1400" dirty="0">
                <a:solidFill>
                  <a:srgbClr val="00B050"/>
                </a:solidFill>
              </a:rPr>
              <a:t> tests ok </a:t>
            </a:r>
            <a:endParaRPr lang="fr-FR" sz="1400" dirty="0" smtClean="0">
              <a:solidFill>
                <a:srgbClr val="00B050"/>
              </a:solidFill>
            </a:endParaRPr>
          </a:p>
          <a:p>
            <a:r>
              <a:rPr lang="fr-FR" sz="1400" dirty="0" smtClean="0">
                <a:solidFill>
                  <a:srgbClr val="FF0000"/>
                </a:solidFill>
              </a:rPr>
              <a:t>Cu </a:t>
            </a:r>
            <a:r>
              <a:rPr lang="fr-FR" sz="1400" dirty="0" err="1">
                <a:solidFill>
                  <a:srgbClr val="FF0000"/>
                </a:solidFill>
              </a:rPr>
              <a:t>wire</a:t>
            </a:r>
            <a:r>
              <a:rPr lang="fr-FR" sz="1400" dirty="0">
                <a:solidFill>
                  <a:srgbClr val="FF0000"/>
                </a:solidFill>
              </a:rPr>
              <a:t> in contact </a:t>
            </a:r>
            <a:r>
              <a:rPr lang="fr-FR" sz="1400" dirty="0" err="1">
                <a:solidFill>
                  <a:srgbClr val="FF0000"/>
                </a:solidFill>
              </a:rPr>
              <a:t>with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>
                <a:solidFill>
                  <a:srgbClr val="FF0000"/>
                </a:solidFill>
              </a:rPr>
              <a:t>cable</a:t>
            </a:r>
            <a:endParaRPr lang="fr-FR" sz="1400" dirty="0">
              <a:solidFill>
                <a:srgbClr val="FF0000"/>
              </a:solidFill>
            </a:endParaRPr>
          </a:p>
          <a:p>
            <a:endParaRPr lang="fr-FR" sz="1600" dirty="0"/>
          </a:p>
        </p:txBody>
      </p:sp>
      <p:grpSp>
        <p:nvGrpSpPr>
          <p:cNvPr id="207" name="Groupe 206"/>
          <p:cNvGrpSpPr/>
          <p:nvPr/>
        </p:nvGrpSpPr>
        <p:grpSpPr>
          <a:xfrm>
            <a:off x="42583" y="1338642"/>
            <a:ext cx="906177" cy="5504455"/>
            <a:chOff x="10504326" y="1271952"/>
            <a:chExt cx="906177" cy="5504455"/>
          </a:xfrm>
        </p:grpSpPr>
        <p:pic>
          <p:nvPicPr>
            <p:cNvPr id="208" name="Image 20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2" t="57921" b="23394"/>
            <a:stretch/>
          </p:blipFill>
          <p:spPr>
            <a:xfrm rot="16260000">
              <a:off x="8267733" y="3606849"/>
              <a:ext cx="5379363" cy="766113"/>
            </a:xfrm>
            <a:prstGeom prst="rect">
              <a:avLst/>
            </a:prstGeom>
          </p:spPr>
        </p:pic>
        <p:sp>
          <p:nvSpPr>
            <p:cNvPr id="209" name="Rectangle 208"/>
            <p:cNvSpPr/>
            <p:nvPr/>
          </p:nvSpPr>
          <p:spPr>
            <a:xfrm>
              <a:off x="10504326" y="1271952"/>
              <a:ext cx="118977" cy="54839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1291526" y="1292493"/>
              <a:ext cx="118977" cy="54839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1" name="Espace réservé du contenu 76"/>
          <p:cNvSpPr txBox="1">
            <a:spLocks/>
          </p:cNvSpPr>
          <p:nvPr/>
        </p:nvSpPr>
        <p:spPr>
          <a:xfrm>
            <a:off x="4375701" y="1267877"/>
            <a:ext cx="2664000" cy="5605200"/>
          </a:xfrm>
          <a:prstGeom prst="rect">
            <a:avLst/>
          </a:prstGeom>
        </p:spPr>
        <p:txBody>
          <a:bodyPr>
            <a:noAutofit/>
          </a:bodyPr>
          <a:lstStyle>
            <a:lvl1pPr indent="0"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600" cap="none" baseline="0">
                <a:solidFill>
                  <a:srgbClr val="FF0000"/>
                </a:solidFill>
                <a:ea typeface="Verdana" pitchFamily="34" charset="0"/>
                <a:cs typeface="Verdana" pitchFamily="34" charset="0"/>
              </a:defRPr>
            </a:lvl1pPr>
            <a:lvl2pPr marL="360363" indent="-360363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2000" cap="small" baseline="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49250" indent="0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077913" indent="-306388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4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073150" indent="0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4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1436688" indent="-228600">
              <a:spcBef>
                <a:spcPct val="20000"/>
              </a:spcBef>
              <a:buFont typeface="Arial" pitchFamily="34" charset="0"/>
              <a:buChar char="•"/>
              <a:defRPr sz="1400" i="1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fr-FR" dirty="0" smtClean="0">
                <a:solidFill>
                  <a:schemeClr val="tx1"/>
                </a:solidFill>
              </a:rPr>
              <a:t>SCB02</a:t>
            </a:r>
            <a:r>
              <a:rPr lang="fr-FR" dirty="0" smtClean="0">
                <a:solidFill>
                  <a:srgbClr val="00B050"/>
                </a:solidFill>
              </a:rPr>
              <a:t/>
            </a:r>
            <a:br>
              <a:rPr lang="fr-FR" dirty="0" smtClean="0">
                <a:solidFill>
                  <a:srgbClr val="00B050"/>
                </a:solidFill>
              </a:rPr>
            </a:br>
            <a:r>
              <a:rPr lang="fr-FR" sz="1400" dirty="0" smtClean="0">
                <a:solidFill>
                  <a:srgbClr val="00B050"/>
                </a:solidFill>
              </a:rPr>
              <a:t>as </a:t>
            </a:r>
            <a:r>
              <a:rPr lang="fr-FR" sz="1400" dirty="0" err="1" smtClean="0">
                <a:solidFill>
                  <a:srgbClr val="00B050"/>
                </a:solidFill>
              </a:rPr>
              <a:t>designed</a:t>
            </a:r>
            <a:endParaRPr lang="fr-FR" sz="1400" dirty="0" smtClean="0">
              <a:solidFill>
                <a:srgbClr val="00B050"/>
              </a:solidFill>
            </a:endParaRPr>
          </a:p>
          <a:p>
            <a:endParaRPr lang="fr-FR" sz="1400" dirty="0">
              <a:solidFill>
                <a:schemeClr val="tx1"/>
              </a:solidFill>
              <a:ea typeface="+mn-ea"/>
              <a:cs typeface="+mn-cs"/>
            </a:endParaRPr>
          </a:p>
          <a:p>
            <a:endParaRPr lang="fr-FR" sz="14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endParaRPr lang="fr-FR" sz="1400" dirty="0">
              <a:solidFill>
                <a:schemeClr val="tx1"/>
              </a:solidFill>
              <a:ea typeface="+mn-ea"/>
              <a:cs typeface="+mn-cs"/>
            </a:endParaRPr>
          </a:p>
          <a:p>
            <a:endParaRPr lang="fr-FR" sz="14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endParaRPr lang="fr-FR" sz="1400" dirty="0">
              <a:solidFill>
                <a:schemeClr val="tx1"/>
              </a:solidFill>
              <a:ea typeface="+mn-ea"/>
              <a:cs typeface="+mn-cs"/>
            </a:endParaRPr>
          </a:p>
          <a:p>
            <a:endParaRPr lang="fr-FR" sz="14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B050"/>
                </a:solidFill>
                <a:ea typeface="+mn-ea"/>
                <a:cs typeface="+mn-cs"/>
              </a:rPr>
              <a:t>F</a:t>
            </a:r>
            <a:r>
              <a:rPr lang="fr-FR" sz="1400" dirty="0" err="1" smtClean="0">
                <a:solidFill>
                  <a:srgbClr val="00B050"/>
                </a:solidFill>
                <a:latin typeface="Symbol" panose="05050102010706020507" pitchFamily="18" charset="2"/>
                <a:ea typeface="+mn-ea"/>
                <a:cs typeface="+mn-cs"/>
              </a:rPr>
              <a:t>q</a:t>
            </a:r>
            <a:r>
              <a:rPr lang="fr-FR" sz="14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on SC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towards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 the substrat</a:t>
            </a: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dirty="0" smtClean="0">
              <a:ea typeface="+mn-ea"/>
              <a:cs typeface="+mn-cs"/>
            </a:endParaRP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dirty="0" smtClean="0">
              <a:ea typeface="+mn-ea"/>
              <a:cs typeface="+mn-cs"/>
            </a:endParaRP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dirty="0" smtClean="0">
              <a:ea typeface="+mn-ea"/>
              <a:cs typeface="+mn-cs"/>
            </a:endParaRP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  <a:ea typeface="+mn-ea"/>
                <a:cs typeface="+mn-cs"/>
              </a:rPr>
              <a:t>SC </a:t>
            </a:r>
            <a:r>
              <a:rPr lang="fr-FR" sz="1400" dirty="0" err="1" smtClean="0">
                <a:solidFill>
                  <a:srgbClr val="00B050"/>
                </a:solidFill>
                <a:ea typeface="+mn-ea"/>
                <a:cs typeface="+mn-cs"/>
              </a:rPr>
              <a:t>layers</a:t>
            </a:r>
            <a:r>
              <a:rPr lang="fr-FR" sz="14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under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 compressive </a:t>
            </a:r>
            <a:r>
              <a:rPr lang="fr-FR" sz="1400" dirty="0" smtClean="0">
                <a:solidFill>
                  <a:srgbClr val="00B050"/>
                </a:solidFill>
                <a:ea typeface="+mn-ea"/>
                <a:cs typeface="+mn-cs"/>
              </a:rPr>
              <a:t>stress</a:t>
            </a: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B050"/>
                </a:solidFill>
                <a:ea typeface="+mn-ea"/>
                <a:cs typeface="+mn-cs"/>
              </a:rPr>
              <a:t>Electrical</a:t>
            </a:r>
            <a:r>
              <a:rPr lang="fr-FR" sz="1400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tests ok</a:t>
            </a: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  <a:ea typeface="+mn-ea"/>
                <a:cs typeface="+mn-cs"/>
              </a:rPr>
              <a:t>Cu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wire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inside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 the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c</a:t>
            </a:r>
            <a:r>
              <a:rPr lang="fr-FR" sz="1400" dirty="0" err="1" smtClean="0">
                <a:solidFill>
                  <a:srgbClr val="00B050"/>
                </a:solidFill>
                <a:ea typeface="+mn-ea"/>
                <a:cs typeface="+mn-cs"/>
              </a:rPr>
              <a:t>able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,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insulated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from</a:t>
            </a:r>
            <a:r>
              <a:rPr lang="fr-FR" sz="1400" dirty="0">
                <a:solidFill>
                  <a:srgbClr val="00B050"/>
                </a:solidFill>
                <a:ea typeface="+mn-ea"/>
                <a:cs typeface="+mn-cs"/>
              </a:rPr>
              <a:t> the </a:t>
            </a:r>
            <a:r>
              <a:rPr lang="fr-FR" sz="1400" dirty="0" err="1">
                <a:solidFill>
                  <a:srgbClr val="00B050"/>
                </a:solidFill>
                <a:ea typeface="+mn-ea"/>
                <a:cs typeface="+mn-cs"/>
              </a:rPr>
              <a:t>cable</a:t>
            </a:r>
            <a:endParaRPr lang="fr-FR" sz="1400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2" name="Espace réservé du contenu 77"/>
          <p:cNvSpPr>
            <a:spLocks noGrp="1"/>
          </p:cNvSpPr>
          <p:nvPr>
            <p:ph sz="quarter" idx="4294967295"/>
          </p:nvPr>
        </p:nvSpPr>
        <p:spPr>
          <a:xfrm>
            <a:off x="829783" y="1297857"/>
            <a:ext cx="2664000" cy="56054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1600" cap="none" dirty="0" smtClean="0">
                <a:solidFill>
                  <a:schemeClr val="tx1"/>
                </a:solidFill>
                <a:latin typeface="+mn-lt"/>
              </a:rPr>
              <a:t>SCB01</a:t>
            </a:r>
            <a:r>
              <a:rPr lang="fr-FR" sz="1600" cap="none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fr-FR" sz="1600" cap="none" dirty="0" smtClean="0">
                <a:solidFill>
                  <a:srgbClr val="FF0000"/>
                </a:solidFill>
                <a:latin typeface="+mn-lt"/>
              </a:rPr>
            </a:br>
            <a:r>
              <a:rPr lang="fr-FR" sz="1400" cap="none" dirty="0" err="1" smtClean="0">
                <a:solidFill>
                  <a:srgbClr val="FF0000"/>
                </a:solidFill>
                <a:latin typeface="+mn-lt"/>
              </a:rPr>
              <a:t>inversed</a:t>
            </a:r>
            <a:r>
              <a:rPr lang="fr-FR" sz="1400" cap="none" dirty="0" smtClean="0">
                <a:solidFill>
                  <a:srgbClr val="FF0000"/>
                </a:solidFill>
                <a:latin typeface="+mn-lt"/>
              </a:rPr>
              <a:t> SC</a:t>
            </a:r>
          </a:p>
          <a:p>
            <a:pPr algn="ctr"/>
            <a:endParaRPr lang="fr-FR" sz="1400" cap="none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fr-FR" sz="1400" cap="none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fr-FR" sz="1400" cap="none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fr-FR" sz="1400" cap="none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0" indent="0" algn="ctr">
              <a:buNone/>
            </a:pPr>
            <a:endParaRPr lang="fr-FR" sz="1800" cap="none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cap="none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</a:t>
            </a:r>
            <a:r>
              <a:rPr lang="fr-FR" sz="1400" cap="none" dirty="0" err="1" smtClean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+mn-cs"/>
              </a:rPr>
              <a:t>q</a:t>
            </a:r>
            <a:r>
              <a:rPr lang="fr-FR" sz="1400" cap="none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400" cap="none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on SC </a:t>
            </a:r>
            <a:r>
              <a:rPr lang="fr-FR" sz="1400" cap="none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away</a:t>
            </a:r>
            <a:r>
              <a:rPr lang="fr-FR" sz="1400" cap="none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400" cap="none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1400" cap="none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the substrat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cap="non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cap="non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cap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cap="none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cap="none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SC </a:t>
            </a:r>
            <a:r>
              <a:rPr lang="fr-FR" sz="1400" cap="none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layers</a:t>
            </a:r>
            <a:r>
              <a:rPr lang="fr-FR" sz="1400" cap="none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400" cap="none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under</a:t>
            </a:r>
            <a:r>
              <a:rPr lang="fr-FR" sz="1400" cap="none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400" cap="none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tensile</a:t>
            </a:r>
            <a:r>
              <a:rPr lang="fr-FR" sz="1400" cap="none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stress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cap="none" dirty="0" err="1">
                <a:solidFill>
                  <a:srgbClr val="00B050"/>
                </a:solidFill>
                <a:latin typeface="+mn-lt"/>
                <a:ea typeface="+mn-ea"/>
                <a:cs typeface="+mn-cs"/>
              </a:rPr>
              <a:t>Electrical</a:t>
            </a:r>
            <a:r>
              <a:rPr lang="fr-FR" sz="1400" cap="none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tests ok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400" cap="none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Cu </a:t>
            </a:r>
            <a:r>
              <a:rPr lang="fr-FR" sz="1400" cap="none" dirty="0" err="1">
                <a:solidFill>
                  <a:srgbClr val="00B050"/>
                </a:solidFill>
                <a:latin typeface="+mn-lt"/>
                <a:ea typeface="+mn-ea"/>
                <a:cs typeface="+mn-cs"/>
              </a:rPr>
              <a:t>wire</a:t>
            </a:r>
            <a:r>
              <a:rPr lang="fr-FR" sz="1400" cap="none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400" cap="none" dirty="0" err="1">
                <a:solidFill>
                  <a:srgbClr val="00B050"/>
                </a:solidFill>
                <a:latin typeface="+mn-lt"/>
                <a:ea typeface="+mn-ea"/>
                <a:cs typeface="+mn-cs"/>
              </a:rPr>
              <a:t>inside</a:t>
            </a:r>
            <a:r>
              <a:rPr lang="fr-FR" sz="1400" cap="none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400" cap="none" dirty="0" err="1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cable</a:t>
            </a:r>
            <a:r>
              <a:rPr lang="fr-FR" sz="1400" cap="none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400" cap="none" dirty="0" err="1">
                <a:solidFill>
                  <a:srgbClr val="00B050"/>
                </a:solidFill>
                <a:latin typeface="+mn-lt"/>
                <a:ea typeface="+mn-ea"/>
                <a:cs typeface="+mn-cs"/>
              </a:rPr>
              <a:t>insulated</a:t>
            </a:r>
            <a:r>
              <a:rPr lang="fr-FR" sz="1400" cap="none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400" cap="none" dirty="0" err="1">
                <a:solidFill>
                  <a:srgbClr val="00B050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1400" cap="none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400" cap="none" dirty="0" err="1">
                <a:solidFill>
                  <a:srgbClr val="00B050"/>
                </a:solidFill>
                <a:latin typeface="+mn-lt"/>
                <a:ea typeface="+mn-ea"/>
                <a:cs typeface="+mn-cs"/>
              </a:rPr>
              <a:t>cable</a:t>
            </a:r>
            <a:endParaRPr lang="fr-FR" sz="1400" cap="none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fr-FR" sz="1400" cap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13" name="Groupe 212"/>
          <p:cNvGrpSpPr/>
          <p:nvPr/>
        </p:nvGrpSpPr>
        <p:grpSpPr>
          <a:xfrm>
            <a:off x="1074649" y="3830067"/>
            <a:ext cx="2117466" cy="1270202"/>
            <a:chOff x="1224623" y="4146757"/>
            <a:chExt cx="2117466" cy="1270202"/>
          </a:xfrm>
        </p:grpSpPr>
        <p:pic>
          <p:nvPicPr>
            <p:cNvPr id="214" name="Image 213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906" r="2810"/>
            <a:stretch/>
          </p:blipFill>
          <p:spPr>
            <a:xfrm>
              <a:off x="2527182" y="4146757"/>
              <a:ext cx="814907" cy="1146492"/>
            </a:xfrm>
            <a:prstGeom prst="rect">
              <a:avLst/>
            </a:prstGeom>
          </p:spPr>
        </p:pic>
        <p:sp>
          <p:nvSpPr>
            <p:cNvPr id="215" name="TextBox 14"/>
            <p:cNvSpPr txBox="1"/>
            <p:nvPr/>
          </p:nvSpPr>
          <p:spPr>
            <a:xfrm>
              <a:off x="1224623" y="5139960"/>
              <a:ext cx="1220933" cy="276999"/>
            </a:xfrm>
            <a:prstGeom prst="rect">
              <a:avLst/>
            </a:prstGeom>
            <a:noFill/>
            <a:ln>
              <a:noFill/>
              <a:headEnd type="none" w="med" len="med"/>
              <a:tailEnd type="triangle" w="med" len="med"/>
            </a:ln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SC </a:t>
              </a:r>
              <a:r>
                <a:rPr lang="fr-FR" sz="1200" dirty="0" err="1"/>
                <a:t>layers</a:t>
              </a:r>
              <a:endParaRPr lang="en-US" sz="1200" dirty="0"/>
            </a:p>
          </p:txBody>
        </p:sp>
        <p:grpSp>
          <p:nvGrpSpPr>
            <p:cNvPr id="216" name="Groupe 215"/>
            <p:cNvGrpSpPr/>
            <p:nvPr/>
          </p:nvGrpSpPr>
          <p:grpSpPr>
            <a:xfrm>
              <a:off x="2048612" y="5095644"/>
              <a:ext cx="878015" cy="250745"/>
              <a:chOff x="1300556" y="5682282"/>
              <a:chExt cx="878398" cy="218384"/>
            </a:xfrm>
          </p:grpSpPr>
          <p:cxnSp>
            <p:nvCxnSpPr>
              <p:cNvPr id="217" name="Straight Arrow Connector 17"/>
              <p:cNvCxnSpPr/>
              <p:nvPr/>
            </p:nvCxnSpPr>
            <p:spPr>
              <a:xfrm flipH="1" flipV="1">
                <a:off x="2174611" y="5682282"/>
                <a:ext cx="4343" cy="21838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/>
              <p:cNvCxnSpPr/>
              <p:nvPr/>
            </p:nvCxnSpPr>
            <p:spPr>
              <a:xfrm flipH="1">
                <a:off x="1300556" y="5900662"/>
                <a:ext cx="874055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9" name="Groupe 218"/>
          <p:cNvGrpSpPr>
            <a:grpSpLocks noChangeAspect="1"/>
          </p:cNvGrpSpPr>
          <p:nvPr/>
        </p:nvGrpSpPr>
        <p:grpSpPr>
          <a:xfrm>
            <a:off x="971515" y="1832141"/>
            <a:ext cx="2347521" cy="1577146"/>
            <a:chOff x="-104084" y="1208925"/>
            <a:chExt cx="3116294" cy="2093636"/>
          </a:xfrm>
        </p:grpSpPr>
        <p:pic>
          <p:nvPicPr>
            <p:cNvPr id="220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591" y="1441165"/>
              <a:ext cx="1503022" cy="1488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" name="Rectangle 220"/>
            <p:cNvSpPr/>
            <p:nvPr/>
          </p:nvSpPr>
          <p:spPr>
            <a:xfrm>
              <a:off x="-68550" y="1247616"/>
              <a:ext cx="3080760" cy="20549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grpSp>
          <p:nvGrpSpPr>
            <p:cNvPr id="222" name="Groupe 221"/>
            <p:cNvGrpSpPr/>
            <p:nvPr/>
          </p:nvGrpSpPr>
          <p:grpSpPr>
            <a:xfrm>
              <a:off x="-104084" y="1208925"/>
              <a:ext cx="2753567" cy="2065114"/>
              <a:chOff x="4161395" y="1265984"/>
              <a:chExt cx="2753567" cy="2065114"/>
            </a:xfrm>
          </p:grpSpPr>
          <p:sp>
            <p:nvSpPr>
              <p:cNvPr id="223" name="TextBox 15"/>
              <p:cNvSpPr txBox="1"/>
              <p:nvPr/>
            </p:nvSpPr>
            <p:spPr>
              <a:xfrm>
                <a:off x="5676714" y="3016591"/>
                <a:ext cx="1238248" cy="314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>
                    <a:solidFill>
                      <a:srgbClr val="000000"/>
                    </a:solidFill>
                  </a:rPr>
                  <a:t>SC </a:t>
                </a:r>
                <a:r>
                  <a:rPr lang="fr-FR" sz="1200" dirty="0" err="1">
                    <a:solidFill>
                      <a:srgbClr val="000000"/>
                    </a:solidFill>
                  </a:rPr>
                  <a:t>side</a:t>
                </a:r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TextBox 15"/>
              <p:cNvSpPr txBox="1"/>
              <p:nvPr/>
            </p:nvSpPr>
            <p:spPr>
              <a:xfrm>
                <a:off x="4161395" y="1265984"/>
                <a:ext cx="1794769" cy="367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>
                    <a:solidFill>
                      <a:srgbClr val="000000"/>
                    </a:solidFill>
                  </a:rPr>
                  <a:t>Substrat </a:t>
                </a:r>
                <a:r>
                  <a:rPr lang="fr-FR" sz="1200" dirty="0" err="1">
                    <a:solidFill>
                      <a:srgbClr val="000000"/>
                    </a:solidFill>
                  </a:rPr>
                  <a:t>side</a:t>
                </a:r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25" name="Connecteur droit avec flèche 224"/>
              <p:cNvCxnSpPr/>
              <p:nvPr/>
            </p:nvCxnSpPr>
            <p:spPr>
              <a:xfrm flipH="1">
                <a:off x="6296967" y="2888521"/>
                <a:ext cx="63917" cy="2059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avec flèche 225"/>
              <p:cNvCxnSpPr/>
              <p:nvPr/>
            </p:nvCxnSpPr>
            <p:spPr>
              <a:xfrm flipH="1" flipV="1">
                <a:off x="4713896" y="1575366"/>
                <a:ext cx="1051531" cy="26557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7" name="Rectangle 226"/>
          <p:cNvSpPr/>
          <p:nvPr/>
        </p:nvSpPr>
        <p:spPr>
          <a:xfrm>
            <a:off x="93712" y="1291033"/>
            <a:ext cx="3384000" cy="5508000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Rectangle 227"/>
          <p:cNvSpPr/>
          <p:nvPr/>
        </p:nvSpPr>
        <p:spPr>
          <a:xfrm>
            <a:off x="3602120" y="1291033"/>
            <a:ext cx="3384000" cy="55080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sp>
        <p:nvSpPr>
          <p:cNvPr id="229" name="Rectangle 228"/>
          <p:cNvSpPr/>
          <p:nvPr/>
        </p:nvSpPr>
        <p:spPr>
          <a:xfrm>
            <a:off x="7112589" y="1290768"/>
            <a:ext cx="3384000" cy="55080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grpSp>
        <p:nvGrpSpPr>
          <p:cNvPr id="230" name="Groupe 229"/>
          <p:cNvGrpSpPr>
            <a:grpSpLocks noChangeAspect="1"/>
          </p:cNvGrpSpPr>
          <p:nvPr/>
        </p:nvGrpSpPr>
        <p:grpSpPr>
          <a:xfrm>
            <a:off x="8042271" y="1875358"/>
            <a:ext cx="2323672" cy="1554587"/>
            <a:chOff x="3158917" y="1269769"/>
            <a:chExt cx="2903666" cy="1994497"/>
          </a:xfrm>
        </p:grpSpPr>
        <p:sp>
          <p:nvSpPr>
            <p:cNvPr id="231" name="Rectangle 230"/>
            <p:cNvSpPr/>
            <p:nvPr/>
          </p:nvSpPr>
          <p:spPr>
            <a:xfrm>
              <a:off x="3159461" y="1278220"/>
              <a:ext cx="2903122" cy="19860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pic>
          <p:nvPicPr>
            <p:cNvPr id="232" name="Picture 3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193" y="1461364"/>
              <a:ext cx="1504461" cy="1489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" name="TextBox 15"/>
            <p:cNvSpPr txBox="1"/>
            <p:nvPr/>
          </p:nvSpPr>
          <p:spPr>
            <a:xfrm>
              <a:off x="3158917" y="1269769"/>
              <a:ext cx="1146672" cy="355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rgbClr val="000000"/>
                  </a:solidFill>
                </a:rPr>
                <a:t>SC </a:t>
              </a:r>
              <a:r>
                <a:rPr lang="fr-FR" sz="1200" dirty="0" err="1">
                  <a:solidFill>
                    <a:srgbClr val="000000"/>
                  </a:solidFill>
                </a:rPr>
                <a:t>side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234" name="TextBox 15"/>
            <p:cNvSpPr txBox="1"/>
            <p:nvPr/>
          </p:nvSpPr>
          <p:spPr>
            <a:xfrm>
              <a:off x="4322948" y="2935400"/>
              <a:ext cx="1439644" cy="317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rgbClr val="000000"/>
                  </a:solidFill>
                </a:rPr>
                <a:t>Substrat </a:t>
              </a:r>
              <a:r>
                <a:rPr lang="fr-FR" sz="1200" dirty="0" err="1">
                  <a:solidFill>
                    <a:srgbClr val="000000"/>
                  </a:solidFill>
                </a:rPr>
                <a:t>side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235" name="Connecteur droit avec flèche 234"/>
            <p:cNvCxnSpPr/>
            <p:nvPr/>
          </p:nvCxnSpPr>
          <p:spPr>
            <a:xfrm flipH="1">
              <a:off x="5031816" y="2850198"/>
              <a:ext cx="63978" cy="20614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cteur droit avec flèche 235"/>
            <p:cNvCxnSpPr/>
            <p:nvPr/>
          </p:nvCxnSpPr>
          <p:spPr>
            <a:xfrm flipH="1" flipV="1">
              <a:off x="3511411" y="1603329"/>
              <a:ext cx="1038894" cy="26628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7" name="Image 23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5" t="48427" r="9009" b="36335"/>
          <a:stretch/>
        </p:blipFill>
        <p:spPr>
          <a:xfrm rot="5400000">
            <a:off x="1289256" y="3670278"/>
            <a:ext cx="5442320" cy="730571"/>
          </a:xfrm>
          <a:prstGeom prst="rect">
            <a:avLst/>
          </a:prstGeom>
        </p:spPr>
      </p:pic>
      <p:grpSp>
        <p:nvGrpSpPr>
          <p:cNvPr id="238" name="Groupe 237"/>
          <p:cNvGrpSpPr/>
          <p:nvPr/>
        </p:nvGrpSpPr>
        <p:grpSpPr>
          <a:xfrm>
            <a:off x="4821484" y="3829483"/>
            <a:ext cx="2085856" cy="1146492"/>
            <a:chOff x="4646274" y="3949309"/>
            <a:chExt cx="2085856" cy="1146492"/>
          </a:xfrm>
        </p:grpSpPr>
        <p:sp>
          <p:nvSpPr>
            <p:cNvPr id="239" name="TextBox 14"/>
            <p:cNvSpPr txBox="1"/>
            <p:nvPr/>
          </p:nvSpPr>
          <p:spPr>
            <a:xfrm>
              <a:off x="4646274" y="4342290"/>
              <a:ext cx="15383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SC </a:t>
              </a:r>
              <a:r>
                <a:rPr lang="fr-FR" sz="1200" dirty="0" err="1"/>
                <a:t>layers</a:t>
              </a:r>
              <a:endParaRPr lang="en-US" sz="1200" dirty="0"/>
            </a:p>
          </p:txBody>
        </p:sp>
        <p:pic>
          <p:nvPicPr>
            <p:cNvPr id="240" name="Image 239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906" r="2810"/>
            <a:stretch/>
          </p:blipFill>
          <p:spPr>
            <a:xfrm>
              <a:off x="5917223" y="3949309"/>
              <a:ext cx="814907" cy="1146492"/>
            </a:xfrm>
            <a:prstGeom prst="rect">
              <a:avLst/>
            </a:prstGeom>
          </p:spPr>
        </p:pic>
        <p:grpSp>
          <p:nvGrpSpPr>
            <p:cNvPr id="241" name="Groupe 240"/>
            <p:cNvGrpSpPr/>
            <p:nvPr/>
          </p:nvGrpSpPr>
          <p:grpSpPr>
            <a:xfrm flipH="1">
              <a:off x="5444425" y="4503493"/>
              <a:ext cx="892435" cy="161579"/>
              <a:chOff x="2274852" y="5186696"/>
              <a:chExt cx="554790" cy="217920"/>
            </a:xfrm>
          </p:grpSpPr>
          <p:cxnSp>
            <p:nvCxnSpPr>
              <p:cNvPr id="242" name="Straight Arrow Connector 17"/>
              <p:cNvCxnSpPr/>
              <p:nvPr/>
            </p:nvCxnSpPr>
            <p:spPr>
              <a:xfrm flipV="1">
                <a:off x="2284013" y="5188616"/>
                <a:ext cx="0" cy="216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Connecteur droit 242"/>
              <p:cNvCxnSpPr/>
              <p:nvPr/>
            </p:nvCxnSpPr>
            <p:spPr>
              <a:xfrm>
                <a:off x="2274852" y="5186696"/>
                <a:ext cx="5547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4" name="Image 24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" t="61396" r="642" b="21510"/>
          <a:stretch/>
        </p:blipFill>
        <p:spPr>
          <a:xfrm rot="5400000">
            <a:off x="4825028" y="3663825"/>
            <a:ext cx="5429854" cy="743341"/>
          </a:xfrm>
          <a:prstGeom prst="rect">
            <a:avLst/>
          </a:prstGeom>
        </p:spPr>
      </p:pic>
      <p:grpSp>
        <p:nvGrpSpPr>
          <p:cNvPr id="245" name="Groupe 244"/>
          <p:cNvGrpSpPr>
            <a:grpSpLocks noChangeAspect="1"/>
          </p:cNvGrpSpPr>
          <p:nvPr/>
        </p:nvGrpSpPr>
        <p:grpSpPr>
          <a:xfrm>
            <a:off x="4527476" y="1861288"/>
            <a:ext cx="2323672" cy="1554587"/>
            <a:chOff x="3158917" y="1269769"/>
            <a:chExt cx="2903666" cy="1994497"/>
          </a:xfrm>
        </p:grpSpPr>
        <p:sp>
          <p:nvSpPr>
            <p:cNvPr id="246" name="Rectangle 245"/>
            <p:cNvSpPr/>
            <p:nvPr/>
          </p:nvSpPr>
          <p:spPr>
            <a:xfrm>
              <a:off x="3159461" y="1278220"/>
              <a:ext cx="2903122" cy="19860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pic>
          <p:nvPicPr>
            <p:cNvPr id="247" name="Picture 3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193" y="1461364"/>
              <a:ext cx="1504461" cy="1489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8" name="TextBox 15"/>
            <p:cNvSpPr txBox="1"/>
            <p:nvPr/>
          </p:nvSpPr>
          <p:spPr>
            <a:xfrm>
              <a:off x="3158917" y="1269769"/>
              <a:ext cx="1146672" cy="355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rgbClr val="000000"/>
                  </a:solidFill>
                </a:rPr>
                <a:t>SC </a:t>
              </a:r>
              <a:r>
                <a:rPr lang="fr-FR" sz="1200" dirty="0" err="1">
                  <a:solidFill>
                    <a:srgbClr val="000000"/>
                  </a:solidFill>
                </a:rPr>
                <a:t>side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249" name="TextBox 15"/>
            <p:cNvSpPr txBox="1"/>
            <p:nvPr/>
          </p:nvSpPr>
          <p:spPr>
            <a:xfrm>
              <a:off x="4322948" y="2935400"/>
              <a:ext cx="1439644" cy="317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rgbClr val="000000"/>
                  </a:solidFill>
                </a:rPr>
                <a:t>Substrat </a:t>
              </a:r>
              <a:r>
                <a:rPr lang="fr-FR" sz="1200" dirty="0" err="1">
                  <a:solidFill>
                    <a:srgbClr val="000000"/>
                  </a:solidFill>
                </a:rPr>
                <a:t>side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250" name="Connecteur droit avec flèche 249"/>
            <p:cNvCxnSpPr/>
            <p:nvPr/>
          </p:nvCxnSpPr>
          <p:spPr>
            <a:xfrm flipH="1">
              <a:off x="5031816" y="2850198"/>
              <a:ext cx="63978" cy="20614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avec flèche 250"/>
            <p:cNvCxnSpPr/>
            <p:nvPr/>
          </p:nvCxnSpPr>
          <p:spPr>
            <a:xfrm flipH="1" flipV="1">
              <a:off x="3511411" y="1603329"/>
              <a:ext cx="1038894" cy="26628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2" name="Groupe 251"/>
          <p:cNvGrpSpPr/>
          <p:nvPr/>
        </p:nvGrpSpPr>
        <p:grpSpPr>
          <a:xfrm>
            <a:off x="8280087" y="3744724"/>
            <a:ext cx="2085856" cy="1146492"/>
            <a:chOff x="4646274" y="3949309"/>
            <a:chExt cx="2085856" cy="1146492"/>
          </a:xfrm>
        </p:grpSpPr>
        <p:sp>
          <p:nvSpPr>
            <p:cNvPr id="253" name="TextBox 14"/>
            <p:cNvSpPr txBox="1"/>
            <p:nvPr/>
          </p:nvSpPr>
          <p:spPr>
            <a:xfrm>
              <a:off x="4646274" y="4342290"/>
              <a:ext cx="15383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SC </a:t>
              </a:r>
              <a:r>
                <a:rPr lang="fr-FR" sz="1200" dirty="0" err="1"/>
                <a:t>layers</a:t>
              </a:r>
              <a:endParaRPr lang="en-US" sz="1200" dirty="0"/>
            </a:p>
          </p:txBody>
        </p:sp>
        <p:pic>
          <p:nvPicPr>
            <p:cNvPr id="254" name="Image 253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906" r="2810"/>
            <a:stretch/>
          </p:blipFill>
          <p:spPr>
            <a:xfrm>
              <a:off x="5917223" y="3949309"/>
              <a:ext cx="814907" cy="1146492"/>
            </a:xfrm>
            <a:prstGeom prst="rect">
              <a:avLst/>
            </a:prstGeom>
          </p:spPr>
        </p:pic>
        <p:grpSp>
          <p:nvGrpSpPr>
            <p:cNvPr id="255" name="Groupe 254"/>
            <p:cNvGrpSpPr/>
            <p:nvPr/>
          </p:nvGrpSpPr>
          <p:grpSpPr>
            <a:xfrm flipH="1">
              <a:off x="5444425" y="4503493"/>
              <a:ext cx="892435" cy="161579"/>
              <a:chOff x="2274852" y="5186696"/>
              <a:chExt cx="554790" cy="217920"/>
            </a:xfrm>
          </p:grpSpPr>
          <p:cxnSp>
            <p:nvCxnSpPr>
              <p:cNvPr id="256" name="Straight Arrow Connector 17"/>
              <p:cNvCxnSpPr/>
              <p:nvPr/>
            </p:nvCxnSpPr>
            <p:spPr>
              <a:xfrm flipV="1">
                <a:off x="2284013" y="5188616"/>
                <a:ext cx="0" cy="216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Connecteur droit 256"/>
              <p:cNvCxnSpPr/>
              <p:nvPr/>
            </p:nvCxnSpPr>
            <p:spPr>
              <a:xfrm>
                <a:off x="2274852" y="5186696"/>
                <a:ext cx="5547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7" name="Rectangle 56"/>
          <p:cNvSpPr/>
          <p:nvPr/>
        </p:nvSpPr>
        <p:spPr>
          <a:xfrm>
            <a:off x="10450965" y="4695690"/>
            <a:ext cx="1800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3rd 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ssembly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SCB01 + SCB03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still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possible but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unsoldered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 and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re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soldered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internal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joint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4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</a:t>
            </a:r>
            <a:r>
              <a:rPr lang="fr-FR" dirty="0" err="1" smtClean="0"/>
              <a:t>hoice</a:t>
            </a:r>
            <a:r>
              <a:rPr lang="fr-FR" dirty="0" smtClean="0"/>
              <a:t> of the </a:t>
            </a:r>
            <a:r>
              <a:rPr lang="fr-FR" dirty="0" err="1" smtClean="0"/>
              <a:t>coils</a:t>
            </a:r>
            <a:r>
              <a:rPr lang="fr-FR" dirty="0" smtClean="0"/>
              <a:t> for SMB01 </a:t>
            </a:r>
            <a:r>
              <a:rPr lang="fr-FR" dirty="0" err="1" smtClean="0"/>
              <a:t>assembly</a:t>
            </a: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>
          <a:xfrm>
            <a:off x="0" y="1373607"/>
            <a:ext cx="11911980" cy="51166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 smtClean="0">
                <a:solidFill>
                  <a:schemeClr val="tx2"/>
                </a:solidFill>
              </a:rPr>
              <a:t>After several discussions, SCB03 overheated-coil has been chosen to be assembled with SCB02 coil.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Against SCB01 coil  : </a:t>
            </a:r>
            <a:r>
              <a:rPr lang="en-US" sz="2000" dirty="0" err="1" smtClean="0">
                <a:solidFill>
                  <a:srgbClr val="FF0000"/>
                </a:solidFill>
              </a:rPr>
              <a:t>F</a:t>
            </a:r>
            <a:r>
              <a:rPr lang="en-US" sz="2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lang="en-US" sz="2000" dirty="0" smtClean="0">
                <a:solidFill>
                  <a:srgbClr val="FF0000"/>
                </a:solidFill>
              </a:rPr>
              <a:t> on SC away from the </a:t>
            </a:r>
            <a:r>
              <a:rPr lang="en-US" sz="2000" dirty="0" err="1" smtClean="0">
                <a:solidFill>
                  <a:srgbClr val="FF0000"/>
                </a:solidFill>
              </a:rPr>
              <a:t>substrat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Delamination risk estimated high in </a:t>
            </a:r>
            <a:r>
              <a:rPr lang="en-US" sz="2000" dirty="0" smtClean="0">
                <a:solidFill>
                  <a:srgbClr val="FF0000"/>
                </a:solidFill>
              </a:rPr>
              <a:t>the FRESCA2 </a:t>
            </a:r>
            <a:r>
              <a:rPr lang="en-US" sz="2000" dirty="0" smtClean="0">
                <a:solidFill>
                  <a:srgbClr val="FF0000"/>
                </a:solidFill>
              </a:rPr>
              <a:t>background field, </a:t>
            </a:r>
            <a:r>
              <a:rPr lang="en-US" sz="2000" dirty="0" smtClean="0">
                <a:solidFill>
                  <a:srgbClr val="FF0000"/>
                </a:solidFill>
              </a:rPr>
              <a:t>or </a:t>
            </a:r>
            <a:r>
              <a:rPr lang="en-US" sz="2000" dirty="0" smtClean="0">
                <a:solidFill>
                  <a:srgbClr val="FF0000"/>
                </a:solidFill>
              </a:rPr>
              <a:t>in case of quench</a:t>
            </a: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Against SCB03 coil : </a:t>
            </a:r>
            <a:r>
              <a:rPr lang="en-US" sz="2000" dirty="0" smtClean="0">
                <a:solidFill>
                  <a:srgbClr val="FF0000"/>
                </a:solidFill>
              </a:rPr>
              <a:t>tape performances degradation </a:t>
            </a:r>
            <a:r>
              <a:rPr lang="en-US" sz="2000" dirty="0" smtClean="0">
                <a:solidFill>
                  <a:schemeClr val="tx2"/>
                </a:solidFill>
              </a:rPr>
              <a:t>when submitted to similar overheating treatment </a:t>
            </a:r>
          </a:p>
          <a:p>
            <a:pPr lvl="1">
              <a:lnSpc>
                <a:spcPct val="150000"/>
              </a:lnSpc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CERN measurements on short length of untreated/treated extracted </a:t>
            </a:r>
            <a:r>
              <a:rPr lang="en-US" sz="2000" dirty="0" smtClean="0">
                <a:solidFill>
                  <a:schemeClr val="tx2"/>
                </a:solidFill>
              </a:rPr>
              <a:t>tapes (60 mm long) </a:t>
            </a:r>
            <a:r>
              <a:rPr lang="en-US" sz="2000" dirty="0" smtClean="0">
                <a:solidFill>
                  <a:schemeClr val="tx2"/>
                </a:solidFill>
              </a:rPr>
              <a:t>show </a:t>
            </a:r>
            <a:r>
              <a:rPr lang="en-US" sz="2000" dirty="0" smtClean="0">
                <a:solidFill>
                  <a:srgbClr val="FF0000"/>
                </a:solidFill>
              </a:rPr>
              <a:t>an </a:t>
            </a:r>
            <a:r>
              <a:rPr lang="en-US" sz="2000" dirty="0">
                <a:solidFill>
                  <a:srgbClr val="FF0000"/>
                </a:solidFill>
              </a:rPr>
              <a:t>average </a:t>
            </a:r>
            <a:r>
              <a:rPr lang="en-US" sz="2000" dirty="0" err="1" smtClean="0">
                <a:solidFill>
                  <a:srgbClr val="FF0000"/>
                </a:solidFill>
              </a:rPr>
              <a:t>Ic</a:t>
            </a:r>
            <a:r>
              <a:rPr lang="en-US" sz="2000" dirty="0" smtClean="0">
                <a:solidFill>
                  <a:srgbClr val="FF0000"/>
                </a:solidFill>
              </a:rPr>
              <a:t> degradation </a:t>
            </a:r>
            <a:r>
              <a:rPr lang="en-US" sz="2000" dirty="0">
                <a:solidFill>
                  <a:srgbClr val="FF0000"/>
                </a:solidFill>
              </a:rPr>
              <a:t>of 35 % but very inhomogeneous for the 15 strands (from 22% to 63</a:t>
            </a:r>
            <a:r>
              <a:rPr lang="en-US" sz="2000" dirty="0" smtClean="0">
                <a:solidFill>
                  <a:srgbClr val="FF0000"/>
                </a:solidFill>
              </a:rPr>
              <a:t>%)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We know that cable works better than single tapes</a:t>
            </a:r>
          </a:p>
          <a:p>
            <a:pPr lvl="1">
              <a:lnSpc>
                <a:spcPct val="150000"/>
              </a:lnSpc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We do not know </a:t>
            </a:r>
            <a:r>
              <a:rPr lang="en-US" sz="2000" dirty="0">
                <a:solidFill>
                  <a:schemeClr val="tx2"/>
                </a:solidFill>
              </a:rPr>
              <a:t>exactly </a:t>
            </a:r>
            <a:r>
              <a:rPr lang="en-US" sz="2000" dirty="0" smtClean="0">
                <a:solidFill>
                  <a:schemeClr val="tx2"/>
                </a:solidFill>
              </a:rPr>
              <a:t>the temperature cycle submitted to the coil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solidFill>
                  <a:schemeClr val="tx2"/>
                </a:solidFill>
              </a:rPr>
              <a:t>T</a:t>
            </a:r>
            <a:r>
              <a:rPr lang="en-US" sz="2000" dirty="0" smtClean="0">
                <a:solidFill>
                  <a:schemeClr val="tx2"/>
                </a:solidFill>
              </a:rPr>
              <a:t>he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risk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of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“no performances”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with SCB01 </a:t>
            </a:r>
            <a:r>
              <a:rPr lang="en-US" sz="2000" dirty="0" smtClean="0">
                <a:solidFill>
                  <a:schemeClr val="tx2"/>
                </a:solidFill>
              </a:rPr>
              <a:t>seems higher </a:t>
            </a:r>
            <a:r>
              <a:rPr lang="en-US" sz="2000" dirty="0">
                <a:solidFill>
                  <a:schemeClr val="tx2"/>
                </a:solidFill>
              </a:rPr>
              <a:t>than the </a:t>
            </a:r>
            <a:r>
              <a:rPr lang="en-US" sz="2000" dirty="0" smtClean="0">
                <a:solidFill>
                  <a:schemeClr val="accent1"/>
                </a:solidFill>
              </a:rPr>
              <a:t>risk </a:t>
            </a:r>
            <a:r>
              <a:rPr lang="en-US" sz="2000" dirty="0">
                <a:solidFill>
                  <a:schemeClr val="accent1"/>
                </a:solidFill>
              </a:rPr>
              <a:t>of </a:t>
            </a:r>
            <a:r>
              <a:rPr lang="en-US" sz="2000" dirty="0" smtClean="0">
                <a:solidFill>
                  <a:schemeClr val="accent1"/>
                </a:solidFill>
              </a:rPr>
              <a:t>“decreased performances” </a:t>
            </a:r>
            <a:r>
              <a:rPr lang="en-US" sz="2000" dirty="0">
                <a:solidFill>
                  <a:schemeClr val="accent1"/>
                </a:solidFill>
              </a:rPr>
              <a:t>with </a:t>
            </a:r>
            <a:r>
              <a:rPr lang="en-US" sz="2000" dirty="0" smtClean="0">
                <a:solidFill>
                  <a:schemeClr val="accent1"/>
                </a:solidFill>
              </a:rPr>
              <a:t>SCB03</a:t>
            </a:r>
            <a:r>
              <a:rPr lang="en-US" sz="2000" dirty="0" smtClean="0">
                <a:solidFill>
                  <a:schemeClr val="tx2"/>
                </a:solidFill>
              </a:rPr>
              <a:t>. A second assembly with </a:t>
            </a:r>
            <a:r>
              <a:rPr lang="en-US" sz="2000" dirty="0" smtClean="0">
                <a:solidFill>
                  <a:schemeClr val="tx2"/>
                </a:solidFill>
              </a:rPr>
              <a:t>SCB02, </a:t>
            </a:r>
            <a:r>
              <a:rPr lang="en-US" sz="2000" dirty="0" smtClean="0">
                <a:solidFill>
                  <a:schemeClr val="tx2"/>
                </a:solidFill>
              </a:rPr>
              <a:t>and SCB03 replaced by SCB01 is possible. 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27/11/2020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HFM work status and plan - EuCARD2 &amp; EuCARD dipoles - M.Durante - Videomeeting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724A6-2E49-4817-BC4B-7C723D28CF2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52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4118</TotalTime>
  <Words>2063</Words>
  <Application>Microsoft Office PowerPoint</Application>
  <PresentationFormat>Grand écran</PresentationFormat>
  <Paragraphs>431</Paragraphs>
  <Slides>19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MS Mincho</vt:lpstr>
      <vt:lpstr>Symbol</vt:lpstr>
      <vt:lpstr>Times New Roman</vt:lpstr>
      <vt:lpstr>Verdana</vt:lpstr>
      <vt:lpstr>Wingdings</vt:lpstr>
      <vt:lpstr>Thème Office</vt:lpstr>
      <vt:lpstr>Exemple_powerpoint_Irfu</vt:lpstr>
      <vt:lpstr>CEA HFM work - status and plan 27/11/2020  EuCARD2 HTS cosq dipole  EuCARD HTS Insert</vt:lpstr>
      <vt:lpstr>Content</vt:lpstr>
      <vt:lpstr>EuCARD2 cosθ dipole Design – Updated</vt:lpstr>
      <vt:lpstr>EuCARD2 cosθ dipole coils</vt:lpstr>
      <vt:lpstr>EuCARD2 cosθ dipole magnet</vt:lpstr>
      <vt:lpstr>EuCARD2 cosθ Dipole</vt:lpstr>
      <vt:lpstr>Integration studies and preparation</vt:lpstr>
      <vt:lpstr>Superconducting Coils realization : March 2019 - July 2020</vt:lpstr>
      <vt:lpstr>Choice of the coils for SMB01 assembly</vt:lpstr>
      <vt:lpstr>SMB01 magnet assembly sent to CERN</vt:lpstr>
      <vt:lpstr>EuCARD2 cosQ Dipole  - Realization and Tests - Status</vt:lpstr>
      <vt:lpstr>Content</vt:lpstr>
      <vt:lpstr>EuCARD block Insert</vt:lpstr>
      <vt:lpstr>EuCARD Insert Design – last studies</vt:lpstr>
      <vt:lpstr>Insert Configuration and Integration studies</vt:lpstr>
      <vt:lpstr>EuCARD block Insert: Central coil highly damaged 1/2</vt:lpstr>
      <vt:lpstr>EuCARD block Insert: Central coil highly damaged 2/2</vt:lpstr>
      <vt:lpstr>EuCARD block Insert – Status</vt:lpstr>
      <vt:lpstr>EuCARD block Insert – and Then ?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SEGRETI Michel</dc:creator>
  <cp:lastModifiedBy>DURANTE Maria</cp:lastModifiedBy>
  <cp:revision>234</cp:revision>
  <cp:lastPrinted>2020-03-03T12:20:22Z</cp:lastPrinted>
  <dcterms:created xsi:type="dcterms:W3CDTF">2019-11-29T08:29:54Z</dcterms:created>
  <dcterms:modified xsi:type="dcterms:W3CDTF">2020-11-27T12:49:28Z</dcterms:modified>
</cp:coreProperties>
</file>