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4078" r:id="rId5"/>
    <p:sldMasterId id="2147484058" r:id="rId6"/>
  </p:sldMasterIdLst>
  <p:notesMasterIdLst>
    <p:notesMasterId r:id="rId43"/>
  </p:notesMasterIdLst>
  <p:sldIdLst>
    <p:sldId id="257" r:id="rId7"/>
    <p:sldId id="562" r:id="rId8"/>
    <p:sldId id="609" r:id="rId9"/>
    <p:sldId id="612" r:id="rId10"/>
    <p:sldId id="623" r:id="rId11"/>
    <p:sldId id="616" r:id="rId12"/>
    <p:sldId id="635" r:id="rId13"/>
    <p:sldId id="613" r:id="rId14"/>
    <p:sldId id="614" r:id="rId15"/>
    <p:sldId id="615" r:id="rId16"/>
    <p:sldId id="640" r:id="rId17"/>
    <p:sldId id="641" r:id="rId18"/>
    <p:sldId id="642" r:id="rId19"/>
    <p:sldId id="617" r:id="rId20"/>
    <p:sldId id="618" r:id="rId21"/>
    <p:sldId id="619" r:id="rId22"/>
    <p:sldId id="620" r:id="rId23"/>
    <p:sldId id="621" r:id="rId24"/>
    <p:sldId id="622" r:id="rId25"/>
    <p:sldId id="625" r:id="rId26"/>
    <p:sldId id="626" r:id="rId27"/>
    <p:sldId id="628" r:id="rId28"/>
    <p:sldId id="633" r:id="rId29"/>
    <p:sldId id="634" r:id="rId30"/>
    <p:sldId id="627" r:id="rId31"/>
    <p:sldId id="632" r:id="rId32"/>
    <p:sldId id="644" r:id="rId33"/>
    <p:sldId id="645" r:id="rId34"/>
    <p:sldId id="646" r:id="rId35"/>
    <p:sldId id="647" r:id="rId36"/>
    <p:sldId id="630" r:id="rId37"/>
    <p:sldId id="631" r:id="rId38"/>
    <p:sldId id="636" r:id="rId39"/>
    <p:sldId id="638" r:id="rId40"/>
    <p:sldId id="639" r:id="rId41"/>
    <p:sldId id="64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e Warren" initials="MCW" lastIdx="37" clrIdx="0"/>
  <p:cmAuthor id="1" name="Andrei Seryi" initials="A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2147"/>
    <a:srgbClr val="1B3665"/>
    <a:srgbClr val="33AAE1"/>
    <a:srgbClr val="C8FF01"/>
    <a:srgbClr val="FF66FF"/>
    <a:srgbClr val="008000"/>
    <a:srgbClr val="FFCCFF"/>
    <a:srgbClr val="CADB2A"/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5" autoAdjust="0"/>
    <p:restoredTop sz="94690" autoAdjust="0"/>
  </p:normalViewPr>
  <p:slideViewPr>
    <p:cSldViewPr>
      <p:cViewPr varScale="1">
        <p:scale>
          <a:sx n="91" d="100"/>
          <a:sy n="91" d="100"/>
        </p:scale>
        <p:origin x="3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6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44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58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48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79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67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9F151-7AF5-4E0D-AF08-2F1024B494D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5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9F151-7AF5-4E0D-AF08-2F1024B494D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25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9F151-7AF5-4E0D-AF08-2F1024B494D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3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1" cstate="print"/>
          <a:srcRect l="7271" t="11251" b="8266"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Nanobeam Technologies,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1-3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February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2021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Pavel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Karataev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, JAI </a:t>
            </a: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3973" r:id="rId2"/>
    <p:sldLayoutId id="2147484037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  <p:sldLayoutId id="2147483987" r:id="rId17"/>
    <p:sldLayoutId id="2147483988" r:id="rId18"/>
    <p:sldLayoutId id="2147484032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NVEC,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25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June  2012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Name Surname, JAI </a:t>
            </a: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1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3707904" y="836613"/>
            <a:ext cx="5436096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NVEC,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25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June  2012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Name Surname, JAI </a:t>
            </a: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  <p:sldLayoutId id="2147484076" r:id="rId18"/>
    <p:sldLayoutId id="2147484077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3861048"/>
            <a:ext cx="6400800" cy="223224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2400" dirty="0">
                <a:solidFill>
                  <a:schemeClr val="accent2"/>
                </a:solidFill>
                <a:ea typeface="ＭＳ Ｐゴシック" pitchFamily="34" charset="-128"/>
              </a:rPr>
              <a:t>Pavel </a:t>
            </a:r>
            <a:r>
              <a:rPr lang="en-GB" sz="2400" dirty="0" err="1">
                <a:solidFill>
                  <a:schemeClr val="accent2"/>
                </a:solidFill>
                <a:ea typeface="ＭＳ Ｐゴシック" pitchFamily="34" charset="-128"/>
              </a:rPr>
              <a:t>Karataev</a:t>
            </a:r>
            <a:endParaRPr lang="en-GB" sz="240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2400" b="0" dirty="0">
                <a:solidFill>
                  <a:schemeClr val="accent2"/>
                </a:solidFill>
                <a:ea typeface="ＭＳ Ｐゴシック" pitchFamily="34" charset="-128"/>
              </a:rPr>
              <a:t>John Adams Institute for Accelerator Science at Royal Holloway, University of London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Non-invasive beam measurement using polarization radiation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ODR imaging as an Optical BPM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DF6C513-43B6-5344-B91E-0EA2F63DDA1D}"/>
              </a:ext>
            </a:extLst>
          </p:cNvPr>
          <p:cNvGrpSpPr/>
          <p:nvPr/>
        </p:nvGrpSpPr>
        <p:grpSpPr>
          <a:xfrm>
            <a:off x="395536" y="2068223"/>
            <a:ext cx="8435248" cy="4195198"/>
            <a:chOff x="410251" y="935800"/>
            <a:chExt cx="8435248" cy="4195198"/>
          </a:xfrm>
        </p:grpSpPr>
        <p:pic>
          <p:nvPicPr>
            <p:cNvPr id="41" name="Picture 40" descr="-1.070_Average_Histo2D.png">
              <a:extLst>
                <a:ext uri="{FF2B5EF4-FFF2-40B4-BE49-F238E27FC236}">
                  <a16:creationId xmlns:a16="http://schemas.microsoft.com/office/drawing/2014/main" id="{8B284BB6-C73D-504D-ADE2-59C9593CE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51" y="935800"/>
              <a:ext cx="4325619" cy="4195198"/>
            </a:xfrm>
            <a:prstGeom prst="rect">
              <a:avLst/>
            </a:prstGeom>
          </p:spPr>
        </p:pic>
        <p:pic>
          <p:nvPicPr>
            <p:cNvPr id="42" name="Picture 41" descr="-1.070_Average_ProfilesCentered.png">
              <a:extLst>
                <a:ext uri="{FF2B5EF4-FFF2-40B4-BE49-F238E27FC236}">
                  <a16:creationId xmlns:a16="http://schemas.microsoft.com/office/drawing/2014/main" id="{B3E42815-054A-FE4B-A961-143D70D72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092" y="1037020"/>
              <a:ext cx="4486407" cy="4093978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A9B8878-27FB-F342-9815-AB9EA58544C5}"/>
              </a:ext>
            </a:extLst>
          </p:cNvPr>
          <p:cNvGrpSpPr/>
          <p:nvPr/>
        </p:nvGrpSpPr>
        <p:grpSpPr>
          <a:xfrm>
            <a:off x="395536" y="2060848"/>
            <a:ext cx="8554251" cy="4202573"/>
            <a:chOff x="410251" y="2018167"/>
            <a:chExt cx="8554251" cy="4202573"/>
          </a:xfrm>
        </p:grpSpPr>
        <p:pic>
          <p:nvPicPr>
            <p:cNvPr id="44" name="Picture 43" descr="2D.gif">
              <a:extLst>
                <a:ext uri="{FF2B5EF4-FFF2-40B4-BE49-F238E27FC236}">
                  <a16:creationId xmlns:a16="http://schemas.microsoft.com/office/drawing/2014/main" id="{AA6E4004-D98E-294C-BC62-43BE1CDA1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51" y="2025541"/>
              <a:ext cx="4325619" cy="4195199"/>
            </a:xfrm>
            <a:prstGeom prst="rect">
              <a:avLst/>
            </a:prstGeom>
          </p:spPr>
        </p:pic>
        <p:pic>
          <p:nvPicPr>
            <p:cNvPr id="45" name="Picture 44" descr="2D.gif">
              <a:extLst>
                <a:ext uri="{FF2B5EF4-FFF2-40B4-BE49-F238E27FC236}">
                  <a16:creationId xmlns:a16="http://schemas.microsoft.com/office/drawing/2014/main" id="{9277F639-E924-5344-BD9C-9E554ECF0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092" y="2018167"/>
              <a:ext cx="4605410" cy="4202573"/>
            </a:xfrm>
            <a:prstGeom prst="rect">
              <a:avLst/>
            </a:prstGeom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DA5D794-AD63-D544-BC56-82526828B890}"/>
              </a:ext>
            </a:extLst>
          </p:cNvPr>
          <p:cNvSpPr txBox="1"/>
          <p:nvPr/>
        </p:nvSpPr>
        <p:spPr>
          <a:xfrm>
            <a:off x="107504" y="908720"/>
            <a:ext cx="6145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There is </a:t>
            </a:r>
            <a:r>
              <a:rPr lang="en-US" sz="2000" b="1" dirty="0"/>
              <a:t>no visible beam size dependency</a:t>
            </a:r>
            <a:r>
              <a:rPr lang="en-US" sz="2000" dirty="0"/>
              <a:t> off the pattern in </a:t>
            </a:r>
            <a:r>
              <a:rPr lang="en-US" sz="2000" b="1" dirty="0"/>
              <a:t>imaging</a:t>
            </a:r>
            <a:r>
              <a:rPr lang="en-US" sz="2000" dirty="0"/>
              <a:t>. </a:t>
            </a:r>
          </a:p>
          <a:p>
            <a:r>
              <a:rPr lang="en-US" sz="2000" dirty="0"/>
              <a:t>But the </a:t>
            </a:r>
            <a:r>
              <a:rPr lang="en-US" sz="2000" b="1" dirty="0"/>
              <a:t>vertical position</a:t>
            </a:r>
            <a:r>
              <a:rPr lang="en-US" sz="2000" dirty="0"/>
              <a:t> into the slit change the profile </a:t>
            </a:r>
            <a:r>
              <a:rPr lang="en-US" sz="2000" b="1" dirty="0"/>
              <a:t>asymmetry</a:t>
            </a:r>
            <a:r>
              <a:rPr lang="en-US" sz="2000" dirty="0"/>
              <a:t> =&gt; </a:t>
            </a:r>
            <a:r>
              <a:rPr lang="en-US" sz="2000" b="1" dirty="0">
                <a:solidFill>
                  <a:srgbClr val="FF0000"/>
                </a:solidFill>
              </a:rPr>
              <a:t>Optical Beam Position Monitor (BPM)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135E819-BB3F-7649-B5FA-F1F8DAECDA85}"/>
              </a:ext>
            </a:extLst>
          </p:cNvPr>
          <p:cNvGrpSpPr/>
          <p:nvPr/>
        </p:nvGrpSpPr>
        <p:grpSpPr>
          <a:xfrm>
            <a:off x="6863658" y="868051"/>
            <a:ext cx="2244846" cy="1552837"/>
            <a:chOff x="5987351" y="625863"/>
            <a:chExt cx="2244846" cy="1552837"/>
          </a:xfrm>
        </p:grpSpPr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6734249E-FEE8-2A44-ADF7-8AF9C6B2BF28}"/>
                </a:ext>
              </a:extLst>
            </p:cNvPr>
            <p:cNvSpPr/>
            <p:nvPr/>
          </p:nvSpPr>
          <p:spPr>
            <a:xfrm rot="16200000">
              <a:off x="6831451" y="531186"/>
              <a:ext cx="639234" cy="828588"/>
            </a:xfrm>
            <a:prstGeom prst="parallelogram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6E279980-A446-2E4A-B28B-9E5B58BC6FCF}"/>
                </a:ext>
              </a:extLst>
            </p:cNvPr>
            <p:cNvSpPr/>
            <p:nvPr/>
          </p:nvSpPr>
          <p:spPr>
            <a:xfrm rot="16200000">
              <a:off x="6844285" y="1446393"/>
              <a:ext cx="627421" cy="828588"/>
            </a:xfrm>
            <a:prstGeom prst="parallelogram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E75BC52-297D-B941-BC2C-F5FFD5727E91}"/>
                </a:ext>
              </a:extLst>
            </p:cNvPr>
            <p:cNvCxnSpPr/>
            <p:nvPr/>
          </p:nvCxnSpPr>
          <p:spPr>
            <a:xfrm flipV="1">
              <a:off x="7565362" y="625863"/>
              <a:ext cx="419671" cy="302779"/>
            </a:xfrm>
            <a:prstGeom prst="straightConnector1">
              <a:avLst/>
            </a:prstGeom>
            <a:ln>
              <a:solidFill>
                <a:srgbClr val="0000FF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964A72A-F429-5043-8EA0-E48E9081938B}"/>
                </a:ext>
              </a:extLst>
            </p:cNvPr>
            <p:cNvCxnSpPr/>
            <p:nvPr/>
          </p:nvCxnSpPr>
          <p:spPr>
            <a:xfrm flipV="1">
              <a:off x="7170997" y="1289050"/>
              <a:ext cx="0" cy="150571"/>
            </a:xfrm>
            <a:prstGeom prst="straightConnector1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1C65493-181D-2345-A905-122E70608A76}"/>
                </a:ext>
              </a:extLst>
            </p:cNvPr>
            <p:cNvGrpSpPr/>
            <p:nvPr/>
          </p:nvGrpSpPr>
          <p:grpSpPr>
            <a:xfrm>
              <a:off x="5987351" y="1486068"/>
              <a:ext cx="604558" cy="665157"/>
              <a:chOff x="2037197" y="4675309"/>
              <a:chExt cx="1597454" cy="1583267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57EFA817-31D9-5E4C-AF66-62274344C1CD}"/>
                  </a:ext>
                </a:extLst>
              </p:cNvPr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4037601-600D-894D-A4EA-F285092FA619}"/>
                  </a:ext>
                </a:extLst>
              </p:cNvPr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05732F5-A55A-B34E-AEBF-16068B0ED5A2}"/>
                  </a:ext>
                </a:extLst>
              </p:cNvPr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911A472-1980-8040-8FDE-629794446845}"/>
                  </a:ext>
                </a:extLst>
              </p:cNvPr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5ED4B9A7-8D17-CF45-88FD-407DD3B63778}"/>
                  </a:ext>
                </a:extLst>
              </p:cNvPr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03C1834-05FB-3B4F-9B5C-98947F1B352B}"/>
                  </a:ext>
                </a:extLst>
              </p:cNvPr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0F8FC437-16AB-4D4A-A471-A45A2728A112}"/>
                  </a:ext>
                </a:extLst>
              </p:cNvPr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13E2418-2EC0-DF4A-B8C9-827D6D5FE74C}"/>
                  </a:ext>
                </a:extLst>
              </p:cNvPr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E6EE336D-6E0D-7F48-B467-84B53812FC87}"/>
                  </a:ext>
                </a:extLst>
              </p:cNvPr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897343A-5C95-4245-B9BF-6D3688A02DB2}"/>
                  </a:ext>
                </a:extLst>
              </p:cNvPr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8DD1BF22-9F9E-2A49-9DE3-E1A883983233}"/>
                  </a:ext>
                </a:extLst>
              </p:cNvPr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CD3D0A1-5F1A-0E40-9908-C6FFBEE312E2}"/>
                  </a:ext>
                </a:extLst>
              </p:cNvPr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stealth" w="sm" len="med"/>
                <a:tailEnd type="stealth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C238B6A-6B6B-1849-BB9F-A5DBE864F561}"/>
                  </a:ext>
                </a:extLst>
              </p:cNvPr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ACA6DE1-EE25-7E42-945D-CD8AD4F2F60C}"/>
                </a:ext>
              </a:extLst>
            </p:cNvPr>
            <p:cNvSpPr/>
            <p:nvPr/>
          </p:nvSpPr>
          <p:spPr>
            <a:xfrm>
              <a:off x="6736775" y="804837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B597BA55-5E26-B647-895A-84D987697A75}"/>
                </a:ext>
              </a:extLst>
            </p:cNvPr>
            <p:cNvSpPr/>
            <p:nvPr/>
          </p:nvSpPr>
          <p:spPr>
            <a:xfrm rot="16200000">
              <a:off x="6840082" y="993903"/>
              <a:ext cx="632376" cy="828589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AE1758A-4173-B649-96BF-4E34EC364E7B}"/>
                </a:ext>
              </a:extLst>
            </p:cNvPr>
            <p:cNvCxnSpPr/>
            <p:nvPr/>
          </p:nvCxnSpPr>
          <p:spPr>
            <a:xfrm flipV="1">
              <a:off x="6166850" y="1238250"/>
              <a:ext cx="1272175" cy="940450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prstDash val="lgDash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CED4F206-285C-CC4F-9645-A77BE7DB54BB}"/>
                </a:ext>
              </a:extLst>
            </p:cNvPr>
            <p:cNvCxnSpPr/>
            <p:nvPr/>
          </p:nvCxnSpPr>
          <p:spPr>
            <a:xfrm flipV="1">
              <a:off x="7565362" y="765565"/>
              <a:ext cx="518684" cy="379729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prstDash val="lgDash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514D2F1-B9A8-FF49-AEEF-6AAD7F831F32}"/>
                </a:ext>
              </a:extLst>
            </p:cNvPr>
            <p:cNvCxnSpPr/>
            <p:nvPr/>
          </p:nvCxnSpPr>
          <p:spPr>
            <a:xfrm flipV="1">
              <a:off x="6274768" y="1173935"/>
              <a:ext cx="930365" cy="674892"/>
            </a:xfrm>
            <a:prstGeom prst="straightConnector1">
              <a:avLst/>
            </a:prstGeom>
            <a:ln>
              <a:solidFill>
                <a:srgbClr val="0000FF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682A2E2-BBFE-1D46-B556-C3754143E188}"/>
                </a:ext>
              </a:extLst>
            </p:cNvPr>
            <p:cNvCxnSpPr/>
            <p:nvPr/>
          </p:nvCxnSpPr>
          <p:spPr>
            <a:xfrm flipV="1">
              <a:off x="7117203" y="1243767"/>
              <a:ext cx="970" cy="217132"/>
            </a:xfrm>
            <a:prstGeom prst="straightConnector1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stealth" w="med" len="sm"/>
              <a:tailEnd type="stealth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45C20D0-7FE7-8F48-BFA3-6CBE5117095C}"/>
                </a:ext>
              </a:extLst>
            </p:cNvPr>
            <p:cNvSpPr txBox="1"/>
            <p:nvPr/>
          </p:nvSpPr>
          <p:spPr>
            <a:xfrm>
              <a:off x="7170997" y="1348936"/>
              <a:ext cx="106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262626"/>
                  </a:solidFill>
                </a:rPr>
                <a:t>Offset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7AFDA00-FDA9-2F4E-B6C1-2E21FFD87171}"/>
              </a:ext>
            </a:extLst>
          </p:cNvPr>
          <p:cNvSpPr txBox="1"/>
          <p:nvPr/>
        </p:nvSpPr>
        <p:spPr>
          <a:xfrm>
            <a:off x="837953" y="2364528"/>
            <a:ext cx="2353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KEK-ATF2 beam</a:t>
            </a:r>
          </a:p>
          <a:p>
            <a:r>
              <a:rPr lang="en-US" dirty="0">
                <a:solidFill>
                  <a:schemeClr val="bg1"/>
                </a:solidFill>
              </a:rPr>
              <a:t>Averaging 100 shots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C4C70E-16F2-014F-92B8-D830E46DFA62}"/>
              </a:ext>
            </a:extLst>
          </p:cNvPr>
          <p:cNvSpPr txBox="1"/>
          <p:nvPr/>
        </p:nvSpPr>
        <p:spPr>
          <a:xfrm>
            <a:off x="186896" y="6293546"/>
            <a:ext cx="8912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R. Kieffer, et al., Optical diffraction radiation for position monitoring of charged particle beams, NIMB 402 (2017) 88-91</a:t>
            </a:r>
          </a:p>
        </p:txBody>
      </p:sp>
    </p:spTree>
    <p:extLst>
      <p:ext uri="{BB962C8B-B14F-4D97-AF65-F5344CB8AC3E}">
        <p14:creationId xmlns:p14="http://schemas.microsoft.com/office/powerpoint/2010/main" val="334731299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ODR angular distribution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37BDDA-BFE3-FB4B-AFE4-E31746B18A59}"/>
              </a:ext>
            </a:extLst>
          </p:cNvPr>
          <p:cNvGrpSpPr/>
          <p:nvPr/>
        </p:nvGrpSpPr>
        <p:grpSpPr>
          <a:xfrm>
            <a:off x="4709888" y="4084322"/>
            <a:ext cx="4254599" cy="2490770"/>
            <a:chOff x="6912136" y="3895036"/>
            <a:chExt cx="4137740" cy="297278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DF40E87-2EC9-6B4D-A49B-E74E3BCBD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2136" y="3895036"/>
              <a:ext cx="4137740" cy="2972787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0E7E495-EBFB-A046-9743-7CE5423A3424}"/>
                </a:ext>
              </a:extLst>
            </p:cNvPr>
            <p:cNvSpPr/>
            <p:nvPr/>
          </p:nvSpPr>
          <p:spPr>
            <a:xfrm>
              <a:off x="10003981" y="4020194"/>
              <a:ext cx="9861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>
                  <a:solidFill>
                    <a:srgbClr val="FF0000"/>
                  </a:solidFill>
                </a:rPr>
                <a:t>250nm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F70035-CBB1-E548-AA57-53290EC5E630}"/>
              </a:ext>
            </a:extLst>
          </p:cNvPr>
          <p:cNvGrpSpPr/>
          <p:nvPr/>
        </p:nvGrpSpPr>
        <p:grpSpPr>
          <a:xfrm>
            <a:off x="4576660" y="1013573"/>
            <a:ext cx="4328876" cy="2395941"/>
            <a:chOff x="1341121" y="3905730"/>
            <a:chExt cx="4209977" cy="285960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3E49ACF-85AC-1242-ABC8-5863033687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43" t="5909" r="5280"/>
            <a:stretch/>
          </p:blipFill>
          <p:spPr>
            <a:xfrm>
              <a:off x="1341121" y="3905730"/>
              <a:ext cx="4180113" cy="2859607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9092736-EA4B-B246-A8AB-CF526D41E205}"/>
                </a:ext>
              </a:extLst>
            </p:cNvPr>
            <p:cNvSpPr/>
            <p:nvPr/>
          </p:nvSpPr>
          <p:spPr>
            <a:xfrm>
              <a:off x="4554217" y="3945744"/>
              <a:ext cx="99688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2200" dirty="0">
                  <a:solidFill>
                    <a:srgbClr val="FF0000"/>
                  </a:solidFill>
                </a:rPr>
                <a:t>400nm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7439DBF-7B7B-004A-8942-7329BA112FBC}"/>
              </a:ext>
            </a:extLst>
          </p:cNvPr>
          <p:cNvGrpSpPr/>
          <p:nvPr/>
        </p:nvGrpSpPr>
        <p:grpSpPr>
          <a:xfrm>
            <a:off x="467737" y="3960661"/>
            <a:ext cx="3168159" cy="2644604"/>
            <a:chOff x="8956495" y="382940"/>
            <a:chExt cx="3081141" cy="315639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2CC0054-C3BB-794A-85C0-1948DBA27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56495" y="382940"/>
              <a:ext cx="3081141" cy="3156392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78338E9-DF28-BC4E-B499-0FB50EE08222}"/>
                </a:ext>
              </a:extLst>
            </p:cNvPr>
            <p:cNvSpPr/>
            <p:nvPr/>
          </p:nvSpPr>
          <p:spPr>
            <a:xfrm>
              <a:off x="10556793" y="513494"/>
              <a:ext cx="9861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>
                  <a:solidFill>
                    <a:srgbClr val="FF0000"/>
                  </a:solidFill>
                </a:rPr>
                <a:t>250nm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602FEB9-8CA1-FA45-81B6-6DBA56D16A6D}"/>
              </a:ext>
            </a:extLst>
          </p:cNvPr>
          <p:cNvGrpSpPr/>
          <p:nvPr/>
        </p:nvGrpSpPr>
        <p:grpSpPr>
          <a:xfrm>
            <a:off x="346615" y="908720"/>
            <a:ext cx="3265359" cy="2643085"/>
            <a:chOff x="5594399" y="462894"/>
            <a:chExt cx="3175671" cy="315458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D146C28-1135-544B-8F4C-8A782BA8E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57" t="5881"/>
            <a:stretch/>
          </p:blipFill>
          <p:spPr>
            <a:xfrm>
              <a:off x="5594399" y="462894"/>
              <a:ext cx="3175671" cy="3154580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C0B436-6EF0-6447-BBA0-7CE847258D74}"/>
                </a:ext>
              </a:extLst>
            </p:cNvPr>
            <p:cNvSpPr/>
            <p:nvPr/>
          </p:nvSpPr>
          <p:spPr>
            <a:xfrm>
              <a:off x="7251891" y="513494"/>
              <a:ext cx="9861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200" dirty="0">
                  <a:solidFill>
                    <a:srgbClr val="FF0000"/>
                  </a:solidFill>
                </a:rPr>
                <a:t>400nm</a:t>
              </a:r>
            </a:p>
          </p:txBody>
        </p:sp>
      </p:grpSp>
      <p:sp>
        <p:nvSpPr>
          <p:cNvPr id="38" name="Right Arrow 37">
            <a:extLst>
              <a:ext uri="{FF2B5EF4-FFF2-40B4-BE49-F238E27FC236}">
                <a16:creationId xmlns:a16="http://schemas.microsoft.com/office/drawing/2014/main" id="{295292DE-0E83-254A-9FEB-2CC422B0B1A3}"/>
              </a:ext>
            </a:extLst>
          </p:cNvPr>
          <p:cNvSpPr/>
          <p:nvPr/>
        </p:nvSpPr>
        <p:spPr>
          <a:xfrm>
            <a:off x="3718977" y="2124867"/>
            <a:ext cx="785083" cy="32241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4E2D4960-ED80-AC41-A9E8-8758F3E7A5A1}"/>
              </a:ext>
            </a:extLst>
          </p:cNvPr>
          <p:cNvSpPr/>
          <p:nvPr/>
        </p:nvSpPr>
        <p:spPr>
          <a:xfrm>
            <a:off x="3714565" y="5127069"/>
            <a:ext cx="785083" cy="32241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05DFF1E-1951-6847-B774-518B77ADC98A}"/>
              </a:ext>
            </a:extLst>
          </p:cNvPr>
          <p:cNvGrpSpPr/>
          <p:nvPr/>
        </p:nvGrpSpPr>
        <p:grpSpPr>
          <a:xfrm>
            <a:off x="1823367" y="1013574"/>
            <a:ext cx="188919" cy="2227834"/>
            <a:chOff x="2860628" y="1329690"/>
            <a:chExt cx="367457" cy="312722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446E80C-D59A-DF4B-A1F6-E556EE0AE12B}"/>
                </a:ext>
              </a:extLst>
            </p:cNvPr>
            <p:cNvCxnSpPr/>
            <p:nvPr/>
          </p:nvCxnSpPr>
          <p:spPr>
            <a:xfrm>
              <a:off x="2860628" y="1329690"/>
              <a:ext cx="29560" cy="31272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762D4F8-CA20-7045-BAD3-8028B105EC7B}"/>
                </a:ext>
              </a:extLst>
            </p:cNvPr>
            <p:cNvCxnSpPr/>
            <p:nvPr/>
          </p:nvCxnSpPr>
          <p:spPr>
            <a:xfrm>
              <a:off x="3209438" y="1329690"/>
              <a:ext cx="18647" cy="31272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9E6074D-9E79-984B-B20C-02960BF369F8}"/>
              </a:ext>
            </a:extLst>
          </p:cNvPr>
          <p:cNvGrpSpPr/>
          <p:nvPr/>
        </p:nvGrpSpPr>
        <p:grpSpPr>
          <a:xfrm>
            <a:off x="1830757" y="4084323"/>
            <a:ext cx="188919" cy="2227834"/>
            <a:chOff x="2860628" y="1329690"/>
            <a:chExt cx="367457" cy="3127221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879684A-335E-9145-BED3-D913B74025D1}"/>
                </a:ext>
              </a:extLst>
            </p:cNvPr>
            <p:cNvCxnSpPr/>
            <p:nvPr/>
          </p:nvCxnSpPr>
          <p:spPr>
            <a:xfrm>
              <a:off x="2860628" y="1329690"/>
              <a:ext cx="29560" cy="31272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B6A937A-82E1-EC4D-A6C9-2E0188401179}"/>
                </a:ext>
              </a:extLst>
            </p:cNvPr>
            <p:cNvCxnSpPr/>
            <p:nvPr/>
          </p:nvCxnSpPr>
          <p:spPr>
            <a:xfrm>
              <a:off x="3209438" y="1329690"/>
              <a:ext cx="18647" cy="31272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978983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354918"/>
            <a:ext cx="7488832" cy="432048"/>
          </a:xfrm>
        </p:spPr>
        <p:txBody>
          <a:bodyPr/>
          <a:lstStyle/>
          <a:p>
            <a:r>
              <a:rPr lang="en-US" dirty="0"/>
              <a:t>Visibility vs beam size measured with OTR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B79A6D4-21E3-0E4A-9BF4-D0A041CA7EAF}"/>
                  </a:ext>
                </a:extLst>
              </p:cNvPr>
              <p:cNvSpPr/>
              <p:nvPr/>
            </p:nvSpPr>
            <p:spPr>
              <a:xfrm>
                <a:off x="652782" y="1043019"/>
                <a:ext cx="7838435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200" dirty="0"/>
                        <m:t>target</m:t>
                      </m:r>
                      <m:r>
                        <m:rPr>
                          <m:nor/>
                        </m:rPr>
                        <a:rPr lang="en-GB" sz="2200" dirty="0"/>
                        <m:t> </m:t>
                      </m:r>
                      <m:r>
                        <a:rPr lang="en-GB" sz="2200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1" dirty="0" smtClean="0">
                          <a:latin typeface="Cambria Math" panose="02040503050406030204" pitchFamily="18" charset="0"/>
                        </a:rPr>
                        <m:t>49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.7 µ</m:t>
                      </m:r>
                      <m:r>
                        <a:rPr lang="en-GB" sz="2200" i="1" dirty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B79A6D4-21E3-0E4A-9BF4-D0A041CA7E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82" y="1043019"/>
                <a:ext cx="7838435" cy="430887"/>
              </a:xfrm>
              <a:prstGeom prst="rect">
                <a:avLst/>
              </a:prstGeom>
              <a:blipFill>
                <a:blip r:embed="rId3"/>
                <a:stretch>
                  <a:fillRect t="-2857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F3D650FB-712F-4144-8EAA-8F73B4A23F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39314" y="1547075"/>
                <a:ext cx="2804686" cy="2657620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sz="2200" dirty="0"/>
                  <a:t>As expected sensitivity increase with decreasing wavelength, good </a:t>
                </a:r>
                <a:r>
                  <a:rPr lang="en-US" sz="2200" dirty="0">
                    <a:solidFill>
                      <a:srgbClr val="0000FF"/>
                    </a:solidFill>
                  </a:rPr>
                  <a:t>sensitivity for UV down to 4-5 micrometers.</a:t>
                </a:r>
              </a:p>
              <a:p>
                <a:pPr marL="36576" indent="0">
                  <a:buNone/>
                </a:pPr>
                <a:r>
                  <a:rPr lang="en-US" sz="2200" dirty="0"/>
                  <a:t>Previous measurements minimum was 14 </a:t>
                </a:r>
                <a14:m>
                  <m:oMath xmlns:m="http://schemas.openxmlformats.org/officeDocument/2006/math">
                    <m:r>
                      <a:rPr lang="en-GB" sz="2200" i="1" dirty="0">
                        <a:latin typeface="Cambria Math" panose="02040503050406030204" pitchFamily="18" charset="0"/>
                      </a:rPr>
                      <m:t>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sz="2200" b="0" i="0" baseline="30000" dirty="0" smtClean="0"/>
                      <m:t>*</m:t>
                    </m:r>
                  </m:oMath>
                </a14:m>
                <a:endParaRPr lang="en-GB" sz="2200" dirty="0"/>
              </a:p>
            </p:txBody>
          </p:sp>
        </mc:Choice>
        <mc:Fallback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F3D650FB-712F-4144-8EAA-8F73B4A23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314" y="1547075"/>
                <a:ext cx="2804686" cy="2657620"/>
              </a:xfrm>
              <a:prstGeom prst="rect">
                <a:avLst/>
              </a:prstGeom>
              <a:blipFill>
                <a:blip r:embed="rId4"/>
                <a:stretch>
                  <a:fillRect l="-1357" t="-2844" r="-4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05D099F3-CFA2-094C-80B8-516171BB9F5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536" y="1475067"/>
            <a:ext cx="7028786" cy="38981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29C9C99-4A18-134D-A8A3-807EDA9C5BEC}"/>
                  </a:ext>
                </a:extLst>
              </p:cNvPr>
              <p:cNvSpPr txBox="1"/>
              <p:nvPr/>
            </p:nvSpPr>
            <p:spPr>
              <a:xfrm>
                <a:off x="6617054" y="4375594"/>
                <a:ext cx="2249205" cy="753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Visibility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29C9C99-4A18-134D-A8A3-807EDA9C5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054" y="4375594"/>
                <a:ext cx="2249205" cy="753861"/>
              </a:xfrm>
              <a:prstGeom prst="rect">
                <a:avLst/>
              </a:prstGeom>
              <a:blipFill>
                <a:blip r:embed="rId6"/>
                <a:stretch>
                  <a:fillRect l="-393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F0D17DD6-FFBE-964F-A097-39E1711C121D}"/>
              </a:ext>
            </a:extLst>
          </p:cNvPr>
          <p:cNvSpPr txBox="1"/>
          <p:nvPr/>
        </p:nvSpPr>
        <p:spPr>
          <a:xfrm>
            <a:off x="7384" y="5589240"/>
            <a:ext cx="9136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M. Bergamaschi, et al., Non-invasive micron-scale particle beam size measurement using Optical Diffraction Radiation in the ultra violet wavelength range, Physical Review Applied 13, 014041 (2020)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*P. </a:t>
            </a:r>
            <a:r>
              <a:rPr lang="en-US" sz="1400" dirty="0" err="1"/>
              <a:t>Karataev</a:t>
            </a:r>
            <a:r>
              <a:rPr lang="en-US" sz="1400" dirty="0"/>
              <a:t>, et al., Beam-Size Measurement with Optical Diffraction Radiation at KEK Accelerator Test Facility, Physical Review Letters 93 (2004) 244802.</a:t>
            </a:r>
          </a:p>
        </p:txBody>
      </p:sp>
    </p:spTree>
    <p:extLst>
      <p:ext uri="{BB962C8B-B14F-4D97-AF65-F5344CB8AC3E}">
        <p14:creationId xmlns:p14="http://schemas.microsoft.com/office/powerpoint/2010/main" val="66811683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Emittance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BCBE35-D04A-9A40-96EB-7F9787A9A3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273" y="1105178"/>
            <a:ext cx="4165168" cy="33321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6A9F4B-6EB2-8642-8E9D-41A8E3BE745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184" y="908720"/>
            <a:ext cx="5085787" cy="36019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2705D44-74B3-604B-AE03-BAD6A1457049}"/>
                  </a:ext>
                </a:extLst>
              </p:cNvPr>
              <p:cNvSpPr/>
              <p:nvPr/>
            </p:nvSpPr>
            <p:spPr>
              <a:xfrm>
                <a:off x="1623031" y="2269113"/>
                <a:ext cx="1891800" cy="6717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GB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it-IT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pm</m:t>
                      </m:r>
                    </m:oMath>
                  </m:oMathPara>
                </a14:m>
                <a:endParaRPr lang="en-GB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2705D44-74B3-604B-AE03-BAD6A14570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31" y="2269113"/>
                <a:ext cx="1891800" cy="671787"/>
              </a:xfrm>
              <a:prstGeom prst="rect">
                <a:avLst/>
              </a:prstGeom>
              <a:blipFill>
                <a:blip r:embed="rId5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F77F78A-6BA4-B042-868A-32F6FEEB953C}"/>
                  </a:ext>
                </a:extLst>
              </p:cNvPr>
              <p:cNvSpPr/>
              <p:nvPr/>
            </p:nvSpPr>
            <p:spPr>
              <a:xfrm>
                <a:off x="6202552" y="2037931"/>
                <a:ext cx="1891800" cy="6717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GB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it-IT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m:rPr>
                          <m:nor/>
                        </m:rPr>
                        <a:rPr lang="it-IT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pm</m:t>
                      </m:r>
                    </m:oMath>
                  </m:oMathPara>
                </a14:m>
                <a:endParaRPr lang="en-GB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F77F78A-6BA4-B042-868A-32F6FEEB95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2552" y="2037931"/>
                <a:ext cx="1891800" cy="671787"/>
              </a:xfrm>
              <a:prstGeom prst="rect">
                <a:avLst/>
              </a:prstGeom>
              <a:blipFill>
                <a:blip r:embed="rId6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BD48B458-F0E1-FC4B-A430-5D43DFCAC543}"/>
              </a:ext>
            </a:extLst>
          </p:cNvPr>
          <p:cNvSpPr/>
          <p:nvPr/>
        </p:nvSpPr>
        <p:spPr>
          <a:xfrm>
            <a:off x="383044" y="4869360"/>
            <a:ext cx="7092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Good agreement with simulated SAD emittance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Optical background creates difficulties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The slit is very small  </a:t>
            </a:r>
          </a:p>
        </p:txBody>
      </p:sp>
    </p:spTree>
    <p:extLst>
      <p:ext uri="{BB962C8B-B14F-4D97-AF65-F5344CB8AC3E}">
        <p14:creationId xmlns:p14="http://schemas.microsoft.com/office/powerpoint/2010/main" val="40461530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Vavilov-Cherenkov Radiation</a:t>
            </a:r>
          </a:p>
        </p:txBody>
      </p:sp>
      <p:grpSp>
        <p:nvGrpSpPr>
          <p:cNvPr id="4" name="Group 24">
            <a:extLst>
              <a:ext uri="{FF2B5EF4-FFF2-40B4-BE49-F238E27FC236}">
                <a16:creationId xmlns:a16="http://schemas.microsoft.com/office/drawing/2014/main" id="{5B5DFBD0-438E-2A46-B618-9D8A5C52EC42}"/>
              </a:ext>
            </a:extLst>
          </p:cNvPr>
          <p:cNvGrpSpPr>
            <a:grpSpLocks/>
          </p:cNvGrpSpPr>
          <p:nvPr/>
        </p:nvGrpSpPr>
        <p:grpSpPr bwMode="auto">
          <a:xfrm>
            <a:off x="179512" y="1124744"/>
            <a:ext cx="1975768" cy="1211262"/>
            <a:chOff x="821780" y="3769838"/>
            <a:chExt cx="2158757" cy="1242315"/>
          </a:xfrm>
        </p:grpSpPr>
        <p:pic>
          <p:nvPicPr>
            <p:cNvPr id="5" name="Picture 25">
              <a:extLst>
                <a:ext uri="{FF2B5EF4-FFF2-40B4-BE49-F238E27FC236}">
                  <a16:creationId xmlns:a16="http://schemas.microsoft.com/office/drawing/2014/main" id="{62291BCB-BF5A-8342-A3C2-F3660E9FE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8894" y="3769838"/>
              <a:ext cx="881643" cy="124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C5B893-CFB3-D841-8C16-68D7831CE69F}"/>
                </a:ext>
              </a:extLst>
            </p:cNvPr>
            <p:cNvSpPr txBox="1"/>
            <p:nvPr/>
          </p:nvSpPr>
          <p:spPr>
            <a:xfrm>
              <a:off x="821780" y="4206195"/>
              <a:ext cx="1249778" cy="25457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13" dirty="0"/>
                <a:t>Pavel Cherenkov</a:t>
              </a:r>
            </a:p>
          </p:txBody>
        </p:sp>
      </p:grpSp>
      <p:grpSp>
        <p:nvGrpSpPr>
          <p:cNvPr id="7" name="Group 27">
            <a:extLst>
              <a:ext uri="{FF2B5EF4-FFF2-40B4-BE49-F238E27FC236}">
                <a16:creationId xmlns:a16="http://schemas.microsoft.com/office/drawing/2014/main" id="{B25893B7-4CBA-8249-92F1-D734C3C7C2F1}"/>
              </a:ext>
            </a:extLst>
          </p:cNvPr>
          <p:cNvGrpSpPr>
            <a:grpSpLocks/>
          </p:cNvGrpSpPr>
          <p:nvPr/>
        </p:nvGrpSpPr>
        <p:grpSpPr bwMode="auto">
          <a:xfrm>
            <a:off x="2339751" y="1124744"/>
            <a:ext cx="2054673" cy="1211262"/>
            <a:chOff x="5833339" y="2972497"/>
            <a:chExt cx="2111060" cy="1245075"/>
          </a:xfrm>
        </p:grpSpPr>
        <p:pic>
          <p:nvPicPr>
            <p:cNvPr id="8" name="Picture 28">
              <a:extLst>
                <a:ext uri="{FF2B5EF4-FFF2-40B4-BE49-F238E27FC236}">
                  <a16:creationId xmlns:a16="http://schemas.microsoft.com/office/drawing/2014/main" id="{D844A237-2F70-D245-929F-574B55E811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0474" y="2972497"/>
              <a:ext cx="973925" cy="1245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7606D6-BB8E-B742-9D7A-3687EF6D2F96}"/>
                </a:ext>
              </a:extLst>
            </p:cNvPr>
            <p:cNvSpPr txBox="1"/>
            <p:nvPr/>
          </p:nvSpPr>
          <p:spPr>
            <a:xfrm>
              <a:off x="5833339" y="3409824"/>
              <a:ext cx="1112847" cy="2551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13" dirty="0"/>
                <a:t>Sergey Vavilov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AA4F34C-E368-D34B-9577-BA541D8E74B9}"/>
              </a:ext>
            </a:extLst>
          </p:cNvPr>
          <p:cNvSpPr txBox="1"/>
          <p:nvPr/>
        </p:nvSpPr>
        <p:spPr>
          <a:xfrm>
            <a:off x="5076056" y="1295826"/>
            <a:ext cx="3816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First observation in 1934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Nobel prize in 1958 </a:t>
            </a:r>
          </a:p>
        </p:txBody>
      </p:sp>
      <p:grpSp>
        <p:nvGrpSpPr>
          <p:cNvPr id="11" name="Group 5">
            <a:extLst>
              <a:ext uri="{FF2B5EF4-FFF2-40B4-BE49-F238E27FC236}">
                <a16:creationId xmlns:a16="http://schemas.microsoft.com/office/drawing/2014/main" id="{3652ABB1-A2CD-7346-A8D1-34C91E6FA16B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2541612"/>
            <a:ext cx="4238625" cy="3695700"/>
            <a:chOff x="295" y="1601"/>
            <a:chExt cx="2670" cy="2328"/>
          </a:xfrm>
        </p:grpSpPr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F0AE0305-B553-3943-9462-6A8BA964C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601"/>
              <a:ext cx="2670" cy="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7">
              <a:extLst>
                <a:ext uri="{FF2B5EF4-FFF2-40B4-BE49-F238E27FC236}">
                  <a16:creationId xmlns:a16="http://schemas.microsoft.com/office/drawing/2014/main" id="{1D33F19C-1333-274B-82A0-5C6CA926F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2203"/>
              <a:ext cx="37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 i="1"/>
                <a:t>R</a:t>
              </a:r>
              <a:r>
                <a:rPr lang="ru-RU" altLang="en-US" sz="1800" b="1"/>
                <a:t>(</a:t>
              </a:r>
              <a:r>
                <a:rPr lang="en-US" altLang="en-US" sz="1800" b="1" i="1"/>
                <a:t>t</a:t>
              </a:r>
              <a:r>
                <a:rPr lang="ru-RU" altLang="en-US" sz="1800" b="1"/>
                <a:t>)</a:t>
              </a:r>
              <a:endParaRPr lang="en-US" altLang="en-US" sz="1800" b="1"/>
            </a:p>
          </p:txBody>
        </p:sp>
        <p:sp>
          <p:nvSpPr>
            <p:cNvPr id="14" name="Text Box 8">
              <a:extLst>
                <a:ext uri="{FF2B5EF4-FFF2-40B4-BE49-F238E27FC236}">
                  <a16:creationId xmlns:a16="http://schemas.microsoft.com/office/drawing/2014/main" id="{5B8E46B6-737C-A441-A43E-9521A549D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" y="2735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 i="1"/>
                <a:t>O</a:t>
              </a:r>
            </a:p>
          </p:txBody>
        </p:sp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888CC9CC-C754-A74C-B4CE-2C80487A03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5" y="2745"/>
              <a:ext cx="37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 i="1"/>
                <a:t>z</a:t>
              </a:r>
              <a:r>
                <a:rPr lang="ru-RU" altLang="en-US" sz="1800" b="1"/>
                <a:t>(</a:t>
              </a:r>
              <a:r>
                <a:rPr lang="en-US" altLang="en-US" sz="1800" b="1" i="1"/>
                <a:t>t</a:t>
              </a:r>
              <a:r>
                <a:rPr lang="ru-RU" altLang="en-US" sz="1800" b="1"/>
                <a:t>)</a:t>
              </a:r>
              <a:endParaRPr lang="en-US" altLang="en-US" sz="1800" b="1"/>
            </a:p>
          </p:txBody>
        </p:sp>
      </p:grp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E0BBEA2E-6CEF-D542-AF21-4B31799115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123731"/>
              </p:ext>
            </p:extLst>
          </p:nvPr>
        </p:nvGraphicFramePr>
        <p:xfrm>
          <a:off x="5148263" y="4989537"/>
          <a:ext cx="3327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Equation" r:id="rId7" imgW="38328600" imgH="10236200" progId="Equation.3">
                  <p:embed/>
                </p:oleObj>
              </mc:Choice>
              <mc:Fallback>
                <p:oleObj name="Equation" r:id="rId7" imgW="38328600" imgH="10236200" progId="Equation.3">
                  <p:embed/>
                  <p:pic>
                    <p:nvPicPr>
                      <p:cNvPr id="32771" name="Object 15">
                        <a:extLst>
                          <a:ext uri="{FF2B5EF4-FFF2-40B4-BE49-F238E27FC236}">
                            <a16:creationId xmlns:a16="http://schemas.microsoft.com/office/drawing/2014/main" id="{DAC1FA18-E03F-8843-B4FB-3A0B1745B4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989537"/>
                        <a:ext cx="3327400" cy="8890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0">
            <a:extLst>
              <a:ext uri="{FF2B5EF4-FFF2-40B4-BE49-F238E27FC236}">
                <a16:creationId xmlns:a16="http://schemas.microsoft.com/office/drawing/2014/main" id="{6D59BDAB-973D-8D41-8994-BD928B5FF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693" y="2953537"/>
            <a:ext cx="4176713" cy="132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3392" rIns="81639" bIns="40820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</a:rPr>
              <a:t>Cherenkov Radiation is generated whenever the charged particle velocity is larger than the phase velocity of light</a:t>
            </a:r>
            <a:endParaRPr lang="ru-RU" altLang="en-US" sz="2000" dirty="0">
              <a:solidFill>
                <a:srgbClr val="000000"/>
              </a:solidFill>
            </a:endParaRP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682AC9F2-D556-8746-A1EE-2181388D2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2771081"/>
            <a:ext cx="2520950" cy="369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D5597B8E-769D-454F-AD79-475C18D84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950" y="3044849"/>
            <a:ext cx="1655763" cy="287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5255E24C-95EF-E842-8624-D00BEDA7E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0" y="3332187"/>
            <a:ext cx="1657350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id="{8617C789-9548-5048-8495-2B82F2AC9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3548087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47078987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Diffraction Radiation</a:t>
            </a:r>
          </a:p>
        </p:txBody>
      </p:sp>
      <p:pic>
        <p:nvPicPr>
          <p:cNvPr id="6" name="Рисунок 3">
            <a:extLst>
              <a:ext uri="{FF2B5EF4-FFF2-40B4-BE49-F238E27FC236}">
                <a16:creationId xmlns:a16="http://schemas.microsoft.com/office/drawing/2014/main" id="{3E2C9155-19F7-CC4F-B4B0-D7DABD76B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"/>
          <a:stretch>
            <a:fillRect/>
          </a:stretch>
        </p:blipFill>
        <p:spPr bwMode="auto">
          <a:xfrm>
            <a:off x="107950" y="981075"/>
            <a:ext cx="38512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9A7340CE-760E-9F4D-97A4-232205C34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4738" y="3462040"/>
            <a:ext cx="2881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/>
              <a:t>Vertical polarization</a:t>
            </a:r>
          </a:p>
        </p:txBody>
      </p:sp>
      <p:pic>
        <p:nvPicPr>
          <p:cNvPr id="8" name="Picture 1" descr="page7image1407824">
            <a:extLst>
              <a:ext uri="{FF2B5EF4-FFF2-40B4-BE49-F238E27FC236}">
                <a16:creationId xmlns:a16="http://schemas.microsoft.com/office/drawing/2014/main" id="{BCDFC204-3324-354C-AEF7-A3DA40657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914477"/>
            <a:ext cx="2525712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page7image1408032">
            <a:extLst>
              <a:ext uri="{FF2B5EF4-FFF2-40B4-BE49-F238E27FC236}">
                <a16:creationId xmlns:a16="http://schemas.microsoft.com/office/drawing/2014/main" id="{EDAE71EA-CA87-C64F-927A-3DF71CBAE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3947815"/>
            <a:ext cx="2460625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>
            <a:extLst>
              <a:ext uri="{FF2B5EF4-FFF2-40B4-BE49-F238E27FC236}">
                <a16:creationId xmlns:a16="http://schemas.microsoft.com/office/drawing/2014/main" id="{74AD8CDE-4C27-9B42-BC9F-3B68245E3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7825" y="2022475"/>
            <a:ext cx="4276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gamma = 10</a:t>
            </a:r>
            <a:r>
              <a:rPr lang="en-US" altLang="en-US" sz="1800" baseline="30000"/>
              <a:t>4</a:t>
            </a:r>
            <a:r>
              <a:rPr lang="en-US" altLang="en-US" sz="1800"/>
              <a:t>, λ = 600 nm, b = 0.8 mm, a = 11.5 mm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BD54B7FC-04EB-A944-AFBF-B6C762DC2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0" y="3452515"/>
            <a:ext cx="3059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/>
              <a:t>Horizontal polarization</a:t>
            </a:r>
          </a:p>
        </p:txBody>
      </p:sp>
    </p:spTree>
    <p:extLst>
      <p:ext uri="{BB962C8B-B14F-4D97-AF65-F5344CB8AC3E}">
        <p14:creationId xmlns:p14="http://schemas.microsoft.com/office/powerpoint/2010/main" val="226297974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with ‘Magic’ code</a:t>
            </a:r>
          </a:p>
        </p:txBody>
      </p:sp>
      <p:sp>
        <p:nvSpPr>
          <p:cNvPr id="7" name="ZoneTexte 5">
            <a:extLst>
              <a:ext uri="{FF2B5EF4-FFF2-40B4-BE49-F238E27FC236}">
                <a16:creationId xmlns:a16="http://schemas.microsoft.com/office/drawing/2014/main" id="{D921AADB-A015-AB4A-833B-03B75C698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888" y="3327177"/>
            <a:ext cx="623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800" i="1">
                <a:solidFill>
                  <a:schemeClr val="bg1"/>
                </a:solidFill>
                <a:latin typeface="Symbol" pitchFamily="2" charset="2"/>
              </a:rPr>
              <a:t>e</a:t>
            </a:r>
            <a:r>
              <a:rPr lang="fr-FR" altLang="en-US" sz="1800">
                <a:solidFill>
                  <a:schemeClr val="bg1"/>
                </a:solidFill>
              </a:rPr>
              <a:t> = 5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BFEEE110-F162-7E4E-8238-6DB4D19E9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598390"/>
            <a:ext cx="386715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10">
            <a:extLst>
              <a:ext uri="{FF2B5EF4-FFF2-40B4-BE49-F238E27FC236}">
                <a16:creationId xmlns:a16="http://schemas.microsoft.com/office/drawing/2014/main" id="{4FD37583-00EE-AC43-9EC5-868B29A82673}"/>
              </a:ext>
            </a:extLst>
          </p:cNvPr>
          <p:cNvCxnSpPr>
            <a:cxnSpLocks/>
          </p:cNvCxnSpPr>
          <p:nvPr/>
        </p:nvCxnSpPr>
        <p:spPr>
          <a:xfrm>
            <a:off x="2863850" y="1836515"/>
            <a:ext cx="2447925" cy="23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11">
            <a:extLst>
              <a:ext uri="{FF2B5EF4-FFF2-40B4-BE49-F238E27FC236}">
                <a16:creationId xmlns:a16="http://schemas.microsoft.com/office/drawing/2014/main" id="{1B64C370-3740-3941-AFAE-BF193760C49E}"/>
              </a:ext>
            </a:extLst>
          </p:cNvPr>
          <p:cNvCxnSpPr/>
          <p:nvPr/>
        </p:nvCxnSpPr>
        <p:spPr>
          <a:xfrm flipV="1">
            <a:off x="1460500" y="1882552"/>
            <a:ext cx="1189038" cy="1147763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3">
            <a:extLst>
              <a:ext uri="{FF2B5EF4-FFF2-40B4-BE49-F238E27FC236}">
                <a16:creationId xmlns:a16="http://schemas.microsoft.com/office/drawing/2014/main" id="{D6117B04-E5A5-7849-9E2F-8F6AE66441F4}"/>
              </a:ext>
            </a:extLst>
          </p:cNvPr>
          <p:cNvCxnSpPr/>
          <p:nvPr/>
        </p:nvCxnSpPr>
        <p:spPr>
          <a:xfrm flipH="1" flipV="1">
            <a:off x="1663700" y="3317652"/>
            <a:ext cx="1274763" cy="3444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4">
            <a:extLst>
              <a:ext uri="{FF2B5EF4-FFF2-40B4-BE49-F238E27FC236}">
                <a16:creationId xmlns:a16="http://schemas.microsoft.com/office/drawing/2014/main" id="{FB147FA5-8ACC-E04A-927D-3227D0BB4255}"/>
              </a:ext>
            </a:extLst>
          </p:cNvPr>
          <p:cNvSpPr txBox="1">
            <a:spLocks noChangeArrowheads="1"/>
          </p:cNvSpPr>
          <p:nvPr/>
        </p:nvSpPr>
        <p:spPr bwMode="auto">
          <a:xfrm rot="18881237">
            <a:off x="2093913" y="2265140"/>
            <a:ext cx="923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chemeClr val="bg1"/>
                </a:solidFill>
              </a:rPr>
              <a:t>d = 10 cm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1E415CB-E1C7-0D43-B3D4-C397719FF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4113" y="2979515"/>
            <a:ext cx="79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800" i="1">
                <a:solidFill>
                  <a:schemeClr val="bg1"/>
                </a:solidFill>
                <a:latin typeface="Symbol" pitchFamily="2" charset="2"/>
              </a:rPr>
              <a:t>e</a:t>
            </a:r>
            <a:r>
              <a:rPr lang="fr-FR" altLang="en-US" sz="1800">
                <a:solidFill>
                  <a:schemeClr val="bg1"/>
                </a:solidFill>
              </a:rPr>
              <a:t> = 2.1</a:t>
            </a:r>
          </a:p>
        </p:txBody>
      </p:sp>
      <p:sp>
        <p:nvSpPr>
          <p:cNvPr id="14" name="5-Point Star 27">
            <a:extLst>
              <a:ext uri="{FF2B5EF4-FFF2-40B4-BE49-F238E27FC236}">
                <a16:creationId xmlns:a16="http://schemas.microsoft.com/office/drawing/2014/main" id="{B56668EA-F3BD-204D-B688-F80A9DDC8E39}"/>
              </a:ext>
            </a:extLst>
          </p:cNvPr>
          <p:cNvSpPr/>
          <p:nvPr/>
        </p:nvSpPr>
        <p:spPr>
          <a:xfrm>
            <a:off x="2605088" y="1699990"/>
            <a:ext cx="233362" cy="282575"/>
          </a:xfrm>
          <a:prstGeom prst="star5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4179993F-9960-D348-82FE-6B5B4D166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" y="908720"/>
            <a:ext cx="46579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Using MAGIC and an electron beam current modulated at a 25GHz propagating at the vicinity of a Teflon cone</a:t>
            </a:r>
            <a:endParaRPr lang="en-US" altLang="en-US" sz="1800" dirty="0"/>
          </a:p>
        </p:txBody>
      </p:sp>
      <p:pic>
        <p:nvPicPr>
          <p:cNvPr id="16" name="Picture 13">
            <a:extLst>
              <a:ext uri="{FF2B5EF4-FFF2-40B4-BE49-F238E27FC236}">
                <a16:creationId xmlns:a16="http://schemas.microsoft.com/office/drawing/2014/main" id="{376A34F5-5D8D-E545-A031-61A31BDBA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75" y="1196752"/>
            <a:ext cx="3340100" cy="1947863"/>
          </a:xfrm>
          <a:prstGeom prst="rect">
            <a:avLst/>
          </a:prstGeom>
          <a:solidFill>
            <a:srgbClr val="CC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7" name="Picture 15">
            <a:extLst>
              <a:ext uri="{FF2B5EF4-FFF2-40B4-BE49-F238E27FC236}">
                <a16:creationId xmlns:a16="http://schemas.microsoft.com/office/drawing/2014/main" id="{81C5F425-8AC4-9D49-82F3-A0D4E11AC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27" y="3785761"/>
            <a:ext cx="4322713" cy="274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F01339F-34B2-994A-A682-3D602E8FFAAB}"/>
              </a:ext>
            </a:extLst>
          </p:cNvPr>
          <p:cNvSpPr txBox="1"/>
          <p:nvPr/>
        </p:nvSpPr>
        <p:spPr>
          <a:xfrm>
            <a:off x="2976349" y="5445224"/>
            <a:ext cx="145247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PCA model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CC9EFE-668B-2D46-A210-3689C07A1BB8}"/>
              </a:ext>
            </a:extLst>
          </p:cNvPr>
          <p:cNvSpPr txBox="1"/>
          <p:nvPr/>
        </p:nvSpPr>
        <p:spPr>
          <a:xfrm>
            <a:off x="5796136" y="4653136"/>
            <a:ext cx="3103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</p:spTree>
    <p:extLst>
      <p:ext uri="{BB962C8B-B14F-4D97-AF65-F5344CB8AC3E}">
        <p14:creationId xmlns:p14="http://schemas.microsoft.com/office/powerpoint/2010/main" val="10436798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Optical/IR </a:t>
            </a:r>
            <a:r>
              <a:rPr lang="en-US" dirty="0" err="1"/>
              <a:t>ChDR</a:t>
            </a:r>
            <a:r>
              <a:rPr lang="en-US" dirty="0"/>
              <a:t> experiment at Cornell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CFCB47-192A-5641-8495-D3A07D30E25D}"/>
              </a:ext>
            </a:extLst>
          </p:cNvPr>
          <p:cNvSpPr txBox="1"/>
          <p:nvPr/>
        </p:nvSpPr>
        <p:spPr>
          <a:xfrm>
            <a:off x="1919288" y="4008438"/>
            <a:ext cx="34925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13" dirty="0">
                <a:solidFill>
                  <a:srgbClr val="4D4D4D">
                    <a:lumMod val="50000"/>
                  </a:srgbClr>
                </a:solidFill>
                <a:latin typeface="Arial"/>
                <a:ea typeface=""/>
              </a:rPr>
              <a:t>L</a:t>
            </a:r>
          </a:p>
        </p:txBody>
      </p:sp>
      <p:pic>
        <p:nvPicPr>
          <p:cNvPr id="8" name="Picture 3" descr="CesR.png">
            <a:extLst>
              <a:ext uri="{FF2B5EF4-FFF2-40B4-BE49-F238E27FC236}">
                <a16:creationId xmlns:a16="http://schemas.microsoft.com/office/drawing/2014/main" id="{1D748233-C6F0-1548-9FB1-11D4B6100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023094"/>
            <a:ext cx="346075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F319643F-FDAC-144E-93A4-DDD5EBFB4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9402" y="1052736"/>
            <a:ext cx="877218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err="1">
                <a:solidFill>
                  <a:srgbClr val="262626"/>
                </a:solidFill>
              </a:rPr>
              <a:t>ChDR</a:t>
            </a:r>
            <a:endParaRPr lang="en-US" altLang="en-US" sz="1600" dirty="0">
              <a:solidFill>
                <a:srgbClr val="262626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C9A979A-0E85-B04D-9DB8-B682C5434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732312"/>
              </p:ext>
            </p:extLst>
          </p:nvPr>
        </p:nvGraphicFramePr>
        <p:xfrm>
          <a:off x="543298" y="4885144"/>
          <a:ext cx="2922587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574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50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CESR Ring Circumference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768.4m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25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Revolution Time</a:t>
                      </a:r>
                      <a:endParaRPr lang="en-US" sz="1400" i="1" kern="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2.563 </a:t>
                      </a:r>
                      <a:r>
                        <a:rPr lang="en-GB" sz="1400" i="0" kern="800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Symbol" pitchFamily="2" charset="2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</a:t>
                      </a:r>
                      <a:r>
                        <a:rPr lang="en-GB" sz="1400" i="0" kern="800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25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Beam Energy</a:t>
                      </a:r>
                      <a:endParaRPr lang="en-US" sz="1400" i="1" kern="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2.1 and 5.3GeV</a:t>
                      </a:r>
                      <a:endParaRPr lang="en-US" sz="1400" i="1" kern="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25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Beam Species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</a:t>
                      </a:r>
                      <a:r>
                        <a:rPr lang="en-GB" sz="1400" i="0" kern="800" baseline="30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e</a:t>
                      </a:r>
                      <a:r>
                        <a:rPr lang="en-GB" sz="1400" i="0" kern="800" baseline="30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+</a:t>
                      </a:r>
                      <a:endParaRPr lang="en-US" sz="1400" i="1" kern="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25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Particles per bunch</a:t>
                      </a:r>
                      <a:endParaRPr lang="en-US" sz="1400" i="1" kern="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1.6 10</a:t>
                      </a:r>
                      <a:r>
                        <a:rPr lang="en-GB" sz="1400" i="0" kern="800" baseline="30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77" marR="685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FB7FA829-E406-C04D-A90B-D6C0421FF93C}"/>
              </a:ext>
            </a:extLst>
          </p:cNvPr>
          <p:cNvSpPr/>
          <p:nvPr/>
        </p:nvSpPr>
        <p:spPr>
          <a:xfrm>
            <a:off x="899592" y="6309320"/>
            <a:ext cx="7531100" cy="247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R. Kieffer et al., “Direct Observation of Incoherent Cherenkov Diffraction Radiation in the Visible Range”, PRL </a:t>
            </a:r>
            <a:r>
              <a:rPr lang="en-US" sz="1000" b="1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121</a:t>
            </a:r>
            <a:r>
              <a:rPr lang="en-US" sz="1000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 (2018) 054802</a:t>
            </a:r>
            <a:endParaRPr lang="en-US" sz="1000" i="1" dirty="0"/>
          </a:p>
        </p:txBody>
      </p:sp>
      <p:pic>
        <p:nvPicPr>
          <p:cNvPr id="17" name="Picture 2" descr="fig_1/Slide3.png">
            <a:extLst>
              <a:ext uri="{FF2B5EF4-FFF2-40B4-BE49-F238E27FC236}">
                <a16:creationId xmlns:a16="http://schemas.microsoft.com/office/drawing/2014/main" id="{8FF70F3E-DEDF-6B4E-909E-0320919A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15182"/>
            <a:ext cx="4993377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>
            <a:extLst>
              <a:ext uri="{FF2B5EF4-FFF2-40B4-BE49-F238E27FC236}">
                <a16:creationId xmlns:a16="http://schemas.microsoft.com/office/drawing/2014/main" id="{6628DB69-446E-6647-9CE6-E1ACBF50D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7806" y="1547500"/>
            <a:ext cx="50870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altLang="en-US" sz="1800" b="1" dirty="0"/>
              <a:t>Using a </a:t>
            </a:r>
            <a:r>
              <a:rPr lang="en-US" altLang="en-US" sz="1800" b="1" dirty="0">
                <a:solidFill>
                  <a:srgbClr val="FF0000"/>
                </a:solidFill>
              </a:rPr>
              <a:t>2cm long SiO</a:t>
            </a:r>
            <a:r>
              <a:rPr lang="en-US" altLang="en-US" sz="1800" b="1" baseline="-25000" dirty="0">
                <a:solidFill>
                  <a:srgbClr val="FF0000"/>
                </a:solidFill>
              </a:rPr>
              <a:t>2</a:t>
            </a:r>
            <a:r>
              <a:rPr lang="en-US" altLang="en-US" sz="1800" b="1" dirty="0">
                <a:solidFill>
                  <a:srgbClr val="FF0000"/>
                </a:solidFill>
              </a:rPr>
              <a:t> (n=1.46) </a:t>
            </a:r>
            <a:r>
              <a:rPr lang="en-US" altLang="en-US" sz="1800" b="1" dirty="0" err="1"/>
              <a:t>ChDR</a:t>
            </a:r>
            <a:r>
              <a:rPr lang="en-US" altLang="en-US" sz="1800" b="1" dirty="0"/>
              <a:t> target</a:t>
            </a:r>
          </a:p>
        </p:txBody>
      </p:sp>
    </p:spTree>
    <p:extLst>
      <p:ext uri="{BB962C8B-B14F-4D97-AF65-F5344CB8AC3E}">
        <p14:creationId xmlns:p14="http://schemas.microsoft.com/office/powerpoint/2010/main" val="231062155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Dependence on impact parameter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A2C790E-0B04-5D40-BB18-8C307A416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33" y="1124744"/>
            <a:ext cx="82867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 defTabSz="4572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4572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1000"/>
              </a:spcBef>
              <a:buSzPct val="80000"/>
              <a:buFont typeface="Wingdings 3" pitchFamily="2" charset="2"/>
              <a:buNone/>
            </a:pPr>
            <a:r>
              <a:rPr lang="en-US" altLang="en-US" sz="2000" b="1"/>
              <a:t>Imaging conditions and Radiation power vs Impact parameter</a:t>
            </a: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C14D6E39-8EEF-374F-8772-929D0CB5C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357"/>
          <a:stretch>
            <a:fillRect/>
          </a:stretch>
        </p:blipFill>
        <p:spPr bwMode="auto">
          <a:xfrm>
            <a:off x="35496" y="1693069"/>
            <a:ext cx="8964612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FD143C9D-3A7A-5142-8A3C-8478C56EE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371" y="5509419"/>
            <a:ext cx="7980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‘Cherenkov photons yield increasing strongly for smaller impact parameter’</a:t>
            </a:r>
          </a:p>
        </p:txBody>
      </p:sp>
    </p:spTree>
    <p:extLst>
      <p:ext uri="{BB962C8B-B14F-4D97-AF65-F5344CB8AC3E}">
        <p14:creationId xmlns:p14="http://schemas.microsoft.com/office/powerpoint/2010/main" val="161294308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354918"/>
            <a:ext cx="7128792" cy="432048"/>
          </a:xfrm>
        </p:spPr>
        <p:txBody>
          <a:bodyPr/>
          <a:lstStyle/>
          <a:p>
            <a:r>
              <a:rPr lang="en-US" dirty="0"/>
              <a:t>Electron and positron trajectory control</a:t>
            </a:r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id="{3FE346E3-662E-EB4F-A22F-8E8D7F93773E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58900"/>
            <a:ext cx="4022725" cy="4446588"/>
            <a:chOff x="4706485" y="1458416"/>
            <a:chExt cx="1556683" cy="2388361"/>
          </a:xfrm>
        </p:grpSpPr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86034E47-DE4A-2F49-8EAA-95D6313102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893" y="1458416"/>
              <a:ext cx="1013875" cy="23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0070C0"/>
                  </a:solidFill>
                </a:rPr>
                <a:t>Electron Beam</a:t>
              </a:r>
            </a:p>
          </p:txBody>
        </p:sp>
        <p:sp>
          <p:nvSpPr>
            <p:cNvPr id="8" name="TextBox 5">
              <a:extLst>
                <a:ext uri="{FF2B5EF4-FFF2-40B4-BE49-F238E27FC236}">
                  <a16:creationId xmlns:a16="http://schemas.microsoft.com/office/drawing/2014/main" id="{DF422DA4-DDD7-634A-8DD4-36954759E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5398" y="3607729"/>
              <a:ext cx="933509" cy="23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FF0000"/>
                  </a:solidFill>
                </a:rPr>
                <a:t>Positron Beam</a:t>
              </a:r>
            </a:p>
          </p:txBody>
        </p:sp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0B343D9D-BF90-984B-ABA6-184E24325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51" t="15591" r="36833" b="18069"/>
            <a:stretch>
              <a:fillRect/>
            </a:stretch>
          </p:blipFill>
          <p:spPr bwMode="auto">
            <a:xfrm>
              <a:off x="4970057" y="1823889"/>
              <a:ext cx="1186943" cy="1840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127ECBB2-A9AF-E048-983B-11394AF4B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97" t="17242" r="35017" b="29749"/>
            <a:stretch>
              <a:fillRect/>
            </a:stretch>
          </p:blipFill>
          <p:spPr bwMode="auto">
            <a:xfrm rot="16039460" flipV="1">
              <a:off x="5227664" y="1661982"/>
              <a:ext cx="514325" cy="1556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E6A6E8CB-0813-BA4E-A4FF-E7BFC034B6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23" t="22517" r="60197" b="67400"/>
            <a:stretch>
              <a:fillRect/>
            </a:stretch>
          </p:blipFill>
          <p:spPr bwMode="auto">
            <a:xfrm>
              <a:off x="5171575" y="1663999"/>
              <a:ext cx="256280" cy="287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>
              <a:extLst>
                <a:ext uri="{FF2B5EF4-FFF2-40B4-BE49-F238E27FC236}">
                  <a16:creationId xmlns:a16="http://schemas.microsoft.com/office/drawing/2014/main" id="{52FDD876-7966-2E4D-B771-4BD280075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48" t="18152" r="23157" b="18393"/>
            <a:stretch>
              <a:fillRect/>
            </a:stretch>
          </p:blipFill>
          <p:spPr bwMode="auto">
            <a:xfrm rot="-5400000">
              <a:off x="4967787" y="2489399"/>
              <a:ext cx="775473" cy="815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0">
            <a:extLst>
              <a:ext uri="{FF2B5EF4-FFF2-40B4-BE49-F238E27FC236}">
                <a16:creationId xmlns:a16="http://schemas.microsoft.com/office/drawing/2014/main" id="{F089916F-0CA1-9341-8626-8EE4857F2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4888" y="3000375"/>
            <a:ext cx="3644900" cy="1322388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The photons produced by </a:t>
            </a:r>
            <a:r>
              <a:rPr lang="en-US" altLang="en-US" sz="1600">
                <a:solidFill>
                  <a:srgbClr val="FF0000"/>
                </a:solidFill>
              </a:rPr>
              <a:t>electrons and positrons appear on a different zone of the image </a:t>
            </a:r>
            <a:r>
              <a:rPr lang="en-US" altLang="en-US" sz="1600"/>
              <a:t>and give the possibility to </a:t>
            </a:r>
            <a:r>
              <a:rPr lang="en-US" altLang="en-US" sz="1600">
                <a:solidFill>
                  <a:srgbClr val="FF0000"/>
                </a:solidFill>
              </a:rPr>
              <a:t>high directivity beam measurements</a:t>
            </a:r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91033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Behalf of the Collaboration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AA7CDDB-715F-464C-895A-E111D6606766}"/>
              </a:ext>
            </a:extLst>
          </p:cNvPr>
          <p:cNvSpPr txBox="1">
            <a:spLocks/>
          </p:cNvSpPr>
          <p:nvPr/>
        </p:nvSpPr>
        <p:spPr>
          <a:xfrm>
            <a:off x="198438" y="896590"/>
            <a:ext cx="8613775" cy="4968812"/>
          </a:xfrm>
          <a:prstGeom prst="rect">
            <a:avLst/>
          </a:prstGeom>
        </p:spPr>
        <p:txBody>
          <a:bodyPr lIns="68580" tIns="34290" rIns="68580" bIns="34290"/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 smtClean="0">
                <a:solidFill>
                  <a:schemeClr val="bg1"/>
                </a:solidFill>
                <a:latin typeface="Century Gothic" charset="0"/>
                <a:ea typeface="ＭＳ Ｐゴシック" charset="0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D. Alves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 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A. Aryshev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6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M. Bergamaschi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M. Billing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L. Bobb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7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J. Conway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A, Curcio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C. Davut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9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K. Fedorov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. J. Gardelle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4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S.Y. Gogolev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3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D. Harryman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R.O. Jones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R. Kieffer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P. Karataev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I. Kishchin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8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A. Kubankin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8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K. Lasocha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T. Lefevre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       S. Mazzoni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N. Mounet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R. Nazhmudinov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8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000" b="1" dirty="0" err="1">
                <a:solidFill>
                  <a:schemeClr val="tx1"/>
                </a:solidFill>
                <a:latin typeface="+mn-lt"/>
              </a:rPr>
              <a:t>Y.Padilla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 Fuentes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        A.P. Potylitsyn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3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E. Senes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J. Shanks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D.A. Shkitov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3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N.Terunuma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6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,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G. Xia</a:t>
            </a:r>
            <a:r>
              <a:rPr lang="en-US" sz="2000" b="1" baseline="30000" dirty="0">
                <a:solidFill>
                  <a:schemeClr val="tx1"/>
                </a:solidFill>
                <a:latin typeface="+mn-lt"/>
              </a:rPr>
              <a:t>9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CERN, Geneva, Switzerland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John Adams Institute at RHUL, University of London, </a:t>
            </a:r>
            <a:r>
              <a:rPr lang="en-US" sz="2000" b="1" i="1" dirty="0" err="1">
                <a:solidFill>
                  <a:srgbClr val="0070C0"/>
                </a:solidFill>
                <a:latin typeface="+mn-lt"/>
              </a:rPr>
              <a:t>Egham</a:t>
            </a: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, UK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Tomsk Polytechnic University, Tomsk, Russia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CEA, France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Cornell University, Ithaca, USA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KEK, High energy  Accelerator Organization, Japan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Diamond Light Source, </a:t>
            </a:r>
            <a:r>
              <a:rPr lang="en-US" sz="2000" b="1" i="1" dirty="0" err="1">
                <a:solidFill>
                  <a:srgbClr val="0070C0"/>
                </a:solidFill>
                <a:latin typeface="+mn-lt"/>
              </a:rPr>
              <a:t>Oxfordshire</a:t>
            </a: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, UK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Belgorod National Research University, Belgorod, Russia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000" b="1" i="1" dirty="0" err="1">
                <a:solidFill>
                  <a:srgbClr val="0070C0"/>
                </a:solidFill>
                <a:latin typeface="+mn-lt"/>
              </a:rPr>
              <a:t>Cockroft</a:t>
            </a:r>
            <a:r>
              <a:rPr lang="en-US" sz="2000" b="1" i="1" dirty="0">
                <a:solidFill>
                  <a:srgbClr val="0070C0"/>
                </a:solidFill>
                <a:latin typeface="+mn-lt"/>
              </a:rPr>
              <a:t> Institute at University of Manchester, Manchester, UK</a:t>
            </a:r>
          </a:p>
          <a:p>
            <a:pPr marL="342900" indent="-342900">
              <a:buFontTx/>
              <a:buAutoNum type="arabicPeriod"/>
              <a:defRPr/>
            </a:pPr>
            <a:endParaRPr lang="en-US" sz="2000" b="1" i="1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Tx/>
              <a:buAutoNum type="arabicPeriod"/>
              <a:defRPr/>
            </a:pPr>
            <a:endParaRPr lang="en-US" sz="2000" b="1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Picture 3" descr="Diamond.png">
            <a:extLst>
              <a:ext uri="{FF2B5EF4-FFF2-40B4-BE49-F238E27FC236}">
                <a16:creationId xmlns:a16="http://schemas.microsoft.com/office/drawing/2014/main" id="{510572DD-2489-C142-BCBE-259412E69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043" y="6023029"/>
            <a:ext cx="1086141" cy="43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8E98687-DB4C-B84F-918D-9B7B87E36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567" y="5919567"/>
            <a:ext cx="605281" cy="60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B3A3A6EE-63F0-FB4E-A5E9-CE9E95BD0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" y="5893670"/>
            <a:ext cx="644412" cy="63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ésultat de recherche d'images pour &quot;tomsk polytechnic university logo&quot;">
            <a:extLst>
              <a:ext uri="{FF2B5EF4-FFF2-40B4-BE49-F238E27FC236}">
                <a16:creationId xmlns:a16="http://schemas.microsoft.com/office/drawing/2014/main" id="{8399E2AD-F2E6-3D4C-87EA-5BCB7CC2A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551" y="5904928"/>
            <a:ext cx="605280" cy="60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3CA8DCBB-9A52-6946-94D5-F7445D474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38" y="5904928"/>
            <a:ext cx="1230745" cy="61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F3B220-87C3-9949-87FC-49C781209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581" y="5934872"/>
            <a:ext cx="1055834" cy="61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9C694A41-3381-1348-AAEF-5DB566D51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289" y="5930342"/>
            <a:ext cx="742730" cy="60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Belgorod State University on Peerwith">
            <a:extLst>
              <a:ext uri="{FF2B5EF4-FFF2-40B4-BE49-F238E27FC236}">
                <a16:creationId xmlns:a16="http://schemas.microsoft.com/office/drawing/2014/main" id="{8F43FFEC-77F2-FB4E-8FA4-6A572AFB3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002437"/>
            <a:ext cx="939373" cy="45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downloads | University brand | StaffNet | The University of Manchester">
            <a:extLst>
              <a:ext uri="{FF2B5EF4-FFF2-40B4-BE49-F238E27FC236}">
                <a16:creationId xmlns:a16="http://schemas.microsoft.com/office/drawing/2014/main" id="{B9B9DB68-BF76-5648-B24D-C8ACA0301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911" y="6021288"/>
            <a:ext cx="1064513" cy="45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ockcroft Institute (@cockcroft_news) | Twitter">
            <a:extLst>
              <a:ext uri="{FF2B5EF4-FFF2-40B4-BE49-F238E27FC236}">
                <a16:creationId xmlns:a16="http://schemas.microsoft.com/office/drawing/2014/main" id="{C12C3372-4BCE-DC4E-8B5B-19687613D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562" y="5865402"/>
            <a:ext cx="659942" cy="65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Optical </a:t>
            </a:r>
            <a:r>
              <a:rPr lang="en-US" altLang="en-US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ChDR</a:t>
            </a: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experiment at KEK-ATF2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67F0719-5355-9546-AE0E-D675D3950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1077913"/>
            <a:ext cx="91836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4572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000"/>
              </a:spcBef>
              <a:buClr>
                <a:srgbClr val="0E5580"/>
              </a:buClr>
              <a:buSzPct val="80000"/>
              <a:buFont typeface="Wingdings 3" pitchFamily="2" charset="2"/>
              <a:buNone/>
            </a:pPr>
            <a:r>
              <a:rPr lang="en-US" altLang="en-US" sz="2000" b="1"/>
              <a:t>Studying the spatial resolution of ChDR at ATF2/KEK - 2018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0E5D7382-D479-5B43-9583-FBCCCAAAF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60"/>
          <a:stretch>
            <a:fillRect/>
          </a:stretch>
        </p:blipFill>
        <p:spPr bwMode="auto">
          <a:xfrm rot="5400000">
            <a:off x="6134100" y="2774950"/>
            <a:ext cx="3508375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IMG_0440.jpeg">
            <a:extLst>
              <a:ext uri="{FF2B5EF4-FFF2-40B4-BE49-F238E27FC236}">
                <a16:creationId xmlns:a16="http://schemas.microsoft.com/office/drawing/2014/main" id="{FD181D35-C5F5-DD40-BB82-AE455BACF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3175000"/>
            <a:ext cx="348297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41687BFA-8DA3-284E-884B-6B0988A32983}"/>
              </a:ext>
            </a:extLst>
          </p:cNvPr>
          <p:cNvGraphicFramePr>
            <a:graphicFrameLocks noGrp="1"/>
          </p:cNvGraphicFramePr>
          <p:nvPr/>
        </p:nvGraphicFramePr>
        <p:xfrm>
          <a:off x="392113" y="1849438"/>
          <a:ext cx="3457575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260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145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ATF2 extraction line</a:t>
                      </a:r>
                      <a:endParaRPr lang="en-US" sz="1400" b="1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Beam Energy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1.25 GeV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Particles per bunch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1.6 10</a:t>
                      </a:r>
                      <a:r>
                        <a:rPr lang="en-GB" sz="1400" i="0" kern="800" baseline="30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US" sz="1400" i="1" kern="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Achievabl</a:t>
                      </a:r>
                      <a:r>
                        <a:rPr lang="en-GB" sz="1400" i="0" kern="800" baseline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</a:t>
                      </a:r>
                      <a:r>
                        <a:rPr lang="en-GB" sz="1400" i="0" kern="80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beam size H/V (microns)</a:t>
                      </a:r>
                      <a:endParaRPr lang="en-US" sz="1400" i="1" kern="8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i="0" kern="80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 / 1</a:t>
                      </a:r>
                      <a:endParaRPr lang="en-US" sz="1400" i="1" kern="800" dirty="0">
                        <a:solidFill>
                          <a:srgbClr val="FF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2D985D3-ADBC-304F-AD50-8AF709EE3FB7}"/>
              </a:ext>
            </a:extLst>
          </p:cNvPr>
          <p:cNvSpPr/>
          <p:nvPr/>
        </p:nvSpPr>
        <p:spPr>
          <a:xfrm>
            <a:off x="3724275" y="3063032"/>
            <a:ext cx="3052763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Re-using and modifying the hardware used for Diffraction radiation studies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US" sz="1600" dirty="0"/>
              <a:t>Optical system in the visible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US" sz="1600" dirty="0"/>
              <a:t>OTR for cross calibration</a:t>
            </a:r>
          </a:p>
        </p:txBody>
      </p:sp>
    </p:spTree>
    <p:extLst>
      <p:ext uri="{BB962C8B-B14F-4D97-AF65-F5344CB8AC3E}">
        <p14:creationId xmlns:p14="http://schemas.microsoft.com/office/powerpoint/2010/main" val="110347004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profile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0C01041A-A51F-E444-A4EE-4BCF62743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9"/>
          <a:stretch>
            <a:fillRect/>
          </a:stretch>
        </p:blipFill>
        <p:spPr bwMode="auto">
          <a:xfrm>
            <a:off x="34925" y="2341563"/>
            <a:ext cx="4760913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5FD85BBA-FEEA-E54D-8AF6-C1FA50379C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5334000"/>
            <a:ext cx="1962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/>
              <a:t>Vertical rms: 63.5 um</a:t>
            </a:r>
            <a:endParaRPr lang="en-GB" altLang="en-US" sz="140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A819FFB-25AB-DB45-9217-4C6FBF7E3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2082800"/>
            <a:ext cx="4386262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CBDB589-A4CE-6A45-A457-632E58504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2588" y="1557338"/>
            <a:ext cx="32480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/>
              <a:t>ChDR Vertical beam profile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CD6CA5-F56C-AE46-BC48-0F37364FD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50" y="1562100"/>
            <a:ext cx="324802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/>
              <a:t>OTR Vertical beam profile</a:t>
            </a: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E393EAE4-2C71-5742-B78F-AD6342D72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5353050"/>
            <a:ext cx="2136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/>
              <a:t>Vertical rms is: 67.2 um</a:t>
            </a:r>
            <a:endParaRPr lang="en-GB" altLang="en-US" sz="1400"/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8AA16224-FD38-3640-90EA-8CAEECB3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" t="35751" r="17497" b="30057"/>
          <a:stretch>
            <a:fillRect/>
          </a:stretch>
        </p:blipFill>
        <p:spPr bwMode="auto">
          <a:xfrm>
            <a:off x="7097713" y="2441575"/>
            <a:ext cx="1901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>
            <a:extLst>
              <a:ext uri="{FF2B5EF4-FFF2-40B4-BE49-F238E27FC236}">
                <a16:creationId xmlns:a16="http://schemas.microsoft.com/office/drawing/2014/main" id="{0DA7E7A9-CDE3-194C-8068-73B8CEF28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2463800"/>
            <a:ext cx="14351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87083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354918"/>
            <a:ext cx="7740352" cy="432048"/>
          </a:xfrm>
        </p:spPr>
        <p:txBody>
          <a:bodyPr/>
          <a:lstStyle/>
          <a:p>
            <a:r>
              <a:rPr lang="en-US" altLang="en-US" sz="24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Coherent </a:t>
            </a:r>
            <a:r>
              <a:rPr lang="en-US" altLang="en-US" sz="2400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ChDR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experiment at CLARA in Daresbury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F7425E-9926-394B-946D-2D7B4B6D8D08}"/>
              </a:ext>
            </a:extLst>
          </p:cNvPr>
          <p:cNvSpPr txBox="1"/>
          <p:nvPr/>
        </p:nvSpPr>
        <p:spPr>
          <a:xfrm>
            <a:off x="244351" y="6392361"/>
            <a:ext cx="8899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E36E7A7-57EB-3C43-BC08-5110C385F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677492"/>
            <a:ext cx="6432551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FFE5C0EB-2EF2-AE41-B448-24A4520F1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2204542"/>
            <a:ext cx="261461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/>
              <a:t>f = 10Hz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/>
              <a:t>E = 35 MeV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/>
              <a:t>Longitudinal beam size was about     0.6 </a:t>
            </a:r>
            <a:r>
              <a:rPr lang="en-US" altLang="en-US" sz="1800" dirty="0" err="1"/>
              <a:t>ps</a:t>
            </a:r>
            <a:r>
              <a:rPr lang="en-US" altLang="en-US" sz="1800" dirty="0"/>
              <a:t> with charge ranging within 70 - 100 </a:t>
            </a:r>
            <a:r>
              <a:rPr lang="en-US" altLang="en-US" sz="1800" dirty="0" err="1"/>
              <a:t>pC</a:t>
            </a:r>
            <a:endParaRPr lang="en-US" altLang="en-US" sz="1800" dirty="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/>
              <a:t>200 microns RMS transversal bunch size</a:t>
            </a:r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C00000"/>
                </a:solidFill>
              </a:rPr>
              <a:t>Martin-</a:t>
            </a:r>
            <a:r>
              <a:rPr lang="en-US" altLang="en-US" sz="1800" dirty="0" err="1">
                <a:solidFill>
                  <a:srgbClr val="C00000"/>
                </a:solidFill>
              </a:rPr>
              <a:t>Puplett</a:t>
            </a:r>
            <a:r>
              <a:rPr lang="en-US" altLang="en-US" sz="1800" dirty="0">
                <a:solidFill>
                  <a:srgbClr val="C00000"/>
                </a:solidFill>
              </a:rPr>
              <a:t> interferometer for spectral measurements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53115136-950F-D243-B134-ECD68C6DF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284116"/>
            <a:ext cx="231933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693DD1A0-97C7-E140-B3A0-46EA17616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84116"/>
            <a:ext cx="4119562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81D9FF8-0E2C-3E4B-BE04-E2F1BE16919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403648" y="5228332"/>
            <a:ext cx="5382916" cy="36004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B84DA2F5-6D7B-9B4F-8909-3C9F3A087D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14598"/>
              </p:ext>
            </p:extLst>
          </p:nvPr>
        </p:nvGraphicFramePr>
        <p:xfrm>
          <a:off x="179685" y="980728"/>
          <a:ext cx="583247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Equation" r:id="rId6" imgW="46812200" imgH="5270500" progId="Equation.3">
                  <p:embed/>
                </p:oleObj>
              </mc:Choice>
              <mc:Fallback>
                <p:oleObj name="Equation" r:id="rId6" imgW="46812200" imgH="5270500" progId="Equation.3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E8DA8F47-B8AD-1C46-9140-4B18B54B94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85" y="980728"/>
                        <a:ext cx="5832475" cy="655637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0">
            <a:extLst>
              <a:ext uri="{FF2B5EF4-FFF2-40B4-BE49-F238E27FC236}">
                <a16:creationId xmlns:a16="http://schemas.microsoft.com/office/drawing/2014/main" id="{AF40A382-AEBB-D04C-B391-EAA5C9D94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2729" y="908720"/>
            <a:ext cx="30598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200" b="1" i="1" dirty="0">
                <a:latin typeface="Times New Roman" panose="02020603050405020304" pitchFamily="18" charset="0"/>
              </a:rPr>
              <a:t>S(</a:t>
            </a:r>
            <a:r>
              <a:rPr lang="en-US" altLang="en-US" sz="1200" b="1" i="1" dirty="0">
                <a:latin typeface="Times New Roman" panose="02020603050405020304" pitchFamily="18" charset="0"/>
                <a:sym typeface="Symbol" pitchFamily="2" charset="2"/>
              </a:rPr>
              <a:t></a:t>
            </a:r>
            <a:r>
              <a:rPr lang="en-US" altLang="en-US" sz="1200" b="1" i="1" dirty="0">
                <a:latin typeface="Times New Roman" panose="02020603050405020304" pitchFamily="18" charset="0"/>
              </a:rPr>
              <a:t>)</a:t>
            </a:r>
            <a:r>
              <a:rPr lang="en-US" altLang="en-US" sz="12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  – radiation spectrum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200" b="1" i="1" dirty="0">
                <a:latin typeface="Times New Roman" panose="02020603050405020304" pitchFamily="18" charset="0"/>
              </a:rPr>
              <a:t>S</a:t>
            </a:r>
            <a:r>
              <a:rPr lang="en-US" altLang="en-US" sz="1200" b="1" i="1" baseline="-25000" dirty="0">
                <a:latin typeface="Times New Roman" panose="02020603050405020304" pitchFamily="18" charset="0"/>
              </a:rPr>
              <a:t>e</a:t>
            </a:r>
            <a:r>
              <a:rPr lang="en-US" altLang="en-US" sz="1200" b="1" i="1" dirty="0">
                <a:latin typeface="Times New Roman" panose="02020603050405020304" pitchFamily="18" charset="0"/>
              </a:rPr>
              <a:t>(</a:t>
            </a:r>
            <a:r>
              <a:rPr lang="en-US" altLang="en-US" sz="1200" b="1" i="1" dirty="0">
                <a:latin typeface="Times New Roman" panose="02020603050405020304" pitchFamily="18" charset="0"/>
                <a:sym typeface="Symbol" pitchFamily="2" charset="2"/>
              </a:rPr>
              <a:t></a:t>
            </a:r>
            <a:r>
              <a:rPr lang="en-US" altLang="en-US" sz="1200" b="1" i="1" dirty="0">
                <a:latin typeface="Times New Roman" panose="02020603050405020304" pitchFamily="18" charset="0"/>
              </a:rPr>
              <a:t>)</a:t>
            </a:r>
            <a:r>
              <a:rPr lang="en-US" altLang="en-US" sz="12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  – single electron spectrum	</a:t>
            </a:r>
            <a:endParaRPr lang="ru-RU" altLang="en-US" sz="12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200" b="1" i="1" dirty="0">
                <a:latin typeface="Times New Roman" panose="02020603050405020304" pitchFamily="18" charset="0"/>
              </a:rPr>
              <a:t>N</a:t>
            </a:r>
            <a:r>
              <a:rPr lang="en-US" altLang="en-US" sz="1200" b="1" dirty="0">
                <a:latin typeface="Times New Roman" panose="02020603050405020304" pitchFamily="18" charset="0"/>
              </a:rPr>
              <a:t> </a:t>
            </a:r>
            <a:r>
              <a:rPr lang="en-US" altLang="en-US" sz="12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 – electrons in a bunch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200" b="1" i="1" dirty="0">
                <a:latin typeface="Times New Roman" panose="02020603050405020304" pitchFamily="18" charset="0"/>
              </a:rPr>
              <a:t>F(</a:t>
            </a:r>
            <a:r>
              <a:rPr lang="en-US" altLang="en-US" sz="1200" b="1" i="1" dirty="0">
                <a:latin typeface="Times New Roman" panose="02020603050405020304" pitchFamily="18" charset="0"/>
                <a:sym typeface="Symbol" pitchFamily="2" charset="2"/>
              </a:rPr>
              <a:t></a:t>
            </a:r>
            <a:r>
              <a:rPr lang="en-US" altLang="en-US" sz="1200" b="1" i="1" dirty="0">
                <a:latin typeface="Times New Roman" panose="02020603050405020304" pitchFamily="18" charset="0"/>
              </a:rPr>
              <a:t>)</a:t>
            </a:r>
            <a:r>
              <a:rPr lang="en-US" altLang="en-US" sz="12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  – bunch form factor </a:t>
            </a:r>
          </a:p>
        </p:txBody>
      </p:sp>
    </p:spTree>
    <p:extLst>
      <p:ext uri="{BB962C8B-B14F-4D97-AF65-F5344CB8AC3E}">
        <p14:creationId xmlns:p14="http://schemas.microsoft.com/office/powerpoint/2010/main" val="364928649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CTR and </a:t>
            </a:r>
            <a:r>
              <a:rPr lang="en-US" dirty="0" err="1"/>
              <a:t>CChDR</a:t>
            </a:r>
            <a:r>
              <a:rPr lang="en-US" dirty="0"/>
              <a:t> spectra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D634F-01B2-414E-870F-5B5520C82219}"/>
              </a:ext>
            </a:extLst>
          </p:cNvPr>
          <p:cNvSpPr txBox="1"/>
          <p:nvPr/>
        </p:nvSpPr>
        <p:spPr>
          <a:xfrm>
            <a:off x="244351" y="6320651"/>
            <a:ext cx="8899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2B34AB0-C99E-8042-A4D7-12A0E8D91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2061369"/>
            <a:ext cx="9077325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1C0E77-8793-7343-8D78-0ED822CB8A2B}"/>
              </a:ext>
            </a:extLst>
          </p:cNvPr>
          <p:cNvSpPr txBox="1"/>
          <p:nvPr/>
        </p:nvSpPr>
        <p:spPr>
          <a:xfrm>
            <a:off x="1763688" y="148478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D144C2-8A43-A947-9020-4EB13DAB07A9}"/>
              </a:ext>
            </a:extLst>
          </p:cNvPr>
          <p:cNvSpPr txBox="1"/>
          <p:nvPr/>
        </p:nvSpPr>
        <p:spPr>
          <a:xfrm>
            <a:off x="7011174" y="154942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58964118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>
            <a:extLst>
              <a:ext uri="{FF2B5EF4-FFF2-40B4-BE49-F238E27FC236}">
                <a16:creationId xmlns:a16="http://schemas.microsoft.com/office/drawing/2014/main" id="{F58D115C-9965-1644-96D8-B152ACFDE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3321"/>
            <a:ext cx="4500562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CTR and </a:t>
            </a:r>
            <a:r>
              <a:rPr lang="en-US" dirty="0" err="1"/>
              <a:t>CChDR</a:t>
            </a:r>
            <a:r>
              <a:rPr lang="en-US" dirty="0"/>
              <a:t> spectra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D634F-01B2-414E-870F-5B5520C82219}"/>
              </a:ext>
            </a:extLst>
          </p:cNvPr>
          <p:cNvSpPr txBox="1"/>
          <p:nvPr/>
        </p:nvSpPr>
        <p:spPr>
          <a:xfrm>
            <a:off x="244351" y="6320651"/>
            <a:ext cx="8899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DBCC72B8-40BA-4649-A431-A029FDE38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080" y="1341488"/>
            <a:ext cx="4495456" cy="410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ACC129-7DF5-F147-AB10-7EEBA295F1BC}"/>
              </a:ext>
            </a:extLst>
          </p:cNvPr>
          <p:cNvSpPr txBox="1"/>
          <p:nvPr/>
        </p:nvSpPr>
        <p:spPr>
          <a:xfrm>
            <a:off x="564563" y="1341488"/>
            <a:ext cx="3371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Kramers-Knronig</a:t>
            </a:r>
            <a:r>
              <a:rPr lang="en-US" dirty="0"/>
              <a:t>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A6BBD1-F7A3-0940-A0AD-5CF2086F4682}"/>
              </a:ext>
            </a:extLst>
          </p:cNvPr>
          <p:cNvSpPr txBox="1"/>
          <p:nvPr/>
        </p:nvSpPr>
        <p:spPr>
          <a:xfrm>
            <a:off x="5640049" y="4869160"/>
            <a:ext cx="32524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Energy spread measurement method</a:t>
            </a:r>
          </a:p>
        </p:txBody>
      </p:sp>
    </p:spTree>
    <p:extLst>
      <p:ext uri="{BB962C8B-B14F-4D97-AF65-F5344CB8AC3E}">
        <p14:creationId xmlns:p14="http://schemas.microsoft.com/office/powerpoint/2010/main" val="136845115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75656" y="354918"/>
            <a:ext cx="7596336" cy="432048"/>
          </a:xfrm>
        </p:spPr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Coherent </a:t>
            </a:r>
            <a:r>
              <a:rPr lang="en-US" altLang="en-US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ChDR</a:t>
            </a: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experiment at CLEAR in CERN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495F62-B815-1846-B0FB-C340CADF2F0D}"/>
              </a:ext>
            </a:extLst>
          </p:cNvPr>
          <p:cNvSpPr txBox="1"/>
          <p:nvPr/>
        </p:nvSpPr>
        <p:spPr>
          <a:xfrm>
            <a:off x="244351" y="6320651"/>
            <a:ext cx="8899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918AA62-1CF4-234C-895D-506A5BFDA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14297" r="3770" b="10512"/>
          <a:stretch>
            <a:fillRect/>
          </a:stretch>
        </p:blipFill>
        <p:spPr bwMode="auto">
          <a:xfrm>
            <a:off x="265113" y="1747118"/>
            <a:ext cx="77089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037C17-1C2E-EB48-BD01-C60A36076A86}"/>
              </a:ext>
            </a:extLst>
          </p:cNvPr>
          <p:cNvSpPr txBox="1"/>
          <p:nvPr/>
        </p:nvSpPr>
        <p:spPr>
          <a:xfrm>
            <a:off x="6745288" y="1985243"/>
            <a:ext cx="2398712" cy="3048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US" sz="1600" dirty="0"/>
              <a:t>Cross calibrating using RF deflector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endParaRPr lang="en-US" sz="1600" dirty="0"/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US" sz="1600" dirty="0"/>
              <a:t>Measuring beam power spectrum in 3 frequency bands</a:t>
            </a:r>
            <a:endParaRPr lang="en-US" sz="1600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16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135E54-E24D-5641-B4D0-456E862081BF}"/>
              </a:ext>
            </a:extLst>
          </p:cNvPr>
          <p:cNvSpPr txBox="1">
            <a:spLocks/>
          </p:cNvSpPr>
          <p:nvPr/>
        </p:nvSpPr>
        <p:spPr bwMode="auto">
          <a:xfrm>
            <a:off x="265113" y="1268760"/>
            <a:ext cx="7796212" cy="43497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Clr>
                <a:srgbClr val="0E5580"/>
              </a:buClr>
              <a:buFont typeface="Wingdings 3" charset="0"/>
              <a:buNone/>
              <a:defRPr/>
            </a:pPr>
            <a:r>
              <a:rPr lang="en-GB" sz="2000" b="1" dirty="0">
                <a:solidFill>
                  <a:schemeClr val="tx1"/>
                </a:solidFill>
              </a:rPr>
              <a:t>Development of Coherent </a:t>
            </a:r>
            <a:r>
              <a:rPr lang="en-GB" sz="2000" b="1" dirty="0" err="1">
                <a:solidFill>
                  <a:schemeClr val="tx1"/>
                </a:solidFill>
              </a:rPr>
              <a:t>ChDR</a:t>
            </a:r>
            <a:r>
              <a:rPr lang="en-GB" sz="2000" b="1" dirty="0">
                <a:solidFill>
                  <a:schemeClr val="tx1"/>
                </a:solidFill>
              </a:rPr>
              <a:t> for bunch length monitoring</a:t>
            </a:r>
            <a:endParaRPr lang="en-GB" sz="2000" b="1" i="1" dirty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E5580"/>
              </a:buClr>
              <a:buFont typeface="Wingdings 3" charset="0"/>
              <a:buNone/>
              <a:defRPr/>
            </a:pPr>
            <a:endParaRPr lang="en-GB" sz="2000" b="1" dirty="0">
              <a:solidFill>
                <a:schemeClr val="tx1"/>
              </a:solidFill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E5580"/>
              </a:buClr>
              <a:buFont typeface="Wingdings 3" charset="0"/>
              <a:buNone/>
              <a:defRPr/>
            </a:pPr>
            <a:endParaRPr lang="en-GB" sz="2000" b="1" dirty="0">
              <a:solidFill>
                <a:schemeClr val="tx1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363151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75656" y="354918"/>
            <a:ext cx="7596336" cy="432048"/>
          </a:xfrm>
        </p:spPr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Coherent </a:t>
            </a:r>
            <a:r>
              <a:rPr lang="en-US" altLang="en-US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ChDR</a:t>
            </a: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experiment at CLEAR in CERN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495F62-B815-1846-B0FB-C340CADF2F0D}"/>
              </a:ext>
            </a:extLst>
          </p:cNvPr>
          <p:cNvSpPr txBox="1"/>
          <p:nvPr/>
        </p:nvSpPr>
        <p:spPr>
          <a:xfrm>
            <a:off x="244351" y="6320651"/>
            <a:ext cx="8899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Curcio, et al., </a:t>
            </a:r>
            <a:r>
              <a:rPr lang="en-US" sz="1200" i="1" dirty="0"/>
              <a:t>Noninvasive bunch length measurements exploiting Cherenkov diffraction radiation</a:t>
            </a:r>
            <a:r>
              <a:rPr lang="en-US" sz="1200" dirty="0"/>
              <a:t>, Phys. Rev. AB </a:t>
            </a:r>
            <a:r>
              <a:rPr lang="en-US" sz="1200" b="1" dirty="0"/>
              <a:t>23</a:t>
            </a:r>
            <a:r>
              <a:rPr lang="en-US" sz="1200" dirty="0"/>
              <a:t>, 022802 (2020)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DCDFCA07-2B79-B548-BB50-B231D794C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12826"/>
            <a:ext cx="698812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5">
            <a:extLst>
              <a:ext uri="{FF2B5EF4-FFF2-40B4-BE49-F238E27FC236}">
                <a16:creationId xmlns:a16="http://schemas.microsoft.com/office/drawing/2014/main" id="{0A09981F-A109-FF4B-B211-3A042E7B8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366" y="1268760"/>
            <a:ext cx="5795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/>
              <a:t>Comparison between </a:t>
            </a:r>
            <a:r>
              <a:rPr lang="en-GB" altLang="en-US" sz="2000" b="1" dirty="0" err="1"/>
              <a:t>CChDR</a:t>
            </a:r>
            <a:r>
              <a:rPr lang="en-GB" altLang="en-US" sz="2000" b="1" dirty="0"/>
              <a:t> and RF deflector</a:t>
            </a:r>
            <a:endParaRPr lang="en-US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8996225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5901A3-CF00-D549-92EB-ABA56ED7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54918"/>
            <a:ext cx="6908949" cy="432048"/>
          </a:xfrm>
        </p:spPr>
        <p:txBody>
          <a:bodyPr/>
          <a:lstStyle/>
          <a:p>
            <a:r>
              <a:rPr lang="en-US" dirty="0"/>
              <a:t>Coherent </a:t>
            </a:r>
            <a:r>
              <a:rPr lang="en-US" dirty="0" err="1"/>
              <a:t>ChDR</a:t>
            </a:r>
            <a:r>
              <a:rPr lang="en-US" dirty="0"/>
              <a:t> BPM for AWAKE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9B32FD3-2EE2-F34C-9809-361E105BA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7728"/>
            <a:ext cx="9144000" cy="398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4969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5901A3-CF00-D549-92EB-ABA56ED7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54918"/>
            <a:ext cx="6908949" cy="432048"/>
          </a:xfrm>
        </p:spPr>
        <p:txBody>
          <a:bodyPr/>
          <a:lstStyle/>
          <a:p>
            <a:r>
              <a:rPr lang="en-US" dirty="0"/>
              <a:t>Coherent </a:t>
            </a:r>
            <a:r>
              <a:rPr lang="en-US" dirty="0" err="1"/>
              <a:t>ChDR</a:t>
            </a:r>
            <a:r>
              <a:rPr lang="en-US" dirty="0"/>
              <a:t> BPM test at CLEAR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D4738A3-5A37-4E4C-8287-C577FF2066F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742248" y="1900066"/>
            <a:ext cx="3416212" cy="462527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1800" b="1" dirty="0"/>
              <a:t>Prototype</a:t>
            </a:r>
            <a:r>
              <a:rPr lang="en-GB" sz="1800" dirty="0"/>
              <a:t> </a:t>
            </a:r>
            <a:r>
              <a:rPr lang="en-GB" sz="1800" b="1" dirty="0"/>
              <a:t>in-air test: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r>
              <a:rPr lang="en-GB" sz="1800" b="1" dirty="0"/>
              <a:t> 60 mm </a:t>
            </a:r>
            <a:r>
              <a:rPr lang="en-GB" sz="1800" dirty="0"/>
              <a:t>diameter</a:t>
            </a:r>
            <a:r>
              <a:rPr lang="en-GB" sz="1800" b="1" dirty="0"/>
              <a:t> aperture</a:t>
            </a:r>
            <a:r>
              <a:rPr lang="en-GB" sz="1800" dirty="0"/>
              <a:t> (AWAKE)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r>
              <a:rPr lang="en-GB" sz="1800" b="1" dirty="0"/>
              <a:t> PTFE </a:t>
            </a:r>
            <a:r>
              <a:rPr lang="en-GB" sz="1800" dirty="0"/>
              <a:t>radiators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r>
              <a:rPr lang="en-GB" sz="1800" dirty="0"/>
              <a:t> Emission at 45</a:t>
            </a:r>
            <a:r>
              <a:rPr lang="en-GB" sz="1800" baseline="30000" dirty="0"/>
              <a:t>o</a:t>
            </a:r>
            <a:endParaRPr lang="en-GB" sz="1800" dirty="0"/>
          </a:p>
          <a:p>
            <a:pPr>
              <a:buFont typeface="PingFangSC-Regular"/>
              <a:buChar char="－"/>
              <a:defRPr/>
            </a:pPr>
            <a:r>
              <a:rPr lang="en-GB" sz="1800" dirty="0"/>
              <a:t> In-air detection for flexibility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r>
              <a:rPr lang="en-GB" sz="1800" b="1" dirty="0"/>
              <a:t> Zero-bias RF </a:t>
            </a:r>
            <a:r>
              <a:rPr lang="en-GB" sz="1800" b="1" dirty="0" err="1"/>
              <a:t>schottky</a:t>
            </a:r>
            <a:r>
              <a:rPr lang="en-GB" sz="1800" b="1" dirty="0"/>
              <a:t> diode</a:t>
            </a:r>
            <a:r>
              <a:rPr lang="en-GB" sz="1800" dirty="0"/>
              <a:t> </a:t>
            </a:r>
            <a:r>
              <a:rPr lang="en-GB" sz="1800" b="1" dirty="0"/>
              <a:t>detectors</a:t>
            </a:r>
            <a:r>
              <a:rPr lang="en-GB" sz="1800" dirty="0"/>
              <a:t> in the Ka-band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r>
              <a:rPr lang="en-GB" sz="1800" dirty="0"/>
              <a:t> Motorised support, move the device, not the beam</a:t>
            </a:r>
            <a:endParaRPr sz="1800" dirty="0"/>
          </a:p>
          <a:p>
            <a:pPr>
              <a:buFont typeface="PingFangSC-Regular"/>
              <a:buChar char="－"/>
              <a:defRPr/>
            </a:pPr>
            <a:endParaRPr lang="en-GB" sz="1800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4E20878F-A35A-C240-9128-F622734D4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476" y="1236462"/>
            <a:ext cx="5529262" cy="2862668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297A99B7-90FE-7543-A79D-48421DBE2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062870" y="4310642"/>
            <a:ext cx="3665218" cy="2080136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FA905115-411D-EA4E-9930-EEE925D87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496" y="4311243"/>
            <a:ext cx="2027374" cy="2126270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4146110D-A2AD-E549-99C1-D71FCE3E06C7}"/>
              </a:ext>
            </a:extLst>
          </p:cNvPr>
          <p:cNvSpPr>
            <a:spLocks/>
          </p:cNvSpPr>
          <p:nvPr/>
        </p:nvSpPr>
        <p:spPr bwMode="auto">
          <a:xfrm>
            <a:off x="4432018" y="4170629"/>
            <a:ext cx="838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800" b="1"/>
              <a:t>PTFE</a:t>
            </a:r>
            <a:br>
              <a:rPr lang="en-US" sz="1800" b="1"/>
            </a:br>
            <a:r>
              <a:rPr lang="en-US" sz="1800" b="1"/>
              <a:t>inserts</a:t>
            </a:r>
          </a:p>
        </p:txBody>
      </p:sp>
      <p:cxnSp>
        <p:nvCxnSpPr>
          <p:cNvPr id="9" name="Straight Connector 10">
            <a:extLst>
              <a:ext uri="{FF2B5EF4-FFF2-40B4-BE49-F238E27FC236}">
                <a16:creationId xmlns:a16="http://schemas.microsoft.com/office/drawing/2014/main" id="{C8EC9993-1150-7B44-B56D-0266457D86BD}"/>
              </a:ext>
            </a:extLst>
          </p:cNvPr>
          <p:cNvCxnSpPr>
            <a:cxnSpLocks/>
          </p:cNvCxnSpPr>
          <p:nvPr/>
        </p:nvCxnSpPr>
        <p:spPr bwMode="auto">
          <a:xfrm flipH="1">
            <a:off x="3365888" y="4399652"/>
            <a:ext cx="1116530" cy="417308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1">
            <a:extLst>
              <a:ext uri="{FF2B5EF4-FFF2-40B4-BE49-F238E27FC236}">
                <a16:creationId xmlns:a16="http://schemas.microsoft.com/office/drawing/2014/main" id="{A7079D85-600F-2C41-9668-455E5D95CD6E}"/>
              </a:ext>
            </a:extLst>
          </p:cNvPr>
          <p:cNvCxnSpPr>
            <a:cxnSpLocks/>
          </p:cNvCxnSpPr>
          <p:nvPr/>
        </p:nvCxnSpPr>
        <p:spPr bwMode="auto">
          <a:xfrm flipH="1">
            <a:off x="1251661" y="4399652"/>
            <a:ext cx="3187569" cy="417308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5">
            <a:extLst>
              <a:ext uri="{FF2B5EF4-FFF2-40B4-BE49-F238E27FC236}">
                <a16:creationId xmlns:a16="http://schemas.microsoft.com/office/drawing/2014/main" id="{BF25EF07-67CC-BE4A-BA71-AB6E2E90AE26}"/>
              </a:ext>
            </a:extLst>
          </p:cNvPr>
          <p:cNvCxnSpPr>
            <a:cxnSpLocks/>
          </p:cNvCxnSpPr>
          <p:nvPr/>
        </p:nvCxnSpPr>
        <p:spPr bwMode="auto">
          <a:xfrm flipV="1">
            <a:off x="670249" y="2779099"/>
            <a:ext cx="2398459" cy="34931"/>
          </a:xfrm>
          <a:prstGeom prst="line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>
            <a:extLst>
              <a:ext uri="{FF2B5EF4-FFF2-40B4-BE49-F238E27FC236}">
                <a16:creationId xmlns:a16="http://schemas.microsoft.com/office/drawing/2014/main" id="{DFA16FA7-3053-F247-BE05-B1D3967BE685}"/>
              </a:ext>
            </a:extLst>
          </p:cNvPr>
          <p:cNvSpPr>
            <a:spLocks/>
          </p:cNvSpPr>
          <p:nvPr/>
        </p:nvSpPr>
        <p:spPr bwMode="auto">
          <a:xfrm>
            <a:off x="1647467" y="2451439"/>
            <a:ext cx="87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FF0000"/>
                </a:solidFill>
              </a:rPr>
              <a:t>BEAM</a:t>
            </a:r>
          </a:p>
        </p:txBody>
      </p:sp>
      <p:cxnSp>
        <p:nvCxnSpPr>
          <p:cNvPr id="13" name="Straight Connector 14">
            <a:extLst>
              <a:ext uri="{FF2B5EF4-FFF2-40B4-BE49-F238E27FC236}">
                <a16:creationId xmlns:a16="http://schemas.microsoft.com/office/drawing/2014/main" id="{D412EFF9-976D-A448-AB33-970B0CB9D354}"/>
              </a:ext>
            </a:extLst>
          </p:cNvPr>
          <p:cNvCxnSpPr>
            <a:cxnSpLocks/>
          </p:cNvCxnSpPr>
          <p:nvPr/>
        </p:nvCxnSpPr>
        <p:spPr bwMode="auto">
          <a:xfrm flipV="1">
            <a:off x="3729667" y="2805224"/>
            <a:ext cx="784134" cy="11804"/>
          </a:xfrm>
          <a:prstGeom prst="line">
            <a:avLst/>
          </a:prstGeom>
          <a:ln w="44450">
            <a:solidFill>
              <a:srgbClr val="00EE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9">
            <a:extLst>
              <a:ext uri="{FF2B5EF4-FFF2-40B4-BE49-F238E27FC236}">
                <a16:creationId xmlns:a16="http://schemas.microsoft.com/office/drawing/2014/main" id="{BEC2DD88-73B3-C147-A685-35266E836987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9198" y="2209800"/>
            <a:ext cx="279715" cy="339090"/>
          </a:xfrm>
          <a:prstGeom prst="line">
            <a:avLst/>
          </a:prstGeom>
          <a:ln w="44450">
            <a:solidFill>
              <a:srgbClr val="00EE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0">
            <a:extLst>
              <a:ext uri="{FF2B5EF4-FFF2-40B4-BE49-F238E27FC236}">
                <a16:creationId xmlns:a16="http://schemas.microsoft.com/office/drawing/2014/main" id="{F645944C-0DBA-744B-98E0-1127B6943F76}"/>
              </a:ext>
            </a:extLst>
          </p:cNvPr>
          <p:cNvSpPr>
            <a:spLocks/>
          </p:cNvSpPr>
          <p:nvPr/>
        </p:nvSpPr>
        <p:spPr bwMode="auto">
          <a:xfrm>
            <a:off x="3736943" y="2771422"/>
            <a:ext cx="813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00EE00"/>
                </a:solidFill>
              </a:rPr>
              <a:t>ChDR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E8F7D5B9-2272-BB4E-B91C-AA83574ADC96}"/>
              </a:ext>
            </a:extLst>
          </p:cNvPr>
          <p:cNvSpPr>
            <a:spLocks/>
          </p:cNvSpPr>
          <p:nvPr/>
        </p:nvSpPr>
        <p:spPr bwMode="auto">
          <a:xfrm>
            <a:off x="3046132" y="2059991"/>
            <a:ext cx="813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00EE00"/>
                </a:solidFill>
              </a:rPr>
              <a:t>ChDR</a:t>
            </a:r>
          </a:p>
        </p:txBody>
      </p:sp>
    </p:spTree>
    <p:extLst>
      <p:ext uri="{BB962C8B-B14F-4D97-AF65-F5344CB8AC3E}">
        <p14:creationId xmlns:p14="http://schemas.microsoft.com/office/powerpoint/2010/main" val="189397002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18">
            <a:extLst>
              <a:ext uri="{FF2B5EF4-FFF2-40B4-BE49-F238E27FC236}">
                <a16:creationId xmlns:a16="http://schemas.microsoft.com/office/drawing/2014/main" id="{214585CE-208E-C749-B44B-B3D57076A0EF}"/>
              </a:ext>
            </a:extLst>
          </p:cNvPr>
          <p:cNvGrpSpPr/>
          <p:nvPr/>
        </p:nvGrpSpPr>
        <p:grpSpPr bwMode="auto">
          <a:xfrm>
            <a:off x="4908638" y="1192719"/>
            <a:ext cx="4343882" cy="2956361"/>
            <a:chOff x="4425364" y="1789879"/>
            <a:chExt cx="4228613" cy="2594231"/>
          </a:xfrm>
        </p:grpSpPr>
        <p:pic>
          <p:nvPicPr>
            <p:cNvPr id="35" name="Picture 17">
              <a:extLst>
                <a:ext uri="{FF2B5EF4-FFF2-40B4-BE49-F238E27FC236}">
                  <a16:creationId xmlns:a16="http://schemas.microsoft.com/office/drawing/2014/main" id="{EEE66FD9-8A5F-674D-A301-9B41BEBF0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8473" b="48666"/>
            <a:stretch/>
          </p:blipFill>
          <p:spPr bwMode="auto">
            <a:xfrm>
              <a:off x="4603019" y="1789879"/>
              <a:ext cx="4050958" cy="2594231"/>
            </a:xfrm>
            <a:prstGeom prst="rect">
              <a:avLst/>
            </a:prstGeom>
          </p:spPr>
        </p:pic>
        <p:pic>
          <p:nvPicPr>
            <p:cNvPr id="36" name="Picture 9">
              <a:extLst>
                <a:ext uri="{FF2B5EF4-FFF2-40B4-BE49-F238E27FC236}">
                  <a16:creationId xmlns:a16="http://schemas.microsoft.com/office/drawing/2014/main" id="{4EE12275-B69F-2945-BBC2-433A43B28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4425364" y="2443041"/>
              <a:ext cx="359828" cy="775009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145901A3-CF00-D549-92EB-ABA56ED7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54918"/>
            <a:ext cx="6908949" cy="432048"/>
          </a:xfrm>
        </p:spPr>
        <p:txBody>
          <a:bodyPr/>
          <a:lstStyle/>
          <a:p>
            <a:r>
              <a:rPr lang="en-US" dirty="0"/>
              <a:t>Coherent </a:t>
            </a:r>
            <a:r>
              <a:rPr lang="en-US" dirty="0" err="1"/>
              <a:t>ChDR</a:t>
            </a:r>
            <a:r>
              <a:rPr lang="en-US" dirty="0"/>
              <a:t> BPM test at CLEAR</a:t>
            </a:r>
          </a:p>
        </p:txBody>
      </p:sp>
      <p:grpSp>
        <p:nvGrpSpPr>
          <p:cNvPr id="30" name="Group 16">
            <a:extLst>
              <a:ext uri="{FF2B5EF4-FFF2-40B4-BE49-F238E27FC236}">
                <a16:creationId xmlns:a16="http://schemas.microsoft.com/office/drawing/2014/main" id="{953F1910-776C-0748-8351-C3EF22FDA5DF}"/>
              </a:ext>
            </a:extLst>
          </p:cNvPr>
          <p:cNvGrpSpPr/>
          <p:nvPr/>
        </p:nvGrpSpPr>
        <p:grpSpPr bwMode="auto">
          <a:xfrm>
            <a:off x="46813" y="1263672"/>
            <a:ext cx="5210548" cy="3821512"/>
            <a:chOff x="427301" y="2100263"/>
            <a:chExt cx="4462463" cy="3237736"/>
          </a:xfrm>
        </p:grpSpPr>
        <p:pic>
          <p:nvPicPr>
            <p:cNvPr id="31" name="Picture 12">
              <a:extLst>
                <a:ext uri="{FF2B5EF4-FFF2-40B4-BE49-F238E27FC236}">
                  <a16:creationId xmlns:a16="http://schemas.microsoft.com/office/drawing/2014/main" id="{06AF67E2-FFEC-7D42-98CA-5952AF9BC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-1" r="-90"/>
            <a:stretch/>
          </p:blipFill>
          <p:spPr bwMode="auto">
            <a:xfrm>
              <a:off x="427301" y="2100263"/>
              <a:ext cx="4462463" cy="3237736"/>
            </a:xfrm>
            <a:prstGeom prst="rect">
              <a:avLst/>
            </a:prstGeom>
          </p:spPr>
        </p:pic>
        <p:cxnSp>
          <p:nvCxnSpPr>
            <p:cNvPr id="32" name="Straight Connector 13">
              <a:extLst>
                <a:ext uri="{FF2B5EF4-FFF2-40B4-BE49-F238E27FC236}">
                  <a16:creationId xmlns:a16="http://schemas.microsoft.com/office/drawing/2014/main" id="{56F9A298-7928-D94E-BFAA-70A2228BB76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0373" y="3671888"/>
              <a:ext cx="1115540" cy="4090"/>
            </a:xfrm>
            <a:prstGeom prst="line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4">
              <a:extLst>
                <a:ext uri="{FF2B5EF4-FFF2-40B4-BE49-F238E27FC236}">
                  <a16:creationId xmlns:a16="http://schemas.microsoft.com/office/drawing/2014/main" id="{094038A9-7480-A44E-822E-695FC96D6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42" y="3316181"/>
              <a:ext cx="8308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000" b="1">
                  <a:solidFill>
                    <a:srgbClr val="FF0000"/>
                  </a:solidFill>
                </a:rPr>
                <a:t>BEAM</a:t>
              </a:r>
            </a:p>
          </p:txBody>
        </p:sp>
      </p:grp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BC09EBB5-8E2B-9845-924B-DF0CFF483324}"/>
              </a:ext>
            </a:extLst>
          </p:cNvPr>
          <p:cNvSpPr>
            <a:spLocks/>
          </p:cNvSpPr>
          <p:nvPr/>
        </p:nvSpPr>
        <p:spPr bwMode="auto">
          <a:xfrm>
            <a:off x="5364088" y="4220707"/>
            <a:ext cx="3733099" cy="11312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Sensing the </a:t>
            </a:r>
            <a:r>
              <a:rPr lang="en-US" sz="2000" b="1" dirty="0">
                <a:solidFill>
                  <a:srgbClr val="C00000"/>
                </a:solidFill>
              </a:rPr>
              <a:t>power emitted </a:t>
            </a:r>
            <a:r>
              <a:rPr lang="en-US" sz="2000" dirty="0">
                <a:solidFill>
                  <a:srgbClr val="C00000"/>
                </a:solidFill>
              </a:rPr>
              <a:t>by </a:t>
            </a:r>
            <a:r>
              <a:rPr lang="en-US" sz="2000" b="1" dirty="0">
                <a:solidFill>
                  <a:srgbClr val="C00000"/>
                </a:solidFill>
              </a:rPr>
              <a:t>opposite radiators </a:t>
            </a:r>
            <a:r>
              <a:rPr lang="en-US" sz="2000" dirty="0">
                <a:solidFill>
                  <a:srgbClr val="C00000"/>
                </a:solidFill>
              </a:rPr>
              <a:t>to calculate </a:t>
            </a:r>
            <a:r>
              <a:rPr lang="en-US" sz="2000" b="1" dirty="0">
                <a:solidFill>
                  <a:srgbClr val="C00000"/>
                </a:solidFill>
              </a:rPr>
              <a:t>the position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Linear response around the </a:t>
            </a:r>
            <a:r>
              <a:rPr lang="en-US" sz="2000" b="1" dirty="0" err="1">
                <a:solidFill>
                  <a:srgbClr val="C00000"/>
                </a:solidFill>
              </a:rPr>
              <a:t>centre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0213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Polarization Radiation?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3B283A57-1491-4345-9D9C-983FBAEDE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89" y="1198042"/>
            <a:ext cx="8181975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E49BDE08-7DE6-5F4D-AA80-B98509F3F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89" y="4077072"/>
            <a:ext cx="782193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</a:rPr>
              <a:t>a fast charged particle passes by creating a dipole;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</a:rPr>
              <a:t>the dipole oscillates  around the nucleus emitting EM radiation;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</a:rPr>
              <a:t>depending on the target composition and geometry, this mechanism is responsible for the entire family of polarization radiation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691CB5-1757-DB4D-B767-08AD068CCAD4}"/>
              </a:ext>
            </a:extLst>
          </p:cNvPr>
          <p:cNvCxnSpPr>
            <a:cxnSpLocks/>
          </p:cNvCxnSpPr>
          <p:nvPr/>
        </p:nvCxnSpPr>
        <p:spPr>
          <a:xfrm flipH="1">
            <a:off x="4395788" y="1340768"/>
            <a:ext cx="4208660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>
            <a:extLst>
              <a:ext uri="{FF2B5EF4-FFF2-40B4-BE49-F238E27FC236}">
                <a16:creationId xmlns:a16="http://schemas.microsoft.com/office/drawing/2014/main" id="{2CC7B6F8-AFF0-A94F-B4D1-868ABAD6F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756568"/>
            <a:ext cx="579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e</a:t>
            </a:r>
            <a:r>
              <a:rPr lang="en-US" altLang="en-US" baseline="30000"/>
              <a:t> -</a:t>
            </a:r>
            <a:endParaRPr lang="en-US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4F497D-EB6C-CE47-BEED-A04E9ABBF072}"/>
              </a:ext>
            </a:extLst>
          </p:cNvPr>
          <p:cNvSpPr txBox="1"/>
          <p:nvPr/>
        </p:nvSpPr>
        <p:spPr>
          <a:xfrm>
            <a:off x="3779912" y="2348880"/>
            <a:ext cx="792088" cy="108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C15105-9705-4F47-93AA-D87F06A94A66}"/>
              </a:ext>
            </a:extLst>
          </p:cNvPr>
          <p:cNvSpPr txBox="1"/>
          <p:nvPr/>
        </p:nvSpPr>
        <p:spPr>
          <a:xfrm>
            <a:off x="8143479" y="2305326"/>
            <a:ext cx="792088" cy="108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55915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5901A3-CF00-D549-92EB-ABA56ED7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54918"/>
            <a:ext cx="6908949" cy="432048"/>
          </a:xfrm>
        </p:spPr>
        <p:txBody>
          <a:bodyPr/>
          <a:lstStyle/>
          <a:p>
            <a:r>
              <a:rPr lang="en-US" dirty="0"/>
              <a:t>Bunch-by-bunch measurements</a:t>
            </a:r>
          </a:p>
        </p:txBody>
      </p:sp>
      <p:pic>
        <p:nvPicPr>
          <p:cNvPr id="22" name="Picture 9">
            <a:extLst>
              <a:ext uri="{FF2B5EF4-FFF2-40B4-BE49-F238E27FC236}">
                <a16:creationId xmlns:a16="http://schemas.microsoft.com/office/drawing/2014/main" id="{EC8D2339-D4EA-4243-838E-411564544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64742" y="1497567"/>
            <a:ext cx="4758712" cy="4758712"/>
          </a:xfrm>
          <a:prstGeom prst="rect">
            <a:avLst/>
          </a:prstGeom>
        </p:spPr>
      </p:pic>
      <p:pic>
        <p:nvPicPr>
          <p:cNvPr id="23" name="Picture 12">
            <a:extLst>
              <a:ext uri="{FF2B5EF4-FFF2-40B4-BE49-F238E27FC236}">
                <a16:creationId xmlns:a16="http://schemas.microsoft.com/office/drawing/2014/main" id="{43D83E06-FB43-114D-B1E7-787F354B1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57889" y="1497567"/>
            <a:ext cx="2974195" cy="4758712"/>
          </a:xfrm>
          <a:prstGeom prst="rect">
            <a:avLst/>
          </a:prstGeom>
        </p:spPr>
      </p:pic>
      <p:sp>
        <p:nvSpPr>
          <p:cNvPr id="24" name="TextBox 13">
            <a:extLst>
              <a:ext uri="{FF2B5EF4-FFF2-40B4-BE49-F238E27FC236}">
                <a16:creationId xmlns:a16="http://schemas.microsoft.com/office/drawing/2014/main" id="{DCB8C6CA-BE2F-884C-A4C5-AABC3DEA36FA}"/>
              </a:ext>
            </a:extLst>
          </p:cNvPr>
          <p:cNvSpPr>
            <a:spLocks/>
          </p:cNvSpPr>
          <p:nvPr/>
        </p:nvSpPr>
        <p:spPr bwMode="auto">
          <a:xfrm>
            <a:off x="1605598" y="1128235"/>
            <a:ext cx="2171701" cy="400110"/>
          </a:xfrm>
          <a:prstGeom prst="rect">
            <a:avLst/>
          </a:prstGeom>
          <a:solidFill>
            <a:srgbClr val="2200FF">
              <a:alpha val="81000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2000"/>
              <a:t>3 BUNCH TRAINS</a:t>
            </a:r>
            <a:endParaRPr/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id="{3ADDD476-C37C-0B41-978D-615EEC122CFD}"/>
              </a:ext>
            </a:extLst>
          </p:cNvPr>
          <p:cNvSpPr>
            <a:spLocks/>
          </p:cNvSpPr>
          <p:nvPr/>
        </p:nvSpPr>
        <p:spPr bwMode="auto">
          <a:xfrm>
            <a:off x="4691696" y="1128235"/>
            <a:ext cx="3837213" cy="400110"/>
          </a:xfrm>
          <a:prstGeom prst="rect">
            <a:avLst/>
          </a:prstGeom>
          <a:solidFill>
            <a:srgbClr val="2200FF">
              <a:alpha val="81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chemeClr val="bg1"/>
                </a:solidFill>
              </a:rPr>
              <a:t>20 BUNCH TRAINS</a:t>
            </a:r>
            <a:endParaRPr/>
          </a:p>
        </p:txBody>
      </p:sp>
      <p:sp>
        <p:nvSpPr>
          <p:cNvPr id="26" name="TextBox 16">
            <a:extLst>
              <a:ext uri="{FF2B5EF4-FFF2-40B4-BE49-F238E27FC236}">
                <a16:creationId xmlns:a16="http://schemas.microsoft.com/office/drawing/2014/main" id="{319620C4-5299-0D4B-9328-14866EA32A62}"/>
              </a:ext>
            </a:extLst>
          </p:cNvPr>
          <p:cNvSpPr>
            <a:spLocks/>
          </p:cNvSpPr>
          <p:nvPr/>
        </p:nvSpPr>
        <p:spPr bwMode="auto">
          <a:xfrm rot="16199999">
            <a:off x="-246266" y="4486252"/>
            <a:ext cx="1905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000" b="1" dirty="0"/>
              <a:t>WALL CURRENT </a:t>
            </a:r>
            <a:br>
              <a:rPr lang="en-US" sz="2000" b="1" dirty="0"/>
            </a:br>
            <a:r>
              <a:rPr lang="en-US" sz="2000" b="1" dirty="0"/>
              <a:t>MONITOR</a:t>
            </a:r>
            <a:endParaRPr dirty="0"/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903755E9-4551-F447-84C3-4DD2486FE901}"/>
              </a:ext>
            </a:extLst>
          </p:cNvPr>
          <p:cNvSpPr>
            <a:spLocks/>
          </p:cNvSpPr>
          <p:nvPr/>
        </p:nvSpPr>
        <p:spPr bwMode="auto">
          <a:xfrm rot="16199999">
            <a:off x="-228323" y="2155708"/>
            <a:ext cx="19057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dirty="0"/>
              <a:t>CHERENKOV </a:t>
            </a:r>
            <a:br>
              <a:rPr lang="en-US" sz="2000" b="1" dirty="0"/>
            </a:br>
            <a:r>
              <a:rPr lang="en-US" sz="2000" b="1" dirty="0"/>
              <a:t>RESPONSE</a:t>
            </a:r>
            <a:endParaRPr dirty="0"/>
          </a:p>
        </p:txBody>
      </p:sp>
      <p:cxnSp>
        <p:nvCxnSpPr>
          <p:cNvPr id="29" name="Прямая соединительная линия 30">
            <a:extLst>
              <a:ext uri="{FF2B5EF4-FFF2-40B4-BE49-F238E27FC236}">
                <a16:creationId xmlns:a16="http://schemas.microsoft.com/office/drawing/2014/main" id="{4E8D2010-3AA5-6642-84AC-873FE2BC1222}"/>
              </a:ext>
            </a:extLst>
          </p:cNvPr>
          <p:cNvCxnSpPr>
            <a:cxnSpLocks/>
          </p:cNvCxnSpPr>
          <p:nvPr/>
        </p:nvCxnSpPr>
        <p:spPr bwMode="auto">
          <a:xfrm>
            <a:off x="-3132856" y="1677203"/>
            <a:ext cx="0" cy="1348260"/>
          </a:xfrm>
          <a:prstGeom prst="line">
            <a:avLst/>
          </a:prstGeom>
          <a:ln w="47625">
            <a:solidFill>
              <a:srgbClr val="20B7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0">
            <a:extLst>
              <a:ext uri="{FF2B5EF4-FFF2-40B4-BE49-F238E27FC236}">
                <a16:creationId xmlns:a16="http://schemas.microsoft.com/office/drawing/2014/main" id="{F94EF5A8-8202-F841-B1FE-9C2A6F4E63F2}"/>
              </a:ext>
            </a:extLst>
          </p:cNvPr>
          <p:cNvCxnSpPr>
            <a:cxnSpLocks/>
          </p:cNvCxnSpPr>
          <p:nvPr/>
        </p:nvCxnSpPr>
        <p:spPr bwMode="auto">
          <a:xfrm>
            <a:off x="-3132856" y="3912403"/>
            <a:ext cx="0" cy="1723246"/>
          </a:xfrm>
          <a:prstGeom prst="line">
            <a:avLst/>
          </a:prstGeom>
          <a:ln w="47625">
            <a:solidFill>
              <a:srgbClr val="20B7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31263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Smith-Purcell Radiation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E8B0A6-E165-9E4E-85D9-DB4A4142D6C3}"/>
              </a:ext>
            </a:extLst>
          </p:cNvPr>
          <p:cNvSpPr/>
          <p:nvPr/>
        </p:nvSpPr>
        <p:spPr>
          <a:xfrm>
            <a:off x="122175" y="980728"/>
            <a:ext cx="88996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</a:rPr>
              <a:t>Micro-bunched beam monitoring and bunch profiling using coherent radiation spectrum analysis </a:t>
            </a:r>
          </a:p>
          <a:p>
            <a:pPr algn="ctr"/>
            <a:endParaRPr lang="en-GB" dirty="0">
              <a:latin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</a:rPr>
              <a:t>I.V. </a:t>
            </a:r>
            <a:r>
              <a:rPr lang="en-GB" dirty="0" err="1">
                <a:latin typeface="Arial" panose="020B0604020202020204" pitchFamily="34" charset="0"/>
              </a:rPr>
              <a:t>Konoplev</a:t>
            </a:r>
            <a:r>
              <a:rPr lang="en-GB" dirty="0">
                <a:latin typeface="Arial" panose="020B0604020202020204" pitchFamily="34" charset="0"/>
              </a:rPr>
              <a:t> , G. </a:t>
            </a:r>
            <a:r>
              <a:rPr lang="en-GB" dirty="0" err="1">
                <a:latin typeface="Arial" panose="020B0604020202020204" pitchFamily="34" charset="0"/>
              </a:rPr>
              <a:t>Doucas</a:t>
            </a:r>
            <a:r>
              <a:rPr lang="en-GB" dirty="0">
                <a:latin typeface="Arial" panose="020B0604020202020204" pitchFamily="34" charset="0"/>
              </a:rPr>
              <a:t> , H. Harrison, A. J. Lancaster</a:t>
            </a:r>
          </a:p>
          <a:p>
            <a:pPr algn="ctr"/>
            <a:r>
              <a:rPr lang="en-GB" dirty="0">
                <a:latin typeface="Arial" panose="020B0604020202020204" pitchFamily="34" charset="0"/>
              </a:rPr>
              <a:t>JAI at University of Oxford</a:t>
            </a:r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626E3A-B7EE-D749-AB03-D1D08F5D0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112781"/>
            <a:ext cx="5928880" cy="290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4124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Shot CSPR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7419D9-9160-424A-A341-7715EA270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2816"/>
            <a:ext cx="908886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9892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659485" cy="841834"/>
          </a:xfrm>
        </p:spPr>
        <p:txBody>
          <a:bodyPr/>
          <a:lstStyle/>
          <a:p>
            <a:r>
              <a:rPr lang="en-US" dirty="0"/>
              <a:t>Single shot CSPR bunch length diagnostics concept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AA621A-D4F4-D245-88A5-201A05956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5747"/>
            <a:ext cx="9173056" cy="426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3644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864096"/>
            <a:ext cx="9036496" cy="5805264"/>
          </a:xfrm>
        </p:spPr>
        <p:txBody>
          <a:bodyPr/>
          <a:lstStyle/>
          <a:p>
            <a:r>
              <a:rPr lang="en-US" sz="2800" dirty="0"/>
              <a:t>Polarization radiation is an efficient mechanism</a:t>
            </a:r>
          </a:p>
          <a:p>
            <a:pPr lvl="1"/>
            <a:r>
              <a:rPr lang="en-US" sz="2400" dirty="0"/>
              <a:t>Low particle energy loss </a:t>
            </a:r>
          </a:p>
          <a:p>
            <a:pPr lvl="1"/>
            <a:r>
              <a:rPr lang="en-US" sz="2400" dirty="0"/>
              <a:t>Non-invasive nature of generation</a:t>
            </a:r>
          </a:p>
          <a:p>
            <a:pPr lvl="1"/>
            <a:r>
              <a:rPr lang="en-US" sz="2400" dirty="0"/>
              <a:t>Large emission angles</a:t>
            </a:r>
          </a:p>
          <a:p>
            <a:pPr lvl="1"/>
            <a:r>
              <a:rPr lang="en-US" sz="2400" dirty="0"/>
              <a:t>Low coherent radiation background for </a:t>
            </a:r>
            <a:r>
              <a:rPr lang="en-US" sz="2400" dirty="0" err="1"/>
              <a:t>ChDR</a:t>
            </a:r>
            <a:endParaRPr lang="en-US" sz="2400" dirty="0"/>
          </a:p>
          <a:p>
            <a:pPr lvl="1"/>
            <a:r>
              <a:rPr lang="en-US" sz="2400" dirty="0"/>
              <a:t>Multi-parameter monitoring</a:t>
            </a:r>
          </a:p>
          <a:p>
            <a:r>
              <a:rPr lang="en-US" sz="2800" dirty="0"/>
              <a:t> Beam position, trajectory, transverse and longitudinal profile measurements</a:t>
            </a:r>
          </a:p>
          <a:p>
            <a:pPr lvl="1"/>
            <a:r>
              <a:rPr lang="en-US" sz="2400" dirty="0"/>
              <a:t>Resolution still has to be understood</a:t>
            </a:r>
          </a:p>
          <a:p>
            <a:pPr lvl="1"/>
            <a:r>
              <a:rPr lang="en-US" sz="2400" dirty="0"/>
              <a:t>PCA model and EM simulations have to be verified to be able to optimize instruments for different accelerators</a:t>
            </a:r>
          </a:p>
          <a:p>
            <a:pPr lvl="1"/>
            <a:r>
              <a:rPr lang="en-US" sz="2400" dirty="0"/>
              <a:t>Designs for CLIC, AWAKE and Light 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42539829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4005064"/>
          </a:xfrm>
        </p:spPr>
        <p:txBody>
          <a:bodyPr/>
          <a:lstStyle/>
          <a:p>
            <a:r>
              <a:rPr lang="en-US" sz="2400" dirty="0"/>
              <a:t>Short bunch length measurement needs to be verified</a:t>
            </a:r>
          </a:p>
          <a:p>
            <a:pPr lvl="1"/>
            <a:r>
              <a:rPr lang="en-US" sz="2400" dirty="0"/>
              <a:t>Limited access to the facilities with short enough bunch </a:t>
            </a:r>
          </a:p>
          <a:p>
            <a:r>
              <a:rPr lang="en-US" sz="2400" dirty="0"/>
              <a:t>Potentially can be applied for </a:t>
            </a:r>
          </a:p>
          <a:p>
            <a:pPr lvl="1"/>
            <a:r>
              <a:rPr lang="en-US" sz="2400" dirty="0"/>
              <a:t>THz radiation generation</a:t>
            </a:r>
          </a:p>
          <a:p>
            <a:pPr lvl="1"/>
            <a:r>
              <a:rPr lang="en-US" sz="2400" dirty="0"/>
              <a:t>Particle acceleration</a:t>
            </a:r>
          </a:p>
          <a:p>
            <a:pPr lvl="1"/>
            <a:r>
              <a:rPr lang="en-US" sz="2400" dirty="0"/>
              <a:t>Energy spread manipulation</a:t>
            </a:r>
          </a:p>
          <a:p>
            <a:pPr lvl="1"/>
            <a:r>
              <a:rPr lang="en-US" sz="2400" dirty="0"/>
              <a:t>Beam cooling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759197704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315732-4CB3-5F47-B9CD-589BC83A9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3" y="2744267"/>
            <a:ext cx="6048672" cy="72008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Thank you for your time</a:t>
            </a:r>
          </a:p>
        </p:txBody>
      </p:sp>
    </p:spTree>
    <p:extLst>
      <p:ext uri="{BB962C8B-B14F-4D97-AF65-F5344CB8AC3E}">
        <p14:creationId xmlns:p14="http://schemas.microsoft.com/office/powerpoint/2010/main" val="264941320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Radiation Family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511982" y="1628800"/>
            <a:ext cx="6120035" cy="3600400"/>
          </a:xfrm>
        </p:spPr>
        <p:txBody>
          <a:bodyPr/>
          <a:lstStyle/>
          <a:p>
            <a:r>
              <a:rPr lang="en-GB" sz="2800" dirty="0">
                <a:solidFill>
                  <a:srgbClr val="C00000"/>
                </a:solidFill>
              </a:rPr>
              <a:t>Transition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Diffraction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Smith-Purcell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Cherenkov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Cherenkov Diffraction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Parametric X-ray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Wakefield radiation</a:t>
            </a:r>
          </a:p>
        </p:txBody>
      </p:sp>
    </p:spTree>
    <p:extLst>
      <p:ext uri="{BB962C8B-B14F-4D97-AF65-F5344CB8AC3E}">
        <p14:creationId xmlns:p14="http://schemas.microsoft.com/office/powerpoint/2010/main" val="21145195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Current Approach (PCA)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A2E8C5FB-9299-3D4D-B6DE-78C6CB1B0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54" y="5337894"/>
            <a:ext cx="73596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C6BD19CB-040B-0249-A2E9-E1A0A8E59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679" y="3032844"/>
            <a:ext cx="29257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F00FE0E7-607E-B842-B208-6319DDC6C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667" y="2134319"/>
            <a:ext cx="363855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12">
            <a:extLst>
              <a:ext uri="{FF2B5EF4-FFF2-40B4-BE49-F238E27FC236}">
                <a16:creationId xmlns:a16="http://schemas.microsoft.com/office/drawing/2014/main" id="{2DFC8211-7575-194E-AA67-C4A152C51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17" y="1016719"/>
            <a:ext cx="87487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/>
              <a:t>The theoretical approach is based on the method of polarization currents. For a non-magnetic medium the density of the polarization currents in the right-hand side of Maxwell equations</a:t>
            </a:r>
            <a:endParaRPr lang="ru-RU" altLang="en-US" sz="2000" dirty="0"/>
          </a:p>
        </p:txBody>
      </p:sp>
      <p:sp>
        <p:nvSpPr>
          <p:cNvPr id="10" name="Прямоугольник 13">
            <a:extLst>
              <a:ext uri="{FF2B5EF4-FFF2-40B4-BE49-F238E27FC236}">
                <a16:creationId xmlns:a16="http://schemas.microsoft.com/office/drawing/2014/main" id="{B47391B5-2045-B84F-968A-374098013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17" y="2816944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where conductivity is</a:t>
            </a:r>
          </a:p>
        </p:txBody>
      </p:sp>
      <p:sp>
        <p:nvSpPr>
          <p:cNvPr id="11" name="Прямоугольник 14">
            <a:extLst>
              <a:ext uri="{FF2B5EF4-FFF2-40B4-BE49-F238E27FC236}">
                <a16:creationId xmlns:a16="http://schemas.microsoft.com/office/drawing/2014/main" id="{431096AC-E3D3-F24B-B4F7-347884D29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3969469"/>
            <a:ext cx="88566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The field of the Polarization Radiation (PR) emitted by medium atoms excited (polarized) by the external field of the passing particle moving rectilinearly and with constant velocity in a substance (or in its vicinity) can be represented as a solution of Maxwell equations</a:t>
            </a:r>
          </a:p>
        </p:txBody>
      </p:sp>
    </p:spTree>
    <p:extLst>
      <p:ext uri="{BB962C8B-B14F-4D97-AF65-F5344CB8AC3E}">
        <p14:creationId xmlns:p14="http://schemas.microsoft.com/office/powerpoint/2010/main" val="210024846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mechanisms we concentrate on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511982" y="1628800"/>
            <a:ext cx="6120035" cy="3600400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Transition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Diffraction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Smith-Purcell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Cherenkov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Cherenkov Diffraction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Parametric X-ray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Wakefield radiation</a:t>
            </a:r>
          </a:p>
        </p:txBody>
      </p:sp>
    </p:spTree>
    <p:extLst>
      <p:ext uri="{BB962C8B-B14F-4D97-AF65-F5344CB8AC3E}">
        <p14:creationId xmlns:p14="http://schemas.microsoft.com/office/powerpoint/2010/main" val="21287260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mechanisms we concentrate on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511982" y="1628800"/>
            <a:ext cx="6120035" cy="3600400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Transition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Diffraction Radiation</a:t>
            </a:r>
          </a:p>
          <a:p>
            <a:r>
              <a:rPr lang="en-GB" sz="2800" dirty="0">
                <a:solidFill>
                  <a:srgbClr val="006600"/>
                </a:solidFill>
              </a:rPr>
              <a:t>Smith-Purcell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Cherenkov Radiation</a:t>
            </a:r>
          </a:p>
          <a:p>
            <a:r>
              <a:rPr lang="en-GB" sz="2800" dirty="0">
                <a:solidFill>
                  <a:srgbClr val="C00000"/>
                </a:solidFill>
              </a:rPr>
              <a:t>Cherenkov Diffraction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Parametric X-ray Radiation</a:t>
            </a:r>
          </a:p>
          <a:p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Wakefield radiation</a:t>
            </a:r>
          </a:p>
        </p:txBody>
      </p:sp>
    </p:spTree>
    <p:extLst>
      <p:ext uri="{BB962C8B-B14F-4D97-AF65-F5344CB8AC3E}">
        <p14:creationId xmlns:p14="http://schemas.microsoft.com/office/powerpoint/2010/main" val="10939884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Diffraction Radiation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34BBFD77-7F76-EC40-87E6-040A77CE5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64145"/>
            <a:ext cx="7776864" cy="530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DA3F5FA-445E-8448-A861-7EE6EA8D46E5}"/>
              </a:ext>
            </a:extLst>
          </p:cNvPr>
          <p:cNvSpPr/>
          <p:nvPr/>
        </p:nvSpPr>
        <p:spPr>
          <a:xfrm>
            <a:off x="72008" y="61707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ea typeface="Calibri" panose="020F0502020204030204" pitchFamily="34" charset="0"/>
              </a:rPr>
              <a:t>T. Muto, et al., Observation of incoherent diffraction radiation from a single edge target in the visible light region, Physical Review Letters, 90 (10), p. 104801 , 2003</a:t>
            </a:r>
            <a:r>
              <a:rPr lang="en-GB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961385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ODR experiment at KEK-ATF2 facility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704453-F18E-1C43-977B-DC03B02C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14" y="1209152"/>
            <a:ext cx="8689748" cy="129632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The tank is installed at the virtual interaction point of ATF2 vertical beam can be focused to &lt; 1um .</a:t>
            </a:r>
          </a:p>
        </p:txBody>
      </p:sp>
      <p:pic>
        <p:nvPicPr>
          <p:cNvPr id="5" name="Picture 4" descr="IMG_0440.jpeg">
            <a:extLst>
              <a:ext uri="{FF2B5EF4-FFF2-40B4-BE49-F238E27FC236}">
                <a16:creationId xmlns:a16="http://schemas.microsoft.com/office/drawing/2014/main" id="{A1770DAD-0ABD-8D43-9758-C04137657D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35" y="2420888"/>
            <a:ext cx="6055680" cy="4037119"/>
          </a:xfrm>
          <a:prstGeom prst="rect">
            <a:avLst/>
          </a:prstGeom>
        </p:spPr>
      </p:pic>
      <p:pic>
        <p:nvPicPr>
          <p:cNvPr id="6" name="Picture 5" descr="IMG_0352.jpeg">
            <a:extLst>
              <a:ext uri="{FF2B5EF4-FFF2-40B4-BE49-F238E27FC236}">
                <a16:creationId xmlns:a16="http://schemas.microsoft.com/office/drawing/2014/main" id="{E5F451B8-841B-C74D-995F-406277344D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14" y="2420888"/>
            <a:ext cx="2691413" cy="403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5032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27B5F9C-6501-436E-A3F8-DA0088B7B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74A243-D308-427B-ABDF-40C64F7C22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1CF613-68D3-4C45-9605-8719B12652F8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13027</TotalTime>
  <Words>1550</Words>
  <Application>Microsoft Macintosh PowerPoint</Application>
  <PresentationFormat>On-screen Show (4:3)</PresentationFormat>
  <Paragraphs>235</Paragraphs>
  <Slides>36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51" baseType="lpstr">
      <vt:lpstr>PingFangSC-Regular</vt:lpstr>
      <vt:lpstr>Arial</vt:lpstr>
      <vt:lpstr>Calibri</vt:lpstr>
      <vt:lpstr>Cambria Math</vt:lpstr>
      <vt:lpstr>Century Gothic</vt:lpstr>
      <vt:lpstr>Courier New</vt:lpstr>
      <vt:lpstr>Symbol</vt:lpstr>
      <vt:lpstr>Times New Roman</vt:lpstr>
      <vt:lpstr>Wingdings</vt:lpstr>
      <vt:lpstr>Wingdings 3</vt:lpstr>
      <vt:lpstr>JAI</vt:lpstr>
      <vt:lpstr>3_JAI</vt:lpstr>
      <vt:lpstr>2_JAI</vt:lpstr>
      <vt:lpstr>Equation</vt:lpstr>
      <vt:lpstr>Microsoft Equation 3.0</vt:lpstr>
      <vt:lpstr>Non-invasive beam measurement using polarization radiation</vt:lpstr>
      <vt:lpstr>On Behalf of the Collaboration</vt:lpstr>
      <vt:lpstr>What is Polarization Radiation?</vt:lpstr>
      <vt:lpstr>Polarization Radiation Family</vt:lpstr>
      <vt:lpstr>Polarization Current Approach (PCA)</vt:lpstr>
      <vt:lpstr>Two mechanisms we concentrate on</vt:lpstr>
      <vt:lpstr>Two mechanisms we concentrate on</vt:lpstr>
      <vt:lpstr>Diffraction Radiation</vt:lpstr>
      <vt:lpstr>ODR experiment at KEK-ATF2 facility</vt:lpstr>
      <vt:lpstr>ODR imaging as an Optical BPM</vt:lpstr>
      <vt:lpstr>ODR angular distribution</vt:lpstr>
      <vt:lpstr>Visibility vs beam size measured with OTR</vt:lpstr>
      <vt:lpstr>Vertical Emittance measurements</vt:lpstr>
      <vt:lpstr>Vavilov-Cherenkov Radiation</vt:lpstr>
      <vt:lpstr>Cherenkov Diffraction Radiation</vt:lpstr>
      <vt:lpstr>Simulations with ‘Magic’ code</vt:lpstr>
      <vt:lpstr>Optical/IR ChDR experiment at Cornell</vt:lpstr>
      <vt:lpstr>Dependence on impact parameter</vt:lpstr>
      <vt:lpstr>Electron and positron trajectory control</vt:lpstr>
      <vt:lpstr>Optical ChDR experiment at KEK-ATF2</vt:lpstr>
      <vt:lpstr>Beam profile</vt:lpstr>
      <vt:lpstr>Coherent ChDR experiment at CLARA in Daresbury</vt:lpstr>
      <vt:lpstr>CTR and CChDR spectra</vt:lpstr>
      <vt:lpstr>CTR and CChDR spectra</vt:lpstr>
      <vt:lpstr>Coherent ChDR experiment at CLEAR in CERN</vt:lpstr>
      <vt:lpstr>Coherent ChDR experiment at CLEAR in CERN</vt:lpstr>
      <vt:lpstr>Coherent ChDR BPM for AWAKE</vt:lpstr>
      <vt:lpstr>Coherent ChDR BPM test at CLEAR</vt:lpstr>
      <vt:lpstr>Coherent ChDR BPM test at CLEAR</vt:lpstr>
      <vt:lpstr>Bunch-by-bunch measurements</vt:lpstr>
      <vt:lpstr>Coherent Smith-Purcell Radiation </vt:lpstr>
      <vt:lpstr>Single Shot CSPR </vt:lpstr>
      <vt:lpstr>Single shot CSPR bunch length diagnostics concept</vt:lpstr>
      <vt:lpstr>Conclusion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JAI AB Introduction</dc:title>
  <dc:subject>Introduction</dc:subject>
  <dc:creator>JAI</dc:creator>
  <cp:lastModifiedBy>Karataev, Pavel</cp:lastModifiedBy>
  <cp:revision>933</cp:revision>
  <dcterms:created xsi:type="dcterms:W3CDTF">2011-12-05T06:49:56Z</dcterms:created>
  <dcterms:modified xsi:type="dcterms:W3CDTF">2021-02-02T08:45:27Z</dcterms:modified>
</cp:coreProperties>
</file>