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41"/>
  </p:notesMasterIdLst>
  <p:handoutMasterIdLst>
    <p:handoutMasterId r:id="rId42"/>
  </p:handoutMasterIdLst>
  <p:sldIdLst>
    <p:sldId id="604" r:id="rId2"/>
    <p:sldId id="681" r:id="rId3"/>
    <p:sldId id="606" r:id="rId4"/>
    <p:sldId id="611" r:id="rId5"/>
    <p:sldId id="626" r:id="rId6"/>
    <p:sldId id="627" r:id="rId7"/>
    <p:sldId id="628" r:id="rId8"/>
    <p:sldId id="629" r:id="rId9"/>
    <p:sldId id="631" r:id="rId10"/>
    <p:sldId id="633" r:id="rId11"/>
    <p:sldId id="634" r:id="rId12"/>
    <p:sldId id="635" r:id="rId13"/>
    <p:sldId id="636" r:id="rId14"/>
    <p:sldId id="638" r:id="rId15"/>
    <p:sldId id="639" r:id="rId16"/>
    <p:sldId id="640" r:id="rId17"/>
    <p:sldId id="641" r:id="rId18"/>
    <p:sldId id="642" r:id="rId19"/>
    <p:sldId id="643" r:id="rId20"/>
    <p:sldId id="644" r:id="rId21"/>
    <p:sldId id="683" r:id="rId22"/>
    <p:sldId id="684" r:id="rId23"/>
    <p:sldId id="680" r:id="rId24"/>
    <p:sldId id="682" r:id="rId25"/>
    <p:sldId id="624" r:id="rId26"/>
    <p:sldId id="687" r:id="rId27"/>
    <p:sldId id="688" r:id="rId28"/>
    <p:sldId id="689" r:id="rId29"/>
    <p:sldId id="685" r:id="rId30"/>
    <p:sldId id="653" r:id="rId31"/>
    <p:sldId id="375" r:id="rId32"/>
    <p:sldId id="468" r:id="rId33"/>
    <p:sldId id="538" r:id="rId34"/>
    <p:sldId id="553" r:id="rId35"/>
    <p:sldId id="600" r:id="rId36"/>
    <p:sldId id="601" r:id="rId37"/>
    <p:sldId id="654" r:id="rId38"/>
    <p:sldId id="632" r:id="rId39"/>
    <p:sldId id="637" r:id="rId40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4" userDrawn="1">
          <p15:clr>
            <a:srgbClr val="A4A3A4"/>
          </p15:clr>
        </p15:guide>
        <p15:guide id="2" pos="29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ea Passarelli" initials="AP" lastIdx="1" clrIdx="0">
    <p:extLst/>
  </p:cmAuthor>
  <p:cmAuthor id="2" name="Maria Rosaria Masullo" initials="MRM" lastIdx="3" clrIdx="1">
    <p:extLst>
      <p:ext uri="{19B8F6BF-5375-455C-9EA6-DF929625EA0E}">
        <p15:presenceInfo xmlns:p15="http://schemas.microsoft.com/office/powerpoint/2012/main" userId="S::masullo@infn.it::95928100-9951-4dda-8802-47fb3423f3c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B2B2"/>
    <a:srgbClr val="9C2726"/>
    <a:srgbClr val="DB6D2C"/>
    <a:srgbClr val="E7E7E7"/>
    <a:srgbClr val="FF2600"/>
    <a:srgbClr val="4D94CC"/>
    <a:srgbClr val="404040"/>
    <a:srgbClr val="B3B3B3"/>
    <a:srgbClr val="C72027"/>
    <a:srgbClr val="4679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48" autoAdjust="0"/>
    <p:restoredTop sz="96281" autoAdjust="0"/>
  </p:normalViewPr>
  <p:slideViewPr>
    <p:cSldViewPr snapToGrid="0" snapToObjects="1">
      <p:cViewPr varScale="1">
        <p:scale>
          <a:sx n="117" d="100"/>
          <a:sy n="117" d="100"/>
        </p:scale>
        <p:origin x="1112" y="184"/>
      </p:cViewPr>
      <p:guideLst>
        <p:guide orient="horz" pos="2184"/>
        <p:guide pos="29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79" d="100"/>
          <a:sy n="79" d="100"/>
        </p:scale>
        <p:origin x="3954" y="90"/>
      </p:cViewPr>
      <p:guideLst>
        <p:guide orient="horz" pos="3110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A0F7F5-3EE5-4462-B6E2-704E12FA1E3E}" type="datetimeFigureOut">
              <a:rPr lang="en-GB" smtClean="0"/>
              <a:t>03/02/2021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D90073-CEBA-409E-A23D-87B52F2778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3427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966B49-9905-4291-A063-AF4A8E7AC0E0}" type="datetimeFigureOut">
              <a:rPr lang="en-GB" smtClean="0"/>
              <a:t>03/02/2021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B88452-2EE1-42BD-8E8F-9D3A2CBE69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76715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88452-2EE1-42BD-8E8F-9D3A2CBE6978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06093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88452-2EE1-42BD-8E8F-9D3A2CBE6978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66008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88452-2EE1-42BD-8E8F-9D3A2CBE6978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965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000" y="557258"/>
            <a:ext cx="2520000" cy="2494674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>
          <a:xfrm>
            <a:off x="4608000" y="0"/>
            <a:ext cx="4536000" cy="34272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 userDrawn="1"/>
        </p:nvSpPr>
        <p:spPr>
          <a:xfrm>
            <a:off x="4608000" y="3440151"/>
            <a:ext cx="4536000" cy="3420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0" y="3440151"/>
            <a:ext cx="4590000" cy="3420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702" y="786524"/>
            <a:ext cx="4526517" cy="1846951"/>
          </a:xfrm>
          <a:prstGeom prst="rect">
            <a:avLst/>
          </a:prstGeom>
        </p:spPr>
      </p:pic>
      <p:pic>
        <p:nvPicPr>
          <p:cNvPr id="10248" name="Picture 8" descr="https://www.vocedinapoli.it/wp-content/uploads/2016/11/FedericoII.jpg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1" t="5127" r="1693" b="5864"/>
          <a:stretch/>
        </p:blipFill>
        <p:spPr bwMode="auto">
          <a:xfrm>
            <a:off x="4691641" y="4469450"/>
            <a:ext cx="4366902" cy="1350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Risultati immagini per infn logo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28" y="3888896"/>
            <a:ext cx="4524943" cy="2511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Date Placeholder 1">
            <a:extLst>
              <a:ext uri="{FF2B5EF4-FFF2-40B4-BE49-F238E27FC236}">
                <a16:creationId xmlns:a16="http://schemas.microsoft.com/office/drawing/2014/main" id="{DE8EF86B-11F3-7549-A3F7-2441EEF26C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428624"/>
            <a:ext cx="1597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Feb 1-3, 2021</a:t>
            </a:r>
            <a:endParaRPr lang="en-US" dirty="0"/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E10CD26C-2114-BD49-8D22-6D5848D39C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27761" y="6428624"/>
            <a:ext cx="16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Nanobeam Technologies</a:t>
            </a:r>
            <a:endParaRPr lang="en-US" dirty="0"/>
          </a:p>
        </p:txBody>
      </p:sp>
      <p:sp>
        <p:nvSpPr>
          <p:cNvPr id="16" name="Slide Number Placeholder 3">
            <a:extLst>
              <a:ext uri="{FF2B5EF4-FFF2-40B4-BE49-F238E27FC236}">
                <a16:creationId xmlns:a16="http://schemas.microsoft.com/office/drawing/2014/main" id="{E0645809-8F40-4D44-B488-EF909ABF77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43074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6D63777-F535-0342-9D70-038ED392D507}"/>
              </a:ext>
            </a:extLst>
          </p:cNvPr>
          <p:cNvCxnSpPr/>
          <p:nvPr userDrawn="1"/>
        </p:nvCxnSpPr>
        <p:spPr>
          <a:xfrm>
            <a:off x="-13826" y="6335236"/>
            <a:ext cx="9144000" cy="0"/>
          </a:xfrm>
          <a:prstGeom prst="line">
            <a:avLst/>
          </a:prstGeom>
          <a:ln w="9525">
            <a:solidFill>
              <a:srgbClr val="4D94CC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93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8" name="Date Placeholder 1">
            <a:extLst>
              <a:ext uri="{FF2B5EF4-FFF2-40B4-BE49-F238E27FC236}">
                <a16:creationId xmlns:a16="http://schemas.microsoft.com/office/drawing/2014/main" id="{20437CEF-6ED0-194C-8D10-8AFCD4C972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428624"/>
            <a:ext cx="1597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Feb 1-3, 2021</a:t>
            </a:r>
            <a:endParaRPr lang="en-US" dirty="0"/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C164AFC6-C5F3-0D40-9C97-5F5DA15413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27761" y="6428624"/>
            <a:ext cx="16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Nanobeam Technologies</a:t>
            </a:r>
            <a:endParaRPr lang="en-US" dirty="0"/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518F5CBE-5D31-584D-8A41-334B4FA14E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43074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9AD5EDF-8804-5843-A75B-AFE4AB532AB7}"/>
              </a:ext>
            </a:extLst>
          </p:cNvPr>
          <p:cNvCxnSpPr/>
          <p:nvPr userDrawn="1"/>
        </p:nvCxnSpPr>
        <p:spPr>
          <a:xfrm>
            <a:off x="-13826" y="6335236"/>
            <a:ext cx="9144000" cy="0"/>
          </a:xfrm>
          <a:prstGeom prst="line">
            <a:avLst/>
          </a:prstGeom>
          <a:ln w="9525">
            <a:solidFill>
              <a:srgbClr val="4D94CC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887086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78946"/>
            <a:ext cx="8226854" cy="501408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428624"/>
            <a:ext cx="1597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Feb 1-3, 2021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727761" y="6428624"/>
            <a:ext cx="16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Nanobeam Technologies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43074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9144000" cy="738000"/>
          </a:xfrm>
          <a:prstGeom prst="rect">
            <a:avLst/>
          </a:prstGeom>
          <a:solidFill>
            <a:schemeClr val="tx2"/>
          </a:solidFill>
          <a:ln w="508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46442" y="-12152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30" y="738000"/>
            <a:ext cx="9144000" cy="0"/>
          </a:xfrm>
          <a:prstGeom prst="line">
            <a:avLst/>
          </a:prstGeom>
          <a:ln w="38100">
            <a:solidFill>
              <a:srgbClr val="4D94C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 flipV="1">
            <a:off x="9133242" y="0"/>
            <a:ext cx="0" cy="738000"/>
          </a:xfrm>
          <a:prstGeom prst="line">
            <a:avLst/>
          </a:prstGeom>
          <a:ln w="38100">
            <a:solidFill>
              <a:srgbClr val="4D94C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A7F6947-5181-1040-8020-62B1BA5CE8C7}"/>
              </a:ext>
            </a:extLst>
          </p:cNvPr>
          <p:cNvCxnSpPr/>
          <p:nvPr userDrawn="1"/>
        </p:nvCxnSpPr>
        <p:spPr>
          <a:xfrm>
            <a:off x="-13826" y="6335236"/>
            <a:ext cx="9144000" cy="0"/>
          </a:xfrm>
          <a:prstGeom prst="line">
            <a:avLst/>
          </a:prstGeom>
          <a:ln w="9525">
            <a:solidFill>
              <a:srgbClr val="4D94CC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2" r:id="rId5"/>
    <p:sldLayoutId id="2147483679" r:id="rId6"/>
    <p:sldLayoutId id="2147483674" r:id="rId7"/>
    <p:sldLayoutId id="2147483683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1.png"/><Relationship Id="rId7" Type="http://schemas.openxmlformats.org/officeDocument/2006/relationships/image" Target="../media/image350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emf"/><Relationship Id="rId5" Type="http://schemas.openxmlformats.org/officeDocument/2006/relationships/image" Target="../media/image24.emf"/><Relationship Id="rId4" Type="http://schemas.openxmlformats.org/officeDocument/2006/relationships/image" Target="../media/image3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0.png"/><Relationship Id="rId2" Type="http://schemas.openxmlformats.org/officeDocument/2006/relationships/image" Target="../media/image36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0.png"/><Relationship Id="rId2" Type="http://schemas.openxmlformats.org/officeDocument/2006/relationships/image" Target="../media/image38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0.png"/><Relationship Id="rId4" Type="http://schemas.openxmlformats.org/officeDocument/2006/relationships/image" Target="../media/image40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2.png"/><Relationship Id="rId2" Type="http://schemas.openxmlformats.org/officeDocument/2006/relationships/image" Target="../media/image54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530.png"/><Relationship Id="rId4" Type="http://schemas.openxmlformats.org/officeDocument/2006/relationships/image" Target="../media/image5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1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openxmlformats.org/officeDocument/2006/relationships/image" Target="../media/image45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4.emf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9.tiff"/><Relationship Id="rId4" Type="http://schemas.openxmlformats.org/officeDocument/2006/relationships/image" Target="../media/image4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6.tiff"/><Relationship Id="rId5" Type="http://schemas.openxmlformats.org/officeDocument/2006/relationships/image" Target="../media/image55.tiff"/><Relationship Id="rId4" Type="http://schemas.openxmlformats.org/officeDocument/2006/relationships/image" Target="../media/image54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tiff"/><Relationship Id="rId2" Type="http://schemas.openxmlformats.org/officeDocument/2006/relationships/image" Target="../media/image57.tiff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9.png"/><Relationship Id="rId7" Type="http://schemas.openxmlformats.org/officeDocument/2006/relationships/image" Target="../media/image62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1.png"/><Relationship Id="rId5" Type="http://schemas.openxmlformats.org/officeDocument/2006/relationships/image" Target="../media/image601.png"/><Relationship Id="rId4" Type="http://schemas.openxmlformats.org/officeDocument/2006/relationships/image" Target="../media/image6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0.JPG"/><Relationship Id="rId5" Type="http://schemas.openxmlformats.org/officeDocument/2006/relationships/image" Target="../media/image69.png"/><Relationship Id="rId10" Type="http://schemas.openxmlformats.org/officeDocument/2006/relationships/image" Target="../media/image74.png"/><Relationship Id="rId4" Type="http://schemas.openxmlformats.org/officeDocument/2006/relationships/image" Target="../media/image68.JPG"/><Relationship Id="rId9" Type="http://schemas.openxmlformats.org/officeDocument/2006/relationships/image" Target="../media/image7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0.png"/><Relationship Id="rId13" Type="http://schemas.openxmlformats.org/officeDocument/2006/relationships/image" Target="../media/image960.png"/><Relationship Id="rId3" Type="http://schemas.openxmlformats.org/officeDocument/2006/relationships/image" Target="../media/image77.png"/><Relationship Id="rId7" Type="http://schemas.openxmlformats.org/officeDocument/2006/relationships/image" Target="../media/image560.png"/><Relationship Id="rId12" Type="http://schemas.openxmlformats.org/officeDocument/2006/relationships/image" Target="../media/image950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50.png"/><Relationship Id="rId11" Type="http://schemas.openxmlformats.org/officeDocument/2006/relationships/image" Target="../media/image600.png"/><Relationship Id="rId10" Type="http://schemas.openxmlformats.org/officeDocument/2006/relationships/image" Target="../media/image590.png"/><Relationship Id="rId4" Type="http://schemas.microsoft.com/office/2007/relationships/hdphoto" Target="../media/hdphoto4.wdp"/><Relationship Id="rId9" Type="http://schemas.openxmlformats.org/officeDocument/2006/relationships/image" Target="../media/image940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9.emf"/><Relationship Id="rId7" Type="http://schemas.openxmlformats.org/officeDocument/2006/relationships/image" Target="../media/image8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10" Type="http://schemas.openxmlformats.org/officeDocument/2006/relationships/image" Target="../media/image84.png"/><Relationship Id="rId4" Type="http://schemas.openxmlformats.org/officeDocument/2006/relationships/image" Target="../media/image78.png"/><Relationship Id="rId9" Type="http://schemas.openxmlformats.org/officeDocument/2006/relationships/image" Target="../media/image8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emf"/><Relationship Id="rId2" Type="http://schemas.openxmlformats.org/officeDocument/2006/relationships/image" Target="../media/image85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8.emf"/><Relationship Id="rId4" Type="http://schemas.openxmlformats.org/officeDocument/2006/relationships/image" Target="../media/image87.emf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emf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7" Type="http://schemas.openxmlformats.org/officeDocument/2006/relationships/image" Target="../media/image93.png"/><Relationship Id="rId2" Type="http://schemas.openxmlformats.org/officeDocument/2006/relationships/image" Target="../media/image44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2.png"/><Relationship Id="rId5" Type="http://schemas.openxmlformats.org/officeDocument/2006/relationships/image" Target="../media/image29.png"/><Relationship Id="rId4" Type="http://schemas.openxmlformats.org/officeDocument/2006/relationships/image" Target="../media/image9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4.jp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5" Type="http://schemas.microsoft.com/office/2007/relationships/hdphoto" Target="../media/hdphoto2.wdp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F94A90D-1884-EC44-AB3B-1AEC8C129C2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2302" b="21336"/>
          <a:stretch/>
        </p:blipFill>
        <p:spPr>
          <a:xfrm>
            <a:off x="3371294" y="4475755"/>
            <a:ext cx="2445928" cy="1378569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89AE31-0971-3D48-A6B8-AD969444C6D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Feb 1-3,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1790F1-BCD4-574E-A6ED-2E623A7DF4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Nanobeam Technologies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FE14B9-D2C4-474F-B712-B33B005C12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56B0E421-4B8C-F040-82B8-AF78F35EB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665" y="2284905"/>
            <a:ext cx="8765187" cy="1614433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GB" sz="4300" dirty="0">
                <a:solidFill>
                  <a:schemeClr val="tx1"/>
                </a:solidFill>
                <a:latin typeface="verdana" panose="020B0604030504040204" pitchFamily="34" charset="0"/>
              </a:rPr>
              <a:t>Measuring conductivity of coated surfaces at high frequency</a:t>
            </a:r>
            <a:endParaRPr lang="en-GB" sz="3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87C7947B-E3CA-B14B-A865-0AA97C4078F2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209234" y="3687369"/>
            <a:ext cx="8226854" cy="423938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GB" sz="2400" dirty="0">
                <a:solidFill>
                  <a:srgbClr val="92D050"/>
                </a:solidFill>
              </a:rPr>
              <a:t>Andrea </a:t>
            </a:r>
            <a:r>
              <a:rPr lang="en-GB" sz="2400" dirty="0" err="1">
                <a:solidFill>
                  <a:srgbClr val="92D050"/>
                </a:solidFill>
              </a:rPr>
              <a:t>Passarelli</a:t>
            </a:r>
            <a:endParaRPr lang="en-GB" sz="24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9061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861361-DF6A-5946-9CF2-18E8E992FB4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Feb 1-3,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B7612C-BEDE-154F-AA7C-C2A0B49FF4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Nanobeam Technologies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A392C9-805B-6B42-A66B-A04E404201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C120807-2BDB-7648-B606-B58F912DC7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7566" y="2666189"/>
            <a:ext cx="1381530" cy="1303885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892DFDA4-6B85-7A43-AFC5-C212197BEE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010207"/>
              </p:ext>
            </p:extLst>
          </p:nvPr>
        </p:nvGraphicFramePr>
        <p:xfrm>
          <a:off x="3454477" y="4550528"/>
          <a:ext cx="5384164" cy="815340"/>
        </p:xfrm>
        <a:graphic>
          <a:graphicData uri="http://schemas.openxmlformats.org/drawingml/2006/table">
            <a:tbl>
              <a:tblPr/>
              <a:tblGrid>
                <a:gridCol w="26920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920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Waveguide</a:t>
                      </a:r>
                      <a:r>
                        <a:rPr lang="it-IT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it-IT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radius</a:t>
                      </a:r>
                      <a:r>
                        <a:rPr lang="it-IT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it-IT" b="0" i="1" u="none" strike="noStrike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a</a:t>
                      </a:r>
                      <a:r>
                        <a:rPr lang="it-IT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 [mm]</a:t>
                      </a:r>
                      <a:endParaRPr lang="it-IT" dirty="0">
                        <a:effectLst/>
                      </a:endParaRPr>
                    </a:p>
                  </a:txBody>
                  <a:tcPr marL="66675" marR="66675" marT="66675" marB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Frequency</a:t>
                      </a:r>
                      <a:r>
                        <a:rPr lang="en-GB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 range</a:t>
                      </a:r>
                      <a:r>
                        <a:rPr lang="en-GB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 [GHz]</a:t>
                      </a:r>
                      <a:endParaRPr lang="en-GB" dirty="0">
                        <a:effectLst/>
                      </a:endParaRPr>
                    </a:p>
                  </a:txBody>
                  <a:tcPr marL="66675" marR="66675" marT="66675" marB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0.9</a:t>
                      </a:r>
                      <a:endParaRPr lang="en-GB" dirty="0">
                        <a:effectLst/>
                      </a:endParaRPr>
                    </a:p>
                  </a:txBody>
                  <a:tcPr marL="66675" marR="66675" marT="66675" marB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100-280</a:t>
                      </a:r>
                      <a:endParaRPr lang="en-GB" dirty="0">
                        <a:effectLst/>
                      </a:endParaRPr>
                    </a:p>
                  </a:txBody>
                  <a:tcPr marL="66675" marR="66675" marT="66675" marB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0ADCBFBC-4392-5243-9045-4505F404B6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442" y="-121522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/>
              <a:t>Analytical evaluations</a:t>
            </a:r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4B0C894-105A-074D-8256-5D9446B48C40}"/>
              </a:ext>
            </a:extLst>
          </p:cNvPr>
          <p:cNvCxnSpPr/>
          <p:nvPr/>
        </p:nvCxnSpPr>
        <p:spPr>
          <a:xfrm>
            <a:off x="988721" y="3383778"/>
            <a:ext cx="2160000" cy="0"/>
          </a:xfrm>
          <a:prstGeom prst="line">
            <a:avLst/>
          </a:prstGeom>
          <a:ln w="76200">
            <a:solidFill>
              <a:srgbClr val="FFCC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CE8C106-EBDE-E14E-B8F0-A5ACB634CCCF}"/>
              </a:ext>
            </a:extLst>
          </p:cNvPr>
          <p:cNvCxnSpPr/>
          <p:nvPr/>
        </p:nvCxnSpPr>
        <p:spPr>
          <a:xfrm>
            <a:off x="4305300" y="3204625"/>
            <a:ext cx="1007367" cy="0"/>
          </a:xfrm>
          <a:prstGeom prst="line">
            <a:avLst/>
          </a:prstGeom>
          <a:ln w="25400">
            <a:solidFill>
              <a:srgbClr val="92D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883E5E80-5368-224E-99C1-042A34E96EB3}"/>
              </a:ext>
            </a:extLst>
          </p:cNvPr>
          <p:cNvSpPr/>
          <p:nvPr/>
        </p:nvSpPr>
        <p:spPr>
          <a:xfrm>
            <a:off x="4219576" y="2593215"/>
            <a:ext cx="1164022" cy="1353504"/>
          </a:xfrm>
          <a:prstGeom prst="rect">
            <a:avLst/>
          </a:prstGeom>
          <a:noFill/>
          <a:ln w="19050">
            <a:solidFill>
              <a:srgbClr val="92D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341690-9D69-5B43-AFE0-3C415FFF79CA}"/>
              </a:ext>
            </a:extLst>
          </p:cNvPr>
          <p:cNvSpPr txBox="1"/>
          <p:nvPr/>
        </p:nvSpPr>
        <p:spPr>
          <a:xfrm>
            <a:off x="3714965" y="1800061"/>
            <a:ext cx="4760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92D050"/>
                </a:solidFill>
                <a:ea typeface="Andale Sans UI"/>
                <a:cs typeface="Tahoma" panose="020B0604030504040204" pitchFamily="34" charset="0"/>
              </a:rPr>
              <a:t>Single-mode regime analysis</a:t>
            </a:r>
            <a:endParaRPr lang="en-GB" sz="2800" dirty="0">
              <a:solidFill>
                <a:srgbClr val="92D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D24A38D-5441-D442-8A4E-7715B7D65E98}"/>
                  </a:ext>
                </a:extLst>
              </p:cNvPr>
              <p:cNvSpPr/>
              <p:nvPr/>
            </p:nvSpPr>
            <p:spPr>
              <a:xfrm>
                <a:off x="4197490" y="3943304"/>
                <a:ext cx="111517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100 </m:t>
                      </m:r>
                      <m:r>
                        <a:rPr lang="en-GB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𝐺𝐻𝑧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D24A38D-5441-D442-8A4E-7715B7D65E9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7490" y="3943304"/>
                <a:ext cx="1115177" cy="369332"/>
              </a:xfrm>
              <a:prstGeom prst="rect">
                <a:avLst/>
              </a:prstGeom>
              <a:blipFill>
                <a:blip r:embed="rId3"/>
                <a:stretch>
                  <a:fillRect b="-1612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72916E5E-4FF3-FD43-A010-CF6D026318DD}"/>
                  </a:ext>
                </a:extLst>
              </p:cNvPr>
              <p:cNvSpPr/>
              <p:nvPr/>
            </p:nvSpPr>
            <p:spPr>
              <a:xfrm>
                <a:off x="5634297" y="3943679"/>
                <a:ext cx="111517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280 </m:t>
                      </m:r>
                      <m:r>
                        <a:rPr lang="en-GB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𝐺𝐻𝑧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72916E5E-4FF3-FD43-A010-CF6D026318D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4297" y="3943679"/>
                <a:ext cx="1115177" cy="369332"/>
              </a:xfrm>
              <a:prstGeom prst="rect">
                <a:avLst/>
              </a:prstGeom>
              <a:blipFill>
                <a:blip r:embed="rId4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15">
            <a:extLst>
              <a:ext uri="{FF2B5EF4-FFF2-40B4-BE49-F238E27FC236}">
                <a16:creationId xmlns:a16="http://schemas.microsoft.com/office/drawing/2014/main" id="{AD587D5F-E398-BA44-B9FE-E3C7AEA8499F}"/>
              </a:ext>
            </a:extLst>
          </p:cNvPr>
          <p:cNvSpPr/>
          <p:nvPr/>
        </p:nvSpPr>
        <p:spPr>
          <a:xfrm>
            <a:off x="3520866" y="5569323"/>
            <a:ext cx="53287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GB" sz="2000" dirty="0">
                <a:solidFill>
                  <a:srgbClr val="0055A0"/>
                </a:solidFill>
                <a:ea typeface="Andale Sans UI"/>
                <a:cs typeface="Times New Roman" panose="02020603050405020304" pitchFamily="18" charset="0"/>
              </a:rPr>
              <a:t>The frequency range goes from f</a:t>
            </a:r>
            <a:r>
              <a:rPr lang="en-GB" sz="2000" baseline="-25000" dirty="0">
                <a:solidFill>
                  <a:srgbClr val="0055A0"/>
                </a:solidFill>
                <a:ea typeface="Andale Sans UI"/>
                <a:cs typeface="Times New Roman" panose="02020603050405020304" pitchFamily="18" charset="0"/>
              </a:rPr>
              <a:t>TE1,1</a:t>
            </a:r>
            <a:r>
              <a:rPr lang="en-GB" sz="2000" dirty="0">
                <a:solidFill>
                  <a:srgbClr val="0055A0"/>
                </a:solidFill>
                <a:ea typeface="Andale Sans UI"/>
                <a:cs typeface="Times New Roman" panose="02020603050405020304" pitchFamily="18" charset="0"/>
              </a:rPr>
              <a:t> to f</a:t>
            </a:r>
            <a:r>
              <a:rPr lang="en-GB" sz="2000" baseline="-25000" dirty="0">
                <a:solidFill>
                  <a:srgbClr val="0055A0"/>
                </a:solidFill>
                <a:ea typeface="Andale Sans UI"/>
                <a:cs typeface="Times New Roman" panose="02020603050405020304" pitchFamily="18" charset="0"/>
              </a:rPr>
              <a:t>TE1,2</a:t>
            </a:r>
            <a:endParaRPr lang="en-GB" sz="2000" baseline="-25000" dirty="0">
              <a:solidFill>
                <a:srgbClr val="0055A0"/>
              </a:solidFill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4700CE3-43A4-354F-B002-F24A5E6A0961}"/>
              </a:ext>
            </a:extLst>
          </p:cNvPr>
          <p:cNvCxnSpPr/>
          <p:nvPr/>
        </p:nvCxnSpPr>
        <p:spPr>
          <a:xfrm>
            <a:off x="1025503" y="3333818"/>
            <a:ext cx="2088000" cy="0"/>
          </a:xfrm>
          <a:prstGeom prst="line">
            <a:avLst/>
          </a:prstGeom>
          <a:ln w="44450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AD5B01F-8892-8A43-B70F-6053E303257C}"/>
              </a:ext>
            </a:extLst>
          </p:cNvPr>
          <p:cNvCxnSpPr/>
          <p:nvPr/>
        </p:nvCxnSpPr>
        <p:spPr>
          <a:xfrm>
            <a:off x="1025501" y="3443883"/>
            <a:ext cx="2088000" cy="0"/>
          </a:xfrm>
          <a:prstGeom prst="line">
            <a:avLst/>
          </a:prstGeom>
          <a:ln w="44450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C80E1FB4-4AB5-C54A-85A2-0AA3FB4AF8EE}"/>
              </a:ext>
            </a:extLst>
          </p:cNvPr>
          <p:cNvSpPr/>
          <p:nvPr/>
        </p:nvSpPr>
        <p:spPr>
          <a:xfrm>
            <a:off x="988721" y="2303779"/>
            <a:ext cx="2160000" cy="2160000"/>
          </a:xfrm>
          <a:prstGeom prst="ellipse">
            <a:avLst/>
          </a:prstGeom>
          <a:noFill/>
          <a:ln w="762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88CA1BB6-3B26-FB48-8040-B07DE47D08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85628" y="2642834"/>
            <a:ext cx="1321862" cy="130388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63729C3-6E66-EA4F-9480-8EB09BA7F1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19467" y="2597594"/>
            <a:ext cx="1352606" cy="1367567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74A21D6-7397-614C-8AEA-12F9DCF5CE2E}"/>
              </a:ext>
            </a:extLst>
          </p:cNvPr>
          <p:cNvCxnSpPr/>
          <p:nvPr/>
        </p:nvCxnSpPr>
        <p:spPr>
          <a:xfrm>
            <a:off x="5625607" y="3197348"/>
            <a:ext cx="1007367" cy="0"/>
          </a:xfrm>
          <a:prstGeom prst="line">
            <a:avLst/>
          </a:prstGeom>
          <a:ln w="25400">
            <a:solidFill>
              <a:srgbClr val="92D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387BBA5-AB5B-044C-8C16-052CE059049B}"/>
              </a:ext>
            </a:extLst>
          </p:cNvPr>
          <p:cNvCxnSpPr/>
          <p:nvPr/>
        </p:nvCxnSpPr>
        <p:spPr>
          <a:xfrm>
            <a:off x="6873562" y="3204625"/>
            <a:ext cx="1007367" cy="0"/>
          </a:xfrm>
          <a:prstGeom prst="line">
            <a:avLst/>
          </a:prstGeom>
          <a:ln w="25400">
            <a:solidFill>
              <a:srgbClr val="92D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B82D79BC-B666-BA4D-9894-48D30E901F82}"/>
                  </a:ext>
                </a:extLst>
              </p:cNvPr>
              <p:cNvSpPr/>
              <p:nvPr/>
            </p:nvSpPr>
            <p:spPr>
              <a:xfrm>
                <a:off x="6853185" y="3943304"/>
                <a:ext cx="111517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450 </m:t>
                      </m:r>
                      <m:r>
                        <a:rPr lang="en-GB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𝐺𝐻𝑧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B82D79BC-B666-BA4D-9894-48D30E901F8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3185" y="3943304"/>
                <a:ext cx="1115177" cy="369332"/>
              </a:xfrm>
              <a:prstGeom prst="rect">
                <a:avLst/>
              </a:prstGeom>
              <a:blipFill>
                <a:blip r:embed="rId7"/>
                <a:stretch>
                  <a:fillRect b="-1612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78097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861361-DF6A-5946-9CF2-18E8E992FB4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Feb 1-3,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B7612C-BEDE-154F-AA7C-C2A0B49FF4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Nanobeam Technologies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A392C9-805B-6B42-A66B-A04E404201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04D8067-576B-3148-ABB3-B573F559C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442" y="-121522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/>
              <a:t>Analytical evaluations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B4ED05-4ADE-E14C-9354-632BB8F91CD8}"/>
              </a:ext>
            </a:extLst>
          </p:cNvPr>
          <p:cNvSpPr txBox="1"/>
          <p:nvPr/>
        </p:nvSpPr>
        <p:spPr>
          <a:xfrm>
            <a:off x="356452" y="2156375"/>
            <a:ext cx="8330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ea typeface="Andale Sans UI"/>
                <a:cs typeface="Tahoma" panose="020B0604030504040204" pitchFamily="34" charset="0"/>
              </a:rPr>
              <a:t>Along the foil of length </a:t>
            </a:r>
            <a:r>
              <a:rPr lang="en-US" sz="2800" i="1" dirty="0" err="1">
                <a:ea typeface="Andale Sans UI"/>
                <a:cs typeface="Tahoma" panose="020B0604030504040204" pitchFamily="34" charset="0"/>
              </a:rPr>
              <a:t>l</a:t>
            </a:r>
            <a:r>
              <a:rPr lang="en-US" sz="2800" i="1" baseline="-25000" dirty="0" err="1">
                <a:ea typeface="Andale Sans UI"/>
                <a:cs typeface="Tahoma" panose="020B0604030504040204" pitchFamily="34" charset="0"/>
              </a:rPr>
              <a:t>g</a:t>
            </a:r>
            <a:r>
              <a:rPr lang="en-US" sz="2800" i="1" baseline="-25000" dirty="0">
                <a:ea typeface="Andale Sans UI"/>
                <a:cs typeface="Tahoma" panose="020B0604030504040204" pitchFamily="34" charset="0"/>
              </a:rPr>
              <a:t> </a:t>
            </a:r>
            <a:r>
              <a:rPr lang="en-US" sz="2800" dirty="0">
                <a:ea typeface="Andale Sans UI"/>
                <a:cs typeface="Tahoma" panose="020B0604030504040204" pitchFamily="34" charset="0"/>
              </a:rPr>
              <a:t>:</a:t>
            </a:r>
            <a:endParaRPr lang="en-GB" sz="28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179D5FA-39ED-704C-B92F-06F52DA18A82}"/>
              </a:ext>
            </a:extLst>
          </p:cNvPr>
          <p:cNvSpPr/>
          <p:nvPr/>
        </p:nvSpPr>
        <p:spPr>
          <a:xfrm>
            <a:off x="356452" y="820311"/>
            <a:ext cx="51539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dirty="0">
                <a:solidFill>
                  <a:srgbClr val="0055A0"/>
                </a:solidFill>
                <a:ea typeface="Andale Sans UI"/>
                <a:cs typeface="Tahoma" panose="020B0604030504040204" pitchFamily="34" charset="0"/>
              </a:rPr>
              <a:t>The attenuation for TE</a:t>
            </a:r>
            <a:r>
              <a:rPr lang="en-US" sz="2800" baseline="-25000" dirty="0">
                <a:solidFill>
                  <a:srgbClr val="0055A0"/>
                </a:solidFill>
                <a:ea typeface="Andale Sans UI"/>
                <a:cs typeface="Tahoma" panose="020B0604030504040204" pitchFamily="34" charset="0"/>
              </a:rPr>
              <a:t>1,1 </a:t>
            </a:r>
            <a:r>
              <a:rPr lang="en-US" sz="2800" dirty="0">
                <a:solidFill>
                  <a:srgbClr val="0055A0"/>
                </a:solidFill>
                <a:ea typeface="Andale Sans UI"/>
                <a:cs typeface="Tahoma" panose="020B0604030504040204" pitchFamily="34" charset="0"/>
              </a:rPr>
              <a:t>mode:</a:t>
            </a:r>
            <a:endParaRPr lang="en-GB" sz="2800" dirty="0">
              <a:solidFill>
                <a:srgbClr val="0055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34F6DA0-3090-DC4D-AB40-0EAE372053EC}"/>
                  </a:ext>
                </a:extLst>
              </p:cNvPr>
              <p:cNvSpPr/>
              <p:nvPr/>
            </p:nvSpPr>
            <p:spPr>
              <a:xfrm>
                <a:off x="1346718" y="2771407"/>
                <a:ext cx="6349815" cy="12667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it-IT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𝑅𝑒</m:t>
                      </m:r>
                      <m:d>
                        <m:d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  <m:f>
                        <m:f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limLoc m:val="subSup"/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it-IT" sz="2000" i="1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  <m:sup/>
                            <m:e>
                              <m:sSup>
                                <m:sSup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b="1" i="1">
                                          <a:latin typeface="Cambria Math" panose="02040503050406030204" pitchFamily="18" charset="0"/>
                                        </a:rPr>
                                        <m:t>𝒏</m:t>
                                      </m:r>
                                      <m:r>
                                        <a:rPr lang="it-IT" sz="2000" i="1">
                                          <a:latin typeface="Cambria Math" panose="02040503050406030204" pitchFamily="18" charset="0"/>
                                        </a:rPr>
                                        <m:t>×</m:t>
                                      </m:r>
                                      <m:sSub>
                                        <m:sSubPr>
                                          <m:ctrlPr>
                                            <a:rPr lang="en-GB" sz="2000" b="1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1" i="1">
                                              <a:latin typeface="Cambria Math" panose="02040503050406030204" pitchFamily="18" charset="0"/>
                                            </a:rPr>
                                            <m:t>𝑯</m:t>
                                          </m:r>
                                        </m:e>
                                        <m:sub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  <m:r>
                                            <a:rPr lang="it-IT" sz="2000" i="1"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GB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it-IT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𝑑𝑙</m:t>
                              </m:r>
                            </m:e>
                          </m:nary>
                        </m:num>
                        <m:den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it-IT" sz="20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  <m:r>
                                        <a:rPr lang="it-IT" sz="2000" i="1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GB" sz="20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it-IT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it-IT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GB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34F6DA0-3090-DC4D-AB40-0EAE372053E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6718" y="2771407"/>
                <a:ext cx="6349815" cy="1266757"/>
              </a:xfrm>
              <a:prstGeom prst="rect">
                <a:avLst/>
              </a:prstGeom>
              <a:blipFill>
                <a:blip r:embed="rId2"/>
                <a:stretch>
                  <a:fillRect t="-40594" b="-1188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D459144-1FA2-1843-81C5-BD99A74DDA3B}"/>
                  </a:ext>
                </a:extLst>
              </p:cNvPr>
              <p:cNvSpPr/>
              <p:nvPr/>
            </p:nvSpPr>
            <p:spPr>
              <a:xfrm>
                <a:off x="446442" y="3888564"/>
                <a:ext cx="8317996" cy="8963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00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GB" sz="2000" i="1">
                          <a:latin typeface="Cambria Math" panose="02040503050406030204" pitchFamily="18" charset="0"/>
                        </a:rPr>
                        <m:t>𝑅𝑒</m:t>
                      </m:r>
                      <m:d>
                        <m:d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p>
                          </m:sSubSup>
                        </m:e>
                      </m:d>
                      <m:f>
                        <m:f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2000" i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GB" sz="2000" i="0">
                                  <a:latin typeface="Cambria Math" panose="02040503050406030204" pitchFamily="18" charset="0"/>
                                </a:rPr>
                                <m:t>1,1 </m:t>
                              </m:r>
                            </m:sub>
                            <m:sup>
                              <m:r>
                                <a:rPr lang="en-GB" sz="2000" i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</m:num>
                        <m:den>
                          <m:d>
                            <m:dPr>
                              <m:begChr m:val=""/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GB" sz="2000" i="0">
                                      <a:latin typeface="Cambria Math" panose="02040503050406030204" pitchFamily="18" charset="0"/>
                                    </a:rPr>
                                    <m:t>Z</m:t>
                                  </m:r>
                                </m:e>
                                <m:sub>
                                  <m:r>
                                    <a:rPr lang="en-GB" sz="2000" i="0">
                                      <a:latin typeface="Cambria Math" panose="02040503050406030204" pitchFamily="18" charset="0"/>
                                    </a:rPr>
                                    <m:t>1,1</m:t>
                                  </m:r>
                                </m:sub>
                                <m:sup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𝑇𝐸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  <m:t>𝜒</m:t>
                                      </m:r>
                                    </m:e>
                                    <m:sub>
                                      <m:r>
                                        <a:rPr lang="en-GB" sz="2000" i="0">
                                          <a:latin typeface="Cambria Math" panose="02040503050406030204" pitchFamily="18" charset="0"/>
                                        </a:rPr>
                                        <m:t>1,1</m:t>
                                      </m:r>
                                    </m:sub>
                                    <m:sup>
                                      <m:r>
                                        <a:rPr lang="en-GB" sz="2000" i="0">
                                          <a:latin typeface="Cambria Math" panose="02040503050406030204" pitchFamily="18" charset="0"/>
                                        </a:rPr>
                                        <m:t>′2</m:t>
                                      </m:r>
                                    </m:sup>
                                  </m:sSubSup>
                                  <m:r>
                                    <a:rPr lang="en-GB" sz="2000" i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e>
                              </m:d>
                              <m:sSubSup>
                                <m:sSubSup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sSubSup>
                                    <m:sSubSupPr>
                                      <m:ctrlP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GB" sz="2000" i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en-GB" sz="2000" i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n-GB" sz="2000" i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𝜒</m:t>
                                  </m:r>
                                </m:e>
                                <m:sub>
                                  <m:r>
                                    <a:rPr lang="en-GB" sz="2000" i="0">
                                      <a:latin typeface="Cambria Math" panose="02040503050406030204" pitchFamily="18" charset="0"/>
                                    </a:rPr>
                                    <m:t>1,1</m:t>
                                  </m:r>
                                </m:sub>
                                <m:sup>
                                  <m:r>
                                    <a:rPr lang="en-GB" sz="2000" i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bSup>
                            </m:e>
                          </m:d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  <m:sup>
                                  <m:r>
                                    <a:rPr lang="en-GB" sz="20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sSubSup>
                                <m:sSubSup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  <m:sup>
                                  <m:r>
                                    <a:rPr lang="en-GB" sz="20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  <m:nary>
                            <m:naryPr>
                              <m:chr m:val="∮"/>
                              <m:limLoc m:val="subSup"/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GB" sz="2000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sSubSup>
                                <m:sSubSup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𝜒</m:t>
                                  </m:r>
                                </m:e>
                                <m:sub>
                                  <m:r>
                                    <a:rPr lang="en-GB" sz="2000" i="0">
                                      <a:latin typeface="Cambria Math" panose="02040503050406030204" pitchFamily="18" charset="0"/>
                                    </a:rPr>
                                    <m:t>1,1</m:t>
                                  </m:r>
                                </m:sub>
                                <m:sup>
                                  <m:r>
                                    <a:rPr lang="en-GB" sz="2000" i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bSup>
                            </m:sup>
                            <m:e>
                              <m:sSup>
                                <m:sSup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GB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2000" i="1">
                                              <a:latin typeface="Cambria Math" panose="02040503050406030204" pitchFamily="18" charset="0"/>
                                            </a:rPr>
                                            <m:t>𝐽</m:t>
                                          </m:r>
                                        </m:e>
                                        <m:sub>
                                          <m:r>
                                            <a:rPr lang="en-GB" sz="2000" i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n-GB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GB" sz="2000" i="0">
                                              <a:latin typeface="Cambria Math" panose="02040503050406030204" pitchFamily="18" charset="0"/>
                                            </a:rPr>
                                            <m:t>u</m:t>
                                          </m:r>
                                        </m:e>
                                      </m:d>
                                    </m:e>
                                  </m:d>
                                </m:e>
                                <m:sup>
                                  <m:r>
                                    <a:rPr lang="en-GB" sz="20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𝑑𝑢</m:t>
                              </m:r>
                            </m:e>
                          </m:nary>
                          <m:r>
                            <a:rPr lang="en-GB" sz="2000" i="0">
                              <a:latin typeface="Cambria Math" panose="02040503050406030204" pitchFamily="18" charset="0"/>
                            </a:rPr>
                            <m:t>+</m:t>
                          </m:r>
                          <m:nary>
                            <m:naryPr>
                              <m:chr m:val="∮"/>
                              <m:limLoc m:val="subSup"/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GB" sz="2000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sSubSup>
                                <m:sSubSup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𝜒</m:t>
                                  </m:r>
                                </m:e>
                                <m:sub>
                                  <m:r>
                                    <a:rPr lang="en-GB" sz="2000" i="0">
                                      <a:latin typeface="Cambria Math" panose="02040503050406030204" pitchFamily="18" charset="0"/>
                                    </a:rPr>
                                    <m:t>1,1</m:t>
                                  </m:r>
                                </m:sub>
                                <m:sup>
                                  <m:r>
                                    <a:rPr lang="en-GB" sz="2000" i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bSup>
                            </m:sup>
                            <m:e>
                              <m:sSup>
                                <m:sSup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Sup>
                                        <m:sSubSupPr>
                                          <m:ctrlPr>
                                            <a:rPr lang="en-GB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GB" sz="2000" i="1">
                                              <a:latin typeface="Cambria Math" panose="02040503050406030204" pitchFamily="18" charset="0"/>
                                            </a:rPr>
                                            <m:t>𝐽</m:t>
                                          </m:r>
                                        </m:e>
                                        <m:sub>
                                          <m:r>
                                            <a:rPr lang="en-GB" sz="2000" i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  <m:sup>
                                          <m:r>
                                            <a:rPr lang="en-GB" sz="2000" i="0">
                                              <a:latin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bSup>
                                      <m:d>
                                        <m:dPr>
                                          <m:ctrlPr>
                                            <a:rPr lang="en-GB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GB" sz="2000" i="0">
                                              <a:latin typeface="Cambria Math" panose="02040503050406030204" pitchFamily="18" charset="0"/>
                                            </a:rPr>
                                            <m:t>u</m:t>
                                          </m:r>
                                        </m:e>
                                      </m:d>
                                    </m:e>
                                  </m:d>
                                </m:e>
                                <m:sup>
                                  <m:r>
                                    <a:rPr lang="en-GB" sz="20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𝑑𝑢</m:t>
                              </m:r>
                            </m:e>
                          </m:nary>
                        </m:e>
                      </m:d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D459144-1FA2-1843-81C5-BD99A74DDA3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442" y="3888564"/>
                <a:ext cx="8317996" cy="896336"/>
              </a:xfrm>
              <a:prstGeom prst="rect">
                <a:avLst/>
              </a:prstGeom>
              <a:blipFill>
                <a:blip r:embed="rId3"/>
                <a:stretch>
                  <a:fillRect t="-126389" b="-19305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Oval 11">
            <a:extLst>
              <a:ext uri="{FF2B5EF4-FFF2-40B4-BE49-F238E27FC236}">
                <a16:creationId xmlns:a16="http://schemas.microsoft.com/office/drawing/2014/main" id="{04F9A866-E40B-6541-B38F-97AF91DCD1CC}"/>
              </a:ext>
            </a:extLst>
          </p:cNvPr>
          <p:cNvSpPr/>
          <p:nvPr/>
        </p:nvSpPr>
        <p:spPr>
          <a:xfrm>
            <a:off x="4145233" y="3126140"/>
            <a:ext cx="353683" cy="353683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C71F0BE-14B7-974D-854C-B0068AAB986C}"/>
              </a:ext>
            </a:extLst>
          </p:cNvPr>
          <p:cNvSpPr/>
          <p:nvPr/>
        </p:nvSpPr>
        <p:spPr>
          <a:xfrm>
            <a:off x="1348212" y="4161311"/>
            <a:ext cx="353683" cy="353683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948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861361-DF6A-5946-9CF2-18E8E992FB4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Feb 1-3,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B7612C-BEDE-154F-AA7C-C2A0B49FF4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Nanobeam Technologies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A392C9-805B-6B42-A66B-A04E404201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92548F20-9CCC-A944-9DEF-A1B5BE03F769}"/>
                  </a:ext>
                </a:extLst>
              </p:cNvPr>
              <p:cNvSpPr/>
              <p:nvPr/>
            </p:nvSpPr>
            <p:spPr>
              <a:xfrm>
                <a:off x="2435504" y="4863438"/>
                <a:ext cx="4703532" cy="87389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𝑁𝐸𝐺</m:t>
                          </m:r>
                        </m:sub>
                      </m:sSub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𝐶𝑢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𝑗</m:t>
                          </m:r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𝑁𝐸𝐺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𝑡𝑔</m:t>
                          </m:r>
                          <m:d>
                            <m:d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240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𝐸𝐺</m:t>
                                  </m:r>
                                </m:sub>
                              </m:s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𝑁𝐸𝐺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𝑗</m:t>
                          </m:r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𝐶𝑢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𝑡𝑔</m:t>
                          </m:r>
                          <m:d>
                            <m:d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𝑁𝐸𝐺</m:t>
                                  </m:r>
                                </m:sub>
                              </m:s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92548F20-9CCC-A944-9DEF-A1B5BE03F76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5504" y="4863438"/>
                <a:ext cx="4703532" cy="873894"/>
              </a:xfrm>
              <a:prstGeom prst="rect">
                <a:avLst/>
              </a:prstGeom>
              <a:blipFill>
                <a:blip r:embed="rId2"/>
                <a:stretch>
                  <a:fillRect b="-857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>
            <a:extLst>
              <a:ext uri="{FF2B5EF4-FFF2-40B4-BE49-F238E27FC236}">
                <a16:creationId xmlns:a16="http://schemas.microsoft.com/office/drawing/2014/main" id="{39A15F4F-D46C-B842-B43D-4B46CC31E91A}"/>
              </a:ext>
            </a:extLst>
          </p:cNvPr>
          <p:cNvSpPr/>
          <p:nvPr/>
        </p:nvSpPr>
        <p:spPr>
          <a:xfrm>
            <a:off x="4705350" y="1586396"/>
            <a:ext cx="703523" cy="272843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E352D00-2856-C44A-9FD0-147D5056C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442" y="-121522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/>
              <a:t>Analytical evaluations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831ACDA5-EA0C-834C-8B6B-00BC85F6217A}"/>
                  </a:ext>
                </a:extLst>
              </p:cNvPr>
              <p:cNvSpPr/>
              <p:nvPr/>
            </p:nvSpPr>
            <p:spPr>
              <a:xfrm>
                <a:off x="3789592" y="5037829"/>
                <a:ext cx="144231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𝐶𝑢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831ACDA5-EA0C-834C-8B6B-00BC85F6217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9592" y="5037829"/>
                <a:ext cx="1442318" cy="4616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38B88F07-C414-714B-A62B-AD6692309115}"/>
              </a:ext>
            </a:extLst>
          </p:cNvPr>
          <p:cNvSpPr/>
          <p:nvPr/>
        </p:nvSpPr>
        <p:spPr>
          <a:xfrm>
            <a:off x="2905125" y="1586396"/>
            <a:ext cx="1800225" cy="2728430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69BCC54-872B-3B4A-B157-7B1666CDFB69}"/>
              </a:ext>
            </a:extLst>
          </p:cNvPr>
          <p:cNvCxnSpPr/>
          <p:nvPr/>
        </p:nvCxnSpPr>
        <p:spPr>
          <a:xfrm flipH="1">
            <a:off x="4762500" y="2419350"/>
            <a:ext cx="342900" cy="0"/>
          </a:xfrm>
          <a:prstGeom prst="straightConnector1">
            <a:avLst/>
          </a:prstGeom>
          <a:ln w="31750"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3C7E1AF-D0E2-0243-8B42-1B221E063653}"/>
              </a:ext>
            </a:extLst>
          </p:cNvPr>
          <p:cNvCxnSpPr/>
          <p:nvPr/>
        </p:nvCxnSpPr>
        <p:spPr>
          <a:xfrm>
            <a:off x="5105400" y="2409825"/>
            <a:ext cx="0" cy="638175"/>
          </a:xfrm>
          <a:prstGeom prst="line">
            <a:avLst/>
          </a:prstGeom>
          <a:ln w="28575"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B2449D1-9DE1-A748-883D-D48CA4D382E7}"/>
              </a:ext>
            </a:extLst>
          </p:cNvPr>
          <p:cNvSpPr txBox="1"/>
          <p:nvPr/>
        </p:nvSpPr>
        <p:spPr>
          <a:xfrm>
            <a:off x="3515734" y="1688068"/>
            <a:ext cx="5790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Cu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AB25FA63-958E-1748-ADD9-D92BB593E145}"/>
                  </a:ext>
                </a:extLst>
              </p:cNvPr>
              <p:cNvSpPr/>
              <p:nvPr/>
            </p:nvSpPr>
            <p:spPr>
              <a:xfrm>
                <a:off x="4784591" y="3061781"/>
                <a:ext cx="57964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GB" sz="24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AB25FA63-958E-1748-ADD9-D92BB593E14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4591" y="3061781"/>
                <a:ext cx="579646" cy="4616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BECF014-D924-3A48-BE26-C2E5C9A13ED4}"/>
              </a:ext>
            </a:extLst>
          </p:cNvPr>
          <p:cNvCxnSpPr/>
          <p:nvPr/>
        </p:nvCxnSpPr>
        <p:spPr>
          <a:xfrm flipH="1">
            <a:off x="5422766" y="2428875"/>
            <a:ext cx="342900" cy="0"/>
          </a:xfrm>
          <a:prstGeom prst="straightConnector1">
            <a:avLst/>
          </a:prstGeom>
          <a:ln w="31750"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48806FD-687A-8746-9AD5-7F4614B36CF0}"/>
              </a:ext>
            </a:extLst>
          </p:cNvPr>
          <p:cNvCxnSpPr/>
          <p:nvPr/>
        </p:nvCxnSpPr>
        <p:spPr>
          <a:xfrm>
            <a:off x="5765666" y="2419350"/>
            <a:ext cx="0" cy="638175"/>
          </a:xfrm>
          <a:prstGeom prst="line">
            <a:avLst/>
          </a:prstGeom>
          <a:ln w="28575"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DC418E4-4463-B540-99F5-B8DD695A95A6}"/>
                  </a:ext>
                </a:extLst>
              </p:cNvPr>
              <p:cNvSpPr/>
              <p:nvPr/>
            </p:nvSpPr>
            <p:spPr>
              <a:xfrm>
                <a:off x="5444857" y="3071306"/>
                <a:ext cx="56970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GB" sz="24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DC418E4-4463-B540-99F5-B8DD695A95A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4857" y="3071306"/>
                <a:ext cx="569708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768DBE88-9C92-8944-99B4-D65E6EB29FB6}"/>
              </a:ext>
            </a:extLst>
          </p:cNvPr>
          <p:cNvSpPr txBox="1"/>
          <p:nvPr/>
        </p:nvSpPr>
        <p:spPr>
          <a:xfrm>
            <a:off x="4638212" y="1688068"/>
            <a:ext cx="851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NEG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A5102D3-5E32-1343-8694-59D6DFF4C95F}"/>
              </a:ext>
            </a:extLst>
          </p:cNvPr>
          <p:cNvCxnSpPr/>
          <p:nvPr/>
        </p:nvCxnSpPr>
        <p:spPr>
          <a:xfrm>
            <a:off x="4708391" y="4419600"/>
            <a:ext cx="682759" cy="0"/>
          </a:xfrm>
          <a:prstGeom prst="line">
            <a:avLst/>
          </a:prstGeom>
          <a:ln w="28575">
            <a:solidFill>
              <a:schemeClr val="tx2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13073CA5-59D2-E445-9551-1729D533D5BA}"/>
              </a:ext>
            </a:extLst>
          </p:cNvPr>
          <p:cNvSpPr/>
          <p:nvPr/>
        </p:nvSpPr>
        <p:spPr>
          <a:xfrm>
            <a:off x="4891375" y="4341184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2159033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10" grpId="0"/>
      <p:bldP spid="15" grpId="0"/>
      <p:bldP spid="18" grpId="0"/>
      <p:bldP spid="19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861361-DF6A-5946-9CF2-18E8E992FB4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Feb 1-3,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B7612C-BEDE-154F-AA7C-C2A0B49FF4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Nanobeam Technologies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A392C9-805B-6B42-A66B-A04E404201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291A0DC-C384-104B-92F1-6427F11737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136" y="1792591"/>
            <a:ext cx="5290924" cy="401495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9156ACD-412B-DB43-9DEF-817E05656C8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3027"/>
          <a:stretch/>
        </p:blipFill>
        <p:spPr>
          <a:xfrm rot="10800000">
            <a:off x="988721" y="3419883"/>
            <a:ext cx="2160000" cy="104389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3559A52-2391-7840-8A6B-435F92B6043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3027"/>
          <a:stretch/>
        </p:blipFill>
        <p:spPr>
          <a:xfrm>
            <a:off x="988721" y="2303779"/>
            <a:ext cx="2160000" cy="104389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CF019140-8F48-924C-92E9-F157DB6A1A10}"/>
              </a:ext>
            </a:extLst>
          </p:cNvPr>
          <p:cNvSpPr/>
          <p:nvPr/>
        </p:nvSpPr>
        <p:spPr>
          <a:xfrm>
            <a:off x="4680507" y="1212940"/>
            <a:ext cx="3849383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en-US" kern="150" dirty="0">
                <a:ea typeface="Andale Sans UI"/>
                <a:cs typeface="Tahoma" panose="020B0604030504040204" pitchFamily="34" charset="0"/>
              </a:rPr>
              <a:t>Waveguide length: 42mm </a:t>
            </a:r>
          </a:p>
          <a:p>
            <a:pPr lvl="0">
              <a:spcAft>
                <a:spcPts val="0"/>
              </a:spcAft>
            </a:pPr>
            <a:r>
              <a:rPr lang="en-US" kern="150" dirty="0">
                <a:ea typeface="Andale Sans UI"/>
                <a:cs typeface="Tahoma" panose="020B0604030504040204" pitchFamily="34" charset="0"/>
              </a:rPr>
              <a:t>Waveguide radius: 0.9mm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0175FFF-2F3D-4545-B8E4-2FBF1E5CF1D2}"/>
              </a:ext>
            </a:extLst>
          </p:cNvPr>
          <p:cNvSpPr/>
          <p:nvPr/>
        </p:nvSpPr>
        <p:spPr>
          <a:xfrm>
            <a:off x="384793" y="1212941"/>
            <a:ext cx="4075061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en-US" kern="150" dirty="0">
                <a:latin typeface="+mj-lt"/>
                <a:ea typeface="Andale Sans UI"/>
                <a:cs typeface="Tahoma" panose="020B0604030504040204" pitchFamily="34" charset="0"/>
              </a:rPr>
              <a:t>Copper conductivity: </a:t>
            </a:r>
            <a:r>
              <a:rPr lang="en-US" kern="150" dirty="0" err="1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σ</a:t>
            </a:r>
            <a:r>
              <a:rPr lang="en-US" kern="150" baseline="-25000" dirty="0" err="1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cu</a:t>
            </a:r>
            <a:r>
              <a:rPr lang="en-US" kern="15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 = 6</a:t>
            </a:r>
            <a:r>
              <a:rPr lang="en-US" kern="150" dirty="0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∙</a:t>
            </a:r>
            <a:r>
              <a:rPr lang="en-US" kern="15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10</a:t>
            </a:r>
            <a:r>
              <a:rPr lang="en-US" kern="150" baseline="3000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7</a:t>
            </a:r>
            <a:r>
              <a:rPr lang="en-US" kern="15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 S/m NEG conductivity: </a:t>
            </a:r>
            <a:r>
              <a:rPr lang="en-US" kern="150" dirty="0" err="1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σ</a:t>
            </a:r>
            <a:r>
              <a:rPr lang="en-US" kern="150" baseline="-25000" dirty="0" err="1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NEG</a:t>
            </a:r>
            <a:r>
              <a:rPr lang="en-US" kern="15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 = 3.5</a:t>
            </a:r>
            <a:r>
              <a:rPr lang="en-US" kern="150" dirty="0">
                <a:ea typeface="Andale Sans UI"/>
                <a:cs typeface="Times New Roman" panose="02020603050405020304" pitchFamily="18" charset="0"/>
              </a:rPr>
              <a:t>∙</a:t>
            </a:r>
            <a:r>
              <a:rPr lang="en-US" kern="15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10</a:t>
            </a:r>
            <a:r>
              <a:rPr lang="en-US" kern="150" baseline="3000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5</a:t>
            </a:r>
            <a:r>
              <a:rPr lang="en-US" kern="15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 S/m*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7C1B10-21C2-974B-ADAA-BF795E0F3DEF}"/>
              </a:ext>
            </a:extLst>
          </p:cNvPr>
          <p:cNvCxnSpPr/>
          <p:nvPr/>
        </p:nvCxnSpPr>
        <p:spPr>
          <a:xfrm>
            <a:off x="988721" y="3383778"/>
            <a:ext cx="2160000" cy="0"/>
          </a:xfrm>
          <a:prstGeom prst="line">
            <a:avLst/>
          </a:prstGeom>
          <a:ln w="76200">
            <a:solidFill>
              <a:srgbClr val="FFCC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698C1C0-A38C-3641-8CF3-7AEEA4BC5CA0}"/>
              </a:ext>
            </a:extLst>
          </p:cNvPr>
          <p:cNvCxnSpPr/>
          <p:nvPr/>
        </p:nvCxnSpPr>
        <p:spPr>
          <a:xfrm>
            <a:off x="1025503" y="3333818"/>
            <a:ext cx="2088000" cy="0"/>
          </a:xfrm>
          <a:prstGeom prst="line">
            <a:avLst/>
          </a:prstGeom>
          <a:ln w="44450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A567474-EC90-EF4A-822F-A046ADB3A5E1}"/>
              </a:ext>
            </a:extLst>
          </p:cNvPr>
          <p:cNvCxnSpPr/>
          <p:nvPr/>
        </p:nvCxnSpPr>
        <p:spPr>
          <a:xfrm>
            <a:off x="1025501" y="3443883"/>
            <a:ext cx="2088000" cy="0"/>
          </a:xfrm>
          <a:prstGeom prst="line">
            <a:avLst/>
          </a:prstGeom>
          <a:ln w="44450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72AC3FF1-161C-F14D-B8F8-236DD8D56CB5}"/>
              </a:ext>
            </a:extLst>
          </p:cNvPr>
          <p:cNvSpPr/>
          <p:nvPr/>
        </p:nvSpPr>
        <p:spPr>
          <a:xfrm>
            <a:off x="988721" y="2303779"/>
            <a:ext cx="2160000" cy="2160000"/>
          </a:xfrm>
          <a:prstGeom prst="ellipse">
            <a:avLst/>
          </a:prstGeom>
          <a:noFill/>
          <a:ln w="762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DC1999C-9252-0B42-97FD-729997B646A6}"/>
              </a:ext>
            </a:extLst>
          </p:cNvPr>
          <p:cNvSpPr/>
          <p:nvPr/>
        </p:nvSpPr>
        <p:spPr>
          <a:xfrm>
            <a:off x="192656" y="5601970"/>
            <a:ext cx="87344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00B050"/>
                </a:solidFill>
                <a:ea typeface="Andale Sans UI"/>
                <a:cs typeface="Times New Roman" panose="02020603050405020304" pitchFamily="18" charset="0"/>
              </a:rPr>
              <a:t>Good agreement </a:t>
            </a:r>
            <a:r>
              <a:rPr lang="en-GB" sz="2000" dirty="0">
                <a:solidFill>
                  <a:schemeClr val="tx2"/>
                </a:solidFill>
                <a:ea typeface="Andale Sans UI"/>
                <a:cs typeface="Times New Roman" panose="02020603050405020304" pitchFamily="18" charset="0"/>
              </a:rPr>
              <a:t>between FD CST simulations and analytical evaluations. </a:t>
            </a:r>
            <a:endParaRPr lang="en-GB" sz="20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A54BA11-9FDE-5E41-BB75-9A5992D5BCF8}"/>
              </a:ext>
            </a:extLst>
          </p:cNvPr>
          <p:cNvSpPr/>
          <p:nvPr/>
        </p:nvSpPr>
        <p:spPr>
          <a:xfrm>
            <a:off x="6039019" y="270813"/>
            <a:ext cx="312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*E. Koukovini Platia et al.</a:t>
            </a:r>
          </a:p>
          <a:p>
            <a:r>
              <a:rPr lang="en-US" sz="1200" dirty="0">
                <a:solidFill>
                  <a:schemeClr val="bg1"/>
                </a:solidFill>
              </a:rPr>
              <a:t>Phys. Rev. </a:t>
            </a:r>
            <a:r>
              <a:rPr lang="en-US" sz="1200" dirty="0" err="1">
                <a:solidFill>
                  <a:schemeClr val="bg1"/>
                </a:solidFill>
              </a:rPr>
              <a:t>Accel.Beams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b="1" dirty="0">
                <a:solidFill>
                  <a:schemeClr val="bg1"/>
                </a:solidFill>
              </a:rPr>
              <a:t>20</a:t>
            </a:r>
            <a:r>
              <a:rPr lang="en-US" sz="1200" dirty="0">
                <a:solidFill>
                  <a:schemeClr val="bg1"/>
                </a:solidFill>
              </a:rPr>
              <a:t>, 011002 (2017)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601082D3-21B3-CE42-894F-C7EB48AE7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442" y="-121522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/>
              <a:t>Analytical evaluations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0310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861361-DF6A-5946-9CF2-18E8E992FB4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Feb 1-3,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B7612C-BEDE-154F-AA7C-C2A0B49FF4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Nanobeam Technologies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A392C9-805B-6B42-A66B-A04E404201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58F05E8-D627-9B46-91A1-878740F0FC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442" y="-121522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/>
              <a:t>Analytical evaluations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7DBA759-5F79-C14A-B48B-F623C3BE0000}"/>
              </a:ext>
            </a:extLst>
          </p:cNvPr>
          <p:cNvSpPr txBox="1"/>
          <p:nvPr/>
        </p:nvSpPr>
        <p:spPr>
          <a:xfrm>
            <a:off x="394695" y="3931567"/>
            <a:ext cx="8330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ea typeface="Andale Sans UI"/>
                <a:cs typeface="Tahoma" panose="020B0604030504040204" pitchFamily="34" charset="0"/>
              </a:rPr>
              <a:t>Along the foil in the transitions of length </a:t>
            </a:r>
            <a:r>
              <a:rPr lang="en-US" sz="2800" i="1" dirty="0" err="1">
                <a:ea typeface="Andale Sans UI"/>
                <a:cs typeface="Tahoma" panose="020B0604030504040204" pitchFamily="34" charset="0"/>
              </a:rPr>
              <a:t>l</a:t>
            </a:r>
            <a:r>
              <a:rPr lang="en-US" sz="2800" i="1" baseline="-25000" dirty="0" err="1">
                <a:ea typeface="Andale Sans UI"/>
                <a:cs typeface="Tahoma" panose="020B0604030504040204" pitchFamily="34" charset="0"/>
              </a:rPr>
              <a:t>t</a:t>
            </a:r>
            <a:r>
              <a:rPr lang="en-US" sz="2800" dirty="0">
                <a:ea typeface="Andale Sans UI"/>
                <a:cs typeface="Tahoma" panose="020B0604030504040204" pitchFamily="34" charset="0"/>
              </a:rPr>
              <a:t>:</a:t>
            </a:r>
            <a:endParaRPr lang="en-GB" sz="28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B9C3EB7-99A2-AF4A-A986-3C1032901F48}"/>
              </a:ext>
            </a:extLst>
          </p:cNvPr>
          <p:cNvSpPr/>
          <p:nvPr/>
        </p:nvSpPr>
        <p:spPr>
          <a:xfrm>
            <a:off x="188319" y="3437908"/>
            <a:ext cx="87269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dirty="0">
                <a:solidFill>
                  <a:srgbClr val="0055A0"/>
                </a:solidFill>
                <a:ea typeface="Andale Sans UI"/>
                <a:cs typeface="Tahoma" panose="020B0604030504040204" pitchFamily="34" charset="0"/>
              </a:rPr>
              <a:t>The attenuation for the sum of TE</a:t>
            </a:r>
            <a:r>
              <a:rPr lang="en-US" sz="2800" baseline="-25000" dirty="0">
                <a:solidFill>
                  <a:srgbClr val="0055A0"/>
                </a:solidFill>
                <a:ea typeface="Andale Sans UI"/>
                <a:cs typeface="Tahoma" panose="020B0604030504040204" pitchFamily="34" charset="0"/>
              </a:rPr>
              <a:t>1,0 </a:t>
            </a:r>
            <a:r>
              <a:rPr lang="en-US" sz="2800" dirty="0">
                <a:solidFill>
                  <a:srgbClr val="0055A0"/>
                </a:solidFill>
                <a:ea typeface="Andale Sans UI"/>
                <a:cs typeface="Tahoma" panose="020B0604030504040204" pitchFamily="34" charset="0"/>
              </a:rPr>
              <a:t>and TE</a:t>
            </a:r>
            <a:r>
              <a:rPr lang="en-US" sz="2800" baseline="-25000" dirty="0">
                <a:solidFill>
                  <a:srgbClr val="0055A0"/>
                </a:solidFill>
                <a:ea typeface="Andale Sans UI"/>
                <a:cs typeface="Tahoma" panose="020B0604030504040204" pitchFamily="34" charset="0"/>
              </a:rPr>
              <a:t> 0,1 </a:t>
            </a:r>
            <a:r>
              <a:rPr lang="en-US" sz="2800" dirty="0">
                <a:solidFill>
                  <a:srgbClr val="0055A0"/>
                </a:solidFill>
                <a:ea typeface="Andale Sans UI"/>
                <a:cs typeface="Tahoma" panose="020B0604030504040204" pitchFamily="34" charset="0"/>
              </a:rPr>
              <a:t>modes:</a:t>
            </a:r>
            <a:endParaRPr lang="en-GB" sz="2800" dirty="0">
              <a:solidFill>
                <a:srgbClr val="0055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C5A07A1B-4649-CE45-B6A1-7FD92763D383}"/>
                  </a:ext>
                </a:extLst>
              </p:cNvPr>
              <p:cNvSpPr/>
              <p:nvPr/>
            </p:nvSpPr>
            <p:spPr>
              <a:xfrm>
                <a:off x="-85458" y="4532275"/>
                <a:ext cx="7213513" cy="19918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</m:t>
                      </m:r>
                      <m:nary>
                        <m:naryPr>
                          <m:limLoc m:val="subSup"/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sup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) 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nary>
                      <m:r>
                        <a:rPr lang="it-IT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it-IT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sup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𝑅𝑒</m:t>
                          </m:r>
                          <m:d>
                            <m:d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  <m:f>
                            <m:f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nary>
                                <m:naryPr>
                                  <m:limLoc m:val="subSup"/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it-IT" sz="2000" i="1"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sub>
                                <m:sup/>
                                <m:e>
                                  <m:sSup>
                                    <m:sSupPr>
                                      <m:ctrlP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begChr m:val="|"/>
                                          <m:endChr m:val="|"/>
                                          <m:ctrlPr>
                                            <a:rPr lang="en-GB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2000" b="1" i="1">
                                              <a:latin typeface="Cambria Math" panose="02040503050406030204" pitchFamily="18" charset="0"/>
                                            </a:rPr>
                                            <m:t>𝒏</m:t>
                                          </m:r>
                                          <m:r>
                                            <a:rPr lang="it-IT" sz="2000" i="1">
                                              <a:latin typeface="Cambria Math" panose="02040503050406030204" pitchFamily="18" charset="0"/>
                                            </a:rPr>
                                            <m:t>×</m:t>
                                          </m:r>
                                          <m:d>
                                            <m:dPr>
                                              <m:ctrlPr>
                                                <a:rPr lang="en-GB" sz="2000" b="1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GB" sz="2000" b="1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2000" b="1" i="1">
                                                      <a:latin typeface="Cambria Math" panose="02040503050406030204" pitchFamily="18" charset="0"/>
                                                    </a:rPr>
                                                    <m:t>𝑯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2000" i="1">
                                                      <a:latin typeface="Cambria Math" panose="02040503050406030204" pitchFamily="18" charset="0"/>
                                                    </a:rPr>
                                                    <m:t>1</m:t>
                                                  </m:r>
                                                  <m:r>
                                                    <a:rPr lang="it-IT" sz="2000" i="1">
                                                      <a:latin typeface="Cambria Math" panose="02040503050406030204" pitchFamily="18" charset="0"/>
                                                    </a:rPr>
                                                    <m:t>,</m:t>
                                                  </m:r>
                                                  <m:r>
                                                    <a:rPr lang="en-US" sz="2000" i="1">
                                                      <a:latin typeface="Cambria Math" panose="02040503050406030204" pitchFamily="18" charset="0"/>
                                                    </a:rPr>
                                                    <m:t>0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en-US" sz="2000" b="1" i="1">
                                                  <a:latin typeface="Cambria Math" panose="02040503050406030204" pitchFamily="18" charset="0"/>
                                                </a:rPr>
                                                <m:t>+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en-GB" sz="2000" b="1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2000" b="1" i="1">
                                                      <a:latin typeface="Cambria Math" panose="02040503050406030204" pitchFamily="18" charset="0"/>
                                                    </a:rPr>
                                                    <m:t>𝑯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2000" i="1">
                                                      <a:latin typeface="Cambria Math" panose="02040503050406030204" pitchFamily="18" charset="0"/>
                                                    </a:rPr>
                                                    <m:t>0</m:t>
                                                  </m:r>
                                                  <m:r>
                                                    <a:rPr lang="it-IT" sz="2000" i="1">
                                                      <a:latin typeface="Cambria Math" panose="02040503050406030204" pitchFamily="18" charset="0"/>
                                                    </a:rPr>
                                                    <m:t>,</m:t>
                                                  </m:r>
                                                  <m:r>
                                                    <a:rPr lang="en-US" sz="2000" i="1">
                                                      <a:latin typeface="Cambria Math" panose="02040503050406030204" pitchFamily="18" charset="0"/>
                                                    </a:rPr>
                                                    <m:t>1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</m:e>
                                      </m:d>
                                    </m:e>
                                    <m:sup>
                                      <m:r>
                                        <a:rPr lang="it-IT" sz="20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𝑑𝑙</m:t>
                                  </m:r>
                                </m:e>
                              </m:nary>
                            </m:num>
                            <m:den>
                              <m:sSub>
                                <m:sSub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it-IT" sz="20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GB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𝐼</m:t>
                                          </m:r>
                                        </m:e>
                                        <m:sub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  <m:r>
                                            <a:rPr lang="it-IT" sz="2000" i="1"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it-IT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it-IT" sz="20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GB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𝐼</m:t>
                                          </m:r>
                                        </m:e>
                                        <m:sub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  <m:r>
                                            <a:rPr lang="it-IT" sz="2000" i="1"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it-IT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𝑑𝑧</m:t>
                      </m:r>
                      <m:r>
                        <a:rPr lang="it-IT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GB" sz="20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sup>
                        <m:e>
                          <m:rad>
                            <m:radPr>
                              <m:degHide m:val="on"/>
                              <m:ctrlPr>
                                <a:rPr lang="it-IT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  <m:f>
                            <m:fPr>
                              <m:ctrl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𝑅𝑒</m:t>
                              </m:r>
                              <m:d>
                                <m:d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e>
                              </m:d>
                              <m:sSub>
                                <m:sSub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GB" sz="20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en-GB" sz="20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𝑠𝑢𝑚</m:t>
                                      </m:r>
                                    </m:sub>
                                  </m:sSub>
                                </m:sub>
                              </m:s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  <m:sSub>
                                <m:sSub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  <m:d>
                            <m:dPr>
                              <m:begChr m:val="["/>
                              <m:endChr m:val="]"/>
                              <m:ctrl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1+</m:t>
                              </m:r>
                              <m:f>
                                <m:f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  <m:sSubSup>
                                    <m:sSubSupPr>
                                      <m:ctrlPr>
                                        <a:rPr lang="en-GB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en-GB" sz="20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𝑡</m:t>
                                          </m:r>
                                        </m:e>
                                        <m:sub>
                                          <m:r>
                                            <a:rPr lang="en-GB" sz="20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𝑠𝑢𝑚</m:t>
                                          </m:r>
                                        </m:sub>
                                      </m:sSub>
                                    </m:sub>
                                    <m:sup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𝑧</m:t>
                                  </m:r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)</m:t>
                                  </m:r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en-GB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en-GB" sz="20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𝑧</m:t>
                                          </m:r>
                                        </m:e>
                                        <m:sub>
                                          <m:r>
                                            <a:rPr lang="en-GB" sz="20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𝑠𝑢𝑚</m:t>
                                          </m:r>
                                        </m:sub>
                                      </m:sSub>
                                    </m:sub>
                                    <m:sup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𝑧</m:t>
                                  </m:r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)</m:t>
                                  </m:r>
                                </m:den>
                              </m:f>
                            </m:e>
                          </m:d>
                        </m:e>
                      </m:nary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𝑑𝑧</m:t>
                      </m:r>
                    </m:oMath>
                  </m:oMathPara>
                </a14:m>
                <a:endParaRPr lang="en-GB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C5A07A1B-4649-CE45-B6A1-7FD92763D3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85458" y="4532275"/>
                <a:ext cx="7213513" cy="1991892"/>
              </a:xfrm>
              <a:prstGeom prst="rect">
                <a:avLst/>
              </a:prstGeom>
              <a:blipFill>
                <a:blip r:embed="rId2"/>
                <a:stretch>
                  <a:fillRect l="-528" t="-54430" b="-7531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F4F57F92-0B8E-0344-928A-9C9FE6A29701}"/>
                  </a:ext>
                </a:extLst>
              </p:cNvPr>
              <p:cNvSpPr/>
              <p:nvPr/>
            </p:nvSpPr>
            <p:spPr>
              <a:xfrm>
                <a:off x="7033690" y="4961294"/>
                <a:ext cx="2089290" cy="1305422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GB" sz="140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sSub>
                            <m:sSub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𝑠𝑢𝑚</m:t>
                              </m:r>
                            </m:sub>
                          </m:sSub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𝑧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sz="140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sSub>
                            <m:sSub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𝑠𝑢𝑚</m:t>
                              </m:r>
                            </m:sub>
                          </m:sSub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)=</m:t>
                      </m:r>
                      <m:rad>
                        <m:radPr>
                          <m:degHide m:val="on"/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  <m:sup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rad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F4F57F92-0B8E-0344-928A-9C9FE6A2970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3690" y="4961294"/>
                <a:ext cx="2089290" cy="130542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F1D347BC-E11C-6641-8A1F-9BA5A4115A13}"/>
              </a:ext>
            </a:extLst>
          </p:cNvPr>
          <p:cNvSpPr/>
          <p:nvPr/>
        </p:nvSpPr>
        <p:spPr>
          <a:xfrm>
            <a:off x="188319" y="830688"/>
            <a:ext cx="87430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Pyramidal transitions to enhance the signal collection.</a:t>
            </a:r>
            <a:endParaRPr lang="en-GB" sz="2800" dirty="0">
              <a:solidFill>
                <a:srgbClr val="0055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002320AF-E863-844C-91F7-E74C9E5215F0}"/>
                  </a:ext>
                </a:extLst>
              </p:cNvPr>
              <p:cNvSpPr/>
              <p:nvPr/>
            </p:nvSpPr>
            <p:spPr>
              <a:xfrm>
                <a:off x="6534875" y="1391520"/>
                <a:ext cx="2260491" cy="720903"/>
              </a:xfrm>
              <a:prstGeom prst="rect">
                <a:avLst/>
              </a:prstGeom>
              <a:ln w="28575">
                <a:solidFill>
                  <a:srgbClr val="7CA64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subSup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p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002320AF-E863-844C-91F7-E74C9E5215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4875" y="1391520"/>
                <a:ext cx="2260491" cy="720903"/>
              </a:xfrm>
              <a:prstGeom prst="rect">
                <a:avLst/>
              </a:prstGeom>
              <a:blipFill>
                <a:blip r:embed="rId4"/>
                <a:stretch>
                  <a:fillRect l="-12707" t="-142373" b="-220339"/>
                </a:stretch>
              </a:blipFill>
              <a:ln w="28575">
                <a:solidFill>
                  <a:srgbClr val="7CA641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1C105D76-AFE2-D845-B95C-E5B3112401A6}"/>
                  </a:ext>
                </a:extLst>
              </p:cNvPr>
              <p:cNvSpPr/>
              <p:nvPr/>
            </p:nvSpPr>
            <p:spPr>
              <a:xfrm>
                <a:off x="6532335" y="2302402"/>
                <a:ext cx="2038700" cy="720903"/>
              </a:xfrm>
              <a:prstGeom prst="rect">
                <a:avLst/>
              </a:prstGeom>
              <a:ln w="28575">
                <a:solidFill>
                  <a:srgbClr val="FF5353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2</m:t>
                      </m:r>
                      <m:nary>
                        <m:naryPr>
                          <m:limLoc m:val="subSup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p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)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1C105D76-AFE2-D845-B95C-E5B3112401A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2335" y="2302402"/>
                <a:ext cx="2038700" cy="720903"/>
              </a:xfrm>
              <a:prstGeom prst="rect">
                <a:avLst/>
              </a:prstGeom>
              <a:blipFill>
                <a:blip r:embed="rId5"/>
                <a:stretch>
                  <a:fillRect l="-6707" t="-144068" b="-220339"/>
                </a:stretch>
              </a:blipFill>
              <a:ln w="28575">
                <a:solidFill>
                  <a:srgbClr val="FF5353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>
            <a:extLst>
              <a:ext uri="{FF2B5EF4-FFF2-40B4-BE49-F238E27FC236}">
                <a16:creationId xmlns:a16="http://schemas.microsoft.com/office/drawing/2014/main" id="{AD51930E-422A-B54C-B431-4D89DCF041E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34" r="23774"/>
          <a:stretch/>
        </p:blipFill>
        <p:spPr>
          <a:xfrm>
            <a:off x="2378807" y="895606"/>
            <a:ext cx="3855869" cy="2649058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ABF7D6C-5A22-BF4F-93E1-9C51228129F3}"/>
              </a:ext>
            </a:extLst>
          </p:cNvPr>
          <p:cNvCxnSpPr/>
          <p:nvPr/>
        </p:nvCxnSpPr>
        <p:spPr>
          <a:xfrm flipH="1">
            <a:off x="5064369" y="1391520"/>
            <a:ext cx="879231" cy="489946"/>
          </a:xfrm>
          <a:prstGeom prst="line">
            <a:avLst/>
          </a:prstGeom>
          <a:noFill/>
          <a:ln w="22225" cap="flat" cmpd="sng" algn="ctr">
            <a:solidFill>
              <a:srgbClr val="FF5353"/>
            </a:solidFill>
            <a:prstDash val="solid"/>
            <a:miter lim="800000"/>
          </a:ln>
          <a:effectLst/>
        </p:spPr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640997A-28C1-094F-BF53-B8ABB3EFD528}"/>
              </a:ext>
            </a:extLst>
          </p:cNvPr>
          <p:cNvCxnSpPr/>
          <p:nvPr/>
        </p:nvCxnSpPr>
        <p:spPr>
          <a:xfrm flipH="1">
            <a:off x="3066602" y="2611489"/>
            <a:ext cx="801533" cy="480369"/>
          </a:xfrm>
          <a:prstGeom prst="line">
            <a:avLst/>
          </a:prstGeom>
          <a:noFill/>
          <a:ln w="22225" cap="flat" cmpd="sng" algn="ctr">
            <a:solidFill>
              <a:srgbClr val="FF5353"/>
            </a:solidFill>
            <a:prstDash val="solid"/>
            <a:miter lim="800000"/>
          </a:ln>
          <a:effectLst/>
        </p:spPr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DD3AB14-394A-F14B-BCFB-0C572B8438D1}"/>
              </a:ext>
            </a:extLst>
          </p:cNvPr>
          <p:cNvCxnSpPr/>
          <p:nvPr/>
        </p:nvCxnSpPr>
        <p:spPr>
          <a:xfrm flipH="1">
            <a:off x="3868135" y="1881466"/>
            <a:ext cx="1196234" cy="730023"/>
          </a:xfrm>
          <a:prstGeom prst="line">
            <a:avLst/>
          </a:prstGeom>
          <a:noFill/>
          <a:ln w="22225" cap="flat" cmpd="sng" algn="ctr">
            <a:solidFill>
              <a:srgbClr val="7CA741"/>
            </a:solidFill>
            <a:prstDash val="solid"/>
            <a:miter lim="800000"/>
          </a:ln>
          <a:effectLst/>
        </p:spPr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D37FFA2-3F1F-0745-81A8-E649DAF23439}"/>
              </a:ext>
            </a:extLst>
          </p:cNvPr>
          <p:cNvCxnSpPr>
            <a:stCxn id="14" idx="1"/>
          </p:cNvCxnSpPr>
          <p:nvPr/>
        </p:nvCxnSpPr>
        <p:spPr>
          <a:xfrm flipH="1">
            <a:off x="3451331" y="2662854"/>
            <a:ext cx="3081004" cy="216302"/>
          </a:xfrm>
          <a:prstGeom prst="line">
            <a:avLst/>
          </a:prstGeom>
          <a:noFill/>
          <a:ln w="22225" cap="flat" cmpd="sng" algn="ctr">
            <a:solidFill>
              <a:srgbClr val="FF5353"/>
            </a:solidFill>
            <a:prstDash val="solid"/>
            <a:miter lim="800000"/>
            <a:headEnd type="triangle"/>
          </a:ln>
          <a:effectLst/>
        </p:spPr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10F70A8-4BCC-E24B-9A51-0C7859836B85}"/>
              </a:ext>
            </a:extLst>
          </p:cNvPr>
          <p:cNvCxnSpPr>
            <a:stCxn id="13" idx="1"/>
          </p:cNvCxnSpPr>
          <p:nvPr/>
        </p:nvCxnSpPr>
        <p:spPr>
          <a:xfrm flipH="1">
            <a:off x="4441215" y="1751972"/>
            <a:ext cx="2093660" cy="518934"/>
          </a:xfrm>
          <a:prstGeom prst="line">
            <a:avLst/>
          </a:prstGeom>
          <a:noFill/>
          <a:ln w="22225" cap="flat" cmpd="sng" algn="ctr">
            <a:solidFill>
              <a:srgbClr val="7CA641"/>
            </a:solidFill>
            <a:prstDash val="solid"/>
            <a:miter lim="800000"/>
            <a:headEnd type="triangle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550CCC3-CE69-BF4B-9B68-CD8A15578040}"/>
              </a:ext>
            </a:extLst>
          </p:cNvPr>
          <p:cNvCxnSpPr>
            <a:stCxn id="14" idx="1"/>
          </p:cNvCxnSpPr>
          <p:nvPr/>
        </p:nvCxnSpPr>
        <p:spPr>
          <a:xfrm flipH="1" flipV="1">
            <a:off x="5537776" y="1630342"/>
            <a:ext cx="994559" cy="1032512"/>
          </a:xfrm>
          <a:prstGeom prst="line">
            <a:avLst/>
          </a:prstGeom>
          <a:noFill/>
          <a:ln w="22225" cap="flat" cmpd="sng" algn="ctr">
            <a:solidFill>
              <a:srgbClr val="FF5353"/>
            </a:solidFill>
            <a:prstDash val="solid"/>
            <a:miter lim="800000"/>
            <a:head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2827101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861361-DF6A-5946-9CF2-18E8E992FB4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Feb 1-3,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B7612C-BEDE-154F-AA7C-C2A0B49FF4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Nanobeam Technologies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A392C9-805B-6B42-A66B-A04E404201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6E193CE-78B2-0944-88BF-97F487B0B3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7176" y="1894900"/>
            <a:ext cx="5144968" cy="390419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5FD67647-F6C4-DF49-913E-466A65D5358B}"/>
                  </a:ext>
                </a:extLst>
              </p:cNvPr>
              <p:cNvSpPr/>
              <p:nvPr/>
            </p:nvSpPr>
            <p:spPr>
              <a:xfrm>
                <a:off x="4680507" y="1212941"/>
                <a:ext cx="3849383" cy="68525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6"/>
                </a:solidFill>
              </a:ln>
            </p:spPr>
            <p:txBody>
              <a:bodyPr wrap="square">
                <a:spAutoFit/>
              </a:bodyPr>
              <a:lstStyle/>
              <a:p>
                <a:pPr lvl="0">
                  <a:spcAft>
                    <a:spcPts val="0"/>
                  </a:spcAft>
                </a:pPr>
                <a:r>
                  <a:rPr lang="en-US" kern="150" dirty="0">
                    <a:ea typeface="Andale Sans UI"/>
                    <a:cs typeface="Tahoma" panose="020B0604030504040204" pitchFamily="34" charset="0"/>
                  </a:rPr>
                  <a:t>Transition length: 39mm </a:t>
                </a:r>
              </a:p>
              <a:p>
                <a:pPr lvl="0">
                  <a:spcAft>
                    <a:spcPts val="0"/>
                  </a:spcAft>
                </a:pPr>
                <a:r>
                  <a:rPr lang="en-US" kern="150" dirty="0">
                    <a:ea typeface="Andale Sans UI"/>
                    <a:cs typeface="Tahoma" panose="020B0604030504040204" pitchFamily="34" charset="0"/>
                  </a:rPr>
                  <a:t>Transition side: 6mm → 0.9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b="0" i="1" kern="150" dirty="0" smtClean="0">
                            <a:latin typeface="Cambria Math" panose="02040503050406030204" pitchFamily="18" charset="0"/>
                            <a:cs typeface="Tahoma" panose="020B0604030504040204" pitchFamily="34" charset="0"/>
                          </a:rPr>
                        </m:ctrlPr>
                      </m:radPr>
                      <m:deg/>
                      <m:e>
                        <m:r>
                          <a:rPr lang="en-US" b="0" i="1" kern="150" dirty="0" smtClean="0">
                            <a:latin typeface="Cambria Math" panose="02040503050406030204" pitchFamily="18" charset="0"/>
                            <a:cs typeface="Tahoma" panose="020B0604030504040204" pitchFamily="34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kern="150" dirty="0">
                    <a:ea typeface="Andale Sans UI"/>
                    <a:cs typeface="Tahoma" panose="020B0604030504040204" pitchFamily="34" charset="0"/>
                  </a:rPr>
                  <a:t>mm</a:t>
                </a: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5FD67647-F6C4-DF49-913E-466A65D535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507" y="1212941"/>
                <a:ext cx="3849383" cy="685252"/>
              </a:xfrm>
              <a:prstGeom prst="rect">
                <a:avLst/>
              </a:prstGeom>
              <a:blipFill>
                <a:blip r:embed="rId3"/>
                <a:stretch>
                  <a:fillRect l="-1311" t="-5556" b="-9259"/>
                </a:stretch>
              </a:blipFill>
              <a:ln>
                <a:solidFill>
                  <a:schemeClr val="accent6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22455A5E-D631-1F40-86DB-4942390F3D52}"/>
              </a:ext>
            </a:extLst>
          </p:cNvPr>
          <p:cNvSpPr/>
          <p:nvPr/>
        </p:nvSpPr>
        <p:spPr>
          <a:xfrm>
            <a:off x="192656" y="5601970"/>
            <a:ext cx="87344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00B050"/>
                </a:solidFill>
                <a:ea typeface="Andale Sans UI"/>
                <a:cs typeface="Times New Roman" panose="02020603050405020304" pitchFamily="18" charset="0"/>
              </a:rPr>
              <a:t>Good agreement </a:t>
            </a:r>
            <a:r>
              <a:rPr lang="en-GB" sz="2000" dirty="0">
                <a:solidFill>
                  <a:schemeClr val="tx2"/>
                </a:solidFill>
                <a:ea typeface="Andale Sans UI"/>
                <a:cs typeface="Times New Roman" panose="02020603050405020304" pitchFamily="18" charset="0"/>
              </a:rPr>
              <a:t>between FD CST simulations and analytical evaluations. </a:t>
            </a:r>
            <a:endParaRPr lang="en-GB" sz="20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F7BC1EA-F1BC-3148-8D4C-C1EB5619F91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05" t="26653" r="41522" b="27311"/>
          <a:stretch/>
        </p:blipFill>
        <p:spPr>
          <a:xfrm rot="-2700000">
            <a:off x="1074818" y="2865637"/>
            <a:ext cx="1591702" cy="1613357"/>
          </a:xfrm>
          <a:prstGeom prst="rect">
            <a:avLst/>
          </a:prstGeom>
          <a:effectLst/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CDEE37A-68B5-554D-95FF-9AFBEE2BC3EC}"/>
              </a:ext>
            </a:extLst>
          </p:cNvPr>
          <p:cNvSpPr/>
          <p:nvPr/>
        </p:nvSpPr>
        <p:spPr>
          <a:xfrm rot="2700000">
            <a:off x="1077036" y="2879736"/>
            <a:ext cx="1591701" cy="1591700"/>
          </a:xfrm>
          <a:prstGeom prst="rect">
            <a:avLst/>
          </a:prstGeom>
          <a:noFill/>
          <a:ln w="762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563371B-FCC8-AF43-BD87-F35174C878AB}"/>
              </a:ext>
            </a:extLst>
          </p:cNvPr>
          <p:cNvCxnSpPr/>
          <p:nvPr/>
        </p:nvCxnSpPr>
        <p:spPr>
          <a:xfrm>
            <a:off x="747384" y="3672820"/>
            <a:ext cx="2218687" cy="0"/>
          </a:xfrm>
          <a:prstGeom prst="line">
            <a:avLst/>
          </a:prstGeom>
          <a:ln w="76200">
            <a:solidFill>
              <a:srgbClr val="FFCC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8E1AC7F-D535-934D-AC7D-6583F84C094D}"/>
              </a:ext>
            </a:extLst>
          </p:cNvPr>
          <p:cNvCxnSpPr/>
          <p:nvPr/>
        </p:nvCxnSpPr>
        <p:spPr>
          <a:xfrm>
            <a:off x="890739" y="3617291"/>
            <a:ext cx="1990532" cy="0"/>
          </a:xfrm>
          <a:prstGeom prst="line">
            <a:avLst/>
          </a:prstGeom>
          <a:ln w="44450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BAC4E29-021E-184C-B10C-2A0084841F98}"/>
              </a:ext>
            </a:extLst>
          </p:cNvPr>
          <p:cNvCxnSpPr/>
          <p:nvPr/>
        </p:nvCxnSpPr>
        <p:spPr>
          <a:xfrm>
            <a:off x="890737" y="3727356"/>
            <a:ext cx="1990532" cy="0"/>
          </a:xfrm>
          <a:prstGeom prst="line">
            <a:avLst/>
          </a:prstGeom>
          <a:ln w="44450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BFE7D725-CE3D-D746-8C3E-6C56AC27D097}"/>
              </a:ext>
            </a:extLst>
          </p:cNvPr>
          <p:cNvSpPr/>
          <p:nvPr/>
        </p:nvSpPr>
        <p:spPr>
          <a:xfrm>
            <a:off x="384793" y="1212941"/>
            <a:ext cx="4075061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en-US" kern="150" dirty="0">
                <a:latin typeface="+mj-lt"/>
                <a:ea typeface="Andale Sans UI"/>
                <a:cs typeface="Tahoma" panose="020B0604030504040204" pitchFamily="34" charset="0"/>
              </a:rPr>
              <a:t>Copper conductivity: </a:t>
            </a:r>
            <a:r>
              <a:rPr lang="en-US" kern="150" dirty="0" err="1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σ</a:t>
            </a:r>
            <a:r>
              <a:rPr lang="en-US" kern="150" baseline="-25000" dirty="0" err="1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cu</a:t>
            </a:r>
            <a:r>
              <a:rPr lang="en-US" kern="15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 = 6</a:t>
            </a:r>
            <a:r>
              <a:rPr lang="en-US" kern="150" dirty="0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∙</a:t>
            </a:r>
            <a:r>
              <a:rPr lang="en-US" kern="15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10</a:t>
            </a:r>
            <a:r>
              <a:rPr lang="en-US" kern="150" baseline="3000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7</a:t>
            </a:r>
            <a:r>
              <a:rPr lang="en-US" kern="15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 S/m NEG conductivity: </a:t>
            </a:r>
            <a:r>
              <a:rPr lang="en-US" kern="150" dirty="0" err="1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σ</a:t>
            </a:r>
            <a:r>
              <a:rPr lang="en-US" kern="150" baseline="-25000" dirty="0" err="1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NEG</a:t>
            </a:r>
            <a:r>
              <a:rPr lang="en-US" kern="15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 = 3.5</a:t>
            </a:r>
            <a:r>
              <a:rPr lang="en-US" kern="150" dirty="0">
                <a:ea typeface="Andale Sans UI"/>
                <a:cs typeface="Times New Roman" panose="02020603050405020304" pitchFamily="18" charset="0"/>
              </a:rPr>
              <a:t>∙</a:t>
            </a:r>
            <a:r>
              <a:rPr lang="en-US" kern="15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10</a:t>
            </a:r>
            <a:r>
              <a:rPr lang="en-US" kern="150" baseline="3000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5</a:t>
            </a:r>
            <a:r>
              <a:rPr lang="en-US" kern="15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 S/m*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A3A1347-90DB-414E-9E70-26D33DA04C8F}"/>
              </a:ext>
            </a:extLst>
          </p:cNvPr>
          <p:cNvSpPr/>
          <p:nvPr/>
        </p:nvSpPr>
        <p:spPr>
          <a:xfrm>
            <a:off x="6039019" y="270813"/>
            <a:ext cx="312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*E. Koukovini Platia et al.</a:t>
            </a:r>
          </a:p>
          <a:p>
            <a:r>
              <a:rPr lang="en-US" sz="1200" dirty="0">
                <a:solidFill>
                  <a:schemeClr val="bg1"/>
                </a:solidFill>
              </a:rPr>
              <a:t>Phys. Rev. </a:t>
            </a:r>
            <a:r>
              <a:rPr lang="en-US" sz="1200" dirty="0" err="1">
                <a:solidFill>
                  <a:schemeClr val="bg1"/>
                </a:solidFill>
              </a:rPr>
              <a:t>Accel.Beams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b="1" dirty="0">
                <a:solidFill>
                  <a:schemeClr val="bg1"/>
                </a:solidFill>
              </a:rPr>
              <a:t>20</a:t>
            </a:r>
            <a:r>
              <a:rPr lang="en-US" sz="1200" dirty="0">
                <a:solidFill>
                  <a:schemeClr val="bg1"/>
                </a:solidFill>
              </a:rPr>
              <a:t>, 011002 (2017)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557B6F5B-DEE7-854F-BEA0-9764FF0E8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442" y="-121522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/>
              <a:t>Analytical evaluations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0112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861361-DF6A-5946-9CF2-18E8E992FB4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Feb 1-3,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B7612C-BEDE-154F-AA7C-C2A0B49FF4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Nanobeam Technologies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A392C9-805B-6B42-A66B-A04E404201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F2B0DC7-BEF6-3C4C-9BED-A8FAE3681E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0542" y="1816897"/>
            <a:ext cx="5274986" cy="400286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AABC694-37F9-1E42-9B4B-01E71F032E81}"/>
              </a:ext>
            </a:extLst>
          </p:cNvPr>
          <p:cNvSpPr/>
          <p:nvPr/>
        </p:nvSpPr>
        <p:spPr>
          <a:xfrm>
            <a:off x="5517791" y="1212941"/>
            <a:ext cx="2601642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</a:pPr>
            <a:r>
              <a:rPr lang="en-US" kern="150" dirty="0">
                <a:ea typeface="Andale Sans UI"/>
                <a:cs typeface="Tahoma" panose="020B0604030504040204" pitchFamily="34" charset="0"/>
              </a:rPr>
              <a:t>Cylindrical waveguide +</a:t>
            </a:r>
          </a:p>
          <a:p>
            <a:pPr lvl="0" algn="ctr">
              <a:spcAft>
                <a:spcPts val="0"/>
              </a:spcAft>
            </a:pPr>
            <a:r>
              <a:rPr lang="en-US" kern="150" dirty="0">
                <a:ea typeface="Andale Sans UI"/>
                <a:cs typeface="Tahoma" panose="020B0604030504040204" pitchFamily="34" charset="0"/>
              </a:rPr>
              <a:t>Pyramidal transition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886E2C-7F49-6144-94ED-62DC2822F3A9}"/>
              </a:ext>
            </a:extLst>
          </p:cNvPr>
          <p:cNvSpPr/>
          <p:nvPr/>
        </p:nvSpPr>
        <p:spPr>
          <a:xfrm>
            <a:off x="192655" y="5696564"/>
            <a:ext cx="873442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000" b="1" dirty="0">
                <a:solidFill>
                  <a:srgbClr val="00B050"/>
                </a:solidFill>
                <a:ea typeface="Andale Sans UI"/>
                <a:cs typeface="Times New Roman" panose="02020603050405020304" pitchFamily="18" charset="0"/>
              </a:rPr>
              <a:t>Reliable analytical tool</a:t>
            </a:r>
            <a:endParaRPr lang="en-GB" sz="30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81CA7A-74C8-744E-9E11-DD1EC2FC75D4}"/>
              </a:ext>
            </a:extLst>
          </p:cNvPr>
          <p:cNvSpPr/>
          <p:nvPr/>
        </p:nvSpPr>
        <p:spPr>
          <a:xfrm>
            <a:off x="649201" y="1212941"/>
            <a:ext cx="4075061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en-US" kern="150" dirty="0">
                <a:latin typeface="+mj-lt"/>
                <a:ea typeface="Andale Sans UI"/>
                <a:cs typeface="Tahoma" panose="020B0604030504040204" pitchFamily="34" charset="0"/>
              </a:rPr>
              <a:t>Copper conductivity: </a:t>
            </a:r>
            <a:r>
              <a:rPr lang="en-US" kern="150" dirty="0" err="1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σ</a:t>
            </a:r>
            <a:r>
              <a:rPr lang="en-US" kern="150" baseline="-25000" dirty="0" err="1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cu</a:t>
            </a:r>
            <a:r>
              <a:rPr lang="en-US" kern="15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 = 6</a:t>
            </a:r>
            <a:r>
              <a:rPr lang="en-US" kern="150" dirty="0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∙</a:t>
            </a:r>
            <a:r>
              <a:rPr lang="en-US" kern="15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10</a:t>
            </a:r>
            <a:r>
              <a:rPr lang="en-US" kern="150" baseline="3000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7</a:t>
            </a:r>
            <a:r>
              <a:rPr lang="en-US" kern="15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 S/m NEG conductivity: </a:t>
            </a:r>
            <a:r>
              <a:rPr lang="en-US" kern="150" dirty="0" err="1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σ</a:t>
            </a:r>
            <a:r>
              <a:rPr lang="en-US" kern="150" baseline="-25000" dirty="0" err="1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NEG</a:t>
            </a:r>
            <a:r>
              <a:rPr lang="en-US" kern="15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 = 3.5</a:t>
            </a:r>
            <a:r>
              <a:rPr lang="en-US" kern="150" dirty="0">
                <a:ea typeface="Andale Sans UI"/>
                <a:cs typeface="Times New Roman" panose="02020603050405020304" pitchFamily="18" charset="0"/>
              </a:rPr>
              <a:t>∙</a:t>
            </a:r>
            <a:r>
              <a:rPr lang="en-US" kern="15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10</a:t>
            </a:r>
            <a:r>
              <a:rPr lang="en-US" kern="150" baseline="3000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5</a:t>
            </a:r>
            <a:r>
              <a:rPr lang="en-US" kern="15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 S/m*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1395711-6F8C-BC4B-B548-8DC72B5C5F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516" y="2689619"/>
            <a:ext cx="2509720" cy="18720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BC32BFDD-F075-4E48-B1E6-46C266B802D0}"/>
              </a:ext>
            </a:extLst>
          </p:cNvPr>
          <p:cNvSpPr/>
          <p:nvPr/>
        </p:nvSpPr>
        <p:spPr>
          <a:xfrm>
            <a:off x="6039019" y="270813"/>
            <a:ext cx="312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*E. Koukovini Platia et al.</a:t>
            </a:r>
          </a:p>
          <a:p>
            <a:r>
              <a:rPr lang="en-US" sz="1200" dirty="0">
                <a:solidFill>
                  <a:schemeClr val="bg1"/>
                </a:solidFill>
              </a:rPr>
              <a:t>Phys. Rev. </a:t>
            </a:r>
            <a:r>
              <a:rPr lang="en-US" sz="1200" dirty="0" err="1">
                <a:solidFill>
                  <a:schemeClr val="bg1"/>
                </a:solidFill>
              </a:rPr>
              <a:t>Accel.Beams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b="1" dirty="0">
                <a:solidFill>
                  <a:schemeClr val="bg1"/>
                </a:solidFill>
              </a:rPr>
              <a:t>20</a:t>
            </a:r>
            <a:r>
              <a:rPr lang="en-US" sz="1200" dirty="0">
                <a:solidFill>
                  <a:schemeClr val="bg1"/>
                </a:solidFill>
              </a:rPr>
              <a:t>, 011002 (2017)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81C13908-4044-C546-93DC-02D0BBEBC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442" y="-121522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/>
              <a:t>Analytical evaluations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57005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861361-DF6A-5946-9CF2-18E8E992FB4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Feb 1-3,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B7612C-BEDE-154F-AA7C-C2A0B49FF4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Nanobeam Technologies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A392C9-805B-6B42-A66B-A04E404201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65FC055-3430-DA4F-87BE-6806AA3F4A9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9" r="5154" b="2449"/>
          <a:stretch/>
        </p:blipFill>
        <p:spPr>
          <a:xfrm>
            <a:off x="1871915" y="839039"/>
            <a:ext cx="5138600" cy="4356851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F90F4969-C393-FA41-BB05-22D796FAB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442" y="-121522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/>
              <a:t>Measurement results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952D907-CB22-234B-A786-FF37F521E89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03" t="50770" r="36334" b="38437"/>
          <a:stretch/>
        </p:blipFill>
        <p:spPr>
          <a:xfrm>
            <a:off x="2386832" y="5300829"/>
            <a:ext cx="4451632" cy="627542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BF3C73F-AEC9-3B48-B230-4B1DF49A2E84}"/>
              </a:ext>
            </a:extLst>
          </p:cNvPr>
          <p:cNvCxnSpPr>
            <a:stCxn id="9" idx="1"/>
            <a:endCxn id="9" idx="3"/>
          </p:cNvCxnSpPr>
          <p:nvPr/>
        </p:nvCxnSpPr>
        <p:spPr>
          <a:xfrm>
            <a:off x="2386832" y="5614600"/>
            <a:ext cx="4451632" cy="0"/>
          </a:xfrm>
          <a:prstGeom prst="line">
            <a:avLst/>
          </a:prstGeom>
          <a:ln>
            <a:solidFill>
              <a:srgbClr val="00FF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F55383E7-C218-EE41-98C1-0B4FA4AFA456}"/>
              </a:ext>
            </a:extLst>
          </p:cNvPr>
          <p:cNvSpPr/>
          <p:nvPr/>
        </p:nvSpPr>
        <p:spPr>
          <a:xfrm>
            <a:off x="6879781" y="5136187"/>
            <a:ext cx="22517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>
                <a:latin typeface="Arial" panose="020B0604020202020204" pitchFamily="34" charset="0"/>
                <a:ea typeface="Times New Roman" panose="02020603050405020304" pitchFamily="18" charset="0"/>
              </a:rPr>
              <a:t>XRF in ATELIER DE TRAITEMENTS DE SURFACE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5CEF22A-467C-FF46-85A2-6B89E1AB4CCC}"/>
              </a:ext>
            </a:extLst>
          </p:cNvPr>
          <p:cNvSpPr txBox="1"/>
          <p:nvPr/>
        </p:nvSpPr>
        <p:spPr>
          <a:xfrm>
            <a:off x="6974266" y="1770916"/>
            <a:ext cx="130356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2400" dirty="0">
                <a:solidFill>
                  <a:srgbClr val="FF0000"/>
                </a:solidFill>
              </a:rPr>
              <a:t>3.96 </a:t>
            </a:r>
            <a:r>
              <a:rPr lang="el-GR" sz="2400" dirty="0">
                <a:solidFill>
                  <a:srgbClr val="FF0000"/>
                </a:solidFill>
              </a:rPr>
              <a:t>μ</a:t>
            </a:r>
            <a:r>
              <a:rPr lang="en-GB" sz="2400" dirty="0">
                <a:solidFill>
                  <a:srgbClr val="FF0000"/>
                </a:solidFill>
              </a:rPr>
              <a:t>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EAFCC8A-5635-3247-9C0D-DF7434A10517}"/>
              </a:ext>
            </a:extLst>
          </p:cNvPr>
          <p:cNvSpPr txBox="1"/>
          <p:nvPr/>
        </p:nvSpPr>
        <p:spPr>
          <a:xfrm>
            <a:off x="6974266" y="3530915"/>
            <a:ext cx="130356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2400" dirty="0">
                <a:solidFill>
                  <a:srgbClr val="00FF00"/>
                </a:solidFill>
              </a:rPr>
              <a:t>3.68 </a:t>
            </a:r>
            <a:r>
              <a:rPr lang="el-GR" sz="2400" dirty="0">
                <a:solidFill>
                  <a:srgbClr val="00FF00"/>
                </a:solidFill>
              </a:rPr>
              <a:t>μ</a:t>
            </a:r>
            <a:r>
              <a:rPr lang="en-GB" sz="2400" dirty="0">
                <a:solidFill>
                  <a:srgbClr val="00FF00"/>
                </a:solidFill>
              </a:rPr>
              <a:t>m</a:t>
            </a:r>
          </a:p>
        </p:txBody>
      </p:sp>
    </p:spTree>
    <p:extLst>
      <p:ext uri="{BB962C8B-B14F-4D97-AF65-F5344CB8AC3E}">
        <p14:creationId xmlns:p14="http://schemas.microsoft.com/office/powerpoint/2010/main" val="41280134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861361-DF6A-5946-9CF2-18E8E992FB4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Feb 1-3,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B7612C-BEDE-154F-AA7C-C2A0B49FF4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Nanobeam Technologies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A392C9-805B-6B42-A66B-A04E404201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5B8B094-B67D-9B41-A150-0087C669A7CA}"/>
              </a:ext>
            </a:extLst>
          </p:cNvPr>
          <p:cNvSpPr/>
          <p:nvPr/>
        </p:nvSpPr>
        <p:spPr>
          <a:xfrm>
            <a:off x="4877232" y="846011"/>
            <a:ext cx="4051041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dirty="0"/>
              <a:t>Average of 5 repeated measurements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15A7A8B-787B-FA4D-9E26-8265A48E82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3225" y="1344058"/>
            <a:ext cx="6167246" cy="4703304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AB4AC296-636B-CC42-A1EA-F63B70BA51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442" y="-121522"/>
            <a:ext cx="8226854" cy="940443"/>
          </a:xfrm>
        </p:spPr>
        <p:txBody>
          <a:bodyPr/>
          <a:lstStyle/>
          <a:p>
            <a:r>
              <a:rPr lang="en-GB" dirty="0"/>
              <a:t>Measurement results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D052A79-A325-3B47-AC3F-9C1E5E291BC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728" t="25021" r="14341" b="35990"/>
          <a:stretch/>
        </p:blipFill>
        <p:spPr>
          <a:xfrm rot="20052117">
            <a:off x="-182248" y="1115394"/>
            <a:ext cx="5294512" cy="2242855"/>
          </a:xfrm>
          <a:prstGeom prst="ellipse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2483E0A-AAB4-5D4A-804C-62985CFC9D0E}"/>
                  </a:ext>
                </a:extLst>
              </p:cNvPr>
              <p:cNvSpPr txBox="1"/>
              <p:nvPr/>
            </p:nvSpPr>
            <p:spPr>
              <a:xfrm>
                <a:off x="592056" y="4443846"/>
                <a:ext cx="1950919" cy="4322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𝑁𝐸𝐺</m:t>
                          </m:r>
                        </m:sup>
                      </m:sSup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&gt;</m:t>
                      </m:r>
                      <m:sSup>
                        <m:sSup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𝐶𝑈</m:t>
                          </m:r>
                        </m:sup>
                      </m:sSup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2483E0A-AAB4-5D4A-804C-62985CFC9D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056" y="4443846"/>
                <a:ext cx="1950919" cy="432298"/>
              </a:xfrm>
              <a:prstGeom prst="rect">
                <a:avLst/>
              </a:prstGeom>
              <a:blipFill>
                <a:blip r:embed="rId4"/>
                <a:stretch>
                  <a:fillRect l="-3247" b="-571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540859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861361-DF6A-5946-9CF2-18E8E992FB4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Feb 1-3,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B7612C-BEDE-154F-AA7C-C2A0B49FF4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Nanobeam Technologies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A392C9-805B-6B42-A66B-A04E404201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0E6F3CB-2718-274A-A4DD-0B3A33F379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34" y="1506490"/>
            <a:ext cx="4577915" cy="3492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8AF26B4-982F-1841-AEA0-99F3059E65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3014" y="1521176"/>
            <a:ext cx="4575490" cy="3492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31888096-4E7C-7A43-BF0B-064C31131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442" y="-121522"/>
            <a:ext cx="8226854" cy="940443"/>
          </a:xfrm>
        </p:spPr>
        <p:txBody>
          <a:bodyPr/>
          <a:lstStyle/>
          <a:p>
            <a:r>
              <a:rPr lang="en-GB" dirty="0"/>
              <a:t>Measurement results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0AFA984-182A-DB4F-B737-1ADB68D076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7859" y="5019997"/>
            <a:ext cx="5727700" cy="1295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4661B90-437C-0B42-8EBE-1CDC9588CAA5}"/>
                  </a:ext>
                </a:extLst>
              </p:cNvPr>
              <p:cNvSpPr txBox="1"/>
              <p:nvPr/>
            </p:nvSpPr>
            <p:spPr>
              <a:xfrm>
                <a:off x="656647" y="5344225"/>
                <a:ext cx="74956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𝑐𝑜𝑎𝑡</m:t>
                          </m:r>
                        </m:sub>
                      </m:sSub>
                    </m:oMath>
                  </m:oMathPara>
                </a14:m>
                <a:endParaRPr lang="it-IT" sz="24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4661B90-437C-0B42-8EBE-1CDC9588CA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647" y="5344225"/>
                <a:ext cx="749564" cy="369332"/>
              </a:xfrm>
              <a:prstGeom prst="rect">
                <a:avLst/>
              </a:prstGeom>
              <a:blipFill>
                <a:blip r:embed="rId5"/>
                <a:stretch>
                  <a:fillRect l="-3333" b="-133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Left-Right Arrow 9">
            <a:extLst>
              <a:ext uri="{FF2B5EF4-FFF2-40B4-BE49-F238E27FC236}">
                <a16:creationId xmlns:a16="http://schemas.microsoft.com/office/drawing/2014/main" id="{99F140D9-7F5B-B04B-9135-13BAE199557F}"/>
              </a:ext>
            </a:extLst>
          </p:cNvPr>
          <p:cNvSpPr/>
          <p:nvPr/>
        </p:nvSpPr>
        <p:spPr>
          <a:xfrm>
            <a:off x="1481956" y="5440288"/>
            <a:ext cx="594066" cy="273269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FB1892C-3FAD-F64D-BB98-5FB70214999A}"/>
                  </a:ext>
                </a:extLst>
              </p:cNvPr>
              <p:cNvSpPr txBox="1"/>
              <p:nvPr/>
            </p:nvSpPr>
            <p:spPr>
              <a:xfrm>
                <a:off x="2151767" y="5344225"/>
                <a:ext cx="38504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it-IT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FB1892C-3FAD-F64D-BB98-5FB7021499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1767" y="5344225"/>
                <a:ext cx="385042" cy="369332"/>
              </a:xfrm>
              <a:prstGeom prst="rect">
                <a:avLst/>
              </a:prstGeom>
              <a:blipFill>
                <a:blip r:embed="rId6"/>
                <a:stretch>
                  <a:fillRect l="-12500" b="-100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78346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7590DA-F7CA-2F4F-9CC8-CDC0EAABD31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Feb 1-3,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C8AFC1-3183-F84E-A189-E1947E2BB6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Nanobeam Technologies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965412-B172-1B4A-AEF0-6E5418DDC6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27CD6844-1BCE-584E-A5D7-EC8750483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442" y="-121522"/>
            <a:ext cx="8226854" cy="940443"/>
          </a:xfrm>
        </p:spPr>
        <p:txBody>
          <a:bodyPr/>
          <a:lstStyle/>
          <a:p>
            <a:r>
              <a:rPr lang="en-US" dirty="0"/>
              <a:t>Coatings at high frequency</a:t>
            </a:r>
          </a:p>
        </p:txBody>
      </p:sp>
      <p:sp>
        <p:nvSpPr>
          <p:cNvPr id="12" name="Segnaposto contenuto 2">
            <a:extLst>
              <a:ext uri="{FF2B5EF4-FFF2-40B4-BE49-F238E27FC236}">
                <a16:creationId xmlns:a16="http://schemas.microsoft.com/office/drawing/2014/main" id="{64A77AD8-DCEF-3646-B9FC-CA65C97EA7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555" y="4905547"/>
            <a:ext cx="9070623" cy="758790"/>
          </a:xfrm>
        </p:spPr>
        <p:txBody>
          <a:bodyPr>
            <a:normAutofit/>
          </a:bodyPr>
          <a:lstStyle/>
          <a:p>
            <a:pPr marL="36576" indent="0" algn="just">
              <a:buNone/>
            </a:pPr>
            <a:r>
              <a:rPr lang="en-US" sz="2000" dirty="0"/>
              <a:t>EM characterization of “coating materials” is fundamental to evaluate accelerator </a:t>
            </a:r>
            <a:r>
              <a:rPr lang="en-US" sz="2000" dirty="0">
                <a:solidFill>
                  <a:srgbClr val="C00000"/>
                </a:solidFill>
              </a:rPr>
              <a:t>performance limitations </a:t>
            </a:r>
            <a:r>
              <a:rPr lang="en-US" sz="2000" dirty="0"/>
              <a:t>and build up a machine </a:t>
            </a:r>
            <a:r>
              <a:rPr lang="en-US" sz="2000" dirty="0">
                <a:solidFill>
                  <a:srgbClr val="C00000"/>
                </a:solidFill>
              </a:rPr>
              <a:t>impedance model</a:t>
            </a:r>
            <a:r>
              <a:rPr lang="en-US" sz="2000" dirty="0"/>
              <a:t>.</a:t>
            </a:r>
          </a:p>
          <a:p>
            <a:pPr marL="36576" indent="0" algn="ctr">
              <a:buNone/>
            </a:pPr>
            <a:endParaRPr lang="en-US" sz="3200" dirty="0"/>
          </a:p>
        </p:txBody>
      </p:sp>
      <p:sp>
        <p:nvSpPr>
          <p:cNvPr id="13" name="Segnaposto contenuto 2">
            <a:extLst>
              <a:ext uri="{FF2B5EF4-FFF2-40B4-BE49-F238E27FC236}">
                <a16:creationId xmlns:a16="http://schemas.microsoft.com/office/drawing/2014/main" id="{CE062101-39A5-9545-8D14-E2C4ECE0CC71}"/>
              </a:ext>
            </a:extLst>
          </p:cNvPr>
          <p:cNvSpPr txBox="1">
            <a:spLocks/>
          </p:cNvSpPr>
          <p:nvPr/>
        </p:nvSpPr>
        <p:spPr>
          <a:xfrm>
            <a:off x="1230342" y="3415035"/>
            <a:ext cx="6659046" cy="724108"/>
          </a:xfrm>
          <a:prstGeom prst="rect">
            <a:avLst/>
          </a:prstGeom>
          <a:ln>
            <a:solidFill>
              <a:srgbClr val="7030A0"/>
            </a:solidFill>
          </a:ln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just">
              <a:buFont typeface="Arial"/>
              <a:buNone/>
            </a:pPr>
            <a:r>
              <a:rPr lang="en-US" sz="2000" dirty="0">
                <a:solidFill>
                  <a:srgbClr val="C00000"/>
                </a:solidFill>
              </a:rPr>
              <a:t>Surface impedance</a:t>
            </a:r>
            <a:r>
              <a:rPr lang="en-US" sz="2000" dirty="0"/>
              <a:t> of the beam pipe depends on electromagnetic properties of </a:t>
            </a:r>
            <a:r>
              <a:rPr lang="en-US" sz="2000" i="1" dirty="0"/>
              <a:t>coatings.</a:t>
            </a:r>
          </a:p>
          <a:p>
            <a:pPr marL="36576" indent="0" algn="ctr">
              <a:buFont typeface="Arial"/>
              <a:buNone/>
            </a:pPr>
            <a:endParaRPr lang="en-US" sz="3200" dirty="0"/>
          </a:p>
        </p:txBody>
      </p:sp>
      <p:sp>
        <p:nvSpPr>
          <p:cNvPr id="15" name="Rettangolo 11">
            <a:extLst>
              <a:ext uri="{FF2B5EF4-FFF2-40B4-BE49-F238E27FC236}">
                <a16:creationId xmlns:a16="http://schemas.microsoft.com/office/drawing/2014/main" id="{34E531BE-CD24-D645-946A-367CEA69F7BC}"/>
              </a:ext>
            </a:extLst>
          </p:cNvPr>
          <p:cNvSpPr/>
          <p:nvPr/>
        </p:nvSpPr>
        <p:spPr>
          <a:xfrm>
            <a:off x="253154" y="1077328"/>
            <a:ext cx="8613423" cy="1574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olidFill>
                  <a:srgbClr val="C00000"/>
                </a:solidFill>
              </a:rPr>
              <a:t>Layers of coating materials</a:t>
            </a:r>
            <a:r>
              <a:rPr lang="en-US" sz="2000" dirty="0"/>
              <a:t> can significantly increase the resistive wall impedance at </a:t>
            </a:r>
            <a:r>
              <a:rPr lang="en-US" sz="2000" b="1" dirty="0">
                <a:solidFill>
                  <a:srgbClr val="C00000"/>
                </a:solidFill>
              </a:rPr>
              <a:t>high frequency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Low </a:t>
            </a:r>
            <a:r>
              <a:rPr lang="en-US" sz="2000" dirty="0" err="1"/>
              <a:t>conductvity</a:t>
            </a:r>
            <a:r>
              <a:rPr lang="en-US" sz="2000" dirty="0"/>
              <a:t>, thin layer coatings (NEG, a‐C)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Rough surfaces (not taken into account so far)</a:t>
            </a:r>
            <a:endParaRPr lang="en-US" sz="20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9056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861361-DF6A-5946-9CF2-18E8E992FB4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Feb 1-3,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B7612C-BEDE-154F-AA7C-C2A0B49FF4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Nanobeam Technologies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A392C9-805B-6B42-A66B-A04E404201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1888096-4E7C-7A43-BF0B-064C31131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442" y="-121522"/>
            <a:ext cx="8226854" cy="940443"/>
          </a:xfrm>
        </p:spPr>
        <p:txBody>
          <a:bodyPr/>
          <a:lstStyle/>
          <a:p>
            <a:r>
              <a:rPr lang="en-GB" dirty="0"/>
              <a:t>Measurement system upgrade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7BFCC88-6012-484C-94BD-FD7E6AD5AF68}"/>
              </a:ext>
            </a:extLst>
          </p:cNvPr>
          <p:cNvSpPr/>
          <p:nvPr/>
        </p:nvSpPr>
        <p:spPr>
          <a:xfrm>
            <a:off x="107995" y="818921"/>
            <a:ext cx="361976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>
                <a:latin typeface="+mn-lt"/>
              </a:rPr>
              <a:t>System specifications: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+mn-lt"/>
              </a:rPr>
              <a:t>Spectral Range: &gt; 3 THz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+mn-lt"/>
              </a:rPr>
              <a:t>Dynamic Range &gt; 70 dB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+mn-lt"/>
              </a:rPr>
              <a:t>Scanning Range ~ 300 </a:t>
            </a:r>
            <a:r>
              <a:rPr lang="en-GB" dirty="0" err="1">
                <a:latin typeface="+mn-lt"/>
              </a:rPr>
              <a:t>ps</a:t>
            </a:r>
            <a:endParaRPr lang="en-GB" dirty="0">
              <a:latin typeface="+mn-lt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+mn-lt"/>
              </a:rPr>
              <a:t>Spectral Resolution &lt; 3.5 GHz</a:t>
            </a:r>
            <a:endParaRPr lang="en-GB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E420D30-317D-274D-9420-1E55B871E73D}"/>
              </a:ext>
            </a:extLst>
          </p:cNvPr>
          <p:cNvSpPr/>
          <p:nvPr/>
        </p:nvSpPr>
        <p:spPr>
          <a:xfrm>
            <a:off x="3871777" y="818921"/>
            <a:ext cx="16196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>
                <a:latin typeface="+mn-lt"/>
              </a:rPr>
              <a:t>Upgrade: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+mn-lt"/>
              </a:rPr>
              <a:t>&gt; 5 THz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+mn-lt"/>
              </a:rPr>
              <a:t>&gt; 90 dB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+mn-lt"/>
              </a:rPr>
              <a:t>~ 850 </a:t>
            </a:r>
            <a:r>
              <a:rPr lang="en-GB" dirty="0" err="1">
                <a:latin typeface="+mn-lt"/>
              </a:rPr>
              <a:t>ps</a:t>
            </a:r>
            <a:endParaRPr lang="en-GB" dirty="0">
              <a:latin typeface="+mn-lt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+mn-lt"/>
              </a:rPr>
              <a:t>&lt; 1.5 GHz</a:t>
            </a:r>
            <a:endParaRPr lang="en-GB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869BA0AC-A596-F74A-8F12-B172789378D8}"/>
              </a:ext>
            </a:extLst>
          </p:cNvPr>
          <p:cNvSpPr/>
          <p:nvPr/>
        </p:nvSpPr>
        <p:spPr>
          <a:xfrm>
            <a:off x="3348342" y="1355371"/>
            <a:ext cx="523436" cy="504056"/>
          </a:xfrm>
          <a:prstGeom prst="rightArrow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4B35584-123F-544D-9EB4-388A14BFB0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463" b="98276" l="1545" r="100000">
                        <a14:foregroundMark x1="43539" y1="72660" x2="66713" y2="6453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20" t="3449" b="1587"/>
          <a:stretch/>
        </p:blipFill>
        <p:spPr>
          <a:xfrm>
            <a:off x="5399584" y="1436291"/>
            <a:ext cx="3744416" cy="2073667"/>
          </a:xfrm>
          <a:prstGeom prst="rect">
            <a:avLst/>
          </a:prstGeom>
        </p:spPr>
      </p:pic>
      <p:pic>
        <p:nvPicPr>
          <p:cNvPr id="16" name="Picture 2" descr="Terahertz">
            <a:extLst>
              <a:ext uri="{FF2B5EF4-FFF2-40B4-BE49-F238E27FC236}">
                <a16:creationId xmlns:a16="http://schemas.microsoft.com/office/drawing/2014/main" id="{389CFF39-CCD4-F846-A8F6-813CB34189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" t="9332" r="5915" b="6685"/>
          <a:stretch/>
        </p:blipFill>
        <p:spPr bwMode="auto">
          <a:xfrm>
            <a:off x="7477990" y="2992198"/>
            <a:ext cx="72008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tki logo 200">
            <a:extLst>
              <a:ext uri="{FF2B5EF4-FFF2-40B4-BE49-F238E27FC236}">
                <a16:creationId xmlns:a16="http://schemas.microsoft.com/office/drawing/2014/main" id="{843951E1-901D-A742-9D3E-ED553711D6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6788" y="2992198"/>
            <a:ext cx="695944" cy="622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F0B6B6D-574E-E748-924D-6CF7FB26EB89}"/>
              </a:ext>
            </a:extLst>
          </p:cNvPr>
          <p:cNvSpPr/>
          <p:nvPr/>
        </p:nvSpPr>
        <p:spPr>
          <a:xfrm>
            <a:off x="5399584" y="1092187"/>
            <a:ext cx="25900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More accurate </a:t>
            </a:r>
            <a:r>
              <a:rPr lang="en-GB" b="1" dirty="0">
                <a:solidFill>
                  <a:srgbClr val="C00000"/>
                </a:solidFill>
              </a:rPr>
              <a:t>guiding system</a:t>
            </a:r>
            <a:r>
              <a:rPr lang="en-GB" dirty="0"/>
              <a:t> manufacturing</a:t>
            </a:r>
            <a:endParaRPr lang="en-GB" dirty="0">
              <a:solidFill>
                <a:srgbClr val="0055A0"/>
              </a:solidFill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03825D19-40D3-6C41-8BDA-4702233340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5378" y="2351978"/>
            <a:ext cx="4808605" cy="368891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3099D85-45C3-FA49-B2C9-91FAB98A8EB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16976" y="4235967"/>
            <a:ext cx="4727024" cy="1862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6493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861361-DF6A-5946-9CF2-18E8E992FB4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Feb 1-3,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B7612C-BEDE-154F-AA7C-C2A0B49FF4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Nanobeam Technologies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A392C9-805B-6B42-A66B-A04E404201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1888096-4E7C-7A43-BF0B-064C31131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442" y="-121522"/>
            <a:ext cx="8226854" cy="940443"/>
          </a:xfrm>
        </p:spPr>
        <p:txBody>
          <a:bodyPr/>
          <a:lstStyle/>
          <a:p>
            <a:r>
              <a:rPr lang="en-GB" dirty="0"/>
              <a:t>Measurement results on a-C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3485DE8-469B-1E42-8A65-46A5D8A9D8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9030" y="3255327"/>
            <a:ext cx="4424970" cy="18115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B40787D-3814-C44D-A6D4-695860545DA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4608" r="15028"/>
          <a:stretch/>
        </p:blipFill>
        <p:spPr>
          <a:xfrm>
            <a:off x="4225159" y="818921"/>
            <a:ext cx="4813738" cy="2721094"/>
          </a:xfrm>
          <a:prstGeom prst="ellipse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30DEB63-8A05-F940-9EF9-0542C1EE387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291" t="4751" r="7183" b="2989"/>
          <a:stretch/>
        </p:blipFill>
        <p:spPr>
          <a:xfrm>
            <a:off x="-1" y="2313441"/>
            <a:ext cx="4677103" cy="3961235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C4DD8599-2A24-BD45-A329-D649AE1BE9E0}"/>
              </a:ext>
            </a:extLst>
          </p:cNvPr>
          <p:cNvSpPr/>
          <p:nvPr/>
        </p:nvSpPr>
        <p:spPr>
          <a:xfrm>
            <a:off x="549042" y="1012183"/>
            <a:ext cx="312707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/>
              <a:t>Two samples with 3</a:t>
            </a:r>
            <a:r>
              <a:rPr lang="el-GR" sz="2200" dirty="0"/>
              <a:t> μ</a:t>
            </a:r>
            <a:r>
              <a:rPr lang="en-US" sz="2200" dirty="0"/>
              <a:t>m</a:t>
            </a:r>
            <a:r>
              <a:rPr lang="el-GR" sz="2200" dirty="0"/>
              <a:t> </a:t>
            </a:r>
            <a:r>
              <a:rPr lang="en-US" sz="2200" dirty="0"/>
              <a:t>of </a:t>
            </a:r>
            <a:r>
              <a:rPr lang="en-GB" sz="2200" b="1" dirty="0">
                <a:solidFill>
                  <a:srgbClr val="C00000"/>
                </a:solidFill>
              </a:rPr>
              <a:t>Amorphous carbon </a:t>
            </a:r>
            <a:r>
              <a:rPr lang="en-GB" sz="2200" dirty="0"/>
              <a:t>on copper bulk</a:t>
            </a:r>
            <a:endParaRPr lang="en-GB" sz="2200" dirty="0">
              <a:solidFill>
                <a:srgbClr val="0055A0"/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A15C8F5-46F2-DF4D-AB57-131CB6DB436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2474" t="11941" r="23104" b="13870"/>
          <a:stretch/>
        </p:blipFill>
        <p:spPr>
          <a:xfrm>
            <a:off x="6750195" y="4721988"/>
            <a:ext cx="1518668" cy="1552688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6591368B-E845-6945-B106-79DD2C591A4D}"/>
              </a:ext>
            </a:extLst>
          </p:cNvPr>
          <p:cNvSpPr/>
          <p:nvPr/>
        </p:nvSpPr>
        <p:spPr>
          <a:xfrm>
            <a:off x="5415490" y="5186225"/>
            <a:ext cx="13873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Helvetica" pitchFamily="2" charset="0"/>
              </a:rPr>
              <a:t>Mechanical stress with </a:t>
            </a:r>
            <a:r>
              <a:rPr lang="en-US" dirty="0"/>
              <a:t>3 </a:t>
            </a:r>
            <a:r>
              <a:rPr lang="en-US" dirty="0" err="1"/>
              <a:t>μm</a:t>
            </a:r>
            <a:r>
              <a:rPr lang="en-US" dirty="0"/>
              <a:t> of</a:t>
            </a:r>
            <a:r>
              <a:rPr lang="en-US" dirty="0">
                <a:latin typeface="Helvetica" pitchFamily="2" charset="0"/>
              </a:rPr>
              <a:t> a-C on cu slab</a:t>
            </a:r>
            <a:endParaRPr lang="en-US" dirty="0"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92733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861361-DF6A-5946-9CF2-18E8E992FB4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Feb 1-3,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B7612C-BEDE-154F-AA7C-C2A0B49FF4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Nanobeam Technologies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A392C9-805B-6B42-A66B-A04E404201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1888096-4E7C-7A43-BF0B-064C31131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442" y="-121522"/>
            <a:ext cx="8226854" cy="940443"/>
          </a:xfrm>
        </p:spPr>
        <p:txBody>
          <a:bodyPr/>
          <a:lstStyle/>
          <a:p>
            <a:r>
              <a:rPr lang="en-GB" dirty="0"/>
              <a:t>Measurement results on a-C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2F6690A-9740-1A44-B579-496146BEBC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471" t="4370" r="5001" b="3048"/>
          <a:stretch/>
        </p:blipFill>
        <p:spPr>
          <a:xfrm>
            <a:off x="94593" y="1822714"/>
            <a:ext cx="4654330" cy="360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C3E6CDB-64AA-344A-8B13-194EBF87B3C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471" t="4691" r="7356" b="2727"/>
          <a:stretch/>
        </p:blipFill>
        <p:spPr>
          <a:xfrm>
            <a:off x="4559868" y="1822714"/>
            <a:ext cx="4529033" cy="360000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4D0FA325-F53F-D24E-83B6-7B2047A8D8BC}"/>
              </a:ext>
            </a:extLst>
          </p:cNvPr>
          <p:cNvSpPr/>
          <p:nvPr/>
        </p:nvSpPr>
        <p:spPr>
          <a:xfrm>
            <a:off x="251878" y="5577805"/>
            <a:ext cx="861597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dirty="0"/>
              <a:t>Shown for the first time → CERN note will be published soon </a:t>
            </a:r>
            <a:endParaRPr lang="en-GB" sz="2200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3798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861361-DF6A-5946-9CF2-18E8E992FB4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Feb 1-3,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B7612C-BEDE-154F-AA7C-C2A0B49FF4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Nanobeam Technologies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A392C9-805B-6B42-A66B-A04E404201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1888096-4E7C-7A43-BF0B-064C31131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442" y="-121522"/>
            <a:ext cx="8226854" cy="940443"/>
          </a:xfrm>
        </p:spPr>
        <p:txBody>
          <a:bodyPr/>
          <a:lstStyle/>
          <a:p>
            <a:r>
              <a:rPr lang="en-GB" dirty="0"/>
              <a:t>Outlook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538B963A-F55E-B445-A114-377EB83A72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0427" y="935421"/>
            <a:ext cx="8518882" cy="5307725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en-GB" sz="1800" b="1" dirty="0">
                <a:solidFill>
                  <a:srgbClr val="C00000"/>
                </a:solidFill>
              </a:rPr>
              <a:t>New collaboration agreement 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en-GB" sz="1800" dirty="0">
                <a:solidFill>
                  <a:srgbClr val="0055A0"/>
                </a:solidFill>
              </a:rPr>
              <a:t>between CERN &amp; INFN Naples in the framework of INFN ARYA project:</a:t>
            </a:r>
            <a:endParaRPr lang="en-GB" sz="1600" b="1" dirty="0">
              <a:cs typeface="Calibri" panose="020F0502020204030204" pitchFamily="34" charset="0"/>
            </a:endParaRPr>
          </a:p>
          <a:p>
            <a:pPr marL="285750" lvl="0" indent="-285750">
              <a:spcBef>
                <a:spcPts val="1200"/>
              </a:spcBef>
              <a:buFont typeface="Wingdings" pitchFamily="2" charset="2"/>
              <a:buChar char="§"/>
            </a:pPr>
            <a:r>
              <a:rPr lang="en-GB" sz="1600" b="1" dirty="0">
                <a:cs typeface="Calibri" panose="020F0502020204030204" pitchFamily="34" charset="0"/>
              </a:rPr>
              <a:t>Realization</a:t>
            </a:r>
            <a:r>
              <a:rPr lang="en-GB" sz="1600" dirty="0">
                <a:cs typeface="Calibri" panose="020F0502020204030204" pitchFamily="34" charset="0"/>
              </a:rPr>
              <a:t> of different </a:t>
            </a:r>
            <a:r>
              <a:rPr lang="en-GB" sz="1600" b="1" dirty="0">
                <a:cs typeface="Calibri" panose="020F0502020204030204" pitchFamily="34" charset="0"/>
              </a:rPr>
              <a:t>laser surface treatments </a:t>
            </a:r>
            <a:r>
              <a:rPr lang="en-GB" sz="1600" dirty="0">
                <a:cs typeface="Calibri" panose="020F0502020204030204" pitchFamily="34" charset="0"/>
              </a:rPr>
              <a:t>focusing on reduced nanoparticle formation (collaboration with </a:t>
            </a:r>
            <a:r>
              <a:rPr lang="en-GB" sz="1600" dirty="0" err="1">
                <a:cs typeface="Calibri" panose="020F0502020204030204" pitchFamily="34" charset="0"/>
              </a:rPr>
              <a:t>Unina</a:t>
            </a:r>
            <a:r>
              <a:rPr lang="en-GB" sz="1600" dirty="0">
                <a:cs typeface="Calibri" panose="020F0502020204030204" pitchFamily="34" charset="0"/>
              </a:rPr>
              <a:t>) and their </a:t>
            </a:r>
            <a:r>
              <a:rPr lang="en-GB" sz="1600" b="1" dirty="0">
                <a:cs typeface="Calibri" panose="020F0502020204030204" pitchFamily="34" charset="0"/>
              </a:rPr>
              <a:t>EM </a:t>
            </a:r>
            <a:r>
              <a:rPr lang="en-GB" sz="1600" b="1" dirty="0"/>
              <a:t>characterization</a:t>
            </a:r>
          </a:p>
          <a:p>
            <a:pPr marL="285750" lvl="0" indent="-285750">
              <a:spcBef>
                <a:spcPts val="1200"/>
              </a:spcBef>
              <a:buFont typeface="Wingdings" pitchFamily="2" charset="2"/>
              <a:buChar char="§"/>
            </a:pPr>
            <a:endParaRPr lang="en-GB" sz="1600" b="1" dirty="0">
              <a:cs typeface="Calibri" panose="020F0502020204030204" pitchFamily="34" charset="0"/>
            </a:endParaRPr>
          </a:p>
          <a:p>
            <a:pPr marL="285750" lvl="0" indent="-285750">
              <a:spcBef>
                <a:spcPts val="1200"/>
              </a:spcBef>
              <a:buFont typeface="Wingdings" pitchFamily="2" charset="2"/>
              <a:buChar char="§"/>
            </a:pPr>
            <a:endParaRPr lang="en-GB" sz="1600" b="1" dirty="0">
              <a:cs typeface="Calibri" panose="020F0502020204030204" pitchFamily="34" charset="0"/>
            </a:endParaRPr>
          </a:p>
          <a:p>
            <a:pPr marL="285750" lvl="0" indent="-285750">
              <a:spcBef>
                <a:spcPts val="1200"/>
              </a:spcBef>
              <a:buFont typeface="Wingdings" pitchFamily="2" charset="2"/>
              <a:buChar char="§"/>
            </a:pPr>
            <a:endParaRPr lang="en-GB" sz="1600" b="1" dirty="0">
              <a:cs typeface="Calibri" panose="020F0502020204030204" pitchFamily="34" charset="0"/>
            </a:endParaRPr>
          </a:p>
          <a:p>
            <a:pPr marL="285750" lvl="0" indent="-285750">
              <a:spcBef>
                <a:spcPts val="1200"/>
              </a:spcBef>
              <a:buFont typeface="Wingdings" pitchFamily="2" charset="2"/>
              <a:buChar char="§"/>
            </a:pPr>
            <a:endParaRPr lang="en-GB" sz="1600" b="1" dirty="0">
              <a:cs typeface="Calibri" panose="020F0502020204030204" pitchFamily="34" charset="0"/>
            </a:endParaRPr>
          </a:p>
          <a:p>
            <a:pPr marL="285750" indent="-285750">
              <a:spcBef>
                <a:spcPts val="1200"/>
              </a:spcBef>
              <a:buFont typeface="Wingdings" pitchFamily="2" charset="2"/>
              <a:buChar char="§"/>
            </a:pPr>
            <a:r>
              <a:rPr lang="en-GB" sz="1600" b="1" dirty="0"/>
              <a:t>Improving the sensitivity</a:t>
            </a:r>
            <a:r>
              <a:rPr lang="en-GB" sz="1600" dirty="0"/>
              <a:t> for the characterization of very thin structures resorting on </a:t>
            </a:r>
            <a:r>
              <a:rPr lang="en-GB" sz="1600" b="1" dirty="0"/>
              <a:t>resonant structure methodology</a:t>
            </a:r>
            <a:endParaRPr lang="en-GB" sz="1600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163F108C-E0FC-BA4D-941C-0F2FA0C9375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42" y="2115429"/>
            <a:ext cx="3842913" cy="1854065"/>
          </a:xfrm>
          <a:prstGeom prst="rect">
            <a:avLst/>
          </a:prstGeom>
          <a:noFill/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AD2569A-9073-8F48-B7BC-622755A7A7C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08"/>
          <a:stretch/>
        </p:blipFill>
        <p:spPr bwMode="auto">
          <a:xfrm>
            <a:off x="4435370" y="2115429"/>
            <a:ext cx="4017214" cy="175750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AEE5BEA-60FA-644B-81AC-228417673F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402" y="4559250"/>
            <a:ext cx="3462276" cy="890878"/>
          </a:xfrm>
          <a:prstGeom prst="rect">
            <a:avLst/>
          </a:prstGeom>
        </p:spPr>
      </p:pic>
      <p:sp>
        <p:nvSpPr>
          <p:cNvPr id="52" name="Ovale 13">
            <a:extLst>
              <a:ext uri="{FF2B5EF4-FFF2-40B4-BE49-F238E27FC236}">
                <a16:creationId xmlns:a16="http://schemas.microsoft.com/office/drawing/2014/main" id="{D1D90A1F-7534-4A40-AFE9-E0EE72525243}"/>
              </a:ext>
            </a:extLst>
          </p:cNvPr>
          <p:cNvSpPr>
            <a:spLocks noChangeAspect="1"/>
          </p:cNvSpPr>
          <p:nvPr/>
        </p:nvSpPr>
        <p:spPr>
          <a:xfrm>
            <a:off x="903891" y="4517210"/>
            <a:ext cx="1471448" cy="979704"/>
          </a:xfrm>
          <a:prstGeom prst="ellipse">
            <a:avLst/>
          </a:prstGeom>
          <a:noFill/>
          <a:ln w="1905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7" name="Picture 14">
            <a:extLst>
              <a:ext uri="{FF2B5EF4-FFF2-40B4-BE49-F238E27FC236}">
                <a16:creationId xmlns:a16="http://schemas.microsoft.com/office/drawing/2014/main" id="{6E8FEDFF-E290-4147-B069-F07B54CB200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5152" r="27102" b="49299"/>
          <a:stretch/>
        </p:blipFill>
        <p:spPr>
          <a:xfrm>
            <a:off x="4331225" y="4435079"/>
            <a:ext cx="2561729" cy="1755426"/>
          </a:xfrm>
          <a:prstGeom prst="ellipse">
            <a:avLst/>
          </a:prstGeom>
        </p:spPr>
      </p:pic>
      <p:sp>
        <p:nvSpPr>
          <p:cNvPr id="58" name="Rectangle 50">
            <a:extLst>
              <a:ext uri="{FF2B5EF4-FFF2-40B4-BE49-F238E27FC236}">
                <a16:creationId xmlns:a16="http://schemas.microsoft.com/office/drawing/2014/main" id="{93A83918-D167-F84E-A616-B04F95B9F9A9}"/>
              </a:ext>
            </a:extLst>
          </p:cNvPr>
          <p:cNvSpPr/>
          <p:nvPr/>
        </p:nvSpPr>
        <p:spPr>
          <a:xfrm>
            <a:off x="488956" y="5651891"/>
            <a:ext cx="32388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rgbClr val="C00000"/>
                </a:solidFill>
              </a:rPr>
              <a:t>Dielectric resonator</a:t>
            </a:r>
            <a:endParaRPr lang="en-GB" baseline="30000" dirty="0">
              <a:solidFill>
                <a:srgbClr val="C00000"/>
              </a:solidFill>
            </a:endParaRPr>
          </a:p>
        </p:txBody>
      </p:sp>
      <p:pic>
        <p:nvPicPr>
          <p:cNvPr id="63" name="Picture 38">
            <a:extLst>
              <a:ext uri="{FF2B5EF4-FFF2-40B4-BE49-F238E27FC236}">
                <a16:creationId xmlns:a16="http://schemas.microsoft.com/office/drawing/2014/main" id="{E3D5214D-94F0-E743-BA0E-778400B6475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3937" t="1560" r="58104" b="33980"/>
          <a:stretch/>
        </p:blipFill>
        <p:spPr>
          <a:xfrm>
            <a:off x="7566630" y="4310093"/>
            <a:ext cx="1120170" cy="1865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7154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FD8AFD-5676-0840-9479-3AE1F9FB5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  <a:endParaRPr lang="it-I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1CF85E-3018-6343-83AC-EC81FE537C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0055A0"/>
              </a:buClr>
            </a:pPr>
            <a:r>
              <a:rPr lang="en-GB" sz="4000" dirty="0">
                <a:solidFill>
                  <a:srgbClr val="B2B2B2"/>
                </a:solidFill>
              </a:rPr>
              <a:t>Coating characterization for RW</a:t>
            </a:r>
          </a:p>
          <a:p>
            <a:pPr lvl="0">
              <a:buClr>
                <a:srgbClr val="0055A0"/>
              </a:buClr>
            </a:pPr>
            <a:r>
              <a:rPr lang="en-GB" sz="4000" dirty="0"/>
              <a:t>From </a:t>
            </a:r>
            <a:r>
              <a:rPr lang="en-GB" sz="4000" dirty="0" err="1"/>
              <a:t>Z</a:t>
            </a:r>
            <a:r>
              <a:rPr lang="en-GB" sz="4000" baseline="-25000" dirty="0" err="1"/>
              <a:t>s</a:t>
            </a:r>
            <a:r>
              <a:rPr lang="en-GB" sz="4000" dirty="0"/>
              <a:t> to </a:t>
            </a:r>
            <a:r>
              <a:rPr lang="en-GB" sz="4000" dirty="0" err="1"/>
              <a:t>Z</a:t>
            </a:r>
            <a:r>
              <a:rPr lang="en-GB" sz="4000" baseline="-25000" dirty="0" err="1"/>
              <a:t>wall</a:t>
            </a:r>
            <a:endParaRPr lang="en-GB" sz="4000" baseline="-25000" dirty="0"/>
          </a:p>
          <a:p>
            <a:pPr lvl="1">
              <a:buClr>
                <a:srgbClr val="0055A0"/>
              </a:buClr>
            </a:pPr>
            <a:r>
              <a:rPr lang="en-GB" sz="2500" dirty="0"/>
              <a:t>Tools and methods</a:t>
            </a:r>
          </a:p>
          <a:p>
            <a:pPr lvl="1">
              <a:buClr>
                <a:srgbClr val="0055A0"/>
              </a:buClr>
            </a:pPr>
            <a:r>
              <a:rPr lang="en-GB" sz="2500" dirty="0"/>
              <a:t>Transmission line theory</a:t>
            </a:r>
          </a:p>
          <a:p>
            <a:pPr lvl="1">
              <a:buClr>
                <a:srgbClr val="0055A0"/>
              </a:buClr>
            </a:pPr>
            <a:r>
              <a:rPr lang="en-GB" sz="2500" dirty="0"/>
              <a:t>Comparison IW2D and TL for FCC </a:t>
            </a:r>
            <a:r>
              <a:rPr lang="en-GB" sz="2500" dirty="0" err="1"/>
              <a:t>e</a:t>
            </a:r>
            <a:r>
              <a:rPr lang="en-GB" sz="2500" baseline="30000" dirty="0" err="1"/>
              <a:t>+</a:t>
            </a:r>
            <a:r>
              <a:rPr lang="en-GB" sz="2500" dirty="0" err="1"/>
              <a:t>e</a:t>
            </a:r>
            <a:r>
              <a:rPr lang="en-GB" sz="2500" baseline="30000" dirty="0"/>
              <a:t>- </a:t>
            </a:r>
          </a:p>
          <a:p>
            <a:pPr lvl="0">
              <a:buClr>
                <a:srgbClr val="0055A0"/>
              </a:buClr>
            </a:pPr>
            <a:r>
              <a:rPr lang="en-GB" sz="4000" dirty="0">
                <a:solidFill>
                  <a:srgbClr val="B2B2B2"/>
                </a:solidFill>
              </a:rPr>
              <a:t>Conclusion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7590DA-F7CA-2F4F-9CC8-CDC0EAABD31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Feb 1-3,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C8AFC1-3183-F84E-A189-E1947E2BB6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Nanobeam Technologies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965412-B172-1B4A-AEF0-6E5418DDC6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16400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0C603-BF7A-1845-B09E-823F06550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441" y="-111659"/>
            <a:ext cx="8226854" cy="940443"/>
          </a:xfrm>
        </p:spPr>
        <p:txBody>
          <a:bodyPr/>
          <a:lstStyle/>
          <a:p>
            <a:r>
              <a:rPr lang="en-US" dirty="0"/>
              <a:t>Tools and methods</a:t>
            </a:r>
            <a:endParaRPr lang="it-I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A5BFBB-4946-C44D-A63D-F216AAA9FF0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Feb 1-3,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A96161-DD05-024C-8E02-EC641B337B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Nanobeam Technologies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6B03D-98A8-E54A-BCD7-A7F1F1BB8A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9D066A1A-3144-FC4A-9EB5-91C8A48438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1228" y="935421"/>
            <a:ext cx="5034456" cy="5307725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en-GB" sz="1800" b="1" dirty="0">
                <a:solidFill>
                  <a:srgbClr val="C00000"/>
                </a:solidFill>
              </a:rPr>
              <a:t>Two main tools with two different approach:</a:t>
            </a:r>
            <a:endParaRPr lang="en-GB" sz="1600" b="1" dirty="0">
              <a:cs typeface="Calibri" panose="020F0502020204030204" pitchFamily="34" charset="0"/>
            </a:endParaRPr>
          </a:p>
          <a:p>
            <a:pPr marL="285750" indent="-285750">
              <a:spcBef>
                <a:spcPts val="1200"/>
              </a:spcBef>
              <a:buFont typeface="Wingdings" pitchFamily="2" charset="2"/>
              <a:buChar char="§"/>
            </a:pPr>
            <a:r>
              <a:rPr lang="en-GB" sz="1600" b="1" dirty="0"/>
              <a:t>Transmission line theory </a:t>
            </a:r>
          </a:p>
          <a:p>
            <a:pPr marL="697230" lvl="1" indent="-285750">
              <a:spcBef>
                <a:spcPts val="1200"/>
              </a:spcBef>
              <a:buFont typeface="Wingdings" pitchFamily="2" charset="2"/>
              <a:buChar char="§"/>
            </a:pPr>
            <a:r>
              <a:rPr lang="it-IT" sz="1400" dirty="0"/>
              <a:t>To </a:t>
            </a:r>
            <a:r>
              <a:rPr lang="it-IT" sz="1400" dirty="0" err="1"/>
              <a:t>calculate</a:t>
            </a:r>
            <a:r>
              <a:rPr lang="it-IT" sz="1400" dirty="0"/>
              <a:t> the resistive </a:t>
            </a:r>
            <a:r>
              <a:rPr lang="it-IT" sz="1400" dirty="0" err="1"/>
              <a:t>wall</a:t>
            </a:r>
            <a:r>
              <a:rPr lang="it-IT" sz="1400" dirty="0"/>
              <a:t> </a:t>
            </a:r>
            <a:r>
              <a:rPr lang="it-IT" sz="1400" dirty="0" err="1"/>
              <a:t>impedance</a:t>
            </a:r>
            <a:r>
              <a:rPr lang="it-IT" sz="1400" dirty="0"/>
              <a:t> of a </a:t>
            </a:r>
            <a:r>
              <a:rPr lang="it-IT" sz="1400" dirty="0" err="1"/>
              <a:t>multilayer</a:t>
            </a:r>
            <a:r>
              <a:rPr lang="it-IT" sz="1400" dirty="0"/>
              <a:t> round </a:t>
            </a:r>
            <a:r>
              <a:rPr lang="it-IT" sz="1400" dirty="0" err="1"/>
              <a:t>chamber</a:t>
            </a:r>
            <a:endParaRPr lang="it-IT" sz="1400" dirty="0"/>
          </a:p>
          <a:p>
            <a:pPr marL="697230" lvl="1" indent="-285750">
              <a:spcBef>
                <a:spcPts val="1200"/>
              </a:spcBef>
              <a:buFont typeface="Wingdings" pitchFamily="2" charset="2"/>
              <a:buChar char="§"/>
            </a:pPr>
            <a:r>
              <a:rPr lang="it-IT" sz="1400" dirty="0"/>
              <a:t>Can be </a:t>
            </a:r>
            <a:r>
              <a:rPr lang="it-IT" sz="1400" dirty="0" err="1"/>
              <a:t>applied</a:t>
            </a:r>
            <a:r>
              <a:rPr lang="it-IT" sz="1400" dirty="0"/>
              <a:t> </a:t>
            </a:r>
            <a:r>
              <a:rPr lang="it-IT" sz="1400" dirty="0" err="1"/>
              <a:t>recursively</a:t>
            </a:r>
            <a:r>
              <a:rPr lang="it-IT" sz="1400" dirty="0"/>
              <a:t> to take </a:t>
            </a:r>
            <a:r>
              <a:rPr lang="it-IT" sz="1400" dirty="0" err="1"/>
              <a:t>into</a:t>
            </a:r>
            <a:r>
              <a:rPr lang="it-IT" sz="1400" dirty="0"/>
              <a:t> account </a:t>
            </a:r>
            <a:r>
              <a:rPr lang="it-IT" sz="1400" dirty="0" err="1"/>
              <a:t>whatever</a:t>
            </a:r>
            <a:r>
              <a:rPr lang="it-IT" sz="1400" dirty="0"/>
              <a:t> </a:t>
            </a:r>
            <a:r>
              <a:rPr lang="it-IT" sz="1400" dirty="0" err="1"/>
              <a:t>number</a:t>
            </a:r>
            <a:r>
              <a:rPr lang="it-IT" sz="1400" dirty="0"/>
              <a:t> of </a:t>
            </a:r>
            <a:r>
              <a:rPr lang="it-IT" sz="1400" dirty="0" err="1"/>
              <a:t>layers</a:t>
            </a:r>
            <a:endParaRPr lang="it-IT" sz="1400" dirty="0"/>
          </a:p>
          <a:p>
            <a:pPr marL="697230" lvl="1" indent="-285750">
              <a:spcBef>
                <a:spcPts val="1200"/>
              </a:spcBef>
              <a:buFont typeface="Wingdings" pitchFamily="2" charset="2"/>
              <a:buChar char="§"/>
            </a:pPr>
            <a:r>
              <a:rPr lang="it-IT" sz="1400" dirty="0" err="1"/>
              <a:t>Leontovich</a:t>
            </a:r>
            <a:r>
              <a:rPr lang="it-IT" sz="1400" dirty="0"/>
              <a:t> </a:t>
            </a:r>
            <a:r>
              <a:rPr lang="it-IT" sz="1400" dirty="0" err="1"/>
              <a:t>boundary</a:t>
            </a:r>
            <a:r>
              <a:rPr lang="it-IT" sz="1400" dirty="0"/>
              <a:t> </a:t>
            </a:r>
            <a:r>
              <a:rPr lang="it-IT" sz="1400" dirty="0" err="1"/>
              <a:t>condition</a:t>
            </a:r>
            <a:r>
              <a:rPr lang="it-IT" sz="1400" dirty="0"/>
              <a:t> </a:t>
            </a:r>
            <a:r>
              <a:rPr lang="it-IT" sz="1400" dirty="0" err="1"/>
              <a:t>required</a:t>
            </a:r>
            <a:endParaRPr lang="it-IT" sz="1400" dirty="0"/>
          </a:p>
          <a:p>
            <a:pPr marL="697230" lvl="1" indent="-285750">
              <a:spcBef>
                <a:spcPts val="1200"/>
              </a:spcBef>
              <a:buFont typeface="Wingdings" pitchFamily="2" charset="2"/>
              <a:buChar char="§"/>
            </a:pPr>
            <a:r>
              <a:rPr lang="en-GB" sz="1400" dirty="0">
                <a:cs typeface="Calibri" panose="020F0502020204030204" pitchFamily="34" charset="0"/>
              </a:rPr>
              <a:t>Ref: PhD thesis Carlo </a:t>
            </a:r>
            <a:r>
              <a:rPr lang="en-GB" sz="1400" dirty="0" err="1">
                <a:cs typeface="Calibri" panose="020F0502020204030204" pitchFamily="34" charset="0"/>
              </a:rPr>
              <a:t>Zannini</a:t>
            </a:r>
            <a:r>
              <a:rPr lang="en-GB" sz="1400" dirty="0">
                <a:cs typeface="Calibri" panose="020F0502020204030204" pitchFamily="34" charset="0"/>
              </a:rPr>
              <a:t> (EPFL 2013)</a:t>
            </a:r>
            <a:endParaRPr lang="en-GB" sz="1600" b="1" dirty="0">
              <a:cs typeface="Calibri" panose="020F0502020204030204" pitchFamily="34" charset="0"/>
            </a:endParaRPr>
          </a:p>
          <a:p>
            <a:pPr marL="285750" lvl="0" indent="-285750">
              <a:spcBef>
                <a:spcPts val="1200"/>
              </a:spcBef>
              <a:buFont typeface="Wingdings" pitchFamily="2" charset="2"/>
              <a:buChar char="§"/>
            </a:pPr>
            <a:r>
              <a:rPr lang="en-GB" sz="1600" b="1" dirty="0">
                <a:cs typeface="Calibri" panose="020F0502020204030204" pitchFamily="34" charset="0"/>
              </a:rPr>
              <a:t>ImpedanceWake2D</a:t>
            </a:r>
            <a:endParaRPr lang="en-GB" sz="1200" dirty="0">
              <a:cs typeface="Calibri" panose="020F0502020204030204" pitchFamily="34" charset="0"/>
            </a:endParaRPr>
          </a:p>
          <a:p>
            <a:pPr marL="697230" lvl="1" indent="-285750">
              <a:spcBef>
                <a:spcPts val="1200"/>
              </a:spcBef>
              <a:buFont typeface="Wingdings" pitchFamily="2" charset="2"/>
              <a:buChar char="§"/>
            </a:pPr>
            <a:r>
              <a:rPr lang="en-GB" sz="1400" dirty="0">
                <a:cs typeface="Calibri" panose="020F0502020204030204" pitchFamily="34" charset="0"/>
              </a:rPr>
              <a:t>Solves Maxwell’s equation in frequency domain for a multilayer vacuum chamber made of arbitrary materials </a:t>
            </a:r>
          </a:p>
          <a:p>
            <a:pPr marL="697230" lvl="1" indent="-285750">
              <a:spcBef>
                <a:spcPts val="1200"/>
              </a:spcBef>
              <a:buFont typeface="Wingdings" pitchFamily="2" charset="2"/>
              <a:buChar char="§"/>
            </a:pPr>
            <a:r>
              <a:rPr lang="en-GB" sz="1400" dirty="0">
                <a:cs typeface="Calibri" panose="020F0502020204030204" pitchFamily="34" charset="0"/>
              </a:rPr>
              <a:t>Field matching at all material boundaries</a:t>
            </a:r>
            <a:endParaRPr lang="en-GB" sz="1400" b="1" dirty="0">
              <a:cs typeface="Calibri" panose="020F0502020204030204" pitchFamily="34" charset="0"/>
            </a:endParaRPr>
          </a:p>
          <a:p>
            <a:pPr marL="697230" lvl="1" indent="-285750">
              <a:spcBef>
                <a:spcPts val="1200"/>
              </a:spcBef>
              <a:buFont typeface="Wingdings" pitchFamily="2" charset="2"/>
              <a:buChar char="§"/>
            </a:pPr>
            <a:r>
              <a:rPr lang="en-GB" sz="1400" dirty="0">
                <a:cs typeface="Calibri" panose="020F0502020204030204" pitchFamily="34" charset="0"/>
              </a:rPr>
              <a:t>Outputs the impedance contributions as a function of frequency</a:t>
            </a:r>
          </a:p>
          <a:p>
            <a:pPr marL="697230" lvl="1" indent="-285750">
              <a:spcBef>
                <a:spcPts val="1200"/>
              </a:spcBef>
              <a:buFont typeface="Wingdings" pitchFamily="2" charset="2"/>
              <a:buChar char="§"/>
            </a:pPr>
            <a:r>
              <a:rPr lang="en-GB" sz="1400" dirty="0">
                <a:cs typeface="Calibri" panose="020F0502020204030204" pitchFamily="34" charset="0"/>
              </a:rPr>
              <a:t>Ref: PhD thesis Nicolas </a:t>
            </a:r>
            <a:r>
              <a:rPr lang="en-GB" sz="1400" dirty="0" err="1">
                <a:cs typeface="Calibri" panose="020F0502020204030204" pitchFamily="34" charset="0"/>
              </a:rPr>
              <a:t>Mounet</a:t>
            </a:r>
            <a:r>
              <a:rPr lang="en-GB" sz="1400" dirty="0">
                <a:cs typeface="Calibri" panose="020F0502020204030204" pitchFamily="34" charset="0"/>
              </a:rPr>
              <a:t> (EPFL 2012)</a:t>
            </a:r>
          </a:p>
          <a:p>
            <a:pPr marL="697230" lvl="1" indent="-285750">
              <a:spcBef>
                <a:spcPts val="1200"/>
              </a:spcBef>
              <a:buFont typeface="Wingdings" pitchFamily="2" charset="2"/>
              <a:buChar char="§"/>
            </a:pPr>
            <a:endParaRPr lang="en-GB" sz="1200" b="1" dirty="0"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1577E3B-167F-BC4C-B18F-02B6900402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00" t="4435" r="5573" b="6313"/>
          <a:stretch/>
        </p:blipFill>
        <p:spPr>
          <a:xfrm>
            <a:off x="5265684" y="3758909"/>
            <a:ext cx="3805721" cy="23858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0D2D4E1-3B0F-A34B-A5C7-67D2DF0118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6043" y="1382598"/>
            <a:ext cx="4105362" cy="2090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670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3677D-C3C7-C943-AEF2-22EB39D0B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From </a:t>
            </a:r>
            <a:r>
              <a:rPr lang="it-IT" dirty="0" err="1"/>
              <a:t>experimental</a:t>
            </a:r>
            <a:r>
              <a:rPr lang="it-IT" dirty="0"/>
              <a:t> 𝜎 to </a:t>
            </a:r>
            <a:r>
              <a:rPr lang="it-IT" dirty="0" err="1"/>
              <a:t>Z</a:t>
            </a:r>
            <a:r>
              <a:rPr lang="it-IT" baseline="-25000" dirty="0" err="1"/>
              <a:t>wall</a:t>
            </a:r>
            <a:endParaRPr lang="it-IT" baseline="-25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B72B22-E1DE-EB4B-AACC-BA3CCD35B41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Feb 1-3,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439B0-CE0B-7346-A48E-7B19435887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Nanobeam Technologies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446F83-94FF-424E-BF00-7276C9EFD8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DD20F1E-B7C6-6848-A5AC-AEF3695653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2327" y="1334814"/>
            <a:ext cx="3284251" cy="409903"/>
          </a:xfrm>
        </p:spPr>
        <p:txBody>
          <a:bodyPr>
            <a:normAutofit/>
          </a:bodyPr>
          <a:lstStyle/>
          <a:p>
            <a:pPr marL="0" lvl="0" indent="0" algn="ctr">
              <a:spcBef>
                <a:spcPts val="0"/>
              </a:spcBef>
              <a:buClrTx/>
              <a:buSzTx/>
              <a:buNone/>
            </a:pPr>
            <a:r>
              <a:rPr lang="en-US" sz="1800" dirty="0" err="1"/>
              <a:t>Leontovich</a:t>
            </a:r>
            <a:r>
              <a:rPr lang="en-US" sz="1800" dirty="0"/>
              <a:t> boundary condition</a:t>
            </a:r>
            <a:endParaRPr lang="en-GB" sz="1400" dirty="0">
              <a:cs typeface="Calibri" panose="020F0502020204030204" pitchFamily="34" charset="0"/>
            </a:endParaRPr>
          </a:p>
          <a:p>
            <a:pPr marL="697230" lvl="1" indent="-285750">
              <a:spcBef>
                <a:spcPts val="1200"/>
              </a:spcBef>
              <a:buFont typeface="Wingdings" pitchFamily="2" charset="2"/>
              <a:buChar char="§"/>
            </a:pPr>
            <a:endParaRPr lang="en-GB" sz="1200" b="1" dirty="0"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C255BFD-62BC-4E44-9EE1-DE4732CB9C82}"/>
                  </a:ext>
                </a:extLst>
              </p:cNvPr>
              <p:cNvSpPr txBox="1"/>
              <p:nvPr/>
            </p:nvSpPr>
            <p:spPr>
              <a:xfrm>
                <a:off x="1087819" y="1744717"/>
                <a:ext cx="1522276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𝑯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</m:acc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C255BFD-62BC-4E44-9EE1-DE4732CB9C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7819" y="1744717"/>
                <a:ext cx="1522276" cy="307777"/>
              </a:xfrm>
              <a:prstGeom prst="rect">
                <a:avLst/>
              </a:prstGeom>
              <a:blipFill>
                <a:blip r:embed="rId2"/>
                <a:stretch>
                  <a:fillRect l="-2479" t="-15385" b="-1153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5D138BF6-6AB8-C342-9CF0-4464A1317CFC}"/>
              </a:ext>
            </a:extLst>
          </p:cNvPr>
          <p:cNvSpPr/>
          <p:nvPr/>
        </p:nvSpPr>
        <p:spPr>
          <a:xfrm>
            <a:off x="4316032" y="1159941"/>
            <a:ext cx="427091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Helvetica" pitchFamily="2" charset="0"/>
              </a:rPr>
              <a:t>EM fields ⇒ planewave orthogonal to separation surfaces. </a:t>
            </a:r>
          </a:p>
          <a:p>
            <a:r>
              <a:rPr lang="en-US" dirty="0">
                <a:latin typeface="Helvetica" pitchFamily="2" charset="0"/>
              </a:rPr>
              <a:t>The condition imposed only for 1</a:t>
            </a:r>
            <a:r>
              <a:rPr lang="en-US" baseline="30000" dirty="0">
                <a:latin typeface="Helvetica" pitchFamily="2" charset="0"/>
              </a:rPr>
              <a:t>st</a:t>
            </a:r>
            <a:r>
              <a:rPr lang="en-US" dirty="0">
                <a:latin typeface="Helvetica" pitchFamily="2" charset="0"/>
              </a:rPr>
              <a:t> layer: for field continuity, propagation direction is orthogonal through all the media.</a:t>
            </a:r>
            <a:endParaRPr lang="en-US" dirty="0">
              <a:effectLst/>
              <a:latin typeface="Helvetica" pitchFamily="2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E1961DB-F94E-924B-8647-02771D70A1FA}"/>
              </a:ext>
            </a:extLst>
          </p:cNvPr>
          <p:cNvSpPr/>
          <p:nvPr/>
        </p:nvSpPr>
        <p:spPr>
          <a:xfrm>
            <a:off x="352327" y="1334814"/>
            <a:ext cx="3284251" cy="84082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Donut 11">
            <a:extLst>
              <a:ext uri="{FF2B5EF4-FFF2-40B4-BE49-F238E27FC236}">
                <a16:creationId xmlns:a16="http://schemas.microsoft.com/office/drawing/2014/main" id="{1E25BD6F-CD79-A645-9D54-ED515ECC56A8}"/>
              </a:ext>
            </a:extLst>
          </p:cNvPr>
          <p:cNvSpPr>
            <a:spLocks noChangeAspect="1"/>
          </p:cNvSpPr>
          <p:nvPr/>
        </p:nvSpPr>
        <p:spPr>
          <a:xfrm>
            <a:off x="7285376" y="2551712"/>
            <a:ext cx="1800000" cy="1800000"/>
          </a:xfrm>
          <a:prstGeom prst="donut">
            <a:avLst>
              <a:gd name="adj" fmla="val 16311"/>
            </a:avLst>
          </a:prstGeom>
          <a:solidFill>
            <a:srgbClr val="B3B3B3"/>
          </a:solidFill>
          <a:ln w="9525" cap="flat" cmpd="sng" algn="ctr">
            <a:noFill/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D278617-44E1-FB4E-B0A2-886120C359C0}"/>
              </a:ext>
            </a:extLst>
          </p:cNvPr>
          <p:cNvCxnSpPr/>
          <p:nvPr/>
        </p:nvCxnSpPr>
        <p:spPr>
          <a:xfrm flipV="1">
            <a:off x="8185376" y="3026181"/>
            <a:ext cx="395522" cy="425531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headEnd type="oval"/>
            <a:tailEnd type="triangle"/>
          </a:ln>
          <a:effectLst/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F7694BA-E9C4-DC44-8FA6-A1EEB0C52226}"/>
              </a:ext>
            </a:extLst>
          </p:cNvPr>
          <p:cNvSpPr txBox="1"/>
          <p:nvPr/>
        </p:nvSpPr>
        <p:spPr>
          <a:xfrm>
            <a:off x="8325910" y="3199380"/>
            <a:ext cx="1043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Arial"/>
              </a:rPr>
              <a:t>b</a:t>
            </a:r>
          </a:p>
        </p:txBody>
      </p:sp>
      <p:sp>
        <p:nvSpPr>
          <p:cNvPr id="15" name="Donut 14">
            <a:extLst>
              <a:ext uri="{FF2B5EF4-FFF2-40B4-BE49-F238E27FC236}">
                <a16:creationId xmlns:a16="http://schemas.microsoft.com/office/drawing/2014/main" id="{B72A268B-8D0C-2040-90AB-9E61F9F417E1}"/>
              </a:ext>
            </a:extLst>
          </p:cNvPr>
          <p:cNvSpPr>
            <a:spLocks noChangeAspect="1"/>
          </p:cNvSpPr>
          <p:nvPr/>
        </p:nvSpPr>
        <p:spPr>
          <a:xfrm>
            <a:off x="7523307" y="2785712"/>
            <a:ext cx="1324138" cy="1332000"/>
          </a:xfrm>
          <a:prstGeom prst="donut">
            <a:avLst>
              <a:gd name="adj" fmla="val 6503"/>
            </a:avLst>
          </a:prstGeom>
          <a:solidFill>
            <a:srgbClr val="40404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1A3CB83-AC32-F645-9E00-9F65C0A3DC7C}"/>
                  </a:ext>
                </a:extLst>
              </p:cNvPr>
              <p:cNvSpPr txBox="1"/>
              <p:nvPr/>
            </p:nvSpPr>
            <p:spPr>
              <a:xfrm>
                <a:off x="786250" y="3124391"/>
                <a:ext cx="2416403" cy="88864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||,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𝑐𝑖𝑟𝑐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 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𝑏</m:t>
                          </m:r>
                          <m:sSubSup>
                            <m:sSub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num>
                                <m:den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𝛽𝛾</m:t>
                                  </m:r>
                                </m:den>
                              </m:f>
                            </m:e>
                          </m:d>
                        </m:den>
                      </m:f>
                    </m:oMath>
                  </m:oMathPara>
                </a14:m>
                <a:endParaRPr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1A3CB83-AC32-F645-9E00-9F65C0A3DC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250" y="3124391"/>
                <a:ext cx="2416403" cy="888641"/>
              </a:xfrm>
              <a:prstGeom prst="rect">
                <a:avLst/>
              </a:prstGeom>
              <a:blipFill>
                <a:blip r:embed="rId3"/>
                <a:stretch>
                  <a:fillRect l="-3141" b="-1408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C2839D9-E906-EB49-98A0-506B2F9F5DC1}"/>
                  </a:ext>
                </a:extLst>
              </p:cNvPr>
              <p:cNvSpPr txBox="1"/>
              <p:nvPr/>
            </p:nvSpPr>
            <p:spPr>
              <a:xfrm>
                <a:off x="3779737" y="3050170"/>
                <a:ext cx="2852291" cy="89479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⊥,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𝑐𝑖𝑟𝑐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 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num>
                                <m:den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𝛽𝛾</m:t>
                                  </m:r>
                                </m:den>
                              </m:f>
                            </m:e>
                          </m:d>
                        </m:den>
                      </m:f>
                    </m:oMath>
                  </m:oMathPara>
                </a14:m>
                <a:endParaRPr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C2839D9-E906-EB49-98A0-506B2F9F5D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9737" y="3050170"/>
                <a:ext cx="2852291" cy="894797"/>
              </a:xfrm>
              <a:prstGeom prst="rect">
                <a:avLst/>
              </a:prstGeom>
              <a:blipFill>
                <a:blip r:embed="rId4"/>
                <a:stretch>
                  <a:fillRect l="-2667" t="-1408" b="-1267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F0FF78F2-32E0-964B-9AB8-49970B58400C}"/>
                  </a:ext>
                </a:extLst>
              </p:cNvPr>
              <p:cNvSpPr/>
              <p:nvPr/>
            </p:nvSpPr>
            <p:spPr>
              <a:xfrm>
                <a:off x="2477588" y="4434795"/>
                <a:ext cx="1074525" cy="6649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𝛽𝛾</m:t>
                          </m:r>
                        </m:den>
                      </m:f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≪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F0FF78F2-32E0-964B-9AB8-49970B58400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7588" y="4434795"/>
                <a:ext cx="1074525" cy="664926"/>
              </a:xfrm>
              <a:prstGeom prst="rect">
                <a:avLst/>
              </a:prstGeom>
              <a:blipFill>
                <a:blip r:embed="rId5"/>
                <a:stretch>
                  <a:fillRect b="-740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E26A672-12A1-D547-986A-581910CF23DF}"/>
                  </a:ext>
                </a:extLst>
              </p:cNvPr>
              <p:cNvSpPr txBox="1"/>
              <p:nvPr/>
            </p:nvSpPr>
            <p:spPr>
              <a:xfrm>
                <a:off x="446442" y="5302129"/>
                <a:ext cx="3317798" cy="57817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||,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𝑐𝑖𝑟𝑐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 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𝑏</m:t>
                          </m:r>
                        </m:den>
                      </m:f>
                    </m:oMath>
                  </m:oMathPara>
                </a14:m>
                <a:endParaRPr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E26A672-12A1-D547-986A-581910CF23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442" y="5302129"/>
                <a:ext cx="3317798" cy="578172"/>
              </a:xfrm>
              <a:prstGeom prst="rect">
                <a:avLst/>
              </a:prstGeom>
              <a:blipFill>
                <a:blip r:embed="rId6"/>
                <a:stretch>
                  <a:fillRect b="-1276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20">
            <a:extLst>
              <a:ext uri="{FF2B5EF4-FFF2-40B4-BE49-F238E27FC236}">
                <a16:creationId xmlns:a16="http://schemas.microsoft.com/office/drawing/2014/main" id="{BC023B6F-C5BD-634C-8C48-A189FE364135}"/>
              </a:ext>
            </a:extLst>
          </p:cNvPr>
          <p:cNvSpPr/>
          <p:nvPr/>
        </p:nvSpPr>
        <p:spPr>
          <a:xfrm>
            <a:off x="1983047" y="4582592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Helvetica" pitchFamily="2" charset="0"/>
              </a:rPr>
              <a:t>for</a:t>
            </a:r>
            <a:endParaRPr lang="it-IT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0E01803-30F6-BF40-85CD-03C9DD544BFD}"/>
              </a:ext>
            </a:extLst>
          </p:cNvPr>
          <p:cNvSpPr/>
          <p:nvPr/>
        </p:nvSpPr>
        <p:spPr>
          <a:xfrm>
            <a:off x="412878" y="4426700"/>
            <a:ext cx="8168020" cy="17726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F247CDD-5427-A24A-94B7-E6BD546A132F}"/>
                  </a:ext>
                </a:extLst>
              </p:cNvPr>
              <p:cNvSpPr txBox="1"/>
              <p:nvPr/>
            </p:nvSpPr>
            <p:spPr>
              <a:xfrm>
                <a:off x="4337222" y="5252436"/>
                <a:ext cx="3317798" cy="67755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⊥,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𝑐𝑖𝑟𝑐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 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n-US" sz="200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||,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𝑐𝑖𝑟𝑐</m:t>
                              </m:r>
                            </m:sub>
                          </m:sSub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𝜔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||,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𝑐𝑖𝑟𝑐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F247CDD-5427-A24A-94B7-E6BD546A13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7222" y="5252436"/>
                <a:ext cx="3317798" cy="677558"/>
              </a:xfrm>
              <a:prstGeom prst="rect">
                <a:avLst/>
              </a:prstGeom>
              <a:blipFill>
                <a:blip r:embed="rId7"/>
                <a:stretch>
                  <a:fillRect l="-1145" t="-3704" r="-4580" b="-1111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5DABD632-87B5-F340-872E-B737DDB71712}"/>
              </a:ext>
            </a:extLst>
          </p:cNvPr>
          <p:cNvSpPr/>
          <p:nvPr/>
        </p:nvSpPr>
        <p:spPr>
          <a:xfrm>
            <a:off x="3779737" y="4434795"/>
            <a:ext cx="42709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(in case of high energy (β=1) and relatively not too high frequency)</a:t>
            </a:r>
            <a:endParaRPr lang="en-US" dirty="0">
              <a:effectLst/>
              <a:latin typeface="Helvetica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1677FAB0-97BC-0F43-8A35-470FF8CCCFA6}"/>
                  </a:ext>
                </a:extLst>
              </p:cNvPr>
              <p:cNvSpPr/>
              <p:nvPr/>
            </p:nvSpPr>
            <p:spPr>
              <a:xfrm>
                <a:off x="5442664" y="5947415"/>
                <a:ext cx="3245697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it-IT" sz="1400" dirty="0">
                    <a:latin typeface="Calibri" panose="020F0502020204030204" pitchFamily="34" charset="0"/>
                  </a:rPr>
                  <a:t>info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it-IT" sz="1400" dirty="0">
                    <a:latin typeface="Calibri" panose="020F0502020204030204" pitchFamily="34" charset="0"/>
                  </a:rPr>
                  <a:t>: L. </a:t>
                </a:r>
                <a:r>
                  <a:rPr lang="it-IT" sz="1400" dirty="0" err="1">
                    <a:latin typeface="Calibri" panose="020F0502020204030204" pitchFamily="34" charset="0"/>
                  </a:rPr>
                  <a:t>Vos</a:t>
                </a:r>
                <a:r>
                  <a:rPr lang="it-IT" sz="1400" dirty="0">
                    <a:latin typeface="Calibri" panose="020F0502020204030204" pitchFamily="34" charset="0"/>
                  </a:rPr>
                  <a:t>: CERN-AB-2003-005 ABP</a:t>
                </a:r>
                <a:endParaRPr lang="it-IT" sz="1400" dirty="0">
                  <a:effectLst/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1677FAB0-97BC-0F43-8A35-470FF8CCCFA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2664" y="5947415"/>
                <a:ext cx="3245697" cy="307777"/>
              </a:xfrm>
              <a:prstGeom prst="rect">
                <a:avLst/>
              </a:prstGeom>
              <a:blipFill>
                <a:blip r:embed="rId8"/>
                <a:stretch>
                  <a:fillRect l="-391" t="-4000" b="-160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12BD4CC8-26E1-3047-93DC-7E2B97F2AC1A}"/>
              </a:ext>
            </a:extLst>
          </p:cNvPr>
          <p:cNvSpPr/>
          <p:nvPr/>
        </p:nvSpPr>
        <p:spPr>
          <a:xfrm>
            <a:off x="0" y="741969"/>
            <a:ext cx="44662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Helvetica" pitchFamily="2" charset="0"/>
              </a:rPr>
              <a:t>The transmission line approach</a:t>
            </a:r>
            <a:endParaRPr lang="it-IT" sz="2400" dirty="0"/>
          </a:p>
        </p:txBody>
      </p:sp>
      <p:sp>
        <p:nvSpPr>
          <p:cNvPr id="25" name="Left-Right Arrow 24">
            <a:extLst>
              <a:ext uri="{FF2B5EF4-FFF2-40B4-BE49-F238E27FC236}">
                <a16:creationId xmlns:a16="http://schemas.microsoft.com/office/drawing/2014/main" id="{C3C99F26-4479-3E46-A271-4A3989CC0007}"/>
              </a:ext>
            </a:extLst>
          </p:cNvPr>
          <p:cNvSpPr/>
          <p:nvPr/>
        </p:nvSpPr>
        <p:spPr>
          <a:xfrm>
            <a:off x="3764240" y="1618592"/>
            <a:ext cx="489957" cy="273269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2215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18DDA-AFD8-2540-8A82-58E3E083F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IW2D vs. TL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62D763-A251-4E40-8463-F46F877327A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Feb 1-3,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D6F809-06FE-294B-9D75-5AE4AF88DF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Nanobeam Technologies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17FE0-C4EB-EF4F-96D8-8440519DDF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8813264-A276-4242-8859-8217F44E75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7079" y="924241"/>
            <a:ext cx="7409793" cy="539694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19E0A7B-80F1-384F-A422-5DF129B4601F}"/>
              </a:ext>
            </a:extLst>
          </p:cNvPr>
          <p:cNvSpPr/>
          <p:nvPr/>
        </p:nvSpPr>
        <p:spPr>
          <a:xfrm>
            <a:off x="3226884" y="1184306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Helvetica" pitchFamily="2" charset="0"/>
              </a:rPr>
              <a:t>TL</a:t>
            </a:r>
            <a:endParaRPr lang="it-IT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8086B52-F6D7-2742-BCC9-91F4BD241E4B}"/>
              </a:ext>
            </a:extLst>
          </p:cNvPr>
          <p:cNvSpPr/>
          <p:nvPr/>
        </p:nvSpPr>
        <p:spPr>
          <a:xfrm>
            <a:off x="6161878" y="1184306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Helvetica" pitchFamily="2" charset="0"/>
              </a:rPr>
              <a:t>TL</a:t>
            </a:r>
            <a:endParaRPr lang="it-IT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74D7E53-BB92-E744-95E5-53F7180F330D}"/>
              </a:ext>
            </a:extLst>
          </p:cNvPr>
          <p:cNvSpPr/>
          <p:nvPr/>
        </p:nvSpPr>
        <p:spPr>
          <a:xfrm>
            <a:off x="3193926" y="3752746"/>
            <a:ext cx="761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Helvetica" pitchFamily="2" charset="0"/>
              </a:rPr>
              <a:t>IW2D</a:t>
            </a:r>
            <a:endParaRPr lang="it-IT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9C1B141-C13A-A94E-9C18-56568BA4D594}"/>
              </a:ext>
            </a:extLst>
          </p:cNvPr>
          <p:cNvSpPr/>
          <p:nvPr/>
        </p:nvSpPr>
        <p:spPr>
          <a:xfrm>
            <a:off x="7022299" y="3765279"/>
            <a:ext cx="761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Helvetica" pitchFamily="2" charset="0"/>
              </a:rPr>
              <a:t>IW2D</a:t>
            </a:r>
            <a:endParaRPr lang="it-IT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2E74052-7C46-C644-9565-50379F13AB80}"/>
              </a:ext>
            </a:extLst>
          </p:cNvPr>
          <p:cNvSpPr/>
          <p:nvPr/>
        </p:nvSpPr>
        <p:spPr>
          <a:xfrm>
            <a:off x="89338" y="4897578"/>
            <a:ext cx="196566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>
                <a:latin typeface="Helvetica" pitchFamily="2" charset="0"/>
              </a:rPr>
              <a:t>M. Migliorati, </a:t>
            </a:r>
            <a:r>
              <a:rPr lang="it-IT" dirty="0" err="1">
                <a:latin typeface="Helvetica" pitchFamily="2" charset="0"/>
              </a:rPr>
              <a:t>Phys</a:t>
            </a:r>
            <a:r>
              <a:rPr lang="it-IT" dirty="0">
                <a:latin typeface="Helvetica" pitchFamily="2" charset="0"/>
              </a:rPr>
              <a:t>. Rev. </a:t>
            </a:r>
            <a:r>
              <a:rPr lang="it-IT" dirty="0" err="1">
                <a:latin typeface="Helvetica" pitchFamily="2" charset="0"/>
              </a:rPr>
              <a:t>Accel</a:t>
            </a:r>
            <a:r>
              <a:rPr lang="it-IT" dirty="0">
                <a:latin typeface="Helvetica" pitchFamily="2" charset="0"/>
              </a:rPr>
              <a:t>. </a:t>
            </a:r>
            <a:r>
              <a:rPr lang="it-IT" dirty="0" err="1">
                <a:latin typeface="Helvetica" pitchFamily="2" charset="0"/>
              </a:rPr>
              <a:t>Beams</a:t>
            </a:r>
            <a:r>
              <a:rPr lang="it-IT" dirty="0">
                <a:latin typeface="Helvetica" pitchFamily="2" charset="0"/>
              </a:rPr>
              <a:t>, vol. 21, p. 041001, </a:t>
            </a:r>
            <a:r>
              <a:rPr lang="it-IT" dirty="0" err="1">
                <a:latin typeface="Helvetica" pitchFamily="2" charset="0"/>
              </a:rPr>
              <a:t>Apr</a:t>
            </a:r>
            <a:r>
              <a:rPr lang="it-IT" dirty="0">
                <a:latin typeface="Helvetica" pitchFamily="2" charset="0"/>
              </a:rPr>
              <a:t> 2018.</a:t>
            </a:r>
            <a:endParaRPr lang="it-IT" dirty="0">
              <a:effectLst/>
              <a:latin typeface="Helvetica" pitchFamily="2" charset="0"/>
            </a:endParaRPr>
          </a:p>
        </p:txBody>
      </p:sp>
      <p:sp>
        <p:nvSpPr>
          <p:cNvPr id="14" name="Donut 13">
            <a:extLst>
              <a:ext uri="{FF2B5EF4-FFF2-40B4-BE49-F238E27FC236}">
                <a16:creationId xmlns:a16="http://schemas.microsoft.com/office/drawing/2014/main" id="{112EB48C-AD69-7E48-8DDF-6495C49D1E90}"/>
              </a:ext>
            </a:extLst>
          </p:cNvPr>
          <p:cNvSpPr>
            <a:spLocks noChangeAspect="1"/>
          </p:cNvSpPr>
          <p:nvPr/>
        </p:nvSpPr>
        <p:spPr>
          <a:xfrm>
            <a:off x="282474" y="1327550"/>
            <a:ext cx="1304611" cy="1304611"/>
          </a:xfrm>
          <a:prstGeom prst="donut">
            <a:avLst>
              <a:gd name="adj" fmla="val 7077"/>
            </a:avLst>
          </a:prstGeom>
          <a:solidFill>
            <a:srgbClr val="B3B3B3"/>
          </a:solidFill>
          <a:ln w="9525" cap="flat" cmpd="sng" algn="ctr">
            <a:noFill/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Donut 16">
            <a:extLst>
              <a:ext uri="{FF2B5EF4-FFF2-40B4-BE49-F238E27FC236}">
                <a16:creationId xmlns:a16="http://schemas.microsoft.com/office/drawing/2014/main" id="{E936FB76-B6A6-4B47-92D2-040E69732E86}"/>
              </a:ext>
            </a:extLst>
          </p:cNvPr>
          <p:cNvSpPr>
            <a:spLocks noChangeAspect="1"/>
          </p:cNvSpPr>
          <p:nvPr/>
        </p:nvSpPr>
        <p:spPr>
          <a:xfrm>
            <a:off x="492707" y="1535158"/>
            <a:ext cx="884146" cy="889396"/>
          </a:xfrm>
          <a:prstGeom prst="donut">
            <a:avLst>
              <a:gd name="adj" fmla="val 6503"/>
            </a:avLst>
          </a:prstGeom>
          <a:solidFill>
            <a:srgbClr val="40404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Donut 17">
            <a:extLst>
              <a:ext uri="{FF2B5EF4-FFF2-40B4-BE49-F238E27FC236}">
                <a16:creationId xmlns:a16="http://schemas.microsoft.com/office/drawing/2014/main" id="{652794D3-8F75-B74C-919E-1434EABC22A9}"/>
              </a:ext>
            </a:extLst>
          </p:cNvPr>
          <p:cNvSpPr>
            <a:spLocks noChangeAspect="1"/>
          </p:cNvSpPr>
          <p:nvPr/>
        </p:nvSpPr>
        <p:spPr>
          <a:xfrm>
            <a:off x="363987" y="1409063"/>
            <a:ext cx="1141583" cy="1141583"/>
          </a:xfrm>
          <a:prstGeom prst="donut">
            <a:avLst>
              <a:gd name="adj" fmla="val 11669"/>
            </a:avLst>
          </a:prstGeom>
          <a:solidFill>
            <a:schemeClr val="tx2">
              <a:lumMod val="20000"/>
              <a:lumOff val="80000"/>
            </a:schemeClr>
          </a:solidFill>
          <a:ln w="9525" cap="flat" cmpd="sng" algn="ctr">
            <a:noFill/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EBCFDB0-6E48-924E-83A9-647AEB342331}"/>
              </a:ext>
            </a:extLst>
          </p:cNvPr>
          <p:cNvSpPr/>
          <p:nvPr/>
        </p:nvSpPr>
        <p:spPr>
          <a:xfrm>
            <a:off x="422984" y="2673583"/>
            <a:ext cx="11641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FCC </a:t>
            </a:r>
            <a:r>
              <a:rPr lang="en-GB" dirty="0" err="1"/>
              <a:t>e</a:t>
            </a:r>
            <a:r>
              <a:rPr lang="en-GB" baseline="30000" dirty="0" err="1"/>
              <a:t>+</a:t>
            </a:r>
            <a:r>
              <a:rPr lang="en-GB" dirty="0" err="1"/>
              <a:t>e</a:t>
            </a:r>
            <a:r>
              <a:rPr lang="en-GB" baseline="30000" dirty="0"/>
              <a:t>-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752991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18DDA-AFD8-2540-8A82-58E3E083F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IW2D vs. TL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62D763-A251-4E40-8463-F46F877327A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Feb 1-3,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D6F809-06FE-294B-9D75-5AE4AF88DF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Nanobeam Technologies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17FE0-C4EB-EF4F-96D8-8440519DDF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8813264-A276-4242-8859-8217F44E75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7646" y="924241"/>
            <a:ext cx="7288659" cy="539694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19E0A7B-80F1-384F-A422-5DF129B4601F}"/>
              </a:ext>
            </a:extLst>
          </p:cNvPr>
          <p:cNvSpPr/>
          <p:nvPr/>
        </p:nvSpPr>
        <p:spPr>
          <a:xfrm>
            <a:off x="3226884" y="1184306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Helvetica" pitchFamily="2" charset="0"/>
              </a:rPr>
              <a:t>TL</a:t>
            </a:r>
            <a:endParaRPr lang="it-IT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8086B52-F6D7-2742-BCC9-91F4BD241E4B}"/>
              </a:ext>
            </a:extLst>
          </p:cNvPr>
          <p:cNvSpPr/>
          <p:nvPr/>
        </p:nvSpPr>
        <p:spPr>
          <a:xfrm>
            <a:off x="6161878" y="1184306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Helvetica" pitchFamily="2" charset="0"/>
              </a:rPr>
              <a:t>TL</a:t>
            </a:r>
            <a:endParaRPr lang="it-IT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74D7E53-BB92-E744-95E5-53F7180F330D}"/>
              </a:ext>
            </a:extLst>
          </p:cNvPr>
          <p:cNvSpPr/>
          <p:nvPr/>
        </p:nvSpPr>
        <p:spPr>
          <a:xfrm>
            <a:off x="3193926" y="3752746"/>
            <a:ext cx="761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Helvetica" pitchFamily="2" charset="0"/>
              </a:rPr>
              <a:t>IW2D</a:t>
            </a:r>
            <a:endParaRPr lang="it-IT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9C1B141-C13A-A94E-9C18-56568BA4D594}"/>
              </a:ext>
            </a:extLst>
          </p:cNvPr>
          <p:cNvSpPr/>
          <p:nvPr/>
        </p:nvSpPr>
        <p:spPr>
          <a:xfrm>
            <a:off x="7022299" y="3765279"/>
            <a:ext cx="761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Helvetica" pitchFamily="2" charset="0"/>
              </a:rPr>
              <a:t>IW2D</a:t>
            </a:r>
            <a:endParaRPr lang="it-IT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2E74052-7C46-C644-9565-50379F13AB80}"/>
              </a:ext>
            </a:extLst>
          </p:cNvPr>
          <p:cNvSpPr/>
          <p:nvPr/>
        </p:nvSpPr>
        <p:spPr>
          <a:xfrm>
            <a:off x="89338" y="4897578"/>
            <a:ext cx="196566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>
                <a:latin typeface="Helvetica" pitchFamily="2" charset="0"/>
              </a:rPr>
              <a:t>M. Migliorati, </a:t>
            </a:r>
            <a:r>
              <a:rPr lang="it-IT" dirty="0" err="1">
                <a:latin typeface="Helvetica" pitchFamily="2" charset="0"/>
              </a:rPr>
              <a:t>Phys</a:t>
            </a:r>
            <a:r>
              <a:rPr lang="it-IT" dirty="0">
                <a:latin typeface="Helvetica" pitchFamily="2" charset="0"/>
              </a:rPr>
              <a:t>. Rev. </a:t>
            </a:r>
            <a:r>
              <a:rPr lang="it-IT" dirty="0" err="1">
                <a:latin typeface="Helvetica" pitchFamily="2" charset="0"/>
              </a:rPr>
              <a:t>Accel</a:t>
            </a:r>
            <a:r>
              <a:rPr lang="it-IT" dirty="0">
                <a:latin typeface="Helvetica" pitchFamily="2" charset="0"/>
              </a:rPr>
              <a:t>. </a:t>
            </a:r>
            <a:r>
              <a:rPr lang="it-IT" dirty="0" err="1">
                <a:latin typeface="Helvetica" pitchFamily="2" charset="0"/>
              </a:rPr>
              <a:t>Beams</a:t>
            </a:r>
            <a:r>
              <a:rPr lang="it-IT" dirty="0">
                <a:latin typeface="Helvetica" pitchFamily="2" charset="0"/>
              </a:rPr>
              <a:t>, vol. 21, p. 041001, </a:t>
            </a:r>
            <a:r>
              <a:rPr lang="it-IT" dirty="0" err="1">
                <a:latin typeface="Helvetica" pitchFamily="2" charset="0"/>
              </a:rPr>
              <a:t>Apr</a:t>
            </a:r>
            <a:r>
              <a:rPr lang="it-IT" dirty="0">
                <a:latin typeface="Helvetica" pitchFamily="2" charset="0"/>
              </a:rPr>
              <a:t> 2018.</a:t>
            </a:r>
            <a:endParaRPr lang="it-IT" dirty="0">
              <a:effectLst/>
              <a:latin typeface="Helvetica" pitchFamily="2" charset="0"/>
            </a:endParaRPr>
          </a:p>
        </p:txBody>
      </p:sp>
      <p:sp>
        <p:nvSpPr>
          <p:cNvPr id="14" name="Donut 13">
            <a:extLst>
              <a:ext uri="{FF2B5EF4-FFF2-40B4-BE49-F238E27FC236}">
                <a16:creationId xmlns:a16="http://schemas.microsoft.com/office/drawing/2014/main" id="{112EB48C-AD69-7E48-8DDF-6495C49D1E90}"/>
              </a:ext>
            </a:extLst>
          </p:cNvPr>
          <p:cNvSpPr>
            <a:spLocks noChangeAspect="1"/>
          </p:cNvSpPr>
          <p:nvPr/>
        </p:nvSpPr>
        <p:spPr>
          <a:xfrm>
            <a:off x="282474" y="1327550"/>
            <a:ext cx="1304611" cy="1304611"/>
          </a:xfrm>
          <a:prstGeom prst="donut">
            <a:avLst>
              <a:gd name="adj" fmla="val 7077"/>
            </a:avLst>
          </a:prstGeom>
          <a:solidFill>
            <a:srgbClr val="B3B3B3"/>
          </a:solidFill>
          <a:ln w="9525" cap="flat" cmpd="sng" algn="ctr">
            <a:noFill/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Donut 16">
            <a:extLst>
              <a:ext uri="{FF2B5EF4-FFF2-40B4-BE49-F238E27FC236}">
                <a16:creationId xmlns:a16="http://schemas.microsoft.com/office/drawing/2014/main" id="{E936FB76-B6A6-4B47-92D2-040E69732E86}"/>
              </a:ext>
            </a:extLst>
          </p:cNvPr>
          <p:cNvSpPr>
            <a:spLocks noChangeAspect="1"/>
          </p:cNvSpPr>
          <p:nvPr/>
        </p:nvSpPr>
        <p:spPr>
          <a:xfrm>
            <a:off x="492707" y="1535158"/>
            <a:ext cx="884146" cy="889396"/>
          </a:xfrm>
          <a:prstGeom prst="donut">
            <a:avLst>
              <a:gd name="adj" fmla="val 6503"/>
            </a:avLst>
          </a:prstGeom>
          <a:solidFill>
            <a:srgbClr val="40404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Donut 17">
            <a:extLst>
              <a:ext uri="{FF2B5EF4-FFF2-40B4-BE49-F238E27FC236}">
                <a16:creationId xmlns:a16="http://schemas.microsoft.com/office/drawing/2014/main" id="{652794D3-8F75-B74C-919E-1434EABC22A9}"/>
              </a:ext>
            </a:extLst>
          </p:cNvPr>
          <p:cNvSpPr>
            <a:spLocks noChangeAspect="1"/>
          </p:cNvSpPr>
          <p:nvPr/>
        </p:nvSpPr>
        <p:spPr>
          <a:xfrm>
            <a:off x="363987" y="1409063"/>
            <a:ext cx="1141583" cy="1141583"/>
          </a:xfrm>
          <a:prstGeom prst="donut">
            <a:avLst>
              <a:gd name="adj" fmla="val 11669"/>
            </a:avLst>
          </a:prstGeom>
          <a:solidFill>
            <a:schemeClr val="tx2">
              <a:lumMod val="20000"/>
              <a:lumOff val="80000"/>
            </a:schemeClr>
          </a:solidFill>
          <a:ln w="9525" cap="flat" cmpd="sng" algn="ctr">
            <a:noFill/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EBCFDB0-6E48-924E-83A9-647AEB342331}"/>
              </a:ext>
            </a:extLst>
          </p:cNvPr>
          <p:cNvSpPr/>
          <p:nvPr/>
        </p:nvSpPr>
        <p:spPr>
          <a:xfrm>
            <a:off x="422984" y="2673583"/>
            <a:ext cx="11641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FCC </a:t>
            </a:r>
            <a:r>
              <a:rPr lang="en-GB" dirty="0" err="1"/>
              <a:t>e</a:t>
            </a:r>
            <a:r>
              <a:rPr lang="en-GB" baseline="30000" dirty="0" err="1"/>
              <a:t>+</a:t>
            </a:r>
            <a:r>
              <a:rPr lang="en-GB" dirty="0" err="1"/>
              <a:t>e</a:t>
            </a:r>
            <a:r>
              <a:rPr lang="en-GB" baseline="30000" dirty="0"/>
              <a:t>-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395100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FD8AFD-5676-0840-9479-3AE1F9FB5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  <a:endParaRPr lang="it-I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1CF85E-3018-6343-83AC-EC81FE537C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0055A0"/>
              </a:buClr>
            </a:pPr>
            <a:r>
              <a:rPr lang="en-GB" sz="4000" dirty="0">
                <a:solidFill>
                  <a:srgbClr val="B2B2B2"/>
                </a:solidFill>
              </a:rPr>
              <a:t>Coating characterization for RW</a:t>
            </a:r>
          </a:p>
          <a:p>
            <a:pPr lvl="0">
              <a:buClr>
                <a:srgbClr val="0055A0"/>
              </a:buClr>
            </a:pPr>
            <a:r>
              <a:rPr lang="en-GB" sz="4000" dirty="0">
                <a:solidFill>
                  <a:srgbClr val="B2B2B2"/>
                </a:solidFill>
              </a:rPr>
              <a:t>From </a:t>
            </a:r>
            <a:r>
              <a:rPr lang="en-GB" sz="4000" dirty="0" err="1">
                <a:solidFill>
                  <a:srgbClr val="B2B2B2"/>
                </a:solidFill>
              </a:rPr>
              <a:t>Z</a:t>
            </a:r>
            <a:r>
              <a:rPr lang="en-GB" sz="4000" baseline="-25000" dirty="0" err="1">
                <a:solidFill>
                  <a:srgbClr val="B2B2B2"/>
                </a:solidFill>
              </a:rPr>
              <a:t>s</a:t>
            </a:r>
            <a:r>
              <a:rPr lang="en-GB" sz="4000" dirty="0">
                <a:solidFill>
                  <a:srgbClr val="B2B2B2"/>
                </a:solidFill>
              </a:rPr>
              <a:t> to </a:t>
            </a:r>
            <a:r>
              <a:rPr lang="en-GB" sz="4000" dirty="0" err="1">
                <a:solidFill>
                  <a:srgbClr val="B2B2B2"/>
                </a:solidFill>
              </a:rPr>
              <a:t>Z</a:t>
            </a:r>
            <a:r>
              <a:rPr lang="en-GB" sz="4000" baseline="-25000" dirty="0" err="1">
                <a:solidFill>
                  <a:srgbClr val="B2B2B2"/>
                </a:solidFill>
              </a:rPr>
              <a:t>wall</a:t>
            </a:r>
            <a:endParaRPr lang="en-GB" sz="4000" baseline="-25000" dirty="0">
              <a:solidFill>
                <a:srgbClr val="B2B2B2"/>
              </a:solidFill>
            </a:endParaRPr>
          </a:p>
          <a:p>
            <a:pPr lvl="0">
              <a:buClr>
                <a:srgbClr val="0055A0"/>
              </a:buClr>
            </a:pPr>
            <a:r>
              <a:rPr lang="en-GB" sz="4000" dirty="0"/>
              <a:t>Conclusion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7590DA-F7CA-2F4F-9CC8-CDC0EAABD31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Feb 1-3,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C8AFC1-3183-F84E-A189-E1947E2BB6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Nanobeam Technologies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965412-B172-1B4A-AEF0-6E5418DDC6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166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FD8AFD-5676-0840-9479-3AE1F9FB5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  <a:endParaRPr lang="it-I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1CF85E-3018-6343-83AC-EC81FE537C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0055A0"/>
              </a:buClr>
            </a:pPr>
            <a:r>
              <a:rPr lang="en-GB" sz="4000" dirty="0">
                <a:solidFill>
                  <a:srgbClr val="B2B2B2"/>
                </a:solidFill>
              </a:rPr>
              <a:t>Coating characterization for RW</a:t>
            </a:r>
          </a:p>
          <a:p>
            <a:pPr lvl="0">
              <a:buClr>
                <a:srgbClr val="0055A0"/>
              </a:buClr>
            </a:pPr>
            <a:r>
              <a:rPr lang="en-GB" sz="4000" dirty="0">
                <a:solidFill>
                  <a:srgbClr val="B2B2B2"/>
                </a:solidFill>
              </a:rPr>
              <a:t>From </a:t>
            </a:r>
            <a:r>
              <a:rPr lang="en-GB" sz="4000" dirty="0" err="1">
                <a:solidFill>
                  <a:srgbClr val="B2B2B2"/>
                </a:solidFill>
              </a:rPr>
              <a:t>Z</a:t>
            </a:r>
            <a:r>
              <a:rPr lang="en-GB" sz="4000" baseline="-25000" dirty="0" err="1">
                <a:solidFill>
                  <a:srgbClr val="B2B2B2"/>
                </a:solidFill>
              </a:rPr>
              <a:t>s</a:t>
            </a:r>
            <a:r>
              <a:rPr lang="en-GB" sz="4000" dirty="0">
                <a:solidFill>
                  <a:srgbClr val="B2B2B2"/>
                </a:solidFill>
              </a:rPr>
              <a:t> to </a:t>
            </a:r>
            <a:r>
              <a:rPr lang="en-GB" sz="4000" dirty="0" err="1">
                <a:solidFill>
                  <a:srgbClr val="B2B2B2"/>
                </a:solidFill>
              </a:rPr>
              <a:t>Z</a:t>
            </a:r>
            <a:r>
              <a:rPr lang="en-GB" sz="4000" baseline="-25000" dirty="0" err="1">
                <a:solidFill>
                  <a:srgbClr val="B2B2B2"/>
                </a:solidFill>
              </a:rPr>
              <a:t>wall</a:t>
            </a:r>
            <a:endParaRPr lang="en-GB" sz="4000" baseline="-25000" dirty="0">
              <a:solidFill>
                <a:srgbClr val="B2B2B2"/>
              </a:solidFill>
            </a:endParaRPr>
          </a:p>
          <a:p>
            <a:pPr lvl="0">
              <a:buClr>
                <a:srgbClr val="0055A0"/>
              </a:buClr>
            </a:pPr>
            <a:r>
              <a:rPr lang="en-GB" sz="4000" dirty="0">
                <a:solidFill>
                  <a:srgbClr val="B2B2B2"/>
                </a:solidFill>
              </a:rPr>
              <a:t>Conclusion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7590DA-F7CA-2F4F-9CC8-CDC0EAABD31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Feb 1-3,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C8AFC1-3183-F84E-A189-E1947E2BB6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Nanobeam Technologies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965412-B172-1B4A-AEF0-6E5418DDC6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8399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8EB7B-9F97-7E43-921E-B4F385263F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it-I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005E96-3C18-4143-AD1D-9CFAC3D0AA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6538" y="978946"/>
            <a:ext cx="8137516" cy="5316751"/>
          </a:xfrm>
        </p:spPr>
        <p:txBody>
          <a:bodyPr>
            <a:normAutofit/>
          </a:bodyPr>
          <a:lstStyle/>
          <a:p>
            <a:pPr marL="285750" lvl="0" indent="-285750">
              <a:spcBef>
                <a:spcPts val="1200"/>
              </a:spcBef>
              <a:buFont typeface="Wingdings" pitchFamily="2" charset="2"/>
              <a:buChar char="§"/>
            </a:pPr>
            <a:r>
              <a:rPr lang="en-GB" sz="1800" dirty="0">
                <a:cs typeface="Calibri" panose="020F0502020204030204" pitchFamily="34" charset="0"/>
              </a:rPr>
              <a:t>Sub-THz</a:t>
            </a:r>
            <a:r>
              <a:rPr lang="en-GB" sz="1800" b="1" dirty="0">
                <a:cs typeface="Calibri" panose="020F0502020204030204" pitchFamily="34" charset="0"/>
              </a:rPr>
              <a:t> electromagnetic characterization </a:t>
            </a:r>
            <a:r>
              <a:rPr lang="en-GB" sz="1800" dirty="0">
                <a:cs typeface="Calibri" panose="020F0502020204030204" pitchFamily="34" charset="0"/>
              </a:rPr>
              <a:t>of coating materials</a:t>
            </a:r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v"/>
            </a:pPr>
            <a:r>
              <a:rPr lang="en-GB" sz="1800" b="1" dirty="0">
                <a:solidFill>
                  <a:srgbClr val="C00000"/>
                </a:solidFill>
                <a:cs typeface="Calibri" panose="020F0502020204030204" pitchFamily="34" charset="0"/>
              </a:rPr>
              <a:t>Reliable analytical model</a:t>
            </a:r>
            <a:r>
              <a:rPr lang="en-GB" sz="1800" dirty="0">
                <a:solidFill>
                  <a:srgbClr val="C00000"/>
                </a:solidFill>
                <a:cs typeface="Calibri" panose="020F0502020204030204" pitchFamily="34" charset="0"/>
              </a:rPr>
              <a:t> </a:t>
            </a:r>
            <a:r>
              <a:rPr lang="en-GB" sz="1800" dirty="0">
                <a:cs typeface="Calibri" panose="020F0502020204030204" pitchFamily="34" charset="0"/>
              </a:rPr>
              <a:t>for the conductivity retrieval. Good agreement with CST Frequency Domain solver.</a:t>
            </a:r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v"/>
            </a:pPr>
            <a:r>
              <a:rPr lang="en-GB" sz="1800" b="1" dirty="0">
                <a:solidFill>
                  <a:srgbClr val="C00000"/>
                </a:solidFill>
                <a:cs typeface="Calibri" panose="020F0502020204030204" pitchFamily="34" charset="0"/>
              </a:rPr>
              <a:t>Successful measurement campaign</a:t>
            </a:r>
            <a:r>
              <a:rPr lang="en-GB" sz="1800" dirty="0">
                <a:cs typeface="Calibri" panose="020F0502020204030204" pitchFamily="34" charset="0"/>
              </a:rPr>
              <a:t>: reliable, handy and inexpensive method to evaluate the electromagnetic properties of samples under test. </a:t>
            </a:r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v"/>
            </a:pPr>
            <a:r>
              <a:rPr lang="en-GB" sz="1800" dirty="0">
                <a:cs typeface="Calibri" panose="020F0502020204030204" pitchFamily="34" charset="0"/>
              </a:rPr>
              <a:t>Published results on </a:t>
            </a:r>
            <a:r>
              <a:rPr lang="en-GB" sz="1800" b="1" dirty="0">
                <a:solidFill>
                  <a:srgbClr val="C00000"/>
                </a:solidFill>
                <a:cs typeface="Calibri" panose="020F0502020204030204" pitchFamily="34" charset="0"/>
              </a:rPr>
              <a:t>NEG</a:t>
            </a:r>
            <a:r>
              <a:rPr lang="en-GB" sz="1800" dirty="0">
                <a:cs typeface="Calibri" panose="020F0502020204030204" pitchFamily="34" charset="0"/>
              </a:rPr>
              <a:t> and novel ones on </a:t>
            </a:r>
            <a:r>
              <a:rPr lang="en-GB" sz="1800" b="1" dirty="0">
                <a:solidFill>
                  <a:srgbClr val="C00000"/>
                </a:solidFill>
                <a:cs typeface="Calibri" panose="020F0502020204030204" pitchFamily="34" charset="0"/>
              </a:rPr>
              <a:t>a-C</a:t>
            </a:r>
            <a:r>
              <a:rPr lang="en-GB" sz="1800" dirty="0">
                <a:cs typeface="Calibri" panose="020F0502020204030204" pitchFamily="34" charset="0"/>
              </a:rPr>
              <a:t> coatings.</a:t>
            </a:r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v"/>
            </a:pPr>
            <a:r>
              <a:rPr lang="en-GB" sz="1800" dirty="0">
                <a:cs typeface="Calibri" panose="020F0502020204030204" pitchFamily="34" charset="0"/>
                <a:sym typeface="Wingdings" pitchFamily="2" charset="2"/>
              </a:rPr>
              <a:t>Outlook:</a:t>
            </a:r>
            <a:r>
              <a:rPr lang="en-GB" sz="1800" b="1" dirty="0">
                <a:solidFill>
                  <a:srgbClr val="9C1C26"/>
                </a:solidFill>
                <a:cs typeface="Calibri" panose="020F0502020204030204" pitchFamily="34" charset="0"/>
                <a:sym typeface="Wingdings" pitchFamily="2" charset="2"/>
              </a:rPr>
              <a:t> </a:t>
            </a:r>
            <a:r>
              <a:rPr lang="en-GB" sz="1800" dirty="0">
                <a:cs typeface="Calibri" panose="020F0502020204030204" pitchFamily="34" charset="0"/>
                <a:sym typeface="Wingdings" pitchFamily="2" charset="2"/>
              </a:rPr>
              <a:t>c</a:t>
            </a:r>
            <a:r>
              <a:rPr lang="en-GB" sz="1800" dirty="0"/>
              <a:t>haracterization of </a:t>
            </a:r>
            <a:r>
              <a:rPr lang="en-GB" sz="1800" b="1" dirty="0">
                <a:solidFill>
                  <a:srgbClr val="C00000"/>
                </a:solidFill>
              </a:rPr>
              <a:t>different coating material </a:t>
            </a:r>
            <a:r>
              <a:rPr lang="en-GB" sz="1800" dirty="0"/>
              <a:t>(i.e. LESS)</a:t>
            </a:r>
            <a:r>
              <a:rPr lang="en-GB" sz="1800" b="1" dirty="0">
                <a:solidFill>
                  <a:srgbClr val="C00000"/>
                </a:solidFill>
              </a:rPr>
              <a:t> </a:t>
            </a:r>
            <a:r>
              <a:rPr lang="en-GB" sz="1800" dirty="0"/>
              <a:t>and</a:t>
            </a:r>
            <a:r>
              <a:rPr lang="en-GB" sz="1800" b="1" dirty="0">
                <a:solidFill>
                  <a:srgbClr val="C00000"/>
                </a:solidFill>
              </a:rPr>
              <a:t> extension of the frequency range</a:t>
            </a:r>
            <a:r>
              <a:rPr lang="en-GB" sz="1800" b="1" dirty="0"/>
              <a:t>.</a:t>
            </a:r>
            <a:endParaRPr lang="en-GB" sz="1800" b="1" dirty="0">
              <a:cs typeface="Calibri" panose="020F0502020204030204" pitchFamily="34" charset="0"/>
            </a:endParaRPr>
          </a:p>
          <a:p>
            <a:pPr marL="285750" indent="-285750">
              <a:spcBef>
                <a:spcPts val="1200"/>
              </a:spcBef>
              <a:buFont typeface="Wingdings" pitchFamily="2" charset="2"/>
              <a:buChar char="§"/>
            </a:pPr>
            <a:r>
              <a:rPr lang="en-GB" sz="1800" dirty="0">
                <a:cs typeface="Calibri" panose="020F0502020204030204" pitchFamily="34" charset="0"/>
              </a:rPr>
              <a:t>From surface impedance </a:t>
            </a:r>
            <a:r>
              <a:rPr lang="en-GB" sz="1800" dirty="0" err="1">
                <a:cs typeface="Calibri" panose="020F0502020204030204" pitchFamily="34" charset="0"/>
              </a:rPr>
              <a:t>Z</a:t>
            </a:r>
            <a:r>
              <a:rPr lang="en-GB" sz="1800" baseline="-25000" dirty="0" err="1">
                <a:cs typeface="Calibri" panose="020F0502020204030204" pitchFamily="34" charset="0"/>
              </a:rPr>
              <a:t>s</a:t>
            </a:r>
            <a:r>
              <a:rPr lang="en-GB" sz="1800" dirty="0">
                <a:cs typeface="Calibri" panose="020F0502020204030204" pitchFamily="34" charset="0"/>
              </a:rPr>
              <a:t>(conductivity 𝜎) to resistive wall impedance </a:t>
            </a:r>
            <a:r>
              <a:rPr lang="en-GB" sz="1800" dirty="0" err="1">
                <a:cs typeface="Calibri" panose="020F0502020204030204" pitchFamily="34" charset="0"/>
              </a:rPr>
              <a:t>Z</a:t>
            </a:r>
            <a:r>
              <a:rPr lang="en-GB" sz="1800" baseline="-25000" dirty="0" err="1">
                <a:cs typeface="Calibri" panose="020F0502020204030204" pitchFamily="34" charset="0"/>
              </a:rPr>
              <a:t>wall</a:t>
            </a:r>
            <a:endParaRPr lang="en-GB" sz="1800" baseline="-25000" dirty="0">
              <a:cs typeface="Calibri" panose="020F0502020204030204" pitchFamily="34" charset="0"/>
            </a:endParaRPr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v"/>
            </a:pPr>
            <a:r>
              <a:rPr lang="en-GB" sz="1800" b="1" dirty="0">
                <a:solidFill>
                  <a:srgbClr val="C00000"/>
                </a:solidFill>
                <a:cs typeface="Calibri" panose="020F0502020204030204" pitchFamily="34" charset="0"/>
                <a:sym typeface="Wingdings" pitchFamily="2" charset="2"/>
              </a:rPr>
              <a:t>Transmission line theory</a:t>
            </a:r>
            <a:r>
              <a:rPr lang="en-GB" sz="1800" b="1" dirty="0">
                <a:solidFill>
                  <a:srgbClr val="FF0000"/>
                </a:solidFill>
                <a:cs typeface="Calibri" panose="020F0502020204030204" pitchFamily="34" charset="0"/>
                <a:sym typeface="Wingdings" pitchFamily="2" charset="2"/>
              </a:rPr>
              <a:t> </a:t>
            </a:r>
            <a:r>
              <a:rPr lang="en-GB" sz="1800" dirty="0">
                <a:cs typeface="Calibri" panose="020F0502020204030204" pitchFamily="34" charset="0"/>
                <a:sym typeface="Wingdings" pitchFamily="2" charset="2"/>
              </a:rPr>
              <a:t>is a flexible, stable and fast tool for resistive wall impedance evaluation (metallic boundary condition required at 1</a:t>
            </a:r>
            <a:r>
              <a:rPr lang="en-GB" sz="1800" baseline="30000" dirty="0">
                <a:cs typeface="Calibri" panose="020F0502020204030204" pitchFamily="34" charset="0"/>
                <a:sym typeface="Wingdings" pitchFamily="2" charset="2"/>
              </a:rPr>
              <a:t>st</a:t>
            </a:r>
            <a:r>
              <a:rPr lang="en-GB" sz="1800" dirty="0">
                <a:cs typeface="Calibri" panose="020F0502020204030204" pitchFamily="34" charset="0"/>
                <a:sym typeface="Wingdings" pitchFamily="2" charset="2"/>
              </a:rPr>
              <a:t> layer)</a:t>
            </a:r>
          </a:p>
          <a:p>
            <a:endParaRPr lang="it-I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E8A377-B911-0346-96A7-0CBD17AE63C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Feb 1-3,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E99570-7020-FA42-8C48-920A48B5E4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Nanobeam Technologies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98A10E-2A1A-E545-8611-C1BA064A30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E072D6E-002C-0848-BB91-F25DE19F8C49}"/>
              </a:ext>
            </a:extLst>
          </p:cNvPr>
          <p:cNvSpPr/>
          <p:nvPr/>
        </p:nvSpPr>
        <p:spPr>
          <a:xfrm>
            <a:off x="2939196" y="5479763"/>
            <a:ext cx="3352200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GB" sz="5000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4279530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395536" y="1844824"/>
            <a:ext cx="8229600" cy="25782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j-ea"/>
                <a:cs typeface="+mj-cs"/>
              </a:rPr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362558089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Skin depth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45496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41215" y="6347613"/>
            <a:ext cx="1597804" cy="365125"/>
          </a:xfrm>
        </p:spPr>
        <p:txBody>
          <a:bodyPr/>
          <a:lstStyle/>
          <a:p>
            <a:r>
              <a:rPr lang="it-IT"/>
              <a:t>Feb 1-3, 2021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283371" y="6345496"/>
            <a:ext cx="16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Nanobeam Technologies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7" t="1537" r="5879" b="3210"/>
          <a:stretch/>
        </p:blipFill>
        <p:spPr>
          <a:xfrm>
            <a:off x="1554794" y="818921"/>
            <a:ext cx="6013793" cy="531030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F068C6F-C338-C647-813E-17F0BBEE0A3E}"/>
                  </a:ext>
                </a:extLst>
              </p:cNvPr>
              <p:cNvSpPr txBox="1"/>
              <p:nvPr/>
            </p:nvSpPr>
            <p:spPr>
              <a:xfrm>
                <a:off x="7454983" y="2672695"/>
                <a:ext cx="1460785" cy="100033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𝜔𝜇</m:t>
                              </m:r>
                              <m:sSub>
                                <m:sSubPr>
                                  <m:ctrlP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n-GB" sz="22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F068C6F-C338-C647-813E-17F0BBEE0A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4983" y="2672695"/>
                <a:ext cx="1460785" cy="1000338"/>
              </a:xfrm>
              <a:prstGeom prst="rect">
                <a:avLst/>
              </a:prstGeom>
              <a:blipFill>
                <a:blip r:embed="rId3"/>
                <a:stretch>
                  <a:fillRect l="-3419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1901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203529" y="3454543"/>
            <a:ext cx="8712680" cy="2793160"/>
          </a:xfrm>
          <a:prstGeom prst="rect">
            <a:avLst/>
          </a:prstGeom>
          <a:solidFill>
            <a:srgbClr val="FF0000">
              <a:alpha val="17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03529" y="835814"/>
            <a:ext cx="8712679" cy="2612052"/>
          </a:xfrm>
          <a:prstGeom prst="rect">
            <a:avLst/>
          </a:prstGeom>
          <a:solidFill>
            <a:schemeClr val="tx2">
              <a:lumMod val="20000"/>
              <a:lumOff val="80000"/>
              <a:alpha val="36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1770" y="4887515"/>
            <a:ext cx="1218351" cy="136987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4" t="13914" r="24493" b="19363"/>
          <a:stretch/>
        </p:blipFill>
        <p:spPr>
          <a:xfrm>
            <a:off x="5050341" y="1838550"/>
            <a:ext cx="1467054" cy="13840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a-C Coatings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45496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41215" y="6347613"/>
            <a:ext cx="1597804" cy="365125"/>
          </a:xfrm>
        </p:spPr>
        <p:txBody>
          <a:bodyPr/>
          <a:lstStyle/>
          <a:p>
            <a:r>
              <a:rPr lang="it-IT"/>
              <a:t>Feb 1-3, 2021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74900" y="911508"/>
            <a:ext cx="32592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One side coating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6838" y="1535188"/>
            <a:ext cx="2935349" cy="179727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62" t="31141" r="29275" b="25598"/>
          <a:stretch/>
        </p:blipFill>
        <p:spPr>
          <a:xfrm>
            <a:off x="3683926" y="995969"/>
            <a:ext cx="1697020" cy="1384045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6507610" y="1492657"/>
            <a:ext cx="251446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20E820"/>
                </a:solidFill>
              </a:rPr>
              <a:t>Good thickness 5μm No Peel off </a:t>
            </a:r>
          </a:p>
          <a:p>
            <a:r>
              <a:rPr lang="en-US" b="1" dirty="0">
                <a:solidFill>
                  <a:srgbClr val="FF0000"/>
                </a:solidFill>
              </a:rPr>
              <a:t>Sample under stress</a:t>
            </a:r>
            <a:r>
              <a:rPr lang="en-US" dirty="0"/>
              <a:t>.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24041" y="3447866"/>
            <a:ext cx="35555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Two sides coating 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5428" y="4110450"/>
            <a:ext cx="4292816" cy="2028137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64790" y="3640419"/>
            <a:ext cx="1225331" cy="134233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32903" y="3812035"/>
            <a:ext cx="1153897" cy="1159526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92420" y="3812035"/>
            <a:ext cx="1240483" cy="1185026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6292420" y="5196674"/>
            <a:ext cx="26445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20E820"/>
                </a:solidFill>
              </a:rPr>
              <a:t>Good thickness ~5μm </a:t>
            </a:r>
          </a:p>
          <a:p>
            <a:r>
              <a:rPr lang="en-US" b="1" dirty="0">
                <a:solidFill>
                  <a:srgbClr val="FF0000"/>
                </a:solidFill>
              </a:rPr>
              <a:t>Peel off</a:t>
            </a:r>
            <a:endParaRPr lang="en-US" dirty="0"/>
          </a:p>
          <a:p>
            <a:r>
              <a:rPr lang="en-US" b="1" dirty="0">
                <a:solidFill>
                  <a:srgbClr val="20E820"/>
                </a:solidFill>
              </a:rPr>
              <a:t>No stress on foil</a:t>
            </a:r>
          </a:p>
        </p:txBody>
      </p:sp>
      <p:sp>
        <p:nvSpPr>
          <p:cNvPr id="2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283371" y="6345496"/>
            <a:ext cx="16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Nanobeam Technologies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3386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1" grpId="0"/>
      <p:bldP spid="2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203529" y="2051286"/>
            <a:ext cx="8712680" cy="2793160"/>
          </a:xfrm>
          <a:prstGeom prst="rect">
            <a:avLst/>
          </a:prstGeom>
          <a:solidFill>
            <a:srgbClr val="FF0000">
              <a:alpha val="17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NEG Coatings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45496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41215" y="6347613"/>
            <a:ext cx="1597804" cy="365125"/>
          </a:xfrm>
        </p:spPr>
        <p:txBody>
          <a:bodyPr/>
          <a:lstStyle/>
          <a:p>
            <a:r>
              <a:rPr lang="it-IT"/>
              <a:t>Feb 1-3, 2021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24041" y="2044609"/>
            <a:ext cx="35555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Two sides coating </a:t>
            </a:r>
          </a:p>
        </p:txBody>
      </p:sp>
      <p:sp>
        <p:nvSpPr>
          <p:cNvPr id="27" name="Rectangle 26"/>
          <p:cNvSpPr/>
          <p:nvPr/>
        </p:nvSpPr>
        <p:spPr>
          <a:xfrm>
            <a:off x="6299423" y="2870087"/>
            <a:ext cx="26445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20E820"/>
                </a:solidFill>
              </a:rPr>
              <a:t>No peel-off</a:t>
            </a:r>
            <a:endParaRPr lang="en-US" dirty="0">
              <a:solidFill>
                <a:srgbClr val="20E820"/>
              </a:solidFill>
            </a:endParaRPr>
          </a:p>
          <a:p>
            <a:r>
              <a:rPr lang="en-US" b="1" dirty="0">
                <a:solidFill>
                  <a:srgbClr val="20E820"/>
                </a:solidFill>
              </a:rPr>
              <a:t>No stress on foil</a:t>
            </a:r>
          </a:p>
          <a:p>
            <a:r>
              <a:rPr lang="en-US" b="1" dirty="0">
                <a:solidFill>
                  <a:schemeClr val="accent6"/>
                </a:solidFill>
              </a:rPr>
              <a:t>Thickness of 3.1μm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72" r="36391" b="25123"/>
          <a:stretch/>
        </p:blipFill>
        <p:spPr>
          <a:xfrm>
            <a:off x="446442" y="2741465"/>
            <a:ext cx="3695436" cy="176152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4" t="56347" r="25577" b="13987"/>
          <a:stretch/>
        </p:blipFill>
        <p:spPr>
          <a:xfrm>
            <a:off x="4559869" y="2319971"/>
            <a:ext cx="1656273" cy="1604513"/>
          </a:xfrm>
          <a:prstGeom prst="rect">
            <a:avLst/>
          </a:prstGeom>
        </p:spPr>
      </p:pic>
      <p:sp>
        <p:nvSpPr>
          <p:cNvPr id="2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283371" y="6345496"/>
            <a:ext cx="16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Nanobeam Technologies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 rot="466304">
            <a:off x="570319" y="3195242"/>
            <a:ext cx="2240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tx1">
                    <a:lumMod val="75000"/>
                  </a:schemeClr>
                </a:solidFill>
              </a:rPr>
              <a:t>ROTATING FRAME</a:t>
            </a:r>
          </a:p>
        </p:txBody>
      </p:sp>
    </p:spTree>
    <p:extLst>
      <p:ext uri="{BB962C8B-B14F-4D97-AF65-F5344CB8AC3E}">
        <p14:creationId xmlns:p14="http://schemas.microsoft.com/office/powerpoint/2010/main" val="259381639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Approximation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45496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41215" y="6347613"/>
            <a:ext cx="1597804" cy="365125"/>
          </a:xfrm>
        </p:spPr>
        <p:txBody>
          <a:bodyPr/>
          <a:lstStyle/>
          <a:p>
            <a:r>
              <a:rPr lang="it-IT"/>
              <a:t>Feb 1-3, 2021</a:t>
            </a:r>
            <a:endParaRPr lang="en-US" dirty="0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283371" y="6345496"/>
            <a:ext cx="16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Nanobeam Technologies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2749" r="24339" b="4000"/>
          <a:stretch/>
        </p:blipFill>
        <p:spPr>
          <a:xfrm>
            <a:off x="125071" y="818921"/>
            <a:ext cx="4632385" cy="27086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9696" b="69231" l="3883" r="95735">
                        <a14:foregroundMark x1="6174" y1="32916" x2="7129" y2="32916"/>
                        <a14:foregroundMark x1="7638" y1="33453" x2="50987" y2="33453"/>
                        <a14:foregroundMark x1="51560" y1="33453" x2="94653" y2="329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711" t="32644" r="58510" b="32621"/>
          <a:stretch/>
        </p:blipFill>
        <p:spPr>
          <a:xfrm>
            <a:off x="3013916" y="2052394"/>
            <a:ext cx="2153835" cy="1586525"/>
          </a:xfrm>
          <a:prstGeom prst="rect">
            <a:avLst/>
          </a:prstGeom>
        </p:spPr>
      </p:pic>
      <p:sp>
        <p:nvSpPr>
          <p:cNvPr id="20" name="Parallelogram 19"/>
          <p:cNvSpPr/>
          <p:nvPr/>
        </p:nvSpPr>
        <p:spPr>
          <a:xfrm rot="13256721">
            <a:off x="1369895" y="2268799"/>
            <a:ext cx="681345" cy="366358"/>
          </a:xfrm>
          <a:prstGeom prst="parallelogram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013916" y="2052393"/>
            <a:ext cx="2153835" cy="1612403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>
            <a:stCxn id="20" idx="5"/>
            <a:endCxn id="7" idx="1"/>
          </p:cNvCxnSpPr>
          <p:nvPr/>
        </p:nvCxnSpPr>
        <p:spPr>
          <a:xfrm>
            <a:off x="1933299" y="2645223"/>
            <a:ext cx="1080617" cy="21337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767848" y="1435659"/>
            <a:ext cx="290544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two transitions between the pyramidal horns and the cylindrical waveguide is </a:t>
            </a:r>
            <a:r>
              <a:rPr lang="en-GB" b="1" dirty="0"/>
              <a:t>neglected</a:t>
            </a:r>
            <a:r>
              <a:rPr lang="en-GB" dirty="0"/>
              <a:t> in the analytical evaluation.  </a:t>
            </a:r>
          </a:p>
        </p:txBody>
      </p:sp>
      <p:sp>
        <p:nvSpPr>
          <p:cNvPr id="32" name="Parallelogram 31"/>
          <p:cNvSpPr/>
          <p:nvPr/>
        </p:nvSpPr>
        <p:spPr>
          <a:xfrm rot="13256721">
            <a:off x="2773125" y="1431407"/>
            <a:ext cx="681345" cy="366358"/>
          </a:xfrm>
          <a:prstGeom prst="parallelogram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Arrow Connector 32"/>
          <p:cNvCxnSpPr>
            <a:stCxn id="32" idx="5"/>
          </p:cNvCxnSpPr>
          <p:nvPr/>
        </p:nvCxnSpPr>
        <p:spPr>
          <a:xfrm>
            <a:off x="3336529" y="1807831"/>
            <a:ext cx="154635" cy="24315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1873725" y="4139108"/>
            <a:ext cx="1440000" cy="144000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 rot="2700000">
            <a:off x="1873724" y="4137789"/>
            <a:ext cx="1440000" cy="1440000"/>
          </a:xfrm>
          <a:prstGeom prst="rect">
            <a:avLst/>
          </a:prstGeom>
          <a:noFill/>
          <a:ln w="3810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/>
          <p:cNvCxnSpPr/>
          <p:nvPr/>
        </p:nvCxnSpPr>
        <p:spPr>
          <a:xfrm>
            <a:off x="4666891" y="4899804"/>
            <a:ext cx="3157267" cy="8626"/>
          </a:xfrm>
          <a:prstGeom prst="line">
            <a:avLst/>
          </a:prstGeom>
          <a:ln w="44450"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Pentagon 12"/>
          <p:cNvSpPr/>
          <p:nvPr/>
        </p:nvSpPr>
        <p:spPr>
          <a:xfrm rot="16200000">
            <a:off x="4348321" y="5055027"/>
            <a:ext cx="792407" cy="607883"/>
          </a:xfrm>
          <a:prstGeom prst="homePlate">
            <a:avLst/>
          </a:prstGeom>
          <a:noFill/>
          <a:ln w="3810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4475717" y="5170991"/>
                <a:ext cx="555024" cy="283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GB" sz="14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GB" sz="1400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GB" sz="1400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  <m:sub>
                              <m:r>
                                <a:rPr lang="en-GB" sz="14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𝑇𝐸</m:t>
                              </m:r>
                            </m:sub>
                          </m:sSub>
                        </m:e>
                        <m:sub>
                          <m:r>
                            <a:rPr lang="en-GB" sz="1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1,1</m:t>
                          </m:r>
                        </m:sub>
                      </m:sSub>
                    </m:oMath>
                  </m:oMathPara>
                </a14:m>
                <a:endParaRPr lang="en-GB" sz="14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5717" y="5170991"/>
                <a:ext cx="555024" cy="283604"/>
              </a:xfrm>
              <a:prstGeom prst="rect">
                <a:avLst/>
              </a:prstGeom>
              <a:blipFill>
                <a:blip r:embed="rId6"/>
                <a:stretch>
                  <a:fillRect l="-9890" r="-1099" b="-85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4467012" y="5523142"/>
                <a:ext cx="583365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4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97</m:t>
                      </m:r>
                      <m:r>
                        <a:rPr lang="en-GB" sz="14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𝐺𝐻𝑧</m:t>
                      </m:r>
                    </m:oMath>
                  </m:oMathPara>
                </a14:m>
                <a:endParaRPr lang="en-GB" sz="1400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7012" y="5523142"/>
                <a:ext cx="583365" cy="215444"/>
              </a:xfrm>
              <a:prstGeom prst="rect">
                <a:avLst/>
              </a:prstGeom>
              <a:blipFill>
                <a:blip r:embed="rId7"/>
                <a:stretch>
                  <a:fillRect l="-6316" r="-5263" b="-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Pentagon 21"/>
          <p:cNvSpPr/>
          <p:nvPr/>
        </p:nvSpPr>
        <p:spPr>
          <a:xfrm rot="16200000">
            <a:off x="6802513" y="5036309"/>
            <a:ext cx="792407" cy="645318"/>
          </a:xfrm>
          <a:prstGeom prst="homePlate">
            <a:avLst/>
          </a:prstGeom>
          <a:noFill/>
          <a:ln w="3810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6948626" y="5170991"/>
                <a:ext cx="555024" cy="283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GB" sz="14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GB" sz="1400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GB" sz="1400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  <m:sub>
                              <m:r>
                                <a:rPr lang="en-GB" sz="14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𝑇𝐸</m:t>
                              </m:r>
                            </m:sub>
                          </m:sSub>
                        </m:e>
                        <m:sub>
                          <m:r>
                            <a:rPr lang="en-GB" sz="1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1,2</m:t>
                          </m:r>
                        </m:sub>
                      </m:sSub>
                    </m:oMath>
                  </m:oMathPara>
                </a14:m>
                <a:endParaRPr lang="en-GB" sz="14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8626" y="5170991"/>
                <a:ext cx="555024" cy="283604"/>
              </a:xfrm>
              <a:prstGeom prst="rect">
                <a:avLst/>
              </a:prstGeom>
              <a:blipFill>
                <a:blip r:embed="rId8"/>
                <a:stretch>
                  <a:fillRect l="-10989" r="-1099" b="-85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6850945" y="5523142"/>
                <a:ext cx="682751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4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280</m:t>
                      </m:r>
                      <m:r>
                        <a:rPr lang="en-GB" sz="14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𝐺𝐻𝑧</m:t>
                      </m:r>
                    </m:oMath>
                  </m:oMathPara>
                </a14:m>
                <a:endParaRPr lang="en-GB" sz="1400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0945" y="5523142"/>
                <a:ext cx="682751" cy="215444"/>
              </a:xfrm>
              <a:prstGeom prst="rect">
                <a:avLst/>
              </a:prstGeom>
              <a:blipFill>
                <a:blip r:embed="rId9"/>
                <a:stretch>
                  <a:fillRect l="-4464" r="-3571" b="-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Pentagon 27"/>
          <p:cNvSpPr/>
          <p:nvPr/>
        </p:nvSpPr>
        <p:spPr>
          <a:xfrm rot="5400000">
            <a:off x="5094207" y="4142967"/>
            <a:ext cx="792407" cy="645318"/>
          </a:xfrm>
          <a:prstGeom prst="homePlate">
            <a:avLst/>
          </a:prstGeom>
          <a:noFill/>
          <a:ln w="3810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5171312" y="4063288"/>
                <a:ext cx="666593" cy="26738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GB" sz="14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GB" sz="14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GB" sz="14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  <m:sub>
                              <m:r>
                                <a:rPr lang="en-GB" sz="14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𝑇𝐸</m:t>
                              </m:r>
                            </m:sub>
                          </m:sSub>
                        </m:e>
                        <m:sub>
                          <m:r>
                            <a:rPr lang="en-GB" sz="1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𝑆𝑈𝑀</m:t>
                          </m:r>
                        </m:sub>
                      </m:sSub>
                    </m:oMath>
                  </m:oMathPara>
                </a14:m>
                <a:endParaRPr lang="en-GB" sz="14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1312" y="4063288"/>
                <a:ext cx="666593" cy="267381"/>
              </a:xfrm>
              <a:prstGeom prst="rect">
                <a:avLst/>
              </a:prstGeom>
              <a:blipFill>
                <a:blip r:embed="rId10"/>
                <a:stretch>
                  <a:fillRect l="-8182" b="-186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5142639" y="4346431"/>
                <a:ext cx="682751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4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118</m:t>
                      </m:r>
                      <m:r>
                        <a:rPr lang="en-GB" sz="14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𝐺𝐻𝑧</m:t>
                      </m:r>
                    </m:oMath>
                  </m:oMathPara>
                </a14:m>
                <a:endParaRPr lang="en-GB" sz="1400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2639" y="4346431"/>
                <a:ext cx="682751" cy="215444"/>
              </a:xfrm>
              <a:prstGeom prst="rect">
                <a:avLst/>
              </a:prstGeom>
              <a:blipFill>
                <a:blip r:embed="rId11"/>
                <a:stretch>
                  <a:fillRect l="-4464" r="-3571" b="-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Pentagon 33"/>
          <p:cNvSpPr/>
          <p:nvPr/>
        </p:nvSpPr>
        <p:spPr>
          <a:xfrm rot="5400000">
            <a:off x="6670660" y="4141015"/>
            <a:ext cx="792407" cy="645318"/>
          </a:xfrm>
          <a:prstGeom prst="homePlate">
            <a:avLst/>
          </a:prstGeom>
          <a:noFill/>
          <a:ln w="3810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6747765" y="4061336"/>
                <a:ext cx="666593" cy="26738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GB" sz="14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GB" sz="14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GB" sz="14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  <m:sub>
                              <m:r>
                                <a:rPr lang="en-GB" sz="14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𝑇𝐸</m:t>
                              </m:r>
                            </m:sub>
                          </m:sSub>
                        </m:e>
                        <m:sub>
                          <m:r>
                            <a:rPr lang="en-GB" sz="1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𝑆𝑈𝑀</m:t>
                          </m:r>
                        </m:sub>
                      </m:sSub>
                    </m:oMath>
                  </m:oMathPara>
                </a14:m>
                <a:endParaRPr lang="en-GB" sz="14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7765" y="4061336"/>
                <a:ext cx="666593" cy="267381"/>
              </a:xfrm>
              <a:prstGeom prst="rect">
                <a:avLst/>
              </a:prstGeom>
              <a:blipFill>
                <a:blip r:embed="rId12"/>
                <a:stretch>
                  <a:fillRect l="-9174" b="-181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6719092" y="4344479"/>
                <a:ext cx="682751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263</m:t>
                      </m:r>
                      <m:r>
                        <a:rPr lang="en-GB" sz="14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𝐺𝐻𝑧</m:t>
                      </m:r>
                    </m:oMath>
                  </m:oMathPara>
                </a14:m>
                <a:endParaRPr lang="en-GB" sz="1400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9092" y="4344479"/>
                <a:ext cx="682751" cy="215444"/>
              </a:xfrm>
              <a:prstGeom prst="rect">
                <a:avLst/>
              </a:prstGeom>
              <a:blipFill>
                <a:blip r:embed="rId13"/>
                <a:stretch>
                  <a:fillRect l="-4464" r="-3571" b="-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Straight Connector 36"/>
          <p:cNvCxnSpPr/>
          <p:nvPr/>
        </p:nvCxnSpPr>
        <p:spPr>
          <a:xfrm>
            <a:off x="5477572" y="4905219"/>
            <a:ext cx="1728000" cy="8626"/>
          </a:xfrm>
          <a:prstGeom prst="line">
            <a:avLst/>
          </a:prstGeom>
          <a:ln w="44450">
            <a:solidFill>
              <a:srgbClr val="00FF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4657926" y="4905219"/>
            <a:ext cx="828000" cy="8626"/>
          </a:xfrm>
          <a:prstGeom prst="line">
            <a:avLst/>
          </a:prstGeom>
          <a:ln w="444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7200473" y="4904880"/>
            <a:ext cx="648000" cy="8626"/>
          </a:xfrm>
          <a:prstGeom prst="line">
            <a:avLst/>
          </a:prstGeom>
          <a:ln w="444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2590903" y="4859108"/>
            <a:ext cx="720000" cy="0"/>
          </a:xfrm>
          <a:prstGeom prst="line">
            <a:avLst/>
          </a:prstGeom>
          <a:ln w="44450">
            <a:solidFill>
              <a:srgbClr val="00B05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2597735" y="4838272"/>
            <a:ext cx="6976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B050"/>
                </a:solidFill>
              </a:rPr>
              <a:t>0.9 mm</a:t>
            </a:r>
          </a:p>
        </p:txBody>
      </p:sp>
      <p:sp>
        <p:nvSpPr>
          <p:cNvPr id="42" name="TextBox 41"/>
          <p:cNvSpPr txBox="1"/>
          <p:nvPr/>
        </p:nvSpPr>
        <p:spPr>
          <a:xfrm rot="-2700000">
            <a:off x="1528768" y="4132293"/>
            <a:ext cx="9525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tx2"/>
                </a:solidFill>
              </a:rPr>
              <a:t>1.2728 mm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633447" y="4257134"/>
            <a:ext cx="12875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/>
              <a:t>Square</a:t>
            </a:r>
          </a:p>
          <a:p>
            <a:pPr algn="ctr"/>
            <a:r>
              <a:rPr lang="en-GB" dirty="0"/>
              <a:t>waveguide</a:t>
            </a:r>
          </a:p>
        </p:txBody>
      </p:sp>
      <p:sp>
        <p:nvSpPr>
          <p:cNvPr id="43" name="Rectangle 42"/>
          <p:cNvSpPr/>
          <p:nvPr/>
        </p:nvSpPr>
        <p:spPr>
          <a:xfrm>
            <a:off x="5304984" y="5096598"/>
            <a:ext cx="12875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>
                <a:solidFill>
                  <a:srgbClr val="00B050"/>
                </a:solidFill>
              </a:rPr>
              <a:t>Circular</a:t>
            </a:r>
          </a:p>
          <a:p>
            <a:pPr algn="ctr"/>
            <a:r>
              <a:rPr lang="en-GB" dirty="0">
                <a:solidFill>
                  <a:srgbClr val="00B050"/>
                </a:solidFill>
              </a:rPr>
              <a:t>waveguide</a:t>
            </a:r>
          </a:p>
        </p:txBody>
      </p:sp>
    </p:spTree>
    <p:extLst>
      <p:ext uri="{BB962C8B-B14F-4D97-AF65-F5344CB8AC3E}">
        <p14:creationId xmlns:p14="http://schemas.microsoft.com/office/powerpoint/2010/main" val="3248709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84460" y="5304850"/>
            <a:ext cx="1967948" cy="866971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734623" y="5386628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735965" y="5385343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515477" y="5424722"/>
            <a:ext cx="867545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3200" b="1" dirty="0">
                <a:solidFill>
                  <a:srgbClr val="FF0000"/>
                </a:solidFill>
              </a:rPr>
              <a:t>100</a:t>
            </a:r>
          </a:p>
        </p:txBody>
      </p:sp>
      <p:pic>
        <p:nvPicPr>
          <p:cNvPr id="114" name="Picture 1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4250" y="1262064"/>
            <a:ext cx="4851999" cy="293143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364" y="978378"/>
            <a:ext cx="3941233" cy="288202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600" y="980554"/>
            <a:ext cx="3943385" cy="28836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Measurement system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45496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41215" y="6347613"/>
            <a:ext cx="1597804" cy="365125"/>
          </a:xfrm>
        </p:spPr>
        <p:txBody>
          <a:bodyPr/>
          <a:lstStyle/>
          <a:p>
            <a:r>
              <a:rPr lang="it-IT"/>
              <a:t>Feb 1-3, 2021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84460" y="3908567"/>
            <a:ext cx="1967948" cy="1083364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84460" y="4124960"/>
            <a:ext cx="1133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T-Light/</a:t>
            </a:r>
          </a:p>
          <a:p>
            <a:r>
              <a:rPr lang="en-GB" dirty="0"/>
              <a:t>FS-Laser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84460" y="5553669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ODU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642654" y="4080817"/>
            <a:ext cx="569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/>
              <a:t>PortA</a:t>
            </a:r>
            <a:endParaRPr lang="en-GB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1642655" y="4626820"/>
            <a:ext cx="569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/>
              <a:t>PortB</a:t>
            </a:r>
            <a:endParaRPr lang="en-GB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993913" y="5415169"/>
            <a:ext cx="1218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Input </a:t>
            </a:r>
            <a:r>
              <a:rPr lang="en-GB" sz="1200" dirty="0" err="1"/>
              <a:t>fiber</a:t>
            </a:r>
            <a:r>
              <a:rPr lang="en-GB" sz="1200" dirty="0"/>
              <a:t> port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82088" y="5784501"/>
            <a:ext cx="13262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Output </a:t>
            </a:r>
            <a:r>
              <a:rPr lang="en-GB" sz="1200" dirty="0" err="1"/>
              <a:t>fiber</a:t>
            </a:r>
            <a:r>
              <a:rPr lang="en-GB" sz="1200" dirty="0"/>
              <a:t> port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3474921" y="4229560"/>
            <a:ext cx="114326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err="1">
                <a:solidFill>
                  <a:schemeClr val="accent6"/>
                </a:solidFill>
              </a:rPr>
              <a:t>Tx</a:t>
            </a:r>
            <a:endParaRPr lang="en-GB" sz="1600" dirty="0">
              <a:solidFill>
                <a:schemeClr val="accent6"/>
              </a:solidFill>
            </a:endParaRPr>
          </a:p>
          <a:p>
            <a:pPr algn="ctr"/>
            <a:r>
              <a:rPr lang="en-GB" sz="1000" dirty="0">
                <a:solidFill>
                  <a:schemeClr val="accent6"/>
                </a:solidFill>
              </a:rPr>
              <a:t>Tera15-SL25-FC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7663148" y="4230854"/>
            <a:ext cx="116570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solidFill>
                  <a:schemeClr val="accent6"/>
                </a:solidFill>
              </a:rPr>
              <a:t>Rx</a:t>
            </a:r>
          </a:p>
          <a:p>
            <a:pPr algn="ctr"/>
            <a:r>
              <a:rPr lang="en-GB" sz="1000" dirty="0">
                <a:solidFill>
                  <a:schemeClr val="accent6"/>
                </a:solidFill>
              </a:rPr>
              <a:t>Tera15-DP25-FC</a:t>
            </a:r>
          </a:p>
        </p:txBody>
      </p:sp>
      <p:cxnSp>
        <p:nvCxnSpPr>
          <p:cNvPr id="68" name="Straight Connector 67"/>
          <p:cNvCxnSpPr/>
          <p:nvPr/>
        </p:nvCxnSpPr>
        <p:spPr>
          <a:xfrm flipV="1">
            <a:off x="2160423" y="4219316"/>
            <a:ext cx="1165340" cy="1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3325763" y="4205030"/>
            <a:ext cx="0" cy="698789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3325763" y="4896784"/>
            <a:ext cx="400951" cy="0"/>
          </a:xfrm>
          <a:prstGeom prst="line">
            <a:avLst/>
          </a:prstGeom>
          <a:ln w="28575" cap="flat">
            <a:solidFill>
              <a:srgbClr val="FF0000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>
            <a:off x="2152408" y="4712363"/>
            <a:ext cx="475178" cy="138499"/>
          </a:xfrm>
          <a:prstGeom prst="rect">
            <a:avLst/>
          </a:prstGeom>
          <a:solidFill>
            <a:srgbClr val="6600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1" name="Straight Connector 80"/>
          <p:cNvCxnSpPr/>
          <p:nvPr/>
        </p:nvCxnSpPr>
        <p:spPr>
          <a:xfrm flipV="1">
            <a:off x="2627586" y="4781613"/>
            <a:ext cx="350730" cy="1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2970544" y="4766529"/>
            <a:ext cx="0" cy="78714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flipV="1">
            <a:off x="2157273" y="5553668"/>
            <a:ext cx="821043" cy="1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2157272" y="5942673"/>
            <a:ext cx="6872428" cy="40743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9029700" y="5193120"/>
            <a:ext cx="0" cy="79982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8552664" y="5201587"/>
            <a:ext cx="477036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Rectangle 107"/>
          <p:cNvSpPr/>
          <p:nvPr/>
        </p:nvSpPr>
        <p:spPr>
          <a:xfrm>
            <a:off x="2077984" y="4533514"/>
            <a:ext cx="66236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800" dirty="0">
                <a:solidFill>
                  <a:schemeClr val="accent6"/>
                </a:solidFill>
              </a:rPr>
              <a:t>Attenuator</a:t>
            </a:r>
          </a:p>
        </p:txBody>
      </p:sp>
      <p:grpSp>
        <p:nvGrpSpPr>
          <p:cNvPr id="122" name="Group 121"/>
          <p:cNvGrpSpPr/>
          <p:nvPr/>
        </p:nvGrpSpPr>
        <p:grpSpPr>
          <a:xfrm>
            <a:off x="3726714" y="4313520"/>
            <a:ext cx="4825950" cy="1559974"/>
            <a:chOff x="3726714" y="4313520"/>
            <a:chExt cx="4825950" cy="1559974"/>
          </a:xfrm>
        </p:grpSpPr>
        <p:grpSp>
          <p:nvGrpSpPr>
            <p:cNvPr id="64" name="Group 63"/>
            <p:cNvGrpSpPr/>
            <p:nvPr/>
          </p:nvGrpSpPr>
          <p:grpSpPr>
            <a:xfrm>
              <a:off x="3726714" y="4313520"/>
              <a:ext cx="4825950" cy="1403590"/>
              <a:chOff x="3359426" y="4486460"/>
              <a:chExt cx="4066716" cy="1091279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3359426" y="4820481"/>
                <a:ext cx="516835" cy="423238"/>
              </a:xfrm>
              <a:prstGeom prst="rect">
                <a:avLst/>
              </a:prstGeom>
              <a:gradFill>
                <a:gsLst>
                  <a:gs pos="77000">
                    <a:srgbClr val="B8D797"/>
                  </a:gs>
                  <a:gs pos="0">
                    <a:srgbClr val="92D050"/>
                  </a:gs>
                  <a:gs pos="100000">
                    <a:schemeClr val="accent1">
                      <a:tint val="99555"/>
                      <a:satMod val="155000"/>
                    </a:schemeClr>
                  </a:gs>
                </a:gsLst>
                <a:lin ang="5400000" scaled="1"/>
              </a:gra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Flowchart: Delay 20"/>
              <p:cNvSpPr/>
              <p:nvPr/>
            </p:nvSpPr>
            <p:spPr>
              <a:xfrm>
                <a:off x="3724927" y="4897640"/>
                <a:ext cx="302668" cy="268920"/>
              </a:xfrm>
              <a:prstGeom prst="flowChartDelay">
                <a:avLst/>
              </a:prstGeom>
              <a:ln>
                <a:solidFill>
                  <a:schemeClr val="accent6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9" name="Picture 28"/>
              <p:cNvPicPr>
                <a:picLocks noChangeAspect="1"/>
              </p:cNvPicPr>
              <p:nvPr/>
            </p:nvPicPr>
            <p:blipFill rotWithShape="1">
              <a:blip r:embed="rId6"/>
              <a:srcRect l="1" r="51200"/>
              <a:stretch/>
            </p:blipFill>
            <p:spPr>
              <a:xfrm>
                <a:off x="4747099" y="4486460"/>
                <a:ext cx="336180" cy="1091279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 rotWithShape="1">
              <a:blip r:embed="rId6"/>
              <a:srcRect l="1" r="51200"/>
              <a:stretch/>
            </p:blipFill>
            <p:spPr>
              <a:xfrm flipH="1">
                <a:off x="4337100" y="4486460"/>
                <a:ext cx="336180" cy="1091279"/>
              </a:xfrm>
              <a:prstGeom prst="rect">
                <a:avLst/>
              </a:prstGeom>
            </p:spPr>
          </p:pic>
          <p:cxnSp>
            <p:nvCxnSpPr>
              <p:cNvPr id="32" name="Straight Connector 31"/>
              <p:cNvCxnSpPr>
                <a:stCxn id="21" idx="3"/>
              </p:cNvCxnSpPr>
              <p:nvPr/>
            </p:nvCxnSpPr>
            <p:spPr>
              <a:xfrm flipV="1">
                <a:off x="4027595" y="4787901"/>
                <a:ext cx="309505" cy="24419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>
                <a:off x="4337100" y="4787901"/>
                <a:ext cx="746179" cy="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>
                <a:off x="4337100" y="5276265"/>
                <a:ext cx="746179" cy="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>
                <a:off x="4027595" y="5032100"/>
                <a:ext cx="309505" cy="24419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 flipH="1" flipV="1">
                <a:off x="5083279" y="4787901"/>
                <a:ext cx="309505" cy="24419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 flipH="1">
                <a:off x="5083279" y="5032100"/>
                <a:ext cx="309505" cy="24419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 flipV="1">
                <a:off x="5392784" y="4787901"/>
                <a:ext cx="309505" cy="24419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>
                <a:off x="5392784" y="5032100"/>
                <a:ext cx="309505" cy="24419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Rectangle 54"/>
              <p:cNvSpPr/>
              <p:nvPr/>
            </p:nvSpPr>
            <p:spPr>
              <a:xfrm flipH="1">
                <a:off x="6909307" y="4820481"/>
                <a:ext cx="516835" cy="423238"/>
              </a:xfrm>
              <a:prstGeom prst="rect">
                <a:avLst/>
              </a:prstGeom>
              <a:gradFill>
                <a:gsLst>
                  <a:gs pos="77000">
                    <a:srgbClr val="B8D797"/>
                  </a:gs>
                  <a:gs pos="0">
                    <a:srgbClr val="92D050"/>
                  </a:gs>
                  <a:gs pos="100000">
                    <a:schemeClr val="accent1">
                      <a:tint val="99555"/>
                      <a:satMod val="155000"/>
                    </a:schemeClr>
                  </a:gs>
                </a:gsLst>
                <a:lin ang="5400000" scaled="1"/>
              </a:gra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6" name="Flowchart: Delay 55"/>
              <p:cNvSpPr/>
              <p:nvPr/>
            </p:nvSpPr>
            <p:spPr>
              <a:xfrm flipH="1">
                <a:off x="6757973" y="4897640"/>
                <a:ext cx="302668" cy="268920"/>
              </a:xfrm>
              <a:prstGeom prst="flowChartDelay">
                <a:avLst/>
              </a:prstGeom>
              <a:ln>
                <a:solidFill>
                  <a:schemeClr val="accent6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57" name="Picture 56"/>
              <p:cNvPicPr>
                <a:picLocks noChangeAspect="1"/>
              </p:cNvPicPr>
              <p:nvPr/>
            </p:nvPicPr>
            <p:blipFill rotWithShape="1">
              <a:blip r:embed="rId6"/>
              <a:srcRect l="1" r="51200"/>
              <a:stretch/>
            </p:blipFill>
            <p:spPr>
              <a:xfrm flipH="1">
                <a:off x="5702289" y="4486460"/>
                <a:ext cx="336180" cy="1091279"/>
              </a:xfrm>
              <a:prstGeom prst="rect">
                <a:avLst/>
              </a:prstGeom>
            </p:spPr>
          </p:pic>
          <p:pic>
            <p:nvPicPr>
              <p:cNvPr id="58" name="Picture 57"/>
              <p:cNvPicPr>
                <a:picLocks noChangeAspect="1"/>
              </p:cNvPicPr>
              <p:nvPr/>
            </p:nvPicPr>
            <p:blipFill rotWithShape="1">
              <a:blip r:embed="rId6"/>
              <a:srcRect l="1" r="51200"/>
              <a:stretch/>
            </p:blipFill>
            <p:spPr>
              <a:xfrm>
                <a:off x="6112288" y="4486460"/>
                <a:ext cx="336180" cy="1091279"/>
              </a:xfrm>
              <a:prstGeom prst="rect">
                <a:avLst/>
              </a:prstGeom>
            </p:spPr>
          </p:pic>
          <p:cxnSp>
            <p:nvCxnSpPr>
              <p:cNvPr id="59" name="Straight Connector 58"/>
              <p:cNvCxnSpPr>
                <a:stCxn id="56" idx="3"/>
              </p:cNvCxnSpPr>
              <p:nvPr/>
            </p:nvCxnSpPr>
            <p:spPr>
              <a:xfrm flipH="1" flipV="1">
                <a:off x="6448468" y="4787901"/>
                <a:ext cx="309505" cy="24419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 flipH="1">
                <a:off x="5702289" y="4787901"/>
                <a:ext cx="746179" cy="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 flipH="1">
                <a:off x="5702289" y="5276265"/>
                <a:ext cx="746179" cy="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 flipH="1">
                <a:off x="6448468" y="5032100"/>
                <a:ext cx="309505" cy="24419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9" name="Rectangle 108"/>
            <p:cNvSpPr/>
            <p:nvPr/>
          </p:nvSpPr>
          <p:spPr>
            <a:xfrm>
              <a:off x="4739003" y="5651273"/>
              <a:ext cx="466795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800" dirty="0">
                  <a:solidFill>
                    <a:schemeClr val="accent6"/>
                  </a:solidFill>
                </a:rPr>
                <a:t>Lens1</a:t>
              </a: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5479746" y="5655380"/>
              <a:ext cx="466795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800" dirty="0">
                  <a:solidFill>
                    <a:schemeClr val="accent6"/>
                  </a:solidFill>
                </a:rPr>
                <a:t>Lens2</a:t>
              </a:r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6365584" y="5654031"/>
              <a:ext cx="466795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800" dirty="0">
                  <a:solidFill>
                    <a:schemeClr val="accent6"/>
                  </a:solidFill>
                </a:rPr>
                <a:t>Lens3</a:t>
              </a:r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7061011" y="5658050"/>
              <a:ext cx="466795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800" dirty="0">
                  <a:solidFill>
                    <a:schemeClr val="accent6"/>
                  </a:solidFill>
                </a:rPr>
                <a:t>Lens4</a:t>
              </a:r>
            </a:p>
          </p:txBody>
        </p:sp>
      </p:grpSp>
      <p:cxnSp>
        <p:nvCxnSpPr>
          <p:cNvPr id="115" name="Straight Connector 114"/>
          <p:cNvCxnSpPr/>
          <p:nvPr/>
        </p:nvCxnSpPr>
        <p:spPr>
          <a:xfrm>
            <a:off x="5772401" y="4305732"/>
            <a:ext cx="734576" cy="0"/>
          </a:xfrm>
          <a:prstGeom prst="line">
            <a:avLst/>
          </a:prstGeom>
          <a:ln w="22225">
            <a:solidFill>
              <a:schemeClr val="tx2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8" name="Rectangle 117"/>
          <p:cNvSpPr/>
          <p:nvPr/>
        </p:nvSpPr>
        <p:spPr>
          <a:xfrm>
            <a:off x="5973884" y="4107743"/>
            <a:ext cx="33374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/>
              <a:t>2F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3325763" y="5188257"/>
            <a:ext cx="400951" cy="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3325763" y="5188257"/>
            <a:ext cx="0" cy="528853"/>
          </a:xfrm>
          <a:prstGeom prst="line">
            <a:avLst/>
          </a:prstGeom>
          <a:ln>
            <a:solidFill>
              <a:srgbClr val="0070C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325763" y="5718878"/>
            <a:ext cx="1014276" cy="0"/>
          </a:xfrm>
          <a:prstGeom prst="line">
            <a:avLst/>
          </a:prstGeom>
          <a:ln>
            <a:solidFill>
              <a:srgbClr val="0070C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3534060" y="5506525"/>
            <a:ext cx="7665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>
                <a:solidFill>
                  <a:srgbClr val="4D4D4D"/>
                </a:solidFill>
              </a:rPr>
              <a:t>DDS Out1</a:t>
            </a:r>
            <a:endParaRPr lang="en-GB" dirty="0"/>
          </a:p>
        </p:txBody>
      </p:sp>
      <p:cxnSp>
        <p:nvCxnSpPr>
          <p:cNvPr id="74" name="Straight Arrow Connector 73"/>
          <p:cNvCxnSpPr/>
          <p:nvPr/>
        </p:nvCxnSpPr>
        <p:spPr>
          <a:xfrm rot="10800000">
            <a:off x="8552664" y="4871846"/>
            <a:ext cx="400951" cy="0"/>
          </a:xfrm>
          <a:prstGeom prst="straightConnector1">
            <a:avLst/>
          </a:prstGeom>
          <a:ln>
            <a:solidFill>
              <a:srgbClr val="0070C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V="1">
            <a:off x="8953615" y="4056596"/>
            <a:ext cx="0" cy="815252"/>
          </a:xfrm>
          <a:prstGeom prst="line">
            <a:avLst/>
          </a:prstGeom>
          <a:ln>
            <a:solidFill>
              <a:srgbClr val="0070C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>
            <a:endCxn id="41" idx="3"/>
          </p:cNvCxnSpPr>
          <p:nvPr/>
        </p:nvCxnSpPr>
        <p:spPr>
          <a:xfrm flipH="1">
            <a:off x="8664297" y="4056596"/>
            <a:ext cx="289320" cy="1"/>
          </a:xfrm>
          <a:prstGeom prst="line">
            <a:avLst/>
          </a:prstGeom>
          <a:ln>
            <a:solidFill>
              <a:srgbClr val="0070C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7759753" y="3860405"/>
            <a:ext cx="904544" cy="392383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accent1">
                <a:shade val="60000"/>
                <a:satMod val="30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Rectangle 87"/>
          <p:cNvSpPr/>
          <p:nvPr/>
        </p:nvSpPr>
        <p:spPr>
          <a:xfrm>
            <a:off x="8180393" y="3932724"/>
            <a:ext cx="56758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rgbClr val="4D4D4D"/>
                </a:solidFill>
              </a:rPr>
              <a:t>PA310</a:t>
            </a:r>
            <a:endParaRPr lang="en-GB" dirty="0"/>
          </a:p>
        </p:txBody>
      </p:sp>
      <p:sp>
        <p:nvSpPr>
          <p:cNvPr id="90" name="Rectangle 89"/>
          <p:cNvSpPr/>
          <p:nvPr/>
        </p:nvSpPr>
        <p:spPr>
          <a:xfrm>
            <a:off x="7703714" y="3855557"/>
            <a:ext cx="60765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dirty="0">
                <a:solidFill>
                  <a:srgbClr val="4D4D4D"/>
                </a:solidFill>
              </a:rPr>
              <a:t>Supply</a:t>
            </a:r>
            <a:endParaRPr lang="en-GB" sz="800" dirty="0"/>
          </a:p>
        </p:txBody>
      </p:sp>
      <p:sp>
        <p:nvSpPr>
          <p:cNvPr id="91" name="Rectangle 90"/>
          <p:cNvSpPr/>
          <p:nvPr/>
        </p:nvSpPr>
        <p:spPr>
          <a:xfrm>
            <a:off x="7703714" y="4040811"/>
            <a:ext cx="60765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dirty="0">
                <a:solidFill>
                  <a:srgbClr val="4D4D4D"/>
                </a:solidFill>
              </a:rPr>
              <a:t>Out</a:t>
            </a:r>
            <a:endParaRPr lang="en-GB" sz="800" dirty="0"/>
          </a:p>
        </p:txBody>
      </p:sp>
      <p:cxnSp>
        <p:nvCxnSpPr>
          <p:cNvPr id="93" name="Straight Connector 92"/>
          <p:cNvCxnSpPr/>
          <p:nvPr/>
        </p:nvCxnSpPr>
        <p:spPr>
          <a:xfrm flipH="1" flipV="1">
            <a:off x="7029629" y="3961725"/>
            <a:ext cx="730126" cy="9907"/>
          </a:xfrm>
          <a:prstGeom prst="line">
            <a:avLst/>
          </a:prstGeom>
          <a:ln>
            <a:solidFill>
              <a:srgbClr val="0070C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flipH="1" flipV="1">
            <a:off x="7029629" y="4146570"/>
            <a:ext cx="730126" cy="9907"/>
          </a:xfrm>
          <a:prstGeom prst="line">
            <a:avLst/>
          </a:prstGeom>
          <a:ln>
            <a:solidFill>
              <a:srgbClr val="0070C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Rectangle 94"/>
          <p:cNvSpPr/>
          <p:nvPr/>
        </p:nvSpPr>
        <p:spPr>
          <a:xfrm>
            <a:off x="7071062" y="3763685"/>
            <a:ext cx="60765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dirty="0">
                <a:solidFill>
                  <a:srgbClr val="4D4D4D"/>
                </a:solidFill>
              </a:rPr>
              <a:t>±15V</a:t>
            </a:r>
            <a:endParaRPr lang="en-GB" sz="800" dirty="0"/>
          </a:p>
        </p:txBody>
      </p:sp>
      <p:sp>
        <p:nvSpPr>
          <p:cNvPr id="96" name="Rectangle 95"/>
          <p:cNvSpPr/>
          <p:nvPr/>
        </p:nvSpPr>
        <p:spPr>
          <a:xfrm>
            <a:off x="7071062" y="3966089"/>
            <a:ext cx="60765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dirty="0">
                <a:solidFill>
                  <a:srgbClr val="4D4D4D"/>
                </a:solidFill>
              </a:rPr>
              <a:t>Vin</a:t>
            </a:r>
            <a:endParaRPr lang="en-GB" sz="800" dirty="0"/>
          </a:p>
        </p:txBody>
      </p:sp>
      <p:pic>
        <p:nvPicPr>
          <p:cNvPr id="73" name="Picture 72"/>
          <p:cNvPicPr>
            <a:picLocks noChangeAspect="1"/>
          </p:cNvPicPr>
          <p:nvPr/>
        </p:nvPicPr>
        <p:blipFill rotWithShape="1">
          <a:blip r:embed="rId7"/>
          <a:srcRect b="63418"/>
          <a:stretch/>
        </p:blipFill>
        <p:spPr>
          <a:xfrm>
            <a:off x="137794" y="899655"/>
            <a:ext cx="4256464" cy="1431235"/>
          </a:xfrm>
          <a:prstGeom prst="rect">
            <a:avLst/>
          </a:prstGeom>
          <a:noFill/>
        </p:spPr>
      </p:pic>
      <p:sp>
        <p:nvSpPr>
          <p:cNvPr id="77" name="Rectangle 76"/>
          <p:cNvSpPr/>
          <p:nvPr/>
        </p:nvSpPr>
        <p:spPr>
          <a:xfrm>
            <a:off x="171118" y="2253997"/>
            <a:ext cx="40818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System specifications: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Spectral Range: &gt; 3 THz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Dynamic Range &gt; 70 dB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Scanning Range ~400ps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Spectral Resolution &lt; 3GHz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Right Arrow 1"/>
          <p:cNvSpPr/>
          <p:nvPr/>
        </p:nvSpPr>
        <p:spPr>
          <a:xfrm>
            <a:off x="2754916" y="4116428"/>
            <a:ext cx="426188" cy="205777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Right Arrow 77"/>
          <p:cNvSpPr/>
          <p:nvPr/>
        </p:nvSpPr>
        <p:spPr>
          <a:xfrm rot="5400000">
            <a:off x="2757449" y="5066639"/>
            <a:ext cx="426188" cy="205777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" name="Group 9"/>
          <p:cNvGrpSpPr/>
          <p:nvPr/>
        </p:nvGrpSpPr>
        <p:grpSpPr>
          <a:xfrm>
            <a:off x="4570344" y="4767331"/>
            <a:ext cx="3147358" cy="1307152"/>
            <a:chOff x="4570344" y="4767331"/>
            <a:chExt cx="3147358" cy="1307152"/>
          </a:xfrm>
        </p:grpSpPr>
        <p:sp>
          <p:nvSpPr>
            <p:cNvPr id="79" name="Right Arrow 78"/>
            <p:cNvSpPr/>
            <p:nvPr/>
          </p:nvSpPr>
          <p:spPr>
            <a:xfrm>
              <a:off x="5193111" y="5868706"/>
              <a:ext cx="426188" cy="205777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Right Arrow 81"/>
            <p:cNvSpPr/>
            <p:nvPr/>
          </p:nvSpPr>
          <p:spPr>
            <a:xfrm rot="19261473">
              <a:off x="4587047" y="4791850"/>
              <a:ext cx="262043" cy="124521"/>
            </a:xfrm>
            <a:prstGeom prst="rightArrow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Right Arrow 83"/>
            <p:cNvSpPr/>
            <p:nvPr/>
          </p:nvSpPr>
          <p:spPr>
            <a:xfrm rot="2368608">
              <a:off x="4570344" y="5097604"/>
              <a:ext cx="262043" cy="124521"/>
            </a:xfrm>
            <a:prstGeom prst="rightArrow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" name="Right Arrow 84"/>
            <p:cNvSpPr/>
            <p:nvPr/>
          </p:nvSpPr>
          <p:spPr>
            <a:xfrm rot="2368608">
              <a:off x="5808192" y="4767331"/>
              <a:ext cx="262043" cy="124521"/>
            </a:xfrm>
            <a:prstGeom prst="rightArrow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Right Arrow 86"/>
            <p:cNvSpPr/>
            <p:nvPr/>
          </p:nvSpPr>
          <p:spPr>
            <a:xfrm rot="19261473">
              <a:off x="5830958" y="5103469"/>
              <a:ext cx="262043" cy="124521"/>
            </a:xfrm>
            <a:prstGeom prst="rightArrow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" name="Right Arrow 88"/>
            <p:cNvSpPr/>
            <p:nvPr/>
          </p:nvSpPr>
          <p:spPr>
            <a:xfrm rot="19261473">
              <a:off x="6196368" y="4790556"/>
              <a:ext cx="262043" cy="124521"/>
            </a:xfrm>
            <a:prstGeom prst="rightArrow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" name="Right Arrow 97"/>
            <p:cNvSpPr/>
            <p:nvPr/>
          </p:nvSpPr>
          <p:spPr>
            <a:xfrm rot="2368608">
              <a:off x="6199103" y="5113438"/>
              <a:ext cx="262043" cy="124521"/>
            </a:xfrm>
            <a:prstGeom prst="rightArrow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" name="Right Arrow 98"/>
            <p:cNvSpPr/>
            <p:nvPr/>
          </p:nvSpPr>
          <p:spPr>
            <a:xfrm rot="2368608">
              <a:off x="7432893" y="4774945"/>
              <a:ext cx="262043" cy="124521"/>
            </a:xfrm>
            <a:prstGeom prst="rightArrow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" name="Right Arrow 100"/>
            <p:cNvSpPr/>
            <p:nvPr/>
          </p:nvSpPr>
          <p:spPr>
            <a:xfrm rot="19261473">
              <a:off x="7455659" y="5111083"/>
              <a:ext cx="262043" cy="124521"/>
            </a:xfrm>
            <a:prstGeom prst="rightArrow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4" name="Picture 2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600" y="979200"/>
            <a:ext cx="3943385" cy="2883600"/>
          </a:xfrm>
          <a:prstGeom prst="rect">
            <a:avLst/>
          </a:prstGeom>
        </p:spPr>
      </p:pic>
      <p:sp>
        <p:nvSpPr>
          <p:cNvPr id="104" name="TextBox 103"/>
          <p:cNvSpPr txBox="1"/>
          <p:nvPr/>
        </p:nvSpPr>
        <p:spPr>
          <a:xfrm>
            <a:off x="691006" y="5426490"/>
            <a:ext cx="4812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>
                <a:solidFill>
                  <a:srgbClr val="FF0000"/>
                </a:solidFill>
              </a:rPr>
              <a:t>N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600" y="979200"/>
            <a:ext cx="3943386" cy="2883600"/>
          </a:xfrm>
          <a:prstGeom prst="rect">
            <a:avLst/>
          </a:prstGeom>
        </p:spPr>
      </p:pic>
      <p:sp>
        <p:nvSpPr>
          <p:cNvPr id="10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283371" y="6345496"/>
            <a:ext cx="16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Nanobeam Technologies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817981" y="4830190"/>
            <a:ext cx="629237" cy="405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783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102" grpId="0"/>
      <p:bldP spid="102" grpId="1"/>
      <p:bldP spid="103" grpId="0" animBg="1"/>
      <p:bldP spid="103" grpId="1" animBg="1"/>
      <p:bldP spid="2" grpId="0" animBg="1"/>
      <p:bldP spid="2" grpId="1" animBg="1"/>
      <p:bldP spid="2" grpId="2" animBg="1"/>
      <p:bldP spid="2" grpId="3" animBg="1"/>
      <p:bldP spid="2" grpId="4" animBg="1"/>
      <p:bldP spid="2" grpId="5" animBg="1"/>
      <p:bldP spid="2" grpId="6" animBg="1"/>
      <p:bldP spid="2" grpId="7" animBg="1"/>
      <p:bldP spid="78" grpId="0" animBg="1"/>
      <p:bldP spid="78" grpId="1" animBg="1"/>
      <p:bldP spid="78" grpId="2" animBg="1"/>
      <p:bldP spid="78" grpId="3" animBg="1"/>
      <p:bldP spid="78" grpId="4" animBg="1"/>
      <p:bldP spid="78" grpId="5" animBg="1"/>
      <p:bldP spid="78" grpId="6" animBg="1"/>
      <p:bldP spid="78" grpId="7" animBg="1"/>
      <p:bldP spid="10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9" y="1265908"/>
            <a:ext cx="4539427" cy="386088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/>
              <a:t>Previous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45496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41215" y="6347613"/>
            <a:ext cx="1597804" cy="365125"/>
          </a:xfrm>
        </p:spPr>
        <p:txBody>
          <a:bodyPr/>
          <a:lstStyle/>
          <a:p>
            <a:r>
              <a:rPr lang="it-IT"/>
              <a:t>Feb 1-3, 2021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871941"/>
            <a:ext cx="9143999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700" dirty="0"/>
              <a:t>Electromagnetic characterization of </a:t>
            </a:r>
            <a:r>
              <a:rPr lang="en-US" sz="1700" b="1" dirty="0">
                <a:solidFill>
                  <a:srgbClr val="FF0000"/>
                </a:solidFill>
              </a:rPr>
              <a:t>NEG</a:t>
            </a:r>
            <a:r>
              <a:rPr lang="en-US" sz="1700" dirty="0"/>
              <a:t> Coatings in waveguides at high frequency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1160" r="6296" b="17566"/>
          <a:stretch/>
        </p:blipFill>
        <p:spPr>
          <a:xfrm>
            <a:off x="733777" y="1435895"/>
            <a:ext cx="3352801" cy="25152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56" y="3951111"/>
            <a:ext cx="2868672" cy="215489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98308" y="4526473"/>
            <a:ext cx="2992574" cy="1742987"/>
          </a:xfrm>
          <a:prstGeom prst="rect">
            <a:avLst/>
          </a:prstGeom>
        </p:spPr>
      </p:pic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283371" y="6345496"/>
            <a:ext cx="16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Nanobeam Technologies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46442" y="2818459"/>
            <a:ext cx="8226853" cy="95410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2800" dirty="0">
                <a:latin typeface="ArialMT"/>
              </a:rPr>
              <a:t>The operating principle we are going to present  </a:t>
            </a:r>
          </a:p>
          <a:p>
            <a:pPr algn="ctr"/>
            <a:r>
              <a:rPr lang="en-GB" sz="2800" dirty="0">
                <a:latin typeface="ArialMT"/>
              </a:rPr>
              <a:t>overcomes two main inconveniences of this work:</a:t>
            </a:r>
            <a:endParaRPr lang="en-GB" sz="2800" dirty="0"/>
          </a:p>
        </p:txBody>
      </p:sp>
      <p:sp>
        <p:nvSpPr>
          <p:cNvPr id="14" name="Oval 13"/>
          <p:cNvSpPr/>
          <p:nvPr/>
        </p:nvSpPr>
        <p:spPr>
          <a:xfrm>
            <a:off x="948906" y="4585556"/>
            <a:ext cx="1121434" cy="1082471"/>
          </a:xfrm>
          <a:prstGeom prst="ellipse">
            <a:avLst/>
          </a:prstGeom>
          <a:noFill/>
          <a:ln w="76200">
            <a:solidFill>
              <a:srgbClr val="00F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2198308" y="4487322"/>
            <a:ext cx="2632484" cy="1797227"/>
          </a:xfrm>
          <a:prstGeom prst="rect">
            <a:avLst/>
          </a:prstGeom>
          <a:noFill/>
          <a:ln w="57150">
            <a:solidFill>
              <a:srgbClr val="FF33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45714" y="3921584"/>
            <a:ext cx="3607078" cy="400110"/>
          </a:xfrm>
          <a:prstGeom prst="rect">
            <a:avLst/>
          </a:prstGeom>
          <a:solidFill>
            <a:schemeClr val="bg1"/>
          </a:solidFill>
          <a:ln w="28575">
            <a:solidFill>
              <a:srgbClr val="00FF00"/>
            </a:solidFill>
          </a:ln>
        </p:spPr>
        <p:txBody>
          <a:bodyPr wrap="none">
            <a:spAutoFit/>
          </a:bodyPr>
          <a:lstStyle/>
          <a:p>
            <a:r>
              <a:rPr lang="en-GB" sz="2000" dirty="0">
                <a:latin typeface="ArialMT"/>
              </a:rPr>
              <a:t>Non-homogeneous deposition</a:t>
            </a:r>
            <a:endParaRPr lang="en-GB" sz="2000" dirty="0"/>
          </a:p>
        </p:txBody>
      </p:sp>
      <p:sp>
        <p:nvSpPr>
          <p:cNvPr id="18" name="Rectangle 17"/>
          <p:cNvSpPr/>
          <p:nvPr/>
        </p:nvSpPr>
        <p:spPr>
          <a:xfrm>
            <a:off x="4847055" y="5537682"/>
            <a:ext cx="3942105" cy="646331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/>
        </p:spPr>
        <p:txBody>
          <a:bodyPr wrap="none">
            <a:spAutoFit/>
          </a:bodyPr>
          <a:lstStyle/>
          <a:p>
            <a:r>
              <a:rPr lang="en-GB" dirty="0"/>
              <a:t>Impossibility to reuse the same </a:t>
            </a:r>
          </a:p>
          <a:p>
            <a:r>
              <a:rPr lang="en-GB" dirty="0"/>
              <a:t>waveguide for further measurements</a:t>
            </a:r>
            <a:endParaRPr lang="en-GB" sz="2000" dirty="0"/>
          </a:p>
        </p:txBody>
      </p:sp>
      <p:sp>
        <p:nvSpPr>
          <p:cNvPr id="19" name="Rectangle 18"/>
          <p:cNvSpPr/>
          <p:nvPr/>
        </p:nvSpPr>
        <p:spPr>
          <a:xfrm>
            <a:off x="6039019" y="270813"/>
            <a:ext cx="312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E. Koukovini Platia et al.</a:t>
            </a:r>
          </a:p>
          <a:p>
            <a:r>
              <a:rPr lang="en-US" sz="1200" dirty="0">
                <a:solidFill>
                  <a:schemeClr val="bg1"/>
                </a:solidFill>
              </a:rPr>
              <a:t>Phys. Rev. </a:t>
            </a:r>
            <a:r>
              <a:rPr lang="en-US" sz="1200" dirty="0" err="1">
                <a:solidFill>
                  <a:schemeClr val="bg1"/>
                </a:solidFill>
              </a:rPr>
              <a:t>Accel.Beams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b="1" dirty="0">
                <a:solidFill>
                  <a:schemeClr val="bg1"/>
                </a:solidFill>
              </a:rPr>
              <a:t>20</a:t>
            </a:r>
            <a:r>
              <a:rPr lang="en-US" sz="1200" dirty="0">
                <a:solidFill>
                  <a:schemeClr val="bg1"/>
                </a:solidFill>
              </a:rPr>
              <a:t>, 011002 (2017)</a:t>
            </a:r>
          </a:p>
        </p:txBody>
      </p:sp>
    </p:spTree>
    <p:extLst>
      <p:ext uri="{BB962C8B-B14F-4D97-AF65-F5344CB8AC3E}">
        <p14:creationId xmlns:p14="http://schemas.microsoft.com/office/powerpoint/2010/main" val="4109272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 animBg="1"/>
      <p:bldP spid="16" grpId="0" animBg="1"/>
      <p:bldP spid="17" grpId="0" animBg="1"/>
      <p:bldP spid="18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861361-DF6A-5946-9CF2-18E8E992FB4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Feb 1-3,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B7612C-BEDE-154F-AA7C-C2A0B49FF4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Nanobeam Technologies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A392C9-805B-6B42-A66B-A04E404201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49C2A76C-F3E0-5842-828C-26CCC2BFB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442" y="-121522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/>
              <a:t>Analytical evaluations</a:t>
            </a:r>
            <a:endParaRPr lang="en-US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7548B35B-DD29-FA4C-BA33-A16F3E2F609A}"/>
              </a:ext>
            </a:extLst>
          </p:cNvPr>
          <p:cNvCxnSpPr/>
          <p:nvPr/>
        </p:nvCxnSpPr>
        <p:spPr>
          <a:xfrm>
            <a:off x="988721" y="3383778"/>
            <a:ext cx="2160000" cy="0"/>
          </a:xfrm>
          <a:prstGeom prst="line">
            <a:avLst/>
          </a:prstGeom>
          <a:ln w="76200">
            <a:solidFill>
              <a:srgbClr val="FFCC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7E28270-D57F-E549-8D21-EE6FF5EBC19E}"/>
              </a:ext>
            </a:extLst>
          </p:cNvPr>
          <p:cNvCxnSpPr/>
          <p:nvPr/>
        </p:nvCxnSpPr>
        <p:spPr>
          <a:xfrm>
            <a:off x="1025503" y="3333818"/>
            <a:ext cx="2088000" cy="0"/>
          </a:xfrm>
          <a:prstGeom prst="line">
            <a:avLst/>
          </a:prstGeom>
          <a:ln w="44450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2D13FA2-F73B-824D-BD0E-866CC1277595}"/>
              </a:ext>
            </a:extLst>
          </p:cNvPr>
          <p:cNvCxnSpPr/>
          <p:nvPr/>
        </p:nvCxnSpPr>
        <p:spPr>
          <a:xfrm>
            <a:off x="1025501" y="3443883"/>
            <a:ext cx="2088000" cy="0"/>
          </a:xfrm>
          <a:prstGeom prst="line">
            <a:avLst/>
          </a:prstGeom>
          <a:ln w="44450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>
            <a:extLst>
              <a:ext uri="{FF2B5EF4-FFF2-40B4-BE49-F238E27FC236}">
                <a16:creationId xmlns:a16="http://schemas.microsoft.com/office/drawing/2014/main" id="{B7F097CF-7DAD-EB4F-B59B-7105F912E183}"/>
              </a:ext>
            </a:extLst>
          </p:cNvPr>
          <p:cNvSpPr/>
          <p:nvPr/>
        </p:nvSpPr>
        <p:spPr>
          <a:xfrm>
            <a:off x="988721" y="2303779"/>
            <a:ext cx="2160000" cy="2160000"/>
          </a:xfrm>
          <a:prstGeom prst="ellipse">
            <a:avLst/>
          </a:prstGeom>
          <a:noFill/>
          <a:ln w="762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301A12AE-D594-444B-BBAE-7CC3490FF5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5535" y="1342940"/>
            <a:ext cx="4288339" cy="4201886"/>
          </a:xfrm>
          <a:prstGeom prst="rect">
            <a:avLst/>
          </a:prstGeom>
        </p:spPr>
      </p:pic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0BDA15C-00FE-A049-8146-C11BD354F78B}"/>
              </a:ext>
            </a:extLst>
          </p:cNvPr>
          <p:cNvCxnSpPr/>
          <p:nvPr/>
        </p:nvCxnSpPr>
        <p:spPr>
          <a:xfrm>
            <a:off x="3832427" y="1910663"/>
            <a:ext cx="1116000" cy="0"/>
          </a:xfrm>
          <a:prstGeom prst="line">
            <a:avLst/>
          </a:prstGeom>
          <a:ln w="44450">
            <a:solidFill>
              <a:srgbClr val="92D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F691DC4A-829D-414B-99A2-DBEF43050FFD}"/>
              </a:ext>
            </a:extLst>
          </p:cNvPr>
          <p:cNvCxnSpPr/>
          <p:nvPr/>
        </p:nvCxnSpPr>
        <p:spPr>
          <a:xfrm flipV="1">
            <a:off x="5288419" y="1339781"/>
            <a:ext cx="999747" cy="1196939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175A8985-E362-AD43-B017-659E54CA3334}"/>
              </a:ext>
            </a:extLst>
          </p:cNvPr>
          <p:cNvCxnSpPr/>
          <p:nvPr/>
        </p:nvCxnSpPr>
        <p:spPr>
          <a:xfrm>
            <a:off x="5319239" y="1339781"/>
            <a:ext cx="999747" cy="1196939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FF346C39-8F14-4848-A3B4-8FC93C073113}"/>
              </a:ext>
            </a:extLst>
          </p:cNvPr>
          <p:cNvCxnSpPr/>
          <p:nvPr/>
        </p:nvCxnSpPr>
        <p:spPr>
          <a:xfrm flipV="1">
            <a:off x="3888071" y="2786140"/>
            <a:ext cx="999747" cy="1196939"/>
          </a:xfrm>
          <a:prstGeom prst="line">
            <a:avLst/>
          </a:prstGeom>
          <a:ln w="28575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D133A6D1-C0AC-FA43-BFDE-5DA96BA1817A}"/>
              </a:ext>
            </a:extLst>
          </p:cNvPr>
          <p:cNvCxnSpPr/>
          <p:nvPr/>
        </p:nvCxnSpPr>
        <p:spPr>
          <a:xfrm>
            <a:off x="3918891" y="2786140"/>
            <a:ext cx="999747" cy="1196939"/>
          </a:xfrm>
          <a:prstGeom prst="line">
            <a:avLst/>
          </a:prstGeom>
          <a:ln w="28575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8F8B8CAF-CD31-A74C-BCFC-AE753C6837D3}"/>
              </a:ext>
            </a:extLst>
          </p:cNvPr>
          <p:cNvCxnSpPr/>
          <p:nvPr/>
        </p:nvCxnSpPr>
        <p:spPr>
          <a:xfrm flipV="1">
            <a:off x="3850689" y="4189362"/>
            <a:ext cx="999747" cy="1196939"/>
          </a:xfrm>
          <a:prstGeom prst="line">
            <a:avLst/>
          </a:prstGeom>
          <a:ln w="28575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7BBCD56E-77F8-154C-B793-D17E69F2D165}"/>
              </a:ext>
            </a:extLst>
          </p:cNvPr>
          <p:cNvCxnSpPr/>
          <p:nvPr/>
        </p:nvCxnSpPr>
        <p:spPr>
          <a:xfrm>
            <a:off x="3881509" y="4189362"/>
            <a:ext cx="999747" cy="1196939"/>
          </a:xfrm>
          <a:prstGeom prst="line">
            <a:avLst/>
          </a:prstGeom>
          <a:ln w="28575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3284AA96-CCD5-F44A-8767-612D0BF34C4B}"/>
              </a:ext>
            </a:extLst>
          </p:cNvPr>
          <p:cNvCxnSpPr/>
          <p:nvPr/>
        </p:nvCxnSpPr>
        <p:spPr>
          <a:xfrm flipV="1">
            <a:off x="6733591" y="1312193"/>
            <a:ext cx="999747" cy="1196939"/>
          </a:xfrm>
          <a:prstGeom prst="line">
            <a:avLst/>
          </a:prstGeom>
          <a:ln w="28575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DC65F4EC-9003-4E44-98D5-F45EE8014519}"/>
              </a:ext>
            </a:extLst>
          </p:cNvPr>
          <p:cNvCxnSpPr/>
          <p:nvPr/>
        </p:nvCxnSpPr>
        <p:spPr>
          <a:xfrm>
            <a:off x="6764411" y="1312193"/>
            <a:ext cx="999747" cy="1196939"/>
          </a:xfrm>
          <a:prstGeom prst="line">
            <a:avLst/>
          </a:prstGeom>
          <a:ln w="28575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E378C782-E3D8-A845-8824-724E1E59577E}"/>
              </a:ext>
            </a:extLst>
          </p:cNvPr>
          <p:cNvCxnSpPr/>
          <p:nvPr/>
        </p:nvCxnSpPr>
        <p:spPr>
          <a:xfrm flipV="1">
            <a:off x="5288419" y="2785308"/>
            <a:ext cx="999747" cy="1196939"/>
          </a:xfrm>
          <a:prstGeom prst="line">
            <a:avLst/>
          </a:prstGeom>
          <a:ln w="28575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498C206A-EA46-6A4C-BDF2-28A0C1511FA3}"/>
              </a:ext>
            </a:extLst>
          </p:cNvPr>
          <p:cNvCxnSpPr/>
          <p:nvPr/>
        </p:nvCxnSpPr>
        <p:spPr>
          <a:xfrm>
            <a:off x="5319239" y="2785308"/>
            <a:ext cx="999747" cy="1196939"/>
          </a:xfrm>
          <a:prstGeom prst="line">
            <a:avLst/>
          </a:prstGeom>
          <a:ln w="28575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5D039239-D1E3-294E-8AA0-D1292B210883}"/>
              </a:ext>
            </a:extLst>
          </p:cNvPr>
          <p:cNvCxnSpPr/>
          <p:nvPr/>
        </p:nvCxnSpPr>
        <p:spPr>
          <a:xfrm flipV="1">
            <a:off x="6741317" y="2764288"/>
            <a:ext cx="999747" cy="1196939"/>
          </a:xfrm>
          <a:prstGeom prst="line">
            <a:avLst/>
          </a:prstGeom>
          <a:ln w="28575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9FAFE457-93FA-D44F-A90B-EF85A8E146E7}"/>
              </a:ext>
            </a:extLst>
          </p:cNvPr>
          <p:cNvCxnSpPr/>
          <p:nvPr/>
        </p:nvCxnSpPr>
        <p:spPr>
          <a:xfrm>
            <a:off x="6772137" y="2764288"/>
            <a:ext cx="999747" cy="1196939"/>
          </a:xfrm>
          <a:prstGeom prst="line">
            <a:avLst/>
          </a:prstGeom>
          <a:ln w="28575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B4AD621-6ACA-5448-B1A8-9A055AE08364}"/>
              </a:ext>
            </a:extLst>
          </p:cNvPr>
          <p:cNvCxnSpPr/>
          <p:nvPr/>
        </p:nvCxnSpPr>
        <p:spPr>
          <a:xfrm flipV="1">
            <a:off x="5283624" y="4188795"/>
            <a:ext cx="999747" cy="1196939"/>
          </a:xfrm>
          <a:prstGeom prst="line">
            <a:avLst/>
          </a:prstGeom>
          <a:ln w="28575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527781A9-647D-2D4B-84B6-A8ED22C82FC4}"/>
              </a:ext>
            </a:extLst>
          </p:cNvPr>
          <p:cNvCxnSpPr/>
          <p:nvPr/>
        </p:nvCxnSpPr>
        <p:spPr>
          <a:xfrm>
            <a:off x="5314444" y="4188795"/>
            <a:ext cx="999747" cy="1196939"/>
          </a:xfrm>
          <a:prstGeom prst="line">
            <a:avLst/>
          </a:prstGeom>
          <a:ln w="28575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3133EA20-8F6B-F548-A27B-1FF43C1375F0}"/>
              </a:ext>
            </a:extLst>
          </p:cNvPr>
          <p:cNvCxnSpPr/>
          <p:nvPr/>
        </p:nvCxnSpPr>
        <p:spPr>
          <a:xfrm>
            <a:off x="6655884" y="4764222"/>
            <a:ext cx="1116000" cy="0"/>
          </a:xfrm>
          <a:prstGeom prst="line">
            <a:avLst/>
          </a:prstGeom>
          <a:ln w="44450">
            <a:solidFill>
              <a:srgbClr val="92D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12BD1CCB-8DDA-7B41-86F6-0A402B30EEE2}"/>
              </a:ext>
            </a:extLst>
          </p:cNvPr>
          <p:cNvSpPr txBox="1"/>
          <p:nvPr/>
        </p:nvSpPr>
        <p:spPr>
          <a:xfrm>
            <a:off x="967365" y="4917056"/>
            <a:ext cx="2274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Boundary conditions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2E6FAC3-2A0B-0445-AC68-3D833ED1C564}"/>
              </a:ext>
            </a:extLst>
          </p:cNvPr>
          <p:cNvSpPr txBox="1"/>
          <p:nvPr/>
        </p:nvSpPr>
        <p:spPr>
          <a:xfrm>
            <a:off x="723678" y="4911940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Polarization of planar wave</a:t>
            </a:r>
          </a:p>
        </p:txBody>
      </p:sp>
    </p:spTree>
    <p:extLst>
      <p:ext uri="{BB962C8B-B14F-4D97-AF65-F5344CB8AC3E}">
        <p14:creationId xmlns:p14="http://schemas.microsoft.com/office/powerpoint/2010/main" val="1862730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2" grpId="1"/>
      <p:bldP spid="53" grpId="0"/>
      <p:bldP spid="53" grpId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861361-DF6A-5946-9CF2-18E8E992FB4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Feb 1-3,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B7612C-BEDE-154F-AA7C-C2A0B49FF4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Nanobeam Technologies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A392C9-805B-6B42-A66B-A04E404201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C61EB36-3160-7740-AE21-5C71E30B2B96}"/>
              </a:ext>
            </a:extLst>
          </p:cNvPr>
          <p:cNvSpPr/>
          <p:nvPr/>
        </p:nvSpPr>
        <p:spPr>
          <a:xfrm rot="2700000">
            <a:off x="658388" y="2120406"/>
            <a:ext cx="1591701" cy="1591700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79534FD9-CE63-6E49-BFBD-69F040BA8814}"/>
                  </a:ext>
                </a:extLst>
              </p:cNvPr>
              <p:cNvGraphicFramePr>
                <a:graphicFrameLocks noGrp="1"/>
              </p:cNvGraphicFramePr>
              <p:nvPr>
                <p:extLst/>
              </p:nvPr>
            </p:nvGraphicFramePr>
            <p:xfrm>
              <a:off x="3123204" y="4656639"/>
              <a:ext cx="5384164" cy="847662"/>
            </p:xfrm>
            <a:graphic>
              <a:graphicData uri="http://schemas.openxmlformats.org/drawingml/2006/table">
                <a:tbl>
                  <a:tblPr/>
                  <a:tblGrid>
                    <a:gridCol w="269208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69208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ctr" rtl="0" fontAlgn="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it-IT" b="0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</a:rPr>
                            <a:t>Waveguide</a:t>
                          </a:r>
                          <a:r>
                            <a:rPr lang="it-IT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</a:rPr>
                            <a:t> side </a:t>
                          </a:r>
                          <a:r>
                            <a:rPr lang="it-IT" b="0" i="1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</a:rPr>
                            <a:t>a</a:t>
                          </a:r>
                          <a:r>
                            <a:rPr lang="it-IT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</a:rPr>
                            <a:t> [mm]</a:t>
                          </a:r>
                          <a:endParaRPr lang="it-IT" dirty="0">
                            <a:effectLst/>
                          </a:endParaRPr>
                        </a:p>
                      </a:txBody>
                      <a:tcPr marL="66675" marR="66675" marT="66675" marB="66675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</a:rPr>
                            <a:t>Frequency</a:t>
                          </a:r>
                          <a:r>
                            <a:rPr lang="en-GB" b="0" i="0" u="none" strike="noStrike" baseline="0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</a:rPr>
                            <a:t> range</a:t>
                          </a:r>
                          <a:r>
                            <a:rPr lang="en-GB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</a:rPr>
                            <a:t> [GHz]</a:t>
                          </a:r>
                          <a:endParaRPr lang="en-GB" dirty="0">
                            <a:effectLst/>
                          </a:endParaRPr>
                        </a:p>
                      </a:txBody>
                      <a:tcPr marL="66675" marR="66675" marT="66675" marB="66675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rtl="0" fontAlgn="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0.9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GB" i="1" smtClean="0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0" i="1" smtClean="0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</m:rad>
                              </m:oMath>
                            </m:oMathPara>
                          </a14:m>
                          <a:endParaRPr lang="en-GB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effectLst/>
                          </a:endParaRPr>
                        </a:p>
                      </a:txBody>
                      <a:tcPr marL="66675" marR="66675" marT="66675" marB="66675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</a:rPr>
                            <a:t>118-263</a:t>
                          </a:r>
                          <a:endParaRPr lang="en-GB" dirty="0">
                            <a:effectLst/>
                          </a:endParaRPr>
                        </a:p>
                      </a:txBody>
                      <a:tcPr marL="66675" marR="66675" marT="66675" marB="66675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79534FD9-CE63-6E49-BFBD-69F040BA881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94603374"/>
                  </p:ext>
                </p:extLst>
              </p:nvPr>
            </p:nvGraphicFramePr>
            <p:xfrm>
              <a:off x="3123204" y="4656639"/>
              <a:ext cx="5384164" cy="847662"/>
            </p:xfrm>
            <a:graphic>
              <a:graphicData uri="http://schemas.openxmlformats.org/drawingml/2006/table">
                <a:tbl>
                  <a:tblPr/>
                  <a:tblGrid>
                    <a:gridCol w="269208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69208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407670">
                    <a:tc>
                      <a:txBody>
                        <a:bodyPr/>
                        <a:lstStyle/>
                        <a:p>
                          <a:pPr algn="ctr" rtl="0" fontAlgn="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it-IT" b="0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</a:rPr>
                            <a:t>Waveguide</a:t>
                          </a:r>
                          <a:r>
                            <a:rPr lang="it-IT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</a:rPr>
                            <a:t> side </a:t>
                          </a:r>
                          <a:r>
                            <a:rPr lang="it-IT" b="0" i="1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</a:rPr>
                            <a:t>a</a:t>
                          </a:r>
                          <a:r>
                            <a:rPr lang="it-IT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</a:rPr>
                            <a:t> [mm]</a:t>
                          </a:r>
                          <a:endParaRPr lang="it-IT" dirty="0">
                            <a:effectLst/>
                          </a:endParaRPr>
                        </a:p>
                      </a:txBody>
                      <a:tcPr marL="66675" marR="66675" marT="66675" marB="66675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</a:rPr>
                            <a:t>Frequency</a:t>
                          </a:r>
                          <a:r>
                            <a:rPr lang="en-GB" b="0" i="0" u="none" strike="noStrike" baseline="0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</a:rPr>
                            <a:t> range</a:t>
                          </a:r>
                          <a:r>
                            <a:rPr lang="en-GB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</a:rPr>
                            <a:t> [GHz]</a:t>
                          </a:r>
                          <a:endParaRPr lang="en-GB" dirty="0">
                            <a:effectLst/>
                          </a:endParaRPr>
                        </a:p>
                      </a:txBody>
                      <a:tcPr marL="66675" marR="66675" marT="66675" marB="66675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39992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marL="66675" marR="66675" marT="66675" marB="66675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t="-94286" r="-100000" b="-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</a:rPr>
                            <a:t>118-263</a:t>
                          </a:r>
                          <a:endParaRPr lang="en-GB" dirty="0">
                            <a:effectLst/>
                          </a:endParaRPr>
                        </a:p>
                      </a:txBody>
                      <a:tcPr marL="66675" marR="66675" marT="66675" marB="66675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10" name="Group 9">
            <a:extLst>
              <a:ext uri="{FF2B5EF4-FFF2-40B4-BE49-F238E27FC236}">
                <a16:creationId xmlns:a16="http://schemas.microsoft.com/office/drawing/2014/main" id="{AFADD1D0-5BF2-3C4C-83C3-14570F457FAE}"/>
              </a:ext>
            </a:extLst>
          </p:cNvPr>
          <p:cNvGrpSpPr/>
          <p:nvPr/>
        </p:nvGrpSpPr>
        <p:grpSpPr>
          <a:xfrm>
            <a:off x="328578" y="2855417"/>
            <a:ext cx="2218687" cy="110065"/>
            <a:chOff x="303089" y="4118817"/>
            <a:chExt cx="2218687" cy="110065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5F8E67B2-3525-324A-B68A-55D623BABA58}"/>
                </a:ext>
              </a:extLst>
            </p:cNvPr>
            <p:cNvCxnSpPr/>
            <p:nvPr/>
          </p:nvCxnSpPr>
          <p:spPr>
            <a:xfrm>
              <a:off x="303089" y="4174346"/>
              <a:ext cx="2218687" cy="0"/>
            </a:xfrm>
            <a:prstGeom prst="line">
              <a:avLst/>
            </a:prstGeom>
            <a:ln w="76200">
              <a:solidFill>
                <a:srgbClr val="FFCC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4E3BE035-9632-414F-9D11-EE16CE0907F1}"/>
                </a:ext>
              </a:extLst>
            </p:cNvPr>
            <p:cNvCxnSpPr/>
            <p:nvPr/>
          </p:nvCxnSpPr>
          <p:spPr>
            <a:xfrm>
              <a:off x="446444" y="4118817"/>
              <a:ext cx="1990532" cy="0"/>
            </a:xfrm>
            <a:prstGeom prst="line">
              <a:avLst/>
            </a:prstGeom>
            <a:ln w="4445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5FE5F8D1-E6D6-6848-AB70-C8BD3FAF4BC7}"/>
                </a:ext>
              </a:extLst>
            </p:cNvPr>
            <p:cNvCxnSpPr/>
            <p:nvPr/>
          </p:nvCxnSpPr>
          <p:spPr>
            <a:xfrm>
              <a:off x="446442" y="4228882"/>
              <a:ext cx="1990532" cy="0"/>
            </a:xfrm>
            <a:prstGeom prst="line">
              <a:avLst/>
            </a:prstGeom>
            <a:ln w="4445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50ED969-9C88-9A4B-9E3E-6F8796EF2267}"/>
              </a:ext>
            </a:extLst>
          </p:cNvPr>
          <p:cNvCxnSpPr/>
          <p:nvPr/>
        </p:nvCxnSpPr>
        <p:spPr>
          <a:xfrm>
            <a:off x="254072" y="3003414"/>
            <a:ext cx="1075284" cy="111540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6DDDE782-806C-3243-9B70-E18047EECF0E}"/>
              </a:ext>
            </a:extLst>
          </p:cNvPr>
          <p:cNvSpPr/>
          <p:nvPr/>
        </p:nvSpPr>
        <p:spPr>
          <a:xfrm>
            <a:off x="497474" y="3381808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i="1" dirty="0">
                <a:latin typeface="Cambria" panose="02040503050406030204" pitchFamily="18" charset="0"/>
              </a:rPr>
              <a:t>a</a:t>
            </a:r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BFBE7B5-D24D-5C48-8381-3BE99E1CA9EA}"/>
              </a:ext>
            </a:extLst>
          </p:cNvPr>
          <p:cNvSpPr/>
          <p:nvPr/>
        </p:nvSpPr>
        <p:spPr>
          <a:xfrm>
            <a:off x="2294183" y="5561348"/>
            <a:ext cx="67954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GB" sz="2000" dirty="0">
                <a:solidFill>
                  <a:srgbClr val="0055A0"/>
                </a:solidFill>
                <a:ea typeface="Andale Sans UI"/>
                <a:cs typeface="Times New Roman" panose="02020603050405020304" pitchFamily="18" charset="0"/>
              </a:rPr>
              <a:t>The frequency range goes from f</a:t>
            </a:r>
            <a:r>
              <a:rPr lang="en-GB" sz="2000" baseline="-25000" dirty="0">
                <a:solidFill>
                  <a:srgbClr val="0055A0"/>
                </a:solidFill>
                <a:ea typeface="Andale Sans UI"/>
                <a:cs typeface="Times New Roman" panose="02020603050405020304" pitchFamily="18" charset="0"/>
              </a:rPr>
              <a:t>TE1,0</a:t>
            </a:r>
            <a:r>
              <a:rPr lang="en-GB" sz="2000" dirty="0">
                <a:solidFill>
                  <a:srgbClr val="0055A0"/>
                </a:solidFill>
                <a:ea typeface="Andale Sans UI"/>
                <a:cs typeface="Times New Roman" panose="02020603050405020304" pitchFamily="18" charset="0"/>
              </a:rPr>
              <a:t>= f</a:t>
            </a:r>
            <a:r>
              <a:rPr lang="en-GB" sz="2000" baseline="-25000" dirty="0">
                <a:solidFill>
                  <a:srgbClr val="0055A0"/>
                </a:solidFill>
                <a:ea typeface="Andale Sans UI"/>
                <a:cs typeface="Times New Roman" panose="02020603050405020304" pitchFamily="18" charset="0"/>
              </a:rPr>
              <a:t>TE1,0</a:t>
            </a:r>
            <a:r>
              <a:rPr lang="en-GB" sz="2000" dirty="0">
                <a:solidFill>
                  <a:srgbClr val="0055A0"/>
                </a:solidFill>
                <a:ea typeface="Andale Sans UI"/>
                <a:cs typeface="Times New Roman" panose="02020603050405020304" pitchFamily="18" charset="0"/>
              </a:rPr>
              <a:t> to f</a:t>
            </a:r>
            <a:r>
              <a:rPr lang="en-GB" sz="2000" baseline="-25000" dirty="0">
                <a:solidFill>
                  <a:srgbClr val="0055A0"/>
                </a:solidFill>
                <a:ea typeface="Andale Sans UI"/>
                <a:cs typeface="Times New Roman" panose="02020603050405020304" pitchFamily="18" charset="0"/>
              </a:rPr>
              <a:t>TE2,1</a:t>
            </a:r>
            <a:r>
              <a:rPr lang="en-GB" sz="2000" dirty="0">
                <a:solidFill>
                  <a:srgbClr val="0055A0"/>
                </a:solidFill>
                <a:ea typeface="Andale Sans UI"/>
                <a:cs typeface="Times New Roman" panose="02020603050405020304" pitchFamily="18" charset="0"/>
              </a:rPr>
              <a:t> = f</a:t>
            </a:r>
            <a:r>
              <a:rPr lang="en-GB" sz="2000" baseline="-25000" dirty="0">
                <a:solidFill>
                  <a:srgbClr val="0055A0"/>
                </a:solidFill>
                <a:ea typeface="Andale Sans UI"/>
                <a:cs typeface="Times New Roman" panose="02020603050405020304" pitchFamily="18" charset="0"/>
              </a:rPr>
              <a:t>TE1,2</a:t>
            </a:r>
            <a:endParaRPr lang="en-GB" sz="2000" baseline="-25000" dirty="0">
              <a:solidFill>
                <a:srgbClr val="0055A0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61FE97B-EFCA-984C-A189-BAF6C7DD63F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0403"/>
          <a:stretch/>
        </p:blipFill>
        <p:spPr>
          <a:xfrm>
            <a:off x="2945021" y="914401"/>
            <a:ext cx="3035365" cy="183390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FB67ADA-6251-D84E-AE7A-7B20022419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6041" y="2705901"/>
            <a:ext cx="6120000" cy="177428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2407BA3-82F4-2F4E-814A-A92DAB1D616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768" r="-259"/>
          <a:stretch/>
        </p:blipFill>
        <p:spPr>
          <a:xfrm>
            <a:off x="5990897" y="914401"/>
            <a:ext cx="3090041" cy="1833904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DD2B1F87-8DD0-B34C-B877-3D8402C1F219}"/>
              </a:ext>
            </a:extLst>
          </p:cNvPr>
          <p:cNvSpPr/>
          <p:nvPr/>
        </p:nvSpPr>
        <p:spPr>
          <a:xfrm>
            <a:off x="2955530" y="974353"/>
            <a:ext cx="3035365" cy="1763442"/>
          </a:xfrm>
          <a:prstGeom prst="rect">
            <a:avLst/>
          </a:prstGeom>
          <a:noFill/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A6BE0E0-7CCC-FC4C-AA52-E12E589AD7DA}"/>
              </a:ext>
            </a:extLst>
          </p:cNvPr>
          <p:cNvSpPr/>
          <p:nvPr/>
        </p:nvSpPr>
        <p:spPr>
          <a:xfrm>
            <a:off x="2955531" y="2734323"/>
            <a:ext cx="3035365" cy="1763442"/>
          </a:xfrm>
          <a:prstGeom prst="rect">
            <a:avLst/>
          </a:prstGeom>
          <a:noFill/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447928-C9F3-3A48-ABF7-127A4D584B53}"/>
              </a:ext>
            </a:extLst>
          </p:cNvPr>
          <p:cNvSpPr/>
          <p:nvPr/>
        </p:nvSpPr>
        <p:spPr>
          <a:xfrm>
            <a:off x="5996151" y="2732186"/>
            <a:ext cx="3035365" cy="1763442"/>
          </a:xfrm>
          <a:prstGeom prst="rect">
            <a:avLst/>
          </a:prstGeom>
          <a:noFill/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5D7B0F5F-7E10-DE45-A98C-36B4FBE4844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05" t="26653" r="41522" b="27311"/>
          <a:stretch/>
        </p:blipFill>
        <p:spPr>
          <a:xfrm rot="-2700000">
            <a:off x="3872870" y="1245449"/>
            <a:ext cx="1180249" cy="119630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89460E75-AD8A-544D-9380-3E4EEDA7818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00000">
            <a:off x="3878708" y="3023017"/>
            <a:ext cx="1189007" cy="11952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C6675C17-E581-0943-BC01-DD10953BE4D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2700000">
            <a:off x="6922409" y="3000069"/>
            <a:ext cx="1182847" cy="1195200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B4D2A00-6409-6E4A-AC9A-B19503B0B2AF}"/>
              </a:ext>
            </a:extLst>
          </p:cNvPr>
          <p:cNvCxnSpPr/>
          <p:nvPr/>
        </p:nvCxnSpPr>
        <p:spPr>
          <a:xfrm>
            <a:off x="3626687" y="1853513"/>
            <a:ext cx="1656000" cy="0"/>
          </a:xfrm>
          <a:prstGeom prst="line">
            <a:avLst/>
          </a:prstGeom>
          <a:ln w="44450">
            <a:solidFill>
              <a:srgbClr val="92D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1726305-908E-FE47-B2F0-CE4580FFB602}"/>
              </a:ext>
            </a:extLst>
          </p:cNvPr>
          <p:cNvCxnSpPr/>
          <p:nvPr/>
        </p:nvCxnSpPr>
        <p:spPr>
          <a:xfrm flipV="1">
            <a:off x="7753404" y="1136847"/>
            <a:ext cx="999747" cy="1196939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834E5F7-7B86-3541-854A-E8F7AE6553B8}"/>
              </a:ext>
            </a:extLst>
          </p:cNvPr>
          <p:cNvCxnSpPr/>
          <p:nvPr/>
        </p:nvCxnSpPr>
        <p:spPr>
          <a:xfrm>
            <a:off x="7784224" y="1136847"/>
            <a:ext cx="999747" cy="1196939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31A63DCD-3C11-CD42-9FDD-B73D87F9DEDD}"/>
              </a:ext>
            </a:extLst>
          </p:cNvPr>
          <p:cNvSpPr txBox="1"/>
          <p:nvPr/>
        </p:nvSpPr>
        <p:spPr>
          <a:xfrm>
            <a:off x="316747" y="4447788"/>
            <a:ext cx="2274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Boundary conditions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591EEB6-1E59-904B-9735-FDFE087BE6DD}"/>
              </a:ext>
            </a:extLst>
          </p:cNvPr>
          <p:cNvCxnSpPr/>
          <p:nvPr/>
        </p:nvCxnSpPr>
        <p:spPr>
          <a:xfrm flipV="1">
            <a:off x="6252551" y="1153772"/>
            <a:ext cx="999747" cy="1196939"/>
          </a:xfrm>
          <a:prstGeom prst="line">
            <a:avLst/>
          </a:prstGeom>
          <a:ln w="28575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5D7B099-7783-FC43-AF85-AEC20CA10B18}"/>
              </a:ext>
            </a:extLst>
          </p:cNvPr>
          <p:cNvCxnSpPr/>
          <p:nvPr/>
        </p:nvCxnSpPr>
        <p:spPr>
          <a:xfrm>
            <a:off x="6283371" y="1153772"/>
            <a:ext cx="999747" cy="1196939"/>
          </a:xfrm>
          <a:prstGeom prst="line">
            <a:avLst/>
          </a:prstGeom>
          <a:ln w="28575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7546B13D-BFBA-2549-8D26-DC86EE667811}"/>
              </a:ext>
            </a:extLst>
          </p:cNvPr>
          <p:cNvSpPr txBox="1"/>
          <p:nvPr/>
        </p:nvSpPr>
        <p:spPr>
          <a:xfrm>
            <a:off x="81927" y="4447528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Polarization of planar wave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E4BFACF1-7510-0D47-B3AC-742E67839AEF}"/>
              </a:ext>
            </a:extLst>
          </p:cNvPr>
          <p:cNvCxnSpPr/>
          <p:nvPr/>
        </p:nvCxnSpPr>
        <p:spPr>
          <a:xfrm flipV="1">
            <a:off x="3959711" y="3052744"/>
            <a:ext cx="999747" cy="1196939"/>
          </a:xfrm>
          <a:prstGeom prst="line">
            <a:avLst/>
          </a:prstGeom>
          <a:ln w="28575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46738CE8-68D8-3146-A72C-4B6B08C1BB35}"/>
              </a:ext>
            </a:extLst>
          </p:cNvPr>
          <p:cNvCxnSpPr/>
          <p:nvPr/>
        </p:nvCxnSpPr>
        <p:spPr>
          <a:xfrm>
            <a:off x="3990531" y="3052744"/>
            <a:ext cx="999747" cy="1196939"/>
          </a:xfrm>
          <a:prstGeom prst="line">
            <a:avLst/>
          </a:prstGeom>
          <a:ln w="28575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FCD40A09-986A-3541-A4F5-6FF7D50D1530}"/>
              </a:ext>
            </a:extLst>
          </p:cNvPr>
          <p:cNvCxnSpPr/>
          <p:nvPr/>
        </p:nvCxnSpPr>
        <p:spPr>
          <a:xfrm>
            <a:off x="6673065" y="3593174"/>
            <a:ext cx="1656000" cy="0"/>
          </a:xfrm>
          <a:prstGeom prst="line">
            <a:avLst/>
          </a:prstGeom>
          <a:ln w="44450">
            <a:solidFill>
              <a:srgbClr val="92D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id="{C83900F9-5E7D-4E49-AB1D-D1879D80A13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164" t="89989" r="83302" b="162"/>
          <a:stretch/>
        </p:blipFill>
        <p:spPr>
          <a:xfrm>
            <a:off x="3922848" y="2495912"/>
            <a:ext cx="338666" cy="180622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AFC6ADB3-BA4C-AD43-9100-0702C9C7C28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240" t="89739" r="59179" b="48"/>
          <a:stretch/>
        </p:blipFill>
        <p:spPr>
          <a:xfrm>
            <a:off x="4658245" y="2500830"/>
            <a:ext cx="341522" cy="187286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B3332474-D9BA-5D43-B0F8-E5697552370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250" t="89134" r="84350" b="-932"/>
          <a:stretch/>
        </p:blipFill>
        <p:spPr>
          <a:xfrm>
            <a:off x="3922848" y="4254241"/>
            <a:ext cx="330506" cy="209321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A602CC69-9B60-2F47-A1E6-76E4A6FC7A8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912" t="87892" r="60228" b="-2174"/>
          <a:stretch/>
        </p:blipFill>
        <p:spPr>
          <a:xfrm>
            <a:off x="4703279" y="4252495"/>
            <a:ext cx="297456" cy="253389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7BAE5A3C-957A-4043-9436-353AF0FC261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9394" t="89134" r="36106" b="310"/>
          <a:stretch/>
        </p:blipFill>
        <p:spPr>
          <a:xfrm>
            <a:off x="6976876" y="4209266"/>
            <a:ext cx="275422" cy="187286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B8B64A90-2124-D449-8FB8-C76FE5C533D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4956" t="87892" r="10724" b="1552"/>
          <a:stretch/>
        </p:blipFill>
        <p:spPr>
          <a:xfrm>
            <a:off x="7815383" y="4208371"/>
            <a:ext cx="264405" cy="187288"/>
          </a:xfrm>
          <a:prstGeom prst="rect">
            <a:avLst/>
          </a:prstGeom>
        </p:spPr>
      </p:pic>
      <p:sp>
        <p:nvSpPr>
          <p:cNvPr id="42" name="Title 1">
            <a:extLst>
              <a:ext uri="{FF2B5EF4-FFF2-40B4-BE49-F238E27FC236}">
                <a16:creationId xmlns:a16="http://schemas.microsoft.com/office/drawing/2014/main" id="{CD08D5BE-9425-A942-A75C-107E559463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442" y="-121522"/>
            <a:ext cx="8226854" cy="940443"/>
          </a:xfrm>
        </p:spPr>
        <p:txBody>
          <a:bodyPr/>
          <a:lstStyle/>
          <a:p>
            <a:r>
              <a:rPr lang="en-GB" sz="4800" dirty="0"/>
              <a:t>Analytical evaluations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29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 animBg="1"/>
      <p:bldP spid="21" grpId="0" animBg="1"/>
      <p:bldP spid="22" grpId="0" animBg="1"/>
      <p:bldP spid="29" grpId="0"/>
      <p:bldP spid="29" grpId="1"/>
      <p:bldP spid="32" grpId="0"/>
      <p:bldP spid="3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FD8AFD-5676-0840-9479-3AE1F9FB5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  <a:endParaRPr lang="it-I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1CF85E-3018-6343-83AC-EC81FE537C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0055A0"/>
              </a:buClr>
            </a:pPr>
            <a:r>
              <a:rPr lang="en-GB" sz="4000" dirty="0"/>
              <a:t>Coating characterization for RW</a:t>
            </a:r>
          </a:p>
          <a:p>
            <a:pPr lvl="1">
              <a:buClr>
                <a:srgbClr val="0055A0"/>
              </a:buClr>
            </a:pPr>
            <a:r>
              <a:rPr lang="en-GB" sz="2500" dirty="0"/>
              <a:t>Proposed method</a:t>
            </a:r>
          </a:p>
          <a:p>
            <a:pPr lvl="1">
              <a:buClr>
                <a:srgbClr val="0055A0"/>
              </a:buClr>
            </a:pPr>
            <a:r>
              <a:rPr lang="en-GB" sz="2500" dirty="0"/>
              <a:t>The DUT</a:t>
            </a:r>
          </a:p>
          <a:p>
            <a:pPr lvl="1">
              <a:buClr>
                <a:srgbClr val="0055A0"/>
              </a:buClr>
            </a:pPr>
            <a:r>
              <a:rPr lang="en-GB" sz="2500" dirty="0"/>
              <a:t>Analytical evaluations</a:t>
            </a:r>
          </a:p>
          <a:p>
            <a:pPr lvl="1">
              <a:buClr>
                <a:srgbClr val="0055A0"/>
              </a:buClr>
            </a:pPr>
            <a:r>
              <a:rPr lang="en-GB" sz="2500" dirty="0"/>
              <a:t>Measurement results</a:t>
            </a:r>
          </a:p>
          <a:p>
            <a:pPr lvl="1">
              <a:buClr>
                <a:srgbClr val="0055A0"/>
              </a:buClr>
            </a:pPr>
            <a:r>
              <a:rPr lang="en-GB" sz="2500" dirty="0"/>
              <a:t>Outlook</a:t>
            </a:r>
          </a:p>
          <a:p>
            <a:pPr lvl="0">
              <a:buClr>
                <a:srgbClr val="0055A0"/>
              </a:buClr>
            </a:pPr>
            <a:r>
              <a:rPr lang="en-GB" sz="4000" dirty="0">
                <a:solidFill>
                  <a:srgbClr val="B2B2B2"/>
                </a:solidFill>
              </a:rPr>
              <a:t>From </a:t>
            </a:r>
            <a:r>
              <a:rPr lang="en-GB" sz="4000" dirty="0" err="1">
                <a:solidFill>
                  <a:srgbClr val="B2B2B2"/>
                </a:solidFill>
              </a:rPr>
              <a:t>Z</a:t>
            </a:r>
            <a:r>
              <a:rPr lang="en-GB" sz="4000" baseline="-25000" dirty="0" err="1">
                <a:solidFill>
                  <a:srgbClr val="B2B2B2"/>
                </a:solidFill>
              </a:rPr>
              <a:t>s</a:t>
            </a:r>
            <a:r>
              <a:rPr lang="en-GB" sz="4000" dirty="0">
                <a:solidFill>
                  <a:srgbClr val="B2B2B2"/>
                </a:solidFill>
              </a:rPr>
              <a:t> to </a:t>
            </a:r>
            <a:r>
              <a:rPr lang="en-GB" sz="4000" dirty="0" err="1">
                <a:solidFill>
                  <a:srgbClr val="B2B2B2"/>
                </a:solidFill>
              </a:rPr>
              <a:t>Z</a:t>
            </a:r>
            <a:r>
              <a:rPr lang="en-GB" sz="4000" baseline="-25000" dirty="0" err="1">
                <a:solidFill>
                  <a:srgbClr val="B2B2B2"/>
                </a:solidFill>
              </a:rPr>
              <a:t>wall</a:t>
            </a:r>
            <a:endParaRPr lang="en-GB" sz="4000" baseline="-25000" dirty="0">
              <a:solidFill>
                <a:srgbClr val="B2B2B2"/>
              </a:solidFill>
            </a:endParaRPr>
          </a:p>
          <a:p>
            <a:pPr lvl="0">
              <a:buClr>
                <a:srgbClr val="0055A0"/>
              </a:buClr>
            </a:pPr>
            <a:r>
              <a:rPr lang="en-GB" sz="4000" dirty="0">
                <a:solidFill>
                  <a:srgbClr val="B2B2B2"/>
                </a:solidFill>
              </a:rPr>
              <a:t>Conclusion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7590DA-F7CA-2F4F-9CC8-CDC0EAABD31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Feb 1-3,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C8AFC1-3183-F84E-A189-E1947E2BB6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Nanobeam Technologies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965412-B172-1B4A-AEF0-6E5418DDC6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816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ABBC9A91-B61F-B748-9C1E-EB296D6F12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73" r="4938" b="16870"/>
          <a:stretch/>
        </p:blipFill>
        <p:spPr>
          <a:xfrm>
            <a:off x="2262146" y="3753720"/>
            <a:ext cx="4711872" cy="2555948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CA5D9E-803C-A74F-B225-98CAD4303A7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Feb 1-3,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353BFD-C4B7-4C40-987A-40D6609DDF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Nanobeam Technologies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334635-8D24-664A-BDE1-9E0D54CB1D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E6AF0FA-DFBE-AA48-BA03-9DD4D48352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442" y="-121522"/>
            <a:ext cx="8226854" cy="940443"/>
          </a:xfrm>
        </p:spPr>
        <p:txBody>
          <a:bodyPr/>
          <a:lstStyle/>
          <a:p>
            <a:r>
              <a:rPr lang="en-GB" dirty="0"/>
              <a:t>The goal of the study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021F5D-CA07-C14D-BD77-7E83EE1E653B}"/>
              </a:ext>
            </a:extLst>
          </p:cNvPr>
          <p:cNvSpPr txBox="1"/>
          <p:nvPr/>
        </p:nvSpPr>
        <p:spPr>
          <a:xfrm>
            <a:off x="1" y="911014"/>
            <a:ext cx="647205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+mj-lt"/>
              </a:rPr>
              <a:t>To develop a </a:t>
            </a:r>
            <a:r>
              <a:rPr lang="en-GB" sz="2800" b="1" dirty="0">
                <a:latin typeface="+mj-lt"/>
              </a:rPr>
              <a:t>reliable</a:t>
            </a:r>
            <a:r>
              <a:rPr lang="en-GB" sz="2800" dirty="0">
                <a:latin typeface="+mj-lt"/>
              </a:rPr>
              <a:t>, </a:t>
            </a:r>
            <a:r>
              <a:rPr lang="en-GB" sz="2800" b="1" dirty="0">
                <a:latin typeface="+mj-lt"/>
              </a:rPr>
              <a:t>handy</a:t>
            </a:r>
            <a:r>
              <a:rPr lang="en-GB" sz="2800" dirty="0">
                <a:latin typeface="+mj-lt"/>
              </a:rPr>
              <a:t> and </a:t>
            </a:r>
            <a:r>
              <a:rPr lang="en-GB" sz="2800" b="1" dirty="0">
                <a:latin typeface="+mj-lt"/>
              </a:rPr>
              <a:t>inexpensive</a:t>
            </a:r>
            <a:r>
              <a:rPr lang="en-GB" sz="2800" dirty="0">
                <a:latin typeface="+mj-lt"/>
              </a:rPr>
              <a:t> system for the electromagnetic characterization </a:t>
            </a:r>
          </a:p>
          <a:p>
            <a:pPr algn="ctr"/>
            <a:r>
              <a:rPr lang="en-GB" sz="2800" dirty="0">
                <a:latin typeface="+mj-lt"/>
              </a:rPr>
              <a:t>of </a:t>
            </a:r>
            <a:r>
              <a:rPr lang="en-GB" sz="2800" b="1" dirty="0">
                <a:solidFill>
                  <a:srgbClr val="FF0000"/>
                </a:solidFill>
                <a:latin typeface="+mj-lt"/>
              </a:rPr>
              <a:t>Coating material</a:t>
            </a:r>
            <a:r>
              <a:rPr lang="en-GB" sz="2800" dirty="0">
                <a:latin typeface="+mj-lt"/>
              </a:rPr>
              <a:t> in </a:t>
            </a:r>
            <a:r>
              <a:rPr lang="en-GB" sz="2800" b="1" dirty="0">
                <a:solidFill>
                  <a:srgbClr val="FF0000"/>
                </a:solidFill>
                <a:latin typeface="+mj-lt"/>
              </a:rPr>
              <a:t>Sub-THz range.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F1BFB7-20D6-704D-BC03-2149BAC7B8FF}"/>
              </a:ext>
            </a:extLst>
          </p:cNvPr>
          <p:cNvSpPr txBox="1"/>
          <p:nvPr/>
        </p:nvSpPr>
        <p:spPr>
          <a:xfrm>
            <a:off x="-61209" y="3117722"/>
            <a:ext cx="25571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000" b="1" dirty="0">
                <a:solidFill>
                  <a:srgbClr val="FF0000"/>
                </a:solidFill>
              </a:rPr>
              <a:t>NEG</a:t>
            </a:r>
            <a:endParaRPr lang="en-GB" sz="3000" b="1" baseline="30000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Non-Evaporable Getter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8B252E7-545C-844E-8EF3-0943CC07B92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4" t="56347" r="25577" b="13987"/>
          <a:stretch/>
        </p:blipFill>
        <p:spPr>
          <a:xfrm>
            <a:off x="345142" y="3988765"/>
            <a:ext cx="1656273" cy="1604513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063A783-295D-3741-BB42-84128EF6BDAE}"/>
              </a:ext>
            </a:extLst>
          </p:cNvPr>
          <p:cNvCxnSpPr>
            <a:cxnSpLocks/>
            <a:endCxn id="9" idx="0"/>
          </p:cNvCxnSpPr>
          <p:nvPr/>
        </p:nvCxnSpPr>
        <p:spPr>
          <a:xfrm flipH="1">
            <a:off x="1217346" y="2726896"/>
            <a:ext cx="433324" cy="39082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A4EAF1B-6D7B-ED44-A4F7-9AB239AD312C}"/>
              </a:ext>
            </a:extLst>
          </p:cNvPr>
          <p:cNvCxnSpPr>
            <a:cxnSpLocks/>
            <a:endCxn id="14" idx="0"/>
          </p:cNvCxnSpPr>
          <p:nvPr/>
        </p:nvCxnSpPr>
        <p:spPr>
          <a:xfrm>
            <a:off x="5001727" y="2726896"/>
            <a:ext cx="0" cy="42064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7862FC5-FDAD-B04C-8583-29B07184E2E6}"/>
              </a:ext>
            </a:extLst>
          </p:cNvPr>
          <p:cNvSpPr txBox="1"/>
          <p:nvPr/>
        </p:nvSpPr>
        <p:spPr>
          <a:xfrm>
            <a:off x="3255062" y="3147542"/>
            <a:ext cx="34933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000" b="1" dirty="0">
                <a:solidFill>
                  <a:srgbClr val="FF0000"/>
                </a:solidFill>
              </a:rPr>
              <a:t>TERA K15 </a:t>
            </a:r>
          </a:p>
          <a:p>
            <a:r>
              <a:rPr lang="en-GB" dirty="0">
                <a:solidFill>
                  <a:srgbClr val="FF0000"/>
                </a:solidFill>
              </a:rPr>
              <a:t>Time-Domain THz Spectrometer</a:t>
            </a:r>
            <a:endParaRPr lang="en-GB" b="1" baseline="30000" dirty="0">
              <a:solidFill>
                <a:srgbClr val="FF0000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A8F6279-2A5C-1143-891C-BA89E8836A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8354" y="3333428"/>
            <a:ext cx="1243691" cy="830914"/>
          </a:xfrm>
          <a:prstGeom prst="rect">
            <a:avLst/>
          </a:prstGeom>
        </p:spPr>
      </p:pic>
      <p:pic>
        <p:nvPicPr>
          <p:cNvPr id="18" name="Picture 2" descr="Risultati immagini per infn logo">
            <a:extLst>
              <a:ext uri="{FF2B5EF4-FFF2-40B4-BE49-F238E27FC236}">
                <a16:creationId xmlns:a16="http://schemas.microsoft.com/office/drawing/2014/main" id="{6E47A2EA-50D9-DA42-B537-7E8AFCAC5F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42" r="13934"/>
          <a:stretch/>
        </p:blipFill>
        <p:spPr bwMode="auto">
          <a:xfrm>
            <a:off x="7894673" y="2448174"/>
            <a:ext cx="1180054" cy="885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3AA2280-2103-B744-A356-465FB36FFD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0572" y="2448885"/>
            <a:ext cx="901201" cy="884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874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861361-DF6A-5946-9CF2-18E8E992FB4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Feb 1-3,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B7612C-BEDE-154F-AA7C-C2A0B49FF4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Nanobeam Technologies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A392C9-805B-6B42-A66B-A04E404201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801DE33-2B03-094A-B89D-AC1D4D3CE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442" y="-121522"/>
            <a:ext cx="8226854" cy="940443"/>
          </a:xfrm>
        </p:spPr>
        <p:txBody>
          <a:bodyPr/>
          <a:lstStyle/>
          <a:p>
            <a:r>
              <a:rPr lang="en-GB" dirty="0"/>
              <a:t>The proposed method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4742D91-89D9-D043-B1DF-8520614DF9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0628" y="2571805"/>
            <a:ext cx="5578481" cy="349577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BDE1CB3-A5EF-3944-AE3A-7201798E1F5B}"/>
              </a:ext>
            </a:extLst>
          </p:cNvPr>
          <p:cNvSpPr txBox="1"/>
          <p:nvPr/>
        </p:nvSpPr>
        <p:spPr>
          <a:xfrm>
            <a:off x="410214" y="1013744"/>
            <a:ext cx="4293757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GB" sz="2800" dirty="0">
                <a:latin typeface="+mj-lt"/>
              </a:rPr>
              <a:t>Evaluation of the </a:t>
            </a:r>
            <a:r>
              <a:rPr lang="en-GB" sz="2800" b="1" dirty="0">
                <a:solidFill>
                  <a:srgbClr val="FF0000"/>
                </a:solidFill>
                <a:latin typeface="+mj-lt"/>
              </a:rPr>
              <a:t>signal attenuation</a:t>
            </a:r>
            <a:r>
              <a:rPr lang="en-GB" sz="2800" dirty="0"/>
              <a:t> inside a</a:t>
            </a:r>
            <a:r>
              <a:rPr lang="en-GB" sz="2800" dirty="0">
                <a:latin typeface="+mj-lt"/>
              </a:rPr>
              <a:t> DUT with coating deposited.</a:t>
            </a:r>
            <a:endParaRPr lang="en-GB" sz="28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D606F70-F328-7648-B5A3-8284C2E2EB29}"/>
              </a:ext>
            </a:extLst>
          </p:cNvPr>
          <p:cNvSpPr txBox="1"/>
          <p:nvPr/>
        </p:nvSpPr>
        <p:spPr>
          <a:xfrm>
            <a:off x="5444922" y="1012377"/>
            <a:ext cx="3245738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GB" sz="2800" b="1" dirty="0">
                <a:solidFill>
                  <a:srgbClr val="FF0000"/>
                </a:solidFill>
                <a:latin typeface="+mj-lt"/>
              </a:rPr>
              <a:t>Electromagnetic characterization</a:t>
            </a:r>
            <a:r>
              <a:rPr lang="en-GB" sz="2800" dirty="0">
                <a:latin typeface="+mj-lt"/>
              </a:rPr>
              <a:t> </a:t>
            </a:r>
          </a:p>
          <a:p>
            <a:pPr algn="just"/>
            <a:r>
              <a:rPr lang="en-GB" sz="2800" dirty="0">
                <a:latin typeface="+mj-lt"/>
              </a:rPr>
              <a:t>of coating material.</a:t>
            </a:r>
            <a:endParaRPr lang="en-GB" sz="28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C058DBCE-5ECF-2447-9FCB-3F8B79DF29AE}"/>
              </a:ext>
            </a:extLst>
          </p:cNvPr>
          <p:cNvSpPr/>
          <p:nvPr/>
        </p:nvSpPr>
        <p:spPr>
          <a:xfrm>
            <a:off x="4856790" y="1355075"/>
            <a:ext cx="440674" cy="694062"/>
          </a:xfrm>
          <a:prstGeom prst="rightArrow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95348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861361-DF6A-5946-9CF2-18E8E992FB4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Feb 1-3,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B7612C-BEDE-154F-AA7C-C2A0B49FF4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Nanobeam Technologies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A392C9-805B-6B42-A66B-A04E404201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E1E0408-04A4-3344-BB58-81A46DA99C14}"/>
              </a:ext>
            </a:extLst>
          </p:cNvPr>
          <p:cNvSpPr/>
          <p:nvPr/>
        </p:nvSpPr>
        <p:spPr>
          <a:xfrm>
            <a:off x="2117442" y="4137055"/>
            <a:ext cx="2340000" cy="1090553"/>
          </a:xfrm>
          <a:prstGeom prst="rect">
            <a:avLst/>
          </a:prstGeom>
          <a:solidFill>
            <a:srgbClr val="FF535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1966D5E-9631-FD4F-99AA-AA41B3338482}"/>
              </a:ext>
            </a:extLst>
          </p:cNvPr>
          <p:cNvSpPr/>
          <p:nvPr/>
        </p:nvSpPr>
        <p:spPr>
          <a:xfrm>
            <a:off x="2121572" y="3048158"/>
            <a:ext cx="2340000" cy="1080000"/>
          </a:xfrm>
          <a:prstGeom prst="rect">
            <a:avLst/>
          </a:prstGeom>
          <a:solidFill>
            <a:srgbClr val="7CA7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2321973-232B-BA46-965A-E71C0EED7C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588430"/>
              </p:ext>
            </p:extLst>
          </p:nvPr>
        </p:nvGraphicFramePr>
        <p:xfrm>
          <a:off x="-1" y="763938"/>
          <a:ext cx="4459857" cy="4834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3473">
                  <a:extLst>
                    <a:ext uri="{9D8B030D-6E8A-4147-A177-3AD203B41FA5}">
                      <a16:colId xmlns:a16="http://schemas.microsoft.com/office/drawing/2014/main" val="3987295590"/>
                    </a:ext>
                  </a:extLst>
                </a:gridCol>
                <a:gridCol w="2346384">
                  <a:extLst>
                    <a:ext uri="{9D8B030D-6E8A-4147-A177-3AD203B41FA5}">
                      <a16:colId xmlns:a16="http://schemas.microsoft.com/office/drawing/2014/main" val="843607066"/>
                    </a:ext>
                  </a:extLst>
                </a:gridCol>
              </a:tblGrid>
              <a:tr h="1908000">
                <a:tc>
                  <a:txBody>
                    <a:bodyPr/>
                    <a:lstStyle/>
                    <a:p>
                      <a:pPr algn="ctr"/>
                      <a:endParaRPr lang="en-GB" sz="1700" b="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533970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GB" sz="1700" b="0" dirty="0">
                          <a:solidFill>
                            <a:schemeClr val="tx2"/>
                          </a:solidFill>
                        </a:rPr>
                        <a:t>Material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2"/>
                          </a:solidFill>
                        </a:rPr>
                        <a:t>Iron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988770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Waveguide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olidFill>
                            <a:schemeClr val="tx2"/>
                          </a:solidFill>
                        </a:rPr>
                        <a:t>Circular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738731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/>
                      <a:r>
                        <a:rPr lang="en-GB" b="0" dirty="0">
                          <a:solidFill>
                            <a:schemeClr val="tx2"/>
                          </a:solidFill>
                        </a:rPr>
                        <a:t>Length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2"/>
                          </a:solidFill>
                        </a:rPr>
                        <a:t>42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445743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/>
                      <a:r>
                        <a:rPr lang="en-GB" b="0" dirty="0">
                          <a:solidFill>
                            <a:schemeClr val="tx2"/>
                          </a:solidFill>
                        </a:rPr>
                        <a:t>Radius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2"/>
                          </a:solidFill>
                        </a:rPr>
                        <a:t>0.9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3450012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>
                          <a:solidFill>
                            <a:schemeClr val="tx2"/>
                          </a:solidFill>
                        </a:rPr>
                        <a:t>Horns</a:t>
                      </a:r>
                      <a:endParaRPr lang="en-GB" b="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olidFill>
                            <a:schemeClr val="tx2"/>
                          </a:solidFill>
                        </a:rPr>
                        <a:t>Pyramidal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57290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/>
                      <a:r>
                        <a:rPr lang="en-GB" b="0" dirty="0">
                          <a:solidFill>
                            <a:schemeClr val="tx2"/>
                          </a:solidFill>
                        </a:rPr>
                        <a:t>Length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2"/>
                          </a:solidFill>
                        </a:rPr>
                        <a:t>39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615050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olidFill>
                            <a:schemeClr val="tx2"/>
                          </a:solidFill>
                        </a:rPr>
                        <a:t>External side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2"/>
                          </a:solidFill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560426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2"/>
                          </a:solidFill>
                        </a:rPr>
                        <a:t>Total Length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2"/>
                          </a:solidFill>
                        </a:rPr>
                        <a:t>120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6691465"/>
                  </a:ext>
                </a:extLst>
              </a:tr>
            </a:tbl>
          </a:graphicData>
        </a:graphic>
      </p:graphicFrame>
      <p:sp>
        <p:nvSpPr>
          <p:cNvPr id="10" name="Title 1">
            <a:extLst>
              <a:ext uri="{FF2B5EF4-FFF2-40B4-BE49-F238E27FC236}">
                <a16:creationId xmlns:a16="http://schemas.microsoft.com/office/drawing/2014/main" id="{AC6D2E04-40A7-E04A-81B7-039F7C5D5B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442" y="-121522"/>
            <a:ext cx="8226854" cy="940443"/>
          </a:xfrm>
        </p:spPr>
        <p:txBody>
          <a:bodyPr/>
          <a:lstStyle/>
          <a:p>
            <a:r>
              <a:rPr lang="en-GB" dirty="0"/>
              <a:t>The DUT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4C0C7CA-C966-2E42-AEA3-C7CBF11E27E9}"/>
              </a:ext>
            </a:extLst>
          </p:cNvPr>
          <p:cNvSpPr txBox="1"/>
          <p:nvPr/>
        </p:nvSpPr>
        <p:spPr>
          <a:xfrm>
            <a:off x="55028" y="1478194"/>
            <a:ext cx="19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/>
              <a:t>Dimension in mm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FF61251-8709-1248-A7DA-246B76FB405E}"/>
              </a:ext>
            </a:extLst>
          </p:cNvPr>
          <p:cNvGrpSpPr/>
          <p:nvPr/>
        </p:nvGrpSpPr>
        <p:grpSpPr>
          <a:xfrm>
            <a:off x="2625351" y="1102259"/>
            <a:ext cx="1481567" cy="1112807"/>
            <a:chOff x="7209534" y="1108024"/>
            <a:chExt cx="1481567" cy="1112807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251F5BA-B718-C248-A81B-207655FAB78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3578" b="94454" l="23425" r="78103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679" t="4530" r="28490" b="5060"/>
            <a:stretch/>
          </p:blipFill>
          <p:spPr>
            <a:xfrm>
              <a:off x="7209534" y="1108024"/>
              <a:ext cx="1481567" cy="1112807"/>
            </a:xfrm>
            <a:prstGeom prst="rect">
              <a:avLst/>
            </a:prstGeom>
          </p:spPr>
        </p:pic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6B6E04BC-C5E8-0746-874E-4E25D7D16DD1}"/>
                </a:ext>
              </a:extLst>
            </p:cNvPr>
            <p:cNvCxnSpPr/>
            <p:nvPr/>
          </p:nvCxnSpPr>
          <p:spPr>
            <a:xfrm flipV="1">
              <a:off x="7211816" y="1663238"/>
              <a:ext cx="360000" cy="1337"/>
            </a:xfrm>
            <a:prstGeom prst="line">
              <a:avLst/>
            </a:prstGeom>
            <a:ln>
              <a:solidFill>
                <a:schemeClr val="accent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B8B47F3A-432E-9942-80BD-50E9F78D263B}"/>
                </a:ext>
              </a:extLst>
            </p:cNvPr>
            <p:cNvCxnSpPr/>
            <p:nvPr/>
          </p:nvCxnSpPr>
          <p:spPr>
            <a:xfrm flipV="1">
              <a:off x="8321864" y="1658663"/>
              <a:ext cx="360000" cy="1337"/>
            </a:xfrm>
            <a:prstGeom prst="line">
              <a:avLst/>
            </a:prstGeom>
            <a:ln>
              <a:solidFill>
                <a:schemeClr val="accent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221A1F73-6148-E848-9E64-AB5F02FA291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546" b="99106" l="24889" r="7498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434" r="23774"/>
          <a:stretch/>
        </p:blipFill>
        <p:spPr>
          <a:xfrm>
            <a:off x="4408099" y="1704381"/>
            <a:ext cx="4735901" cy="3253657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45D0969-CFC9-3F45-915E-99A242CB5401}"/>
              </a:ext>
            </a:extLst>
          </p:cNvPr>
          <p:cNvCxnSpPr/>
          <p:nvPr/>
        </p:nvCxnSpPr>
        <p:spPr>
          <a:xfrm flipH="1">
            <a:off x="7720638" y="2308980"/>
            <a:ext cx="1026544" cy="621103"/>
          </a:xfrm>
          <a:prstGeom prst="line">
            <a:avLst/>
          </a:prstGeom>
          <a:noFill/>
          <a:ln w="22225" cap="flat" cmpd="sng" algn="ctr">
            <a:solidFill>
              <a:srgbClr val="FF5353"/>
            </a:solidFill>
            <a:prstDash val="solid"/>
            <a:miter lim="800000"/>
          </a:ln>
          <a:effectLst/>
        </p:spPr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AD8498F-AC5A-5B43-BC98-972D2E0D74F0}"/>
              </a:ext>
            </a:extLst>
          </p:cNvPr>
          <p:cNvCxnSpPr/>
          <p:nvPr/>
        </p:nvCxnSpPr>
        <p:spPr>
          <a:xfrm flipH="1">
            <a:off x="5218982" y="3775471"/>
            <a:ext cx="1104177" cy="621103"/>
          </a:xfrm>
          <a:prstGeom prst="line">
            <a:avLst/>
          </a:prstGeom>
          <a:noFill/>
          <a:ln w="22225" cap="flat" cmpd="sng" algn="ctr">
            <a:solidFill>
              <a:srgbClr val="FF5353"/>
            </a:solidFill>
            <a:prstDash val="solid"/>
            <a:miter lim="800000"/>
          </a:ln>
          <a:effectLst/>
        </p:spPr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94F029C-C99E-5244-BDFC-ECAE9F7F8084}"/>
              </a:ext>
            </a:extLst>
          </p:cNvPr>
          <p:cNvCxnSpPr/>
          <p:nvPr/>
        </p:nvCxnSpPr>
        <p:spPr>
          <a:xfrm flipH="1">
            <a:off x="6323159" y="2930083"/>
            <a:ext cx="1397479" cy="845388"/>
          </a:xfrm>
          <a:prstGeom prst="line">
            <a:avLst/>
          </a:prstGeom>
          <a:noFill/>
          <a:ln w="22225" cap="flat" cmpd="sng" algn="ctr">
            <a:solidFill>
              <a:srgbClr val="7CA741"/>
            </a:solidFill>
            <a:prstDash val="solid"/>
            <a:miter lim="800000"/>
          </a:ln>
          <a:effectLst/>
        </p:spPr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6492462-115D-ED47-810E-7FACA2EDC739}"/>
              </a:ext>
            </a:extLst>
          </p:cNvPr>
          <p:cNvSpPr txBox="1"/>
          <p:nvPr/>
        </p:nvSpPr>
        <p:spPr>
          <a:xfrm>
            <a:off x="6961273" y="4171119"/>
            <a:ext cx="1508746" cy="307777"/>
          </a:xfrm>
          <a:prstGeom prst="rect">
            <a:avLst/>
          </a:prstGeom>
          <a:solidFill>
            <a:srgbClr val="FF5353"/>
          </a:solidFill>
        </p:spPr>
        <p:txBody>
          <a:bodyPr wrap="none" rtlCol="0">
            <a:spAutoFit/>
          </a:bodyPr>
          <a:lstStyle/>
          <a:p>
            <a:pPr algn="ctr" defTabSz="457200"/>
            <a:r>
              <a:rPr lang="en-GB" sz="1400" dirty="0">
                <a:solidFill>
                  <a:schemeClr val="tx2"/>
                </a:solidFill>
              </a:rPr>
              <a:t>Pyramidal Horns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D1FA5C9-FFA6-6C42-B28D-8EFBD42B5C6B}"/>
              </a:ext>
            </a:extLst>
          </p:cNvPr>
          <p:cNvCxnSpPr>
            <a:stCxn id="20" idx="0"/>
          </p:cNvCxnSpPr>
          <p:nvPr/>
        </p:nvCxnSpPr>
        <p:spPr>
          <a:xfrm flipH="1" flipV="1">
            <a:off x="5771070" y="4086023"/>
            <a:ext cx="1944576" cy="85096"/>
          </a:xfrm>
          <a:prstGeom prst="line">
            <a:avLst/>
          </a:prstGeom>
          <a:noFill/>
          <a:ln w="22225" cap="flat" cmpd="sng" algn="ctr">
            <a:solidFill>
              <a:srgbClr val="FF5353"/>
            </a:solidFill>
            <a:prstDash val="solid"/>
            <a:miter lim="800000"/>
          </a:ln>
          <a:effectLst/>
        </p:spPr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6A5E763-41F0-414F-A9EF-2E0520B32DB2}"/>
              </a:ext>
            </a:extLst>
          </p:cNvPr>
          <p:cNvCxnSpPr>
            <a:stCxn id="20" idx="0"/>
          </p:cNvCxnSpPr>
          <p:nvPr/>
        </p:nvCxnSpPr>
        <p:spPr>
          <a:xfrm flipV="1">
            <a:off x="7715646" y="2619533"/>
            <a:ext cx="518264" cy="1551586"/>
          </a:xfrm>
          <a:prstGeom prst="line">
            <a:avLst/>
          </a:prstGeom>
          <a:noFill/>
          <a:ln w="22225" cap="flat" cmpd="sng" algn="ctr">
            <a:solidFill>
              <a:srgbClr val="FF5353"/>
            </a:solidFill>
            <a:prstDash val="solid"/>
            <a:miter lim="800000"/>
          </a:ln>
          <a:effectLst/>
        </p:spPr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759B2F4F-C6A8-0848-8F93-ADFADCD91A00}"/>
              </a:ext>
            </a:extLst>
          </p:cNvPr>
          <p:cNvSpPr txBox="1"/>
          <p:nvPr/>
        </p:nvSpPr>
        <p:spPr>
          <a:xfrm>
            <a:off x="7097107" y="3243409"/>
            <a:ext cx="1707520" cy="307777"/>
          </a:xfrm>
          <a:prstGeom prst="rect">
            <a:avLst/>
          </a:prstGeom>
          <a:solidFill>
            <a:srgbClr val="7CA741"/>
          </a:solidFill>
        </p:spPr>
        <p:txBody>
          <a:bodyPr wrap="none" rtlCol="0">
            <a:spAutoFit/>
          </a:bodyPr>
          <a:lstStyle/>
          <a:p>
            <a:pPr algn="ctr" defTabSz="457200"/>
            <a:r>
              <a:rPr lang="en-GB" sz="1400" dirty="0">
                <a:solidFill>
                  <a:schemeClr val="tx2"/>
                </a:solidFill>
              </a:rPr>
              <a:t>Circular waveguide</a:t>
            </a:r>
          </a:p>
        </p:txBody>
      </p:sp>
    </p:spTree>
    <p:extLst>
      <p:ext uri="{BB962C8B-B14F-4D97-AF65-F5344CB8AC3E}">
        <p14:creationId xmlns:p14="http://schemas.microsoft.com/office/powerpoint/2010/main" val="22382287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861361-DF6A-5946-9CF2-18E8E992FB4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Feb 1-3,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B7612C-BEDE-154F-AA7C-C2A0B49FF4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Nanobeam Technologies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A392C9-805B-6B42-A66B-A04E404201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40D24E3-05DE-6F47-8A6A-C4D4CC2AAE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939" y="871440"/>
            <a:ext cx="7234207" cy="474995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C2E5110-7B21-594C-8BE0-423DCD2484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939" y="871440"/>
            <a:ext cx="7234208" cy="47499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F9A43B0-AE1F-8841-8CB0-84D07FCF25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939" y="871440"/>
            <a:ext cx="7234207" cy="474995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77DB1B3-7F5E-614A-A13D-0FB45D792E7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939" y="871440"/>
            <a:ext cx="7234207" cy="474995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454C4C8-F253-1A40-82BF-9C1C6667A0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939" y="871440"/>
            <a:ext cx="7234207" cy="474995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16DC81A-BD1B-0A4C-837B-78CC6E980A3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939" y="871440"/>
            <a:ext cx="7234207" cy="474995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D3DEC08-9084-5245-AC09-2DE764FE548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939" y="871440"/>
            <a:ext cx="7234207" cy="4749953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D9DB8019-C2AE-194A-908B-C033F47CD6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442" y="-121522"/>
            <a:ext cx="8226854" cy="940443"/>
          </a:xfrm>
        </p:spPr>
        <p:txBody>
          <a:bodyPr/>
          <a:lstStyle/>
          <a:p>
            <a:r>
              <a:rPr lang="en-GB" dirty="0"/>
              <a:t>The DUT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147F4A4-6DAB-DF42-B02E-6B522D9391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74081" y="3842131"/>
            <a:ext cx="2334970" cy="2334970"/>
          </a:xfrm>
          <a:prstGeom prst="rect">
            <a:avLst/>
          </a:prstGeom>
          <a:ln w="38100">
            <a:solidFill>
              <a:srgbClr val="FF5050"/>
            </a:solidFill>
          </a:ln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BA734A6-9231-3F48-B22A-A6370DA4FE71}"/>
              </a:ext>
            </a:extLst>
          </p:cNvPr>
          <p:cNvCxnSpPr/>
          <p:nvPr/>
        </p:nvCxnSpPr>
        <p:spPr>
          <a:xfrm>
            <a:off x="6386031" y="5010786"/>
            <a:ext cx="2218687" cy="0"/>
          </a:xfrm>
          <a:prstGeom prst="line">
            <a:avLst/>
          </a:prstGeom>
          <a:ln w="76200">
            <a:solidFill>
              <a:srgbClr val="FFCC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A86F5F9-4F6B-ED40-BABD-BF928FEE338D}"/>
              </a:ext>
            </a:extLst>
          </p:cNvPr>
          <p:cNvCxnSpPr/>
          <p:nvPr/>
        </p:nvCxnSpPr>
        <p:spPr>
          <a:xfrm>
            <a:off x="6529386" y="4955257"/>
            <a:ext cx="1990532" cy="0"/>
          </a:xfrm>
          <a:prstGeom prst="line">
            <a:avLst/>
          </a:prstGeom>
          <a:ln w="44450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695FA47-B017-C14A-84A7-5F90780A985C}"/>
              </a:ext>
            </a:extLst>
          </p:cNvPr>
          <p:cNvCxnSpPr/>
          <p:nvPr/>
        </p:nvCxnSpPr>
        <p:spPr>
          <a:xfrm>
            <a:off x="6529384" y="5065322"/>
            <a:ext cx="1990532" cy="0"/>
          </a:xfrm>
          <a:prstGeom prst="line">
            <a:avLst/>
          </a:prstGeom>
          <a:ln w="44450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E687364E-8E13-ED45-B766-02040AC97C77}"/>
              </a:ext>
            </a:extLst>
          </p:cNvPr>
          <p:cNvSpPr/>
          <p:nvPr/>
        </p:nvSpPr>
        <p:spPr>
          <a:xfrm rot="16140000">
            <a:off x="2175804" y="4589251"/>
            <a:ext cx="882000" cy="882000"/>
          </a:xfrm>
          <a:prstGeom prst="parallelogram">
            <a:avLst>
              <a:gd name="adj" fmla="val 21521"/>
            </a:avLst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32736D0-D235-F04C-9308-3A89FC3CA081}"/>
              </a:ext>
            </a:extLst>
          </p:cNvPr>
          <p:cNvSpPr txBox="1"/>
          <p:nvPr/>
        </p:nvSpPr>
        <p:spPr>
          <a:xfrm>
            <a:off x="6692109" y="3324938"/>
            <a:ext cx="1606530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400" dirty="0"/>
              <a:t>Reference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FB13973-656C-5740-B7BA-0F48A4401B62}"/>
              </a:ext>
            </a:extLst>
          </p:cNvPr>
          <p:cNvSpPr txBox="1"/>
          <p:nvPr/>
        </p:nvSpPr>
        <p:spPr>
          <a:xfrm>
            <a:off x="6832794" y="3326383"/>
            <a:ext cx="138371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2400" dirty="0"/>
              <a:t>Measure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533EC1F-9A35-F148-A257-C32DE848A180}"/>
              </a:ext>
            </a:extLst>
          </p:cNvPr>
          <p:cNvSpPr/>
          <p:nvPr/>
        </p:nvSpPr>
        <p:spPr>
          <a:xfrm>
            <a:off x="1146317" y="1194766"/>
            <a:ext cx="3561194" cy="1754326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/>
              <a:t>Advantages of this setup</a:t>
            </a:r>
            <a:endParaRPr lang="en-GB" b="1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0000"/>
                </a:solidFill>
              </a:rPr>
              <a:t>Homogeneous deposition</a:t>
            </a:r>
            <a:endParaRPr lang="en-GB" dirty="0">
              <a:solidFill>
                <a:srgbClr val="FF0000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0000"/>
                </a:solidFill>
              </a:rPr>
              <a:t>Reusability of the system</a:t>
            </a:r>
            <a:endParaRPr lang="en-GB" dirty="0">
              <a:solidFill>
                <a:srgbClr val="FF0000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0000"/>
                </a:solidFill>
              </a:rPr>
              <a:t>Large area coating</a:t>
            </a:r>
            <a:r>
              <a:rPr lang="en-GB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28499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19" grpId="2" animBg="1"/>
      <p:bldP spid="20" grpId="0" animBg="1"/>
      <p:bldP spid="20" grpId="1" animBg="1"/>
      <p:bldP spid="21" grpId="0" animBg="1"/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861361-DF6A-5946-9CF2-18E8E992FB4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Feb 1-3,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B7612C-BEDE-154F-AA7C-C2A0B49FF4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Nanobeam Technologies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A392C9-805B-6B42-A66B-A04E404201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9B6969E-E894-CD4B-AA71-9C6FFF657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442" y="-121522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/>
              <a:t>Analytical evaluations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7C28F66-0B0A-A24A-BCFD-991B9D0667AA}"/>
              </a:ext>
            </a:extLst>
          </p:cNvPr>
          <p:cNvSpPr txBox="1"/>
          <p:nvPr/>
        </p:nvSpPr>
        <p:spPr>
          <a:xfrm>
            <a:off x="356452" y="1222439"/>
            <a:ext cx="8330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ea typeface="Andale Sans UI"/>
                <a:cs typeface="Tahoma" panose="020B0604030504040204" pitchFamily="34" charset="0"/>
              </a:rPr>
              <a:t>Power attenuation per length unit </a:t>
            </a:r>
            <a:r>
              <a:rPr lang="en-US" sz="2800" dirty="0">
                <a:ea typeface="Andale Sans UI"/>
              </a:rPr>
              <a:t>α is defined by:</a:t>
            </a:r>
            <a:endParaRPr lang="en-GB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A7D281DF-AC36-FB48-9104-C188BB69AB44}"/>
                  </a:ext>
                </a:extLst>
              </p:cNvPr>
              <p:cNvSpPr/>
              <p:nvPr/>
            </p:nvSpPr>
            <p:spPr>
              <a:xfrm>
                <a:off x="356452" y="2315842"/>
                <a:ext cx="3555717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  <m:r>
                            <a:rPr lang="en-GB" sz="2400" i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GB" sz="2400" i="0">
                              <a:latin typeface="Cambria Math" panose="02040503050406030204" pitchFamily="18" charset="0"/>
                            </a:rPr>
                            <m:t>(0)</m:t>
                          </m:r>
                          <m:r>
                            <m:rPr>
                              <m:sty m:val="p"/>
                            </m:rPr>
                            <a:rPr lang="en-GB" sz="2400" i="0">
                              <a:latin typeface="Cambria Math" panose="02040503050406030204" pitchFamily="18" charset="0"/>
                            </a:rPr>
                            <m:t>ex</m:t>
                          </m:r>
                          <m:func>
                            <m:func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2400" i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fName>
                            <m:e>
                              <m:r>
                                <a:rPr lang="en-GB" sz="2400" i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</m:e>
                          </m:func>
                          <m:r>
                            <a:rPr lang="en-GB" sz="2400" i="0">
                              <a:latin typeface="Cambria Math" panose="02040503050406030204" pitchFamily="18" charset="0"/>
                            </a:rPr>
                            <m:t>−2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A7D281DF-AC36-FB48-9104-C188BB69AB4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452" y="2315842"/>
                <a:ext cx="3555717" cy="461665"/>
              </a:xfrm>
              <a:prstGeom prst="rect">
                <a:avLst/>
              </a:prstGeom>
              <a:blipFill>
                <a:blip r:embed="rId2"/>
                <a:stretch>
                  <a:fillRect t="-121053" r="-7829" b="-18421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8885F0E2-BFED-E048-A68E-58941F6E9283}"/>
                  </a:ext>
                </a:extLst>
              </p:cNvPr>
              <p:cNvSpPr/>
              <p:nvPr/>
            </p:nvSpPr>
            <p:spPr>
              <a:xfrm>
                <a:off x="5513181" y="2123769"/>
                <a:ext cx="2349426" cy="8458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400" i="0" smtClean="0">
                          <a:latin typeface="Cambria Math" panose="02040503050406030204" pitchFamily="18" charset="0"/>
                        </a:rPr>
                        <m:t>α</m:t>
                      </m:r>
                      <m:r>
                        <a:rPr lang="en-GB" sz="2400" i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2400" i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n-GB" sz="2400" i="0">
                              <a:latin typeface="Cambria Math" panose="02040503050406030204" pitchFamily="18" charset="0"/>
                            </a:rPr>
                            <m:t>P</m:t>
                          </m:r>
                          <m:d>
                            <m:d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GB" sz="2400" i="0">
                                  <a:latin typeface="Cambria Math" panose="02040503050406030204" pitchFamily="18" charset="0"/>
                                </a:rPr>
                                <m:t>z</m:t>
                              </m:r>
                            </m:e>
                          </m:d>
                        </m:den>
                      </m:f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</a:rPr>
                            <m:t>dP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GB" sz="2400" i="0">
                              <a:latin typeface="Cambria Math" panose="02040503050406030204" pitchFamily="18" charset="0"/>
                            </a:rPr>
                            <m:t>dz</m:t>
                          </m:r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8885F0E2-BFED-E048-A68E-58941F6E92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3181" y="2123769"/>
                <a:ext cx="2349426" cy="84580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ight Arrow 10">
            <a:extLst>
              <a:ext uri="{FF2B5EF4-FFF2-40B4-BE49-F238E27FC236}">
                <a16:creationId xmlns:a16="http://schemas.microsoft.com/office/drawing/2014/main" id="{8592D42E-E7A2-1E47-A9EA-6C0BC85EE4E8}"/>
              </a:ext>
            </a:extLst>
          </p:cNvPr>
          <p:cNvSpPr/>
          <p:nvPr/>
        </p:nvSpPr>
        <p:spPr>
          <a:xfrm>
            <a:off x="4428774" y="2402391"/>
            <a:ext cx="414589" cy="348926"/>
          </a:xfrm>
          <a:prstGeom prst="rightArrow">
            <a:avLst/>
          </a:prstGeom>
          <a:solidFill>
            <a:srgbClr val="4D94CC"/>
          </a:solidFill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58A93B4-221D-6A4D-B98F-C53B058AD5E9}"/>
              </a:ext>
            </a:extLst>
          </p:cNvPr>
          <p:cNvSpPr txBox="1"/>
          <p:nvPr/>
        </p:nvSpPr>
        <p:spPr>
          <a:xfrm>
            <a:off x="356452" y="3434239"/>
            <a:ext cx="8330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ea typeface="Andale Sans UI"/>
                <a:cs typeface="Tahoma" panose="020B0604030504040204" pitchFamily="34" charset="0"/>
              </a:rPr>
              <a:t>The attenuation </a:t>
            </a:r>
            <a:r>
              <a:rPr lang="en-US" sz="2800" dirty="0">
                <a:ea typeface="Andale Sans UI"/>
              </a:rPr>
              <a:t>α</a:t>
            </a:r>
            <a:r>
              <a:rPr lang="en-US" sz="2800" dirty="0">
                <a:ea typeface="Andale Sans UI"/>
                <a:cs typeface="Tahoma" panose="020B0604030504040204" pitchFamily="34" charset="0"/>
              </a:rPr>
              <a:t> due to the losses in the walls is</a:t>
            </a:r>
            <a:r>
              <a:rPr lang="en-US" sz="2800" dirty="0">
                <a:ea typeface="Andale Sans UI"/>
              </a:rPr>
              <a:t>:</a:t>
            </a:r>
            <a:endParaRPr lang="en-GB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40CC470A-9D15-C04B-9FC9-C36322E8E80D}"/>
                  </a:ext>
                </a:extLst>
              </p:cNvPr>
              <p:cNvSpPr/>
              <p:nvPr/>
            </p:nvSpPr>
            <p:spPr>
              <a:xfrm>
                <a:off x="2669580" y="4422120"/>
                <a:ext cx="3505575" cy="998607"/>
              </a:xfrm>
              <a:prstGeom prst="rect">
                <a:avLst/>
              </a:prstGeom>
              <a:ln w="19050">
                <a:solidFill>
                  <a:srgbClr val="FF0000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GB" sz="24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2400" i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𝑅𝑒</m:t>
                          </m:r>
                          <m:d>
                            <m:d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𝑅𝑒</m:t>
                          </m:r>
                          <m:d>
                            <m:d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</m:d>
                        </m:den>
                      </m:f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GB" sz="240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p>
                                <m:sSup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GB" sz="24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GB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2400" i="1">
                                              <a:latin typeface="Cambria Math" panose="02040503050406030204" pitchFamily="18" charset="0"/>
                                            </a:rPr>
                                            <m:t>𝐻</m:t>
                                          </m:r>
                                        </m:e>
                                        <m:sub>
                                          <m:r>
                                            <a:rPr lang="en-GB" sz="2400" i="1">
                                              <a:latin typeface="Cambria Math" panose="02040503050406030204" pitchFamily="18" charset="0"/>
                                            </a:rPr>
                                            <m:t>𝑡𝑎𝑛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𝑑𝑠</m:t>
                              </m:r>
                            </m:e>
                          </m:nary>
                        </m:num>
                        <m:den>
                          <m:nary>
                            <m:naryPr>
                              <m:chr m:val="∬"/>
                              <m:limLoc m:val="undOvr"/>
                              <m:subHide m:val="on"/>
                              <m:supHide m:val="on"/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p>
                                <m:sSupPr>
                                  <m:ctrlP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GB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GB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2400" i="1">
                                              <a:latin typeface="Cambria Math" panose="02040503050406030204" pitchFamily="18" charset="0"/>
                                            </a:rPr>
                                            <m:t>𝐻</m:t>
                                          </m:r>
                                        </m:e>
                                        <m:sub>
                                          <m:r>
                                            <a:rPr lang="en-GB" sz="2400" i="1">
                                              <a:latin typeface="Cambria Math" panose="02040503050406030204" pitchFamily="18" charset="0"/>
                                            </a:rPr>
                                            <m:t>𝑡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nary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40CC470A-9D15-C04B-9FC9-C36322E8E80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9580" y="4422120"/>
                <a:ext cx="3505575" cy="998607"/>
              </a:xfrm>
              <a:prstGeom prst="rect">
                <a:avLst/>
              </a:prstGeom>
              <a:blipFill>
                <a:blip r:embed="rId4"/>
                <a:stretch>
                  <a:fillRect t="-68293" b="-100000"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96B55127-6610-8E4B-83EE-BA01FE1CA378}"/>
              </a:ext>
            </a:extLst>
          </p:cNvPr>
          <p:cNvSpPr txBox="1"/>
          <p:nvPr/>
        </p:nvSpPr>
        <p:spPr>
          <a:xfrm>
            <a:off x="2661113" y="5430538"/>
            <a:ext cx="2654393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1200" dirty="0" err="1">
                <a:ea typeface="Andale Sans UI"/>
                <a:cs typeface="Tahoma" panose="020B0604030504040204" pitchFamily="34" charset="0"/>
              </a:rPr>
              <a:t>N.Markuvitz</a:t>
            </a:r>
            <a:r>
              <a:rPr lang="en-US" sz="1200" dirty="0">
                <a:ea typeface="Andale Sans UI"/>
                <a:cs typeface="Tahoma" panose="020B0604030504040204" pitchFamily="34" charset="0"/>
              </a:rPr>
              <a:t> – Waveguide Handbook</a:t>
            </a:r>
            <a:endParaRPr lang="en-GB" sz="12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06E3F85-7738-E947-A748-C24B53883A9A}"/>
              </a:ext>
            </a:extLst>
          </p:cNvPr>
          <p:cNvSpPr/>
          <p:nvPr/>
        </p:nvSpPr>
        <p:spPr>
          <a:xfrm>
            <a:off x="7182271" y="4438530"/>
            <a:ext cx="180530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 err="1">
                <a:latin typeface="Cambria Math" panose="02040503050406030204" pitchFamily="18" charset="0"/>
                <a:ea typeface="Cambria Math" panose="02040503050406030204" pitchFamily="18" charset="0"/>
                <a:cs typeface="Tahoma" panose="020B0604030504040204" pitchFamily="34" charset="0"/>
              </a:rPr>
              <a:t>Z</a:t>
            </a:r>
            <a:r>
              <a:rPr lang="en-US" sz="1400" i="1" baseline="-25000" dirty="0" err="1">
                <a:latin typeface="Cambria Math" panose="02040503050406030204" pitchFamily="18" charset="0"/>
                <a:ea typeface="Cambria Math" panose="02040503050406030204" pitchFamily="18" charset="0"/>
                <a:cs typeface="Tahoma" panose="020B0604030504040204" pitchFamily="34" charset="0"/>
              </a:rPr>
              <a:t>s</a:t>
            </a:r>
            <a:r>
              <a:rPr lang="en-US" sz="1400" i="1" baseline="-25000" dirty="0">
                <a:latin typeface="Cambria Math" panose="02040503050406030204" pitchFamily="18" charset="0"/>
                <a:ea typeface="Cambria Math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US" sz="1400" dirty="0">
                <a:ea typeface="Andale Sans UI"/>
                <a:cs typeface="Tahoma" panose="020B0604030504040204" pitchFamily="34" charset="0"/>
              </a:rPr>
              <a:t>: surf. </a:t>
            </a:r>
            <a:r>
              <a:rPr lang="en-US" sz="1400" dirty="0" err="1">
                <a:ea typeface="Andale Sans UI"/>
                <a:cs typeface="Tahoma" panose="020B0604030504040204" pitchFamily="34" charset="0"/>
              </a:rPr>
              <a:t>char.imp</a:t>
            </a:r>
            <a:r>
              <a:rPr lang="en-US" sz="1400" dirty="0">
                <a:ea typeface="Andale Sans UI"/>
                <a:cs typeface="Tahoma" panose="020B0604030504040204" pitchFamily="34" charset="0"/>
              </a:rPr>
              <a:t>.</a:t>
            </a:r>
          </a:p>
          <a:p>
            <a:r>
              <a:rPr lang="en-US" sz="1400" i="1" dirty="0">
                <a:latin typeface="Cambria Math" panose="02040503050406030204" pitchFamily="18" charset="0"/>
                <a:ea typeface="Cambria Math" panose="02040503050406030204" pitchFamily="18" charset="0"/>
                <a:cs typeface="Tahoma" panose="020B0604030504040204" pitchFamily="34" charset="0"/>
              </a:rPr>
              <a:t>Z </a:t>
            </a:r>
            <a:r>
              <a:rPr lang="en-US" sz="1400" dirty="0">
                <a:cs typeface="Tahoma" panose="020B0604030504040204" pitchFamily="34" charset="0"/>
              </a:rPr>
              <a:t>: mode </a:t>
            </a:r>
            <a:r>
              <a:rPr lang="en-US" sz="1400" dirty="0" err="1">
                <a:ea typeface="Andale Sans UI"/>
                <a:cs typeface="Tahoma" panose="020B0604030504040204" pitchFamily="34" charset="0"/>
              </a:rPr>
              <a:t>char.imp</a:t>
            </a:r>
            <a:r>
              <a:rPr lang="en-US" sz="1400" dirty="0">
                <a:ea typeface="Andale Sans UI"/>
                <a:cs typeface="Tahoma" panose="020B0604030504040204" pitchFamily="34" charset="0"/>
              </a:rPr>
              <a:t>.</a:t>
            </a:r>
          </a:p>
          <a:p>
            <a:r>
              <a:rPr lang="en-US" sz="1400" i="1" dirty="0" err="1">
                <a:latin typeface="Cambria Math" panose="02040503050406030204" pitchFamily="18" charset="0"/>
                <a:ea typeface="Cambria Math" panose="02040503050406030204" pitchFamily="18" charset="0"/>
                <a:cs typeface="Tahoma" panose="020B0604030504040204" pitchFamily="34" charset="0"/>
              </a:rPr>
              <a:t>H</a:t>
            </a:r>
            <a:r>
              <a:rPr lang="en-US" sz="1400" i="1" baseline="-25000" dirty="0" err="1">
                <a:latin typeface="Cambria Math" panose="02040503050406030204" pitchFamily="18" charset="0"/>
                <a:ea typeface="Cambria Math" panose="02040503050406030204" pitchFamily="18" charset="0"/>
                <a:cs typeface="Tahoma" panose="020B0604030504040204" pitchFamily="34" charset="0"/>
              </a:rPr>
              <a:t>tan</a:t>
            </a:r>
            <a:r>
              <a:rPr lang="en-US" sz="1400" i="1" baseline="-25000" dirty="0">
                <a:latin typeface="Cambria Math" panose="02040503050406030204" pitchFamily="18" charset="0"/>
                <a:ea typeface="Cambria Math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US" sz="1400" dirty="0">
                <a:cs typeface="Tahoma" panose="020B0604030504040204" pitchFamily="34" charset="0"/>
              </a:rPr>
              <a:t>: tang. mag. field</a:t>
            </a:r>
          </a:p>
          <a:p>
            <a:r>
              <a:rPr lang="en-US" sz="1400" i="1" dirty="0" err="1">
                <a:latin typeface="Cambria Math" panose="02040503050406030204" pitchFamily="18" charset="0"/>
                <a:ea typeface="Cambria Math" panose="02040503050406030204" pitchFamily="18" charset="0"/>
                <a:cs typeface="Tahoma" panose="020B0604030504040204" pitchFamily="34" charset="0"/>
              </a:rPr>
              <a:t>H</a:t>
            </a:r>
            <a:r>
              <a:rPr lang="en-US" sz="1400" i="1" baseline="-25000" dirty="0" err="1">
                <a:latin typeface="Cambria Math" panose="02040503050406030204" pitchFamily="18" charset="0"/>
                <a:ea typeface="Cambria Math" panose="02040503050406030204" pitchFamily="18" charset="0"/>
                <a:cs typeface="Tahoma" panose="020B0604030504040204" pitchFamily="34" charset="0"/>
              </a:rPr>
              <a:t>t</a:t>
            </a:r>
            <a:r>
              <a:rPr lang="en-US" sz="1400" i="1" baseline="-25000" dirty="0">
                <a:latin typeface="Cambria Math" panose="02040503050406030204" pitchFamily="18" charset="0"/>
                <a:ea typeface="Cambria Math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US" sz="1400" dirty="0">
                <a:cs typeface="Tahoma" panose="020B0604030504040204" pitchFamily="34" charset="0"/>
              </a:rPr>
              <a:t>: trans. mag. field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1806254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95298</TotalTime>
  <Words>1734</Words>
  <Application>Microsoft Macintosh PowerPoint</Application>
  <PresentationFormat>On-screen Show (4:3)</PresentationFormat>
  <Paragraphs>427</Paragraphs>
  <Slides>39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51" baseType="lpstr">
      <vt:lpstr>Andale Sans UI</vt:lpstr>
      <vt:lpstr>Arial</vt:lpstr>
      <vt:lpstr>ArialMT</vt:lpstr>
      <vt:lpstr>Calibri</vt:lpstr>
      <vt:lpstr>Cambria</vt:lpstr>
      <vt:lpstr>Cambria Math</vt:lpstr>
      <vt:lpstr>Helvetica</vt:lpstr>
      <vt:lpstr>Tahoma</vt:lpstr>
      <vt:lpstr>Times New Roman</vt:lpstr>
      <vt:lpstr>verdana</vt:lpstr>
      <vt:lpstr>Wingdings</vt:lpstr>
      <vt:lpstr>CERNCobranding4-3</vt:lpstr>
      <vt:lpstr>Measuring conductivity of coated surfaces at high frequency</vt:lpstr>
      <vt:lpstr>Coatings at high frequency</vt:lpstr>
      <vt:lpstr>Outline</vt:lpstr>
      <vt:lpstr>Outline</vt:lpstr>
      <vt:lpstr>The goal of the study</vt:lpstr>
      <vt:lpstr>The proposed method</vt:lpstr>
      <vt:lpstr>The DUT</vt:lpstr>
      <vt:lpstr>The DUT</vt:lpstr>
      <vt:lpstr>Analytical evaluations</vt:lpstr>
      <vt:lpstr>Analytical evaluations</vt:lpstr>
      <vt:lpstr>Analytical evaluations</vt:lpstr>
      <vt:lpstr>Analytical evaluations</vt:lpstr>
      <vt:lpstr>Analytical evaluations</vt:lpstr>
      <vt:lpstr>Analytical evaluations</vt:lpstr>
      <vt:lpstr>Analytical evaluations</vt:lpstr>
      <vt:lpstr>Analytical evaluations</vt:lpstr>
      <vt:lpstr>Measurement results</vt:lpstr>
      <vt:lpstr>Measurement results</vt:lpstr>
      <vt:lpstr>Measurement results</vt:lpstr>
      <vt:lpstr>Measurement system upgrade</vt:lpstr>
      <vt:lpstr>Measurement results on a-C</vt:lpstr>
      <vt:lpstr>Measurement results on a-C</vt:lpstr>
      <vt:lpstr>Outlook</vt:lpstr>
      <vt:lpstr>Outline</vt:lpstr>
      <vt:lpstr>Tools and methods</vt:lpstr>
      <vt:lpstr>From experimental 𝜎 to Zwall</vt:lpstr>
      <vt:lpstr>IW2D vs. TL</vt:lpstr>
      <vt:lpstr>IW2D vs. TL</vt:lpstr>
      <vt:lpstr>Outline</vt:lpstr>
      <vt:lpstr>Conclusion</vt:lpstr>
      <vt:lpstr>PowerPoint Presentation</vt:lpstr>
      <vt:lpstr>Skin depth</vt:lpstr>
      <vt:lpstr>a-C Coatings</vt:lpstr>
      <vt:lpstr>NEG Coatings</vt:lpstr>
      <vt:lpstr>Approximation</vt:lpstr>
      <vt:lpstr>Measurement system</vt:lpstr>
      <vt:lpstr>Previous work</vt:lpstr>
      <vt:lpstr>Analytical evaluations</vt:lpstr>
      <vt:lpstr>Analytical evaluations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Passarelli</dc:creator>
  <cp:lastModifiedBy>Andrea Passarelli</cp:lastModifiedBy>
  <cp:revision>1113</cp:revision>
  <cp:lastPrinted>2016-10-25T08:59:46Z</cp:lastPrinted>
  <dcterms:created xsi:type="dcterms:W3CDTF">2015-04-01T12:32:53Z</dcterms:created>
  <dcterms:modified xsi:type="dcterms:W3CDTF">2021-02-03T12:58:38Z</dcterms:modified>
</cp:coreProperties>
</file>