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57"/>
  </p:notesMasterIdLst>
  <p:handoutMasterIdLst>
    <p:handoutMasterId r:id="rId58"/>
  </p:handoutMasterIdLst>
  <p:sldIdLst>
    <p:sldId id="265" r:id="rId6"/>
    <p:sldId id="264" r:id="rId7"/>
    <p:sldId id="314" r:id="rId8"/>
    <p:sldId id="267" r:id="rId9"/>
    <p:sldId id="345" r:id="rId10"/>
    <p:sldId id="315" r:id="rId11"/>
    <p:sldId id="269" r:id="rId12"/>
    <p:sldId id="270" r:id="rId13"/>
    <p:sldId id="317" r:id="rId14"/>
    <p:sldId id="272" r:id="rId15"/>
    <p:sldId id="273" r:id="rId16"/>
    <p:sldId id="274" r:id="rId17"/>
    <p:sldId id="275" r:id="rId18"/>
    <p:sldId id="329" r:id="rId19"/>
    <p:sldId id="330" r:id="rId20"/>
    <p:sldId id="277" r:id="rId21"/>
    <p:sldId id="278" r:id="rId22"/>
    <p:sldId id="279" r:id="rId23"/>
    <p:sldId id="318" r:id="rId24"/>
    <p:sldId id="356" r:id="rId25"/>
    <p:sldId id="319" r:id="rId26"/>
    <p:sldId id="285" r:id="rId27"/>
    <p:sldId id="355" r:id="rId28"/>
    <p:sldId id="286" r:id="rId29"/>
    <p:sldId id="287" r:id="rId30"/>
    <p:sldId id="357" r:id="rId31"/>
    <p:sldId id="300" r:id="rId32"/>
    <p:sldId id="350" r:id="rId33"/>
    <p:sldId id="360" r:id="rId34"/>
    <p:sldId id="359" r:id="rId35"/>
    <p:sldId id="351" r:id="rId36"/>
    <p:sldId id="352" r:id="rId37"/>
    <p:sldId id="353" r:id="rId38"/>
    <p:sldId id="256" r:id="rId39"/>
    <p:sldId id="257" r:id="rId40"/>
    <p:sldId id="289" r:id="rId41"/>
    <p:sldId id="290" r:id="rId42"/>
    <p:sldId id="291" r:id="rId43"/>
    <p:sldId id="292" r:id="rId44"/>
    <p:sldId id="293" r:id="rId45"/>
    <p:sldId id="294" r:id="rId46"/>
    <p:sldId id="349" r:id="rId47"/>
    <p:sldId id="299" r:id="rId48"/>
    <p:sldId id="302" r:id="rId49"/>
    <p:sldId id="347" r:id="rId50"/>
    <p:sldId id="320" r:id="rId51"/>
    <p:sldId id="306" r:id="rId52"/>
    <p:sldId id="321" r:id="rId53"/>
    <p:sldId id="322" r:id="rId54"/>
    <p:sldId id="334" r:id="rId55"/>
    <p:sldId id="259" r:id="rId5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86" autoAdjust="0"/>
    <p:restoredTop sz="94805"/>
  </p:normalViewPr>
  <p:slideViewPr>
    <p:cSldViewPr snapToGrid="0" snapToObjects="1">
      <p:cViewPr varScale="1">
        <p:scale>
          <a:sx n="134" d="100"/>
          <a:sy n="134" d="100"/>
        </p:scale>
        <p:origin x="184" y="6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handoutMaster" Target="handoutMasters/handoutMaster1.xml"/><Relationship Id="rId5" Type="http://schemas.openxmlformats.org/officeDocument/2006/relationships/slideMaster" Target="slideMasters/slideMaster2.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file:////C:\Doc\New%20EN\2021.01.01_HRTextrac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A4A8E"/>
                </a:solidFill>
                <a:latin typeface="+mn-lt"/>
                <a:ea typeface="+mn-ea"/>
                <a:cs typeface="+mn-cs"/>
              </a:defRPr>
            </a:pPr>
            <a:r>
              <a:rPr lang="fr-CH" b="1" dirty="0" err="1"/>
              <a:t>Gender</a:t>
            </a:r>
            <a:r>
              <a:rPr lang="fr-CH" b="1" dirty="0"/>
              <a:t> &amp; Age</a:t>
            </a: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A4A8E"/>
              </a:solidFill>
              <a:latin typeface="+mn-lt"/>
              <a:ea typeface="+mn-ea"/>
              <a:cs typeface="+mn-cs"/>
            </a:defRPr>
          </a:pPr>
          <a:endParaRPr lang="en-US"/>
        </a:p>
      </c:txPr>
    </c:title>
    <c:autoTitleDeleted val="0"/>
    <c:plotArea>
      <c:layout/>
      <c:barChart>
        <c:barDir val="col"/>
        <c:grouping val="clustered"/>
        <c:varyColors val="0"/>
        <c:ser>
          <c:idx val="0"/>
          <c:order val="0"/>
          <c:tx>
            <c:strRef>
              <c:f>Sheet2!$O$89</c:f>
              <c:strCache>
                <c:ptCount val="1"/>
                <c:pt idx="0">
                  <c:v>F</c:v>
                </c:pt>
              </c:strCache>
            </c:strRef>
          </c:tx>
          <c:spPr>
            <a:solidFill>
              <a:srgbClr val="FF66FF"/>
            </a:solidFill>
            <a:ln>
              <a:noFill/>
            </a:ln>
            <a:effectLst>
              <a:outerShdw blurRad="50800" dist="38100" dir="2700000" algn="tl" rotWithShape="0">
                <a:prstClr val="black">
                  <a:alpha val="40000"/>
                </a:prstClr>
              </a:outerShdw>
            </a:effectLst>
          </c:spPr>
          <c:invertIfNegative val="0"/>
          <c:cat>
            <c:strRef>
              <c:f>Sheet2!$N$90:$N$98</c:f>
              <c:strCache>
                <c:ptCount val="9"/>
                <c:pt idx="0">
                  <c:v>21-25</c:v>
                </c:pt>
                <c:pt idx="1">
                  <c:v>26-30</c:v>
                </c:pt>
                <c:pt idx="2">
                  <c:v>31-35</c:v>
                </c:pt>
                <c:pt idx="3">
                  <c:v>36-40</c:v>
                </c:pt>
                <c:pt idx="4">
                  <c:v>41-45</c:v>
                </c:pt>
                <c:pt idx="5">
                  <c:v>46-50</c:v>
                </c:pt>
                <c:pt idx="6">
                  <c:v>51-55</c:v>
                </c:pt>
                <c:pt idx="7">
                  <c:v>56-60</c:v>
                </c:pt>
                <c:pt idx="8">
                  <c:v>61-65</c:v>
                </c:pt>
              </c:strCache>
            </c:strRef>
          </c:cat>
          <c:val>
            <c:numRef>
              <c:f>Sheet2!$O$90:$O$98</c:f>
              <c:numCache>
                <c:formatCode>General</c:formatCode>
                <c:ptCount val="9"/>
                <c:pt idx="0">
                  <c:v>7</c:v>
                </c:pt>
                <c:pt idx="1">
                  <c:v>11</c:v>
                </c:pt>
                <c:pt idx="2">
                  <c:v>6</c:v>
                </c:pt>
                <c:pt idx="3">
                  <c:v>5</c:v>
                </c:pt>
                <c:pt idx="4">
                  <c:v>10</c:v>
                </c:pt>
                <c:pt idx="5">
                  <c:v>10</c:v>
                </c:pt>
                <c:pt idx="6">
                  <c:v>4</c:v>
                </c:pt>
                <c:pt idx="7">
                  <c:v>3</c:v>
                </c:pt>
                <c:pt idx="8">
                  <c:v>1</c:v>
                </c:pt>
              </c:numCache>
            </c:numRef>
          </c:val>
          <c:extLst>
            <c:ext xmlns:c16="http://schemas.microsoft.com/office/drawing/2014/chart" uri="{C3380CC4-5D6E-409C-BE32-E72D297353CC}">
              <c16:uniqueId val="{00000000-A553-4AD1-BB10-452DFE673C1C}"/>
            </c:ext>
          </c:extLst>
        </c:ser>
        <c:ser>
          <c:idx val="1"/>
          <c:order val="1"/>
          <c:tx>
            <c:strRef>
              <c:f>Sheet2!$P$89</c:f>
              <c:strCache>
                <c:ptCount val="1"/>
                <c:pt idx="0">
                  <c:v>M</c:v>
                </c:pt>
              </c:strCache>
            </c:strRef>
          </c:tx>
          <c:spPr>
            <a:solidFill>
              <a:srgbClr val="00B0F0"/>
            </a:solidFill>
            <a:ln>
              <a:noFill/>
            </a:ln>
            <a:effectLst>
              <a:outerShdw blurRad="50800" dist="38100" dir="2700000" algn="tl" rotWithShape="0">
                <a:prstClr val="black">
                  <a:alpha val="40000"/>
                </a:prstClr>
              </a:outerShdw>
            </a:effectLst>
          </c:spPr>
          <c:invertIfNegative val="0"/>
          <c:cat>
            <c:strRef>
              <c:f>Sheet2!$N$90:$N$98</c:f>
              <c:strCache>
                <c:ptCount val="9"/>
                <c:pt idx="0">
                  <c:v>21-25</c:v>
                </c:pt>
                <c:pt idx="1">
                  <c:v>26-30</c:v>
                </c:pt>
                <c:pt idx="2">
                  <c:v>31-35</c:v>
                </c:pt>
                <c:pt idx="3">
                  <c:v>36-40</c:v>
                </c:pt>
                <c:pt idx="4">
                  <c:v>41-45</c:v>
                </c:pt>
                <c:pt idx="5">
                  <c:v>46-50</c:v>
                </c:pt>
                <c:pt idx="6">
                  <c:v>51-55</c:v>
                </c:pt>
                <c:pt idx="7">
                  <c:v>56-60</c:v>
                </c:pt>
                <c:pt idx="8">
                  <c:v>61-65</c:v>
                </c:pt>
              </c:strCache>
            </c:strRef>
          </c:cat>
          <c:val>
            <c:numRef>
              <c:f>Sheet2!$P$90:$P$98</c:f>
              <c:numCache>
                <c:formatCode>General</c:formatCode>
                <c:ptCount val="9"/>
                <c:pt idx="0">
                  <c:v>16</c:v>
                </c:pt>
                <c:pt idx="1">
                  <c:v>30</c:v>
                </c:pt>
                <c:pt idx="2">
                  <c:v>46</c:v>
                </c:pt>
                <c:pt idx="3">
                  <c:v>59</c:v>
                </c:pt>
                <c:pt idx="4">
                  <c:v>37</c:v>
                </c:pt>
                <c:pt idx="5">
                  <c:v>49</c:v>
                </c:pt>
                <c:pt idx="6">
                  <c:v>57</c:v>
                </c:pt>
                <c:pt idx="7">
                  <c:v>39</c:v>
                </c:pt>
                <c:pt idx="8">
                  <c:v>8</c:v>
                </c:pt>
              </c:numCache>
            </c:numRef>
          </c:val>
          <c:extLst>
            <c:ext xmlns:c16="http://schemas.microsoft.com/office/drawing/2014/chart" uri="{C3380CC4-5D6E-409C-BE32-E72D297353CC}">
              <c16:uniqueId val="{00000001-A553-4AD1-BB10-452DFE673C1C}"/>
            </c:ext>
          </c:extLst>
        </c:ser>
        <c:dLbls>
          <c:showLegendKey val="0"/>
          <c:showVal val="0"/>
          <c:showCatName val="0"/>
          <c:showSerName val="0"/>
          <c:showPercent val="0"/>
          <c:showBubbleSize val="0"/>
        </c:dLbls>
        <c:gapWidth val="219"/>
        <c:overlap val="-27"/>
        <c:axId val="54440527"/>
        <c:axId val="54455503"/>
      </c:barChart>
      <c:catAx>
        <c:axId val="544405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crossAx val="54455503"/>
        <c:crosses val="autoZero"/>
        <c:auto val="1"/>
        <c:lblAlgn val="ctr"/>
        <c:lblOffset val="100"/>
        <c:noMultiLvlLbl val="0"/>
      </c:catAx>
      <c:valAx>
        <c:axId val="544555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crossAx val="544405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0A4A8E"/>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solidFill>
            <a:srgbClr val="0A4A8E"/>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image" Target="../media/image152.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image" Target="../media/image15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N. Bellegarde</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F. </a:t>
          </a:r>
          <a:r>
            <a:rPr lang="fr-CH" sz="900" i="1" dirty="0" err="1">
              <a:solidFill>
                <a:sysClr val="window" lastClr="FFFFFF"/>
              </a:solidFill>
              <a:latin typeface="Calibri"/>
              <a:ea typeface="+mn-ea"/>
              <a:cs typeface="+mn-cs"/>
            </a:rPr>
            <a:t>Bertinelli</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Perini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N. Bellegarde</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F. </a:t>
          </a:r>
          <a:r>
            <a:rPr lang="fr-CH" sz="900" i="1" kern="1200" dirty="0" err="1">
              <a:solidFill>
                <a:sysClr val="window" lastClr="FFFFFF"/>
              </a:solidFill>
              <a:latin typeface="Calibri"/>
              <a:ea typeface="+mn-ea"/>
              <a:cs typeface="+mn-cs"/>
            </a:rPr>
            <a:t>Bertinelli</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Perini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kern="1200"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5/4/21</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5/4/21</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a:t>Mayor experimento y el mayor instituto</a:t>
            </a:r>
            <a:r>
              <a:rPr lang="es-ES" baseline="0" dirty="0"/>
              <a:t> de </a:t>
            </a:r>
            <a:r>
              <a:rPr lang="es-ES" baseline="0" dirty="0" err="1"/>
              <a:t>investigacion</a:t>
            </a:r>
            <a:r>
              <a:rPr lang="es-ES" baseline="0" dirty="0"/>
              <a:t> del mundo del mundo</a:t>
            </a:r>
          </a:p>
          <a:p>
            <a:r>
              <a:rPr lang="es-ES" baseline="0" dirty="0"/>
              <a:t>Mas de 85 </a:t>
            </a:r>
            <a:r>
              <a:rPr lang="es-ES" baseline="0" dirty="0" err="1"/>
              <a:t>paises</a:t>
            </a:r>
            <a:r>
              <a:rPr lang="es-ES" baseline="0" dirty="0"/>
              <a:t>, y mas de 10.000 </a:t>
            </a:r>
            <a:r>
              <a:rPr lang="es-ES" baseline="0" dirty="0" err="1"/>
              <a:t>cientificos</a:t>
            </a:r>
            <a:r>
              <a:rPr lang="es-ES" baseline="0" dirty="0"/>
              <a:t> e Ingenieros trabajando para una meta </a:t>
            </a:r>
            <a:r>
              <a:rPr lang="es-ES" baseline="0" dirty="0" err="1"/>
              <a:t>comun</a:t>
            </a:r>
            <a:endParaRPr lang="es-ES" dirty="0"/>
          </a:p>
        </p:txBody>
      </p:sp>
      <p:sp>
        <p:nvSpPr>
          <p:cNvPr id="4" name="Date Placeholder 3"/>
          <p:cNvSpPr>
            <a:spLocks noGrp="1"/>
          </p:cNvSpPr>
          <p:nvPr>
            <p:ph type="dt" idx="10"/>
          </p:nvPr>
        </p:nvSpPr>
        <p:spPr/>
        <p:txBody>
          <a:bodyPr/>
          <a:lstStyle/>
          <a:p>
            <a:pPr>
              <a:defRPr/>
            </a:pPr>
            <a:r>
              <a:rPr lang="en-US">
                <a:solidFill>
                  <a:prstClr val="black"/>
                </a:solidFill>
              </a:rPr>
              <a:t>17-Feb-2010</a:t>
            </a:r>
          </a:p>
        </p:txBody>
      </p:sp>
      <p:sp>
        <p:nvSpPr>
          <p:cNvPr id="5" name="Footer Placeholder 4"/>
          <p:cNvSpPr>
            <a:spLocks noGrp="1"/>
          </p:cNvSpPr>
          <p:nvPr>
            <p:ph type="ftr" sz="quarter" idx="11"/>
          </p:nvPr>
        </p:nvSpPr>
        <p:spPr/>
        <p:txBody>
          <a:bodyPr/>
          <a:lstStyle/>
          <a:p>
            <a:pPr>
              <a:defRPr/>
            </a:pPr>
            <a:r>
              <a:rPr lang="en-US">
                <a:solidFill>
                  <a:prstClr val="black"/>
                </a:solidFill>
              </a:rPr>
              <a:t>Enrique Blanco, CERN</a:t>
            </a:r>
          </a:p>
        </p:txBody>
      </p:sp>
    </p:spTree>
    <p:extLst>
      <p:ext uri="{BB962C8B-B14F-4D97-AF65-F5344CB8AC3E}">
        <p14:creationId xmlns:p14="http://schemas.microsoft.com/office/powerpoint/2010/main" val="542155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39</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44</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a:t>Mayor experimento y el mayor instituto</a:t>
            </a:r>
            <a:r>
              <a:rPr lang="es-ES" baseline="0" dirty="0"/>
              <a:t> de </a:t>
            </a:r>
            <a:r>
              <a:rPr lang="es-ES" baseline="0" dirty="0" err="1"/>
              <a:t>investigacion</a:t>
            </a:r>
            <a:r>
              <a:rPr lang="es-ES" baseline="0" dirty="0"/>
              <a:t> del mundo del mundo</a:t>
            </a:r>
          </a:p>
          <a:p>
            <a:r>
              <a:rPr lang="es-ES" baseline="0" dirty="0"/>
              <a:t>Mas de 85 </a:t>
            </a:r>
            <a:r>
              <a:rPr lang="es-ES" baseline="0" dirty="0" err="1"/>
              <a:t>paises</a:t>
            </a:r>
            <a:r>
              <a:rPr lang="es-ES" baseline="0" dirty="0"/>
              <a:t>, y mas de 10.000 </a:t>
            </a:r>
            <a:r>
              <a:rPr lang="es-ES" baseline="0" dirty="0" err="1"/>
              <a:t>cientificos</a:t>
            </a:r>
            <a:r>
              <a:rPr lang="es-ES" baseline="0" dirty="0"/>
              <a:t> e Ingenieros trabajando para una meta </a:t>
            </a:r>
            <a:r>
              <a:rPr lang="es-ES" baseline="0" dirty="0" err="1"/>
              <a:t>comun</a:t>
            </a:r>
            <a:endParaRPr lang="es-ES" dirty="0"/>
          </a:p>
        </p:txBody>
      </p:sp>
      <p:sp>
        <p:nvSpPr>
          <p:cNvPr id="4" name="Date Placeholder 3"/>
          <p:cNvSpPr>
            <a:spLocks noGrp="1"/>
          </p:cNvSpPr>
          <p:nvPr>
            <p:ph type="dt" idx="10"/>
          </p:nvPr>
        </p:nvSpPr>
        <p:spPr/>
        <p:txBody>
          <a:bodyPr/>
          <a:lstStyle/>
          <a:p>
            <a:pPr>
              <a:defRPr/>
            </a:pPr>
            <a:r>
              <a:rPr lang="en-US">
                <a:solidFill>
                  <a:prstClr val="black"/>
                </a:solidFill>
              </a:rPr>
              <a:t>17-Feb-2010</a:t>
            </a:r>
          </a:p>
        </p:txBody>
      </p:sp>
      <p:sp>
        <p:nvSpPr>
          <p:cNvPr id="5" name="Footer Placeholder 4"/>
          <p:cNvSpPr>
            <a:spLocks noGrp="1"/>
          </p:cNvSpPr>
          <p:nvPr>
            <p:ph type="ftr" sz="quarter" idx="11"/>
          </p:nvPr>
        </p:nvSpPr>
        <p:spPr/>
        <p:txBody>
          <a:bodyPr/>
          <a:lstStyle/>
          <a:p>
            <a:pPr>
              <a:defRPr/>
            </a:pPr>
            <a:r>
              <a:rPr lang="en-US">
                <a:solidFill>
                  <a:prstClr val="black"/>
                </a:solidFill>
              </a:rPr>
              <a:t>Enrique Blanco, CERN</a:t>
            </a:r>
          </a:p>
        </p:txBody>
      </p:sp>
    </p:spTree>
    <p:extLst>
      <p:ext uri="{BB962C8B-B14F-4D97-AF65-F5344CB8AC3E}">
        <p14:creationId xmlns:p14="http://schemas.microsoft.com/office/powerpoint/2010/main" val="50271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15E0D6-D7DE-E042-9F2C-D87766267DF0}" type="slidenum">
              <a:rPr lang="en-US" smtClean="0"/>
              <a:pPr/>
              <a:t>7</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510688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25</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27</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28</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458343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837182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5" name="Shape 65"/>
          <p:cNvSpPr>
            <a:spLocks noGrp="1"/>
          </p:cNvSpPr>
          <p:nvPr>
            <p:ph type="title"/>
          </p:nvPr>
        </p:nvSpPr>
        <p:spPr>
          <a:prstGeom prst="rect">
            <a:avLst/>
          </a:prstGeom>
        </p:spPr>
        <p:txBody>
          <a:bodyPr/>
          <a:lstStyle/>
          <a:p>
            <a:r>
              <a:t>Title Text</a:t>
            </a:r>
          </a:p>
        </p:txBody>
      </p:sp>
      <p:sp>
        <p:nvSpPr>
          <p:cNvPr id="66" name="Shape 66"/>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7" name="Shape 6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6352363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04.05.21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04.05.21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04.05.21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04.05.21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04.05.21</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04.05.21</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04.05.21</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04.05.21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04.05.21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04.05.21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04.05.21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8" r:id="rId10"/>
    <p:sldLayoutId id="2147483689" r:id="rId11"/>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04.05.21</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wmf"/><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8.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jpeg"/><Relationship Id="rId9"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58.jp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tiff"/><Relationship Id="rId4" Type="http://schemas.openxmlformats.org/officeDocument/2006/relationships/image" Target="../media/image54.png"/><Relationship Id="rId9"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3" Type="http://schemas.openxmlformats.org/officeDocument/2006/relationships/image" Target="../media/image67.png"/><Relationship Id="rId7" Type="http://schemas.openxmlformats.org/officeDocument/2006/relationships/image" Target="../media/image71.jpeg"/><Relationship Id="rId12" Type="http://schemas.openxmlformats.org/officeDocument/2006/relationships/image" Target="../media/image76.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jpg"/><Relationship Id="rId15" Type="http://schemas.openxmlformats.org/officeDocument/2006/relationships/image" Target="../media/image79.pn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 Id="rId14" Type="http://schemas.openxmlformats.org/officeDocument/2006/relationships/image" Target="../media/image78.png"/></Relationships>
</file>

<file path=ppt/slides/_rels/slide33.xml.rels><?xml version="1.0" encoding="UTF-8" standalone="yes"?>
<Relationships xmlns="http://schemas.openxmlformats.org/package/2006/relationships"><Relationship Id="rId8" Type="http://schemas.openxmlformats.org/officeDocument/2006/relationships/image" Target="../media/image85.jpeg"/><Relationship Id="rId13" Type="http://schemas.openxmlformats.org/officeDocument/2006/relationships/image" Target="../media/image90.pn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3.jpeg"/><Relationship Id="rId11" Type="http://schemas.openxmlformats.org/officeDocument/2006/relationships/image" Target="../media/image88.png"/><Relationship Id="rId5" Type="http://schemas.openxmlformats.org/officeDocument/2006/relationships/image" Target="../media/image82.png"/><Relationship Id="rId15" Type="http://schemas.openxmlformats.org/officeDocument/2006/relationships/image" Target="../media/image92.png"/><Relationship Id="rId10" Type="http://schemas.openxmlformats.org/officeDocument/2006/relationships/image" Target="../media/image87.jpg"/><Relationship Id="rId4" Type="http://schemas.openxmlformats.org/officeDocument/2006/relationships/image" Target="../media/image81.jpeg"/><Relationship Id="rId9" Type="http://schemas.openxmlformats.org/officeDocument/2006/relationships/image" Target="../media/image86.jpeg"/><Relationship Id="rId14" Type="http://schemas.openxmlformats.org/officeDocument/2006/relationships/image" Target="../media/image91.jpg"/></Relationships>
</file>

<file path=ppt/slides/_rels/slide3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jpeg"/><Relationship Id="rId1" Type="http://schemas.openxmlformats.org/officeDocument/2006/relationships/slideLayout" Target="../slideLayouts/slideLayout13.xml"/><Relationship Id="rId4" Type="http://schemas.openxmlformats.org/officeDocument/2006/relationships/image" Target="../media/image95.png"/></Relationships>
</file>

<file path=ppt/slides/_rels/slide3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3.xml"/><Relationship Id="rId5" Type="http://schemas.openxmlformats.org/officeDocument/2006/relationships/image" Target="../media/image99.png"/><Relationship Id="rId4" Type="http://schemas.openxmlformats.org/officeDocument/2006/relationships/image" Target="../media/image98.png"/></Relationships>
</file>

<file path=ppt/slides/_rels/slide3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03.png"/><Relationship Id="rId5" Type="http://schemas.openxmlformats.org/officeDocument/2006/relationships/image" Target="../media/image102.jpeg"/><Relationship Id="rId4" Type="http://schemas.openxmlformats.org/officeDocument/2006/relationships/image" Target="../media/image101.jpeg"/></Relationships>
</file>

<file path=ppt/slides/_rels/slide3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8.xml"/><Relationship Id="rId4" Type="http://schemas.openxmlformats.org/officeDocument/2006/relationships/image" Target="../media/image106.jpeg"/></Relationships>
</file>

<file path=ppt/slides/_rels/slide38.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8.xml"/><Relationship Id="rId5" Type="http://schemas.openxmlformats.org/officeDocument/2006/relationships/image" Target="../media/image110.jpeg"/><Relationship Id="rId4" Type="http://schemas.openxmlformats.org/officeDocument/2006/relationships/image" Target="../media/image109.jpeg"/></Relationships>
</file>

<file path=ppt/slides/_rels/slide39.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14.png"/><Relationship Id="rId5" Type="http://schemas.openxmlformats.org/officeDocument/2006/relationships/image" Target="../media/image113.jpeg"/><Relationship Id="rId4" Type="http://schemas.openxmlformats.org/officeDocument/2006/relationships/image" Target="../media/image11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5.xml"/><Relationship Id="rId4" Type="http://schemas.openxmlformats.org/officeDocument/2006/relationships/image" Target="../media/image117.jpeg"/></Relationships>
</file>

<file path=ppt/slides/_rels/slide42.xml.rels><?xml version="1.0" encoding="UTF-8" standalone="yes"?>
<Relationships xmlns="http://schemas.openxmlformats.org/package/2006/relationships"><Relationship Id="rId8" Type="http://schemas.openxmlformats.org/officeDocument/2006/relationships/image" Target="../media/image123.png"/><Relationship Id="rId13" Type="http://schemas.openxmlformats.org/officeDocument/2006/relationships/image" Target="../media/image126.png"/><Relationship Id="rId18" Type="http://schemas.microsoft.com/office/2007/relationships/hdphoto" Target="../media/hdphoto4.wdp"/><Relationship Id="rId3" Type="http://schemas.openxmlformats.org/officeDocument/2006/relationships/image" Target="../media/image118.png"/><Relationship Id="rId7" Type="http://schemas.openxmlformats.org/officeDocument/2006/relationships/image" Target="../media/image122.png"/><Relationship Id="rId12" Type="http://schemas.microsoft.com/office/2007/relationships/hdphoto" Target="../media/hdphoto2.wdp"/><Relationship Id="rId17" Type="http://schemas.openxmlformats.org/officeDocument/2006/relationships/image" Target="../media/image129.png"/><Relationship Id="rId2" Type="http://schemas.openxmlformats.org/officeDocument/2006/relationships/notesSlide" Target="../notesSlides/notesSlide14.xml"/><Relationship Id="rId16" Type="http://schemas.openxmlformats.org/officeDocument/2006/relationships/image" Target="../media/image128.jpeg"/><Relationship Id="rId20" Type="http://schemas.openxmlformats.org/officeDocument/2006/relationships/image" Target="../media/image131.png"/><Relationship Id="rId1" Type="http://schemas.openxmlformats.org/officeDocument/2006/relationships/slideLayout" Target="../slideLayouts/slideLayout5.xml"/><Relationship Id="rId6" Type="http://schemas.openxmlformats.org/officeDocument/2006/relationships/image" Target="../media/image121.jpeg"/><Relationship Id="rId11" Type="http://schemas.openxmlformats.org/officeDocument/2006/relationships/image" Target="../media/image125.png"/><Relationship Id="rId5" Type="http://schemas.openxmlformats.org/officeDocument/2006/relationships/image" Target="../media/image120.png"/><Relationship Id="rId15" Type="http://schemas.openxmlformats.org/officeDocument/2006/relationships/image" Target="../media/image127.jpeg"/><Relationship Id="rId10" Type="http://schemas.openxmlformats.org/officeDocument/2006/relationships/image" Target="../media/image124.jpeg"/><Relationship Id="rId19" Type="http://schemas.openxmlformats.org/officeDocument/2006/relationships/image" Target="../media/image130.png"/><Relationship Id="rId4" Type="http://schemas.openxmlformats.org/officeDocument/2006/relationships/image" Target="../media/image119.png"/><Relationship Id="rId9" Type="http://schemas.microsoft.com/office/2007/relationships/hdphoto" Target="../media/hdphoto1.wdp"/><Relationship Id="rId14" Type="http://schemas.microsoft.com/office/2007/relationships/hdphoto" Target="../media/hdphoto3.wdp"/></Relationships>
</file>

<file path=ppt/slides/_rels/slide43.xml.rels><?xml version="1.0" encoding="UTF-8" standalone="yes"?>
<Relationships xmlns="http://schemas.openxmlformats.org/package/2006/relationships"><Relationship Id="rId8" Type="http://schemas.openxmlformats.org/officeDocument/2006/relationships/image" Target="../media/image136.png"/><Relationship Id="rId13" Type="http://schemas.openxmlformats.org/officeDocument/2006/relationships/image" Target="../media/image141.png"/><Relationship Id="rId18" Type="http://schemas.openxmlformats.org/officeDocument/2006/relationships/image" Target="../media/image146.png"/><Relationship Id="rId3" Type="http://schemas.openxmlformats.org/officeDocument/2006/relationships/image" Target="../media/image132.jpeg"/><Relationship Id="rId7" Type="http://schemas.microsoft.com/office/2007/relationships/hdphoto" Target="../media/hdphoto5.wdp"/><Relationship Id="rId12" Type="http://schemas.openxmlformats.org/officeDocument/2006/relationships/image" Target="../media/image140.jpeg"/><Relationship Id="rId17" Type="http://schemas.openxmlformats.org/officeDocument/2006/relationships/image" Target="../media/image145.jpeg"/><Relationship Id="rId2" Type="http://schemas.openxmlformats.org/officeDocument/2006/relationships/notesSlide" Target="../notesSlides/notesSlide15.xml"/><Relationship Id="rId16" Type="http://schemas.openxmlformats.org/officeDocument/2006/relationships/image" Target="../media/image144.jpeg"/><Relationship Id="rId1" Type="http://schemas.openxmlformats.org/officeDocument/2006/relationships/slideLayout" Target="../slideLayouts/slideLayout8.xml"/><Relationship Id="rId6" Type="http://schemas.openxmlformats.org/officeDocument/2006/relationships/image" Target="../media/image135.png"/><Relationship Id="rId11" Type="http://schemas.openxmlformats.org/officeDocument/2006/relationships/image" Target="../media/image139.png"/><Relationship Id="rId5" Type="http://schemas.openxmlformats.org/officeDocument/2006/relationships/image" Target="../media/image134.jpeg"/><Relationship Id="rId15" Type="http://schemas.openxmlformats.org/officeDocument/2006/relationships/image" Target="../media/image143.jpeg"/><Relationship Id="rId10" Type="http://schemas.openxmlformats.org/officeDocument/2006/relationships/image" Target="../media/image138.png"/><Relationship Id="rId19" Type="http://schemas.microsoft.com/office/2007/relationships/hdphoto" Target="../media/hdphoto6.wdp"/><Relationship Id="rId4" Type="http://schemas.openxmlformats.org/officeDocument/2006/relationships/image" Target="../media/image133.jpeg"/><Relationship Id="rId9" Type="http://schemas.openxmlformats.org/officeDocument/2006/relationships/image" Target="../media/image137.png"/><Relationship Id="rId14" Type="http://schemas.openxmlformats.org/officeDocument/2006/relationships/image" Target="../media/image142.jpeg"/></Relationships>
</file>

<file path=ppt/slides/_rels/slide44.xml.rels><?xml version="1.0" encoding="UTF-8" standalone="yes"?>
<Relationships xmlns="http://schemas.openxmlformats.org/package/2006/relationships"><Relationship Id="rId3" Type="http://schemas.openxmlformats.org/officeDocument/2006/relationships/image" Target="../media/image147.gif"/><Relationship Id="rId7" Type="http://schemas.openxmlformats.org/officeDocument/2006/relationships/image" Target="../media/image151.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50.jpeg"/><Relationship Id="rId5" Type="http://schemas.openxmlformats.org/officeDocument/2006/relationships/image" Target="../media/image149.png"/><Relationship Id="rId4" Type="http://schemas.openxmlformats.org/officeDocument/2006/relationships/image" Target="../media/image148.gif"/></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4.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tiff"/><Relationship Id="rId1" Type="http://schemas.openxmlformats.org/officeDocument/2006/relationships/slideLayout" Target="../slideLayouts/slideLayout4.xml"/><Relationship Id="rId5" Type="http://schemas.openxmlformats.org/officeDocument/2006/relationships/image" Target="../media/image158.png"/><Relationship Id="rId4" Type="http://schemas.openxmlformats.org/officeDocument/2006/relationships/image" Target="../media/image157.tiff"/></Relationships>
</file>

<file path=ppt/slides/_rels/slide48.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8.xml"/><Relationship Id="rId4" Type="http://schemas.microsoft.com/office/2007/relationships/hdphoto" Target="../media/hdphoto7.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2"/>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4" name="Slide Number Placeholder 3"/>
          <p:cNvSpPr>
            <a:spLocks noGrp="1"/>
          </p:cNvSpPr>
          <p:nvPr>
            <p:ph type="sldNum" sz="quarter" idx="12"/>
          </p:nvPr>
        </p:nvSpPr>
        <p:spPr/>
        <p:txBody>
          <a:bodyPr/>
          <a:lstStyle/>
          <a:p>
            <a:fld id="{1FD6F5DA-2159-4504-BF2A-EEBC6B4FBA64}" type="slidenum">
              <a:rPr lang="en-GB" smtClean="0"/>
              <a:pPr/>
              <a:t>10</a:t>
            </a:fld>
            <a:endParaRPr lang="en-GB"/>
          </a:p>
        </p:txBody>
      </p:sp>
      <p:sp>
        <p:nvSpPr>
          <p:cNvPr id="5" name="Title 1"/>
          <p:cNvSpPr txBox="1">
            <a:spLocks/>
          </p:cNvSpPr>
          <p:nvPr/>
        </p:nvSpPr>
        <p:spPr>
          <a:xfrm>
            <a:off x="304800" y="228600"/>
            <a:ext cx="8077200" cy="1219200"/>
          </a:xfrm>
          <a:prstGeom prst="rect">
            <a:avLst/>
          </a:prstGeom>
          <a:solidFill>
            <a:schemeClr val="bg1"/>
          </a:solidFill>
        </p:spPr>
        <p:txBody>
          <a:bodyPr/>
          <a:lstStyle>
            <a:lvl1pPr algn="r" rtl="0" eaLnBrk="1" latinLnBrk="0" hangingPunct="1">
              <a:spcBef>
                <a:spcPct val="0"/>
              </a:spcBef>
              <a:buNone/>
              <a:defRPr kumimoji="0" sz="2800" kern="1200">
                <a:solidFill>
                  <a:schemeClr val="tx2"/>
                </a:solidFill>
                <a:latin typeface="+mj-lt"/>
                <a:ea typeface="+mj-ea"/>
                <a:cs typeface="+mj-cs"/>
              </a:defRPr>
            </a:lvl1pPr>
          </a:lstStyle>
          <a:p>
            <a:pPr algn="l"/>
            <a:r>
              <a:rPr lang="en-US" sz="3400" b="1" dirty="0">
                <a:solidFill>
                  <a:srgbClr val="0A4A8E"/>
                </a:solidFill>
                <a:effectLst>
                  <a:outerShdw blurRad="38100" dist="38100" dir="2700000" algn="tl">
                    <a:srgbClr val="000000">
                      <a:alpha val="43137"/>
                    </a:srgbClr>
                  </a:outerShdw>
                </a:effectLst>
                <a:latin typeface="Cambria" panose="02040503050406030204" pitchFamily="18" charset="0"/>
              </a:rPr>
              <a:t>The instruments used</a:t>
            </a:r>
          </a:p>
        </p:txBody>
      </p:sp>
      <p:sp>
        <p:nvSpPr>
          <p:cNvPr id="6" name="Text Box 19"/>
          <p:cNvSpPr txBox="1">
            <a:spLocks noChangeArrowheads="1"/>
          </p:cNvSpPr>
          <p:nvPr/>
        </p:nvSpPr>
        <p:spPr bwMode="auto">
          <a:xfrm>
            <a:off x="304800" y="2525713"/>
            <a:ext cx="2971800" cy="1618905"/>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a:solidFill>
                  <a:srgbClr val="000000"/>
                </a:solidFill>
                <a:cs typeface="Optima"/>
              </a:rPr>
              <a:t>2. Detectors : </a:t>
            </a:r>
            <a:br>
              <a:rPr lang="en-US" sz="1600" b="1" dirty="0">
                <a:solidFill>
                  <a:schemeClr val="tx2"/>
                </a:solidFill>
                <a:latin typeface="Optima"/>
                <a:cs typeface="Optima"/>
              </a:rPr>
            </a:br>
            <a:r>
              <a:rPr lang="en-US" sz="1600" dirty="0">
                <a:solidFill>
                  <a:srgbClr val="0A4A8E"/>
                </a:solidFill>
                <a:cs typeface="Optima"/>
              </a:rPr>
              <a:t>Gigantic instruments that observe and record the results of the collisions</a:t>
            </a:r>
          </a:p>
          <a:p>
            <a:pPr eaLnBrk="1" hangingPunct="1">
              <a:spcBef>
                <a:spcPct val="20000"/>
              </a:spcBef>
            </a:pPr>
            <a:r>
              <a:rPr lang="en-US" sz="1600" dirty="0">
                <a:solidFill>
                  <a:srgbClr val="0A4A8E"/>
                </a:solidFill>
                <a:cs typeface="Optima"/>
              </a:rPr>
              <a:t>(particle trajectories, energy,  charge…)</a:t>
            </a:r>
          </a:p>
        </p:txBody>
      </p:sp>
      <p:sp>
        <p:nvSpPr>
          <p:cNvPr id="7" name="Rectangle 20"/>
          <p:cNvSpPr>
            <a:spLocks noChangeArrowheads="1"/>
          </p:cNvSpPr>
          <p:nvPr/>
        </p:nvSpPr>
        <p:spPr bwMode="auto">
          <a:xfrm>
            <a:off x="304800" y="990600"/>
            <a:ext cx="2590800" cy="1126462"/>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a:solidFill>
                  <a:srgbClr val="000000"/>
                </a:solidFill>
                <a:cs typeface="Optima"/>
              </a:rPr>
              <a:t>1. Particle accelerator : </a:t>
            </a:r>
          </a:p>
          <a:p>
            <a:pPr eaLnBrk="1" hangingPunct="1">
              <a:spcBef>
                <a:spcPct val="20000"/>
              </a:spcBef>
            </a:pPr>
            <a:r>
              <a:rPr lang="en-US" sz="1600" dirty="0">
                <a:solidFill>
                  <a:srgbClr val="0A4A8E"/>
                </a:solidFill>
                <a:cs typeface="Optima"/>
              </a:rPr>
              <a:t>Boost particles to high energies and make them collide</a:t>
            </a:r>
          </a:p>
        </p:txBody>
      </p:sp>
      <p:sp>
        <p:nvSpPr>
          <p:cNvPr id="8" name="Text Box 22"/>
          <p:cNvSpPr txBox="1">
            <a:spLocks noChangeArrowheads="1"/>
          </p:cNvSpPr>
          <p:nvPr/>
        </p:nvSpPr>
        <p:spPr bwMode="auto">
          <a:xfrm>
            <a:off x="304800" y="4560887"/>
            <a:ext cx="2895600" cy="1569660"/>
          </a:xfrm>
          <a:prstGeom prst="rect">
            <a:avLst/>
          </a:prstGeom>
          <a:noFill/>
          <a:ln w="9525">
            <a:noFill/>
            <a:miter lim="800000"/>
            <a:headEnd/>
            <a:tailEnd/>
          </a:ln>
        </p:spPr>
        <p:txBody>
          <a:bodyPr wrap="square">
            <a:prstTxWarp prst="textNoShape">
              <a:avLst/>
            </a:prstTxWarp>
            <a:spAutoFit/>
          </a:bodyPr>
          <a:lstStyle/>
          <a:p>
            <a:r>
              <a:rPr lang="en-US" sz="1600" b="1" dirty="0">
                <a:solidFill>
                  <a:srgbClr val="000000"/>
                </a:solidFill>
                <a:cs typeface="Optima"/>
              </a:rPr>
              <a:t>3. Computers : </a:t>
            </a:r>
          </a:p>
          <a:p>
            <a:r>
              <a:rPr lang="en-US" sz="1600" dirty="0">
                <a:solidFill>
                  <a:srgbClr val="0A4A8E"/>
                </a:solidFill>
                <a:cs typeface="Optima"/>
              </a:rPr>
              <a:t>Collect, store, and send around the world the big quantity of data received  from the detectors for data analysis</a:t>
            </a:r>
          </a:p>
        </p:txBody>
      </p:sp>
      <p:pic>
        <p:nvPicPr>
          <p:cNvPr id="9" name="Picture 15"/>
          <p:cNvPicPr>
            <a:picLocks noChangeAspect="1" noChangeArrowheads="1"/>
          </p:cNvPicPr>
          <p:nvPr/>
        </p:nvPicPr>
        <p:blipFill>
          <a:blip r:embed="rId2"/>
          <a:srcRect/>
          <a:stretch>
            <a:fillRect/>
          </a:stretch>
        </p:blipFill>
        <p:spPr bwMode="auto">
          <a:xfrm>
            <a:off x="3224746" y="1119188"/>
            <a:ext cx="5369422" cy="4443412"/>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240000"/>
            </a:camera>
            <a:lightRig rig="threePt" dir="t"/>
          </a:scene3d>
          <a:sp3d>
            <a:bevelT w="38100" h="38100"/>
          </a:sp3d>
        </p:spPr>
      </p:pic>
      <p:pic>
        <p:nvPicPr>
          <p:cNvPr id="10" name="Picture 9" descr="CMS-2007-insertionintern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0400" y="990600"/>
            <a:ext cx="5768418" cy="4724400"/>
          </a:xfrm>
          <a:prstGeom prst="rect">
            <a:avLst/>
          </a:prstGeom>
          <a:ln w="76200" cmpd="sng">
            <a:solidFill>
              <a:schemeClr val="bg1"/>
            </a:solidFill>
            <a:miter lim="800000"/>
          </a:ln>
          <a:effectLst>
            <a:outerShdw blurRad="69850" dist="63500" dir="2700000" algn="tl" rotWithShape="0">
              <a:srgbClr val="000000">
                <a:alpha val="43000"/>
              </a:srgbClr>
            </a:outerShdw>
          </a:effectLst>
          <a:scene3d>
            <a:camera prst="orthographicFront">
              <a:rot lat="0" lon="0" rev="21420000"/>
            </a:camera>
            <a:lightRig rig="threePt" dir="t"/>
          </a:scene3d>
          <a:sp3d>
            <a:bevelT w="38100" h="38100"/>
          </a:sp3d>
        </p:spPr>
      </p:pic>
      <p:pic>
        <p:nvPicPr>
          <p:cNvPr id="11" name="Picture 45" descr="LHC&amp;AlpsCo.psd"/>
          <p:cNvPicPr>
            <a:picLocks noChangeAspect="1"/>
          </p:cNvPicPr>
          <p:nvPr/>
        </p:nvPicPr>
        <p:blipFill>
          <a:blip r:embed="rId4"/>
          <a:srcRect/>
          <a:stretch>
            <a:fillRect/>
          </a:stretch>
        </p:blipFill>
        <p:spPr bwMode="auto">
          <a:xfrm>
            <a:off x="4572000" y="152400"/>
            <a:ext cx="4354513" cy="6169068"/>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120000"/>
            </a:camera>
            <a:lightRig rig="threePt" dir="t"/>
          </a:scene3d>
          <a:sp3d>
            <a:bevelT w="38100" h="38100"/>
          </a:sp3d>
        </p:spPr>
      </p:pic>
    </p:spTree>
    <p:extLst>
      <p:ext uri="{BB962C8B-B14F-4D97-AF65-F5344CB8AC3E}">
        <p14:creationId xmlns:p14="http://schemas.microsoft.com/office/powerpoint/2010/main" val="99357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 presetClass="entr" presetSubtype="0" fill="hold" grpId="1"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934" y="174008"/>
            <a:ext cx="8226854" cy="984403"/>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rPr>
              <a:t>The technologies developed at CERN  generate innovations</a:t>
            </a:r>
          </a:p>
        </p:txBody>
      </p:sp>
      <p:pic>
        <p:nvPicPr>
          <p:cNvPr id="7" name="Picture 6" descr="Screen shot 2010-03-20 at 14.25.11.png"/>
          <p:cNvPicPr>
            <a:picLocks noChangeAspect="1"/>
          </p:cNvPicPr>
          <p:nvPr/>
        </p:nvPicPr>
        <p:blipFill>
          <a:blip r:embed="rId2"/>
          <a:stretch>
            <a:fillRect/>
          </a:stretch>
        </p:blipFill>
        <p:spPr>
          <a:xfrm>
            <a:off x="2965128" y="1657076"/>
            <a:ext cx="3379788" cy="2293943"/>
          </a:xfrm>
          <a:prstGeom prst="rect">
            <a:avLst/>
          </a:prstGeom>
          <a:effectLst>
            <a:outerShdw blurRad="50800" dist="38100" dir="2700000">
              <a:srgbClr val="000000">
                <a:alpha val="43000"/>
              </a:srgbClr>
            </a:outerShdw>
          </a:effectLst>
        </p:spPr>
      </p:pic>
      <p:pic>
        <p:nvPicPr>
          <p:cNvPr id="8" name="Picture 9"/>
          <p:cNvPicPr>
            <a:picLocks noChangeAspect="1" noChangeArrowheads="1"/>
          </p:cNvPicPr>
          <p:nvPr/>
        </p:nvPicPr>
        <p:blipFill>
          <a:blip r:embed="rId3"/>
          <a:srcRect/>
          <a:stretch>
            <a:fillRect/>
          </a:stretch>
        </p:blipFill>
        <p:spPr bwMode="auto">
          <a:xfrm>
            <a:off x="6629143" y="2125845"/>
            <a:ext cx="2334282" cy="1371600"/>
          </a:xfrm>
          <a:prstGeom prst="rect">
            <a:avLst/>
          </a:prstGeom>
          <a:noFill/>
          <a:ln w="9525">
            <a:noFill/>
            <a:miter lim="800000"/>
            <a:headEnd/>
            <a:tailEnd/>
          </a:ln>
          <a:effectLst>
            <a:outerShdw blurRad="50800" dist="38100" dir="2700000">
              <a:srgbClr val="000000">
                <a:alpha val="43000"/>
              </a:srgbClr>
            </a:outerShdw>
          </a:effectLst>
        </p:spPr>
      </p:pic>
      <p:pic>
        <p:nvPicPr>
          <p:cNvPr id="9" name="Picture 2" descr="Capture-003924web"/>
          <p:cNvPicPr>
            <a:picLocks noChangeAspect="1" noChangeArrowheads="1"/>
          </p:cNvPicPr>
          <p:nvPr/>
        </p:nvPicPr>
        <p:blipFill>
          <a:blip r:embed="rId4"/>
          <a:srcRect/>
          <a:stretch>
            <a:fillRect/>
          </a:stretch>
        </p:blipFill>
        <p:spPr bwMode="auto">
          <a:xfrm>
            <a:off x="328463" y="2125845"/>
            <a:ext cx="2334282" cy="1392699"/>
          </a:xfrm>
          <a:prstGeom prst="rect">
            <a:avLst/>
          </a:prstGeom>
          <a:noFill/>
          <a:ln w="9525">
            <a:noFill/>
            <a:miter lim="800000"/>
            <a:headEnd/>
            <a:tailEnd/>
          </a:ln>
          <a:effectLst>
            <a:outerShdw blurRad="50800" dist="38100" dir="2700000">
              <a:srgbClr val="000000">
                <a:alpha val="43000"/>
              </a:srgbClr>
            </a:outerShdw>
          </a:effectLst>
        </p:spPr>
      </p:pic>
      <p:sp>
        <p:nvSpPr>
          <p:cNvPr id="10" name="TextBox 9"/>
          <p:cNvSpPr txBox="1"/>
          <p:nvPr/>
        </p:nvSpPr>
        <p:spPr>
          <a:xfrm>
            <a:off x="328463" y="1624810"/>
            <a:ext cx="1480368" cy="369332"/>
          </a:xfrm>
          <a:prstGeom prst="rect">
            <a:avLst/>
          </a:prstGeom>
          <a:noFill/>
        </p:spPr>
        <p:txBody>
          <a:bodyPr wrap="none" rtlCol="0">
            <a:spAutoFit/>
          </a:bodyPr>
          <a:lstStyle/>
          <a:p>
            <a:pPr defTabSz="914400"/>
            <a:r>
              <a:rPr lang="en-US" dirty="0">
                <a:solidFill>
                  <a:srgbClr val="0A4A8E"/>
                </a:solidFill>
              </a:rPr>
              <a:t>Accelerators</a:t>
            </a:r>
          </a:p>
        </p:txBody>
      </p:sp>
      <p:sp>
        <p:nvSpPr>
          <p:cNvPr id="11" name="TextBox 10"/>
          <p:cNvSpPr txBox="1"/>
          <p:nvPr/>
        </p:nvSpPr>
        <p:spPr>
          <a:xfrm>
            <a:off x="6629143" y="1624810"/>
            <a:ext cx="1172466" cy="369332"/>
          </a:xfrm>
          <a:prstGeom prst="rect">
            <a:avLst/>
          </a:prstGeom>
          <a:noFill/>
        </p:spPr>
        <p:txBody>
          <a:bodyPr wrap="none" rtlCol="0">
            <a:spAutoFit/>
          </a:bodyPr>
          <a:lstStyle/>
          <a:p>
            <a:pPr defTabSz="914400"/>
            <a:r>
              <a:rPr lang="en-US" dirty="0">
                <a:solidFill>
                  <a:srgbClr val="0A4A8E"/>
                </a:solidFill>
              </a:rPr>
              <a:t>Detectors</a:t>
            </a:r>
          </a:p>
        </p:txBody>
      </p:sp>
      <p:sp>
        <p:nvSpPr>
          <p:cNvPr id="12" name="Left Arrow 11"/>
          <p:cNvSpPr/>
          <p:nvPr/>
        </p:nvSpPr>
        <p:spPr>
          <a:xfrm>
            <a:off x="2476751"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sp>
        <p:nvSpPr>
          <p:cNvPr id="13" name="Left Arrow 12"/>
          <p:cNvSpPr/>
          <p:nvPr/>
        </p:nvSpPr>
        <p:spPr>
          <a:xfrm flipH="1">
            <a:off x="6243792"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nvGrpSpPr>
          <p:cNvPr id="14" name="Group 13"/>
          <p:cNvGrpSpPr/>
          <p:nvPr/>
        </p:nvGrpSpPr>
        <p:grpSpPr>
          <a:xfrm>
            <a:off x="328462" y="3344444"/>
            <a:ext cx="2334283" cy="2653548"/>
            <a:chOff x="319991" y="3403857"/>
            <a:chExt cx="2334283" cy="2653548"/>
          </a:xfrm>
        </p:grpSpPr>
        <p:sp>
          <p:nvSpPr>
            <p:cNvPr id="15" name="TextBox 14"/>
            <p:cNvSpPr txBox="1"/>
            <p:nvPr/>
          </p:nvSpPr>
          <p:spPr>
            <a:xfrm>
              <a:off x="319991" y="5688073"/>
              <a:ext cx="2056315" cy="369332"/>
            </a:xfrm>
            <a:prstGeom prst="rect">
              <a:avLst/>
            </a:prstGeom>
            <a:noFill/>
          </p:spPr>
          <p:txBody>
            <a:bodyPr wrap="square" rtlCol="0">
              <a:spAutoFit/>
            </a:bodyPr>
            <a:lstStyle/>
            <a:p>
              <a:pPr defTabSz="914400"/>
              <a:r>
                <a:rPr lang="en-US" dirty="0">
                  <a:solidFill>
                    <a:srgbClr val="0A4A8E"/>
                  </a:solidFill>
                </a:rPr>
                <a:t>Hadron therapy</a:t>
              </a:r>
            </a:p>
          </p:txBody>
        </p:sp>
        <p:grpSp>
          <p:nvGrpSpPr>
            <p:cNvPr id="16" name="Group 15"/>
            <p:cNvGrpSpPr/>
            <p:nvPr/>
          </p:nvGrpSpPr>
          <p:grpSpPr>
            <a:xfrm>
              <a:off x="319992" y="3403857"/>
              <a:ext cx="2334282" cy="2262889"/>
              <a:chOff x="319992" y="3403857"/>
              <a:chExt cx="2334282" cy="2262889"/>
            </a:xfrm>
          </p:grpSpPr>
          <p:pic>
            <p:nvPicPr>
              <p:cNvPr id="17" name="Picture 16" descr="salatrattadraw.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19992" y="3795985"/>
                <a:ext cx="2334282" cy="1870761"/>
              </a:xfrm>
              <a:prstGeom prst="rect">
                <a:avLst/>
              </a:prstGeom>
            </p:spPr>
          </p:pic>
          <p:sp>
            <p:nvSpPr>
              <p:cNvPr id="18" name="Left Arrow 17"/>
              <p:cNvSpPr/>
              <p:nvPr/>
            </p:nvSpPr>
            <p:spPr>
              <a:xfrm rot="16200000">
                <a:off x="280158" y="3452162"/>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19" name="Group 18"/>
          <p:cNvGrpSpPr/>
          <p:nvPr/>
        </p:nvGrpSpPr>
        <p:grpSpPr>
          <a:xfrm>
            <a:off x="5759728" y="3377119"/>
            <a:ext cx="1910330" cy="2209850"/>
            <a:chOff x="5751257" y="3436532"/>
            <a:chExt cx="1910330" cy="2209850"/>
          </a:xfrm>
        </p:grpSpPr>
        <p:pic>
          <p:nvPicPr>
            <p:cNvPr id="20" name="Picture 19"/>
            <p:cNvPicPr>
              <a:picLocks noChangeAspect="1"/>
            </p:cNvPicPr>
            <p:nvPr/>
          </p:nvPicPr>
          <p:blipFill>
            <a:blip r:embed="rId6"/>
            <a:stretch>
              <a:fillRect/>
            </a:stretch>
          </p:blipFill>
          <p:spPr>
            <a:xfrm>
              <a:off x="5751257" y="4213635"/>
              <a:ext cx="1910330" cy="1432747"/>
            </a:xfrm>
            <a:prstGeom prst="rect">
              <a:avLst/>
            </a:prstGeom>
          </p:spPr>
        </p:pic>
        <p:sp>
          <p:nvSpPr>
            <p:cNvPr id="21" name="Left Arrow 20"/>
            <p:cNvSpPr/>
            <p:nvPr/>
          </p:nvSpPr>
          <p:spPr>
            <a:xfrm rot="5400000" flipH="1">
              <a:off x="6464045" y="3677113"/>
              <a:ext cx="942718" cy="461556"/>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grpSp>
        <p:nvGrpSpPr>
          <p:cNvPr id="22" name="Group 21"/>
          <p:cNvGrpSpPr/>
          <p:nvPr/>
        </p:nvGrpSpPr>
        <p:grpSpPr>
          <a:xfrm>
            <a:off x="2900447" y="4154222"/>
            <a:ext cx="2970245" cy="1790886"/>
            <a:chOff x="2891976" y="4213635"/>
            <a:chExt cx="2970245" cy="1790886"/>
          </a:xfrm>
        </p:grpSpPr>
        <p:sp>
          <p:nvSpPr>
            <p:cNvPr id="23" name="TextBox 22"/>
            <p:cNvSpPr txBox="1"/>
            <p:nvPr/>
          </p:nvSpPr>
          <p:spPr>
            <a:xfrm>
              <a:off x="2891976" y="5635189"/>
              <a:ext cx="2724812" cy="369332"/>
            </a:xfrm>
            <a:prstGeom prst="rect">
              <a:avLst/>
            </a:prstGeom>
            <a:noFill/>
          </p:spPr>
          <p:txBody>
            <a:bodyPr wrap="square" rtlCol="0">
              <a:spAutoFit/>
            </a:bodyPr>
            <a:lstStyle/>
            <a:p>
              <a:pPr defTabSz="914400"/>
              <a:r>
                <a:rPr lang="en-US" dirty="0">
                  <a:solidFill>
                    <a:srgbClr val="0A4A8E"/>
                  </a:solidFill>
                </a:rPr>
                <a:t>The Computing Grid</a:t>
              </a:r>
            </a:p>
          </p:txBody>
        </p:sp>
        <p:grpSp>
          <p:nvGrpSpPr>
            <p:cNvPr id="24" name="Group 23"/>
            <p:cNvGrpSpPr/>
            <p:nvPr/>
          </p:nvGrpSpPr>
          <p:grpSpPr>
            <a:xfrm>
              <a:off x="2956657" y="4213635"/>
              <a:ext cx="2905564" cy="1447800"/>
              <a:chOff x="2956657" y="4213635"/>
              <a:chExt cx="2905564" cy="1447800"/>
            </a:xfrm>
          </p:grpSpPr>
          <p:pic>
            <p:nvPicPr>
              <p:cNvPr id="25" name="Picture 24" descr="Picture 26.png"/>
              <p:cNvPicPr>
                <a:picLocks noChangeAspect="1"/>
              </p:cNvPicPr>
              <p:nvPr/>
            </p:nvPicPr>
            <p:blipFill>
              <a:blip r:embed="rId7"/>
              <a:stretch>
                <a:fillRect/>
              </a:stretch>
            </p:blipFill>
            <p:spPr>
              <a:xfrm>
                <a:off x="2956657" y="4213635"/>
                <a:ext cx="2438400" cy="1447800"/>
              </a:xfrm>
              <a:prstGeom prst="rect">
                <a:avLst/>
              </a:prstGeom>
            </p:spPr>
          </p:pic>
          <p:sp>
            <p:nvSpPr>
              <p:cNvPr id="26" name="Left Arrow 25"/>
              <p:cNvSpPr/>
              <p:nvPr/>
            </p:nvSpPr>
            <p:spPr>
              <a:xfrm>
                <a:off x="5304056" y="5113870"/>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27" name="Group 26"/>
          <p:cNvGrpSpPr/>
          <p:nvPr/>
        </p:nvGrpSpPr>
        <p:grpSpPr>
          <a:xfrm>
            <a:off x="7903596" y="3377120"/>
            <a:ext cx="1126404" cy="1861893"/>
            <a:chOff x="7895125" y="3436533"/>
            <a:chExt cx="1126404" cy="1861893"/>
          </a:xfrm>
        </p:grpSpPr>
        <p:grpSp>
          <p:nvGrpSpPr>
            <p:cNvPr id="28" name="Group 27"/>
            <p:cNvGrpSpPr/>
            <p:nvPr/>
          </p:nvGrpSpPr>
          <p:grpSpPr>
            <a:xfrm>
              <a:off x="7895125" y="3436533"/>
              <a:ext cx="1059829" cy="1413552"/>
              <a:chOff x="7895125" y="3436533"/>
              <a:chExt cx="1059829" cy="1413552"/>
            </a:xfrm>
          </p:grpSpPr>
          <p:pic>
            <p:nvPicPr>
              <p:cNvPr id="30" name="Picture 8" descr="cte_cspine_vr1"/>
              <p:cNvPicPr>
                <a:picLocks noChangeAspect="1" noChangeArrowheads="1"/>
              </p:cNvPicPr>
              <p:nvPr/>
            </p:nvPicPr>
            <p:blipFill>
              <a:blip r:embed="rId8"/>
              <a:srcRect/>
              <a:stretch>
                <a:fillRect/>
              </a:stretch>
            </p:blipFill>
            <p:spPr bwMode="auto">
              <a:xfrm>
                <a:off x="7895125" y="3795985"/>
                <a:ext cx="1059829" cy="1054100"/>
              </a:xfrm>
              <a:prstGeom prst="rect">
                <a:avLst/>
              </a:prstGeom>
              <a:noFill/>
              <a:ln w="9525">
                <a:noFill/>
                <a:miter lim="800000"/>
                <a:headEnd/>
                <a:tailEnd/>
              </a:ln>
              <a:effectLst>
                <a:outerShdw blurRad="50800" dist="38100" dir="2700000">
                  <a:srgbClr val="000000">
                    <a:alpha val="43000"/>
                  </a:srgbClr>
                </a:outerShdw>
              </a:effectLst>
            </p:spPr>
          </p:pic>
          <p:sp>
            <p:nvSpPr>
              <p:cNvPr id="31" name="Left Arrow 30"/>
              <p:cNvSpPr/>
              <p:nvPr/>
            </p:nvSpPr>
            <p:spPr>
              <a:xfrm rot="16200000">
                <a:off x="8445094" y="3484838"/>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sp>
          <p:nvSpPr>
            <p:cNvPr id="29" name="TextBox 28"/>
            <p:cNvSpPr txBox="1"/>
            <p:nvPr/>
          </p:nvSpPr>
          <p:spPr>
            <a:xfrm>
              <a:off x="8232687" y="4929094"/>
              <a:ext cx="788842" cy="369332"/>
            </a:xfrm>
            <a:prstGeom prst="rect">
              <a:avLst/>
            </a:prstGeom>
            <a:noFill/>
          </p:spPr>
          <p:txBody>
            <a:bodyPr wrap="square" rtlCol="0">
              <a:spAutoFit/>
            </a:bodyPr>
            <a:lstStyle/>
            <a:p>
              <a:pPr defTabSz="914400"/>
              <a:r>
                <a:rPr lang="en-US" dirty="0">
                  <a:solidFill>
                    <a:srgbClr val="0A4A8E"/>
                  </a:solidFill>
                </a:rPr>
                <a:t>CAT</a:t>
              </a:r>
            </a:p>
          </p:txBody>
        </p:sp>
      </p:grpSp>
      <p:sp>
        <p:nvSpPr>
          <p:cNvPr id="33"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11</a:t>
            </a:fld>
            <a:endParaRPr lang="en-US"/>
          </a:p>
        </p:txBody>
      </p:sp>
    </p:spTree>
    <p:extLst>
      <p:ext uri="{BB962C8B-B14F-4D97-AF65-F5344CB8AC3E}">
        <p14:creationId xmlns:p14="http://schemas.microsoft.com/office/powerpoint/2010/main" val="11710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9772" y="-127526"/>
            <a:ext cx="10023279" cy="7110653"/>
          </a:xfrm>
          <a:prstGeom prst="rect">
            <a:avLst/>
          </a:prstGeom>
        </p:spPr>
      </p:pic>
      <p:sp>
        <p:nvSpPr>
          <p:cNvPr id="14" name="Oval 7"/>
          <p:cNvSpPr>
            <a:spLocks noChangeArrowheads="1"/>
          </p:cNvSpPr>
          <p:nvPr/>
        </p:nvSpPr>
        <p:spPr bwMode="auto">
          <a:xfrm>
            <a:off x="4120458" y="4055407"/>
            <a:ext cx="114300" cy="114300"/>
          </a:xfrm>
          <a:prstGeom prst="ellipse">
            <a:avLst/>
          </a:prstGeom>
          <a:solidFill>
            <a:srgbClr val="FF0000"/>
          </a:solidFill>
          <a:ln w="9525">
            <a:solidFill>
              <a:schemeClr val="tx1"/>
            </a:solidFill>
            <a:round/>
            <a:headEnd/>
            <a:tailEnd/>
          </a:ln>
        </p:spPr>
        <p:txBody>
          <a:bodyPr wrap="none" anchor="ctr"/>
          <a:lstStyle/>
          <a:p>
            <a:endParaRPr lang="en-GB"/>
          </a:p>
        </p:txBody>
      </p:sp>
      <p:sp>
        <p:nvSpPr>
          <p:cNvPr id="15" name="Oval 8"/>
          <p:cNvSpPr>
            <a:spLocks noChangeArrowheads="1"/>
          </p:cNvSpPr>
          <p:nvPr/>
        </p:nvSpPr>
        <p:spPr bwMode="auto">
          <a:xfrm>
            <a:off x="4120458" y="4055407"/>
            <a:ext cx="114300" cy="114300"/>
          </a:xfrm>
          <a:prstGeom prst="ellipse">
            <a:avLst/>
          </a:prstGeom>
          <a:solidFill>
            <a:srgbClr val="0000FF"/>
          </a:solidFill>
          <a:ln w="9525">
            <a:solidFill>
              <a:schemeClr val="tx1"/>
            </a:solidFill>
            <a:round/>
            <a:headEnd/>
            <a:tailEnd/>
          </a:ln>
        </p:spPr>
        <p:txBody>
          <a:bodyPr wrap="none" anchor="ctr"/>
          <a:lstStyle/>
          <a:p>
            <a:endParaRPr lang="en-GB"/>
          </a:p>
        </p:txBody>
      </p:sp>
      <p:sp>
        <p:nvSpPr>
          <p:cNvPr id="16" name="Oval 10"/>
          <p:cNvSpPr>
            <a:spLocks noChangeArrowheads="1"/>
          </p:cNvSpPr>
          <p:nvPr/>
        </p:nvSpPr>
        <p:spPr bwMode="auto">
          <a:xfrm>
            <a:off x="4266510" y="659698"/>
            <a:ext cx="114300" cy="114300"/>
          </a:xfrm>
          <a:prstGeom prst="ellipse">
            <a:avLst/>
          </a:prstGeom>
          <a:solidFill>
            <a:srgbClr val="FF0000"/>
          </a:solidFill>
          <a:ln w="9525">
            <a:solidFill>
              <a:srgbClr val="000000"/>
            </a:solidFill>
            <a:round/>
            <a:headEnd/>
            <a:tailEnd/>
          </a:ln>
        </p:spPr>
        <p:txBody>
          <a:bodyPr wrap="none" anchor="ctr"/>
          <a:lstStyle/>
          <a:p>
            <a:endParaRPr lang="en-GB"/>
          </a:p>
        </p:txBody>
      </p:sp>
      <p:sp>
        <p:nvSpPr>
          <p:cNvPr id="17" name="Oval 11"/>
          <p:cNvSpPr>
            <a:spLocks noChangeArrowheads="1"/>
          </p:cNvSpPr>
          <p:nvPr/>
        </p:nvSpPr>
        <p:spPr bwMode="auto">
          <a:xfrm>
            <a:off x="4266510" y="623185"/>
            <a:ext cx="125412" cy="125413"/>
          </a:xfrm>
          <a:prstGeom prst="ellipse">
            <a:avLst/>
          </a:prstGeom>
          <a:solidFill>
            <a:srgbClr val="FF0000"/>
          </a:solidFill>
          <a:ln w="9525">
            <a:solidFill>
              <a:schemeClr val="tx1"/>
            </a:solidFill>
            <a:round/>
            <a:headEnd/>
            <a:tailEnd/>
          </a:ln>
        </p:spPr>
        <p:txBody>
          <a:bodyPr wrap="none" anchor="ctr"/>
          <a:lstStyle/>
          <a:p>
            <a:endParaRPr lang="en-GB"/>
          </a:p>
        </p:txBody>
      </p:sp>
      <p:sp>
        <p:nvSpPr>
          <p:cNvPr id="18" name="Oval 13"/>
          <p:cNvSpPr>
            <a:spLocks noChangeArrowheads="1"/>
          </p:cNvSpPr>
          <p:nvPr/>
        </p:nvSpPr>
        <p:spPr bwMode="auto">
          <a:xfrm>
            <a:off x="4266510" y="623185"/>
            <a:ext cx="152400" cy="152400"/>
          </a:xfrm>
          <a:prstGeom prst="ellipse">
            <a:avLst/>
          </a:prstGeom>
          <a:solidFill>
            <a:schemeClr val="accent2"/>
          </a:solidFill>
          <a:ln w="9525">
            <a:noFill/>
            <a:round/>
            <a:headEnd/>
            <a:tailEnd/>
          </a:ln>
        </p:spPr>
        <p:txBody>
          <a:bodyPr wrap="none" anchor="ctr"/>
          <a:lstStyle/>
          <a:p>
            <a:pPr algn="ctr"/>
            <a:r>
              <a:rPr lang="en-US" u="none" dirty="0">
                <a:ea typeface="ＭＳ Ｐゴシック" pitchFamily="116" charset="-128"/>
              </a:rPr>
              <a:t>?</a:t>
            </a:r>
          </a:p>
        </p:txBody>
      </p:sp>
      <p:sp>
        <p:nvSpPr>
          <p:cNvPr id="21" name="Oval 14"/>
          <p:cNvSpPr>
            <a:spLocks noChangeArrowheads="1"/>
          </p:cNvSpPr>
          <p:nvPr/>
        </p:nvSpPr>
        <p:spPr bwMode="auto">
          <a:xfrm>
            <a:off x="4266510" y="623185"/>
            <a:ext cx="152400" cy="152400"/>
          </a:xfrm>
          <a:prstGeom prst="ellipse">
            <a:avLst/>
          </a:prstGeom>
          <a:solidFill>
            <a:srgbClr val="FF3300"/>
          </a:solidFill>
          <a:ln w="9525">
            <a:noFill/>
            <a:round/>
            <a:headEnd/>
            <a:tailEnd/>
          </a:ln>
        </p:spPr>
        <p:txBody>
          <a:bodyPr wrap="none" anchor="ctr"/>
          <a:lstStyle/>
          <a:p>
            <a:pPr algn="ctr"/>
            <a:r>
              <a:rPr lang="en-US" u="none" dirty="0">
                <a:ea typeface="ＭＳ Ｐゴシック" pitchFamily="116" charset="-128"/>
              </a:rPr>
              <a:t>?</a:t>
            </a:r>
          </a:p>
        </p:txBody>
      </p:sp>
      <p:sp>
        <p:nvSpPr>
          <p:cNvPr id="22" name="Oval 15"/>
          <p:cNvSpPr>
            <a:spLocks noChangeArrowheads="1"/>
          </p:cNvSpPr>
          <p:nvPr/>
        </p:nvSpPr>
        <p:spPr bwMode="auto">
          <a:xfrm>
            <a:off x="4266510" y="623185"/>
            <a:ext cx="152400" cy="152400"/>
          </a:xfrm>
          <a:prstGeom prst="ellipse">
            <a:avLst/>
          </a:prstGeom>
          <a:solidFill>
            <a:srgbClr val="FFFF00"/>
          </a:solidFill>
          <a:ln w="9525">
            <a:noFill/>
            <a:round/>
            <a:headEnd/>
            <a:tailEnd/>
          </a:ln>
        </p:spPr>
        <p:txBody>
          <a:bodyPr wrap="none" anchor="ctr"/>
          <a:lstStyle/>
          <a:p>
            <a:pPr algn="ctr"/>
            <a:r>
              <a:rPr lang="en-US" u="none" dirty="0">
                <a:ea typeface="ＭＳ Ｐゴシック" pitchFamily="116" charset="-128"/>
              </a:rPr>
              <a:t>?</a:t>
            </a:r>
          </a:p>
        </p:txBody>
      </p:sp>
      <p:sp>
        <p:nvSpPr>
          <p:cNvPr id="23" name="Oval 16"/>
          <p:cNvSpPr>
            <a:spLocks noChangeArrowheads="1"/>
          </p:cNvSpPr>
          <p:nvPr/>
        </p:nvSpPr>
        <p:spPr bwMode="auto">
          <a:xfrm>
            <a:off x="4260162" y="623185"/>
            <a:ext cx="152400" cy="152400"/>
          </a:xfrm>
          <a:prstGeom prst="ellipse">
            <a:avLst/>
          </a:prstGeom>
          <a:solidFill>
            <a:schemeClr val="hlink"/>
          </a:solidFill>
          <a:ln w="9525">
            <a:noFill/>
            <a:round/>
            <a:headEnd/>
            <a:tailEnd/>
          </a:ln>
        </p:spPr>
        <p:txBody>
          <a:bodyPr wrap="none" anchor="ctr"/>
          <a:lstStyle/>
          <a:p>
            <a:pPr algn="ctr"/>
            <a:r>
              <a:rPr lang="en-US" u="none" dirty="0">
                <a:ea typeface="ＭＳ Ｐゴシック" pitchFamily="116" charset="-128"/>
              </a:rPr>
              <a:t>?</a:t>
            </a:r>
          </a:p>
        </p:txBody>
      </p:sp>
      <p:sp>
        <p:nvSpPr>
          <p:cNvPr id="26" name="Oval 8"/>
          <p:cNvSpPr>
            <a:spLocks noChangeArrowheads="1"/>
          </p:cNvSpPr>
          <p:nvPr/>
        </p:nvSpPr>
        <p:spPr bwMode="auto">
          <a:xfrm>
            <a:off x="4120458" y="4055407"/>
            <a:ext cx="114300" cy="114300"/>
          </a:xfrm>
          <a:prstGeom prst="ellipse">
            <a:avLst/>
          </a:prstGeom>
          <a:solidFill>
            <a:srgbClr val="7DAD21"/>
          </a:solidFill>
          <a:ln w="9525">
            <a:solidFill>
              <a:srgbClr val="7DAD21"/>
            </a:solidFill>
            <a:round/>
            <a:headEnd/>
            <a:tailEnd/>
          </a:ln>
        </p:spPr>
        <p:txBody>
          <a:bodyPr wrap="none" anchor="ctr"/>
          <a:lstStyle/>
          <a:p>
            <a:endParaRPr lang="en-GB"/>
          </a:p>
        </p:txBody>
      </p:sp>
      <p:sp>
        <p:nvSpPr>
          <p:cNvPr id="31" name="Oval 30"/>
          <p:cNvSpPr/>
          <p:nvPr/>
        </p:nvSpPr>
        <p:spPr>
          <a:xfrm>
            <a:off x="4229998" y="586673"/>
            <a:ext cx="219078" cy="21907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4229997" y="586672"/>
            <a:ext cx="212730" cy="212730"/>
            <a:chOff x="4425948" y="1165194"/>
            <a:chExt cx="212730" cy="212730"/>
          </a:xfrm>
        </p:grpSpPr>
        <p:sp>
          <p:nvSpPr>
            <p:cNvPr id="33" name="Oval 32"/>
            <p:cNvSpPr/>
            <p:nvPr/>
          </p:nvSpPr>
          <p:spPr>
            <a:xfrm>
              <a:off x="4495800" y="1235046"/>
              <a:ext cx="73026" cy="730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4425948" y="1165194"/>
              <a:ext cx="212730" cy="2127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63591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3" nodeType="clickEffect">
                                  <p:stCondLst>
                                    <p:cond delay="0"/>
                                  </p:stCondLst>
                                  <p:childTnLst>
                                    <p:animMotion origin="layout" path="M 0.00816 -0.01019 C 0.01649 -0.02547 0.03125 -0.04259 0.04062 -0.05255 C 0.05 -0.0625 0.05868 -0.06667 0.06441 -0.06968 C 0.07014 -0.07269 0.07292 -0.07014 0.07517 -0.07014 " pathEditMode="relative" rAng="0" ptsTypes="aaaa">
                                      <p:cBhvr>
                                        <p:cTn id="6" dur="2000" fill="hold"/>
                                        <p:tgtEl>
                                          <p:spTgt spid="15"/>
                                        </p:tgtEl>
                                        <p:attrNameLst>
                                          <p:attrName>ppt_x</p:attrName>
                                          <p:attrName>ppt_y</p:attrName>
                                        </p:attrNameLst>
                                      </p:cBhvr>
                                      <p:rCtr x="34" y="-31"/>
                                    </p:animMotion>
                                  </p:childTnLst>
                                </p:cTn>
                              </p:par>
                              <p:par>
                                <p:cTn id="7" presetID="0" presetClass="path" presetSubtype="0" fill="hold" grpId="4" nodeType="withEffect">
                                  <p:stCondLst>
                                    <p:cond delay="200"/>
                                  </p:stCondLst>
                                  <p:childTnLst>
                                    <p:animMotion origin="layout" path="M 0.00816 -0.01019 C 0.01649 -0.02547 0.03125 -0.04259 0.04062 -0.05255 C 0.05 -0.0625 0.05868 -0.06667 0.06441 -0.06968 C 0.07014 -0.07269 0.07292 -0.07014 0.07517 -0.07014 " pathEditMode="relative" rAng="0" ptsTypes="aaaa">
                                      <p:cBhvr>
                                        <p:cTn id="8" dur="2000" fill="hold"/>
                                        <p:tgtEl>
                                          <p:spTgt spid="26"/>
                                        </p:tgtEl>
                                        <p:attrNameLst>
                                          <p:attrName>ppt_x</p:attrName>
                                          <p:attrName>ppt_y</p:attrName>
                                        </p:attrNameLst>
                                      </p:cBhvr>
                                      <p:rCtr x="34" y="-31"/>
                                    </p:animMotion>
                                  </p:childTnLst>
                                </p:cTn>
                              </p:par>
                            </p:childTnLst>
                          </p:cTn>
                        </p:par>
                        <p:par>
                          <p:cTn id="9" fill="hold">
                            <p:stCondLst>
                              <p:cond delay="2200"/>
                            </p:stCondLst>
                            <p:childTnLst>
                              <p:par>
                                <p:cTn id="10" presetID="1" presetClass="path" presetSubtype="0" fill="hold" nodeType="afterEffect">
                                  <p:stCondLst>
                                    <p:cond delay="0"/>
                                  </p:stCondLst>
                                  <p:childTnLst>
                                    <p:animMotion origin="layout" path="M 0.15156 -0.04236 C 0.14913 -0.04306 0.14427 -0.04746 0.13733 -0.04931 C 0.13038 -0.05116 0.12031 -0.0507 0.10989 -0.05301 C 0.09948 -0.05533 0.08663 -0.05949 0.07483 -0.06366 C 0.05903 -0.06366 0.03871 -0.0706 0.03871 -0.07847 C 0.03871 -0.08634 0.06285 -0.09051 0.07864 -0.09051 C 0.09514 -0.09051 0.13316 -0.07477 0.07934 -0.06505 " pathEditMode="relative" rAng="0" ptsTypes="faaffff">
                                      <p:cBhvr>
                                        <p:cTn id="11" dur="3000" spd="-100000" fill="hold"/>
                                        <p:tgtEl>
                                          <p:spTgt spid="15"/>
                                        </p:tgtEl>
                                        <p:attrNameLst>
                                          <p:attrName>ppt_x</p:attrName>
                                          <p:attrName>ppt_y</p:attrName>
                                        </p:attrNameLst>
                                      </p:cBhvr>
                                      <p:rCtr x="-56" y="-24"/>
                                    </p:animMotion>
                                  </p:childTnLst>
                                </p:cTn>
                              </p:par>
                              <p:par>
                                <p:cTn id="12" presetID="1" presetClass="path" presetSubtype="0" fill="hold" grpId="0" nodeType="withEffect">
                                  <p:stCondLst>
                                    <p:cond delay="0"/>
                                  </p:stCondLst>
                                  <p:childTnLst>
                                    <p:animMotion origin="layout" path="M 0.15156 -0.04746 C 0.14913 -0.04815 0.14427 -0.05255 0.13733 -0.0544 C 0.13038 -0.05625 0.12031 -0.05579 0.10989 -0.0581 C 0.09948 -0.06042 0.08663 -0.06459 0.07483 -0.06875 C 0.05903 -0.06875 0.03871 -0.0757 0.03871 -0.08357 C 0.03871 -0.09144 0.06285 -0.0956 0.07864 -0.0956 C 0.09514 -0.0956 0.13316 -0.07986 0.07934 -0.07014 " pathEditMode="relative" rAng="0" ptsTypes="faaffff">
                                      <p:cBhvr>
                                        <p:cTn id="13" dur="3000" spd="-100000" fill="hold"/>
                                        <p:tgtEl>
                                          <p:spTgt spid="26"/>
                                        </p:tgtEl>
                                        <p:attrNameLst>
                                          <p:attrName>ppt_x</p:attrName>
                                          <p:attrName>ppt_y</p:attrName>
                                        </p:attrNameLst>
                                      </p:cBhvr>
                                      <p:rCtr x="-56" y="-24"/>
                                    </p:animMotion>
                                  </p:childTnLst>
                                </p:cTn>
                              </p:par>
                            </p:childTnLst>
                          </p:cTn>
                        </p:par>
                        <p:par>
                          <p:cTn id="14" fill="hold">
                            <p:stCondLst>
                              <p:cond delay="5200"/>
                            </p:stCondLst>
                            <p:childTnLst>
                              <p:par>
                                <p:cTn id="15" presetID="1" presetClass="path" presetSubtype="0" repeatCount="2000" fill="hold" grpId="0" nodeType="afterEffect">
                                  <p:stCondLst>
                                    <p:cond delay="0"/>
                                  </p:stCondLst>
                                  <p:childTnLst>
                                    <p:animMotion origin="layout" path="M 0.14566 -0.04746 C 0.19444 -0.04746 0.23437 -0.03172 0.23437 -0.01204 C 0.23437 0.00741 0.19444 0.02338 0.14566 0.02338 C 0.0967 0.02338 0.05712 0.00741 0.05712 -0.01204 C 0.05712 -0.03172 0.0967 -0.04746 0.14566 -0.04746 Z " pathEditMode="relative" rAng="0" ptsTypes="fffff">
                                      <p:cBhvr>
                                        <p:cTn id="16" dur="2000" fill="hold"/>
                                        <p:tgtEl>
                                          <p:spTgt spid="15"/>
                                        </p:tgtEl>
                                        <p:attrNameLst>
                                          <p:attrName>ppt_x</p:attrName>
                                          <p:attrName>ppt_y</p:attrName>
                                        </p:attrNameLst>
                                      </p:cBhvr>
                                      <p:rCtr x="0" y="35"/>
                                    </p:animMotion>
                                  </p:childTnLst>
                                </p:cTn>
                              </p:par>
                              <p:par>
                                <p:cTn id="17" presetID="1" presetClass="path" presetSubtype="0" repeatCount="2000" fill="hold" grpId="1" nodeType="withEffect">
                                  <p:stCondLst>
                                    <p:cond delay="0"/>
                                  </p:stCondLst>
                                  <p:childTnLst>
                                    <p:animMotion origin="layout" path="M 0.14566 -0.04491 C 0.19444 -0.04491 0.23437 -0.02917 0.23437 -0.00949 C 0.23437 0.00995 0.19444 0.02592 0.14566 0.02592 C 0.0967 0.02592 0.05712 0.00995 0.05712 -0.00949 C 0.05712 -0.02917 0.0967 -0.04491 0.14566 -0.04491 Z " pathEditMode="relative" rAng="0" ptsTypes="fffff">
                                      <p:cBhvr>
                                        <p:cTn id="18" dur="2000" fill="hold"/>
                                        <p:tgtEl>
                                          <p:spTgt spid="26"/>
                                        </p:tgtEl>
                                        <p:attrNameLst>
                                          <p:attrName>ppt_x</p:attrName>
                                          <p:attrName>ppt_y</p:attrName>
                                        </p:attrNameLst>
                                      </p:cBhvr>
                                      <p:rCtr x="0" y="35"/>
                                    </p:animMotion>
                                  </p:childTnLst>
                                </p:cTn>
                              </p:par>
                            </p:childTnLst>
                          </p:cTn>
                        </p:par>
                        <p:par>
                          <p:cTn id="19" fill="hold">
                            <p:stCondLst>
                              <p:cond delay="9200"/>
                            </p:stCondLst>
                            <p:childTnLst>
                              <p:par>
                                <p:cTn id="20" presetID="0" presetClass="path" presetSubtype="0" fill="hold" grpId="4" nodeType="afterEffect">
                                  <p:stCondLst>
                                    <p:cond delay="0"/>
                                  </p:stCondLst>
                                  <p:childTnLst>
                                    <p:animMotion origin="layout" path="M 0.14566 -0.04746 C 0.15868 -0.04422 0.21285 -0.03773 0.22378 -0.02847 C 0.23472 -0.01922 0.23021 -0.00023 0.21128 0.00764 C 0.19236 0.01551 0.14427 0.02592 0.11059 0.01875 C 0.07691 0.01157 0.04792 -0.01759 0.0092 -0.03496 C -0.02952 -0.05232 -0.10174 -0.04352 -0.12136 -0.08588 C -0.14097 -0.12824 -0.1382 -0.24699 -0.10886 -0.28866 C -0.07952 -0.33033 0.02083 -0.32616 0.05503 -0.33588 " pathEditMode="relative" rAng="0" ptsTypes="aaaaaaaa">
                                      <p:cBhvr>
                                        <p:cTn id="21" dur="2000" fill="hold"/>
                                        <p:tgtEl>
                                          <p:spTgt spid="15"/>
                                        </p:tgtEl>
                                        <p:attrNameLst>
                                          <p:attrName>ppt_x</p:attrName>
                                          <p:attrName>ppt_y</p:attrName>
                                        </p:attrNameLst>
                                      </p:cBhvr>
                                      <p:rCtr x="-99" y="-108"/>
                                    </p:animMotion>
                                  </p:childTnLst>
                                </p:cTn>
                              </p:par>
                              <p:par>
                                <p:cTn id="22" presetID="0" presetClass="path" presetSubtype="0" fill="hold" grpId="5" nodeType="withEffect">
                                  <p:stCondLst>
                                    <p:cond delay="0"/>
                                  </p:stCondLst>
                                  <p:childTnLst>
                                    <p:animMotion origin="layout" path="M 0.14288 -0.04259 C 0.1559 -0.03935 0.21007 -0.03287 0.22101 -0.02361 C 0.23194 -0.01435 0.22743 0.00463 0.20851 0.0125 C 0.18958 0.02037 0.14149 0.03078 0.10781 0.02361 C 0.07413 0.01643 0.04514 -0.01273 0.00642 -0.03009 C -0.03229 -0.04746 -0.10452 -0.03866 -0.12413 -0.08102 C -0.14375 -0.12338 -0.14097 -0.24213 -0.11163 -0.2838 C -0.08229 -0.32547 0.01805 -0.3213 0.05226 -0.33102 " pathEditMode="relative" rAng="0" ptsTypes="aaaaaaaa">
                                      <p:cBhvr>
                                        <p:cTn id="23" dur="2000" fill="hold"/>
                                        <p:tgtEl>
                                          <p:spTgt spid="26"/>
                                        </p:tgtEl>
                                        <p:attrNameLst>
                                          <p:attrName>ppt_x</p:attrName>
                                          <p:attrName>ppt_y</p:attrName>
                                        </p:attrNameLst>
                                      </p:cBhvr>
                                      <p:rCtr x="-99" y="-108"/>
                                    </p:animMotion>
                                  </p:childTnLst>
                                </p:cTn>
                              </p:par>
                            </p:childTnLst>
                          </p:cTn>
                        </p:par>
                        <p:par>
                          <p:cTn id="24" fill="hold">
                            <p:stCondLst>
                              <p:cond delay="11200"/>
                            </p:stCondLst>
                            <p:childTnLst>
                              <p:par>
                                <p:cTn id="25" presetID="1" presetClass="path" presetSubtype="0" repeatCount="3000" fill="hold" grpId="1" nodeType="after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6" dur="1000" fill="hold"/>
                                        <p:tgtEl>
                                          <p:spTgt spid="15"/>
                                        </p:tgtEl>
                                        <p:attrNameLst>
                                          <p:attrName>ppt_x</p:attrName>
                                          <p:attrName>ppt_y</p:attrName>
                                        </p:attrNameLst>
                                      </p:cBhvr>
                                      <p:rCtr x="0" y="69"/>
                                    </p:animMotion>
                                  </p:childTnLst>
                                </p:cTn>
                              </p:par>
                              <p:par>
                                <p:cTn id="27" presetID="1" presetClass="path" presetSubtype="0" repeatCount="3000" fill="hold" grpId="2" nodeType="with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8" dur="1000" fill="hold"/>
                                        <p:tgtEl>
                                          <p:spTgt spid="26"/>
                                        </p:tgtEl>
                                        <p:attrNameLst>
                                          <p:attrName>ppt_x</p:attrName>
                                          <p:attrName>ppt_y</p:attrName>
                                        </p:attrNameLst>
                                      </p:cBhvr>
                                      <p:rCtr x="0" y="69"/>
                                    </p:animMotion>
                                  </p:childTnLst>
                                </p:cTn>
                              </p:par>
                            </p:childTnLst>
                          </p:cTn>
                        </p:par>
                        <p:par>
                          <p:cTn id="29" fill="hold">
                            <p:stCondLst>
                              <p:cond delay="14200"/>
                            </p:stCondLst>
                            <p:childTnLst>
                              <p:par>
                                <p:cTn id="30" presetID="0" presetClass="path" presetSubtype="0" fill="hold" grpId="5" nodeType="afterEffect">
                                  <p:stCondLst>
                                    <p:cond delay="0"/>
                                  </p:stCondLst>
                                  <p:childTnLst>
                                    <p:animMotion origin="layout" path="M 0.05486 -0.33634 C 0.08038 -0.33079 0.18212 -0.32153 0.20781 -0.30347 C 0.23351 -0.28542 0.23437 -0.2463 0.20851 -0.22847 C 0.18264 -0.21065 0.10017 -0.20209 0.05295 -0.19699 C 0.00573 -0.1919 -0.04063 -0.20185 -0.07483 -0.19792 C -0.10903 -0.19398 -0.12222 -0.17315 -0.15191 -0.17384 C -0.1816 -0.17454 -0.22743 -0.16806 -0.2533 -0.20255 C -0.27917 -0.23704 -0.31945 -0.33519 -0.30677 -0.38033 C -0.2941 -0.42547 -0.23125 -0.45347 -0.17691 -0.47292 C -0.12257 -0.49236 -0.02188 -0.4919 0.01892 -0.49699 " pathEditMode="relative" rAng="0" ptsTypes="aaaaaaaaaa">
                                      <p:cBhvr>
                                        <p:cTn id="31" dur="1000" fill="hold"/>
                                        <p:tgtEl>
                                          <p:spTgt spid="15"/>
                                        </p:tgtEl>
                                        <p:attrNameLst>
                                          <p:attrName>ppt_x</p:attrName>
                                          <p:attrName>ppt_y</p:attrName>
                                        </p:attrNameLst>
                                      </p:cBhvr>
                                      <p:rCtr x="-97" y="4"/>
                                    </p:animMotion>
                                  </p:childTnLst>
                                </p:cTn>
                              </p:par>
                              <p:par>
                                <p:cTn id="32" presetID="0" presetClass="path" presetSubtype="0" fill="hold" grpId="6" nodeType="withEffect">
                                  <p:stCondLst>
                                    <p:cond delay="0"/>
                                  </p:stCondLst>
                                  <p:childTnLst>
                                    <p:animMotion origin="layout" path="M 0.05486 -0.33102 C 0.07986 -0.3257 0.18073 -0.31713 0.20503 -0.29861 C 0.22934 -0.28009 0.23594 -0.23773 0.20087 -0.21991 C 0.1658 -0.20209 0.04878 -0.18403 -0.00504 -0.19097 C -0.05886 -0.19792 -0.12083 -0.23959 -0.1217 -0.26204 C -0.12257 -0.28449 -0.0599 -0.3169 -0.01077 -0.32547 C 0.03837 -0.33403 0.13594 -0.31621 0.17344 -0.3132 C 0.21094 -0.31019 0.19514 -0.31181 0.21423 -0.30764 C 0.23333 -0.30347 0.26684 -0.27894 0.28837 -0.28866 C 0.30989 -0.29838 0.35347 -0.33704 0.3434 -0.36644 C 0.33333 -0.39584 0.28125 -0.44375 0.2283 -0.46528 C 0.17535 -0.48681 0.06805 -0.48912 0.02587 -0.49537 " pathEditMode="relative" rAng="0" ptsTypes="aaaaaaaaaaaa">
                                      <p:cBhvr>
                                        <p:cTn id="33" dur="1000" fill="hold"/>
                                        <p:tgtEl>
                                          <p:spTgt spid="26"/>
                                        </p:tgtEl>
                                        <p:attrNameLst>
                                          <p:attrName>ppt_x</p:attrName>
                                          <p:attrName>ppt_y</p:attrName>
                                        </p:attrNameLst>
                                      </p:cBhvr>
                                      <p:rCtr x="61" y="-9"/>
                                    </p:animMotion>
                                  </p:childTnLst>
                                </p:cTn>
                              </p:par>
                            </p:childTnLst>
                          </p:cTn>
                        </p:par>
                        <p:par>
                          <p:cTn id="34" fill="hold">
                            <p:stCondLst>
                              <p:cond delay="15200"/>
                            </p:stCondLst>
                            <p:childTnLst>
                              <p:par>
                                <p:cTn id="35" presetID="1" presetClass="path" presetSubtype="0" repeatCount="6000" fill="hold" grpId="2" nodeType="after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6" dur="500" fill="hold"/>
                                        <p:tgtEl>
                                          <p:spTgt spid="15"/>
                                        </p:tgtEl>
                                        <p:attrNameLst>
                                          <p:attrName>ppt_x</p:attrName>
                                          <p:attrName>ppt_y</p:attrName>
                                        </p:attrNameLst>
                                      </p:cBhvr>
                                      <p:rCtr x="0" y="135"/>
                                    </p:animMotion>
                                  </p:childTnLst>
                                </p:cTn>
                              </p:par>
                              <p:par>
                                <p:cTn id="37" presetID="1" presetClass="path" presetSubtype="0" repeatCount="6000" fill="hold" grpId="3" nodeType="with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8" dur="500" spd="-100000" fill="hold"/>
                                        <p:tgtEl>
                                          <p:spTgt spid="26"/>
                                        </p:tgtEl>
                                        <p:attrNameLst>
                                          <p:attrName>ppt_x</p:attrName>
                                          <p:attrName>ppt_y</p:attrName>
                                        </p:attrNameLst>
                                      </p:cBhvr>
                                      <p:rCtr x="0" y="135"/>
                                    </p:animMotion>
                                  </p:childTnLst>
                                </p:cTn>
                              </p:par>
                            </p:childTnLst>
                          </p:cTn>
                        </p:par>
                        <p:par>
                          <p:cTn id="39" fill="hold">
                            <p:stCondLst>
                              <p:cond delay="18200"/>
                            </p:stCondLst>
                            <p:childTnLst>
                              <p:par>
                                <p:cTn id="40" presetID="0" presetClass="path" presetSubtype="0" decel="50000" fill="hold" grpId="0" nodeType="afterEffect">
                                  <p:stCondLst>
                                    <p:cond delay="0"/>
                                  </p:stCondLst>
                                  <p:childTnLst>
                                    <p:animMotion origin="layout" path="M 8.33333E-7 1.11111E-6 C -0.02031 -0.00463 -0.08385 -0.02732 -0.1217 -0.02824 C -0.15955 -0.02917 -0.20521 -0.01019 -0.22708 -0.00556 " pathEditMode="relative" rAng="0" ptsTypes="aaa">
                                      <p:cBhvr>
                                        <p:cTn id="41" dur="2000" fill="hold"/>
                                        <p:tgtEl>
                                          <p:spTgt spid="23"/>
                                        </p:tgtEl>
                                        <p:attrNameLst>
                                          <p:attrName>ppt_x</p:attrName>
                                          <p:attrName>ppt_y</p:attrName>
                                        </p:attrNameLst>
                                      </p:cBhvr>
                                      <p:rCtr x="-114" y="-15"/>
                                    </p:animMotion>
                                  </p:childTnLst>
                                </p:cTn>
                              </p:par>
                              <p:par>
                                <p:cTn id="42" presetID="0" presetClass="path" presetSubtype="0" decel="50000" fill="hold" grpId="0" nodeType="withEffect">
                                  <p:stCondLst>
                                    <p:cond delay="0"/>
                                  </p:stCondLst>
                                  <p:childTnLst>
                                    <p:animMotion origin="layout" path="M -3.05556E-6 2.22222E-6 C -0.01979 0.00208 -0.0875 0.00578 -0.11857 0.01296 C -0.14965 0.02014 -0.17205 0.03634 -0.18611 0.04259 " pathEditMode="relative" rAng="0" ptsTypes="aaa">
                                      <p:cBhvr>
                                        <p:cTn id="43" dur="2000" fill="hold"/>
                                        <p:tgtEl>
                                          <p:spTgt spid="17"/>
                                        </p:tgtEl>
                                        <p:attrNameLst>
                                          <p:attrName>ppt_x</p:attrName>
                                          <p:attrName>ppt_y</p:attrName>
                                        </p:attrNameLst>
                                      </p:cBhvr>
                                      <p:rCtr x="-93" y="21"/>
                                    </p:animMotion>
                                  </p:childTnLst>
                                </p:cTn>
                              </p:par>
                              <p:par>
                                <p:cTn id="44" presetID="0" presetClass="path" presetSubtype="0" decel="50000" fill="hold" grpId="0" nodeType="withEffect">
                                  <p:stCondLst>
                                    <p:cond delay="0"/>
                                  </p:stCondLst>
                                  <p:childTnLst>
                                    <p:animMotion origin="layout" path="M 1.11111E-6 2.22222E-6 C -0.00955 0.0044 -0.04583 0.01134 -0.05677 0.02569 C -0.06771 0.04004 -0.06406 0.07384 -0.06597 0.08657 " pathEditMode="relative" rAng="0" ptsTypes="aaa">
                                      <p:cBhvr>
                                        <p:cTn id="45" dur="2000" fill="hold"/>
                                        <p:tgtEl>
                                          <p:spTgt spid="21"/>
                                        </p:tgtEl>
                                        <p:attrNameLst>
                                          <p:attrName>ppt_x</p:attrName>
                                          <p:attrName>ppt_y</p:attrName>
                                        </p:attrNameLst>
                                      </p:cBhvr>
                                      <p:rCtr x="-34" y="43"/>
                                    </p:animMotion>
                                  </p:childTnLst>
                                </p:cTn>
                              </p:par>
                              <p:par>
                                <p:cTn id="46" presetID="0" presetClass="path" presetSubtype="0" decel="50000" fill="hold" grpId="0" nodeType="withEffect">
                                  <p:stCondLst>
                                    <p:cond delay="0"/>
                                  </p:stCondLst>
                                  <p:childTnLst>
                                    <p:animMotion origin="layout" path="M -3.05556E-6 2.59259E-6 C 0.01459 -0.00533 0.05539 -0.03172 0.08785 -0.03241 C 0.12032 -0.0331 0.17257 -0.01019 0.19479 -0.0044 " pathEditMode="relative" rAng="0" ptsTypes="aaa">
                                      <p:cBhvr>
                                        <p:cTn id="47" dur="2000" fill="hold"/>
                                        <p:tgtEl>
                                          <p:spTgt spid="18"/>
                                        </p:tgtEl>
                                        <p:attrNameLst>
                                          <p:attrName>ppt_x</p:attrName>
                                          <p:attrName>ppt_y</p:attrName>
                                        </p:attrNameLst>
                                      </p:cBhvr>
                                      <p:rCtr x="97" y="-17"/>
                                    </p:animMotion>
                                  </p:childTnLst>
                                </p:cTn>
                              </p:par>
                              <p:par>
                                <p:cTn id="48" presetID="0" presetClass="path" presetSubtype="0" decel="50000" fill="hold" grpId="0" nodeType="withEffect">
                                  <p:stCondLst>
                                    <p:cond delay="0"/>
                                  </p:stCondLst>
                                  <p:childTnLst>
                                    <p:animMotion origin="layout" path="M 0.00295 -0.00185 C 0.02413 0.00023 0.09895 -0.00394 0.1302 0.01111 C 0.16145 0.02616 0.17847 0.07268 0.19114 0.08889 " pathEditMode="relative" rAng="0" ptsTypes="aaa">
                                      <p:cBhvr>
                                        <p:cTn id="49" dur="2000" fill="hold"/>
                                        <p:tgtEl>
                                          <p:spTgt spid="16"/>
                                        </p:tgtEl>
                                        <p:attrNameLst>
                                          <p:attrName>ppt_x</p:attrName>
                                          <p:attrName>ppt_y</p:attrName>
                                        </p:attrNameLst>
                                      </p:cBhvr>
                                      <p:rCtr x="94" y="44"/>
                                    </p:animMotion>
                                  </p:childTnLst>
                                </p:cTn>
                              </p:par>
                              <p:par>
                                <p:cTn id="50" presetID="0" presetClass="path" presetSubtype="0" decel="50000" fill="hold" grpId="0" nodeType="withEffect">
                                  <p:stCondLst>
                                    <p:cond delay="0"/>
                                  </p:stCondLst>
                                  <p:childTnLst>
                                    <p:animMotion origin="layout" path="M 0 2.22222E-6 C 0.01372 0.00602 0.06389 0.01574 0.08264 0.03565 C 0.10139 0.05555 0.10642 0.10185 0.11267 0.11921 " pathEditMode="relative" rAng="0" ptsTypes="aaa">
                                      <p:cBhvr>
                                        <p:cTn id="51" dur="2000" fill="hold"/>
                                        <p:tgtEl>
                                          <p:spTgt spid="22"/>
                                        </p:tgtEl>
                                        <p:attrNameLst>
                                          <p:attrName>ppt_x</p:attrName>
                                          <p:attrName>ppt_y</p:attrName>
                                        </p:attrNameLst>
                                      </p:cBhvr>
                                      <p:rCtr x="56" y="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6" grpId="0" animBg="1"/>
      <p:bldP spid="17" grpId="0" animBg="1"/>
      <p:bldP spid="18" grpId="0" animBg="1"/>
      <p:bldP spid="21" grpId="0" animBg="1"/>
      <p:bldP spid="22" grpId="0" animBg="1"/>
      <p:bldP spid="23" grpId="0" animBg="1"/>
      <p:bldP spid="26" grpId="0" animBg="1"/>
      <p:bldP spid="26" grpId="1" animBg="1"/>
      <p:bldP spid="26" grpId="2" animBg="1"/>
      <p:bldP spid="26" grpId="3" animBg="1"/>
      <p:bldP spid="26" grpId="4" animBg="1"/>
      <p:bldP spid="26" grpId="5" animBg="1"/>
      <p:bldP spid="26" grpId="6"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rPr>
              <a:t>The LHC</a:t>
            </a:r>
          </a:p>
        </p:txBody>
      </p:sp>
      <p:sp>
        <p:nvSpPr>
          <p:cNvPr id="11" name="Footer Placeholder 5"/>
          <p:cNvSpPr>
            <a:spLocks noGrp="1"/>
          </p:cNvSpPr>
          <p:nvPr>
            <p:ph type="ftr" sz="quarter" idx="11"/>
          </p:nvPr>
        </p:nvSpPr>
        <p:spPr/>
        <p:txBody>
          <a:bodyPr/>
          <a:lstStyle/>
          <a:p>
            <a:r>
              <a:rPr lang="en-US"/>
              <a:t>Welcome to the EN Department</a:t>
            </a:r>
            <a:endParaRPr lang="en-US" dirty="0"/>
          </a:p>
        </p:txBody>
      </p:sp>
      <p:sp>
        <p:nvSpPr>
          <p:cNvPr id="9" name="Slide Number Placeholder 2"/>
          <p:cNvSpPr>
            <a:spLocks noGrp="1"/>
          </p:cNvSpPr>
          <p:nvPr>
            <p:ph type="sldNum" sz="quarter" idx="12"/>
          </p:nvPr>
        </p:nvSpPr>
        <p:spPr/>
        <p:txBody>
          <a:bodyPr/>
          <a:lstStyle/>
          <a:p>
            <a:fld id="{9BBCADDF-C6D9-C14C-883B-1CD09994D60D}" type="slidenum">
              <a:rPr lang="en-US" smtClean="0"/>
              <a:pPr/>
              <a:t>13</a:t>
            </a:fld>
            <a:endParaRPr lang="en-US" dirty="0"/>
          </a:p>
        </p:txBody>
      </p:sp>
      <p:sp>
        <p:nvSpPr>
          <p:cNvPr id="3" name="Content Placeholder 2"/>
          <p:cNvSpPr>
            <a:spLocks noGrp="1"/>
          </p:cNvSpPr>
          <p:nvPr>
            <p:ph sz="quarter" idx="13"/>
          </p:nvPr>
        </p:nvSpPr>
        <p:spPr>
          <a:xfrm>
            <a:off x="457200" y="994107"/>
            <a:ext cx="8226425" cy="5531107"/>
          </a:xfrm>
        </p:spPr>
        <p:txBody>
          <a:bodyPr>
            <a:normAutofit/>
          </a:bodyPr>
          <a:lstStyle/>
          <a:p>
            <a:pPr marL="36576" indent="0" algn="just">
              <a:buNone/>
            </a:pPr>
            <a:r>
              <a:rPr lang="en-US" sz="2000" dirty="0">
                <a:solidFill>
                  <a:srgbClr val="0A4A8E"/>
                </a:solidFill>
                <a:latin typeface="Arial" panose="020B0604020202020204" pitchFamily="34" charset="0"/>
                <a:cs typeface="Arial" panose="020B0604020202020204" pitchFamily="34" charset="0"/>
              </a:rPr>
              <a:t>A collider situated in an underground 27 km in an almost circular tunnel designed to accelerate two proton beams to 7 TeV </a:t>
            </a:r>
          </a:p>
        </p:txBody>
      </p:sp>
      <p:sp>
        <p:nvSpPr>
          <p:cNvPr id="7" name="Rectangle 6"/>
          <p:cNvSpPr/>
          <p:nvPr/>
        </p:nvSpPr>
        <p:spPr>
          <a:xfrm>
            <a:off x="612648" y="1677178"/>
            <a:ext cx="5054544" cy="2031325"/>
          </a:xfrm>
          <a:prstGeom prst="rect">
            <a:avLst/>
          </a:prstGeom>
        </p:spPr>
        <p:txBody>
          <a:bodyPr wrap="square">
            <a:spAutoFit/>
          </a:bodyPr>
          <a:lstStyle/>
          <a:p>
            <a:pPr marL="622300" indent="-622300" defTabSz="914400"/>
            <a:r>
              <a:rPr lang="de-DE" dirty="0">
                <a:solidFill>
                  <a:prstClr val="white">
                    <a:lumMod val="50000"/>
                  </a:prstClr>
                </a:solidFill>
              </a:rPr>
              <a:t>1982 </a:t>
            </a:r>
            <a:r>
              <a:rPr lang="en-GB" dirty="0">
                <a:solidFill>
                  <a:prstClr val="white">
                    <a:lumMod val="50000"/>
                  </a:prstClr>
                </a:solidFill>
              </a:rPr>
              <a:t>: First studies</a:t>
            </a:r>
          </a:p>
          <a:p>
            <a:pPr marL="622300" indent="-622300" defTabSz="914400"/>
            <a:r>
              <a:rPr lang="en-GB" dirty="0">
                <a:solidFill>
                  <a:prstClr val="white">
                    <a:lumMod val="50000"/>
                  </a:prstClr>
                </a:solidFill>
              </a:rPr>
              <a:t>1994 : Project approved by the CERN council</a:t>
            </a:r>
          </a:p>
          <a:p>
            <a:pPr marL="622300" indent="-622300" defTabSz="914400"/>
            <a:r>
              <a:rPr lang="en-GB" dirty="0">
                <a:solidFill>
                  <a:prstClr val="white">
                    <a:lumMod val="50000"/>
                  </a:prstClr>
                </a:solidFill>
              </a:rPr>
              <a:t>1996 : Final decision and start of the construction</a:t>
            </a:r>
          </a:p>
          <a:p>
            <a:pPr marL="622300" indent="-622300" defTabSz="914400"/>
            <a:r>
              <a:rPr lang="en-GB" dirty="0">
                <a:solidFill>
                  <a:prstClr val="white">
                    <a:lumMod val="50000"/>
                  </a:prstClr>
                </a:solidFill>
              </a:rPr>
              <a:t>2004 : Installation starts</a:t>
            </a:r>
          </a:p>
          <a:p>
            <a:pPr marL="622300" indent="-622300" defTabSz="914400"/>
            <a:r>
              <a:rPr lang="en-GB" dirty="0">
                <a:solidFill>
                  <a:prstClr val="white">
                    <a:lumMod val="50000"/>
                  </a:prstClr>
                </a:solidFill>
              </a:rPr>
              <a:t>2006 : Hardware commissioning starts</a:t>
            </a:r>
          </a:p>
          <a:p>
            <a:pPr marL="622300" indent="-622300" defTabSz="914400"/>
            <a:r>
              <a:rPr lang="en-GB" dirty="0">
                <a:solidFill>
                  <a:prstClr val="white">
                    <a:lumMod val="50000"/>
                  </a:prstClr>
                </a:solidFill>
              </a:rPr>
              <a:t>2008 : End of hardware commissioning</a:t>
            </a:r>
          </a:p>
          <a:p>
            <a:pPr marL="622300" indent="-622300" defTabSz="914400"/>
            <a:r>
              <a:rPr lang="en-GB" dirty="0">
                <a:solidFill>
                  <a:srgbClr val="FF9DA0"/>
                </a:solidFill>
              </a:rPr>
              <a:t>2009-2030: Physics</a:t>
            </a:r>
          </a:p>
        </p:txBody>
      </p:sp>
      <p:pic>
        <p:nvPicPr>
          <p:cNvPr id="12" name="Picture 2" descr="9906026_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82683" y="3879457"/>
            <a:ext cx="2852558" cy="2430442"/>
          </a:xfrm>
          <a:prstGeom prst="rect">
            <a:avLst/>
          </a:prstGeom>
          <a:noFill/>
          <a:ln w="9525">
            <a:noFill/>
            <a:miter lim="800000"/>
            <a:headEnd/>
            <a:tailEnd/>
          </a:ln>
        </p:spPr>
      </p:pic>
      <p:pic>
        <p:nvPicPr>
          <p:cNvPr id="13" name="Picture 7" descr="0911188_01-A4-at-144-dpi.jpg"/>
          <p:cNvPicPr>
            <a:picLocks noChangeAspect="1"/>
          </p:cNvPicPr>
          <p:nvPr/>
        </p:nvPicPr>
        <p:blipFill>
          <a:blip r:embed="rId3" cstate="print"/>
          <a:srcRect l="5579" r="5174"/>
          <a:stretch>
            <a:fillRect/>
          </a:stretch>
        </p:blipFill>
        <p:spPr bwMode="auto">
          <a:xfrm>
            <a:off x="5342970" y="3698539"/>
            <a:ext cx="3406036" cy="2554527"/>
          </a:xfrm>
          <a:prstGeom prst="rect">
            <a:avLst/>
          </a:prstGeom>
          <a:noFill/>
          <a:ln w="9525">
            <a:noFill/>
            <a:miter lim="800000"/>
            <a:headEnd/>
            <a:tailEnd/>
          </a:ln>
        </p:spPr>
      </p:pic>
      <p:sp>
        <p:nvSpPr>
          <p:cNvPr id="5" name="TextBox 4">
            <a:extLst>
              <a:ext uri="{FF2B5EF4-FFF2-40B4-BE49-F238E27FC236}">
                <a16:creationId xmlns:a16="http://schemas.microsoft.com/office/drawing/2014/main" id="{CED95260-A1A6-4693-843A-AD3AC440B2B2}"/>
              </a:ext>
            </a:extLst>
          </p:cNvPr>
          <p:cNvSpPr txBox="1"/>
          <p:nvPr/>
        </p:nvSpPr>
        <p:spPr>
          <a:xfrm>
            <a:off x="60724" y="1321920"/>
            <a:ext cx="486543" cy="2557537"/>
          </a:xfrm>
          <a:prstGeom prst="rect">
            <a:avLst/>
          </a:prstGeom>
          <a:noFill/>
        </p:spPr>
        <p:txBody>
          <a:bodyPr vert="vert270" wrap="square" rtlCol="0">
            <a:spAutoFit/>
          </a:bodyPr>
          <a:lstStyle/>
          <a:p>
            <a:pPr>
              <a:lnSpc>
                <a:spcPct val="120000"/>
              </a:lnSpc>
            </a:pPr>
            <a:r>
              <a:rPr lang="en-US" spc="300" dirty="0">
                <a:solidFill>
                  <a:srgbClr val="0A4A8E"/>
                </a:solidFill>
                <a:effectLst>
                  <a:outerShdw blurRad="38100" dist="38100" dir="2700000" algn="tl">
                    <a:srgbClr val="000000">
                      <a:alpha val="43137"/>
                    </a:srgbClr>
                  </a:outerShdw>
                </a:effectLst>
              </a:rPr>
              <a:t>+ than 25 years</a:t>
            </a:r>
            <a:endParaRPr lang="en-GB" spc="300" dirty="0">
              <a:solidFill>
                <a:srgbClr val="0A4A8E"/>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0259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892" y="116830"/>
            <a:ext cx="8537447" cy="1093731"/>
          </a:xfrm>
          <a:solidFill>
            <a:srgbClr val="FFFFFF"/>
          </a:solidFill>
        </p:spPr>
        <p:txBody>
          <a:bodyPr>
            <a:norm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Arial" panose="020B0604020202020204" pitchFamily="34" charset="0"/>
              </a:rPr>
              <a:t>A big experiment at the LHC : ATLAS </a:t>
            </a:r>
          </a:p>
        </p:txBody>
      </p:sp>
      <p:pic>
        <p:nvPicPr>
          <p:cNvPr id="7" name="Picture 6" descr="Atlas_Toroid_high_res.jpg"/>
          <p:cNvPicPr>
            <a:picLocks noChangeAspect="1"/>
          </p:cNvPicPr>
          <p:nvPr/>
        </p:nvPicPr>
        <p:blipFill>
          <a:blip r:embed="rId2" cstate="print"/>
          <a:srcRect/>
          <a:stretch>
            <a:fillRect/>
          </a:stretch>
        </p:blipFill>
        <p:spPr bwMode="auto">
          <a:xfrm>
            <a:off x="469558" y="1124331"/>
            <a:ext cx="7715818" cy="5027433"/>
          </a:xfrm>
          <a:prstGeom prst="rect">
            <a:avLst/>
          </a:prstGeom>
          <a:noFill/>
          <a:ln w="9525">
            <a:noFill/>
            <a:miter lim="800000"/>
            <a:headEnd/>
            <a:tailEnd/>
          </a:ln>
        </p:spPr>
      </p:pic>
      <p:sp>
        <p:nvSpPr>
          <p:cNvPr id="9"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14</a:t>
            </a:fld>
            <a:endParaRPr lang="en-US"/>
          </a:p>
        </p:txBody>
      </p:sp>
    </p:spTree>
    <p:extLst>
      <p:ext uri="{BB962C8B-B14F-4D97-AF65-F5344CB8AC3E}">
        <p14:creationId xmlns:p14="http://schemas.microsoft.com/office/powerpoint/2010/main" val="2124838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p:cNvSpPr>
          <p:nvPr>
            <p:ph type="title"/>
          </p:nvPr>
        </p:nvSpPr>
        <p:spPr>
          <a:xfrm>
            <a:off x="53788" y="233493"/>
            <a:ext cx="9090212" cy="715840"/>
          </a:xfrm>
          <a:prstGeom prst="rect">
            <a:avLst/>
          </a:prstGeom>
        </p:spPr>
        <p:txBody>
          <a:bodyPr>
            <a:noAutofit/>
          </a:bodyPr>
          <a:lstStyle>
            <a:lvl1pPr defTabSz="502412">
              <a:defRPr sz="6708"/>
            </a:lvl1pPr>
          </a:lstStyle>
          <a:p>
            <a:r>
              <a:rPr sz="3600" b="1" dirty="0">
                <a:solidFill>
                  <a:srgbClr val="0A4A8E"/>
                </a:solidFill>
                <a:effectLst>
                  <a:outerShdw blurRad="38100" dist="38100" dir="2700000" algn="tl">
                    <a:srgbClr val="000000">
                      <a:alpha val="43137"/>
                    </a:srgbClr>
                  </a:outerShdw>
                </a:effectLst>
              </a:rPr>
              <a:t>Taking pictures of particles: detectors</a:t>
            </a:r>
          </a:p>
        </p:txBody>
      </p:sp>
      <p:sp>
        <p:nvSpPr>
          <p:cNvPr id="206" name="Shape 20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pic>
        <p:nvPicPr>
          <p:cNvPr id="4" name="Picture 3"/>
          <p:cNvPicPr>
            <a:picLocks noChangeAspect="1"/>
          </p:cNvPicPr>
          <p:nvPr/>
        </p:nvPicPr>
        <p:blipFill>
          <a:blip r:embed="rId2"/>
          <a:stretch>
            <a:fillRect/>
          </a:stretch>
        </p:blipFill>
        <p:spPr>
          <a:xfrm>
            <a:off x="1335971" y="949333"/>
            <a:ext cx="6525845" cy="5192125"/>
          </a:xfrm>
          <a:prstGeom prst="rect">
            <a:avLst/>
          </a:prstGeom>
        </p:spPr>
      </p:pic>
    </p:spTree>
    <p:extLst>
      <p:ext uri="{BB962C8B-B14F-4D97-AF65-F5344CB8AC3E}">
        <p14:creationId xmlns:p14="http://schemas.microsoft.com/office/powerpoint/2010/main" val="344809757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0525" y="1177019"/>
            <a:ext cx="5791200" cy="40624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33600" y="2054944"/>
            <a:ext cx="1143000" cy="493713"/>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a:spLocks noGrp="1"/>
          </p:cNvSpPr>
          <p:nvPr>
            <p:ph type="title"/>
          </p:nvPr>
        </p:nvSpPr>
        <p:spPr>
          <a:xfrm>
            <a:off x="250074" y="199449"/>
            <a:ext cx="8592173" cy="707747"/>
          </a:xfrm>
          <a:solidFill>
            <a:srgbClr val="FFFFFF"/>
          </a:solidFill>
        </p:spPr>
        <p:txBody>
          <a:bodyPr>
            <a:noAutofit/>
          </a:bodyPr>
          <a:lstStyle/>
          <a:p>
            <a:pPr algn="l"/>
            <a:r>
              <a:rPr lang="en-US" b="1" dirty="0">
                <a:solidFill>
                  <a:srgbClr val="0A4A8E"/>
                </a:solidFill>
                <a:effectLst>
                  <a:outerShdw blurRad="38100" dist="38100" dir="2700000" algn="tl">
                    <a:srgbClr val="000000">
                      <a:alpha val="43137"/>
                    </a:srgbClr>
                  </a:outerShdw>
                </a:effectLst>
                <a:latin typeface="Cambria" panose="02040503050406030204" pitchFamily="18" charset="0"/>
              </a:rPr>
              <a:t>How do we study the elementary particles? </a:t>
            </a:r>
          </a:p>
        </p:txBody>
      </p:sp>
      <p:sp>
        <p:nvSpPr>
          <p:cNvPr id="20"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grpSp>
        <p:nvGrpSpPr>
          <p:cNvPr id="22" name="Group 21"/>
          <p:cNvGrpSpPr/>
          <p:nvPr/>
        </p:nvGrpSpPr>
        <p:grpSpPr>
          <a:xfrm>
            <a:off x="4393324" y="1730264"/>
            <a:ext cx="4635547" cy="1231197"/>
            <a:chOff x="4393324" y="2037520"/>
            <a:chExt cx="4750676" cy="1231197"/>
          </a:xfrm>
        </p:grpSpPr>
        <p:sp>
          <p:nvSpPr>
            <p:cNvPr id="13" name="Rectangle 5"/>
            <p:cNvSpPr>
              <a:spLocks noChangeArrowheads="1"/>
            </p:cNvSpPr>
            <p:nvPr/>
          </p:nvSpPr>
          <p:spPr bwMode="auto">
            <a:xfrm>
              <a:off x="5638800" y="2037520"/>
              <a:ext cx="3505200" cy="584776"/>
            </a:xfrm>
            <a:prstGeom prst="rect">
              <a:avLst/>
            </a:prstGeom>
            <a:noFill/>
            <a:ln w="9525">
              <a:noFill/>
              <a:miter lim="800000"/>
              <a:headEnd/>
              <a:tailEnd/>
            </a:ln>
            <a:effectLst/>
          </p:spPr>
          <p:txBody>
            <a:bodyPr wrap="square">
              <a:spAutoFit/>
            </a:bodyPr>
            <a:lstStyle/>
            <a:p>
              <a:r>
                <a:rPr lang="en-US" altLang="fr-FR" sz="1600" dirty="0">
                  <a:solidFill>
                    <a:srgbClr val="0A4A8E"/>
                  </a:solidFill>
                </a:rPr>
                <a:t>1) Accelerate protons or ions to high energy</a:t>
              </a:r>
            </a:p>
          </p:txBody>
        </p:sp>
        <p:cxnSp>
          <p:nvCxnSpPr>
            <p:cNvPr id="3" name="Straight Arrow Connector 2"/>
            <p:cNvCxnSpPr/>
            <p:nvPr/>
          </p:nvCxnSpPr>
          <p:spPr>
            <a:xfrm flipH="1">
              <a:off x="4393324" y="2459421"/>
              <a:ext cx="1114097" cy="809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3" name="Group 22"/>
          <p:cNvGrpSpPr/>
          <p:nvPr/>
        </p:nvGrpSpPr>
        <p:grpSpPr>
          <a:xfrm>
            <a:off x="371553" y="3426544"/>
            <a:ext cx="3505200" cy="2175090"/>
            <a:chOff x="371553" y="3733800"/>
            <a:chExt cx="3505200" cy="2175090"/>
          </a:xfrm>
        </p:grpSpPr>
        <p:sp>
          <p:nvSpPr>
            <p:cNvPr id="14" name="Rectangle 6"/>
            <p:cNvSpPr>
              <a:spLocks noChangeArrowheads="1"/>
            </p:cNvSpPr>
            <p:nvPr/>
          </p:nvSpPr>
          <p:spPr bwMode="auto">
            <a:xfrm>
              <a:off x="371553" y="5570336"/>
              <a:ext cx="3505200" cy="338554"/>
            </a:xfrm>
            <a:prstGeom prst="rect">
              <a:avLst/>
            </a:prstGeom>
            <a:noFill/>
            <a:ln w="9525">
              <a:noFill/>
              <a:miter lim="800000"/>
              <a:headEnd/>
              <a:tailEnd/>
            </a:ln>
            <a:effectLst/>
          </p:spPr>
          <p:txBody>
            <a:bodyPr>
              <a:spAutoFit/>
            </a:bodyPr>
            <a:lstStyle/>
            <a:p>
              <a:r>
                <a:rPr lang="en-US" altLang="fr-FR" sz="1600" dirty="0">
                  <a:solidFill>
                    <a:srgbClr val="0A4A8E"/>
                  </a:solidFill>
                </a:rPr>
                <a:t>2) Collide these head-on</a:t>
              </a:r>
            </a:p>
          </p:txBody>
        </p:sp>
        <p:cxnSp>
          <p:nvCxnSpPr>
            <p:cNvPr id="5" name="Straight Arrow Connector 4"/>
            <p:cNvCxnSpPr/>
            <p:nvPr/>
          </p:nvCxnSpPr>
          <p:spPr>
            <a:xfrm flipV="1">
              <a:off x="1807779" y="3733800"/>
              <a:ext cx="998483" cy="18128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4" name="Group 23"/>
          <p:cNvGrpSpPr/>
          <p:nvPr/>
        </p:nvGrpSpPr>
        <p:grpSpPr>
          <a:xfrm>
            <a:off x="4557970" y="4347401"/>
            <a:ext cx="4284278" cy="584775"/>
            <a:chOff x="4593022" y="4767617"/>
            <a:chExt cx="4284278" cy="584775"/>
          </a:xfrm>
        </p:grpSpPr>
        <p:sp>
          <p:nvSpPr>
            <p:cNvPr id="12" name="Text Box 4"/>
            <p:cNvSpPr txBox="1">
              <a:spLocks noChangeArrowheads="1"/>
            </p:cNvSpPr>
            <p:nvPr/>
          </p:nvSpPr>
          <p:spPr bwMode="auto">
            <a:xfrm>
              <a:off x="5372100" y="4767617"/>
              <a:ext cx="3505200" cy="584775"/>
            </a:xfrm>
            <a:prstGeom prst="rect">
              <a:avLst/>
            </a:prstGeom>
            <a:noFill/>
            <a:ln w="9525">
              <a:noFill/>
              <a:miter lim="800000"/>
              <a:headEnd/>
              <a:tailEnd/>
            </a:ln>
            <a:effectLst/>
          </p:spPr>
          <p:txBody>
            <a:bodyPr>
              <a:spAutoFit/>
            </a:bodyPr>
            <a:lstStyle/>
            <a:p>
              <a:r>
                <a:rPr lang="en-US" altLang="fr-FR" sz="1600" dirty="0">
                  <a:solidFill>
                    <a:srgbClr val="0A4A8E"/>
                  </a:solidFill>
                </a:rPr>
                <a:t>3 Identify the particles generated by the collisions</a:t>
              </a:r>
              <a:endParaRPr lang="en-US" altLang="fr-FR" dirty="0">
                <a:solidFill>
                  <a:srgbClr val="0A4A8E"/>
                </a:solidFill>
              </a:endParaRPr>
            </a:p>
          </p:txBody>
        </p:sp>
        <p:cxnSp>
          <p:nvCxnSpPr>
            <p:cNvPr id="8" name="Straight Arrow Connector 7"/>
            <p:cNvCxnSpPr/>
            <p:nvPr/>
          </p:nvCxnSpPr>
          <p:spPr>
            <a:xfrm flipH="1">
              <a:off x="4593022" y="4939862"/>
              <a:ext cx="714702"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5" name="Group 24"/>
          <p:cNvGrpSpPr/>
          <p:nvPr/>
        </p:nvGrpSpPr>
        <p:grpSpPr>
          <a:xfrm>
            <a:off x="5372100" y="4878387"/>
            <a:ext cx="3314700" cy="1074262"/>
            <a:chOff x="5372100" y="5352392"/>
            <a:chExt cx="3314700" cy="1074262"/>
          </a:xfrm>
        </p:grpSpPr>
        <p:sp>
          <p:nvSpPr>
            <p:cNvPr id="17" name="Rectangle 10"/>
            <p:cNvSpPr>
              <a:spLocks noChangeArrowheads="1"/>
            </p:cNvSpPr>
            <p:nvPr/>
          </p:nvSpPr>
          <p:spPr bwMode="auto">
            <a:xfrm>
              <a:off x="5372100" y="5841879"/>
              <a:ext cx="3314700" cy="584775"/>
            </a:xfrm>
            <a:prstGeom prst="rect">
              <a:avLst/>
            </a:prstGeom>
            <a:noFill/>
            <a:ln w="9525">
              <a:noFill/>
              <a:miter lim="800000"/>
              <a:headEnd/>
              <a:tailEnd/>
            </a:ln>
            <a:effectLst/>
          </p:spPr>
          <p:txBody>
            <a:bodyPr>
              <a:spAutoFit/>
            </a:bodyPr>
            <a:lstStyle/>
            <a:p>
              <a:r>
                <a:rPr lang="en-US" altLang="fr-FR" sz="1600" dirty="0">
                  <a:solidFill>
                    <a:srgbClr val="0A4A8E"/>
                  </a:solidFill>
                </a:rPr>
                <a:t>4) Collect and analyze the data from many collisions</a:t>
              </a:r>
            </a:p>
          </p:txBody>
        </p:sp>
        <p:cxnSp>
          <p:nvCxnSpPr>
            <p:cNvPr id="21" name="Straight Arrow Connector 20"/>
            <p:cNvCxnSpPr/>
            <p:nvPr/>
          </p:nvCxnSpPr>
          <p:spPr>
            <a:xfrm>
              <a:off x="6663559" y="5352392"/>
              <a:ext cx="0" cy="5103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
        <p:nvSpPr>
          <p:cNvPr id="2" name="Slide Number Placeholder 1"/>
          <p:cNvSpPr>
            <a:spLocks noGrp="1"/>
          </p:cNvSpPr>
          <p:nvPr>
            <p:ph type="sldNum" sz="quarter" idx="12"/>
          </p:nvPr>
        </p:nvSpPr>
        <p:spPr/>
        <p:txBody>
          <a:bodyPr/>
          <a:lstStyle/>
          <a:p>
            <a:fld id="{9BBCADDF-C6D9-C14C-883B-1CD09994D60D}" type="slidenum">
              <a:rPr lang="en-US" smtClean="0"/>
              <a:pPr/>
              <a:t>16</a:t>
            </a:fld>
            <a:endParaRPr lang="en-US"/>
          </a:p>
        </p:txBody>
      </p:sp>
      <p:pic>
        <p:nvPicPr>
          <p:cNvPr id="4" name="Picture 3"/>
          <p:cNvPicPr>
            <a:picLocks noChangeAspect="1"/>
          </p:cNvPicPr>
          <p:nvPr/>
        </p:nvPicPr>
        <p:blipFill>
          <a:blip r:embed="rId4"/>
          <a:stretch>
            <a:fillRect/>
          </a:stretch>
        </p:blipFill>
        <p:spPr>
          <a:xfrm>
            <a:off x="5372100" y="2301800"/>
            <a:ext cx="3533333" cy="1952381"/>
          </a:xfrm>
          <a:prstGeom prst="rect">
            <a:avLst/>
          </a:prstGeom>
        </p:spPr>
      </p:pic>
    </p:spTree>
    <p:extLst>
      <p:ext uri="{BB962C8B-B14F-4D97-AF65-F5344CB8AC3E}">
        <p14:creationId xmlns:p14="http://schemas.microsoft.com/office/powerpoint/2010/main" val="160194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224" y="255329"/>
            <a:ext cx="4625247" cy="609600"/>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rPr>
              <a:t>H </a:t>
            </a: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 </a:t>
            </a:r>
            <a:r>
              <a:rPr lang="en-US" sz="3600" b="1" dirty="0" err="1">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γ</a:t>
            </a: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 </a:t>
            </a:r>
            <a:r>
              <a:rPr lang="en-US" sz="3600" b="1" dirty="0" err="1">
                <a:solidFill>
                  <a:srgbClr val="0A4A8E"/>
                </a:solidFill>
                <a:effectLst>
                  <a:outerShdw blurRad="38100" dist="38100" dir="2700000" algn="tl">
                    <a:srgbClr val="000000">
                      <a:alpha val="43137"/>
                    </a:srgbClr>
                  </a:outerShdw>
                </a:effectLst>
                <a:latin typeface="Cambria" panose="02040503050406030204" pitchFamily="18" charset="0"/>
                <a:cs typeface="Bookman Old Style"/>
                <a:sym typeface="Wingdings"/>
              </a:rPr>
              <a:t>γ</a:t>
            </a:r>
            <a:endPar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Bookman Old Style"/>
            </a:endParaRPr>
          </a:p>
        </p:txBody>
      </p:sp>
      <p:pic>
        <p:nvPicPr>
          <p:cNvPr id="7" name="Content Placeholder 6" descr="gammagamma_run194108_evt564224000_ispy_3d-annotated-2-1.png"/>
          <p:cNvPicPr>
            <a:picLocks noGrp="1" noChangeAspect="1"/>
          </p:cNvPicPr>
          <p:nvPr>
            <p:ph sz="quarter" idx="1"/>
          </p:nvPr>
        </p:nvPicPr>
        <p:blipFill>
          <a:blip r:embed="rId2" cstate="email">
            <a:extLst>
              <a:ext uri="{28A0092B-C50C-407E-A947-70E740481C1C}">
                <a14:useLocalDpi xmlns:a14="http://schemas.microsoft.com/office/drawing/2010/main" val="0"/>
              </a:ext>
            </a:extLst>
          </a:blip>
          <a:srcRect t="5046" b="5046"/>
          <a:stretch>
            <a:fillRect/>
          </a:stretch>
        </p:blipFill>
        <p:spPr>
          <a:xfrm>
            <a:off x="454366" y="1154455"/>
            <a:ext cx="8229600" cy="4746187"/>
          </a:xfrm>
        </p:spPr>
      </p:pic>
      <p:sp>
        <p:nvSpPr>
          <p:cNvPr id="9"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17</a:t>
            </a:fld>
            <a:endParaRPr lang="en-US"/>
          </a:p>
        </p:txBody>
      </p:sp>
    </p:spTree>
    <p:extLst>
      <p:ext uri="{BB962C8B-B14F-4D97-AF65-F5344CB8AC3E}">
        <p14:creationId xmlns:p14="http://schemas.microsoft.com/office/powerpoint/2010/main" val="855888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60" y="0"/>
            <a:ext cx="8871361" cy="1116540"/>
          </a:xfrm>
          <a:solidFill>
            <a:schemeClr val="bg1"/>
          </a:solidFill>
        </p:spPr>
        <p:txBody>
          <a:bodyPr>
            <a:noAutofit/>
          </a:bodyPr>
          <a:lstStyle/>
          <a:p>
            <a:pPr algn="ctr"/>
            <a:r>
              <a:rPr lang="en-US" sz="3600" b="1" dirty="0">
                <a:solidFill>
                  <a:srgbClr val="0A4A8E"/>
                </a:solidFill>
                <a:effectLst>
                  <a:outerShdw blurRad="38100" dist="38100" dir="2700000" algn="tl">
                    <a:srgbClr val="000000">
                      <a:alpha val="43137"/>
                    </a:srgbClr>
                  </a:outerShdw>
                </a:effectLst>
                <a:latin typeface="Cambria" panose="02040503050406030204" pitchFamily="18" charset="0"/>
                <a:cs typeface="Arial" panose="020B0604020202020204" pitchFamily="34" charset="0"/>
              </a:rPr>
              <a:t>2012 : The year of the Higgs Boson</a:t>
            </a:r>
          </a:p>
        </p:txBody>
      </p:sp>
      <p:pic>
        <p:nvPicPr>
          <p:cNvPr id="7" name="Content Placeholder 3"/>
          <p:cNvPicPr preferRelativeResize="0">
            <a:picLocks noChangeAspect="1" noChangeArrowheads="1"/>
          </p:cNvPicPr>
          <p:nvPr/>
        </p:nvPicPr>
        <p:blipFill>
          <a:blip r:embed="rId2" cstate="email">
            <a:extLst>
              <a:ext uri="{28A0092B-C50C-407E-A947-70E740481C1C}">
                <a14:useLocalDpi xmlns:a14="http://schemas.microsoft.com/office/drawing/2010/main" val="0"/>
              </a:ext>
            </a:extLst>
          </a:blip>
          <a:srcRect t="871" b="871"/>
          <a:stretch>
            <a:fillRect/>
          </a:stretch>
        </p:blipFill>
        <p:spPr>
          <a:xfrm>
            <a:off x="612648" y="1490494"/>
            <a:ext cx="3554238" cy="4694277"/>
          </a:xfrm>
          <a:prstGeom prst="rect">
            <a:avLst/>
          </a:prstGeom>
          <a:ln>
            <a:noFill/>
          </a:ln>
          <a:effectLst>
            <a:outerShdw blurRad="292100" dist="139700" dir="2700000" algn="tl" rotWithShape="0">
              <a:srgbClr val="333333">
                <a:alpha val="65000"/>
              </a:srgbClr>
            </a:outerShdw>
          </a:effectLst>
        </p:spPr>
      </p:pic>
      <p:pic>
        <p:nvPicPr>
          <p:cNvPr id="8" name="Picture 7" descr="economist p1.jpg"/>
          <p:cNvPicPr>
            <a:picLocks noChangeAspect="1"/>
          </p:cNvPicPr>
          <p:nvPr/>
        </p:nvPicPr>
        <p:blipFill rotWithShape="1">
          <a:blip r:embed="rId3"/>
          <a:srcRect t="3979" r="3195"/>
          <a:stretch/>
        </p:blipFill>
        <p:spPr>
          <a:xfrm>
            <a:off x="4841525" y="1494712"/>
            <a:ext cx="3643562" cy="4687097"/>
          </a:xfrm>
          <a:prstGeom prst="rect">
            <a:avLst/>
          </a:prstGeom>
          <a:ln>
            <a:noFill/>
          </a:ln>
          <a:effectLst>
            <a:outerShdw blurRad="292100" dist="139700" dir="2700000" algn="tl" rotWithShape="0">
              <a:srgbClr val="333333">
                <a:alpha val="65000"/>
              </a:srgbClr>
            </a:outerShdw>
          </a:effectLst>
        </p:spPr>
      </p:pic>
      <p:sp>
        <p:nvSpPr>
          <p:cNvPr id="13"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18</a:t>
            </a:fld>
            <a:endParaRPr lang="en-US"/>
          </a:p>
        </p:txBody>
      </p:sp>
    </p:spTree>
    <p:extLst>
      <p:ext uri="{BB962C8B-B14F-4D97-AF65-F5344CB8AC3E}">
        <p14:creationId xmlns:p14="http://schemas.microsoft.com/office/powerpoint/2010/main" val="1069997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20</a:t>
            </a:fld>
            <a:endParaRPr lang="en-US"/>
          </a:p>
        </p:txBody>
      </p:sp>
      <p:pic>
        <p:nvPicPr>
          <p:cNvPr id="5" name="Picture 4">
            <a:extLst>
              <a:ext uri="{FF2B5EF4-FFF2-40B4-BE49-F238E27FC236}">
                <a16:creationId xmlns:a16="http://schemas.microsoft.com/office/drawing/2014/main" id="{AEFF0800-EADF-46C1-888A-E37F078F815A}"/>
              </a:ext>
            </a:extLst>
          </p:cNvPr>
          <p:cNvPicPr>
            <a:picLocks noChangeAspect="1"/>
          </p:cNvPicPr>
          <p:nvPr/>
        </p:nvPicPr>
        <p:blipFill>
          <a:blip r:embed="rId2"/>
          <a:stretch>
            <a:fillRect/>
          </a:stretch>
        </p:blipFill>
        <p:spPr>
          <a:xfrm>
            <a:off x="741943" y="1440540"/>
            <a:ext cx="7824083" cy="4217390"/>
          </a:xfrm>
          <a:prstGeom prst="rect">
            <a:avLst/>
          </a:prstGeom>
        </p:spPr>
      </p:pic>
      <p:sp>
        <p:nvSpPr>
          <p:cNvPr id="7" name="TextBox 6">
            <a:extLst>
              <a:ext uri="{FF2B5EF4-FFF2-40B4-BE49-F238E27FC236}">
                <a16:creationId xmlns:a16="http://schemas.microsoft.com/office/drawing/2014/main" id="{558017CC-BE08-4468-95EF-F47233BD50AC}"/>
              </a:ext>
            </a:extLst>
          </p:cNvPr>
          <p:cNvSpPr txBox="1"/>
          <p:nvPr/>
        </p:nvSpPr>
        <p:spPr>
          <a:xfrm rot="1196458">
            <a:off x="6980537" y="1509798"/>
            <a:ext cx="1382110" cy="561885"/>
          </a:xfrm>
          <a:prstGeom prst="rect">
            <a:avLst/>
          </a:prstGeom>
          <a:solidFill>
            <a:srgbClr val="FFFF00"/>
          </a:solidFill>
        </p:spPr>
        <p:txBody>
          <a:bodyPr wrap="none" rtlCol="0">
            <a:spAutoFit/>
          </a:bodyPr>
          <a:lstStyle/>
          <a:p>
            <a:pPr>
              <a:lnSpc>
                <a:spcPct val="120000"/>
              </a:lnSpc>
            </a:pPr>
            <a:r>
              <a:rPr lang="fr-CH" sz="2800" dirty="0"/>
              <a:t>DRAFT</a:t>
            </a:r>
          </a:p>
        </p:txBody>
      </p:sp>
    </p:spTree>
    <p:extLst>
      <p:ext uri="{BB962C8B-B14F-4D97-AF65-F5344CB8AC3E}">
        <p14:creationId xmlns:p14="http://schemas.microsoft.com/office/powerpoint/2010/main" val="652798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22</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24</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334126040"/>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Thierry Lagrange</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a:solidFill>
                            <a:srgbClr val="0A4A8E"/>
                          </a:solidFill>
                        </a:rPr>
                        <a:t>Frédéric Hemmer</a:t>
                      </a: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r>
                        <a:rPr kumimoji="0" lang="en-GB" sz="1600" b="0" i="0" kern="1200" dirty="0">
                          <a:solidFill>
                            <a:schemeClr val="tx1"/>
                          </a:solidFill>
                          <a:effectLst/>
                          <a:latin typeface="+mn-lt"/>
                          <a:ea typeface="+mn-ea"/>
                          <a:cs typeface="+mn-cs"/>
                        </a:rPr>
                        <a:t>José Miguel Jiménez</a:t>
                      </a:r>
                      <a:endParaRPr lang="en-GB" sz="1600" dirty="0">
                        <a:solidFill>
                          <a:srgbClr val="0A4A8E"/>
                        </a:solidFill>
                      </a:endParaRP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25</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416247240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a:extLst>
              <a:ext uri="{FF2B5EF4-FFF2-40B4-BE49-F238E27FC236}">
                <a16:creationId xmlns:a16="http://schemas.microsoft.com/office/drawing/2014/main" id="{8D365D2B-4162-48A8-A921-1DABEF704F50}"/>
              </a:ext>
            </a:extLst>
          </p:cNvPr>
          <p:cNvGraphicFramePr>
            <a:graphicFrameLocks/>
          </p:cNvGraphicFramePr>
          <p:nvPr/>
        </p:nvGraphicFramePr>
        <p:xfrm>
          <a:off x="4233625" y="3327166"/>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442074" y="1171448"/>
            <a:ext cx="2371724" cy="537210"/>
          </a:xfrm>
        </p:spPr>
        <p:txBody>
          <a:bodyPr>
            <a:normAutofit/>
          </a:bodyPr>
          <a:lstStyle/>
          <a:p>
            <a:pPr marL="0" indent="0">
              <a:buNone/>
            </a:pPr>
            <a:r>
              <a:rPr lang="en-US" sz="1600" b="1" dirty="0">
                <a:solidFill>
                  <a:srgbClr val="0A4A8E"/>
                </a:solidFill>
              </a:rPr>
              <a:t>24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26</a:t>
            </a:fld>
            <a:endParaRPr lang="en-US"/>
          </a:p>
        </p:txBody>
      </p:sp>
      <p:sp>
        <p:nvSpPr>
          <p:cNvPr id="4" name="Footer Placeholder 3"/>
          <p:cNvSpPr>
            <a:spLocks noGrp="1"/>
          </p:cNvSpPr>
          <p:nvPr>
            <p:ph type="ftr" sz="quarter" idx="16"/>
          </p:nvPr>
        </p:nvSpPr>
        <p:spPr/>
        <p:txBody>
          <a:bodyPr/>
          <a:lstStyle/>
          <a:p>
            <a:pPr>
              <a:defRPr/>
            </a:pPr>
            <a:r>
              <a:rPr lang="en-GB"/>
              <a:t>Welcome to the EN Department</a:t>
            </a:r>
            <a:endParaRPr lang="en-US"/>
          </a:p>
        </p:txBody>
      </p:sp>
      <p:graphicFrame>
        <p:nvGraphicFramePr>
          <p:cNvPr id="2" name="Table 1">
            <a:extLst>
              <a:ext uri="{FF2B5EF4-FFF2-40B4-BE49-F238E27FC236}">
                <a16:creationId xmlns:a16="http://schemas.microsoft.com/office/drawing/2014/main" id="{4F0AFE1A-9340-4867-A234-A4C408937A52}"/>
              </a:ext>
            </a:extLst>
          </p:cNvPr>
          <p:cNvGraphicFramePr>
            <a:graphicFrameLocks noGrp="1"/>
          </p:cNvGraphicFramePr>
          <p:nvPr/>
        </p:nvGraphicFramePr>
        <p:xfrm>
          <a:off x="1102302" y="3953075"/>
          <a:ext cx="2206358" cy="1967865"/>
        </p:xfrm>
        <a:graphic>
          <a:graphicData uri="http://schemas.openxmlformats.org/drawingml/2006/table">
            <a:tbl>
              <a:tblPr>
                <a:tableStyleId>{5C22544A-7EE6-4342-B048-85BDC9FD1C3A}</a:tableStyleId>
              </a:tblPr>
              <a:tblGrid>
                <a:gridCol w="1640625">
                  <a:extLst>
                    <a:ext uri="{9D8B030D-6E8A-4147-A177-3AD203B41FA5}">
                      <a16:colId xmlns:a16="http://schemas.microsoft.com/office/drawing/2014/main" val="389821841"/>
                    </a:ext>
                  </a:extLst>
                </a:gridCol>
                <a:gridCol w="565733">
                  <a:extLst>
                    <a:ext uri="{9D8B030D-6E8A-4147-A177-3AD203B41FA5}">
                      <a16:colId xmlns:a16="http://schemas.microsoft.com/office/drawing/2014/main" val="47439372"/>
                    </a:ext>
                  </a:extLst>
                </a:gridCol>
              </a:tblGrid>
              <a:tr h="190500">
                <a:tc gridSpan="2">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Status</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5931470"/>
                  </a:ext>
                </a:extLst>
              </a:tr>
              <a:tr h="190500">
                <a:tc>
                  <a:txBody>
                    <a:bodyPr/>
                    <a:lstStyle/>
                    <a:p>
                      <a:pPr algn="l" fontAlgn="b"/>
                      <a:r>
                        <a:rPr lang="en-GB" sz="1100" u="none" strike="noStrike" dirty="0">
                          <a:effectLst/>
                        </a:rPr>
                        <a:t>Cooperation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0534892"/>
                  </a:ext>
                </a:extLst>
              </a:tr>
              <a:tr h="190500">
                <a:tc>
                  <a:txBody>
                    <a:bodyPr/>
                    <a:lstStyle/>
                    <a:p>
                      <a:pPr algn="l" fontAlgn="b"/>
                      <a:r>
                        <a:rPr lang="en-GB" sz="1100" u="none" strike="noStrike" dirty="0">
                          <a:effectLst/>
                        </a:rPr>
                        <a:t>Doctoral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96954011"/>
                  </a:ext>
                </a:extLst>
              </a:tr>
              <a:tr h="19050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3335174"/>
                  </a:ext>
                </a:extLst>
              </a:tr>
              <a:tr h="190500">
                <a:tc>
                  <a:txBody>
                    <a:bodyPr/>
                    <a:lstStyle/>
                    <a:p>
                      <a:pPr algn="l" fontAlgn="b"/>
                      <a:r>
                        <a:rPr lang="en-GB" sz="1100" u="none" strike="noStrike" dirty="0">
                          <a:effectLst/>
                        </a:rPr>
                        <a:t>Project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426086"/>
                  </a:ext>
                </a:extLst>
              </a:tr>
              <a:tr h="190500">
                <a:tc>
                  <a:txBody>
                    <a:bodyPr/>
                    <a:lstStyle/>
                    <a:p>
                      <a:pPr algn="l" fontAlgn="b"/>
                      <a:r>
                        <a:rPr lang="en-GB" sz="1100" u="none" strike="noStrike" dirty="0">
                          <a:effectLst/>
                        </a:rPr>
                        <a:t>Staff</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320</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2152186"/>
                  </a:ext>
                </a:extLst>
              </a:tr>
              <a:tr h="190500">
                <a:tc>
                  <a:txBody>
                    <a:bodyPr/>
                    <a:lstStyle/>
                    <a:p>
                      <a:pPr algn="l" fontAlgn="b"/>
                      <a:r>
                        <a:rPr lang="en-GB" sz="1100" u="none" strike="noStrike" dirty="0">
                          <a:effectLst/>
                        </a:rPr>
                        <a:t>Technical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55266"/>
                  </a:ext>
                </a:extLst>
              </a:tr>
              <a:tr h="19050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5767236"/>
                  </a:ext>
                </a:extLst>
              </a:tr>
              <a:tr h="190500">
                <a:tc>
                  <a:txBody>
                    <a:bodyPr/>
                    <a:lstStyle/>
                    <a:p>
                      <a:pPr algn="l" fontAlgn="b"/>
                      <a:r>
                        <a:rPr lang="en-GB" sz="1100" u="none" strike="noStrike" dirty="0">
                          <a:effectLst/>
                        </a:rPr>
                        <a:t>Administrative Student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16280579"/>
                  </a:ext>
                </a:extLst>
              </a:tr>
              <a:tr h="19050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398</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604808"/>
                  </a:ext>
                </a:extLst>
              </a:tr>
            </a:tbl>
          </a:graphicData>
        </a:graphic>
      </p:graphicFrame>
      <p:graphicFrame>
        <p:nvGraphicFramePr>
          <p:cNvPr id="5" name="Table 4">
            <a:extLst>
              <a:ext uri="{FF2B5EF4-FFF2-40B4-BE49-F238E27FC236}">
                <a16:creationId xmlns:a16="http://schemas.microsoft.com/office/drawing/2014/main" id="{230E4A78-B420-439A-9399-99A5704342CB}"/>
              </a:ext>
            </a:extLst>
          </p:cNvPr>
          <p:cNvGraphicFramePr>
            <a:graphicFrameLocks noGrp="1"/>
          </p:cNvGraphicFramePr>
          <p:nvPr/>
        </p:nvGraphicFramePr>
        <p:xfrm>
          <a:off x="7374610" y="3012851"/>
          <a:ext cx="1219200" cy="381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034018631"/>
                    </a:ext>
                  </a:extLst>
                </a:gridCol>
                <a:gridCol w="609600">
                  <a:extLst>
                    <a:ext uri="{9D8B030D-6E8A-4147-A177-3AD203B41FA5}">
                      <a16:colId xmlns:a16="http://schemas.microsoft.com/office/drawing/2014/main" val="3684228282"/>
                    </a:ext>
                  </a:extLst>
                </a:gridCol>
              </a:tblGrid>
              <a:tr h="190500">
                <a:tc>
                  <a:txBody>
                    <a:bodyPr/>
                    <a:lstStyle/>
                    <a:p>
                      <a:pPr algn="ctr" fontAlgn="b"/>
                      <a:r>
                        <a:rPr lang="en-GB" sz="1100" b="1" u="none" strike="noStrike" dirty="0">
                          <a:effectLst/>
                        </a:rPr>
                        <a:t>F</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effectLst/>
                        </a:rPr>
                        <a:t>M</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9337875"/>
                  </a:ext>
                </a:extLst>
              </a:tr>
              <a:tr h="190500">
                <a:tc>
                  <a:txBody>
                    <a:bodyPr/>
                    <a:lstStyle/>
                    <a:p>
                      <a:pPr algn="ctr" fontAlgn="b"/>
                      <a:r>
                        <a:rPr lang="en-GB" sz="1100" u="none" strike="noStrike">
                          <a:effectLst/>
                        </a:rPr>
                        <a:t>14%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359189"/>
                  </a:ext>
                </a:extLst>
              </a:tr>
            </a:tbl>
          </a:graphicData>
        </a:graphic>
      </p:graphicFrame>
      <p:graphicFrame>
        <p:nvGraphicFramePr>
          <p:cNvPr id="8" name="Table 7">
            <a:extLst>
              <a:ext uri="{FF2B5EF4-FFF2-40B4-BE49-F238E27FC236}">
                <a16:creationId xmlns:a16="http://schemas.microsoft.com/office/drawing/2014/main" id="{1A044C94-9262-4877-8657-112A694012ED}"/>
              </a:ext>
            </a:extLst>
          </p:cNvPr>
          <p:cNvGraphicFramePr>
            <a:graphicFrameLocks noGrp="1"/>
          </p:cNvGraphicFramePr>
          <p:nvPr/>
        </p:nvGraphicFramePr>
        <p:xfrm>
          <a:off x="1133070" y="1515569"/>
          <a:ext cx="6671303" cy="437642"/>
        </p:xfrm>
        <a:graphic>
          <a:graphicData uri="http://schemas.openxmlformats.org/drawingml/2006/table">
            <a:tbl>
              <a:tblPr>
                <a:tableStyleId>{5C22544A-7EE6-4342-B048-85BDC9FD1C3A}</a:tableStyleId>
              </a:tblPr>
              <a:tblGrid>
                <a:gridCol w="283050">
                  <a:extLst>
                    <a:ext uri="{9D8B030D-6E8A-4147-A177-3AD203B41FA5}">
                      <a16:colId xmlns:a16="http://schemas.microsoft.com/office/drawing/2014/main" val="798602439"/>
                    </a:ext>
                  </a:extLst>
                </a:gridCol>
                <a:gridCol w="267323">
                  <a:extLst>
                    <a:ext uri="{9D8B030D-6E8A-4147-A177-3AD203B41FA5}">
                      <a16:colId xmlns:a16="http://schemas.microsoft.com/office/drawing/2014/main" val="3934868787"/>
                    </a:ext>
                  </a:extLst>
                </a:gridCol>
                <a:gridCol w="298774">
                  <a:extLst>
                    <a:ext uri="{9D8B030D-6E8A-4147-A177-3AD203B41FA5}">
                      <a16:colId xmlns:a16="http://schemas.microsoft.com/office/drawing/2014/main" val="1265038195"/>
                    </a:ext>
                  </a:extLst>
                </a:gridCol>
                <a:gridCol w="271254">
                  <a:extLst>
                    <a:ext uri="{9D8B030D-6E8A-4147-A177-3AD203B41FA5}">
                      <a16:colId xmlns:a16="http://schemas.microsoft.com/office/drawing/2014/main" val="3712281473"/>
                    </a:ext>
                  </a:extLst>
                </a:gridCol>
                <a:gridCol w="283050">
                  <a:extLst>
                    <a:ext uri="{9D8B030D-6E8A-4147-A177-3AD203B41FA5}">
                      <a16:colId xmlns:a16="http://schemas.microsoft.com/office/drawing/2014/main" val="2295051504"/>
                    </a:ext>
                  </a:extLst>
                </a:gridCol>
                <a:gridCol w="271254">
                  <a:extLst>
                    <a:ext uri="{9D8B030D-6E8A-4147-A177-3AD203B41FA5}">
                      <a16:colId xmlns:a16="http://schemas.microsoft.com/office/drawing/2014/main" val="642874853"/>
                    </a:ext>
                  </a:extLst>
                </a:gridCol>
                <a:gridCol w="283050">
                  <a:extLst>
                    <a:ext uri="{9D8B030D-6E8A-4147-A177-3AD203B41FA5}">
                      <a16:colId xmlns:a16="http://schemas.microsoft.com/office/drawing/2014/main" val="3499139309"/>
                    </a:ext>
                  </a:extLst>
                </a:gridCol>
                <a:gridCol w="251599">
                  <a:extLst>
                    <a:ext uri="{9D8B030D-6E8A-4147-A177-3AD203B41FA5}">
                      <a16:colId xmlns:a16="http://schemas.microsoft.com/office/drawing/2014/main" val="3528643392"/>
                    </a:ext>
                  </a:extLst>
                </a:gridCol>
                <a:gridCol w="220149">
                  <a:extLst>
                    <a:ext uri="{9D8B030D-6E8A-4147-A177-3AD203B41FA5}">
                      <a16:colId xmlns:a16="http://schemas.microsoft.com/office/drawing/2014/main" val="379536966"/>
                    </a:ext>
                  </a:extLst>
                </a:gridCol>
                <a:gridCol w="330224">
                  <a:extLst>
                    <a:ext uri="{9D8B030D-6E8A-4147-A177-3AD203B41FA5}">
                      <a16:colId xmlns:a16="http://schemas.microsoft.com/office/drawing/2014/main" val="2267144451"/>
                    </a:ext>
                  </a:extLst>
                </a:gridCol>
                <a:gridCol w="298774">
                  <a:extLst>
                    <a:ext uri="{9D8B030D-6E8A-4147-A177-3AD203B41FA5}">
                      <a16:colId xmlns:a16="http://schemas.microsoft.com/office/drawing/2014/main" val="4190034045"/>
                    </a:ext>
                  </a:extLst>
                </a:gridCol>
                <a:gridCol w="298774">
                  <a:extLst>
                    <a:ext uri="{9D8B030D-6E8A-4147-A177-3AD203B41FA5}">
                      <a16:colId xmlns:a16="http://schemas.microsoft.com/office/drawing/2014/main" val="4108419152"/>
                    </a:ext>
                  </a:extLst>
                </a:gridCol>
                <a:gridCol w="314500">
                  <a:extLst>
                    <a:ext uri="{9D8B030D-6E8A-4147-A177-3AD203B41FA5}">
                      <a16:colId xmlns:a16="http://schemas.microsoft.com/office/drawing/2014/main" val="1414806284"/>
                    </a:ext>
                  </a:extLst>
                </a:gridCol>
                <a:gridCol w="251599">
                  <a:extLst>
                    <a:ext uri="{9D8B030D-6E8A-4147-A177-3AD203B41FA5}">
                      <a16:colId xmlns:a16="http://schemas.microsoft.com/office/drawing/2014/main" val="1625898709"/>
                    </a:ext>
                  </a:extLst>
                </a:gridCol>
                <a:gridCol w="251599">
                  <a:extLst>
                    <a:ext uri="{9D8B030D-6E8A-4147-A177-3AD203B41FA5}">
                      <a16:colId xmlns:a16="http://schemas.microsoft.com/office/drawing/2014/main" val="549904741"/>
                    </a:ext>
                  </a:extLst>
                </a:gridCol>
                <a:gridCol w="271254">
                  <a:extLst>
                    <a:ext uri="{9D8B030D-6E8A-4147-A177-3AD203B41FA5}">
                      <a16:colId xmlns:a16="http://schemas.microsoft.com/office/drawing/2014/main" val="2116371377"/>
                    </a:ext>
                  </a:extLst>
                </a:gridCol>
                <a:gridCol w="318430">
                  <a:extLst>
                    <a:ext uri="{9D8B030D-6E8A-4147-A177-3AD203B41FA5}">
                      <a16:colId xmlns:a16="http://schemas.microsoft.com/office/drawing/2014/main" val="238878093"/>
                    </a:ext>
                  </a:extLst>
                </a:gridCol>
                <a:gridCol w="271254">
                  <a:extLst>
                    <a:ext uri="{9D8B030D-6E8A-4147-A177-3AD203B41FA5}">
                      <a16:colId xmlns:a16="http://schemas.microsoft.com/office/drawing/2014/main" val="139707416"/>
                    </a:ext>
                  </a:extLst>
                </a:gridCol>
                <a:gridCol w="251599">
                  <a:extLst>
                    <a:ext uri="{9D8B030D-6E8A-4147-A177-3AD203B41FA5}">
                      <a16:colId xmlns:a16="http://schemas.microsoft.com/office/drawing/2014/main" val="2541773550"/>
                    </a:ext>
                  </a:extLst>
                </a:gridCol>
                <a:gridCol w="267323">
                  <a:extLst>
                    <a:ext uri="{9D8B030D-6E8A-4147-A177-3AD203B41FA5}">
                      <a16:colId xmlns:a16="http://schemas.microsoft.com/office/drawing/2014/main" val="1060112604"/>
                    </a:ext>
                  </a:extLst>
                </a:gridCol>
                <a:gridCol w="298774">
                  <a:extLst>
                    <a:ext uri="{9D8B030D-6E8A-4147-A177-3AD203B41FA5}">
                      <a16:colId xmlns:a16="http://schemas.microsoft.com/office/drawing/2014/main" val="1193702110"/>
                    </a:ext>
                  </a:extLst>
                </a:gridCol>
                <a:gridCol w="298774">
                  <a:extLst>
                    <a:ext uri="{9D8B030D-6E8A-4147-A177-3AD203B41FA5}">
                      <a16:colId xmlns:a16="http://schemas.microsoft.com/office/drawing/2014/main" val="688952606"/>
                    </a:ext>
                  </a:extLst>
                </a:gridCol>
                <a:gridCol w="251599">
                  <a:extLst>
                    <a:ext uri="{9D8B030D-6E8A-4147-A177-3AD203B41FA5}">
                      <a16:colId xmlns:a16="http://schemas.microsoft.com/office/drawing/2014/main" val="1663517828"/>
                    </a:ext>
                  </a:extLst>
                </a:gridCol>
                <a:gridCol w="267323">
                  <a:extLst>
                    <a:ext uri="{9D8B030D-6E8A-4147-A177-3AD203B41FA5}">
                      <a16:colId xmlns:a16="http://schemas.microsoft.com/office/drawing/2014/main" val="957673782"/>
                    </a:ext>
                  </a:extLst>
                </a:gridCol>
              </a:tblGrid>
              <a:tr h="218821">
                <a:tc>
                  <a:txBody>
                    <a:bodyPr/>
                    <a:lstStyle/>
                    <a:p>
                      <a:pPr algn="ctr" fontAlgn="b"/>
                      <a:r>
                        <a:rPr lang="en-GB" sz="1100" b="0" u="none" strike="noStrike" dirty="0">
                          <a:effectLst/>
                        </a:rPr>
                        <a:t>AT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BG</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BR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CH</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DE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DK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FI</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FR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GB</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GR</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HU</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IN</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IT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NL</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NO</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PL</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PT</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RO</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RU</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SE</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0" u="none" strike="noStrike" dirty="0">
                          <a:effectLst/>
                        </a:rPr>
                        <a:t>SK</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9051292"/>
                  </a:ext>
                </a:extLst>
              </a:tr>
              <a:tr h="218821">
                <a:tc>
                  <a:txBody>
                    <a:bodyPr/>
                    <a:lstStyle/>
                    <a:p>
                      <a:pPr algn="ctr" fontAlgn="b"/>
                      <a:r>
                        <a:rPr lang="en-GB" sz="1100" u="none" strike="noStrike">
                          <a:effectLst/>
                        </a:rPr>
                        <a:t>3</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18</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3</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19</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9</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184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10</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42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4</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17</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17</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3</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2</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1</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438211"/>
                  </a:ext>
                </a:extLst>
              </a:tr>
            </a:tbl>
          </a:graphicData>
        </a:graphic>
      </p:graphicFrame>
      <p:graphicFrame>
        <p:nvGraphicFramePr>
          <p:cNvPr id="16" name="Table 15">
            <a:extLst>
              <a:ext uri="{FF2B5EF4-FFF2-40B4-BE49-F238E27FC236}">
                <a16:creationId xmlns:a16="http://schemas.microsoft.com/office/drawing/2014/main" id="{A64F8E62-8727-4BAB-B962-5378C3060B1B}"/>
              </a:ext>
            </a:extLst>
          </p:cNvPr>
          <p:cNvGraphicFramePr>
            <a:graphicFrameLocks noGrp="1"/>
          </p:cNvGraphicFramePr>
          <p:nvPr/>
        </p:nvGraphicFramePr>
        <p:xfrm>
          <a:off x="338375" y="2229946"/>
          <a:ext cx="4171632" cy="1396365"/>
        </p:xfrm>
        <a:graphic>
          <a:graphicData uri="http://schemas.openxmlformats.org/drawingml/2006/table">
            <a:tbl>
              <a:tblPr>
                <a:tableStyleId>{5C22544A-7EE6-4342-B048-85BDC9FD1C3A}</a:tableStyleId>
              </a:tblPr>
              <a:tblGrid>
                <a:gridCol w="3327013">
                  <a:extLst>
                    <a:ext uri="{9D8B030D-6E8A-4147-A177-3AD203B41FA5}">
                      <a16:colId xmlns:a16="http://schemas.microsoft.com/office/drawing/2014/main" val="2397565312"/>
                    </a:ext>
                  </a:extLst>
                </a:gridCol>
                <a:gridCol w="418415">
                  <a:extLst>
                    <a:ext uri="{9D8B030D-6E8A-4147-A177-3AD203B41FA5}">
                      <a16:colId xmlns:a16="http://schemas.microsoft.com/office/drawing/2014/main" val="796506734"/>
                    </a:ext>
                  </a:extLst>
                </a:gridCol>
                <a:gridCol w="426204">
                  <a:extLst>
                    <a:ext uri="{9D8B030D-6E8A-4147-A177-3AD203B41FA5}">
                      <a16:colId xmlns:a16="http://schemas.microsoft.com/office/drawing/2014/main" val="601172716"/>
                    </a:ext>
                  </a:extLst>
                </a:gridCol>
              </a:tblGrid>
              <a:tr h="190500">
                <a:tc gridSpan="3">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Professional Category</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856985"/>
                  </a:ext>
                </a:extLst>
              </a:tr>
              <a:tr h="190500">
                <a:tc>
                  <a:txBody>
                    <a:bodyPr/>
                    <a:lstStyle/>
                    <a:p>
                      <a:pPr algn="l" fontAlgn="b"/>
                      <a:r>
                        <a:rPr lang="en-GB" sz="1100" u="none" strike="noStrike" dirty="0">
                          <a:effectLst/>
                        </a:rPr>
                        <a:t>Administrative work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19450269"/>
                  </a:ext>
                </a:extLst>
              </a:tr>
              <a:tr h="190500">
                <a:tc>
                  <a:txBody>
                    <a:bodyPr/>
                    <a:lstStyle/>
                    <a:p>
                      <a:pPr algn="l" fontAlgn="b"/>
                      <a:r>
                        <a:rPr lang="en-GB" sz="1100" u="none" strike="noStrike">
                          <a:effectLst/>
                        </a:rPr>
                        <a:t>Office &amp; Administrative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13</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75688"/>
                  </a:ext>
                </a:extLst>
              </a:tr>
              <a:tr h="190500">
                <a:tc>
                  <a:txBody>
                    <a:bodyPr/>
                    <a:lstStyle/>
                    <a:p>
                      <a:pPr algn="l" fontAlgn="b"/>
                      <a:r>
                        <a:rPr lang="en-GB" sz="1100" u="none" strike="noStrike">
                          <a:effectLst/>
                        </a:rPr>
                        <a:t>Scientific &amp; Engineering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182</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47%</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1585743"/>
                  </a:ext>
                </a:extLst>
              </a:tr>
              <a:tr h="190500">
                <a:tc>
                  <a:txBody>
                    <a:bodyPr/>
                    <a:lstStyle/>
                    <a:p>
                      <a:pPr algn="l" fontAlgn="b"/>
                      <a:r>
                        <a:rPr lang="en-GB" sz="1100" u="none" strike="noStrike" dirty="0">
                          <a:effectLst/>
                        </a:rPr>
                        <a:t>Scientific Work (Experimental &amp; Theoretical Physics)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475366394"/>
                  </a:ext>
                </a:extLst>
              </a:tr>
              <a:tr h="190500">
                <a:tc>
                  <a:txBody>
                    <a:bodyPr/>
                    <a:lstStyle/>
                    <a:p>
                      <a:pPr algn="l" fontAlgn="b"/>
                      <a:r>
                        <a:rPr lang="en-GB" sz="1100" u="none" strike="noStrike">
                          <a:effectLst/>
                        </a:rPr>
                        <a:t>Technical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195</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49%</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5673438"/>
                  </a:ext>
                </a:extLst>
              </a:tr>
              <a:tr h="190500">
                <a:tc>
                  <a:txBody>
                    <a:bodyPr/>
                    <a:lstStyle/>
                    <a:p>
                      <a:pPr algn="l" fontAlgn="b"/>
                      <a:r>
                        <a:rPr lang="en-GB" sz="1100" u="none" strike="noStrike">
                          <a:effectLst/>
                        </a:rPr>
                        <a:t>Manual work, Crafts &amp; Trades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284640"/>
                  </a:ext>
                </a:extLst>
              </a:tr>
            </a:tbl>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27</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28</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626993" y="5574675"/>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29</a:t>
            </a:fld>
            <a:endParaRPr lang="en-US" dirty="0"/>
          </a:p>
        </p:txBody>
      </p:sp>
      <p:pic>
        <p:nvPicPr>
          <p:cNvPr id="11" name="Picture 10">
            <a:extLst>
              <a:ext uri="{FF2B5EF4-FFF2-40B4-BE49-F238E27FC236}">
                <a16:creationId xmlns:a16="http://schemas.microsoft.com/office/drawing/2014/main" id="{05419971-504E-3846-93B4-8079F49C125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190" r="2695" b="259"/>
          <a:stretch/>
        </p:blipFill>
        <p:spPr>
          <a:xfrm>
            <a:off x="698269" y="4865483"/>
            <a:ext cx="928724" cy="1247352"/>
          </a:xfrm>
          <a:prstGeom prst="rect">
            <a:avLst/>
          </a:prstGeom>
        </p:spPr>
      </p:pic>
      <p:pic>
        <p:nvPicPr>
          <p:cNvPr id="6" name="Picture 5">
            <a:extLst>
              <a:ext uri="{FF2B5EF4-FFF2-40B4-BE49-F238E27FC236}">
                <a16:creationId xmlns:a16="http://schemas.microsoft.com/office/drawing/2014/main" id="{067F0A76-4D5F-9546-BBBE-BB71D5AB99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9790" y="3611229"/>
            <a:ext cx="2771292" cy="1732469"/>
          </a:xfrm>
          <a:prstGeom prst="rect">
            <a:avLst/>
          </a:prstGeom>
        </p:spPr>
      </p:pic>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2412462" y="3601128"/>
            <a:ext cx="1740213" cy="1227257"/>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4187900" y="3610714"/>
            <a:ext cx="1366375" cy="2453435"/>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596188" y="3610714"/>
            <a:ext cx="1688022" cy="949512"/>
          </a:xfrm>
          <a:prstGeom prst="rect">
            <a:avLst/>
          </a:prstGeom>
        </p:spPr>
      </p:pic>
    </p:spTree>
    <p:extLst>
      <p:ext uri="{BB962C8B-B14F-4D97-AF65-F5344CB8AC3E}">
        <p14:creationId xmlns:p14="http://schemas.microsoft.com/office/powerpoint/2010/main" val="3344947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1067" y="2962102"/>
            <a:ext cx="3871573" cy="923330"/>
          </a:xfrm>
          <a:prstGeom prst="rect">
            <a:avLst/>
          </a:prstGeom>
          <a:noFill/>
        </p:spPr>
        <p:txBody>
          <a:bodyPr wrap="none" rtlCol="0">
            <a:spAutoFit/>
          </a:bodyPr>
          <a:lstStyle/>
          <a:p>
            <a:r>
              <a:rPr lang="en-GB" sz="5400" b="1" dirty="0">
                <a:ln w="12700">
                  <a:noFill/>
                  <a:prstDash val="solid"/>
                </a:ln>
                <a:solidFill>
                  <a:srgbClr val="0A4A8E"/>
                </a:solidFill>
                <a:effectLst>
                  <a:outerShdw blurRad="41275" dist="20320" dir="1800000" algn="tl" rotWithShape="0">
                    <a:srgbClr val="000000">
                      <a:alpha val="40000"/>
                    </a:srgbClr>
                  </a:outerShdw>
                </a:effectLst>
              </a:rPr>
              <a:t>Where</a:t>
            </a:r>
            <a:r>
              <a:rPr lang="en-GB" sz="32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891567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4471" y="8245"/>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30</a:t>
            </a:fld>
            <a:endParaRPr lang="en-US" dirty="0"/>
          </a:p>
        </p:txBody>
      </p:sp>
      <p:pic>
        <p:nvPicPr>
          <p:cNvPr id="27" name="Picture 26">
            <a:extLst>
              <a:ext uri="{FF2B5EF4-FFF2-40B4-BE49-F238E27FC236}">
                <a16:creationId xmlns:a16="http://schemas.microsoft.com/office/drawing/2014/main" id="{F612206B-EA3D-CF4D-B09F-CD7E2475D049}"/>
              </a:ext>
            </a:extLst>
          </p:cNvPr>
          <p:cNvPicPr>
            <a:picLocks noChangeAspect="1"/>
          </p:cNvPicPr>
          <p:nvPr/>
        </p:nvPicPr>
        <p:blipFill>
          <a:blip r:embed="rId3"/>
          <a:stretch>
            <a:fillRect/>
          </a:stretch>
        </p:blipFill>
        <p:spPr>
          <a:xfrm>
            <a:off x="808877" y="3430152"/>
            <a:ext cx="7202052" cy="887633"/>
          </a:xfrm>
          <a:prstGeom prst="rect">
            <a:avLst/>
          </a:prstGeom>
        </p:spPr>
      </p:pic>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4"/>
          <a:stretch>
            <a:fillRect/>
          </a:stretch>
        </p:blipFill>
        <p:spPr>
          <a:xfrm>
            <a:off x="364164" y="4409571"/>
            <a:ext cx="1935238" cy="1419954"/>
          </a:xfrm>
          <a:prstGeom prst="rect">
            <a:avLst/>
          </a:prstGeom>
        </p:spPr>
      </p:pic>
      <p:pic>
        <p:nvPicPr>
          <p:cNvPr id="32" name="Picture 31">
            <a:extLst>
              <a:ext uri="{FF2B5EF4-FFF2-40B4-BE49-F238E27FC236}">
                <a16:creationId xmlns:a16="http://schemas.microsoft.com/office/drawing/2014/main" id="{6B4F4EEA-4F0B-694C-A680-014E22DA4CE0}"/>
              </a:ext>
            </a:extLst>
          </p:cNvPr>
          <p:cNvPicPr>
            <a:picLocks noChangeAspect="1"/>
          </p:cNvPicPr>
          <p:nvPr/>
        </p:nvPicPr>
        <p:blipFill rotWithShape="1">
          <a:blip r:embed="rId5"/>
          <a:srcRect l="1" t="8769" r="124"/>
          <a:stretch/>
        </p:blipFill>
        <p:spPr>
          <a:xfrm>
            <a:off x="7062083" y="2105303"/>
            <a:ext cx="1508712" cy="1282942"/>
          </a:xfrm>
          <a:prstGeom prst="rect">
            <a:avLst/>
          </a:prstGeom>
          <a:ln>
            <a:solidFill>
              <a:schemeClr val="tx2">
                <a:lumMod val="60000"/>
                <a:lumOff val="40000"/>
              </a:schemeClr>
            </a:solidFill>
          </a:ln>
        </p:spPr>
      </p:pic>
      <p:pic>
        <p:nvPicPr>
          <p:cNvPr id="33" name="Picture 32">
            <a:extLst>
              <a:ext uri="{FF2B5EF4-FFF2-40B4-BE49-F238E27FC236}">
                <a16:creationId xmlns:a16="http://schemas.microsoft.com/office/drawing/2014/main" id="{44AA8D00-1F4B-BB42-AA50-7928C8B3B27B}"/>
              </a:ext>
            </a:extLst>
          </p:cNvPr>
          <p:cNvPicPr>
            <a:picLocks noChangeAspect="1"/>
          </p:cNvPicPr>
          <p:nvPr/>
        </p:nvPicPr>
        <p:blipFill rotWithShape="1">
          <a:blip r:embed="rId6"/>
          <a:srcRect l="693" t="8814" r="158" b="7122"/>
          <a:stretch/>
        </p:blipFill>
        <p:spPr>
          <a:xfrm>
            <a:off x="6683760" y="4437079"/>
            <a:ext cx="2082470" cy="1282730"/>
          </a:xfrm>
          <a:prstGeom prst="rect">
            <a:avLst/>
          </a:prstGeom>
          <a:ln>
            <a:solidFill>
              <a:schemeClr val="tx2">
                <a:lumMod val="60000"/>
                <a:lumOff val="40000"/>
              </a:schemeClr>
            </a:solidFill>
          </a:ln>
        </p:spPr>
      </p:pic>
      <p:pic>
        <p:nvPicPr>
          <p:cNvPr id="34" name="Picture 33">
            <a:extLst>
              <a:ext uri="{FF2B5EF4-FFF2-40B4-BE49-F238E27FC236}">
                <a16:creationId xmlns:a16="http://schemas.microsoft.com/office/drawing/2014/main" id="{4D584535-9139-A24E-928F-1790E0EA303C}"/>
              </a:ext>
            </a:extLst>
          </p:cNvPr>
          <p:cNvPicPr>
            <a:picLocks noChangeAspect="1"/>
          </p:cNvPicPr>
          <p:nvPr/>
        </p:nvPicPr>
        <p:blipFill>
          <a:blip r:embed="rId7"/>
          <a:stretch>
            <a:fillRect/>
          </a:stretch>
        </p:blipFill>
        <p:spPr>
          <a:xfrm>
            <a:off x="4661376" y="2135306"/>
            <a:ext cx="2190451" cy="1201267"/>
          </a:xfrm>
          <a:prstGeom prst="rect">
            <a:avLst/>
          </a:prstGeom>
          <a:ln>
            <a:solidFill>
              <a:schemeClr val="bg2"/>
            </a:solidFill>
          </a:ln>
        </p:spPr>
      </p:pic>
      <p:pic>
        <p:nvPicPr>
          <p:cNvPr id="35" name="Content Placeholder 6">
            <a:extLst>
              <a:ext uri="{FF2B5EF4-FFF2-40B4-BE49-F238E27FC236}">
                <a16:creationId xmlns:a16="http://schemas.microsoft.com/office/drawing/2014/main" id="{0C8B02D7-BA0F-0045-A19D-EA135074D07A}"/>
              </a:ext>
            </a:extLst>
          </p:cNvPr>
          <p:cNvPicPr>
            <a:picLocks noChangeAspect="1"/>
          </p:cNvPicPr>
          <p:nvPr/>
        </p:nvPicPr>
        <p:blipFill rotWithShape="1">
          <a:blip r:embed="rId8">
            <a:extLst>
              <a:ext uri="{28A0092B-C50C-407E-A947-70E740481C1C}">
                <a14:useLocalDpi xmlns:a14="http://schemas.microsoft.com/office/drawing/2010/main" val="0"/>
              </a:ext>
            </a:extLst>
          </a:blip>
          <a:srcRect l="1" r="2647"/>
          <a:stretch/>
        </p:blipFill>
        <p:spPr>
          <a:xfrm rot="10800000">
            <a:off x="2596537" y="4431596"/>
            <a:ext cx="1630938" cy="1293697"/>
          </a:xfrm>
          <a:prstGeom prst="rect">
            <a:avLst/>
          </a:prstGeom>
        </p:spPr>
      </p:pic>
      <p:pic>
        <p:nvPicPr>
          <p:cNvPr id="6" name="Picture 5">
            <a:extLst>
              <a:ext uri="{FF2B5EF4-FFF2-40B4-BE49-F238E27FC236}">
                <a16:creationId xmlns:a16="http://schemas.microsoft.com/office/drawing/2014/main" id="{1CC03047-5937-5744-84B9-F9299C98B88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5253" y="2135164"/>
            <a:ext cx="2003133" cy="1228142"/>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10"/>
          <a:stretch>
            <a:fillRect/>
          </a:stretch>
        </p:blipFill>
        <p:spPr>
          <a:xfrm>
            <a:off x="4454439" y="4409570"/>
            <a:ext cx="2002357" cy="1419954"/>
          </a:xfrm>
          <a:prstGeom prst="rect">
            <a:avLst/>
          </a:prstGeom>
        </p:spPr>
      </p:pic>
      <p:pic>
        <p:nvPicPr>
          <p:cNvPr id="37" name="Picture 36">
            <a:extLst>
              <a:ext uri="{FF2B5EF4-FFF2-40B4-BE49-F238E27FC236}">
                <a16:creationId xmlns:a16="http://schemas.microsoft.com/office/drawing/2014/main" id="{61C11AD5-5E3E-0A4F-BBCD-671DCBDE4404}"/>
              </a:ext>
            </a:extLst>
          </p:cNvPr>
          <p:cNvPicPr>
            <a:picLocks noChangeAspect="1"/>
          </p:cNvPicPr>
          <p:nvPr/>
        </p:nvPicPr>
        <p:blipFill rotWithShape="1">
          <a:blip r:embed="rId11"/>
          <a:srcRect r="51933"/>
          <a:stretch/>
        </p:blipFill>
        <p:spPr>
          <a:xfrm>
            <a:off x="2505389" y="2135164"/>
            <a:ext cx="1990614" cy="1201410"/>
          </a:xfrm>
          <a:prstGeom prst="rect">
            <a:avLst/>
          </a:prstGeom>
          <a:ln>
            <a:solidFill>
              <a:schemeClr val="accent1"/>
            </a:solidFill>
          </a:ln>
        </p:spPr>
      </p:pic>
    </p:spTree>
    <p:extLst>
      <p:ext uri="{BB962C8B-B14F-4D97-AF65-F5344CB8AC3E}">
        <p14:creationId xmlns:p14="http://schemas.microsoft.com/office/powerpoint/2010/main" val="34356156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4131733" y="3280020"/>
            <a:ext cx="4941125" cy="3240757"/>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31</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3" fill="hold" nodeType="click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heel(3)">
                                      <p:cBhvr>
                                        <p:cTn id="19" dur="2000"/>
                                        <p:tgtEl>
                                          <p:spTgt spid="15"/>
                                        </p:tgtEl>
                                      </p:cBhvr>
                                    </p:animEffect>
                                  </p:childTnLst>
                                </p:cTn>
                              </p:par>
                              <p:par>
                                <p:cTn id="20" presetID="21"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3)">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32</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33</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36</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75932972"/>
              </p:ext>
            </p:extLst>
          </p:nvPr>
        </p:nvGraphicFramePr>
        <p:xfrm>
          <a:off x="524472" y="711370"/>
          <a:ext cx="5674518" cy="2346960"/>
        </p:xfrm>
        <a:graphic>
          <a:graphicData uri="http://schemas.openxmlformats.org/drawingml/2006/table">
            <a:tbl>
              <a:tblPr bandRow="1">
                <a:tableStyleId>{5C22544A-7EE6-4342-B048-85BDC9FD1C3A}</a:tableStyleId>
              </a:tblPr>
              <a:tblGrid>
                <a:gridCol w="4438226">
                  <a:extLst>
                    <a:ext uri="{9D8B030D-6E8A-4147-A177-3AD203B41FA5}">
                      <a16:colId xmlns:a16="http://schemas.microsoft.com/office/drawing/2014/main" val="20000"/>
                    </a:ext>
                  </a:extLst>
                </a:gridCol>
                <a:gridCol w="1236292">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peak</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1’260 m</a:t>
                      </a:r>
                      <a:r>
                        <a:rPr lang="fr-CH" sz="1600" baseline="30000" dirty="0"/>
                        <a:t>3</a:t>
                      </a:r>
                      <a:r>
                        <a:rPr lang="fr-CH" sz="1600" dirty="0"/>
                        <a:t>/h </a:t>
                      </a:r>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5’400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570154" y="3123299"/>
            <a:ext cx="4587771"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25’000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40% in last 8 </a:t>
            </a:r>
            <a:r>
              <a:rPr lang="fr-CH" sz="1400" i="1" dirty="0" err="1">
                <a:solidFill>
                  <a:schemeClr val="tx1">
                    <a:lumMod val="75000"/>
                    <a:lumOff val="25000"/>
                  </a:schemeClr>
                </a:solidFill>
              </a:rPr>
              <a:t>yrs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p:nvPr/>
        </p:nvCxnSpPr>
        <p:spPr>
          <a:xfrm flipV="1">
            <a:off x="4555154" y="2672243"/>
            <a:ext cx="451934" cy="48443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37</a:t>
            </a:fld>
            <a:endParaRPr lang="en-US"/>
          </a:p>
        </p:txBody>
      </p:sp>
    </p:spTree>
    <p:extLst>
      <p:ext uri="{BB962C8B-B14F-4D97-AF65-F5344CB8AC3E}">
        <p14:creationId xmlns:p14="http://schemas.microsoft.com/office/powerpoint/2010/main" val="1215953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290’000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38</a:t>
            </a:fld>
            <a:endParaRPr lang="en-US"/>
          </a:p>
        </p:txBody>
      </p:sp>
    </p:spTree>
    <p:extLst>
      <p:ext uri="{BB962C8B-B14F-4D97-AF65-F5344CB8AC3E}">
        <p14:creationId xmlns:p14="http://schemas.microsoft.com/office/powerpoint/2010/main" val="10729635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39</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C3F38A10-F1BE-4D53-AC0F-E3CE67C0774F}"/>
              </a:ext>
            </a:extLst>
          </p:cNvPr>
          <p:cNvSpPr txBox="1"/>
          <p:nvPr/>
        </p:nvSpPr>
        <p:spPr>
          <a:xfrm>
            <a:off x="1573985" y="5455183"/>
            <a:ext cx="2108269"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Nicolas Bellegarde</a:t>
            </a:r>
          </a:p>
        </p:txBody>
      </p:sp>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A5DC3BC8-2ACB-4CAE-B822-6372BA9B2F88}"/>
              </a:ext>
            </a:extLst>
          </p:cNvPr>
          <p:cNvPicPr>
            <a:picLocks noChangeAspect="1"/>
          </p:cNvPicPr>
          <p:nvPr/>
        </p:nvPicPr>
        <p:blipFill rotWithShape="1">
          <a:blip r:embed="rId6"/>
          <a:srcRect l="2380" t="1661" r="2142" b="2049"/>
          <a:stretch/>
        </p:blipFill>
        <p:spPr>
          <a:xfrm>
            <a:off x="364211" y="4579144"/>
            <a:ext cx="1183234" cy="1490662"/>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78133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4</a:t>
            </a:fld>
            <a:endParaRPr lang="en-US"/>
          </a:p>
        </p:txBody>
      </p:sp>
      <p:pic>
        <p:nvPicPr>
          <p:cNvPr id="16" name="Picture 2" descr="flags"/>
          <p:cNvPicPr>
            <a:picLocks noChangeAspect="1" noChangeArrowheads="1"/>
          </p:cNvPicPr>
          <p:nvPr/>
        </p:nvPicPr>
        <p:blipFill>
          <a:blip r:embed="rId3" cstate="print">
            <a:lum bright="-2000" contrast="-2000"/>
            <a:extLst>
              <a:ext uri="{28A0092B-C50C-407E-A947-70E740481C1C}">
                <a14:useLocalDpi xmlns:a14="http://schemas.microsoft.com/office/drawing/2010/main"/>
              </a:ext>
            </a:extLst>
          </a:blip>
          <a:srcRect/>
          <a:stretch>
            <a:fillRect/>
          </a:stretch>
        </p:blipFill>
        <p:spPr bwMode="auto">
          <a:xfrm>
            <a:off x="380360" y="483708"/>
            <a:ext cx="8225758" cy="5801831"/>
          </a:xfrm>
          <a:prstGeom prst="rect">
            <a:avLst/>
          </a:prstGeom>
          <a:noFill/>
          <a:ln w="9525">
            <a:noFill/>
            <a:miter lim="800000"/>
            <a:headEnd/>
            <a:tailEnd/>
          </a:ln>
        </p:spPr>
      </p:pic>
      <p:sp>
        <p:nvSpPr>
          <p:cNvPr id="17" name="Rectangle 3"/>
          <p:cNvSpPr txBox="1">
            <a:spLocks noChangeArrowheads="1"/>
          </p:cNvSpPr>
          <p:nvPr/>
        </p:nvSpPr>
        <p:spPr bwMode="auto">
          <a:xfrm>
            <a:off x="461042" y="491778"/>
            <a:ext cx="8145076" cy="1365612"/>
          </a:xfrm>
          <a:prstGeom prst="rect">
            <a:avLst/>
          </a:prstGeom>
          <a:noFill/>
          <a:ln w="9525">
            <a:noFill/>
            <a:miter lim="800000"/>
            <a:headEnd/>
            <a:tailEnd/>
          </a:ln>
          <a:effectLst/>
        </p:spPr>
        <p:txBody>
          <a:bodyPr anchor="ctr">
            <a:prstTxWarp prst="textNoShape">
              <a:avLst/>
            </a:prstTxWarp>
          </a:bodyPr>
          <a:lstStyle/>
          <a:p>
            <a:pPr>
              <a:defRPr/>
            </a:pPr>
            <a:r>
              <a:rPr lang="en-GB" sz="2400" dirty="0">
                <a:solidFill>
                  <a:srgbClr val="FFFF00"/>
                </a:solidFill>
                <a:effectLst>
                  <a:outerShdw blurRad="38100" dist="38100" dir="2700000">
                    <a:srgbClr val="000000"/>
                  </a:outerShdw>
                </a:effectLst>
              </a:rPr>
              <a:t>CERN: founded in 1954: 12 European States</a:t>
            </a:r>
          </a:p>
          <a:p>
            <a:pPr>
              <a:defRPr/>
            </a:pPr>
            <a:r>
              <a:rPr lang="en-GB" sz="2400" dirty="0">
                <a:solidFill>
                  <a:srgbClr val="FFFFFF"/>
                </a:solidFill>
                <a:effectLst>
                  <a:outerShdw blurRad="38100" dist="38100" dir="2700000">
                    <a:srgbClr val="000000"/>
                  </a:outerShdw>
                </a:effectLst>
              </a:rPr>
              <a:t>“Science for Peace”</a:t>
            </a:r>
            <a:endParaRPr lang="en-GB" sz="2400" dirty="0">
              <a:solidFill>
                <a:srgbClr val="FFFF00"/>
              </a:solidFill>
              <a:effectLst>
                <a:outerShdw blurRad="38100" dist="38100" dir="2700000">
                  <a:srgbClr val="000000"/>
                </a:outerShdw>
              </a:effectLst>
            </a:endParaRPr>
          </a:p>
          <a:p>
            <a:pPr>
              <a:defRPr/>
            </a:pPr>
            <a:r>
              <a:rPr lang="en-GB" sz="2400" dirty="0">
                <a:solidFill>
                  <a:srgbClr val="FFFF00"/>
                </a:solidFill>
                <a:effectLst>
                  <a:outerShdw blurRad="38100" dist="38100" dir="2700000">
                    <a:srgbClr val="000000"/>
                  </a:outerShdw>
                </a:effectLst>
              </a:rPr>
              <a:t>Today: 23 Member States</a:t>
            </a:r>
            <a:endParaRPr lang="en-GB" sz="2400" dirty="0">
              <a:solidFill>
                <a:srgbClr val="003366"/>
              </a:solidFill>
              <a:effectLst>
                <a:outerShdw blurRad="38100" dist="38100" dir="2700000">
                  <a:srgbClr val="000000"/>
                </a:outerShdw>
              </a:effectLst>
            </a:endParaRPr>
          </a:p>
        </p:txBody>
      </p:sp>
      <p:sp>
        <p:nvSpPr>
          <p:cNvPr id="18" name="Rectangle 4"/>
          <p:cNvSpPr txBox="1">
            <a:spLocks noChangeArrowheads="1"/>
          </p:cNvSpPr>
          <p:nvPr/>
        </p:nvSpPr>
        <p:spPr bwMode="auto">
          <a:xfrm>
            <a:off x="383552" y="1920132"/>
            <a:ext cx="4343433" cy="854066"/>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lvl="0" indent="-171450" fontAlgn="base">
              <a:lnSpc>
                <a:spcPct val="80000"/>
              </a:lnSpc>
              <a:spcBef>
                <a:spcPct val="20000"/>
              </a:spcBef>
              <a:spcAft>
                <a:spcPct val="0"/>
              </a:spcAft>
              <a:buSzPct val="65000"/>
              <a:defRPr/>
            </a:pPr>
            <a:r>
              <a:rPr lang="en-US" dirty="0">
                <a:solidFill>
                  <a:srgbClr val="FFFFFF"/>
                </a:solidFill>
                <a:effectLst>
                  <a:outerShdw blurRad="50800" dist="50800" dir="5400000" algn="ctr" rotWithShape="0">
                    <a:srgbClr val="000000"/>
                  </a:outerShdw>
                </a:effectLst>
                <a:latin typeface="Arial" charset="0"/>
                <a:ea typeface="ＭＳ Ｐゴシック" charset="-128"/>
              </a:rPr>
              <a:t>Employees: ~2 700 staff, 800 fellows</a:t>
            </a:r>
          </a:p>
          <a:p>
            <a:pPr marL="171450" lvl="0" indent="-171450" fontAlgn="base">
              <a:lnSpc>
                <a:spcPct val="80000"/>
              </a:lnSpc>
              <a:spcBef>
                <a:spcPct val="20000"/>
              </a:spcBef>
              <a:spcAft>
                <a:spcPct val="0"/>
              </a:spcAft>
              <a:buSzPct val="65000"/>
              <a:defRPr/>
            </a:pPr>
            <a:r>
              <a:rPr lang="en-US" dirty="0">
                <a:solidFill>
                  <a:srgbClr val="FFFFFF"/>
                </a:solidFill>
                <a:effectLst>
                  <a:outerShdw blurRad="50800" dist="50800" dir="5400000" algn="ctr" rotWithShape="0">
                    <a:srgbClr val="000000"/>
                  </a:outerShdw>
                </a:effectLst>
                <a:latin typeface="Arial" charset="0"/>
                <a:ea typeface="ＭＳ Ｐゴシック" charset="-128"/>
              </a:rPr>
              <a:t>Associates: ~12 400 users, 1 300 others</a:t>
            </a:r>
          </a:p>
          <a:p>
            <a:pPr marL="171450" lvl="0" indent="-171450" fontAlgn="base">
              <a:lnSpc>
                <a:spcPct val="80000"/>
              </a:lnSpc>
              <a:spcBef>
                <a:spcPct val="20000"/>
              </a:spcBef>
              <a:spcAft>
                <a:spcPct val="0"/>
              </a:spcAft>
              <a:buSzPct val="65000"/>
              <a:defRPr/>
            </a:pPr>
            <a:r>
              <a:rPr lang="en-GB" dirty="0">
                <a:solidFill>
                  <a:srgbClr val="FFFFFF"/>
                </a:solidFill>
                <a:effectLst>
                  <a:outerShdw blurRad="50800" dist="38100" dir="2700000">
                    <a:srgbClr val="000000"/>
                  </a:outerShdw>
                </a:effectLst>
                <a:latin typeface="Arial" charset="0"/>
                <a:ea typeface="ＭＳ Ｐゴシック" charset="-128"/>
              </a:rPr>
              <a:t>Budget (2019) ~ 1 200 MCHF</a:t>
            </a:r>
          </a:p>
        </p:txBody>
      </p:sp>
      <p:sp>
        <p:nvSpPr>
          <p:cNvPr id="19" name="Rectangle 5"/>
          <p:cNvSpPr txBox="1">
            <a:spLocks noChangeArrowheads="1"/>
          </p:cNvSpPr>
          <p:nvPr/>
        </p:nvSpPr>
        <p:spPr bwMode="auto">
          <a:xfrm>
            <a:off x="2685571" y="3425059"/>
            <a:ext cx="5920547" cy="2620256"/>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a:lnSpc>
                <a:spcPct val="90000"/>
              </a:lnSpc>
              <a:spcBef>
                <a:spcPct val="20000"/>
              </a:spcBef>
              <a:buSzPct val="65000"/>
              <a:defRPr/>
            </a:pPr>
            <a:r>
              <a:rPr lang="en-GB" sz="1400" dirty="0">
                <a:solidFill>
                  <a:srgbClr val="FFFF00"/>
                </a:solidFill>
                <a:effectLst>
                  <a:outerShdw blurRad="38100" dist="38100" dir="2700000" algn="tl">
                    <a:srgbClr val="000000">
                      <a:alpha val="43137"/>
                    </a:srgbClr>
                  </a:outerShdw>
                </a:effectLst>
              </a:rPr>
              <a:t>Member States:</a:t>
            </a:r>
            <a:r>
              <a:rPr lang="en-GB" sz="1400" dirty="0">
                <a:solidFill>
                  <a:srgbClr val="000000"/>
                </a:solidFill>
                <a:effectLst>
                  <a:outerShdw blurRad="38100" dist="38100" dir="2700000" algn="tl">
                    <a:srgbClr val="000000">
                      <a:alpha val="43137"/>
                    </a:srgbClr>
                  </a:outerShdw>
                </a:effectLst>
              </a:rPr>
              <a:t> </a:t>
            </a:r>
            <a:r>
              <a:rPr lang="en-GB" sz="1400" dirty="0">
                <a:solidFill>
                  <a:schemeClr val="bg1"/>
                </a:solidFill>
                <a:effectLst>
                  <a:outerShdw blurRad="38100" dist="38100" dir="2700000" algn="tl">
                    <a:srgbClr val="000000">
                      <a:alpha val="43137"/>
                    </a:srgbClr>
                  </a:outerShdw>
                </a:effectLst>
              </a:rPr>
              <a:t>Austria, Belgium, Bulgaria, Czech Republic, Denmark, Finland, France, Germany, Greece, Hungary, </a:t>
            </a:r>
            <a:r>
              <a:rPr lang="en-US" sz="1400" dirty="0">
                <a:solidFill>
                  <a:schemeClr val="bg1"/>
                </a:solidFill>
                <a:effectLst>
                  <a:outerShdw blurRad="38100" dist="38100" dir="2700000" algn="tl">
                    <a:srgbClr val="000000">
                      <a:alpha val="43137"/>
                    </a:srgbClr>
                  </a:outerShdw>
                </a:effectLst>
              </a:rPr>
              <a:t>Israel, </a:t>
            </a:r>
            <a:r>
              <a:rPr lang="en-GB" sz="1400" dirty="0">
                <a:solidFill>
                  <a:schemeClr val="bg1"/>
                </a:solidFill>
                <a:effectLst>
                  <a:outerShdw blurRad="38100" dist="38100" dir="2700000" algn="tl">
                    <a:srgbClr val="000000">
                      <a:alpha val="43137"/>
                    </a:srgbClr>
                  </a:outerShdw>
                </a:effectLst>
              </a:rPr>
              <a:t>Italy, Netherlands, Norway, Poland, Portugal, </a:t>
            </a:r>
            <a:r>
              <a:rPr lang="en-US" sz="1400" dirty="0">
                <a:solidFill>
                  <a:schemeClr val="bg1"/>
                </a:solidFill>
                <a:effectLst>
                  <a:outerShdw blurRad="38100" dist="38100" dir="2700000" algn="tl">
                    <a:srgbClr val="000000">
                      <a:alpha val="43137"/>
                    </a:srgbClr>
                  </a:outerShdw>
                </a:effectLst>
              </a:rPr>
              <a:t>Romania, Serbia, </a:t>
            </a:r>
            <a:r>
              <a:rPr lang="en-GB" sz="1400" dirty="0">
                <a:solidFill>
                  <a:schemeClr val="bg1"/>
                </a:solidFill>
                <a:effectLst>
                  <a:outerShdw blurRad="38100" dist="38100" dir="2700000" algn="tl">
                    <a:srgbClr val="000000">
                      <a:alpha val="43137"/>
                    </a:srgbClr>
                  </a:outerShdw>
                </a:effectLst>
              </a:rPr>
              <a:t>Slovak Republic, Spain, Sweden, Switzerland and United Kingdom </a:t>
            </a:r>
          </a:p>
          <a:p>
            <a:pPr marL="85725">
              <a:lnSpc>
                <a:spcPct val="90000"/>
              </a:lnSpc>
              <a:spcBef>
                <a:spcPct val="20000"/>
              </a:spcBef>
              <a:buSzPct val="65000"/>
              <a:defRPr/>
            </a:pPr>
            <a:r>
              <a:rPr lang="en-US" sz="1400" dirty="0">
                <a:solidFill>
                  <a:srgbClr val="FFFF00"/>
                </a:solidFill>
                <a:effectLst>
                  <a:outerShdw blurRad="50800" dist="38100" dir="2700000" algn="tl" rotWithShape="0">
                    <a:prstClr val="black">
                      <a:alpha val="40000"/>
                    </a:prstClr>
                  </a:outerShdw>
                </a:effectLst>
              </a:rPr>
              <a:t>Associate Members in the Pre-Stage to Membership</a:t>
            </a:r>
            <a:r>
              <a:rPr lang="en-US" sz="1400" dirty="0">
                <a:solidFill>
                  <a:srgbClr val="FFFF00"/>
                </a:solidFill>
                <a:effectLst>
                  <a:outerShdw blurRad="38100" dist="38100" dir="2700000" algn="tl">
                    <a:srgbClr val="000000">
                      <a:alpha val="43137"/>
                    </a:srgbClr>
                  </a:outerShdw>
                </a:effectLst>
              </a:rPr>
              <a:t>: </a:t>
            </a:r>
            <a:r>
              <a:rPr lang="en-US" sz="1400" dirty="0">
                <a:solidFill>
                  <a:schemeClr val="bg1"/>
                </a:solidFill>
                <a:effectLst>
                  <a:outerShdw blurRad="38100" dist="38100" dir="2700000" algn="tl">
                    <a:srgbClr val="000000">
                      <a:alpha val="43137"/>
                    </a:srgbClr>
                  </a:outerShdw>
                </a:effectLst>
              </a:rPr>
              <a:t>Cyprus, Slovenia, Estonia, Latvia</a:t>
            </a:r>
          </a:p>
          <a:p>
            <a:pPr marL="85725">
              <a:lnSpc>
                <a:spcPct val="90000"/>
              </a:lnSpc>
              <a:spcBef>
                <a:spcPct val="20000"/>
              </a:spcBef>
              <a:buSzPct val="65000"/>
              <a:defRPr/>
            </a:pPr>
            <a:r>
              <a:rPr lang="en-US" sz="1400" dirty="0">
                <a:solidFill>
                  <a:srgbClr val="FFFF00"/>
                </a:solidFill>
                <a:effectLst>
                  <a:outerShdw blurRad="38100" dist="38100" dir="2700000" algn="tl">
                    <a:srgbClr val="000000">
                      <a:alpha val="43137"/>
                    </a:srgbClr>
                  </a:outerShdw>
                </a:effectLst>
              </a:rPr>
              <a:t>Associate Member States: </a:t>
            </a:r>
            <a:r>
              <a:rPr lang="en-US" sz="1400" dirty="0">
                <a:solidFill>
                  <a:schemeClr val="bg1"/>
                </a:solidFill>
                <a:effectLst>
                  <a:outerShdw blurRad="38100" dist="38100" dir="2700000" algn="tl">
                    <a:srgbClr val="000000">
                      <a:alpha val="43137"/>
                    </a:srgbClr>
                  </a:outerShdw>
                </a:effectLst>
              </a:rPr>
              <a:t>Croatia, </a:t>
            </a:r>
            <a:r>
              <a:rPr lang="en-GB" sz="1400" dirty="0">
                <a:solidFill>
                  <a:schemeClr val="bg1"/>
                </a:solidFill>
                <a:effectLst>
                  <a:outerShdw blurRad="38100" dist="38100" dir="2700000" algn="tl">
                    <a:srgbClr val="000000">
                      <a:alpha val="43137"/>
                    </a:srgbClr>
                  </a:outerShdw>
                </a:effectLst>
              </a:rPr>
              <a:t>India, </a:t>
            </a:r>
            <a:r>
              <a:rPr lang="en-US" sz="1400" dirty="0">
                <a:solidFill>
                  <a:schemeClr val="bg1"/>
                </a:solidFill>
                <a:effectLst>
                  <a:outerShdw blurRad="38100" dist="38100" dir="2700000" algn="tl">
                    <a:srgbClr val="000000">
                      <a:alpha val="43137"/>
                    </a:srgbClr>
                  </a:outerShdw>
                </a:effectLst>
              </a:rPr>
              <a:t>Lithuania, Pakistan, Turkey, Ukraine</a:t>
            </a:r>
          </a:p>
          <a:p>
            <a:pPr marL="85725">
              <a:lnSpc>
                <a:spcPct val="90000"/>
              </a:lnSpc>
              <a:spcBef>
                <a:spcPct val="20000"/>
              </a:spcBef>
              <a:buSzPct val="65000"/>
              <a:defRPr/>
            </a:pPr>
            <a:r>
              <a:rPr lang="en-US" sz="1400" dirty="0">
                <a:solidFill>
                  <a:srgbClr val="FFFF00"/>
                </a:solidFill>
                <a:effectLst>
                  <a:outerShdw blurRad="38100" dist="38100" dir="2700000" algn="tl">
                    <a:srgbClr val="000000">
                      <a:alpha val="43137"/>
                    </a:srgbClr>
                  </a:outerShdw>
                </a:effectLst>
              </a:rPr>
              <a:t>Applications for Membership or Associate Membership:</a:t>
            </a:r>
            <a:br>
              <a:rPr lang="en-US" sz="1400" dirty="0">
                <a:solidFill>
                  <a:srgbClr val="FFFF00"/>
                </a:solidFill>
                <a:effectLst>
                  <a:outerShdw blurRad="38100" dist="38100" dir="2700000" algn="tl">
                    <a:srgbClr val="000000">
                      <a:alpha val="43137"/>
                    </a:srgbClr>
                  </a:outerShdw>
                </a:effectLst>
              </a:rPr>
            </a:br>
            <a:r>
              <a:rPr lang="en-US" sz="1400" dirty="0">
                <a:solidFill>
                  <a:schemeClr val="bg1"/>
                </a:solidFill>
                <a:effectLst>
                  <a:outerShdw blurRad="38100" dist="38100" dir="2700000" algn="tl">
                    <a:srgbClr val="000000">
                      <a:alpha val="43137"/>
                    </a:srgbClr>
                  </a:outerShdw>
                </a:effectLst>
              </a:rPr>
              <a:t>Brazil</a:t>
            </a:r>
          </a:p>
          <a:p>
            <a:pPr marL="85725">
              <a:lnSpc>
                <a:spcPct val="90000"/>
              </a:lnSpc>
              <a:spcBef>
                <a:spcPct val="20000"/>
              </a:spcBef>
              <a:buSzPct val="65000"/>
              <a:defRPr/>
            </a:pPr>
            <a:r>
              <a:rPr lang="en-GB" sz="1400" dirty="0">
                <a:solidFill>
                  <a:srgbClr val="FFFF00"/>
                </a:solidFill>
                <a:effectLst>
                  <a:outerShdw blurRad="38100" dist="38100" dir="2700000" algn="tl">
                    <a:srgbClr val="000000">
                      <a:alpha val="43137"/>
                    </a:srgbClr>
                  </a:outerShdw>
                </a:effectLst>
              </a:rPr>
              <a:t>Observers to Council:</a:t>
            </a:r>
            <a:r>
              <a:rPr lang="en-GB" sz="1400" dirty="0">
                <a:solidFill>
                  <a:srgbClr val="000000"/>
                </a:solidFill>
                <a:effectLst>
                  <a:outerShdw blurRad="38100" dist="38100" dir="2700000" algn="tl">
                    <a:srgbClr val="000000">
                      <a:alpha val="43137"/>
                    </a:srgbClr>
                  </a:outerShdw>
                </a:effectLst>
              </a:rPr>
              <a:t> </a:t>
            </a:r>
            <a:r>
              <a:rPr lang="en-GB" sz="1400" dirty="0">
                <a:solidFill>
                  <a:schemeClr val="bg1"/>
                </a:solidFill>
                <a:effectLst>
                  <a:outerShdw blurRad="38100" dist="38100" dir="2700000" algn="tl">
                    <a:srgbClr val="000000">
                      <a:alpha val="43137"/>
                    </a:srgbClr>
                  </a:outerShdw>
                </a:effectLst>
              </a:rPr>
              <a:t>Japan, Russia, United States of America; </a:t>
            </a:r>
          </a:p>
          <a:p>
            <a:pPr marL="85725">
              <a:lnSpc>
                <a:spcPct val="90000"/>
              </a:lnSpc>
              <a:spcBef>
                <a:spcPct val="20000"/>
              </a:spcBef>
              <a:buSzPct val="65000"/>
              <a:defRPr/>
            </a:pPr>
            <a:r>
              <a:rPr lang="en-GB" sz="1400" dirty="0">
                <a:solidFill>
                  <a:schemeClr val="bg1"/>
                </a:solidFill>
                <a:effectLst>
                  <a:outerShdw blurRad="38100" dist="38100" dir="2700000" algn="tl">
                    <a:srgbClr val="000000">
                      <a:alpha val="43137"/>
                    </a:srgbClr>
                  </a:outerShdw>
                </a:effectLst>
              </a:rPr>
              <a:t>European Union, JINR and UNESCO </a:t>
            </a:r>
          </a:p>
        </p:txBody>
      </p:sp>
    </p:spTree>
    <p:extLst>
      <p:ext uri="{BB962C8B-B14F-4D97-AF65-F5344CB8AC3E}">
        <p14:creationId xmlns:p14="http://schemas.microsoft.com/office/powerpoint/2010/main" val="1094409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40</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41</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372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902365"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119 Lifts</a:t>
            </a: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50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88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28808" y="303627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1096" y="3062526"/>
            <a:ext cx="2921876" cy="292187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47903" y="2703156"/>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455280" y="4564948"/>
            <a:ext cx="2625629" cy="17576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573985" y="5671343"/>
            <a:ext cx="2210862"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Francesco Bertinelli</a:t>
            </a:r>
          </a:p>
        </p:txBody>
      </p:sp>
      <p:pic>
        <p:nvPicPr>
          <p:cNvPr id="2" name="Picture 1"/>
          <p:cNvPicPr>
            <a:picLocks noChangeAspect="1"/>
          </p:cNvPicPr>
          <p:nvPr/>
        </p:nvPicPr>
        <p:blipFill>
          <a:blip r:embed="rId7"/>
          <a:stretch>
            <a:fillRect/>
          </a:stretch>
        </p:blipFill>
        <p:spPr>
          <a:xfrm>
            <a:off x="112606" y="4529188"/>
            <a:ext cx="1429732" cy="1665313"/>
          </a:xfrm>
          <a:prstGeom prst="rect">
            <a:avLst/>
          </a:prstGeom>
          <a:effectLst>
            <a:outerShdw blurRad="50800" dist="38100" dir="2700000" algn="tl" rotWithShape="0">
              <a:prstClr val="black">
                <a:alpha val="40000"/>
              </a:prstClr>
            </a:outerShdw>
          </a:effectLst>
        </p:spPr>
      </p:pic>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14412" y="3948445"/>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7035156" y="5990677"/>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44</a:t>
            </a:fld>
            <a:endParaRPr lang="en-US"/>
          </a:p>
        </p:txBody>
      </p:sp>
    </p:spTree>
    <p:extLst>
      <p:ext uri="{BB962C8B-B14F-4D97-AF65-F5344CB8AC3E}">
        <p14:creationId xmlns:p14="http://schemas.microsoft.com/office/powerpoint/2010/main" val="3755542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45</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47</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15268060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b="1" dirty="0">
                <a:solidFill>
                  <a:srgbClr val="0A4A8E"/>
                </a:solidFill>
                <a:effectLst>
                  <a:outerShdw blurRad="38100" dist="38100" dir="2700000" algn="tl">
                    <a:srgbClr val="000000">
                      <a:alpha val="43137"/>
                    </a:srgbClr>
                  </a:outerShdw>
                </a:effectLst>
              </a:rPr>
              <a:t>SAFETY: </a:t>
            </a:r>
            <a:r>
              <a:rPr lang="fr-CH" b="1" dirty="0" err="1">
                <a:solidFill>
                  <a:srgbClr val="0A4A8E"/>
                </a:solidFill>
                <a:effectLst>
                  <a:outerShdw blurRad="38100" dist="38100" dir="2700000" algn="tl">
                    <a:srgbClr val="000000">
                      <a:alpha val="43137"/>
                    </a:srgbClr>
                  </a:outerShdw>
                </a:effectLst>
              </a:rPr>
              <a:t>What</a:t>
            </a:r>
            <a:r>
              <a:rPr lang="fr-CH" b="1" dirty="0">
                <a:solidFill>
                  <a:srgbClr val="0A4A8E"/>
                </a:solidFill>
                <a:effectLst>
                  <a:outerShdw blurRad="38100" dist="38100" dir="2700000" algn="tl">
                    <a:srgbClr val="000000">
                      <a:alpha val="43137"/>
                    </a:srgbClr>
                  </a:outerShdw>
                </a:effectLst>
              </a:rPr>
              <a:t> do </a:t>
            </a:r>
            <a:r>
              <a:rPr lang="fr-CH" b="1" dirty="0" err="1">
                <a:solidFill>
                  <a:srgbClr val="0A4A8E"/>
                </a:solidFill>
                <a:effectLst>
                  <a:outerShdw blurRad="38100" dist="38100" dir="2700000" algn="tl">
                    <a:srgbClr val="000000">
                      <a:alpha val="43137"/>
                    </a:srgbClr>
                  </a:outerShdw>
                </a:effectLst>
              </a:rPr>
              <a:t>we</a:t>
            </a:r>
            <a:r>
              <a:rPr lang="fr-CH" b="1" dirty="0">
                <a:solidFill>
                  <a:srgbClr val="0A4A8E"/>
                </a:solidFill>
                <a:effectLst>
                  <a:outerShdw blurRad="38100" dist="38100" dir="2700000" algn="tl">
                    <a:srgbClr val="000000">
                      <a:alpha val="43137"/>
                    </a:srgbClr>
                  </a:outerShdw>
                </a:effectLst>
              </a:rPr>
              <a:t> </a:t>
            </a:r>
            <a:r>
              <a:rPr lang="fr-CH" b="1" dirty="0" err="1">
                <a:solidFill>
                  <a:srgbClr val="0A4A8E"/>
                </a:solidFill>
                <a:effectLst>
                  <a:outerShdw blurRad="38100" dist="38100" dir="2700000" algn="tl">
                    <a:srgbClr val="000000">
                      <a:alpha val="43137"/>
                    </a:srgbClr>
                  </a:outerShdw>
                </a:effectLst>
              </a:rPr>
              <a:t>mean</a:t>
            </a:r>
            <a:r>
              <a:rPr lang="fr-CH" b="1" dirty="0">
                <a:solidFill>
                  <a:srgbClr val="0A4A8E"/>
                </a:solidFill>
                <a:effectLst>
                  <a:outerShdw blurRad="38100" dist="38100" dir="2700000" algn="tl">
                    <a:srgbClr val="000000">
                      <a:alpha val="43137"/>
                    </a:srgbClr>
                  </a:outerShdw>
                </a:effectLst>
              </a:rPr>
              <a:t>?</a:t>
            </a:r>
            <a:endParaRPr lang="en-GB" b="1" dirty="0">
              <a:solidFill>
                <a:srgbClr val="0A4A8E"/>
              </a:solidFill>
              <a:effectLst>
                <a:outerShdw blurRad="38100" dist="38100" dir="2700000" algn="tl">
                  <a:srgbClr val="000000">
                    <a:alpha val="43137"/>
                  </a:srgbClr>
                </a:outerShdw>
              </a:effectLst>
            </a:endParaRPr>
          </a:p>
        </p:txBody>
      </p:sp>
      <p:sp>
        <p:nvSpPr>
          <p:cNvPr id="7" name="Content Placeholder 2"/>
          <p:cNvSpPr>
            <a:spLocks noGrp="1"/>
          </p:cNvSpPr>
          <p:nvPr>
            <p:ph sz="quarter" idx="13"/>
          </p:nvPr>
        </p:nvSpPr>
        <p:spPr>
          <a:xfrm>
            <a:off x="457201" y="2460235"/>
            <a:ext cx="4855206" cy="3813565"/>
          </a:xfrm>
        </p:spPr>
        <p:txBody>
          <a:bodyPr>
            <a:normAutofit/>
          </a:bodyPr>
          <a:lstStyle/>
          <a:p>
            <a:pPr lvl="1"/>
            <a:r>
              <a:rPr lang="en-US" dirty="0">
                <a:solidFill>
                  <a:srgbClr val="0A4A8E"/>
                </a:solidFill>
              </a:rPr>
              <a:t>Put in place all possible measures to prevent:</a:t>
            </a:r>
          </a:p>
          <a:p>
            <a:pPr lvl="1"/>
            <a:endParaRPr lang="en-US" dirty="0">
              <a:solidFill>
                <a:srgbClr val="0A4A8E"/>
              </a:solidFill>
            </a:endParaRPr>
          </a:p>
          <a:p>
            <a:pPr lvl="2"/>
            <a:r>
              <a:rPr lang="en-US" dirty="0">
                <a:solidFill>
                  <a:srgbClr val="0A4A8E"/>
                </a:solidFill>
              </a:rPr>
              <a:t>Accidents</a:t>
            </a:r>
          </a:p>
          <a:p>
            <a:pPr lvl="2"/>
            <a:r>
              <a:rPr lang="en-US" dirty="0">
                <a:solidFill>
                  <a:srgbClr val="0A4A8E"/>
                </a:solidFill>
              </a:rPr>
              <a:t>Illnesses</a:t>
            </a:r>
          </a:p>
          <a:p>
            <a:pPr lvl="2"/>
            <a:r>
              <a:rPr lang="en-US" dirty="0">
                <a:solidFill>
                  <a:srgbClr val="0A4A8E"/>
                </a:solidFill>
              </a:rPr>
              <a:t>Impact to the environment</a:t>
            </a:r>
          </a:p>
        </p:txBody>
      </p:sp>
      <p:sp>
        <p:nvSpPr>
          <p:cNvPr id="8" name="TextBox 7"/>
          <p:cNvSpPr txBox="1"/>
          <p:nvPr/>
        </p:nvSpPr>
        <p:spPr>
          <a:xfrm>
            <a:off x="245581" y="1201134"/>
            <a:ext cx="8382000" cy="461665"/>
          </a:xfrm>
          <a:prstGeom prst="rect">
            <a:avLst/>
          </a:prstGeom>
          <a:noFill/>
        </p:spPr>
        <p:txBody>
          <a:bodyPr wrap="square" rtlCol="0">
            <a:spAutoFit/>
          </a:bodyPr>
          <a:lstStyle/>
          <a:p>
            <a:pPr algn="ctr"/>
            <a:r>
              <a:rPr lang="fr-CH" sz="2400" dirty="0" err="1">
                <a:solidFill>
                  <a:srgbClr val="0A4A8E"/>
                </a:solidFill>
              </a:rPr>
              <a:t>Occupational</a:t>
            </a:r>
            <a:r>
              <a:rPr lang="fr-CH" sz="2400" dirty="0">
                <a:solidFill>
                  <a:srgbClr val="0A4A8E"/>
                </a:solidFill>
              </a:rPr>
              <a:t> </a:t>
            </a:r>
            <a:r>
              <a:rPr lang="fr-CH" sz="2400" dirty="0" err="1">
                <a:solidFill>
                  <a:srgbClr val="0A4A8E"/>
                </a:solidFill>
              </a:rPr>
              <a:t>Health</a:t>
            </a:r>
            <a:r>
              <a:rPr lang="fr-CH" sz="2400" dirty="0">
                <a:solidFill>
                  <a:srgbClr val="0A4A8E"/>
                </a:solidFill>
              </a:rPr>
              <a:t>, </a:t>
            </a:r>
            <a:r>
              <a:rPr lang="fr-CH" sz="2400" dirty="0" err="1">
                <a:solidFill>
                  <a:srgbClr val="0A4A8E"/>
                </a:solidFill>
              </a:rPr>
              <a:t>Safety</a:t>
            </a:r>
            <a:r>
              <a:rPr lang="fr-CH" sz="2400" dirty="0">
                <a:solidFill>
                  <a:srgbClr val="0A4A8E"/>
                </a:solidFill>
              </a:rPr>
              <a:t> and </a:t>
            </a:r>
            <a:r>
              <a:rPr lang="fr-CH" sz="2400" dirty="0" err="1">
                <a:solidFill>
                  <a:srgbClr val="0A4A8E"/>
                </a:solidFill>
              </a:rPr>
              <a:t>Environmental</a:t>
            </a:r>
            <a:r>
              <a:rPr lang="fr-CH" sz="2400" dirty="0">
                <a:solidFill>
                  <a:srgbClr val="0A4A8E"/>
                </a:solidFill>
              </a:rPr>
              <a:t> protection</a:t>
            </a:r>
            <a:endParaRPr lang="en-GB" sz="2400" dirty="0">
              <a:solidFill>
                <a:srgbClr val="0A4A8E"/>
              </a:solidFill>
            </a:endParaRPr>
          </a:p>
        </p:txBody>
      </p:sp>
      <p:sp>
        <p:nvSpPr>
          <p:cNvPr id="9" name="TextBox 8"/>
          <p:cNvSpPr txBox="1"/>
          <p:nvPr/>
        </p:nvSpPr>
        <p:spPr>
          <a:xfrm>
            <a:off x="379627" y="1799907"/>
            <a:ext cx="8382000" cy="523220"/>
          </a:xfrm>
          <a:prstGeom prst="rect">
            <a:avLst/>
          </a:prstGeom>
          <a:noFill/>
        </p:spPr>
        <p:txBody>
          <a:bodyPr wrap="square" rtlCol="0">
            <a:spAutoFit/>
          </a:bodyPr>
          <a:lstStyle/>
          <a:p>
            <a:r>
              <a:rPr lang="fr-CH" sz="2800" dirty="0" err="1">
                <a:solidFill>
                  <a:srgbClr val="0A4A8E"/>
                </a:solidFill>
              </a:rPr>
              <a:t>We</a:t>
            </a:r>
            <a:r>
              <a:rPr lang="fr-CH" sz="2800" dirty="0">
                <a:solidFill>
                  <a:srgbClr val="0A4A8E"/>
                </a:solidFill>
              </a:rPr>
              <a:t> </a:t>
            </a:r>
            <a:r>
              <a:rPr lang="fr-CH" sz="2800" dirty="0" err="1">
                <a:solidFill>
                  <a:srgbClr val="0A4A8E"/>
                </a:solidFill>
              </a:rPr>
              <a:t>mean</a:t>
            </a:r>
            <a:r>
              <a:rPr lang="fr-CH" sz="2800" dirty="0">
                <a:solidFill>
                  <a:srgbClr val="0A4A8E"/>
                </a:solidFill>
              </a:rPr>
              <a:t>…  </a:t>
            </a:r>
            <a:endParaRPr lang="en-GB" sz="2800" dirty="0">
              <a:solidFill>
                <a:srgbClr val="0A4A8E"/>
              </a:solidFill>
            </a:endParaRPr>
          </a:p>
        </p:txBody>
      </p:sp>
      <p:sp>
        <p:nvSpPr>
          <p:cNvPr id="11" name="TextBox 10"/>
          <p:cNvSpPr txBox="1"/>
          <p:nvPr/>
        </p:nvSpPr>
        <p:spPr>
          <a:xfrm>
            <a:off x="5312406" y="5217626"/>
            <a:ext cx="3394324" cy="369332"/>
          </a:xfrm>
          <a:prstGeom prst="rect">
            <a:avLst/>
          </a:prstGeom>
          <a:noFill/>
        </p:spPr>
        <p:txBody>
          <a:bodyPr wrap="square" rtlCol="0">
            <a:spAutoFit/>
          </a:bodyPr>
          <a:lstStyle/>
          <a:p>
            <a:r>
              <a:rPr lang="fr-CH" u="sng" dirty="0" err="1">
                <a:solidFill>
                  <a:srgbClr val="0A4A8E"/>
                </a:solidFill>
              </a:rPr>
              <a:t>Reason</a:t>
            </a:r>
            <a:r>
              <a:rPr lang="fr-CH" u="sng" dirty="0">
                <a:solidFill>
                  <a:srgbClr val="0A4A8E"/>
                </a:solidFill>
              </a:rPr>
              <a:t> </a:t>
            </a:r>
            <a:r>
              <a:rPr lang="fr-CH" u="sng" dirty="0" err="1">
                <a:solidFill>
                  <a:srgbClr val="0A4A8E"/>
                </a:solidFill>
              </a:rPr>
              <a:t>Swiss</a:t>
            </a:r>
            <a:r>
              <a:rPr lang="fr-CH" u="sng" dirty="0">
                <a:solidFill>
                  <a:srgbClr val="0A4A8E"/>
                </a:solidFill>
              </a:rPr>
              <a:t> </a:t>
            </a:r>
            <a:r>
              <a:rPr lang="fr-CH" u="sng" dirty="0" err="1">
                <a:solidFill>
                  <a:srgbClr val="0A4A8E"/>
                </a:solidFill>
              </a:rPr>
              <a:t>Cheese</a:t>
            </a:r>
            <a:r>
              <a:rPr lang="fr-CH" u="sng" dirty="0">
                <a:solidFill>
                  <a:srgbClr val="0A4A8E"/>
                </a:solidFill>
              </a:rPr>
              <a:t> Model</a:t>
            </a:r>
            <a:endParaRPr lang="en-GB" u="sng" dirty="0">
              <a:solidFill>
                <a:srgbClr val="0A4A8E"/>
              </a:solidFill>
            </a:endParaRPr>
          </a:p>
        </p:txBody>
      </p:sp>
      <p:grpSp>
        <p:nvGrpSpPr>
          <p:cNvPr id="16" name="Group 15"/>
          <p:cNvGrpSpPr/>
          <p:nvPr/>
        </p:nvGrpSpPr>
        <p:grpSpPr>
          <a:xfrm>
            <a:off x="5050947" y="2497000"/>
            <a:ext cx="3576634" cy="2578596"/>
            <a:chOff x="5027858" y="3163769"/>
            <a:chExt cx="3819770" cy="2645544"/>
          </a:xfrm>
        </p:grpSpPr>
        <p:pic>
          <p:nvPicPr>
            <p:cNvPr id="10" name="Picture 9"/>
            <p:cNvPicPr>
              <a:picLocks noChangeAspect="1"/>
            </p:cNvPicPr>
            <p:nvPr/>
          </p:nvPicPr>
          <p:blipFill>
            <a:blip r:embed="rId2"/>
            <a:stretch>
              <a:fillRect/>
            </a:stretch>
          </p:blipFill>
          <p:spPr>
            <a:xfrm>
              <a:off x="5027858" y="3163769"/>
              <a:ext cx="3819770" cy="2645544"/>
            </a:xfrm>
            <a:prstGeom prst="rect">
              <a:avLst/>
            </a:prstGeom>
          </p:spPr>
        </p:pic>
        <p:sp>
          <p:nvSpPr>
            <p:cNvPr id="14" name="Rectangle 13"/>
            <p:cNvSpPr/>
            <p:nvPr/>
          </p:nvSpPr>
          <p:spPr>
            <a:xfrm>
              <a:off x="7189381" y="5274749"/>
              <a:ext cx="894177" cy="4933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5102935" y="3230717"/>
              <a:ext cx="2466265" cy="22609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p:cNvSpPr txBox="1"/>
          <p:nvPr/>
        </p:nvSpPr>
        <p:spPr>
          <a:xfrm>
            <a:off x="5715385" y="2681323"/>
            <a:ext cx="1277519" cy="461665"/>
          </a:xfrm>
          <a:prstGeom prst="rect">
            <a:avLst/>
          </a:prstGeom>
          <a:noFill/>
        </p:spPr>
        <p:txBody>
          <a:bodyPr wrap="square" rtlCol="0">
            <a:spAutoFit/>
          </a:bodyPr>
          <a:lstStyle/>
          <a:p>
            <a:pPr algn="ctr"/>
            <a:r>
              <a:rPr lang="fr-CH" sz="1200" dirty="0"/>
              <a:t>protection</a:t>
            </a:r>
          </a:p>
          <a:p>
            <a:pPr algn="ctr"/>
            <a:r>
              <a:rPr lang="fr-CH" sz="1200" dirty="0" err="1"/>
              <a:t>measures</a:t>
            </a:r>
            <a:endParaRPr lang="en-GB" sz="1200" dirty="0"/>
          </a:p>
        </p:txBody>
      </p:sp>
      <p:sp>
        <p:nvSpPr>
          <p:cNvPr id="12" name="TextBox 11"/>
          <p:cNvSpPr txBox="1"/>
          <p:nvPr/>
        </p:nvSpPr>
        <p:spPr>
          <a:xfrm rot="20531166">
            <a:off x="5664124" y="4189688"/>
            <a:ext cx="3190393" cy="339224"/>
          </a:xfrm>
          <a:prstGeom prst="rect">
            <a:avLst/>
          </a:prstGeom>
          <a:noFill/>
        </p:spPr>
        <p:txBody>
          <a:bodyPr wrap="square" rtlCol="0">
            <a:spAutoFit/>
          </a:bodyPr>
          <a:lstStyle/>
          <a:p>
            <a:r>
              <a:rPr lang="fr-CH" sz="1600" dirty="0" err="1">
                <a:solidFill>
                  <a:srgbClr val="FF0000"/>
                </a:solidFill>
              </a:rPr>
              <a:t>Trajectory</a:t>
            </a:r>
            <a:r>
              <a:rPr lang="fr-CH" sz="1600" dirty="0">
                <a:solidFill>
                  <a:srgbClr val="FF0000"/>
                </a:solidFill>
              </a:rPr>
              <a:t> of an accident</a:t>
            </a:r>
            <a:endParaRPr lang="en-GB" sz="1600" dirty="0">
              <a:solidFill>
                <a:srgbClr val="FF0000"/>
              </a:solidFill>
            </a:endParaRPr>
          </a:p>
        </p:txBody>
      </p:sp>
      <p:grpSp>
        <p:nvGrpSpPr>
          <p:cNvPr id="20" name="Group 19"/>
          <p:cNvGrpSpPr/>
          <p:nvPr/>
        </p:nvGrpSpPr>
        <p:grpSpPr>
          <a:xfrm>
            <a:off x="8579456" y="3113457"/>
            <a:ext cx="486271" cy="614581"/>
            <a:chOff x="8604492" y="4097636"/>
            <a:chExt cx="486271" cy="614581"/>
          </a:xfrm>
        </p:grpSpPr>
        <p:sp>
          <p:nvSpPr>
            <p:cNvPr id="18" name="Isosceles Triangle 17"/>
            <p:cNvSpPr/>
            <p:nvPr/>
          </p:nvSpPr>
          <p:spPr>
            <a:xfrm>
              <a:off x="8604492" y="4097636"/>
              <a:ext cx="486271" cy="516689"/>
            </a:xfrm>
            <a:prstGeom prst="triangle">
              <a:avLst/>
            </a:prstGeom>
            <a:solidFill>
              <a:srgbClr val="FFFF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GB" sz="4000" dirty="0">
                <a:solidFill>
                  <a:schemeClr val="tx1"/>
                </a:solidFill>
              </a:endParaRPr>
            </a:p>
          </p:txBody>
        </p:sp>
        <p:sp>
          <p:nvSpPr>
            <p:cNvPr id="19" name="TextBox 18"/>
            <p:cNvSpPr txBox="1"/>
            <p:nvPr/>
          </p:nvSpPr>
          <p:spPr>
            <a:xfrm>
              <a:off x="8675706" y="4127442"/>
              <a:ext cx="335020" cy="584775"/>
            </a:xfrm>
            <a:prstGeom prst="rect">
              <a:avLst/>
            </a:prstGeom>
            <a:noFill/>
          </p:spPr>
          <p:txBody>
            <a:bodyPr wrap="square" rtlCol="0">
              <a:spAutoFit/>
            </a:bodyPr>
            <a:lstStyle/>
            <a:p>
              <a:r>
                <a:rPr lang="fr-CH" sz="3200" b="1" dirty="0">
                  <a:solidFill>
                    <a:schemeClr val="accent1">
                      <a:lumMod val="10000"/>
                    </a:schemeClr>
                  </a:solidFill>
                </a:rPr>
                <a:t>!</a:t>
              </a:r>
              <a:endParaRPr lang="en-GB" sz="3200" b="1" dirty="0">
                <a:solidFill>
                  <a:schemeClr val="accent1">
                    <a:lumMod val="10000"/>
                  </a:schemeClr>
                </a:solidFill>
              </a:endParaRPr>
            </a:p>
          </p:txBody>
        </p:sp>
      </p:grpSp>
      <p:sp>
        <p:nvSpPr>
          <p:cNvPr id="21" name="Footer Placeholder 2"/>
          <p:cNvSpPr>
            <a:spLocks noGrp="1"/>
          </p:cNvSpPr>
          <p:nvPr>
            <p:ph type="ftr" sz="quarter" idx="11"/>
          </p:nvPr>
        </p:nvSpPr>
        <p:spPr>
          <a:xfrm>
            <a:off x="3666434" y="6356350"/>
            <a:ext cx="4290489" cy="365125"/>
          </a:xfrm>
        </p:spPr>
        <p:txBody>
          <a:bodyPr/>
          <a:lstStyle/>
          <a:p>
            <a:r>
              <a:rPr lang="en-GB" dirty="0"/>
              <a:t>Welcome to the EN Department</a:t>
            </a:r>
          </a:p>
        </p:txBody>
      </p:sp>
      <p:sp>
        <p:nvSpPr>
          <p:cNvPr id="3" name="Slide Number Placeholder 2"/>
          <p:cNvSpPr>
            <a:spLocks noGrp="1"/>
          </p:cNvSpPr>
          <p:nvPr>
            <p:ph type="sldNum" sz="quarter" idx="12"/>
          </p:nvPr>
        </p:nvSpPr>
        <p:spPr/>
        <p:txBody>
          <a:bodyPr/>
          <a:lstStyle/>
          <a:p>
            <a:fld id="{8D6C380F-326D-3C40-9EE7-7FBAB0953422}" type="slidenum">
              <a:rPr lang="en-US" smtClean="0"/>
              <a:pPr/>
              <a:t>48</a:t>
            </a:fld>
            <a:endParaRPr lang="en-US"/>
          </a:p>
        </p:txBody>
      </p:sp>
    </p:spTree>
    <p:extLst>
      <p:ext uri="{BB962C8B-B14F-4D97-AF65-F5344CB8AC3E}">
        <p14:creationId xmlns:p14="http://schemas.microsoft.com/office/powerpoint/2010/main" val="4055610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b="1" dirty="0">
                <a:solidFill>
                  <a:srgbClr val="0A4A8E"/>
                </a:solidFill>
                <a:effectLst>
                  <a:outerShdw blurRad="38100" dist="38100" dir="2700000" algn="tl">
                    <a:srgbClr val="000000">
                      <a:alpha val="43137"/>
                    </a:srgbClr>
                  </a:outerShdw>
                </a:effectLst>
              </a:rPr>
              <a:t>RESPONSIBILITIES</a:t>
            </a:r>
            <a:endParaRPr lang="en-GB"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5"/>
            <a:ext cx="7018867" cy="4086636"/>
          </a:xfrm>
        </p:spPr>
        <p:txBody>
          <a:bodyPr>
            <a:noAutofit/>
          </a:bodyPr>
          <a:lstStyle/>
          <a:p>
            <a:pPr lvl="1"/>
            <a:r>
              <a:rPr lang="en-GB" sz="2400" dirty="0">
                <a:solidFill>
                  <a:srgbClr val="0A4A8E"/>
                </a:solidFill>
              </a:rPr>
              <a:t>The Director General takes appropriate measures to ensure safety of all participating</a:t>
            </a:r>
            <a:br>
              <a:rPr lang="en-GB" sz="2400" dirty="0">
                <a:solidFill>
                  <a:srgbClr val="0A4A8E"/>
                </a:solidFill>
              </a:rPr>
            </a:br>
            <a:r>
              <a:rPr lang="en-GB" sz="2400" dirty="0">
                <a:solidFill>
                  <a:srgbClr val="0A4A8E"/>
                </a:solidFill>
              </a:rPr>
              <a:t>in the activities of CERN or present in its site</a:t>
            </a:r>
          </a:p>
          <a:p>
            <a:pPr lvl="1"/>
            <a:r>
              <a:rPr lang="en-GB" sz="2400" dirty="0">
                <a:solidFill>
                  <a:srgbClr val="0A4A8E"/>
                </a:solidFill>
              </a:rPr>
              <a:t>Each Member of Personnel shall actively contribute to the implementation of CERN Safety Policy through an exemplary conduct, </a:t>
            </a:r>
            <a:br>
              <a:rPr lang="en-GB" sz="2400" dirty="0">
                <a:solidFill>
                  <a:srgbClr val="0A4A8E"/>
                </a:solidFill>
              </a:rPr>
            </a:br>
            <a:r>
              <a:rPr lang="en-GB" sz="2400" dirty="0">
                <a:solidFill>
                  <a:srgbClr val="0A4A8E"/>
                </a:solidFill>
              </a:rPr>
              <a:t>in particular:</a:t>
            </a:r>
          </a:p>
          <a:p>
            <a:pPr lvl="2"/>
            <a:r>
              <a:rPr lang="en-GB" sz="2000" dirty="0">
                <a:solidFill>
                  <a:srgbClr val="0A4A8E"/>
                </a:solidFill>
              </a:rPr>
              <a:t>Comply with Safety Rules and Safety Objectives</a:t>
            </a:r>
          </a:p>
          <a:p>
            <a:pPr lvl="2"/>
            <a:r>
              <a:rPr lang="en-GB" sz="2000" dirty="0">
                <a:solidFill>
                  <a:srgbClr val="0A4A8E"/>
                </a:solidFill>
              </a:rPr>
              <a:t>Actively seek information to minimize risks</a:t>
            </a:r>
          </a:p>
          <a:p>
            <a:pPr lvl="2"/>
            <a:r>
              <a:rPr lang="en-GB" sz="2000" dirty="0">
                <a:solidFill>
                  <a:srgbClr val="0A4A8E"/>
                </a:solidFill>
              </a:rPr>
              <a:t>Avoid hazardous situations</a:t>
            </a:r>
          </a:p>
        </p:txBody>
      </p:sp>
      <p:sp>
        <p:nvSpPr>
          <p:cNvPr id="7" name="Rounded Rectangle 6"/>
          <p:cNvSpPr/>
          <p:nvPr/>
        </p:nvSpPr>
        <p:spPr>
          <a:xfrm>
            <a:off x="380199" y="5596467"/>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bg1"/>
                </a:solidFill>
              </a:rPr>
              <a:t>RESPONSIBILITIES</a:t>
            </a:r>
            <a:r>
              <a:rPr lang="en-GB" dirty="0">
                <a:solidFill>
                  <a:schemeClr val="bg1"/>
                </a:solidFill>
              </a:rPr>
              <a:t> in matters of safety </a:t>
            </a:r>
            <a:r>
              <a:rPr lang="en-GB" b="1" dirty="0">
                <a:solidFill>
                  <a:schemeClr val="bg1"/>
                </a:solidFill>
              </a:rPr>
              <a:t>CANNOT BE DELEGATED</a:t>
            </a:r>
          </a:p>
        </p:txBody>
      </p:sp>
      <p:pic>
        <p:nvPicPr>
          <p:cNvPr id="11" name="Picture 10"/>
          <p:cNvPicPr>
            <a:picLocks noChangeAspect="1"/>
          </p:cNvPicPr>
          <p:nvPr/>
        </p:nvPicPr>
        <p:blipFill rotWithShape="1">
          <a:blip r:embed="rId2"/>
          <a:srcRect l="21433" t="16574"/>
          <a:stretch/>
        </p:blipFill>
        <p:spPr>
          <a:xfrm>
            <a:off x="6735445" y="300898"/>
            <a:ext cx="2218340" cy="289103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Lst>
          </a:blip>
          <a:stretch>
            <a:fillRect/>
          </a:stretch>
        </p:blipFill>
        <p:spPr>
          <a:xfrm>
            <a:off x="6839906" y="3755794"/>
            <a:ext cx="2157368" cy="1608885"/>
          </a:xfrm>
          <a:prstGeom prst="rect">
            <a:avLst/>
          </a:prstGeom>
          <a:ln>
            <a:noFill/>
          </a:ln>
          <a:effectLst>
            <a:softEdge rad="112500"/>
          </a:effectLst>
        </p:spPr>
      </p:pic>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4" name="Slide Number Placeholder 3"/>
          <p:cNvSpPr>
            <a:spLocks noGrp="1"/>
          </p:cNvSpPr>
          <p:nvPr>
            <p:ph type="sldNum" sz="quarter" idx="12"/>
          </p:nvPr>
        </p:nvSpPr>
        <p:spPr/>
        <p:txBody>
          <a:bodyPr/>
          <a:lstStyle/>
          <a:p>
            <a:fld id="{9BBCADDF-C6D9-C14C-883B-1CD09994D60D}" type="slidenum">
              <a:rPr lang="en-US" smtClean="0"/>
              <a:pPr/>
              <a:t>49</a:t>
            </a:fld>
            <a:endParaRPr lang="en-US"/>
          </a:p>
        </p:txBody>
      </p:sp>
    </p:spTree>
    <p:extLst>
      <p:ext uri="{BB962C8B-B14F-4D97-AF65-F5344CB8AC3E}">
        <p14:creationId xmlns:p14="http://schemas.microsoft.com/office/powerpoint/2010/main" val="152110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5</a:t>
            </a:fld>
            <a:endParaRPr lang="en-US"/>
          </a:p>
        </p:txBody>
      </p:sp>
      <p:sp>
        <p:nvSpPr>
          <p:cNvPr id="8" name="TextBox 7"/>
          <p:cNvSpPr txBox="1"/>
          <p:nvPr/>
        </p:nvSpPr>
        <p:spPr>
          <a:xfrm>
            <a:off x="762000" y="152400"/>
            <a:ext cx="8130480" cy="584775"/>
          </a:xfrm>
          <a:prstGeom prst="rect">
            <a:avLst/>
          </a:prstGeom>
          <a:noFill/>
        </p:spPr>
        <p:txBody>
          <a:bodyPr wrap="square" rtlCol="0">
            <a:spAutoFit/>
          </a:bodyPr>
          <a:lstStyle/>
          <a:p>
            <a:r>
              <a:rPr lang="en-GB" sz="3200" dirty="0">
                <a:solidFill>
                  <a:srgbClr val="FFFFFF"/>
                </a:solidFill>
                <a:effectLst>
                  <a:outerShdw blurRad="38100" dist="38100" dir="2700000">
                    <a:srgbClr val="000000"/>
                  </a:outerShdw>
                </a:effectLst>
                <a:latin typeface="+mj-lt"/>
              </a:rPr>
              <a:t>  </a:t>
            </a:r>
            <a:r>
              <a:rPr lang="en-GB" sz="3200" dirty="0">
                <a:solidFill>
                  <a:schemeClr val="accent1"/>
                </a:solidFill>
                <a:effectLst>
                  <a:outerShdw blurRad="38100" dist="38100" dir="2700000">
                    <a:srgbClr val="000000"/>
                  </a:outerShdw>
                </a:effectLst>
                <a:latin typeface="+mj-lt"/>
              </a:rPr>
              <a:t>Science is getting more and more global</a:t>
            </a:r>
          </a:p>
        </p:txBody>
      </p:sp>
      <p:pic>
        <p:nvPicPr>
          <p:cNvPr id="2" name="Picture 1">
            <a:extLst>
              <a:ext uri="{FF2B5EF4-FFF2-40B4-BE49-F238E27FC236}">
                <a16:creationId xmlns:a16="http://schemas.microsoft.com/office/drawing/2014/main" id="{476A4F02-C56D-44B3-949D-26E453680EBB}"/>
              </a:ext>
            </a:extLst>
          </p:cNvPr>
          <p:cNvPicPr>
            <a:picLocks noChangeAspect="1"/>
          </p:cNvPicPr>
          <p:nvPr/>
        </p:nvPicPr>
        <p:blipFill>
          <a:blip r:embed="rId3"/>
          <a:stretch>
            <a:fillRect/>
          </a:stretch>
        </p:blipFill>
        <p:spPr>
          <a:xfrm>
            <a:off x="555597" y="737175"/>
            <a:ext cx="8032806" cy="5517269"/>
          </a:xfrm>
          <a:prstGeom prst="rect">
            <a:avLst/>
          </a:prstGeom>
        </p:spPr>
      </p:pic>
    </p:spTree>
    <p:extLst>
      <p:ext uri="{BB962C8B-B14F-4D97-AF65-F5344CB8AC3E}">
        <p14:creationId xmlns:p14="http://schemas.microsoft.com/office/powerpoint/2010/main" val="39798030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50</a:t>
            </a:fld>
            <a:endParaRPr lang="en-US"/>
          </a:p>
        </p:txBody>
      </p:sp>
    </p:spTree>
    <p:extLst>
      <p:ext uri="{BB962C8B-B14F-4D97-AF65-F5344CB8AC3E}">
        <p14:creationId xmlns:p14="http://schemas.microsoft.com/office/powerpoint/2010/main" val="7895863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69777" y="2854525"/>
            <a:ext cx="4564070" cy="923330"/>
          </a:xfrm>
          <a:prstGeom prst="rect">
            <a:avLst/>
          </a:prstGeom>
          <a:noFill/>
        </p:spPr>
        <p:txBody>
          <a:bodyPr wrap="none" rtlCol="0">
            <a:spAutoFit/>
          </a:bodyPr>
          <a:lstStyle/>
          <a:p>
            <a:r>
              <a:rPr lang="en-GB" sz="5400" b="1" dirty="0">
                <a:ln w="12700">
                  <a:noFill/>
                  <a:prstDash val="solid"/>
                </a:ln>
                <a:solidFill>
                  <a:srgbClr val="0A4A8E"/>
                </a:solidFill>
                <a:effectLst>
                  <a:outerShdw blurRad="41275" dist="20320" dir="1800000" algn="tl" rotWithShape="0">
                    <a:srgbClr val="000000">
                      <a:alpha val="40000"/>
                    </a:srgbClr>
                  </a:outerShdw>
                </a:effectLst>
              </a:rPr>
              <a:t>What</a:t>
            </a:r>
            <a:r>
              <a:rPr lang="en-GB" sz="3200" dirty="0">
                <a:ln w="12700">
                  <a:noFill/>
                  <a:prstDash val="solid"/>
                </a:ln>
                <a:solidFill>
                  <a:srgbClr val="0A4A8E"/>
                </a:solidFill>
                <a:effectLst>
                  <a:outerShdw blurRad="41275" dist="20320" dir="1800000" algn="tl" rotWithShape="0">
                    <a:srgbClr val="000000">
                      <a:alpha val="40000"/>
                    </a:srgbClr>
                  </a:outerShdw>
                </a:effectLst>
              </a:rPr>
              <a:t> are we doing?</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1530583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469909" y="2598447"/>
            <a:ext cx="3505200" cy="1371600"/>
            <a:chOff x="5483225" y="2097964"/>
            <a:chExt cx="3505200" cy="1371600"/>
          </a:xfrm>
        </p:grpSpPr>
        <p:pic>
          <p:nvPicPr>
            <p:cNvPr id="9" name="Picture 1032" descr="PET_Alzheimer"/>
            <p:cNvPicPr>
              <a:picLocks noChangeAspect="1" noChangeArrowheads="1"/>
            </p:cNvPicPr>
            <p:nvPr/>
          </p:nvPicPr>
          <p:blipFill>
            <a:blip r:embed="rId3"/>
            <a:srcRect/>
            <a:stretch>
              <a:fillRect/>
            </a:stretch>
          </p:blipFill>
          <p:spPr bwMode="auto">
            <a:xfrm>
              <a:off x="7159625" y="2097964"/>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Picture 1033" descr="Grid_globe_V1"/>
            <p:cNvPicPr>
              <a:picLocks noChangeAspect="1" noChangeArrowheads="1"/>
            </p:cNvPicPr>
            <p:nvPr/>
          </p:nvPicPr>
          <p:blipFill>
            <a:blip r:embed="rId4"/>
            <a:srcRect/>
            <a:stretch>
              <a:fillRect/>
            </a:stretch>
          </p:blipFill>
          <p:spPr bwMode="auto">
            <a:xfrm>
              <a:off x="5483225" y="2097964"/>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2" name="Title 1"/>
          <p:cNvSpPr>
            <a:spLocks noGrp="1"/>
          </p:cNvSpPr>
          <p:nvPr>
            <p:ph type="title"/>
          </p:nvPr>
        </p:nvSpPr>
        <p:spPr>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The Missions of CERN</a:t>
            </a:r>
          </a:p>
        </p:txBody>
      </p:sp>
      <p:sp>
        <p:nvSpPr>
          <p:cNvPr id="19" name="Footer Placeholder 5"/>
          <p:cNvSpPr>
            <a:spLocks noGrp="1"/>
          </p:cNvSpPr>
          <p:nvPr>
            <p:ph type="ftr" sz="quarter" idx="11"/>
          </p:nvPr>
        </p:nvSpPr>
        <p:spPr/>
        <p:txBody>
          <a:bodyPr/>
          <a:lstStyle/>
          <a:p>
            <a:r>
              <a:rPr lang="en-US"/>
              <a:t>Welcome to the EN Department</a:t>
            </a:r>
            <a:endParaRPr lang="en-US" dirty="0"/>
          </a:p>
        </p:txBody>
      </p:sp>
      <p:sp>
        <p:nvSpPr>
          <p:cNvPr id="18" name="Slide Number Placeholder 2"/>
          <p:cNvSpPr>
            <a:spLocks noGrp="1"/>
          </p:cNvSpPr>
          <p:nvPr>
            <p:ph type="sldNum" sz="quarter" idx="12"/>
          </p:nvPr>
        </p:nvSpPr>
        <p:spPr/>
        <p:txBody>
          <a:bodyPr/>
          <a:lstStyle/>
          <a:p>
            <a:fld id="{9BBCADDF-C6D9-C14C-883B-1CD09994D60D}" type="slidenum">
              <a:rPr lang="en-US" smtClean="0"/>
              <a:pPr/>
              <a:t>7</a:t>
            </a:fld>
            <a:endParaRPr lang="en-US" dirty="0"/>
          </a:p>
        </p:txBody>
      </p:sp>
      <p:sp>
        <p:nvSpPr>
          <p:cNvPr id="7" name="Rectangle 1028"/>
          <p:cNvSpPr>
            <a:spLocks noGrp="1" noChangeArrowheads="1"/>
          </p:cNvSpPr>
          <p:nvPr>
            <p:ph sz="quarter" idx="13"/>
          </p:nvPr>
        </p:nvSpPr>
        <p:spPr/>
        <p:txBody>
          <a:bodyPr>
            <a:normAutofit/>
          </a:bodyPr>
          <a:lstStyle/>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Push forward the frontiers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of knowledge</a:t>
            </a:r>
          </a:p>
          <a:p>
            <a:pPr marL="363538" lvl="1" indent="0">
              <a:lnSpc>
                <a:spcPct val="90000"/>
              </a:lnSpc>
              <a:buClr>
                <a:schemeClr val="tx2"/>
              </a:buClr>
              <a:buSzPct val="120000"/>
              <a:buNone/>
              <a:defRPr/>
            </a:pPr>
            <a:r>
              <a:rPr lang="en-GB" sz="1600" dirty="0">
                <a:solidFill>
                  <a:srgbClr val="0070C0"/>
                </a:solidFill>
                <a:cs typeface="Arial" panose="020B0604020202020204" pitchFamily="34" charset="0"/>
              </a:rPr>
              <a:t>e.g. the secrets of the Big Bang … </a:t>
            </a:r>
            <a:br>
              <a:rPr lang="en-GB" sz="1600" dirty="0">
                <a:solidFill>
                  <a:srgbClr val="0070C0"/>
                </a:solidFill>
                <a:cs typeface="Arial" panose="020B0604020202020204" pitchFamily="34" charset="0"/>
              </a:rPr>
            </a:br>
            <a:r>
              <a:rPr lang="en-GB" sz="1600" dirty="0">
                <a:solidFill>
                  <a:srgbClr val="0070C0"/>
                </a:solidFill>
                <a:cs typeface="Arial" panose="020B0604020202020204" pitchFamily="34" charset="0"/>
              </a:rPr>
              <a:t>what was the matter like within </a:t>
            </a:r>
            <a:br>
              <a:rPr lang="en-GB" sz="1600" dirty="0">
                <a:solidFill>
                  <a:srgbClr val="0070C0"/>
                </a:solidFill>
                <a:cs typeface="Arial" panose="020B0604020202020204" pitchFamily="34" charset="0"/>
              </a:rPr>
            </a:br>
            <a:r>
              <a:rPr lang="en-GB" sz="1600" dirty="0">
                <a:solidFill>
                  <a:srgbClr val="0070C0"/>
                </a:solidFill>
                <a:cs typeface="Arial" panose="020B0604020202020204" pitchFamily="34" charset="0"/>
              </a:rPr>
              <a:t>the first moments of the Universe’s existence?</a:t>
            </a: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Develop new technologies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for accelerators and detectors</a:t>
            </a:r>
          </a:p>
          <a:p>
            <a:pPr marL="1169670" lvl="1" indent="-858838">
              <a:lnSpc>
                <a:spcPct val="90000"/>
              </a:lnSpc>
              <a:buClr>
                <a:schemeClr val="tx2"/>
              </a:buClr>
              <a:buSzPct val="120000"/>
              <a:buNone/>
              <a:defRPr/>
            </a:pPr>
            <a:r>
              <a:rPr lang="en-GB" sz="1600" dirty="0">
                <a:solidFill>
                  <a:srgbClr val="0070C0"/>
                </a:solidFill>
                <a:cs typeface="Arial" panose="020B0604020202020204" pitchFamily="34" charset="0"/>
              </a:rPr>
              <a:t>Information technology - the Web and the GRID</a:t>
            </a:r>
          </a:p>
          <a:p>
            <a:pPr marL="1169670" lvl="1" indent="-858838">
              <a:lnSpc>
                <a:spcPct val="90000"/>
              </a:lnSpc>
              <a:buClr>
                <a:schemeClr val="tx2"/>
              </a:buClr>
              <a:buSzPct val="120000"/>
              <a:buNone/>
              <a:defRPr/>
            </a:pPr>
            <a:r>
              <a:rPr lang="en-GB" sz="1600" dirty="0">
                <a:solidFill>
                  <a:srgbClr val="0070C0"/>
                </a:solidFill>
                <a:cs typeface="Arial" panose="020B0604020202020204" pitchFamily="34" charset="0"/>
              </a:rPr>
              <a:t>Medicine - diagnosis and therapy</a:t>
            </a:r>
            <a:endParaRPr lang="en-GB" sz="1500" dirty="0">
              <a:solidFill>
                <a:srgbClr val="0070C0"/>
              </a:solidFill>
              <a:cs typeface="Arial" panose="020B0604020202020204" pitchFamily="34" charset="0"/>
            </a:endParaRP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Train the scientists and</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the engineers of tomorrow</a:t>
            </a:r>
          </a:p>
          <a:p>
            <a:pPr eaLnBrk="1" hangingPunct="1">
              <a:lnSpc>
                <a:spcPct val="90000"/>
              </a:lnSpc>
              <a:buClr>
                <a:schemeClr val="tx2"/>
              </a:buClr>
              <a:buSzPct val="120000"/>
              <a:buFont typeface="Wingdings" charset="2"/>
              <a:buChar char="§"/>
              <a:defRPr/>
            </a:pPr>
            <a:r>
              <a:rPr lang="en-GB" sz="2400" dirty="0">
                <a:solidFill>
                  <a:srgbClr val="0070C0"/>
                </a:solidFill>
                <a:cs typeface="Arial" panose="020B0604020202020204" pitchFamily="34" charset="0"/>
              </a:rPr>
              <a:t>Unite people from different </a:t>
            </a:r>
            <a:br>
              <a:rPr lang="en-GB" sz="2400" dirty="0">
                <a:solidFill>
                  <a:srgbClr val="0070C0"/>
                </a:solidFill>
                <a:cs typeface="Arial" panose="020B0604020202020204" pitchFamily="34" charset="0"/>
              </a:rPr>
            </a:br>
            <a:r>
              <a:rPr lang="en-GB" sz="2400" dirty="0">
                <a:solidFill>
                  <a:srgbClr val="0070C0"/>
                </a:solidFill>
                <a:cs typeface="Arial" panose="020B0604020202020204" pitchFamily="34" charset="0"/>
              </a:rPr>
              <a:t>countries and cultures</a:t>
            </a:r>
          </a:p>
        </p:txBody>
      </p:sp>
      <p:pic>
        <p:nvPicPr>
          <p:cNvPr id="12" name="Picture 1039" descr="Picture 1"/>
          <p:cNvPicPr>
            <a:picLocks noChangeAspect="1" noChangeArrowheads="1"/>
          </p:cNvPicPr>
          <p:nvPr/>
        </p:nvPicPr>
        <p:blipFill>
          <a:blip r:embed="rId5"/>
          <a:srcRect/>
          <a:stretch>
            <a:fillRect/>
          </a:stretch>
        </p:blipFill>
        <p:spPr bwMode="auto">
          <a:xfrm>
            <a:off x="6934200" y="5265413"/>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15" name="Group 14"/>
          <p:cNvGrpSpPr/>
          <p:nvPr/>
        </p:nvGrpSpPr>
        <p:grpSpPr>
          <a:xfrm>
            <a:off x="5877760" y="4099000"/>
            <a:ext cx="3090780" cy="1060450"/>
            <a:chOff x="5900820" y="3704514"/>
            <a:chExt cx="3090780" cy="1060450"/>
          </a:xfrm>
        </p:grpSpPr>
        <p:pic>
          <p:nvPicPr>
            <p:cNvPr id="11" name="Picture 1034" descr="Picture 1"/>
            <p:cNvPicPr>
              <a:picLocks noChangeAspect="1" noChangeArrowheads="1"/>
            </p:cNvPicPr>
            <p:nvPr/>
          </p:nvPicPr>
          <p:blipFill>
            <a:blip r:embed="rId6"/>
            <a:srcRect/>
            <a:stretch>
              <a:fillRect/>
            </a:stretch>
          </p:blipFill>
          <p:spPr bwMode="auto">
            <a:xfrm>
              <a:off x="5900820" y="3704514"/>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3" name="Picture 1040" descr="Picture 3"/>
            <p:cNvPicPr>
              <a:picLocks noChangeAspect="1" noChangeArrowheads="1"/>
            </p:cNvPicPr>
            <p:nvPr/>
          </p:nvPicPr>
          <p:blipFill>
            <a:blip r:embed="rId7"/>
            <a:srcRect/>
            <a:stretch>
              <a:fillRect/>
            </a:stretch>
          </p:blipFill>
          <p:spPr bwMode="auto">
            <a:xfrm>
              <a:off x="7423150" y="3706102"/>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7" name="Group 16"/>
          <p:cNvGrpSpPr/>
          <p:nvPr/>
        </p:nvGrpSpPr>
        <p:grpSpPr>
          <a:xfrm>
            <a:off x="6270009" y="826212"/>
            <a:ext cx="2558215" cy="1676400"/>
            <a:chOff x="6277810" y="269164"/>
            <a:chExt cx="2558215" cy="1676400"/>
          </a:xfrm>
        </p:grpSpPr>
        <p:pic>
          <p:nvPicPr>
            <p:cNvPr id="8" name="Picture 1030" descr="einstein-1"/>
            <p:cNvPicPr>
              <a:picLocks noChangeAspect="1" noChangeArrowheads="1"/>
            </p:cNvPicPr>
            <p:nvPr/>
          </p:nvPicPr>
          <p:blipFill>
            <a:blip r:embed="rId8"/>
            <a:srcRect/>
            <a:stretch>
              <a:fillRect/>
            </a:stretch>
          </p:blipFill>
          <p:spPr bwMode="auto">
            <a:xfrm>
              <a:off x="7618413" y="269164"/>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4" name="Picture 1041" descr="Picture 2"/>
            <p:cNvPicPr>
              <a:picLocks noChangeAspect="1" noChangeArrowheads="1"/>
            </p:cNvPicPr>
            <p:nvPr/>
          </p:nvPicPr>
          <p:blipFill>
            <a:blip r:embed="rId9"/>
            <a:srcRect/>
            <a:stretch>
              <a:fillRect/>
            </a:stretch>
          </p:blipFill>
          <p:spPr bwMode="auto">
            <a:xfrm>
              <a:off x="6277810" y="497764"/>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spTree>
    <p:extLst>
      <p:ext uri="{BB962C8B-B14F-4D97-AF65-F5344CB8AC3E}">
        <p14:creationId xmlns:p14="http://schemas.microsoft.com/office/powerpoint/2010/main" val="1222623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858210"/>
          </a:xfrm>
          <a:solidFill>
            <a:srgbClr val="FFFFFF"/>
          </a:solidFill>
        </p:spPr>
        <p:txBody>
          <a:bodyPr>
            <a:noAutofit/>
          </a:bodyPr>
          <a:lstStyle/>
          <a:p>
            <a:pPr algn="l"/>
            <a:r>
              <a:rPr lang="en-US" sz="2400" b="1" dirty="0">
                <a:solidFill>
                  <a:srgbClr val="0A4A8E"/>
                </a:solidFill>
                <a:effectLst>
                  <a:outerShdw blurRad="38100" dist="38100" dir="2700000" algn="tl">
                    <a:srgbClr val="000000">
                      <a:alpha val="43137"/>
                    </a:srgbClr>
                  </a:outerShdw>
                </a:effectLst>
                <a:latin typeface="+mn-lt"/>
              </a:rPr>
              <a:t>The next scientific challenge is to understand the very first moments of our Universe after the Big Bang</a:t>
            </a:r>
          </a:p>
        </p:txBody>
      </p:sp>
      <p:sp>
        <p:nvSpPr>
          <p:cNvPr id="14" name="Footer Placeholder 5"/>
          <p:cNvSpPr>
            <a:spLocks noGrp="1"/>
          </p:cNvSpPr>
          <p:nvPr>
            <p:ph type="ftr" sz="quarter" idx="11"/>
          </p:nvPr>
        </p:nvSpPr>
        <p:spPr/>
        <p:txBody>
          <a:bodyPr/>
          <a:lstStyle/>
          <a:p>
            <a:r>
              <a:rPr lang="en-US"/>
              <a:t>Welcome to the EN Department</a:t>
            </a:r>
            <a:endParaRPr lang="en-US" dirty="0"/>
          </a:p>
        </p:txBody>
      </p:sp>
      <p:sp>
        <p:nvSpPr>
          <p:cNvPr id="13" name="Slide Number Placeholder 2"/>
          <p:cNvSpPr>
            <a:spLocks noGrp="1"/>
          </p:cNvSpPr>
          <p:nvPr>
            <p:ph type="sldNum" sz="quarter" idx="12"/>
          </p:nvPr>
        </p:nvSpPr>
        <p:spPr/>
        <p:txBody>
          <a:bodyPr/>
          <a:lstStyle/>
          <a:p>
            <a:fld id="{9BBCADDF-C6D9-C14C-883B-1CD09994D60D}" type="slidenum">
              <a:rPr lang="en-US" smtClean="0"/>
              <a:pPr/>
              <a:t>8</a:t>
            </a:fld>
            <a:endParaRPr lang="en-US" dirty="0"/>
          </a:p>
        </p:txBody>
      </p:sp>
      <p:pic>
        <p:nvPicPr>
          <p:cNvPr id="7" name="Picture 6"/>
          <p:cNvPicPr>
            <a:picLocks noChangeAspect="1"/>
          </p:cNvPicPr>
          <p:nvPr/>
        </p:nvPicPr>
        <p:blipFill rotWithShape="1">
          <a:blip r:embed="rId2"/>
          <a:srcRect t="9886" b="8515"/>
          <a:stretch/>
        </p:blipFill>
        <p:spPr>
          <a:xfrm>
            <a:off x="457200" y="1091703"/>
            <a:ext cx="8455682" cy="4948716"/>
          </a:xfrm>
          <a:prstGeom prst="rect">
            <a:avLst/>
          </a:prstGeom>
        </p:spPr>
      </p:pic>
      <p:grpSp>
        <p:nvGrpSpPr>
          <p:cNvPr id="8" name="Group 27"/>
          <p:cNvGrpSpPr>
            <a:grpSpLocks/>
          </p:cNvGrpSpPr>
          <p:nvPr/>
        </p:nvGrpSpPr>
        <p:grpSpPr bwMode="auto">
          <a:xfrm>
            <a:off x="550335" y="3290588"/>
            <a:ext cx="1671637" cy="1950837"/>
            <a:chOff x="327898" y="2357436"/>
            <a:chExt cx="1672334" cy="1950851"/>
          </a:xfrm>
        </p:grpSpPr>
        <p:sp>
          <p:nvSpPr>
            <p:cNvPr id="9" name="Rectangle 4"/>
            <p:cNvSpPr>
              <a:spLocks/>
            </p:cNvSpPr>
            <p:nvPr/>
          </p:nvSpPr>
          <p:spPr bwMode="auto">
            <a:xfrm>
              <a:off x="327898" y="2928940"/>
              <a:ext cx="822251" cy="422381"/>
            </a:xfrm>
            <a:prstGeom prst="rect">
              <a:avLst/>
            </a:prstGeom>
            <a:noFill/>
            <a:ln w="28575">
              <a:noFill/>
              <a:miter lim="800000"/>
              <a:headEnd/>
              <a:tailEnd/>
            </a:ln>
          </p:spPr>
          <p:txBody>
            <a:bodyPr lIns="0" tIns="0" rIns="0" bIns="0" anchor="ctr"/>
            <a:lstStyle/>
            <a:p>
              <a:pPr algn="ctr" defTabSz="914400" fontAlgn="base">
                <a:spcBef>
                  <a:spcPct val="0"/>
                </a:spcBef>
                <a:spcAft>
                  <a:spcPct val="0"/>
                </a:spcAft>
              </a:pPr>
              <a:r>
                <a:rPr lang="fr-FR" sz="2000" dirty="0">
                  <a:solidFill>
                    <a:srgbClr val="FFFF00"/>
                  </a:solidFill>
                  <a:effectLst>
                    <a:outerShdw blurRad="50800" dist="38100" dir="2700000" algn="tl" rotWithShape="0">
                      <a:srgbClr val="F8F8F8">
                        <a:alpha val="43000"/>
                      </a:srgbClr>
                    </a:outerShdw>
                  </a:effectLst>
                  <a:ea typeface="Gill Sans"/>
                  <a:cs typeface="Arial" pitchFamily="34" charset="0"/>
                  <a:sym typeface="Gill Sans"/>
                </a:rPr>
                <a:t>LHC</a:t>
              </a:r>
            </a:p>
          </p:txBody>
        </p:sp>
        <p:sp>
          <p:nvSpPr>
            <p:cNvPr id="10" name="Line 6"/>
            <p:cNvSpPr>
              <a:spLocks noChangeShapeType="1"/>
            </p:cNvSpPr>
            <p:nvPr/>
          </p:nvSpPr>
          <p:spPr bwMode="auto">
            <a:xfrm rot="10800000" flipV="1">
              <a:off x="982692" y="2428874"/>
              <a:ext cx="1017539" cy="567223"/>
            </a:xfrm>
            <a:prstGeom prst="line">
              <a:avLst/>
            </a:prstGeom>
            <a:noFill/>
            <a:ln w="28575">
              <a:solidFill>
                <a:srgbClr val="FFFF00"/>
              </a:solidFill>
              <a:round/>
              <a:headEnd type="stealth" w="med" len="med"/>
              <a:tailEnd/>
            </a:ln>
          </p:spPr>
          <p:txBody>
            <a:bodyPr/>
            <a:lstStyle/>
            <a:p>
              <a:pPr defTabSz="914400" fontAlgn="base">
                <a:spcBef>
                  <a:spcPct val="0"/>
                </a:spcBef>
                <a:spcAft>
                  <a:spcPct val="0"/>
                </a:spcAft>
              </a:pPr>
              <a:endParaRPr lang="fr-FR" u="sng">
                <a:solidFill>
                  <a:prstClr val="black"/>
                </a:solidFill>
              </a:endParaRPr>
            </a:p>
          </p:txBody>
        </p:sp>
        <p:sp>
          <p:nvSpPr>
            <p:cNvPr id="11" name="TextBox 30"/>
            <p:cNvSpPr txBox="1">
              <a:spLocks noChangeArrowheads="1"/>
            </p:cNvSpPr>
            <p:nvPr/>
          </p:nvSpPr>
          <p:spPr bwMode="auto">
            <a:xfrm>
              <a:off x="1357290" y="4000510"/>
              <a:ext cx="642942" cy="307777"/>
            </a:xfrm>
            <a:prstGeom prst="rect">
              <a:avLst/>
            </a:prstGeom>
            <a:noFill/>
            <a:ln w="9525">
              <a:noFill/>
              <a:miter lim="800000"/>
              <a:headEnd/>
              <a:tailEnd/>
            </a:ln>
          </p:spPr>
          <p:txBody>
            <a:bodyPr>
              <a:spAutoFit/>
            </a:bodyPr>
            <a:lstStyle/>
            <a:p>
              <a:pPr defTabSz="914400" fontAlgn="base">
                <a:spcBef>
                  <a:spcPct val="0"/>
                </a:spcBef>
                <a:spcAft>
                  <a:spcPct val="0"/>
                </a:spcAft>
              </a:pPr>
              <a:r>
                <a:rPr lang="fr-FR" sz="1400" dirty="0">
                  <a:solidFill>
                    <a:srgbClr val="FFFF00"/>
                  </a:solidFill>
                </a:rPr>
                <a:t>10</a:t>
              </a:r>
              <a:r>
                <a:rPr lang="fr-FR" sz="1400" baseline="30000" dirty="0">
                  <a:solidFill>
                    <a:srgbClr val="FFFF00"/>
                  </a:solidFill>
                </a:rPr>
                <a:t>-10</a:t>
              </a:r>
              <a:r>
                <a:rPr lang="fr-FR" sz="1400" dirty="0">
                  <a:solidFill>
                    <a:srgbClr val="FFFF00"/>
                  </a:solidFill>
                </a:rPr>
                <a:t>s</a:t>
              </a:r>
            </a:p>
          </p:txBody>
        </p:sp>
        <p:cxnSp>
          <p:nvCxnSpPr>
            <p:cNvPr id="12" name="Straight Connector 11"/>
            <p:cNvCxnSpPr/>
            <p:nvPr/>
          </p:nvCxnSpPr>
          <p:spPr>
            <a:xfrm>
              <a:off x="2000232" y="2357436"/>
              <a:ext cx="0" cy="1763897"/>
            </a:xfrm>
            <a:prstGeom prst="line">
              <a:avLst/>
            </a:prstGeom>
            <a:ln w="127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825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4461" y="2569448"/>
            <a:ext cx="4105612" cy="1415772"/>
          </a:xfrm>
          <a:prstGeom prst="rect">
            <a:avLst/>
          </a:prstGeom>
          <a:noFill/>
        </p:spPr>
        <p:txBody>
          <a:bodyPr wrap="none" rtlCol="0">
            <a:spAutoFit/>
          </a:bodyPr>
          <a:lstStyle/>
          <a:p>
            <a:pPr algn="ctr"/>
            <a:r>
              <a:rPr lang="en-GB" sz="5400" b="1" dirty="0">
                <a:ln w="12700">
                  <a:noFill/>
                  <a:prstDash val="solid"/>
                </a:ln>
                <a:solidFill>
                  <a:srgbClr val="0A4A8E"/>
                </a:solidFill>
                <a:effectLst>
                  <a:outerShdw blurRad="41275" dist="20320" dir="1800000" algn="tl" rotWithShape="0">
                    <a:srgbClr val="000000">
                      <a:alpha val="40000"/>
                    </a:srgbClr>
                  </a:outerShdw>
                </a:effectLst>
              </a:rPr>
              <a:t>How</a:t>
            </a:r>
            <a:r>
              <a:rPr lang="en-GB" sz="3200" dirty="0">
                <a:ln w="12700">
                  <a:noFill/>
                  <a:prstDash val="solid"/>
                </a:ln>
                <a:solidFill>
                  <a:srgbClr val="0A4A8E"/>
                </a:solidFill>
                <a:effectLst>
                  <a:outerShdw blurRad="41275" dist="20320" dir="1800000" algn="tl" rotWithShape="0">
                    <a:srgbClr val="000000">
                      <a:alpha val="40000"/>
                    </a:srgbClr>
                  </a:outerShdw>
                </a:effectLst>
              </a:rPr>
              <a:t> are we doing</a:t>
            </a:r>
            <a:br>
              <a:rPr lang="en-GB" sz="3200" dirty="0">
                <a:ln w="12700">
                  <a:noFill/>
                  <a:prstDash val="solid"/>
                </a:ln>
                <a:solidFill>
                  <a:srgbClr val="0A4A8E"/>
                </a:solidFill>
                <a:effectLst>
                  <a:outerShdw blurRad="41275" dist="20320" dir="1800000" algn="tl" rotWithShape="0">
                    <a:srgbClr val="000000">
                      <a:alpha val="40000"/>
                    </a:srgbClr>
                  </a:outerShdw>
                </a:effectLst>
              </a:rPr>
            </a:br>
            <a:r>
              <a:rPr lang="en-GB" sz="3200" dirty="0">
                <a:ln w="12700">
                  <a:noFill/>
                  <a:prstDash val="solid"/>
                </a:ln>
                <a:solidFill>
                  <a:srgbClr val="0A4A8E"/>
                </a:solidFill>
                <a:effectLst>
                  <a:outerShdw blurRad="41275" dist="20320" dir="1800000" algn="tl" rotWithShape="0">
                    <a:srgbClr val="000000">
                      <a:alpha val="40000"/>
                    </a:srgbClr>
                  </a:outerShdw>
                </a:effectLst>
              </a:rPr>
              <a:t>what we are doing?</a:t>
            </a:r>
            <a:endParaRPr lang="en-GB" sz="3200" dirty="0">
              <a:ln w="12700">
                <a:noFill/>
                <a:prstDash val="solid"/>
              </a:ln>
              <a:solidFill>
                <a:srgbClr val="0A4A8E"/>
              </a:solidFill>
            </a:endParaRPr>
          </a:p>
        </p:txBody>
      </p:sp>
    </p:spTree>
    <p:extLst>
      <p:ext uri="{BB962C8B-B14F-4D97-AF65-F5344CB8AC3E}">
        <p14:creationId xmlns:p14="http://schemas.microsoft.com/office/powerpoint/2010/main" val="1510333369"/>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EBB5AD3-AC8A-407A-9569-3DA1C0E135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559</TotalTime>
  <Words>3221</Words>
  <Application>Microsoft Macintosh PowerPoint</Application>
  <PresentationFormat>On-screen Show (4:3)</PresentationFormat>
  <Paragraphs>655</Paragraphs>
  <Slides>51</Slides>
  <Notes>16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51</vt:i4>
      </vt:variant>
    </vt:vector>
  </HeadingPairs>
  <TitlesOfParts>
    <vt:vector size="66" baseType="lpstr">
      <vt:lpstr>ＭＳ Ｐゴシック</vt:lpstr>
      <vt:lpstr>Arial</vt:lpstr>
      <vt:lpstr>Bookman Old Style</vt:lpstr>
      <vt:lpstr>Calibri</vt:lpstr>
      <vt:lpstr>Calibri Light</vt:lpstr>
      <vt:lpstr>Cambria</vt:lpstr>
      <vt:lpstr>Comic Sans MS</vt:lpstr>
      <vt:lpstr>Gill Sans</vt:lpstr>
      <vt:lpstr>Optima</vt:lpstr>
      <vt:lpstr>Tahoma</vt:lpstr>
      <vt:lpstr>Ubuntu</vt:lpstr>
      <vt:lpstr>Ubuntu Light</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The Missions of CERN</vt:lpstr>
      <vt:lpstr>The next scientific challenge is to understand the very first moments of our Universe after the Big Bang</vt:lpstr>
      <vt:lpstr>PowerPoint Presentation</vt:lpstr>
      <vt:lpstr>PowerPoint Presentation</vt:lpstr>
      <vt:lpstr>The technologies developed at CERN  generate innovations</vt:lpstr>
      <vt:lpstr>PowerPoint Presentation</vt:lpstr>
      <vt:lpstr>The LHC</vt:lpstr>
      <vt:lpstr>A big experiment at the LHC : ATLAS </vt:lpstr>
      <vt:lpstr>Taking pictures of particles: detectors</vt:lpstr>
      <vt:lpstr>How do we study the elementary particles? </vt:lpstr>
      <vt:lpstr>H  γ γ</vt:lpstr>
      <vt:lpstr>2012 : The year of the Higgs Boson</vt:lpstr>
      <vt:lpstr>PowerPoint Presentation</vt:lpstr>
      <vt:lpstr>A long-term perspective</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Our priorities</vt:lpstr>
      <vt:lpstr>SAFETY: What do we mean?</vt:lpstr>
      <vt:lpstr>RESPONSIBILITIES</vt:lpstr>
      <vt:lpstr>MAGIC OF CERN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David Widegren</cp:lastModifiedBy>
  <cp:revision>17</cp:revision>
  <dcterms:created xsi:type="dcterms:W3CDTF">2021-01-04T15:57:32Z</dcterms:created>
  <dcterms:modified xsi:type="dcterms:W3CDTF">2021-05-04T18:29:00Z</dcterms:modified>
</cp:coreProperties>
</file>