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56" r:id="rId5"/>
    <p:sldId id="283" r:id="rId6"/>
    <p:sldId id="258" r:id="rId7"/>
    <p:sldId id="261" r:id="rId8"/>
    <p:sldId id="262" r:id="rId9"/>
    <p:sldId id="279" r:id="rId10"/>
    <p:sldId id="263" r:id="rId11"/>
    <p:sldId id="294" r:id="rId12"/>
    <p:sldId id="265" r:id="rId13"/>
    <p:sldId id="270" r:id="rId14"/>
    <p:sldId id="300" r:id="rId15"/>
    <p:sldId id="276" r:id="rId16"/>
    <p:sldId id="277" r:id="rId17"/>
    <p:sldId id="278" r:id="rId18"/>
    <p:sldId id="275" r:id="rId19"/>
    <p:sldId id="281" r:id="rId20"/>
    <p:sldId id="296" r:id="rId21"/>
    <p:sldId id="285" r:id="rId22"/>
    <p:sldId id="299" r:id="rId23"/>
    <p:sldId id="292" r:id="rId24"/>
    <p:sldId id="298" r:id="rId25"/>
    <p:sldId id="286" r:id="rId26"/>
    <p:sldId id="297" r:id="rId27"/>
    <p:sldId id="257" r:id="rId28"/>
    <p:sldId id="282" r:id="rId29"/>
    <p:sldId id="284" r:id="rId30"/>
    <p:sldId id="287" r:id="rId31"/>
  </p:sldIdLst>
  <p:sldSz cx="9144000" cy="6858000" type="screen4x3"/>
  <p:notesSz cx="9144000" cy="6858000"/>
  <p:embeddedFontLst>
    <p:embeddedFont>
      <p:font typeface="ArialMT" panose="020B0604020202020204" charset="0"/>
      <p:regular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FFFFF"/>
    <a:srgbClr val="4F81BD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00" autoAdjust="0"/>
  </p:normalViewPr>
  <p:slideViewPr>
    <p:cSldViewPr snapToGrid="0">
      <p:cViewPr varScale="1">
        <p:scale>
          <a:sx n="121" d="100"/>
          <a:sy n="121" d="100"/>
        </p:scale>
        <p:origin x="131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font" Target="fonts/font1.fntdata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2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N. Bellegarde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Ricci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F. </a:t>
          </a:r>
          <a:r>
            <a:rPr lang="fr-CH" sz="900" i="1" dirty="0" err="1">
              <a:solidFill>
                <a:schemeClr val="bg1"/>
              </a:solidFill>
            </a:rPr>
            <a:t>Bertinelli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</a:t>
          </a:r>
          <a:r>
            <a:rPr kumimoji="0" lang="fr-CH" sz="9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S. </a:t>
          </a:r>
          <a:r>
            <a:rPr kumimoji="0" lang="fr-CH" sz="9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Escaffre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N. Bellegarde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Ricci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F. </a:t>
          </a:r>
          <a:r>
            <a:rPr lang="fr-CH" sz="900" i="1" kern="1200" dirty="0" err="1">
              <a:solidFill>
                <a:schemeClr val="bg1"/>
              </a:solidFill>
            </a:rPr>
            <a:t>Bertinelli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</a:t>
          </a:r>
          <a:r>
            <a:rPr kumimoji="0" lang="fr-CH" sz="9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S. </a:t>
          </a:r>
          <a:r>
            <a:rPr kumimoji="0" lang="fr-CH" sz="9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Escaffre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21/07/2021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ms.cern.ch/ekp/servlet/ekp/WIDGETCONTAINERPAGE?DECORATEPAGE=Y" TargetMode="External"/><Relationship Id="rId7" Type="http://schemas.openxmlformats.org/officeDocument/2006/relationships/hyperlink" Target="https://lms.cern.ch/ekp/servlet/ekp?TX=STRUCTUREDCATALOG&amp;CAT=EKP01404373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40.png"/><Relationship Id="rId4" Type="http://schemas.openxmlformats.org/officeDocument/2006/relationships/hyperlink" Target="https://security.web.cern.ch/security/rules/en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8.png"/><Relationship Id="rId4" Type="http://schemas.openxmlformats.org/officeDocument/2006/relationships/image" Target="../media/image38.png"/><Relationship Id="rId9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1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mailto:galina.gald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maryse.claret@cern.ch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11" Type="http://schemas.openxmlformats.org/officeDocument/2006/relationships/image" Target="../media/image36.png"/><Relationship Id="rId5" Type="http://schemas.openxmlformats.org/officeDocument/2006/relationships/hyperlink" Target="mailto:anna.lambert@cern.ch" TargetMode="External"/><Relationship Id="rId10" Type="http://schemas.openxmlformats.org/officeDocument/2006/relationships/hyperlink" Target="mailto:mme.sec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hyperlink" Target="mailto:marie.christine.larcher@cern.ch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dmin-eguide.web.cern.ch/node/2102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10" Type="http://schemas.openxmlformats.org/officeDocument/2006/relationships/image" Target="../media/image58.png"/><Relationship Id="rId4" Type="http://schemas.openxmlformats.org/officeDocument/2006/relationships/image" Target="../media/image35.png"/><Relationship Id="rId9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BTE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medical.Service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ension-benefits@cern.ch" TargetMode="External"/><Relationship Id="rId5" Type="http://schemas.openxmlformats.org/officeDocument/2006/relationships/hyperlink" Target="mailto:en-dep.travels@cern.ch" TargetMode="External"/><Relationship Id="rId4" Type="http://schemas.openxmlformats.org/officeDocument/2006/relationships/hyperlink" Target="mailto:en.dep.dao@cern.ch" TargetMode="External"/><Relationship Id="rId9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hse.cern/covid-19-information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://maps.cern.ch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honebook.cern.ch/" TargetMode="External"/><Relationship Id="rId5" Type="http://schemas.openxmlformats.org/officeDocument/2006/relationships/hyperlink" Target="https://cern.service-now.com/service-portal?id=attestation" TargetMode="External"/><Relationship Id="rId10" Type="http://schemas.openxmlformats.org/officeDocument/2006/relationships/hyperlink" Target="https://www.interieur.gouv.fr/Actualites/L-actu-du-Ministere/Attestations-de-deplacement" TargetMode="External"/><Relationship Id="rId4" Type="http://schemas.openxmlformats.org/officeDocument/2006/relationships/hyperlink" Target="https://admin-eguide.web.cern.ch/" TargetMode="External"/><Relationship Id="rId9" Type="http://schemas.openxmlformats.org/officeDocument/2006/relationships/hyperlink" Target="https://cesaam.web.cern.ch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microsoft.com/office/2007/relationships/hdphoto" Target="../media/hdphoto1.wdp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hyperlink" Target="http://maps.cern.ch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hyperlink" Target="mailto:en-logistics@cern.ch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4.png"/><Relationship Id="rId10" Type="http://schemas.openxmlformats.org/officeDocument/2006/relationships/hyperlink" Target="mailto:en-travels@cern.ch" TargetMode="External"/><Relationship Id="rId4" Type="http://schemas.openxmlformats.org/officeDocument/2006/relationships/hyperlink" Target="mailto:en-logistics@cern.ch" TargetMode="External"/><Relationship Id="rId9" Type="http://schemas.openxmlformats.org/officeDocument/2006/relationships/hyperlink" Target="mailto:en-dep.travels@cern.c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2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3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4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851920"/>
            <a:ext cx="6381555" cy="27015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0">
              <a:lnSpc>
                <a:spcPct val="150000"/>
              </a:lnSpc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COVID-19 Health &amp; Safety Measures at CERN</a:t>
            </a:r>
          </a:p>
          <a:p>
            <a:pPr marL="0">
              <a:lnSpc>
                <a:spcPct val="150000"/>
              </a:lnSpc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0">
              <a:lnSpc>
                <a:spcPct val="150000"/>
              </a:lnSpc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0">
              <a:lnSpc>
                <a:spcPct val="150000"/>
              </a:lnSpc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Safety at CERN</a:t>
            </a: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6BBB3FA4-DB3B-4B1C-9010-501F9A261AF6}"/>
              </a:ext>
            </a:extLst>
          </p:cNvPr>
          <p:cNvGrpSpPr/>
          <p:nvPr/>
        </p:nvGrpSpPr>
        <p:grpSpPr>
          <a:xfrm>
            <a:off x="635430" y="2936928"/>
            <a:ext cx="363252" cy="2557221"/>
            <a:chOff x="545838" y="2989844"/>
            <a:chExt cx="476092" cy="2985816"/>
          </a:xfrm>
        </p:grpSpPr>
        <p:pic>
          <p:nvPicPr>
            <p:cNvPr id="339" name="Picture 339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58635" y="2989844"/>
              <a:ext cx="463295" cy="463295"/>
            </a:xfrm>
            <a:prstGeom prst="rect">
              <a:avLst/>
            </a:prstGeom>
            <a:noFill/>
          </p:spPr>
        </p:pic>
        <p:pic>
          <p:nvPicPr>
            <p:cNvPr id="340" name="Picture 339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58635" y="3603557"/>
              <a:ext cx="463295" cy="461772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E8B74F-180B-4A60-B3DE-16FD32F0CF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45838" y="4212090"/>
              <a:ext cx="463295" cy="461772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C50A6-0BED-49EC-A98A-BF26B267CC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58635" y="4862989"/>
              <a:ext cx="463295" cy="461772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AEEF5-64A0-4545-94A2-A33ACCACA8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58635" y="5513888"/>
              <a:ext cx="463295" cy="461772"/>
            </a:xfrm>
            <a:prstGeom prst="rect">
              <a:avLst/>
            </a:prstGeom>
            <a:noFill/>
          </p:spPr>
        </p:pic>
      </p:grp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944873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7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4609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58113" y="10499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49550" y="2410630"/>
            <a:ext cx="239522" cy="2512724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647700" y="4254388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482144"/>
            <a:ext cx="8077736" cy="6763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Wednesday, 22nd December 2021 to Tuesday, 4th January 2022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605037" y="2439750"/>
            <a:ext cx="5521464" cy="2462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1600" b="0" i="0" spc="-7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545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</a:t>
            </a:r>
            <a:r>
              <a:rPr lang="en-US" sz="1600" b="0" i="0" spc="-3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(New</a:t>
            </a:r>
            <a:r>
              <a:rPr lang="en-US" sz="1600" b="0" i="0" spc="-6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-18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13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Friday, 14 May (Compensation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en-US" sz="1600" b="0" i="0" spc="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 May</a:t>
            </a:r>
            <a:r>
              <a:rPr lang="en-US" sz="1600" b="0" i="0" spc="-1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09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  <a:p>
            <a:pPr marL="0"/>
            <a:r>
              <a:rPr lang="en-US" sz="1600" spc="-72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b="0" i="0" spc="547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(Christm</a:t>
            </a:r>
            <a:r>
              <a:rPr lang="en-US" sz="1600" b="0" i="0" spc="-1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b="0" i="0" spc="-3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Monday, 27 December (Compensation for 25</a:t>
            </a:r>
            <a:r>
              <a:rPr lang="en-US" sz="16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December)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spc="-72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600" b="0" i="0" spc="547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(New</a:t>
            </a:r>
            <a:r>
              <a:rPr lang="en-US" sz="1600" b="0" i="0" spc="-6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-18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</a:t>
            </a:r>
            <a:r>
              <a:rPr lang="en-US" sz="1600" b="0" i="0" spc="-3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b="0" i="0" spc="-1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755056"/>
              </p:ext>
            </p:extLst>
          </p:nvPr>
        </p:nvGraphicFramePr>
        <p:xfrm>
          <a:off x="1091109" y="1931432"/>
          <a:ext cx="7918882" cy="4074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Anna Lambert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anna.lambert@cern.ch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Louisa Catherall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Maryse Claret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maryse.claret@cern.ch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galina.galdo@cern.ch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Valentina Casadei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82761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46512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17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100" y="4829964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357790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013" y="4458440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485335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442079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2"/>
            <a:ext cx="5299416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CERN Service Portal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50151" y="1562288"/>
            <a:ext cx="556811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55</a:t>
            </a: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/>
        </p:nvGraphicFramePr>
        <p:xfrm>
          <a:off x="1091110" y="2396513"/>
          <a:ext cx="7152724" cy="2966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Travel Coordinators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hlinkClick r:id="rId5"/>
                        </a:rPr>
                        <a:t>en-dep.travels@cern.ch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COVID-19 close contact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Medical Service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7"/>
                        </a:rPr>
                        <a:t>medical.service@cern.ch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8"/>
                        </a:rPr>
                        <a:t>BTE-Desktop@cern.ch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100" y="5003374"/>
            <a:ext cx="332518" cy="2930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Iga Krautsztrung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65280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   54/3-003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2B02C8-9737-4A58-9CFB-146887359D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5" y="3007268"/>
            <a:ext cx="2404747" cy="1803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253677" y="1000055"/>
            <a:ext cx="7073909" cy="50629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5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6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4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7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400" dirty="0">
              <a:solidFill>
                <a:srgbClr val="333333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COVID-19 Information: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  <a:hlinkClick r:id="rId8"/>
              </a:rPr>
              <a:t>https://hse.cern/covid-19-information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pPr marL="0"/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CERN (if you need to come on site):</a:t>
            </a:r>
          </a:p>
          <a:p>
            <a:pPr marL="0"/>
            <a:r>
              <a:rPr lang="fr-CH" sz="1400" u="sng" dirty="0">
                <a:hlinkClick r:id="rId9"/>
              </a:rPr>
              <a:t>https://cesaam.web.cern.ch/</a:t>
            </a:r>
            <a:r>
              <a:rPr lang="fr-CH" sz="1400" dirty="0"/>
              <a:t> </a:t>
            </a:r>
          </a:p>
          <a:p>
            <a:pPr marL="0"/>
            <a:endParaRPr lang="en-US" sz="1400" dirty="0">
              <a:solidFill>
                <a:srgbClr val="333333"/>
              </a:solidFill>
              <a:latin typeface="Arial"/>
            </a:endParaRPr>
          </a:p>
          <a:p>
            <a:pPr marL="0" algn="l"/>
            <a:r>
              <a:rPr lang="en-GB" sz="1400" dirty="0">
                <a:solidFill>
                  <a:srgbClr val="0C377B"/>
                </a:solidFill>
                <a:latin typeface="Arial"/>
              </a:rPr>
              <a:t>Attestation de </a:t>
            </a:r>
            <a:r>
              <a:rPr lang="en-GB" sz="1400" dirty="0" err="1">
                <a:solidFill>
                  <a:srgbClr val="0C377B"/>
                </a:solidFill>
                <a:latin typeface="Arial"/>
              </a:rPr>
              <a:t>déplacement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400" dirty="0" err="1">
                <a:solidFill>
                  <a:srgbClr val="0C377B"/>
                </a:solidFill>
                <a:latin typeface="Arial"/>
              </a:rPr>
              <a:t>dérogatoire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(if needed): </a:t>
            </a:r>
          </a:p>
          <a:p>
            <a:pPr marL="0" algn="l"/>
            <a:r>
              <a:rPr lang="en-GB" sz="1100" dirty="0">
                <a:solidFill>
                  <a:srgbClr val="0C377B"/>
                </a:solidFill>
                <a:latin typeface="Arial"/>
              </a:rPr>
              <a:t>(pour déplacements entre le domicile et le lieu d’exercice de l’activité professionnelle)</a:t>
            </a: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GB" sz="1400" u="sng" dirty="0">
                <a:hlinkClick r:id="rId10"/>
              </a:rPr>
              <a:t>https://www.interieur.gouv.fr/Actualites/L-actu-du-Ministere/Attestations-de-deplacement</a:t>
            </a:r>
            <a:r>
              <a:rPr lang="en-GB" sz="1400" dirty="0"/>
              <a:t> 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4920039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24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26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27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749"/>
            <a:ext cx="9144000" cy="6308344"/>
          </a:xfrm>
          <a:prstGeom prst="rect">
            <a:avLst/>
          </a:prstGeom>
          <a:noFill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6276CD2-C542-4E3D-B7B9-BE9524A3D361}"/>
              </a:ext>
            </a:extLst>
          </p:cNvPr>
          <p:cNvSpPr/>
          <p:nvPr/>
        </p:nvSpPr>
        <p:spPr>
          <a:xfrm>
            <a:off x="224725" y="5819716"/>
            <a:ext cx="2985130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3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0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5764" y="2540509"/>
            <a:ext cx="456425" cy="810005"/>
          </a:xfrm>
          <a:prstGeom prst="rect">
            <a:avLst/>
          </a:prstGeom>
          <a:noFill/>
        </p:spPr>
      </p:pic>
      <p:sp>
        <p:nvSpPr>
          <p:cNvPr id="181" name="Freeform 181"/>
          <p:cNvSpPr/>
          <p:nvPr/>
        </p:nvSpPr>
        <p:spPr>
          <a:xfrm>
            <a:off x="7312152" y="2606041"/>
            <a:ext cx="345948" cy="68122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2656" y="1621537"/>
            <a:ext cx="1149096" cy="862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" name="Picture 18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3738677" y="779539"/>
            <a:ext cx="1998945" cy="1062150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150876"/>
            <a:r>
              <a:rPr lang="en-US" sz="2402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0">
              <a:lnSpc>
                <a:spcPts val="2737"/>
              </a:lnSpc>
            </a:pPr>
            <a:r>
              <a:rPr lang="en-US" sz="2400" b="1" i="0" spc="0" baseline="0" dirty="0">
                <a:solidFill>
                  <a:srgbClr val="333333"/>
                </a:solidFill>
                <a:latin typeface="Arial"/>
              </a:rPr>
              <a:t> EN Dept. HQ </a:t>
            </a:r>
          </a:p>
          <a:p>
            <a:pPr marL="300228">
              <a:lnSpc>
                <a:spcPts val="2735"/>
              </a:lnSpc>
            </a:pPr>
            <a:r>
              <a:rPr lang="en-US" sz="2400" b="0" i="0" spc="0" baseline="0" dirty="0">
                <a:solidFill>
                  <a:srgbClr val="333333"/>
                </a:solidFill>
                <a:latin typeface="Arial"/>
              </a:rPr>
              <a:t>(</a:t>
            </a:r>
            <a:r>
              <a:rPr lang="en-US" sz="2004" b="1" i="0" spc="0" baseline="0" dirty="0">
                <a:solidFill>
                  <a:srgbClr val="333333"/>
                </a:solidFill>
                <a:latin typeface="Arial"/>
              </a:rPr>
              <a:t>EN-DHO</a:t>
            </a:r>
            <a:r>
              <a:rPr lang="en-US" sz="2400" b="0" i="0" spc="0" baseline="0" dirty="0">
                <a:solidFill>
                  <a:srgbClr val="333333"/>
                </a:solidFill>
                <a:latin typeface="Arial"/>
              </a:rPr>
              <a:t>)</a:t>
            </a:r>
          </a:p>
        </p:txBody>
      </p:sp>
      <p:sp>
        <p:nvSpPr>
          <p:cNvPr id="192" name="Rectangle 192"/>
          <p:cNvSpPr/>
          <p:nvPr/>
        </p:nvSpPr>
        <p:spPr>
          <a:xfrm>
            <a:off x="259912" y="5848291"/>
            <a:ext cx="2934445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Me</a:t>
            </a:r>
            <a:r>
              <a:rPr lang="en-US" sz="1596" b="0" i="0" spc="-14" baseline="0" dirty="0">
                <a:solidFill>
                  <a:srgbClr val="333333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ri</a:t>
            </a:r>
            <a:r>
              <a:rPr lang="en-US" sz="1596" b="0" i="0" spc="470" baseline="0" dirty="0">
                <a:solidFill>
                  <a:srgbClr val="333333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Site (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10"/>
              </a:rPr>
              <a:t>http://maps.cern.ch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)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269578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269578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Freeform 251">
            <a:hlinkClick r:id="rId4"/>
          </p:cNvPr>
          <p:cNvSpPr/>
          <p:nvPr/>
        </p:nvSpPr>
        <p:spPr>
          <a:xfrm>
            <a:off x="3741916" y="5741524"/>
            <a:ext cx="5070878" cy="24704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>
            <a:off x="6488630" y="3150443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Freeform 253"/>
          <p:cNvSpPr/>
          <p:nvPr/>
        </p:nvSpPr>
        <p:spPr>
          <a:xfrm>
            <a:off x="7203385" y="3612215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06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1" y="149861"/>
                </a:cubicBezTo>
                <a:cubicBezTo>
                  <a:pt x="258064" y="129414"/>
                  <a:pt x="156211" y="136145"/>
                  <a:pt x="74676" y="156592"/>
                </a:cubicBezTo>
                <a:cubicBezTo>
                  <a:pt x="47498" y="156592"/>
                  <a:pt x="20321" y="190627"/>
                  <a:pt x="0" y="163449"/>
                </a:cubicBezTo>
                <a:cubicBezTo>
                  <a:pt x="0" y="122555"/>
                  <a:pt x="47498" y="129414"/>
                  <a:pt x="74676" y="129414"/>
                </a:cubicBezTo>
                <a:cubicBezTo>
                  <a:pt x="156211" y="115824"/>
                  <a:pt x="285243" y="95377"/>
                  <a:pt x="387097" y="115824"/>
                </a:cubicBezTo>
                <a:cubicBezTo>
                  <a:pt x="353061" y="68072"/>
                  <a:pt x="244475" y="74930"/>
                  <a:pt x="258064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6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5"/>
                </a:cubicBezTo>
                <a:cubicBezTo>
                  <a:pt x="400686" y="136145"/>
                  <a:pt x="400686" y="136145"/>
                  <a:pt x="407416" y="136145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6" y="122555"/>
                  <a:pt x="400686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0" name="Picture 26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63411" y="4695716"/>
            <a:ext cx="627887" cy="627887"/>
          </a:xfrm>
          <a:prstGeom prst="rect">
            <a:avLst/>
          </a:prstGeom>
          <a:noFill/>
        </p:spPr>
      </p:pic>
      <p:pic>
        <p:nvPicPr>
          <p:cNvPr id="261" name="Picture 26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3741915" y="5315721"/>
            <a:ext cx="5168438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en-dep-office.Logistics@cern.ch</a:t>
            </a:r>
          </a:p>
        </p:txBody>
      </p:sp>
      <p:sp>
        <p:nvSpPr>
          <p:cNvPr id="266" name="Rectangle 266"/>
          <p:cNvSpPr/>
          <p:nvPr/>
        </p:nvSpPr>
        <p:spPr>
          <a:xfrm>
            <a:off x="4848170" y="3070407"/>
            <a:ext cx="3850569" cy="9179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Emanuele	62020</a:t>
            </a:r>
          </a:p>
          <a:p>
            <a:pPr marL="0">
              <a:lnSpc>
                <a:spcPts val="3743"/>
              </a:lnSpc>
              <a:tabLst>
                <a:tab pos="2927858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1" name="Freeform 281"/>
          <p:cNvSpPr/>
          <p:nvPr/>
        </p:nvSpPr>
        <p:spPr>
          <a:xfrm>
            <a:off x="6422135" y="4480434"/>
            <a:ext cx="461772" cy="217933"/>
          </a:xfrm>
          <a:custGeom>
            <a:avLst/>
            <a:gdLst/>
            <a:ahLst/>
            <a:cxnLst/>
            <a:rect l="0" t="0" r="0" b="0"/>
            <a:pathLst>
              <a:path w="461772" h="217933">
                <a:moveTo>
                  <a:pt x="461772" y="149861"/>
                </a:moveTo>
                <a:cubicBezTo>
                  <a:pt x="421006" y="156592"/>
                  <a:pt x="380238" y="177039"/>
                  <a:pt x="332741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0" y="149861"/>
                </a:cubicBezTo>
                <a:cubicBezTo>
                  <a:pt x="258065" y="129414"/>
                  <a:pt x="156210" y="136145"/>
                  <a:pt x="74676" y="156592"/>
                </a:cubicBezTo>
                <a:cubicBezTo>
                  <a:pt x="47499" y="156592"/>
                  <a:pt x="20320" y="190627"/>
                  <a:pt x="0" y="163449"/>
                </a:cubicBezTo>
                <a:cubicBezTo>
                  <a:pt x="0" y="122555"/>
                  <a:pt x="47499" y="129414"/>
                  <a:pt x="74676" y="129414"/>
                </a:cubicBezTo>
                <a:cubicBezTo>
                  <a:pt x="156210" y="115824"/>
                  <a:pt x="285243" y="95377"/>
                  <a:pt x="387096" y="115824"/>
                </a:cubicBezTo>
                <a:cubicBezTo>
                  <a:pt x="353060" y="68072"/>
                  <a:pt x="244475" y="74930"/>
                  <a:pt x="258065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5"/>
                  <a:pt x="461772" y="149861"/>
                </a:cubicBezTo>
                <a:close/>
                <a:moveTo>
                  <a:pt x="393828" y="115824"/>
                </a:moveTo>
                <a:cubicBezTo>
                  <a:pt x="393828" y="122555"/>
                  <a:pt x="393828" y="129414"/>
                  <a:pt x="393828" y="136145"/>
                </a:cubicBezTo>
                <a:cubicBezTo>
                  <a:pt x="400685" y="136145"/>
                  <a:pt x="400685" y="136145"/>
                  <a:pt x="407417" y="136145"/>
                </a:cubicBezTo>
                <a:cubicBezTo>
                  <a:pt x="407417" y="129414"/>
                  <a:pt x="407417" y="122555"/>
                  <a:pt x="407417" y="122555"/>
                </a:cubicBezTo>
                <a:cubicBezTo>
                  <a:pt x="400685" y="122555"/>
                  <a:pt x="400685" y="115824"/>
                  <a:pt x="393828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>
            <a:off x="6422135" y="4913377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5175192" y="4379640"/>
            <a:ext cx="3039294" cy="13266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  169807</a:t>
            </a:r>
          </a:p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Jérôm</a:t>
            </a:r>
            <a:r>
              <a:rPr lang="en-US" sz="2795" spc="5063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160077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Freeform 592"/>
          <p:cNvSpPr/>
          <p:nvPr/>
        </p:nvSpPr>
        <p:spPr>
          <a:xfrm>
            <a:off x="6322300" y="499974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68072"/>
                </a:moveTo>
                <a:cubicBezTo>
                  <a:pt x="421004" y="61341"/>
                  <a:pt x="380238" y="40894"/>
                  <a:pt x="332740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5" y="61341"/>
                </a:cubicBezTo>
                <a:cubicBezTo>
                  <a:pt x="47498" y="61341"/>
                  <a:pt x="20319" y="27177"/>
                  <a:pt x="0" y="54482"/>
                </a:cubicBezTo>
                <a:cubicBezTo>
                  <a:pt x="0" y="95376"/>
                  <a:pt x="47498" y="88519"/>
                  <a:pt x="74675" y="88519"/>
                </a:cubicBezTo>
                <a:cubicBezTo>
                  <a:pt x="156210" y="102107"/>
                  <a:pt x="285241" y="122554"/>
                  <a:pt x="387095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1" y="102107"/>
                </a:cubicBezTo>
                <a:cubicBezTo>
                  <a:pt x="461771" y="95376"/>
                  <a:pt x="461771" y="81660"/>
                  <a:pt x="461771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6" y="81660"/>
                </a:cubicBezTo>
                <a:cubicBezTo>
                  <a:pt x="407416" y="88519"/>
                  <a:pt x="407416" y="95376"/>
                  <a:pt x="407416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>
            <a:off x="7118604" y="444310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68072"/>
                </a:moveTo>
                <a:cubicBezTo>
                  <a:pt x="421004" y="61341"/>
                  <a:pt x="380238" y="40894"/>
                  <a:pt x="332739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6" y="61341"/>
                </a:cubicBezTo>
                <a:cubicBezTo>
                  <a:pt x="47498" y="61341"/>
                  <a:pt x="20319" y="27178"/>
                  <a:pt x="0" y="54482"/>
                </a:cubicBezTo>
                <a:cubicBezTo>
                  <a:pt x="0" y="95376"/>
                  <a:pt x="47498" y="88519"/>
                  <a:pt x="74676" y="88519"/>
                </a:cubicBezTo>
                <a:cubicBezTo>
                  <a:pt x="156210" y="102107"/>
                  <a:pt x="285241" y="122554"/>
                  <a:pt x="387096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2" y="102107"/>
                </a:cubicBezTo>
                <a:cubicBezTo>
                  <a:pt x="461772" y="95376"/>
                  <a:pt x="461772" y="81660"/>
                  <a:pt x="461772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5" y="81660"/>
                </a:cubicBezTo>
                <a:cubicBezTo>
                  <a:pt x="407415" y="88519"/>
                  <a:pt x="407415" y="95376"/>
                  <a:pt x="407415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>
            <a:hlinkClick r:id="rId4"/>
          </p:cNvPr>
          <p:cNvSpPr/>
          <p:nvPr/>
        </p:nvSpPr>
        <p:spPr>
          <a:xfrm>
            <a:off x="4985764" y="2720670"/>
            <a:ext cx="3788320" cy="28803"/>
          </a:xfrm>
          <a:custGeom>
            <a:avLst/>
            <a:gdLst/>
            <a:ahLst/>
            <a:cxnLst/>
            <a:rect l="0" t="0" r="0" b="0"/>
            <a:pathLst>
              <a:path w="3095244" h="25908">
                <a:moveTo>
                  <a:pt x="0" y="0"/>
                </a:moveTo>
                <a:lnTo>
                  <a:pt x="773812" y="0"/>
                </a:lnTo>
                <a:lnTo>
                  <a:pt x="1547623" y="0"/>
                </a:lnTo>
                <a:lnTo>
                  <a:pt x="2321433" y="0"/>
                </a:lnTo>
                <a:lnTo>
                  <a:pt x="3095244" y="0"/>
                </a:lnTo>
                <a:lnTo>
                  <a:pt x="3095244" y="25908"/>
                </a:lnTo>
                <a:lnTo>
                  <a:pt x="2321433" y="25908"/>
                </a:lnTo>
                <a:lnTo>
                  <a:pt x="1547623" y="25908"/>
                </a:lnTo>
                <a:lnTo>
                  <a:pt x="773812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96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597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pic>
        <p:nvPicPr>
          <p:cNvPr id="598" name="Picture 59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3091" y="3594784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0987" y="4359621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694840" y="4322080"/>
            <a:ext cx="3978653" cy="9533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Bef>
                <a:spcPts val="600"/>
              </a:spcBef>
              <a:spcAft>
                <a:spcPts val="80"/>
              </a:spcAft>
              <a:tabLst>
                <a:tab pos="3019297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  <a:p>
            <a:pPr marL="0">
              <a:lnSpc>
                <a:spcPct val="150000"/>
              </a:lnSpc>
              <a:spcAft>
                <a:spcPts val="80"/>
              </a:spcAft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Emanuele	62020</a:t>
            </a: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502919" y="910815"/>
            <a:ext cx="3755836" cy="22778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dirty="0">
                <a:solidFill>
                  <a:srgbClr val="0C377B"/>
                </a:solidFill>
                <a:latin typeface="Arial"/>
              </a:rPr>
              <a:t>• </a:t>
            </a:r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Arrivals</a:t>
            </a:r>
          </a:p>
          <a:p>
            <a:pPr marL="0"/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Departures</a:t>
            </a:r>
          </a:p>
          <a:p>
            <a:pPr marL="0">
              <a:lnSpc>
                <a:spcPts val="4500"/>
              </a:lnSpc>
            </a:pPr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>
              <a:lnSpc>
                <a:spcPts val="2000"/>
              </a:lnSpc>
            </a:pPr>
            <a:r>
              <a:rPr lang="en-US" sz="16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ts val="4501"/>
              </a:lnSpc>
            </a:pPr>
            <a:r>
              <a:rPr lang="en-US" sz="3000" b="0" i="0" spc="725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</p:txBody>
      </p:sp>
      <p:sp>
        <p:nvSpPr>
          <p:cNvPr id="606" name="Rectangle 606"/>
          <p:cNvSpPr/>
          <p:nvPr/>
        </p:nvSpPr>
        <p:spPr>
          <a:xfrm>
            <a:off x="5620511" y="346315"/>
            <a:ext cx="2078079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</a:t>
            </a:r>
            <a:r>
              <a:rPr lang="en-US" sz="3204" b="1" i="0" spc="-18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rav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4986528" y="2290841"/>
            <a:ext cx="381835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2800" dirty="0" err="1">
                <a:hlinkClick r:id="rId9"/>
              </a:rPr>
              <a:t>en-dep.travels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@cern.ch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6" y="3949039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382631" y="437930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699" y="4969315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pic>
        <p:nvPicPr>
          <p:cNvPr id="4" name="Picture 409">
            <a:extLst>
              <a:ext uri="{FF2B5EF4-FFF2-40B4-BE49-F238E27FC236}">
                <a16:creationId xmlns:a16="http://schemas.microsoft.com/office/drawing/2014/main" id="{7876E6A0-D26E-4E57-B463-AD1648CB838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27677" y="3478854"/>
            <a:ext cx="489204" cy="486155"/>
          </a:xfrm>
          <a:prstGeom prst="rect">
            <a:avLst/>
          </a:prstGeom>
          <a:noFill/>
        </p:spPr>
      </p:pic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18871</TotalTime>
  <Words>1804</Words>
  <Application>Microsoft Office PowerPoint</Application>
  <PresentationFormat>On-screen Show (4:3)</PresentationFormat>
  <Paragraphs>416</Paragraphs>
  <Slides>27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Wingdings</vt:lpstr>
      <vt:lpstr>ArialMT</vt:lpstr>
      <vt:lpstr>Calibri</vt:lpstr>
      <vt:lpstr>Arial</vt:lpstr>
      <vt:lpstr>Ubuntu</vt:lpstr>
      <vt:lpstr>PT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Iga Maria Krautsztrung</cp:lastModifiedBy>
  <cp:revision>500</cp:revision>
  <dcterms:modified xsi:type="dcterms:W3CDTF">2021-07-26T15:23:14Z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