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1091" r:id="rId3"/>
    <p:sldId id="1081" r:id="rId4"/>
    <p:sldId id="639" r:id="rId5"/>
    <p:sldId id="1163" r:id="rId6"/>
    <p:sldId id="1164" r:id="rId7"/>
    <p:sldId id="752" r:id="rId8"/>
    <p:sldId id="646" r:id="rId9"/>
    <p:sldId id="753" r:id="rId10"/>
    <p:sldId id="1168" r:id="rId11"/>
    <p:sldId id="695" r:id="rId12"/>
    <p:sldId id="1106" r:id="rId13"/>
    <p:sldId id="1165" r:id="rId14"/>
    <p:sldId id="711" r:id="rId15"/>
    <p:sldId id="1166" r:id="rId16"/>
    <p:sldId id="759" r:id="rId17"/>
    <p:sldId id="708" r:id="rId18"/>
    <p:sldId id="1123" r:id="rId19"/>
    <p:sldId id="1162" r:id="rId20"/>
    <p:sldId id="580" r:id="rId21"/>
    <p:sldId id="1167" r:id="rId22"/>
    <p:sldId id="516" r:id="rId23"/>
    <p:sldId id="1169" r:id="rId24"/>
    <p:sldId id="1158" r:id="rId25"/>
    <p:sldId id="696" r:id="rId26"/>
    <p:sldId id="743" r:id="rId27"/>
  </p:sldIdLst>
  <p:sldSz cx="9144000" cy="5143500" type="screen16x9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D9F"/>
    <a:srgbClr val="853738"/>
    <a:srgbClr val="555684"/>
    <a:srgbClr val="679667"/>
    <a:srgbClr val="0069B7"/>
    <a:srgbClr val="000066"/>
    <a:srgbClr val="F5A300"/>
    <a:srgbClr val="FDCA00"/>
    <a:srgbClr val="9C1C26"/>
    <a:srgbClr val="312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12880D-234A-1240-819F-F0A5D8B73FBC}" v="11" dt="2020-12-06T22:29:38.606"/>
    <p1510:client id="{A4AA85E7-77B8-4E22-B4B2-58BAD16A7FAB}" v="1" dt="2020-12-07T10:06:01.242"/>
    <p1510:client id="{EB3F5DF9-16CC-460C-8532-377C1BD0A6ED}" v="216" dt="2020-12-07T10:54:25.8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9AF61FA1-89B0-4500-A7C5-94505A60CA6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FF4F4916-C432-4A0A-A375-8275D29EF58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fld id="{A1CDBE99-DC8E-40DE-9E78-F03F63FAC0C4}" type="datetime4">
              <a:rPr lang="de-DE"/>
              <a:pPr>
                <a:defRPr/>
              </a:pPr>
              <a:t>7. Dezember 2020</a:t>
            </a:fld>
            <a:endParaRPr lang="de-DE"/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D7583FA8-8865-4BBF-9598-FF18B8CCDF5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14751E13-C4E4-4EBB-8BAF-B00BF0CBE1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 altLang="en-US"/>
              <a:t>|  </a:t>
            </a:r>
            <a:fld id="{086BC2F7-B342-4ED5-A281-084E8513958A}" type="slidenum">
              <a:rPr lang="de-DE" altLang="en-US"/>
              <a:pPr/>
              <a:t>‹#›</a:t>
            </a:fld>
            <a:endParaRPr lang="de-DE" altLang="en-US"/>
          </a:p>
        </p:txBody>
      </p:sp>
      <p:pic>
        <p:nvPicPr>
          <p:cNvPr id="5126" name="Picture 6" descr="tud_logo">
            <a:extLst>
              <a:ext uri="{FF2B5EF4-FFF2-40B4-BE49-F238E27FC236}">
                <a16:creationId xmlns:a16="http://schemas.microsoft.com/office/drawing/2014/main" id="{F0BE2C16-FBE6-4AB7-868D-ED1E872D0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>
            <a:extLst>
              <a:ext uri="{FF2B5EF4-FFF2-40B4-BE49-F238E27FC236}">
                <a16:creationId xmlns:a16="http://schemas.microsoft.com/office/drawing/2014/main" id="{3CB1D2E3-87C5-4398-8E01-76EAC1A11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5128" name="Line 8">
            <a:extLst>
              <a:ext uri="{FF2B5EF4-FFF2-40B4-BE49-F238E27FC236}">
                <a16:creationId xmlns:a16="http://schemas.microsoft.com/office/drawing/2014/main" id="{624006D1-6D61-4C10-A956-83EB629959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EF4F33B1-D29D-4253-BBD6-693074470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5F0D468D-BAA8-46DA-9E49-0F18B99B99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tud_logo">
            <a:extLst>
              <a:ext uri="{FF2B5EF4-FFF2-40B4-BE49-F238E27FC236}">
                <a16:creationId xmlns:a16="http://schemas.microsoft.com/office/drawing/2014/main" id="{AF8320AD-431C-4055-92CA-F373CB971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>
            <a:extLst>
              <a:ext uri="{FF2B5EF4-FFF2-40B4-BE49-F238E27FC236}">
                <a16:creationId xmlns:a16="http://schemas.microsoft.com/office/drawing/2014/main" id="{69717A73-7688-491F-96AE-6E299DB1DB2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fld id="{FF0C54E8-5659-49D1-81BF-8680A9B2BB7D}" type="datetime4">
              <a:rPr lang="de-DE"/>
              <a:pPr>
                <a:defRPr/>
              </a:pPr>
              <a:t>7. Dezember 2020</a:t>
            </a:fld>
            <a:endParaRPr lang="de-DE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37D2B5C-B808-4626-BBC0-8C86D5FB838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8975" y="923925"/>
            <a:ext cx="5461000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4AD07AF-4E11-4BDD-9335-F5628F7EFD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5B1FF4D-03F8-43C7-901C-52A7A18934F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003EC4B1-D81B-4D82-A4D7-603DF17104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 altLang="en-US"/>
              <a:t>|  </a:t>
            </a:r>
            <a:fld id="{4C65C226-7E1B-49A3-9F74-CA4D096B8CE6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4104" name="Rectangle 8">
            <a:extLst>
              <a:ext uri="{FF2B5EF4-FFF2-40B4-BE49-F238E27FC236}">
                <a16:creationId xmlns:a16="http://schemas.microsoft.com/office/drawing/2014/main" id="{2DD3F6DE-1D60-4D3E-A4F6-FEA5B859F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ts val="1300"/>
              </a:lnSpc>
              <a:defRPr/>
            </a:pPr>
            <a:endParaRPr lang="de-DE" altLang="de-DE" sz="1000" b="1">
              <a:latin typeface="Stafford" pitchFamily="2" charset="0"/>
            </a:endParaRPr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FF16EC31-E23D-48B0-8172-46F6F03DB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4106" name="Line 10">
            <a:extLst>
              <a:ext uri="{FF2B5EF4-FFF2-40B4-BE49-F238E27FC236}">
                <a16:creationId xmlns:a16="http://schemas.microsoft.com/office/drawing/2014/main" id="{1B5441CB-D314-4379-BD6D-298E56F7D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Line 11">
            <a:extLst>
              <a:ext uri="{FF2B5EF4-FFF2-40B4-BE49-F238E27FC236}">
                <a16:creationId xmlns:a16="http://schemas.microsoft.com/office/drawing/2014/main" id="{A71A8230-B8E9-4959-BF2B-9A6AF0C79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12">
            <a:extLst>
              <a:ext uri="{FF2B5EF4-FFF2-40B4-BE49-F238E27FC236}">
                <a16:creationId xmlns:a16="http://schemas.microsoft.com/office/drawing/2014/main" id="{3AA57DD5-9440-4BE9-A449-1494BDD51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Line 14">
            <a:extLst>
              <a:ext uri="{FF2B5EF4-FFF2-40B4-BE49-F238E27FC236}">
                <a16:creationId xmlns:a16="http://schemas.microsoft.com/office/drawing/2014/main" id="{CD287ECD-C877-4EBA-B666-04FADFE51EB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F0C54E8-5659-49D1-81BF-8680A9B2BB7D}" type="datetime4">
              <a:rPr lang="de-DE" smtClean="0"/>
              <a:pPr>
                <a:defRPr/>
              </a:pPr>
              <a:t>7. Dezember 2020</a:t>
            </a:fld>
            <a:endParaRPr lang="de-D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 altLang="en-US"/>
              <a:t>|  </a:t>
            </a:r>
            <a:fld id="{4C65C226-7E1B-49A3-9F74-CA4D096B8CE6}" type="slidenum">
              <a:rPr lang="de-DE" altLang="en-US" smtClean="0"/>
              <a:pPr/>
              <a:t>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56122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F0C54E8-5659-49D1-81BF-8680A9B2BB7D}" type="datetime4">
              <a:rPr lang="de-DE" smtClean="0"/>
              <a:pPr>
                <a:defRPr/>
              </a:pPr>
              <a:t>7. Dezember 2020</a:t>
            </a:fld>
            <a:endParaRPr lang="de-D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 altLang="en-US"/>
              <a:t>|  </a:t>
            </a:r>
            <a:fld id="{4C65C226-7E1B-49A3-9F74-CA4D096B8CE6}" type="slidenum">
              <a:rPr lang="de-DE" altLang="en-US" smtClean="0"/>
              <a:pPr/>
              <a:t>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89073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52D688B-58A5-4F15-A8B9-F69A832FB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84163"/>
            <a:ext cx="8786812" cy="156686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2840A17-02BB-46D9-AA48-908EA6594A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9388" y="155575"/>
            <a:ext cx="8786812" cy="10953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7" name="Line 14">
            <a:extLst>
              <a:ext uri="{FF2B5EF4-FFF2-40B4-BE49-F238E27FC236}">
                <a16:creationId xmlns:a16="http://schemas.microsoft.com/office/drawing/2014/main" id="{8EB7BAA1-FA18-4823-BFF5-1717B308D0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1851025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5">
            <a:extLst>
              <a:ext uri="{FF2B5EF4-FFF2-40B4-BE49-F238E27FC236}">
                <a16:creationId xmlns:a16="http://schemas.microsoft.com/office/drawing/2014/main" id="{E26DEBE1-B260-44CC-98A9-9A3E67E72B4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4775200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4">
            <a:extLst>
              <a:ext uri="{FF2B5EF4-FFF2-40B4-BE49-F238E27FC236}">
                <a16:creationId xmlns:a16="http://schemas.microsoft.com/office/drawing/2014/main" id="{05715332-1CE0-4F4B-9102-632CA92DC7B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285750"/>
            <a:ext cx="8786812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FF349C9D-1C78-4B82-8921-0BDE526883DD}"/>
              </a:ext>
            </a:extLst>
          </p:cNvPr>
          <p:cNvSpPr txBox="1">
            <a:spLocks/>
          </p:cNvSpPr>
          <p:nvPr userDrawn="1"/>
        </p:nvSpPr>
        <p:spPr>
          <a:xfrm>
            <a:off x="84138" y="4803775"/>
            <a:ext cx="7273925" cy="173038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C3C720-55DF-4DC3-989F-C5A376C7928A}" type="datetime1">
              <a:rPr lang="de-DE" altLang="en-US" sz="1000" smtClean="0">
                <a:cs typeface="Tahoma" panose="020B0604030504040204" pitchFamily="34" charset="0"/>
              </a:rPr>
              <a:pPr eaLnBrk="1" hangingPunct="1"/>
              <a:t>07.12.2020</a:t>
            </a:fld>
            <a:r>
              <a:rPr lang="de-DE" altLang="en-US" sz="1000">
                <a:cs typeface="Tahoma" panose="020B0604030504040204" pitchFamily="34" charset="0"/>
              </a:rPr>
              <a:t>  |</a:t>
            </a:r>
            <a:r>
              <a:rPr lang="pl-PL" altLang="en-US" sz="1000">
                <a:cs typeface="Tahoma" panose="020B0604030504040204" pitchFamily="34" charset="0"/>
              </a:rPr>
              <a:t> </a:t>
            </a:r>
            <a:r>
              <a:rPr lang="pl-PL" sz="1000" b="0" i="0" u="none" strike="noStrike" kern="120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Zimányi</a:t>
            </a:r>
            <a:r>
              <a:rPr lang="pl-PL" sz="1000" b="0" i="0" u="none" strike="noStrike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School Winter Workshop on Heavy </a:t>
            </a:r>
            <a:r>
              <a:rPr lang="pl-PL" sz="1000" b="0" i="0" u="none" strike="noStrike" kern="120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</a:t>
            </a:r>
            <a:r>
              <a:rPr lang="pl-PL" sz="1000" b="0" i="0" u="none" strike="noStrike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pl-PL" sz="1000" b="0" i="0" u="none" strike="noStrike" kern="120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Physics</a:t>
            </a:r>
            <a:r>
              <a:rPr lang="pl-PL" sz="1000" b="0" i="0" u="none" strike="noStrike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2020  </a:t>
            </a:r>
            <a:r>
              <a:rPr kumimoji="0" lang="pl-PL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| </a:t>
            </a: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</a:t>
            </a:r>
            <a:r>
              <a:rPr kumimoji="0" lang="pl-PL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Szymon Harabasz</a:t>
            </a:r>
            <a:endParaRPr lang="de-DE" altLang="en-US" sz="1000">
              <a:cs typeface="Tahoma" panose="020B0604030504040204" pitchFamily="34" charset="0"/>
            </a:endParaRPr>
          </a:p>
        </p:txBody>
      </p:sp>
      <p:pic>
        <p:nvPicPr>
          <p:cNvPr id="11" name="Picture 9" descr="tud_logo">
            <a:extLst>
              <a:ext uri="{FF2B5EF4-FFF2-40B4-BE49-F238E27FC236}">
                <a16:creationId xmlns:a16="http://schemas.microsoft.com/office/drawing/2014/main" id="{CB51ADE8-25C1-436B-A8C9-F817A48A4C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653338" y="401638"/>
            <a:ext cx="142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1520" y="1095623"/>
            <a:ext cx="6840760" cy="708422"/>
          </a:xfrm>
        </p:spPr>
        <p:txBody>
          <a:bodyPr t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0898" y="375294"/>
            <a:ext cx="6821383" cy="6286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pic>
        <p:nvPicPr>
          <p:cNvPr id="17" name="Obraz 5">
            <a:extLst>
              <a:ext uri="{FF2B5EF4-FFF2-40B4-BE49-F238E27FC236}">
                <a16:creationId xmlns:a16="http://schemas.microsoft.com/office/drawing/2014/main" id="{98E40D09-55FF-4E61-BE9A-41B3D24B5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265" y="4803775"/>
            <a:ext cx="281040" cy="345793"/>
          </a:xfrm>
          <a:prstGeom prst="rect">
            <a:avLst/>
          </a:prstGeom>
        </p:spPr>
      </p:pic>
      <p:pic>
        <p:nvPicPr>
          <p:cNvPr id="18" name="Obraz 17">
            <a:extLst>
              <a:ext uri="{FF2B5EF4-FFF2-40B4-BE49-F238E27FC236}">
                <a16:creationId xmlns:a16="http://schemas.microsoft.com/office/drawing/2014/main" id="{53572BEA-056B-4981-811E-449855C916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6865" y="4816827"/>
            <a:ext cx="376380" cy="299303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0773E639-2B57-4B61-B2FE-855ED7FD644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20463" y="4907253"/>
            <a:ext cx="595484" cy="19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5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39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335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1" y="1215001"/>
            <a:ext cx="6823569" cy="335995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0A3F6EE-56CB-4E21-9504-568C0D1EA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6" y="366713"/>
            <a:ext cx="6642117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87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180490" y="1185474"/>
            <a:ext cx="8783998" cy="335995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7027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3" y="3305177"/>
            <a:ext cx="8784975" cy="1021557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9513" y="2180035"/>
            <a:ext cx="8784975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42553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122" y="366712"/>
            <a:ext cx="6821383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1121" y="1194198"/>
            <a:ext cx="4357220" cy="3413536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0"/>
          </p:nvPr>
        </p:nvSpPr>
        <p:spPr>
          <a:xfrm>
            <a:off x="4663618" y="1194198"/>
            <a:ext cx="4300870" cy="3413536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2705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4" y="366712"/>
            <a:ext cx="6808162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514" y="1194197"/>
            <a:ext cx="286071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0"/>
          </p:nvPr>
        </p:nvSpPr>
        <p:spPr>
          <a:xfrm>
            <a:off x="3131840" y="1194197"/>
            <a:ext cx="286071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half" idx="12"/>
          </p:nvPr>
        </p:nvSpPr>
        <p:spPr>
          <a:xfrm>
            <a:off x="6084168" y="1194197"/>
            <a:ext cx="288032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1764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4" y="366712"/>
            <a:ext cx="6808162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3082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1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9872" y="1184707"/>
            <a:ext cx="5544616" cy="343058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512" y="1184707"/>
            <a:ext cx="3147109" cy="343058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79512" y="366712"/>
            <a:ext cx="6840000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7675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85555"/>
            <a:ext cx="5486400" cy="23330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5390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>
            <a:extLst>
              <a:ext uri="{FF2B5EF4-FFF2-40B4-BE49-F238E27FC236}">
                <a16:creationId xmlns:a16="http://schemas.microsoft.com/office/drawing/2014/main" id="{A5EC8AB0-DA61-4AD2-8EDE-248F011A2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65150"/>
            <a:ext cx="87137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FB15E23A-3FB0-4E6F-AA63-49983D0D2F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7800" y="385763"/>
            <a:ext cx="71310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34209EF-8D22-41A1-AD89-2E294A127D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03325"/>
            <a:ext cx="87868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9" name="Rectangle 8">
            <a:extLst>
              <a:ext uri="{FF2B5EF4-FFF2-40B4-BE49-F238E27FC236}">
                <a16:creationId xmlns:a16="http://schemas.microsoft.com/office/drawing/2014/main" id="{CFBF507D-80B8-41AF-B23C-363F672CC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66688"/>
            <a:ext cx="8786812" cy="10795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1030" name="Line 14">
            <a:extLst>
              <a:ext uri="{FF2B5EF4-FFF2-40B4-BE49-F238E27FC236}">
                <a16:creationId xmlns:a16="http://schemas.microsoft.com/office/drawing/2014/main" id="{BC7C3835-1D2E-4F09-92E0-DA0F5A62D7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388" y="1106488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DD970347-0E19-48EB-8218-AD00AC4ECC45}"/>
              </a:ext>
            </a:extLst>
          </p:cNvPr>
          <p:cNvSpPr txBox="1">
            <a:spLocks/>
          </p:cNvSpPr>
          <p:nvPr userDrawn="1"/>
        </p:nvSpPr>
        <p:spPr>
          <a:xfrm>
            <a:off x="84138" y="4803774"/>
            <a:ext cx="7512198" cy="1984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C3C720-55DF-4DC3-989F-C5A376C7928A}" type="datetime1">
              <a:rPr lang="de-DE" altLang="en-US" sz="1000">
                <a:cs typeface="Tahoma" panose="020B0604030504040204" pitchFamily="34" charset="0"/>
              </a:rPr>
              <a:pPr eaLnBrk="1" hangingPunct="1"/>
              <a:t>07.12.2020</a:t>
            </a:fld>
            <a:r>
              <a:rPr lang="de-DE" altLang="en-US" sz="1000">
                <a:cs typeface="Tahoma" panose="020B0604030504040204" pitchFamily="34" charset="0"/>
              </a:rPr>
              <a:t>  |</a:t>
            </a:r>
            <a:r>
              <a:rPr lang="pl-PL" altLang="en-US" sz="1000">
                <a:cs typeface="Tahoma" panose="020B0604030504040204" pitchFamily="34" charset="0"/>
              </a:rPr>
              <a:t> </a:t>
            </a:r>
            <a:r>
              <a:rPr lang="de-DE" altLang="en-US" sz="1000">
                <a:cs typeface="Tahoma" panose="020B0604030504040204" pitchFamily="34" charset="0"/>
              </a:rPr>
              <a:t> </a:t>
            </a:r>
            <a:r>
              <a:rPr lang="pl-PL" sz="1000" b="0" i="0" u="none" strike="noStrike" kern="120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Zimányi</a:t>
            </a:r>
            <a:r>
              <a:rPr lang="pl-PL" sz="1000" b="0" i="0" u="none" strike="noStrike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School Winter Workshop 2020</a:t>
            </a:r>
            <a:r>
              <a:rPr lang="pl-PL" sz="1000" b="0"/>
              <a:t>  </a:t>
            </a:r>
            <a:r>
              <a:rPr kumimoji="0" lang="pl-PL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| </a:t>
            </a: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</a:t>
            </a:r>
            <a:r>
              <a:rPr kumimoji="0" lang="pl-PL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Szymon Harabasz</a:t>
            </a: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pPr eaLnBrk="1" hangingPunct="1"/>
              <a:t>‹#›</a:t>
            </a:fld>
            <a:endParaRPr lang="de-DE" altLang="en-US" sz="1000">
              <a:cs typeface="Tahoma" panose="020B0604030504040204" pitchFamily="34" charset="0"/>
            </a:endParaRPr>
          </a:p>
          <a:p>
            <a:pPr eaLnBrk="1" hangingPunct="1"/>
            <a:endParaRPr lang="de-DE" altLang="en-US" sz="1000">
              <a:cs typeface="Tahoma" panose="020B0604030504040204" pitchFamily="34" charset="0"/>
            </a:endParaRPr>
          </a:p>
        </p:txBody>
      </p:sp>
      <p:sp>
        <p:nvSpPr>
          <p:cNvPr id="2" name="Line 14">
            <a:extLst>
              <a:ext uri="{FF2B5EF4-FFF2-40B4-BE49-F238E27FC236}">
                <a16:creationId xmlns:a16="http://schemas.microsoft.com/office/drawing/2014/main" id="{75E90DC6-4200-4C57-B264-AB88F8A7E76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296863"/>
            <a:ext cx="8786812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15">
            <a:extLst>
              <a:ext uri="{FF2B5EF4-FFF2-40B4-BE49-F238E27FC236}">
                <a16:creationId xmlns:a16="http://schemas.microsoft.com/office/drawing/2014/main" id="{87DEBE32-6631-4FD7-A8B9-36FB6C898BB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4775200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5" name="Picture 9" descr="tud_logo">
            <a:extLst>
              <a:ext uri="{FF2B5EF4-FFF2-40B4-BE49-F238E27FC236}">
                <a16:creationId xmlns:a16="http://schemas.microsoft.com/office/drawing/2014/main" id="{E24AD4BE-F404-4AEB-8D86-B4B44322BE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653338" y="401638"/>
            <a:ext cx="142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5">
            <a:extLst>
              <a:ext uri="{FF2B5EF4-FFF2-40B4-BE49-F238E27FC236}">
                <a16:creationId xmlns:a16="http://schemas.microsoft.com/office/drawing/2014/main" id="{187321D3-FDF1-4BFC-B49E-6A9230BD269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265" y="4803775"/>
            <a:ext cx="281040" cy="345793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69E3E20A-CAAA-4027-954C-7F1C11BC6C1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6865" y="4816827"/>
            <a:ext cx="376380" cy="299303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10AA738E-F140-4A49-B362-F5C279FBFD2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20463" y="4907253"/>
            <a:ext cx="595484" cy="1984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  <p:sldLayoutId id="2147483682" r:id="rId11"/>
    <p:sldLayoutId id="2147483683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tiff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7" Type="http://schemas.openxmlformats.org/officeDocument/2006/relationships/image" Target="../media/image47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4.gif"/><Relationship Id="rId4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emf"/><Relationship Id="rId7" Type="http://schemas.openxmlformats.org/officeDocument/2006/relationships/image" Target="../media/image6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13" Type="http://schemas.openxmlformats.org/officeDocument/2006/relationships/image" Target="../media/image72.gif"/><Relationship Id="rId3" Type="http://schemas.openxmlformats.org/officeDocument/2006/relationships/image" Target="../media/image62.gif"/><Relationship Id="rId7" Type="http://schemas.openxmlformats.org/officeDocument/2006/relationships/image" Target="../media/image66.gif"/><Relationship Id="rId12" Type="http://schemas.openxmlformats.org/officeDocument/2006/relationships/image" Target="../media/image71.gif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11" Type="http://schemas.openxmlformats.org/officeDocument/2006/relationships/image" Target="../media/image70.gif"/><Relationship Id="rId5" Type="http://schemas.openxmlformats.org/officeDocument/2006/relationships/image" Target="../media/image64.gif"/><Relationship Id="rId10" Type="http://schemas.openxmlformats.org/officeDocument/2006/relationships/image" Target="../media/image69.gif"/><Relationship Id="rId4" Type="http://schemas.openxmlformats.org/officeDocument/2006/relationships/image" Target="../media/image63.gif"/><Relationship Id="rId9" Type="http://schemas.openxmlformats.org/officeDocument/2006/relationships/image" Target="../media/image6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2">
            <a:extLst>
              <a:ext uri="{FF2B5EF4-FFF2-40B4-BE49-F238E27FC236}">
                <a16:creationId xmlns:a16="http://schemas.microsoft.com/office/drawing/2014/main" id="{9969E329-9001-4ABE-A317-CF4DEAF66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63" y="366713"/>
            <a:ext cx="6821487" cy="1428750"/>
          </a:xfrm>
        </p:spPr>
        <p:txBody>
          <a:bodyPr/>
          <a:lstStyle/>
          <a:p>
            <a:pPr eaLnBrk="1" hangingPunct="1"/>
            <a:r>
              <a:rPr lang="en-US" sz="2000"/>
              <a:t>System size and centrality dependence of </a:t>
            </a:r>
            <a:r>
              <a:rPr lang="en-US" sz="2000" err="1"/>
              <a:t>e</a:t>
            </a:r>
            <a:r>
              <a:rPr lang="en-US" sz="2000" baseline="30000" err="1">
                <a:latin typeface="Symbol" pitchFamily="2" charset="2"/>
              </a:rPr>
              <a:t>+</a:t>
            </a:r>
            <a:r>
              <a:rPr lang="en-US" sz="2000" err="1"/>
              <a:t>e</a:t>
            </a:r>
            <a:r>
              <a:rPr lang="en-US" sz="2000" baseline="30000">
                <a:latin typeface="Symbol" pitchFamily="2" charset="2"/>
              </a:rPr>
              <a:t>-</a:t>
            </a:r>
            <a:r>
              <a:rPr lang="en-US" sz="2000"/>
              <a:t> radiation at </a:t>
            </a:r>
            <a:r>
              <a:rPr lang="en-US" sz="2000" i="1" err="1"/>
              <a:t>E</a:t>
            </a:r>
            <a:r>
              <a:rPr lang="en-US" sz="2000" baseline="-25000" err="1"/>
              <a:t>beam</a:t>
            </a:r>
            <a:r>
              <a:rPr lang="en-US" sz="2000"/>
              <a:t> = 1.23</a:t>
            </a:r>
            <a:r>
              <a:rPr lang="en-US" sz="2000" i="1"/>
              <a:t>A</a:t>
            </a:r>
            <a:r>
              <a:rPr lang="en-US" sz="2000"/>
              <a:t> GeV (</a:t>
            </a:r>
            <a:r>
              <a:rPr lang="en-US" sz="1600"/>
              <a:t>(</a:t>
            </a:r>
            <a:r>
              <a:rPr lang="en-US" sz="1600" err="1"/>
              <a:t>s</a:t>
            </a:r>
            <a:r>
              <a:rPr lang="en-US" sz="1600" baseline="-25000" err="1"/>
              <a:t>NN</a:t>
            </a:r>
            <a:r>
              <a:rPr lang="en-US" sz="1600"/>
              <a:t>)</a:t>
            </a:r>
            <a:r>
              <a:rPr lang="en-US" sz="1600" baseline="30000"/>
              <a:t>1/2</a:t>
            </a:r>
            <a:r>
              <a:rPr lang="en-US" sz="1600"/>
              <a:t> = 2.42 GeV</a:t>
            </a:r>
            <a:r>
              <a:rPr lang="en-US" sz="2000"/>
              <a:t>) with HADES</a:t>
            </a:r>
            <a:endParaRPr lang="de-DE" altLang="de-DE" sz="200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BD38EA9-5C48-4989-86C8-FBEAFA619366}"/>
              </a:ext>
            </a:extLst>
          </p:cNvPr>
          <p:cNvSpPr txBox="1"/>
          <p:nvPr/>
        </p:nvSpPr>
        <p:spPr>
          <a:xfrm>
            <a:off x="170987" y="1815666"/>
            <a:ext cx="498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Szymon Harabasz for the HADES Collaboration </a:t>
            </a:r>
            <a:endParaRPr lang="de-DE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9287F15C-E278-4C52-91CD-2E8474A7CF75}"/>
              </a:ext>
            </a:extLst>
          </p:cNvPr>
          <p:cNvSpPr txBox="1">
            <a:spLocks/>
          </p:cNvSpPr>
          <p:nvPr/>
        </p:nvSpPr>
        <p:spPr bwMode="auto">
          <a:xfrm>
            <a:off x="3087186" y="2386354"/>
            <a:ext cx="3861078" cy="18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Font typeface="Wingdings" pitchFamily="2" charset="2"/>
              <a:buNone/>
              <a:defRPr sz="2000" b="1">
                <a:solidFill>
                  <a:schemeClr val="bg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Introduction</a:t>
            </a:r>
            <a:endParaRPr lang="pl-PL" sz="1800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r>
              <a:rPr lang="pl-PL" sz="1800" b="0" ker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Data Analysis</a:t>
            </a:r>
          </a:p>
          <a:p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Differential</a:t>
            </a:r>
            <a:r>
              <a:rPr lang="pl-PL" sz="1800" b="0" ker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Spectra</a:t>
            </a:r>
          </a:p>
          <a:p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Comparison</a:t>
            </a:r>
            <a:r>
              <a:rPr lang="pl-PL" sz="1800" b="0" ker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Au+Au</a:t>
            </a:r>
            <a:r>
              <a:rPr lang="pl-PL" sz="1800" b="0" ker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vs. </a:t>
            </a:r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Ag+Ag</a:t>
            </a:r>
            <a:endParaRPr lang="pl-PL" sz="1800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Future</a:t>
            </a:r>
            <a:endParaRPr lang="pl-PL" sz="1800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r>
              <a:rPr lang="pl-PL" sz="1800" b="0" kern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Summary</a:t>
            </a:r>
            <a:endParaRPr lang="pl-PL" sz="1800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/>
            <a:endParaRPr lang="pl-PL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/>
            <a:endParaRPr lang="pl-PL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/>
            <a:endParaRPr lang="pl-PL" b="0" ker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B9B453F-59E5-4047-A923-47D9C92CD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41" y="2139702"/>
            <a:ext cx="2789274" cy="257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E7F8677-17E2-C942-91E8-EE4562B6D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1923678"/>
            <a:ext cx="2498159" cy="128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95E09D-B564-CA4A-8032-6AE4614C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Extracting in-medium radiation</a:t>
            </a:r>
          </a:p>
        </p:txBody>
      </p:sp>
      <p:grpSp>
        <p:nvGrpSpPr>
          <p:cNvPr id="30" name="Grupa 29">
            <a:extLst>
              <a:ext uri="{FF2B5EF4-FFF2-40B4-BE49-F238E27FC236}">
                <a16:creationId xmlns:a16="http://schemas.microsoft.com/office/drawing/2014/main" id="{479307D1-9D90-6244-A10E-682A20DAC100}"/>
              </a:ext>
            </a:extLst>
          </p:cNvPr>
          <p:cNvGrpSpPr/>
          <p:nvPr/>
        </p:nvGrpSpPr>
        <p:grpSpPr>
          <a:xfrm>
            <a:off x="133486" y="1513682"/>
            <a:ext cx="2654537" cy="2457880"/>
            <a:chOff x="5004048" y="1165033"/>
            <a:chExt cx="3318343" cy="3072509"/>
          </a:xfrm>
        </p:grpSpPr>
        <p:pic>
          <p:nvPicPr>
            <p:cNvPr id="4" name="Obraz 3">
              <a:extLst>
                <a:ext uri="{FF2B5EF4-FFF2-40B4-BE49-F238E27FC236}">
                  <a16:creationId xmlns:a16="http://schemas.microsoft.com/office/drawing/2014/main" id="{99F0CF3D-7EFB-B945-B3A1-8FFADA0FA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8" y="1563638"/>
              <a:ext cx="3318343" cy="2673904"/>
            </a:xfrm>
            <a:prstGeom prst="rect">
              <a:avLst/>
            </a:prstGeom>
          </p:spPr>
        </p:pic>
        <p:pic>
          <p:nvPicPr>
            <p:cNvPr id="5" name="PFE element 5" descr="lCAyMzWKPdCY4.png">
              <a:extLst>
                <a:ext uri="{FF2B5EF4-FFF2-40B4-BE49-F238E27FC236}">
                  <a16:creationId xmlns:a16="http://schemas.microsoft.com/office/drawing/2014/main" id="{53811E64-718D-7148-A7CD-569B463ECC4E}"/>
                </a:ext>
              </a:extLst>
            </p:cNvPr>
            <p:cNvPicPr>
              <a:picLocks/>
            </p:cNvPicPr>
            <p:nvPr/>
          </p:nvPicPr>
          <p:blipFill>
            <a:blip r:embed="rId3">
              <a:duotone>
                <a:prstClr val="black"/>
                <a:srgbClr val="392D9F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5672">
              <a:off x="6608132" y="2838088"/>
              <a:ext cx="658963" cy="86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FE element 5" descr="lCAyMzWKPdCY4.png">
              <a:extLst>
                <a:ext uri="{FF2B5EF4-FFF2-40B4-BE49-F238E27FC236}">
                  <a16:creationId xmlns:a16="http://schemas.microsoft.com/office/drawing/2014/main" id="{F1BD01D3-07DB-5F47-9706-0618BD39256D}"/>
                </a:ext>
              </a:extLst>
            </p:cNvPr>
            <p:cNvPicPr>
              <a:picLocks/>
            </p:cNvPicPr>
            <p:nvPr/>
          </p:nvPicPr>
          <p:blipFill>
            <a:blip r:embed="rId3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2185" y="2034776"/>
              <a:ext cx="658964" cy="86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FE element 5" descr="lCAyMzWKPdCY4.png">
              <a:extLst>
                <a:ext uri="{FF2B5EF4-FFF2-40B4-BE49-F238E27FC236}">
                  <a16:creationId xmlns:a16="http://schemas.microsoft.com/office/drawing/2014/main" id="{AFE45B5D-9565-EE4D-82E5-D614FAFDF12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duotone>
                <a:prstClr val="black"/>
                <a:srgbClr val="A143D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897742">
              <a:off x="5752161" y="1964866"/>
              <a:ext cx="658964" cy="86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FE element 5" descr="lCAyMzWKPdCY4.png">
              <a:extLst>
                <a:ext uri="{FF2B5EF4-FFF2-40B4-BE49-F238E27FC236}">
                  <a16:creationId xmlns:a16="http://schemas.microsoft.com/office/drawing/2014/main" id="{EA85FE4A-A853-D14D-B086-9F528DFDACB9}"/>
                </a:ext>
              </a:extLst>
            </p:cNvPr>
            <p:cNvPicPr>
              <a:picLocks/>
            </p:cNvPicPr>
            <p:nvPr/>
          </p:nvPicPr>
          <p:blipFill>
            <a:blip r:embed="rId3">
              <a:duotone>
                <a:prstClr val="black"/>
                <a:srgbClr val="0C0C9E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395049">
              <a:off x="7412141" y="1165033"/>
              <a:ext cx="658964" cy="86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Grafik 14" descr="cbm_cocktail_auau25gev_epem_crop.png">
              <a:extLst>
                <a:ext uri="{FF2B5EF4-FFF2-40B4-BE49-F238E27FC236}">
                  <a16:creationId xmlns:a16="http://schemas.microsoft.com/office/drawing/2014/main" id="{9EBB0B93-FA73-7C4A-AD21-39867D9A60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/>
            <a:srcRect l="56026" t="5752" r="5706" b="74427"/>
            <a:stretch/>
          </p:blipFill>
          <p:spPr>
            <a:xfrm>
              <a:off x="5175815" y="1294465"/>
              <a:ext cx="1146593" cy="478754"/>
            </a:xfrm>
            <a:prstGeom prst="rect">
              <a:avLst/>
            </a:prstGeom>
          </p:spPr>
        </p:pic>
        <p:pic>
          <p:nvPicPr>
            <p:cNvPr id="10" name="PFE element 5" descr="lCAyMzWKPdCY4.png">
              <a:extLst>
                <a:ext uri="{FF2B5EF4-FFF2-40B4-BE49-F238E27FC236}">
                  <a16:creationId xmlns:a16="http://schemas.microsoft.com/office/drawing/2014/main" id="{0CF23D5A-B2FB-854C-9E53-E7757DF4938F}"/>
                </a:ext>
              </a:extLst>
            </p:cNvPr>
            <p:cNvPicPr>
              <a:picLocks/>
            </p:cNvPicPr>
            <p:nvPr/>
          </p:nvPicPr>
          <p:blipFill>
            <a:blip r:embed="rId3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48282">
              <a:off x="6249753" y="1589413"/>
              <a:ext cx="658964" cy="86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95243B03-125C-7A4D-99C0-545E4DFB5377}"/>
                </a:ext>
              </a:extLst>
            </p:cNvPr>
            <p:cNvSpPr/>
            <p:nvPr/>
          </p:nvSpPr>
          <p:spPr>
            <a:xfrm>
              <a:off x="6045017" y="1409779"/>
              <a:ext cx="264252" cy="120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73047FAD-5B01-0F47-BF58-AEF7A7144331}"/>
                </a:ext>
              </a:extLst>
            </p:cNvPr>
            <p:cNvSpPr/>
            <p:nvPr/>
          </p:nvSpPr>
          <p:spPr>
            <a:xfrm>
              <a:off x="5175815" y="1645265"/>
              <a:ext cx="987081" cy="147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13B9995F-51C5-DC43-AF61-98E7DA10F3BB}"/>
                </a:ext>
              </a:extLst>
            </p:cNvPr>
            <p:cNvSpPr/>
            <p:nvPr/>
          </p:nvSpPr>
          <p:spPr>
            <a:xfrm>
              <a:off x="5175815" y="1497668"/>
              <a:ext cx="987081" cy="147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6AAE4295-A367-9A4E-A879-54FC353FE713}"/>
                </a:ext>
              </a:extLst>
            </p:cNvPr>
            <p:cNvSpPr/>
            <p:nvPr/>
          </p:nvSpPr>
          <p:spPr>
            <a:xfrm>
              <a:off x="5175815" y="1395064"/>
              <a:ext cx="987081" cy="147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id="{45AC2E62-4C0C-1C4E-9C78-7CE8A625880A}"/>
                </a:ext>
              </a:extLst>
            </p:cNvPr>
            <p:cNvSpPr/>
            <p:nvPr/>
          </p:nvSpPr>
          <p:spPr>
            <a:xfrm>
              <a:off x="5175815" y="1245338"/>
              <a:ext cx="987081" cy="147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6" name="Obraz 15">
            <a:extLst>
              <a:ext uri="{FF2B5EF4-FFF2-40B4-BE49-F238E27FC236}">
                <a16:creationId xmlns:a16="http://schemas.microsoft.com/office/drawing/2014/main" id="{CF3A655E-DF24-7941-AFD8-5AF797B8C7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8722" y="1597656"/>
            <a:ext cx="3090572" cy="2918310"/>
          </a:xfrm>
          <a:prstGeom prst="rect">
            <a:avLst/>
          </a:prstGeom>
        </p:spPr>
      </p:pic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E582BDF9-003F-914F-BE3D-9FAA49CCFB4E}"/>
              </a:ext>
            </a:extLst>
          </p:cNvPr>
          <p:cNvCxnSpPr>
            <a:cxnSpLocks/>
          </p:cNvCxnSpPr>
          <p:nvPr/>
        </p:nvCxnSpPr>
        <p:spPr>
          <a:xfrm flipV="1">
            <a:off x="1680258" y="2793489"/>
            <a:ext cx="2819734" cy="520394"/>
          </a:xfrm>
          <a:prstGeom prst="straightConnector1">
            <a:avLst/>
          </a:prstGeom>
          <a:ln w="38100">
            <a:solidFill>
              <a:srgbClr val="392D9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64378B17-4EE4-5E44-A0D7-031167916278}"/>
              </a:ext>
            </a:extLst>
          </p:cNvPr>
          <p:cNvCxnSpPr>
            <a:cxnSpLocks/>
          </p:cNvCxnSpPr>
          <p:nvPr/>
        </p:nvCxnSpPr>
        <p:spPr>
          <a:xfrm>
            <a:off x="2412922" y="1897847"/>
            <a:ext cx="1438998" cy="390251"/>
          </a:xfrm>
          <a:prstGeom prst="straightConnector1">
            <a:avLst/>
          </a:prstGeom>
          <a:ln w="38100">
            <a:solidFill>
              <a:srgbClr val="5556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3C8040FF-DEE1-0444-9649-2003E20604AE}"/>
              </a:ext>
            </a:extLst>
          </p:cNvPr>
          <p:cNvCxnSpPr>
            <a:cxnSpLocks/>
          </p:cNvCxnSpPr>
          <p:nvPr/>
        </p:nvCxnSpPr>
        <p:spPr>
          <a:xfrm>
            <a:off x="1390905" y="2324090"/>
            <a:ext cx="2965071" cy="242247"/>
          </a:xfrm>
          <a:prstGeom prst="straightConnector1">
            <a:avLst/>
          </a:prstGeom>
          <a:ln w="38100">
            <a:solidFill>
              <a:srgbClr val="85373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ole tekstowe 52" descr=" 5">
            <a:extLst>
              <a:ext uri="{FF2B5EF4-FFF2-40B4-BE49-F238E27FC236}">
                <a16:creationId xmlns:a16="http://schemas.microsoft.com/office/drawing/2014/main" id="{72BF4AE0-837F-2E47-B2B8-C9CA75C9DEF2}"/>
              </a:ext>
            </a:extLst>
          </p:cNvPr>
          <p:cNvSpPr txBox="1"/>
          <p:nvPr/>
        </p:nvSpPr>
        <p:spPr>
          <a:xfrm>
            <a:off x="6165361" y="1562328"/>
            <a:ext cx="2819734" cy="23775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>
                <a:latin typeface="+mj-lt"/>
                <a:ea typeface="Tahoma"/>
                <a:cs typeface="Tahoma"/>
              </a:rPr>
              <a:t>pp and np measured at the same beam energy account </a:t>
            </a:r>
            <a:br>
              <a:rPr lang="en-GB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400">
                <a:latin typeface="+mj-lt"/>
                <a:ea typeface="Tahoma"/>
                <a:cs typeface="Tahoma"/>
              </a:rPr>
              <a:t>for primary interaction</a:t>
            </a: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>
                <a:latin typeface="+mj-lt"/>
                <a:ea typeface="Tahoma"/>
                <a:cs typeface="Tahoma"/>
              </a:rPr>
              <a:t>Cocktail of long-lived meson sources is simulated</a:t>
            </a: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>
                <a:latin typeface="+mj-lt"/>
                <a:ea typeface="Tahoma"/>
                <a:cs typeface="Tahoma"/>
              </a:rPr>
              <a:t>After subtracting the two one gets in-medium radiation</a:t>
            </a: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>
                <a:latin typeface="+mj-lt"/>
                <a:ea typeface="Tahoma"/>
                <a:cs typeface="Tahoma"/>
              </a:rPr>
              <a:t>This can be extrapolated to 4</a:t>
            </a:r>
            <a:r>
              <a:rPr lang="en-GB" sz="1400">
                <a:latin typeface="Symbol"/>
                <a:ea typeface="Tahoma"/>
                <a:cs typeface="Tahoma"/>
                <a:sym typeface="Symbol"/>
              </a:rPr>
              <a:t>p</a:t>
            </a:r>
            <a:r>
              <a:rPr lang="en-GB" sz="1400">
                <a:latin typeface="+mj-lt"/>
                <a:ea typeface="Tahoma"/>
                <a:cs typeface="Tahoma"/>
              </a:rPr>
              <a:t> without much systematics</a:t>
            </a:r>
          </a:p>
        </p:txBody>
      </p:sp>
      <p:sp>
        <p:nvSpPr>
          <p:cNvPr id="56" name="pole tekstowe 55" descr=" 4">
            <a:extLst>
              <a:ext uri="{FF2B5EF4-FFF2-40B4-BE49-F238E27FC236}">
                <a16:creationId xmlns:a16="http://schemas.microsoft.com/office/drawing/2014/main" id="{1AFAD5FB-7647-3248-AAB5-C50A30447994}"/>
              </a:ext>
            </a:extLst>
          </p:cNvPr>
          <p:cNvSpPr txBox="1"/>
          <p:nvPr/>
        </p:nvSpPr>
        <p:spPr>
          <a:xfrm>
            <a:off x="3586350" y="1401692"/>
            <a:ext cx="1758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/>
              <a:t>[HADES </a:t>
            </a:r>
            <a:r>
              <a:rPr lang="pl-PL" sz="700" err="1"/>
              <a:t>Collab</a:t>
            </a:r>
            <a:r>
              <a:rPr lang="pl-PL" sz="700"/>
              <a:t>., MS in </a:t>
            </a:r>
            <a:r>
              <a:rPr lang="pl-PL" sz="700" err="1"/>
              <a:t>preparation</a:t>
            </a:r>
            <a:r>
              <a:rPr lang="pl-PL" sz="700"/>
              <a:t>, </a:t>
            </a:r>
            <a:br>
              <a:rPr lang="pl-PL" sz="700"/>
            </a:br>
            <a:r>
              <a:rPr lang="pl-PL" sz="700" err="1"/>
              <a:t>cf</a:t>
            </a:r>
            <a:r>
              <a:rPr lang="pl-PL" sz="700"/>
              <a:t>. </a:t>
            </a:r>
            <a:r>
              <a:rPr lang="pl-PL" sz="700" err="1"/>
              <a:t>also</a:t>
            </a:r>
            <a:r>
              <a:rPr lang="pl-PL" sz="700"/>
              <a:t> Nature </a:t>
            </a:r>
            <a:r>
              <a:rPr lang="pl-PL" sz="700" err="1"/>
              <a:t>Physics</a:t>
            </a:r>
            <a:r>
              <a:rPr lang="pl-PL" sz="700"/>
              <a:t> 15 (2019) 1040]</a:t>
            </a:r>
          </a:p>
        </p:txBody>
      </p:sp>
      <p:sp>
        <p:nvSpPr>
          <p:cNvPr id="57" name="pole tekstowe 56">
            <a:extLst>
              <a:ext uri="{FF2B5EF4-FFF2-40B4-BE49-F238E27FC236}">
                <a16:creationId xmlns:a16="http://schemas.microsoft.com/office/drawing/2014/main" id="{A3456CA0-6594-894C-95D8-7C1E91DD2D6F}"/>
              </a:ext>
            </a:extLst>
          </p:cNvPr>
          <p:cNvSpPr txBox="1"/>
          <p:nvPr/>
        </p:nvSpPr>
        <p:spPr>
          <a:xfrm>
            <a:off x="4044670" y="1739592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35720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41CD6DF5-AB17-44B3-8B3A-FA79BA1FA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Differential</a:t>
            </a:r>
            <a:r>
              <a:rPr lang="pl-PL"/>
              <a:t> spectra</a:t>
            </a:r>
          </a:p>
        </p:txBody>
      </p:sp>
    </p:spTree>
    <p:extLst>
      <p:ext uri="{BB962C8B-B14F-4D97-AF65-F5344CB8AC3E}">
        <p14:creationId xmlns:p14="http://schemas.microsoft.com/office/powerpoint/2010/main" val="1756269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 descr=" 5"/>
          <p:cNvSpPr txBox="1"/>
          <p:nvPr/>
        </p:nvSpPr>
        <p:spPr>
          <a:xfrm>
            <a:off x="4070193" y="1393093"/>
            <a:ext cx="4752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dilepton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production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rates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8" name="Grupa 7" descr=" 8">
            <a:extLst>
              <a:ext uri="{FF2B5EF4-FFF2-40B4-BE49-F238E27FC236}">
                <a16:creationId xmlns:a16="http://schemas.microsoft.com/office/drawing/2014/main" id="{74FACEEC-0348-48DB-8844-798D64813E88}"/>
              </a:ext>
            </a:extLst>
          </p:cNvPr>
          <p:cNvGrpSpPr/>
          <p:nvPr/>
        </p:nvGrpSpPr>
        <p:grpSpPr>
          <a:xfrm>
            <a:off x="10803202" y="3327834"/>
            <a:ext cx="242243" cy="200185"/>
            <a:chOff x="7399148" y="3101169"/>
            <a:chExt cx="648000" cy="540000"/>
          </a:xfrm>
        </p:grpSpPr>
        <p:sp>
          <p:nvSpPr>
            <p:cNvPr id="24" name="Owal 23">
              <a:extLst>
                <a:ext uri="{FF2B5EF4-FFF2-40B4-BE49-F238E27FC236}">
                  <a16:creationId xmlns:a16="http://schemas.microsoft.com/office/drawing/2014/main" id="{AFD55C5D-2D8D-4BBA-990C-871F2D46C7F3}"/>
                </a:ext>
              </a:extLst>
            </p:cNvPr>
            <p:cNvSpPr/>
            <p:nvPr/>
          </p:nvSpPr>
          <p:spPr>
            <a:xfrm>
              <a:off x="7399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Owal 24">
              <a:extLst>
                <a:ext uri="{FF2B5EF4-FFF2-40B4-BE49-F238E27FC236}">
                  <a16:creationId xmlns:a16="http://schemas.microsoft.com/office/drawing/2014/main" id="{39028CE8-DD6D-43DE-AEEC-503003FEAF4C}"/>
                </a:ext>
              </a:extLst>
            </p:cNvPr>
            <p:cNvSpPr/>
            <p:nvPr/>
          </p:nvSpPr>
          <p:spPr>
            <a:xfrm>
              <a:off x="7507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9" name="Titel 1" descr=" 29">
            <a:extLst>
              <a:ext uri="{FF2B5EF4-FFF2-40B4-BE49-F238E27FC236}">
                <a16:creationId xmlns:a16="http://schemas.microsoft.com/office/drawing/2014/main" id="{4304BEA4-1C6F-4487-BE2B-9D5D1F65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err="1"/>
              <a:t>Thermal</a:t>
            </a:r>
            <a:r>
              <a:rPr lang="pl-PL"/>
              <a:t> </a:t>
            </a:r>
            <a:r>
              <a:rPr lang="pl-PL" err="1"/>
              <a:t>dileptons</a:t>
            </a:r>
            <a:r>
              <a:rPr lang="pl-PL"/>
              <a:t> </a:t>
            </a:r>
            <a:r>
              <a:rPr lang="pl-PL" err="1"/>
              <a:t>at</a:t>
            </a:r>
            <a:r>
              <a:rPr lang="pl-PL"/>
              <a:t> high </a:t>
            </a:r>
            <a:r>
              <a:rPr lang="pl-PL">
                <a:latin typeface="Symbol" panose="05050102010706020507" pitchFamily="18" charset="2"/>
              </a:rPr>
              <a:t>m</a:t>
            </a:r>
            <a:r>
              <a:rPr lang="pl-PL" baseline="-25000"/>
              <a:t>B</a:t>
            </a:r>
            <a:endParaRPr lang="en-GB" sz="1800" baseline="-2500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CC6DC170-2884-485B-AC0B-07FB8B789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1766015"/>
            <a:ext cx="4430919" cy="579491"/>
          </a:xfrm>
          <a:prstGeom prst="rect">
            <a:avLst/>
          </a:prstGeom>
        </p:spPr>
      </p:pic>
      <p:sp>
        <p:nvSpPr>
          <p:cNvPr id="20" name="pole tekstowe 19" descr=" 5">
            <a:extLst>
              <a:ext uri="{FF2B5EF4-FFF2-40B4-BE49-F238E27FC236}">
                <a16:creationId xmlns:a16="http://schemas.microsoft.com/office/drawing/2014/main" id="{667977DA-4371-4A2D-882C-BF2F379D0951}"/>
              </a:ext>
            </a:extLst>
          </p:cNvPr>
          <p:cNvSpPr txBox="1"/>
          <p:nvPr/>
        </p:nvSpPr>
        <p:spPr>
          <a:xfrm>
            <a:off x="4067944" y="2899559"/>
            <a:ext cx="500673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Boltzmann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factor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dominates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exponential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shape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the spectrum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if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Im</a:t>
            </a:r>
            <a:r>
              <a:rPr lang="pl-PL" sz="1400" err="1">
                <a:latin typeface="Symbol" pitchFamily="2" charset="2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400" baseline="-250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EM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pl-PL" sz="1400" i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400" baseline="300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does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not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change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much with </a:t>
            </a:r>
            <a:r>
              <a:rPr lang="pl-PL" sz="1400" i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Slope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sz="1400" u="sng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invariant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mass not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affected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by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fireball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expansion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True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measure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the (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average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CA1EA0CE-B2E7-E542-89A6-9D7E3C1F4E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67" y="1166379"/>
            <a:ext cx="2434495" cy="3584458"/>
          </a:xfrm>
          <a:prstGeom prst="rect">
            <a:avLst/>
          </a:prstGeom>
        </p:spPr>
      </p:pic>
      <p:sp>
        <p:nvSpPr>
          <p:cNvPr id="4" name="pole tekstowe 3" descr=" 4">
            <a:extLst>
              <a:ext uri="{FF2B5EF4-FFF2-40B4-BE49-F238E27FC236}">
                <a16:creationId xmlns:a16="http://schemas.microsoft.com/office/drawing/2014/main" id="{4F915C56-4E3D-4046-9A69-C8E484EEFD5B}"/>
              </a:ext>
            </a:extLst>
          </p:cNvPr>
          <p:cNvSpPr txBox="1"/>
          <p:nvPr/>
        </p:nvSpPr>
        <p:spPr>
          <a:xfrm rot="5400000">
            <a:off x="1549703" y="2621100"/>
            <a:ext cx="31790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/>
              <a:t>[HADES </a:t>
            </a:r>
            <a:r>
              <a:rPr lang="pl-PL" sz="700" err="1"/>
              <a:t>Collab</a:t>
            </a:r>
            <a:r>
              <a:rPr lang="pl-PL" sz="700"/>
              <a:t>., MS in </a:t>
            </a:r>
            <a:r>
              <a:rPr lang="pl-PL" sz="700" err="1"/>
              <a:t>preparation</a:t>
            </a:r>
            <a:r>
              <a:rPr lang="pl-PL" sz="700"/>
              <a:t>, </a:t>
            </a:r>
            <a:r>
              <a:rPr lang="pl-PL" sz="700" err="1"/>
              <a:t>cf</a:t>
            </a:r>
            <a:r>
              <a:rPr lang="pl-PL" sz="700"/>
              <a:t>. </a:t>
            </a:r>
            <a:r>
              <a:rPr lang="pl-PL" sz="700" err="1"/>
              <a:t>also</a:t>
            </a:r>
            <a:r>
              <a:rPr lang="pl-PL" sz="700"/>
              <a:t> Nature </a:t>
            </a:r>
            <a:r>
              <a:rPr lang="pl-PL" sz="700" err="1"/>
              <a:t>Physics</a:t>
            </a:r>
            <a:r>
              <a:rPr lang="pl-PL" sz="700"/>
              <a:t> 15 (2019) 1040]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B2B55BBB-E229-5247-AF96-0AD26F77D9CC}"/>
              </a:ext>
            </a:extLst>
          </p:cNvPr>
          <p:cNvSpPr/>
          <p:nvPr/>
        </p:nvSpPr>
        <p:spPr>
          <a:xfrm>
            <a:off x="5399642" y="1855497"/>
            <a:ext cx="828542" cy="5217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6B28B636-3F1F-6443-86B6-35FFDC246889}"/>
              </a:ext>
            </a:extLst>
          </p:cNvPr>
          <p:cNvSpPr txBox="1"/>
          <p:nvPr/>
        </p:nvSpPr>
        <p:spPr>
          <a:xfrm>
            <a:off x="5148064" y="2393927"/>
            <a:ext cx="13987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>
                <a:solidFill>
                  <a:srgbClr val="C00000"/>
                </a:solidFill>
              </a:rPr>
              <a:t>Boltzmann </a:t>
            </a:r>
            <a:r>
              <a:rPr lang="pl-PL" sz="1200" err="1">
                <a:solidFill>
                  <a:srgbClr val="C00000"/>
                </a:solidFill>
              </a:rPr>
              <a:t>factor</a:t>
            </a:r>
            <a:endParaRPr lang="pl-PL" sz="1200">
              <a:solidFill>
                <a:srgbClr val="C00000"/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C62C789A-8A4C-2943-9A08-C3A0DCF3EAC3}"/>
              </a:ext>
            </a:extLst>
          </p:cNvPr>
          <p:cNvSpPr txBox="1"/>
          <p:nvPr/>
        </p:nvSpPr>
        <p:spPr>
          <a:xfrm>
            <a:off x="2123728" y="130754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62730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>
            <a:extLst>
              <a:ext uri="{FF2B5EF4-FFF2-40B4-BE49-F238E27FC236}">
                <a16:creationId xmlns:a16="http://schemas.microsoft.com/office/drawing/2014/main" id="{61E8998B-0232-BB4F-B889-91C295B72A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3" y="1874506"/>
            <a:ext cx="2575084" cy="2497444"/>
          </a:xfrm>
          <a:prstGeom prst="rect">
            <a:avLst/>
          </a:prstGeom>
        </p:spPr>
      </p:pic>
      <p:grpSp>
        <p:nvGrpSpPr>
          <p:cNvPr id="8" name="Grupa 7" descr=" 8">
            <a:extLst>
              <a:ext uri="{FF2B5EF4-FFF2-40B4-BE49-F238E27FC236}">
                <a16:creationId xmlns:a16="http://schemas.microsoft.com/office/drawing/2014/main" id="{74FACEEC-0348-48DB-8844-798D64813E88}"/>
              </a:ext>
            </a:extLst>
          </p:cNvPr>
          <p:cNvGrpSpPr/>
          <p:nvPr/>
        </p:nvGrpSpPr>
        <p:grpSpPr>
          <a:xfrm>
            <a:off x="10803202" y="3327834"/>
            <a:ext cx="242243" cy="200185"/>
            <a:chOff x="7399148" y="3101169"/>
            <a:chExt cx="648000" cy="540000"/>
          </a:xfrm>
        </p:grpSpPr>
        <p:sp>
          <p:nvSpPr>
            <p:cNvPr id="24" name="Owal 23">
              <a:extLst>
                <a:ext uri="{FF2B5EF4-FFF2-40B4-BE49-F238E27FC236}">
                  <a16:creationId xmlns:a16="http://schemas.microsoft.com/office/drawing/2014/main" id="{AFD55C5D-2D8D-4BBA-990C-871F2D46C7F3}"/>
                </a:ext>
              </a:extLst>
            </p:cNvPr>
            <p:cNvSpPr/>
            <p:nvPr/>
          </p:nvSpPr>
          <p:spPr>
            <a:xfrm>
              <a:off x="7399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Owal 24">
              <a:extLst>
                <a:ext uri="{FF2B5EF4-FFF2-40B4-BE49-F238E27FC236}">
                  <a16:creationId xmlns:a16="http://schemas.microsoft.com/office/drawing/2014/main" id="{39028CE8-DD6D-43DE-AEEC-503003FEAF4C}"/>
                </a:ext>
              </a:extLst>
            </p:cNvPr>
            <p:cNvSpPr/>
            <p:nvPr/>
          </p:nvSpPr>
          <p:spPr>
            <a:xfrm>
              <a:off x="7507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9" name="Titel 1" descr=" 29">
            <a:extLst>
              <a:ext uri="{FF2B5EF4-FFF2-40B4-BE49-F238E27FC236}">
                <a16:creationId xmlns:a16="http://schemas.microsoft.com/office/drawing/2014/main" id="{4304BEA4-1C6F-4487-BE2B-9D5D1F65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err="1"/>
              <a:t>Thermal</a:t>
            </a:r>
            <a:r>
              <a:rPr lang="pl-PL"/>
              <a:t> </a:t>
            </a:r>
            <a:r>
              <a:rPr lang="pl-PL" err="1"/>
              <a:t>dileptons</a:t>
            </a:r>
            <a:r>
              <a:rPr lang="pl-PL"/>
              <a:t> </a:t>
            </a:r>
            <a:r>
              <a:rPr lang="pl-PL" err="1"/>
              <a:t>at</a:t>
            </a:r>
            <a:r>
              <a:rPr lang="pl-PL"/>
              <a:t> high </a:t>
            </a:r>
            <a:r>
              <a:rPr lang="pl-PL">
                <a:latin typeface="Symbol" panose="05050102010706020507" pitchFamily="18" charset="2"/>
              </a:rPr>
              <a:t>m</a:t>
            </a:r>
            <a:r>
              <a:rPr lang="pl-PL" baseline="-25000"/>
              <a:t>B</a:t>
            </a:r>
            <a:endParaRPr lang="en-GB" sz="1800" baseline="-2500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FFB4B641-D4A7-48C7-9829-9721D68E265D}"/>
              </a:ext>
            </a:extLst>
          </p:cNvPr>
          <p:cNvSpPr txBox="1"/>
          <p:nvPr/>
        </p:nvSpPr>
        <p:spPr>
          <a:xfrm>
            <a:off x="5258256" y="3219822"/>
            <a:ext cx="4723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>
                <a:latin typeface="Symbol" panose="05050102010706020507" pitchFamily="18" charset="2"/>
              </a:rPr>
              <a:t>r</a:t>
            </a:r>
            <a:r>
              <a:rPr lang="pl-PL" sz="1600" b="1"/>
              <a:t> </a:t>
            </a:r>
            <a:r>
              <a:rPr lang="pl-PL" sz="1600" b="1" err="1"/>
              <a:t>melting</a:t>
            </a:r>
            <a:r>
              <a:rPr lang="pl-PL" sz="1600" b="1"/>
              <a:t> </a:t>
            </a:r>
            <a:r>
              <a:rPr lang="pl-PL" sz="1600" b="1" err="1"/>
              <a:t>handled</a:t>
            </a:r>
            <a:r>
              <a:rPr lang="pl-PL" sz="1600" b="1"/>
              <a:t> </a:t>
            </a:r>
            <a:r>
              <a:rPr lang="pl-PL" sz="1600" b="1" err="1"/>
              <a:t>properly</a:t>
            </a:r>
            <a:r>
              <a:rPr lang="pl-PL" sz="1600" b="1"/>
              <a:t> by </a:t>
            </a:r>
            <a:r>
              <a:rPr lang="pl-PL" sz="1600" b="1" err="1"/>
              <a:t>local</a:t>
            </a:r>
            <a:r>
              <a:rPr lang="pl-PL" sz="1600" b="1"/>
              <a:t> </a:t>
            </a:r>
            <a:r>
              <a:rPr lang="pl-PL" sz="1600" b="1" err="1"/>
              <a:t>equilibrium</a:t>
            </a:r>
            <a:r>
              <a:rPr lang="pl-PL" sz="1600" b="1"/>
              <a:t> (CG) </a:t>
            </a:r>
            <a:r>
              <a:rPr lang="pl-PL" sz="1600" b="1" err="1"/>
              <a:t>approach</a:t>
            </a:r>
            <a:endParaRPr lang="en-US" sz="1600" b="1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8E6D3C24-8EE1-469F-B792-EA03BC297F33}"/>
              </a:ext>
            </a:extLst>
          </p:cNvPr>
          <p:cNvSpPr/>
          <p:nvPr/>
        </p:nvSpPr>
        <p:spPr>
          <a:xfrm>
            <a:off x="5646456" y="3931191"/>
            <a:ext cx="2957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CG FRA: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C 92, 014911 (2015)</a:t>
            </a:r>
          </a:p>
          <a:p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CG GSI-Texas A&amp;M: </a:t>
            </a:r>
            <a:r>
              <a:rPr lang="en-US" sz="800">
                <a:ea typeface="Tahoma" panose="020B0604030504040204" pitchFamily="34" charset="0"/>
                <a:cs typeface="Tahoma" panose="020B0604030504040204" pitchFamily="34" charset="0"/>
              </a:rPr>
              <a:t>Eur. Phys. J. A, 52 5 (2016) 131</a:t>
            </a:r>
            <a:endParaRPr lang="pl-PL" sz="80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CG SMASH: </a:t>
            </a:r>
            <a:r>
              <a:rPr lang="pl-PL" sz="800" err="1"/>
              <a:t>Phys</a:t>
            </a:r>
            <a:r>
              <a:rPr lang="pl-PL" sz="800"/>
              <a:t>. </a:t>
            </a:r>
            <a:r>
              <a:rPr lang="pl-PL" sz="800" err="1"/>
              <a:t>Rev</a:t>
            </a:r>
            <a:r>
              <a:rPr lang="pl-PL" sz="800"/>
              <a:t>. C 98, 054908 (2018) </a:t>
            </a:r>
            <a:br>
              <a:rPr lang="pl-PL" sz="800"/>
            </a:b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HSD: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C 87, 064907 (2013)</a:t>
            </a:r>
          </a:p>
          <a:p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PLUTO: J.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Conf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Ser 219, 032039 (2010)</a:t>
            </a:r>
            <a:endParaRPr lang="en-US" sz="8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pole tekstowe 19" descr=" 5">
            <a:extLst>
              <a:ext uri="{FF2B5EF4-FFF2-40B4-BE49-F238E27FC236}">
                <a16:creationId xmlns:a16="http://schemas.microsoft.com/office/drawing/2014/main" id="{667977DA-4371-4A2D-882C-BF2F379D0951}"/>
              </a:ext>
            </a:extLst>
          </p:cNvPr>
          <p:cNvSpPr txBox="1"/>
          <p:nvPr/>
        </p:nvSpPr>
        <p:spPr>
          <a:xfrm>
            <a:off x="5220072" y="2293734"/>
            <a:ext cx="414264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Melting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400">
                <a:latin typeface="Symbol" pitchFamily="2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clearly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visible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Collisional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broadening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not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sufficient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account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that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65A11EA-40E0-EA42-86B7-DBF91E6DF6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2" y="1874506"/>
            <a:ext cx="2575084" cy="2497443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9481167-DC7B-7F46-ADC6-256B0253D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1205719"/>
            <a:ext cx="3870131" cy="478918"/>
          </a:xfrm>
          <a:prstGeom prst="rect">
            <a:avLst/>
          </a:prstGeom>
        </p:spPr>
      </p:pic>
      <p:sp>
        <p:nvSpPr>
          <p:cNvPr id="21" name="Prostokąt 20">
            <a:extLst>
              <a:ext uri="{FF2B5EF4-FFF2-40B4-BE49-F238E27FC236}">
                <a16:creationId xmlns:a16="http://schemas.microsoft.com/office/drawing/2014/main" id="{27B092DE-64BA-D746-A1C2-336C289C23D2}"/>
              </a:ext>
            </a:extLst>
          </p:cNvPr>
          <p:cNvSpPr/>
          <p:nvPr/>
        </p:nvSpPr>
        <p:spPr>
          <a:xfrm>
            <a:off x="5345857" y="1222428"/>
            <a:ext cx="1541424" cy="5217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274CB706-D189-7946-BF37-28D16EFA7359}"/>
              </a:ext>
            </a:extLst>
          </p:cNvPr>
          <p:cNvSpPr txBox="1"/>
          <p:nvPr/>
        </p:nvSpPr>
        <p:spPr>
          <a:xfrm>
            <a:off x="5536780" y="1760858"/>
            <a:ext cx="1159583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err="1">
                <a:solidFill>
                  <a:srgbClr val="0070C0"/>
                </a:solidFill>
              </a:rPr>
              <a:t>Spectral</a:t>
            </a:r>
            <a:r>
              <a:rPr lang="pl-PL" sz="1200">
                <a:solidFill>
                  <a:srgbClr val="0070C0"/>
                </a:solidFill>
              </a:rPr>
              <a:t> </a:t>
            </a:r>
            <a:r>
              <a:rPr lang="pl-PL" sz="1200" err="1">
                <a:solidFill>
                  <a:srgbClr val="0070C0"/>
                </a:solidFill>
              </a:rPr>
              <a:t>function</a:t>
            </a:r>
            <a:endParaRPr lang="pl-PL" sz="1200">
              <a:solidFill>
                <a:srgbClr val="0070C0"/>
              </a:solidFill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F3604F2F-38BB-9240-895D-F793D9417F89}"/>
              </a:ext>
            </a:extLst>
          </p:cNvPr>
          <p:cNvSpPr txBox="1"/>
          <p:nvPr/>
        </p:nvSpPr>
        <p:spPr>
          <a:xfrm>
            <a:off x="1547664" y="2571750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809329D-2CD7-B24C-898D-1020AB9C65F9}"/>
              </a:ext>
            </a:extLst>
          </p:cNvPr>
          <p:cNvSpPr txBox="1"/>
          <p:nvPr/>
        </p:nvSpPr>
        <p:spPr>
          <a:xfrm>
            <a:off x="3180574" y="346778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4386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1C193B07-EF14-4503-A28D-0315AC4ED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66712"/>
            <a:ext cx="6821383" cy="628650"/>
          </a:xfrm>
        </p:spPr>
        <p:txBody>
          <a:bodyPr/>
          <a:lstStyle/>
          <a:p>
            <a:r>
              <a:rPr lang="pl-PL" err="1">
                <a:cs typeface="Tahoma"/>
              </a:rPr>
              <a:t>Excess</a:t>
            </a:r>
            <a:r>
              <a:rPr lang="pl-PL">
                <a:cs typeface="Tahoma"/>
              </a:rPr>
              <a:t> </a:t>
            </a:r>
            <a:r>
              <a:rPr lang="pl-PL" err="1">
                <a:cs typeface="Tahoma"/>
              </a:rPr>
              <a:t>yield</a:t>
            </a:r>
            <a:br>
              <a:rPr lang="pl-PL">
                <a:cs typeface="Tahoma"/>
              </a:rPr>
            </a:br>
            <a:r>
              <a:rPr lang="pl-PL" sz="1600" err="1">
                <a:cs typeface="Tahoma"/>
              </a:rPr>
              <a:t>Dependence</a:t>
            </a:r>
            <a:r>
              <a:rPr lang="pl-PL" sz="1600">
                <a:cs typeface="Tahoma"/>
              </a:rPr>
              <a:t> on the </a:t>
            </a:r>
            <a:r>
              <a:rPr lang="pl-PL" sz="1600" err="1">
                <a:cs typeface="Tahoma"/>
              </a:rPr>
              <a:t>centrality</a:t>
            </a:r>
            <a:r>
              <a:rPr lang="pl-PL" sz="1600">
                <a:cs typeface="Tahoma"/>
              </a:rPr>
              <a:t> and </a:t>
            </a:r>
            <a:r>
              <a:rPr lang="pl-PL" sz="1600" i="1" err="1">
                <a:cs typeface="Tahoma"/>
              </a:rPr>
              <a:t>p</a:t>
            </a:r>
            <a:r>
              <a:rPr lang="pl-PL" sz="1600" baseline="-25000" err="1">
                <a:cs typeface="Tahoma"/>
              </a:rPr>
              <a:t>t</a:t>
            </a:r>
            <a:endParaRPr lang="pl-PL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ED0B917-52E6-0149-A9F5-090F48B35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03598"/>
            <a:ext cx="9144000" cy="2912231"/>
          </a:xfrm>
          <a:prstGeom prst="rect">
            <a:avLst/>
          </a:prstGeom>
        </p:spPr>
      </p:pic>
      <p:sp>
        <p:nvSpPr>
          <p:cNvPr id="10" name="pole tekstowe 9" descr=" 5">
            <a:extLst>
              <a:ext uri="{FF2B5EF4-FFF2-40B4-BE49-F238E27FC236}">
                <a16:creationId xmlns:a16="http://schemas.microsoft.com/office/drawing/2014/main" id="{CAAF6D31-CBBF-314A-BA00-CFEBC4FE9FB3}"/>
              </a:ext>
            </a:extLst>
          </p:cNvPr>
          <p:cNvSpPr txBox="1"/>
          <p:nvPr/>
        </p:nvSpPr>
        <p:spPr>
          <a:xfrm>
            <a:off x="4211960" y="4021346"/>
            <a:ext cx="5006736" cy="63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Stronger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dependence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at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i="1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400" baseline="-250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endParaRPr lang="pl-PL" sz="1400" baseline="-250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None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models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describes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trends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fully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B75FE1F-B571-F940-80B2-2D1A58623DF2}"/>
              </a:ext>
            </a:extLst>
          </p:cNvPr>
          <p:cNvSpPr txBox="1"/>
          <p:nvPr/>
        </p:nvSpPr>
        <p:spPr>
          <a:xfrm>
            <a:off x="611560" y="310774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AC31AB0-11C6-5240-B037-1F790EBD9E7D}"/>
              </a:ext>
            </a:extLst>
          </p:cNvPr>
          <p:cNvSpPr txBox="1"/>
          <p:nvPr/>
        </p:nvSpPr>
        <p:spPr>
          <a:xfrm>
            <a:off x="5004048" y="2675696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1B5904A-BB8F-024D-AB17-469553042A54}"/>
              </a:ext>
            </a:extLst>
          </p:cNvPr>
          <p:cNvSpPr txBox="1"/>
          <p:nvPr/>
        </p:nvSpPr>
        <p:spPr>
          <a:xfrm>
            <a:off x="6660232" y="1883608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4280281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1C193B07-EF14-4503-A28D-0315AC4ED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16" y="366712"/>
            <a:ext cx="6821383" cy="628650"/>
          </a:xfrm>
        </p:spPr>
        <p:txBody>
          <a:bodyPr/>
          <a:lstStyle/>
          <a:p>
            <a:r>
              <a:rPr lang="pl-PL" err="1">
                <a:cs typeface="Tahoma"/>
              </a:rPr>
              <a:t>Temperature</a:t>
            </a:r>
            <a:br>
              <a:rPr lang="pl-PL">
                <a:cs typeface="Tahoma"/>
              </a:rPr>
            </a:br>
            <a:r>
              <a:rPr lang="pl-PL" sz="1600" err="1">
                <a:cs typeface="Tahoma"/>
              </a:rPr>
              <a:t>Dependence</a:t>
            </a:r>
            <a:r>
              <a:rPr lang="pl-PL" sz="1600">
                <a:cs typeface="Tahoma"/>
              </a:rPr>
              <a:t> on the </a:t>
            </a:r>
            <a:r>
              <a:rPr lang="pl-PL" sz="1600" err="1">
                <a:cs typeface="Tahoma"/>
              </a:rPr>
              <a:t>centrality</a:t>
            </a:r>
            <a:r>
              <a:rPr lang="pl-PL" sz="1600">
                <a:cs typeface="Tahoma"/>
              </a:rPr>
              <a:t> and </a:t>
            </a:r>
            <a:r>
              <a:rPr lang="pl-PL" sz="1600" i="1" err="1">
                <a:cs typeface="Tahoma"/>
              </a:rPr>
              <a:t>p</a:t>
            </a:r>
            <a:r>
              <a:rPr lang="pl-PL" sz="1600" baseline="-25000" err="1">
                <a:cs typeface="Tahoma"/>
              </a:rPr>
              <a:t>t</a:t>
            </a:r>
            <a:endParaRPr lang="pl-PL" baseline="-2500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ED0B917-52E6-0149-A9F5-090F48B35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03598"/>
            <a:ext cx="9144000" cy="2912231"/>
          </a:xfrm>
          <a:prstGeom prst="rect">
            <a:avLst/>
          </a:prstGeom>
        </p:spPr>
      </p:pic>
      <p:sp>
        <p:nvSpPr>
          <p:cNvPr id="10" name="pole tekstowe 9" descr=" 5">
            <a:extLst>
              <a:ext uri="{FF2B5EF4-FFF2-40B4-BE49-F238E27FC236}">
                <a16:creationId xmlns:a16="http://schemas.microsoft.com/office/drawing/2014/main" id="{CAAF6D31-CBBF-314A-BA00-CFEBC4FE9FB3}"/>
              </a:ext>
            </a:extLst>
          </p:cNvPr>
          <p:cNvSpPr txBox="1"/>
          <p:nvPr/>
        </p:nvSpPr>
        <p:spPr>
          <a:xfrm>
            <a:off x="4211960" y="4021346"/>
            <a:ext cx="5006736" cy="63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Stronger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dependence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at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i="1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400" baseline="-250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endParaRPr lang="pl-PL" sz="1400" baseline="-250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None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models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describes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trends</a:t>
            </a:r>
            <a:r>
              <a:rPr lang="pl-PL" sz="14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fully</a:t>
            </a:r>
            <a:endParaRPr lang="pl-PL" sz="140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539ED057-F68A-8241-846A-69A786979C19}"/>
              </a:ext>
            </a:extLst>
          </p:cNvPr>
          <p:cNvSpPr txBox="1"/>
          <p:nvPr/>
        </p:nvSpPr>
        <p:spPr>
          <a:xfrm>
            <a:off x="611560" y="314781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1C5CED0-5C19-EA42-B67E-D03D16EC85E3}"/>
              </a:ext>
            </a:extLst>
          </p:cNvPr>
          <p:cNvSpPr txBox="1"/>
          <p:nvPr/>
        </p:nvSpPr>
        <p:spPr>
          <a:xfrm>
            <a:off x="5004048" y="314781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9BE012A-D1F8-EE4D-9869-D740E933A8B7}"/>
              </a:ext>
            </a:extLst>
          </p:cNvPr>
          <p:cNvSpPr txBox="1"/>
          <p:nvPr/>
        </p:nvSpPr>
        <p:spPr>
          <a:xfrm>
            <a:off x="8028384" y="3147814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90175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D6A04A47-CD91-42B8-9CDB-948C64DC2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74" y="1167595"/>
            <a:ext cx="2825837" cy="2678303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F5D84DAA-3311-4DCA-A6C0-237284B07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160615"/>
            <a:ext cx="2825837" cy="2678303"/>
          </a:xfrm>
          <a:prstGeom prst="rect">
            <a:avLst/>
          </a:prstGeom>
        </p:spPr>
      </p:pic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BDFE630B-F371-4AD8-B7C5-B979902A24A3}"/>
              </a:ext>
            </a:extLst>
          </p:cNvPr>
          <p:cNvCxnSpPr/>
          <p:nvPr/>
        </p:nvCxnSpPr>
        <p:spPr>
          <a:xfrm>
            <a:off x="1376935" y="3795031"/>
            <a:ext cx="27003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83586562-238F-447F-9E8B-43579ECF82BC}"/>
                  </a:ext>
                </a:extLst>
              </p:cNvPr>
              <p:cNvSpPr txBox="1"/>
              <p:nvPr/>
            </p:nvSpPr>
            <p:spPr>
              <a:xfrm>
                <a:off x="1740317" y="3651870"/>
                <a:ext cx="1274644" cy="348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pl-PL" sz="1000" i="1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pl-PL" sz="1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pl-PL" sz="1000"/>
              </a:p>
            </p:txBody>
          </p:sp>
        </mc:Choice>
        <mc:Fallback xmlns="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83586562-238F-447F-9E8B-43579ECF8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317" y="3651870"/>
                <a:ext cx="1274644" cy="348878"/>
              </a:xfrm>
              <a:prstGeom prst="rect">
                <a:avLst/>
              </a:prstGeom>
              <a:blipFill>
                <a:blip r:embed="rId4"/>
                <a:stretch>
                  <a:fillRect l="-1429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D6183D92-D5C2-4F1D-9621-DD98F55E12F3}"/>
                  </a:ext>
                </a:extLst>
              </p:cNvPr>
              <p:cNvSpPr txBox="1"/>
              <p:nvPr/>
            </p:nvSpPr>
            <p:spPr>
              <a:xfrm>
                <a:off x="5783658" y="4112496"/>
                <a:ext cx="2670924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14313" indent="-214313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:r>
                  <a:rPr lang="pl-PL" sz="100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Fit to the model </a:t>
                </a:r>
                <a:r>
                  <a:rPr lang="pl-PL" sz="100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points</a:t>
                </a:r>
                <a:r>
                  <a:rPr lang="pl-PL" sz="100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</a:p>
              <a:p>
                <a:pPr marL="600075" lvl="1" indent="-257175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pl-PL" sz="100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CG: </a:t>
                </a:r>
                <a14:m>
                  <m:oMath xmlns:m="http://schemas.openxmlformats.org/officeDocument/2006/math">
                    <m:r>
                      <a:rPr lang="pl-PL" sz="100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     </m:t>
                    </m:r>
                    <m:sSub>
                      <m:sSubPr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kin</m:t>
                        </m:r>
                      </m:sub>
                    </m:sSub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=65 </m:t>
                    </m:r>
                    <m:f>
                      <m:fPr>
                        <m:type m:val="lin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MeV</m:t>
                        </m:r>
                      </m:num>
                      <m:den>
                        <m:sSub>
                          <m:sSubPr>
                            <m:ctrlP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1000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B</m:t>
                            </m:r>
                          </m:sub>
                        </m:sSub>
                      </m:den>
                    </m:f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𝛽</m:t>
                        </m:r>
                      </m:e>
                    </m:d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=0.19</m:t>
                    </m:r>
                  </m:oMath>
                </a14:m>
                <a:endParaRPr lang="pl-PL" sz="1000" i="1">
                  <a:latin typeface="Cambria Math" panose="02040503050406030204" pitchFamily="18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600075" lvl="1" indent="-257175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pl-PL" sz="1000">
                    <a:ea typeface="Tahoma" panose="020B0604030504040204" pitchFamily="34" charset="0"/>
                    <a:cs typeface="Tahoma" panose="020B0604030504040204" pitchFamily="34" charset="0"/>
                  </a:rPr>
                  <a:t>HSD:</a:t>
                </a:r>
                <a14:m>
                  <m:oMath xmlns:m="http://schemas.openxmlformats.org/officeDocument/2006/math">
                    <m:r>
                      <a:rPr lang="pl-PL" sz="100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   </m:t>
                    </m:r>
                    <m:sSub>
                      <m:sSubPr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kin</m:t>
                        </m:r>
                      </m:sub>
                    </m:sSub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=74 </m:t>
                    </m:r>
                    <m:f>
                      <m:fPr>
                        <m:type m:val="lin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MeV</m:t>
                        </m:r>
                      </m:num>
                      <m:den>
                        <m:sSub>
                          <m:sSubPr>
                            <m:ctrlP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1000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B</m:t>
                            </m:r>
                          </m:sub>
                        </m:sSub>
                      </m:den>
                    </m:f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𝛽</m:t>
                        </m:r>
                      </m:e>
                    </m:d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=0.05</m:t>
                    </m:r>
                  </m:oMath>
                </a14:m>
                <a:endParaRPr lang="pl-PL" sz="1200">
                  <a:solidFill>
                    <a:srgbClr val="00B0F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D6183D92-D5C2-4F1D-9621-DD98F55E1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658" y="4112496"/>
                <a:ext cx="2670924" cy="461665"/>
              </a:xfrm>
              <a:prstGeom prst="rect">
                <a:avLst/>
              </a:prstGeom>
              <a:blipFill>
                <a:blip r:embed="rId5"/>
                <a:stretch>
                  <a:fillRect l="-2740" t="-21333" r="-913" b="-8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AE9C27DA-6CBA-4107-895D-1E8E0DBBC783}"/>
                  </a:ext>
                </a:extLst>
              </p:cNvPr>
              <p:cNvSpPr txBox="1"/>
              <p:nvPr/>
            </p:nvSpPr>
            <p:spPr>
              <a:xfrm>
                <a:off x="5993272" y="3806415"/>
                <a:ext cx="1967526" cy="271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slope</m:t>
                          </m:r>
                        </m:sub>
                      </m:sSub>
                      <m:r>
                        <a:rPr lang="pl-PL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10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pl-PL" sz="1000" b="0" i="1" smtClean="0">
                          <a:latin typeface="Cambria Math" panose="02040503050406030204" pitchFamily="18" charset="0"/>
                        </a:rPr>
                        <m:t>+</m:t>
                      </m:r>
                      <m:box>
                        <m:box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</m:sub>
                      </m:sSub>
                      <m:sSup>
                        <m:sSup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000"/>
              </a:p>
            </p:txBody>
          </p:sp>
        </mc:Choice>
        <mc:Fallback xmlns="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AE9C27DA-6CBA-4107-895D-1E8E0DBBC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272" y="3806415"/>
                <a:ext cx="1967526" cy="271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C8121155-37C6-494C-B952-8315D226E376}"/>
                  </a:ext>
                </a:extLst>
              </p:cNvPr>
              <p:cNvSpPr txBox="1"/>
              <p:nvPr/>
            </p:nvSpPr>
            <p:spPr>
              <a:xfrm>
                <a:off x="698108" y="3974266"/>
                <a:ext cx="3225820" cy="813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350"/>
                  </a:spcBef>
                  <a:spcAft>
                    <a:spcPts val="450"/>
                  </a:spcAft>
                </a:pPr>
                <a:r>
                  <a:rPr lang="pl-PL" sz="1000"/>
                  <a:t>Assumes </a:t>
                </a:r>
                <a:r>
                  <a:rPr lang="pl-PL" sz="1000" err="1"/>
                  <a:t>pure</a:t>
                </a:r>
                <a:r>
                  <a:rPr lang="pl-PL" sz="1000"/>
                  <a:t> Boltzmann </a:t>
                </a:r>
                <a:r>
                  <a:rPr lang="pl-PL" sz="1000" err="1"/>
                  <a:t>nature</a:t>
                </a:r>
                <a:r>
                  <a:rPr lang="pl-PL" sz="1000"/>
                  <a:t> of the </a:t>
                </a:r>
                <a:r>
                  <a:rPr lang="pl-PL" sz="1000" err="1"/>
                  <a:t>source</a:t>
                </a:r>
                <a:r>
                  <a:rPr lang="pl-PL" sz="1000"/>
                  <a:t>:</a:t>
                </a:r>
                <a:br>
                  <a:rPr lang="pl-PL" sz="1000"/>
                </a:br>
                <a:br>
                  <a:rPr lang="pl-PL" sz="1000" i="1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den>
                      </m:f>
                      <m:r>
                        <a:rPr lang="pl-PL" sz="1000" i="1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sz="10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l-PL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1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pl-PL" sz="1000"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000"/>
              </a:p>
            </p:txBody>
          </p:sp>
        </mc:Choice>
        <mc:Fallback xmlns="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C8121155-37C6-494C-B952-8315D226E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08" y="3974266"/>
                <a:ext cx="3225820" cy="81310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el 1">
            <a:extLst>
              <a:ext uri="{FF2B5EF4-FFF2-40B4-BE49-F238E27FC236}">
                <a16:creationId xmlns:a16="http://schemas.microsoft.com/office/drawing/2014/main" id="{DB287E12-692B-4782-A172-0490DA019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cs typeface="Tahoma"/>
              </a:rPr>
              <a:t>Boltzmann fits to transverse momentum</a:t>
            </a:r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3638F62-65FA-1845-816A-D42EA82F0EAC}"/>
              </a:ext>
            </a:extLst>
          </p:cNvPr>
          <p:cNvSpPr txBox="1"/>
          <p:nvPr/>
        </p:nvSpPr>
        <p:spPr>
          <a:xfrm>
            <a:off x="7380312" y="2963728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245185A-E6E6-B44B-A355-933C2D863D60}"/>
              </a:ext>
            </a:extLst>
          </p:cNvPr>
          <p:cNvSpPr txBox="1"/>
          <p:nvPr/>
        </p:nvSpPr>
        <p:spPr>
          <a:xfrm>
            <a:off x="2316478" y="1759917"/>
            <a:ext cx="815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/>
              <a:t>HADES </a:t>
            </a:r>
            <a:br>
              <a:rPr lang="en-GB" sz="700"/>
            </a:br>
            <a:r>
              <a:rPr lang="en-GB" sz="7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47679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1CB3F72-1E4B-4564-9ABE-78B96DEF4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Towards</a:t>
            </a:r>
            <a:r>
              <a:rPr lang="pl-PL"/>
              <a:t> the dilepton </a:t>
            </a:r>
            <a:r>
              <a:rPr lang="pl-PL" err="1"/>
              <a:t>excitation</a:t>
            </a:r>
            <a:r>
              <a:rPr lang="pl-PL"/>
              <a:t> </a:t>
            </a:r>
            <a:r>
              <a:rPr lang="pl-PL" err="1"/>
              <a:t>function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BE07BAD-92AA-4DBB-A5F1-6B5A7E992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3">
            <a:extLst>
              <a:ext uri="{FF2B5EF4-FFF2-40B4-BE49-F238E27FC236}">
                <a16:creationId xmlns:a16="http://schemas.microsoft.com/office/drawing/2014/main" id="{BE847D29-4490-4C11-9307-C695A8700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0561" y="1370373"/>
            <a:ext cx="2552554" cy="2475593"/>
          </a:xfrm>
          <a:prstGeom prst="rect">
            <a:avLst/>
          </a:prstGeom>
        </p:spPr>
      </p:pic>
      <p:sp>
        <p:nvSpPr>
          <p:cNvPr id="2" name="Tytuł 1" descr=" 2">
            <a:extLst>
              <a:ext uri="{FF2B5EF4-FFF2-40B4-BE49-F238E27FC236}">
                <a16:creationId xmlns:a16="http://schemas.microsoft.com/office/drawing/2014/main" id="{7AF2253E-0A6E-4247-99A1-20EE613FA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cs typeface="Tahoma"/>
              </a:rPr>
              <a:t>New data set from March 2019 </a:t>
            </a:r>
            <a:r>
              <a:rPr lang="pl-PL" err="1">
                <a:cs typeface="Tahoma"/>
              </a:rPr>
              <a:t>beam</a:t>
            </a:r>
            <a:r>
              <a:rPr lang="pl-PL">
                <a:cs typeface="Tahoma"/>
              </a:rPr>
              <a:t> </a:t>
            </a:r>
            <a:r>
              <a:rPr lang="pl-PL" err="1">
                <a:cs typeface="Tahoma"/>
              </a:rPr>
              <a:t>time</a:t>
            </a:r>
            <a:endParaRPr lang="pl-PL">
              <a:cs typeface="Tahoma"/>
            </a:endParaRPr>
          </a:p>
        </p:txBody>
      </p:sp>
      <p:sp>
        <p:nvSpPr>
          <p:cNvPr id="9" name="pole tekstowe 8" descr=" 7">
            <a:extLst>
              <a:ext uri="{FF2B5EF4-FFF2-40B4-BE49-F238E27FC236}">
                <a16:creationId xmlns:a16="http://schemas.microsoft.com/office/drawing/2014/main" id="{02072B1D-6D08-44B3-A177-FBAE6230180A}"/>
              </a:ext>
            </a:extLst>
          </p:cNvPr>
          <p:cNvSpPr txBox="1"/>
          <p:nvPr/>
        </p:nvSpPr>
        <p:spPr>
          <a:xfrm>
            <a:off x="6084168" y="4078943"/>
            <a:ext cx="2627386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pl-PL" sz="1400" b="1" err="1">
                <a:latin typeface="Arial"/>
                <a:cs typeface="Arial"/>
              </a:rPr>
              <a:t>Very</a:t>
            </a:r>
            <a:r>
              <a:rPr lang="pl-PL" sz="1400" b="1">
                <a:latin typeface="Arial"/>
                <a:cs typeface="Arial"/>
              </a:rPr>
              <a:t> high </a:t>
            </a:r>
            <a:r>
              <a:rPr lang="pl-PL" sz="1400" b="1" err="1">
                <a:latin typeface="Arial"/>
                <a:cs typeface="Arial"/>
              </a:rPr>
              <a:t>quality</a:t>
            </a:r>
            <a:r>
              <a:rPr lang="pl-PL" sz="1400" b="1">
                <a:latin typeface="Arial"/>
                <a:cs typeface="Arial"/>
              </a:rPr>
              <a:t> of the data!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BA6D15F6-03AC-466F-88CC-3A54DCA1D8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625732"/>
              </p:ext>
            </p:extLst>
          </p:nvPr>
        </p:nvGraphicFramePr>
        <p:xfrm>
          <a:off x="115348" y="3628238"/>
          <a:ext cx="5600978" cy="105355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76705">
                  <a:extLst>
                    <a:ext uri="{9D8B030D-6E8A-4147-A177-3AD203B41FA5}">
                      <a16:colId xmlns:a16="http://schemas.microsoft.com/office/drawing/2014/main" val="2683220051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3930440864"/>
                    </a:ext>
                  </a:extLst>
                </a:gridCol>
                <a:gridCol w="927418">
                  <a:extLst>
                    <a:ext uri="{9D8B030D-6E8A-4147-A177-3AD203B41FA5}">
                      <a16:colId xmlns:a16="http://schemas.microsoft.com/office/drawing/2014/main" val="3255985267"/>
                    </a:ext>
                  </a:extLst>
                </a:gridCol>
                <a:gridCol w="1203643">
                  <a:extLst>
                    <a:ext uri="{9D8B030D-6E8A-4147-A177-3AD203B41FA5}">
                      <a16:colId xmlns:a16="http://schemas.microsoft.com/office/drawing/2014/main" val="1511018790"/>
                    </a:ext>
                  </a:extLst>
                </a:gridCol>
                <a:gridCol w="929282">
                  <a:extLst>
                    <a:ext uri="{9D8B030D-6E8A-4147-A177-3AD203B41FA5}">
                      <a16:colId xmlns:a16="http://schemas.microsoft.com/office/drawing/2014/main" val="2674762407"/>
                    </a:ext>
                  </a:extLst>
                </a:gridCol>
              </a:tblGrid>
              <a:tr h="334232">
                <a:tc>
                  <a:txBody>
                    <a:bodyPr/>
                    <a:lstStyle/>
                    <a:p>
                      <a:r>
                        <a:rPr lang="pl-PL" sz="70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700"/>
                        <a:t># analyzed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700"/>
                        <a:t>M</a:t>
                      </a:r>
                      <a:r>
                        <a:rPr lang="pl-PL" sz="700" baseline="-25000"/>
                        <a:t>ee</a:t>
                      </a:r>
                      <a:r>
                        <a:rPr lang="pl-PL" sz="700"/>
                        <a:t> &lt; 0.12 </a:t>
                      </a:r>
                      <a:r>
                        <a:rPr lang="pl-PL" sz="700" err="1"/>
                        <a:t>GeV</a:t>
                      </a:r>
                      <a:r>
                        <a:rPr lang="pl-PL" sz="700"/>
                        <a:t>/c</a:t>
                      </a:r>
                      <a:r>
                        <a:rPr lang="pl-PL" sz="700" baseline="30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/>
                        <a:t>0.12 &lt; M</a:t>
                      </a:r>
                      <a:r>
                        <a:rPr lang="pl-PL" sz="700" baseline="-25000"/>
                        <a:t>ee</a:t>
                      </a:r>
                      <a:r>
                        <a:rPr lang="pl-PL" sz="700"/>
                        <a:t> &lt; 0.45 </a:t>
                      </a:r>
                      <a:r>
                        <a:rPr lang="pl-PL" sz="700" err="1"/>
                        <a:t>GeV</a:t>
                      </a:r>
                      <a:r>
                        <a:rPr lang="pl-PL" sz="700"/>
                        <a:t>/c</a:t>
                      </a:r>
                      <a:r>
                        <a:rPr lang="pl-PL" sz="700" baseline="30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/>
                        <a:t>M</a:t>
                      </a:r>
                      <a:r>
                        <a:rPr lang="pl-PL" sz="700" baseline="-25000"/>
                        <a:t>ee</a:t>
                      </a:r>
                      <a:r>
                        <a:rPr lang="pl-PL" sz="700"/>
                        <a:t> &gt; 0.45 </a:t>
                      </a:r>
                      <a:r>
                        <a:rPr lang="pl-PL" sz="700" err="1"/>
                        <a:t>GeV</a:t>
                      </a:r>
                      <a:r>
                        <a:rPr lang="pl-PL" sz="700"/>
                        <a:t>/c</a:t>
                      </a:r>
                      <a:r>
                        <a:rPr lang="pl-PL" sz="700" baseline="300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854832"/>
                  </a:ext>
                </a:extLst>
              </a:tr>
              <a:tr h="239775">
                <a:tc>
                  <a:txBody>
                    <a:bodyPr/>
                    <a:lstStyle/>
                    <a:p>
                      <a:r>
                        <a:rPr lang="pl-PL" sz="900"/>
                        <a:t>Au+Au (</a:t>
                      </a:r>
                      <a:r>
                        <a:rPr lang="pl-PL" sz="900" err="1"/>
                        <a:t>s</a:t>
                      </a:r>
                      <a:r>
                        <a:rPr lang="pl-PL" sz="900" baseline="-25000" err="1"/>
                        <a:t>NN</a:t>
                      </a:r>
                      <a:r>
                        <a:rPr lang="pl-PL" sz="900"/>
                        <a:t>)</a:t>
                      </a:r>
                      <a:r>
                        <a:rPr lang="pl-PL" sz="900" baseline="30000"/>
                        <a:t>1/2 </a:t>
                      </a:r>
                      <a:r>
                        <a:rPr lang="pl-PL" sz="900"/>
                        <a:t>= </a:t>
                      </a:r>
                      <a:r>
                        <a:rPr lang="pl-PL" sz="900" b="1"/>
                        <a:t>2.42</a:t>
                      </a:r>
                      <a:r>
                        <a:rPr lang="pl-PL" sz="900"/>
                        <a:t> </a:t>
                      </a:r>
                      <a:r>
                        <a:rPr lang="pl-PL" sz="900" err="1"/>
                        <a:t>GeV</a:t>
                      </a:r>
                      <a:r>
                        <a:rPr lang="pl-PL" sz="900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900"/>
                        <a:t>2.4 x 10</a:t>
                      </a:r>
                      <a:r>
                        <a:rPr lang="pl-PL" sz="900" baseline="300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1.15×10</a:t>
                      </a:r>
                      <a:r>
                        <a:rPr lang="pl-PL" sz="900" baseline="300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1.53×10</a:t>
                      </a:r>
                      <a:r>
                        <a:rPr lang="pl-PL" sz="900" baseline="300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581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816694"/>
                  </a:ext>
                </a:extLst>
              </a:tr>
              <a:tr h="239775">
                <a:tc>
                  <a:txBody>
                    <a:bodyPr/>
                    <a:lstStyle/>
                    <a:p>
                      <a:r>
                        <a:rPr lang="pl-PL" sz="900" err="1"/>
                        <a:t>Ag+Ag</a:t>
                      </a:r>
                      <a:r>
                        <a:rPr lang="pl-PL" sz="900"/>
                        <a:t> (</a:t>
                      </a:r>
                      <a:r>
                        <a:rPr lang="pl-PL" sz="900" err="1"/>
                        <a:t>s</a:t>
                      </a:r>
                      <a:r>
                        <a:rPr lang="pl-PL" sz="900" baseline="-25000" err="1"/>
                        <a:t>NN</a:t>
                      </a:r>
                      <a:r>
                        <a:rPr lang="pl-PL" sz="900"/>
                        <a:t>)</a:t>
                      </a:r>
                      <a:r>
                        <a:rPr lang="pl-PL" sz="900" baseline="30000"/>
                        <a:t>1/2 </a:t>
                      </a:r>
                      <a:r>
                        <a:rPr lang="pl-PL" sz="900"/>
                        <a:t>= </a:t>
                      </a:r>
                      <a:r>
                        <a:rPr lang="pl-PL" sz="900" b="1"/>
                        <a:t>2.42</a:t>
                      </a:r>
                      <a:r>
                        <a:rPr lang="pl-PL" sz="900"/>
                        <a:t> </a:t>
                      </a:r>
                      <a:r>
                        <a:rPr lang="pl-PL" sz="900" err="1"/>
                        <a:t>GeV</a:t>
                      </a:r>
                      <a:r>
                        <a:rPr lang="pl-PL" sz="900"/>
                        <a:t> </a:t>
                      </a:r>
                      <a:endParaRPr lang="pl-PL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l-PL" sz="900"/>
                        <a:t>5.9 x 10</a:t>
                      </a:r>
                      <a:r>
                        <a:rPr lang="pl-PL" sz="900" baseline="300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1.12×10</a:t>
                      </a:r>
                      <a:r>
                        <a:rPr lang="pl-PL" sz="900" baseline="300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1.59×10</a:t>
                      </a:r>
                      <a:r>
                        <a:rPr lang="pl-PL" sz="900" baseline="300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901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728756"/>
                  </a:ext>
                </a:extLst>
              </a:tr>
              <a:tr h="239775">
                <a:tc>
                  <a:txBody>
                    <a:bodyPr/>
                    <a:lstStyle/>
                    <a:p>
                      <a:r>
                        <a:rPr lang="pl-PL" sz="900" err="1"/>
                        <a:t>Ag+Ag</a:t>
                      </a:r>
                      <a:r>
                        <a:rPr lang="pl-PL" sz="900"/>
                        <a:t> (</a:t>
                      </a:r>
                      <a:r>
                        <a:rPr lang="pl-PL" sz="900" err="1"/>
                        <a:t>s</a:t>
                      </a:r>
                      <a:r>
                        <a:rPr lang="pl-PL" sz="900" baseline="-25000" err="1"/>
                        <a:t>NN</a:t>
                      </a:r>
                      <a:r>
                        <a:rPr lang="pl-PL" sz="900"/>
                        <a:t>)</a:t>
                      </a:r>
                      <a:r>
                        <a:rPr lang="pl-PL" sz="900" baseline="30000"/>
                        <a:t>1/2 </a:t>
                      </a:r>
                      <a:r>
                        <a:rPr lang="pl-PL" sz="900"/>
                        <a:t>= </a:t>
                      </a:r>
                      <a:r>
                        <a:rPr lang="pl-PL" sz="900" b="1"/>
                        <a:t>2.55</a:t>
                      </a:r>
                      <a:r>
                        <a:rPr lang="pl-PL" sz="900"/>
                        <a:t> </a:t>
                      </a:r>
                      <a:r>
                        <a:rPr lang="pl-PL" sz="900" err="1"/>
                        <a:t>GeV</a:t>
                      </a:r>
                      <a:r>
                        <a:rPr lang="pl-PL" sz="900"/>
                        <a:t> </a:t>
                      </a:r>
                      <a:endParaRPr lang="pl-PL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/>
                        <a:t>4.0 x 10</a:t>
                      </a:r>
                      <a:r>
                        <a:rPr lang="pl-PL" sz="900" baseline="300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8.80×10</a:t>
                      </a:r>
                      <a:r>
                        <a:rPr lang="pl-PL" sz="900" baseline="300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1.53×10</a:t>
                      </a:r>
                      <a:r>
                        <a:rPr lang="pl-PL" sz="900" baseline="300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900"/>
                        <a:t>10916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734544"/>
                  </a:ext>
                </a:extLst>
              </a:tr>
            </a:tbl>
          </a:graphicData>
        </a:graphic>
      </p:graphicFrame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560DA05-372F-4D6B-8F1B-C04E5900FD6E}"/>
              </a:ext>
            </a:extLst>
          </p:cNvPr>
          <p:cNvSpPr txBox="1"/>
          <p:nvPr/>
        </p:nvSpPr>
        <p:spPr>
          <a:xfrm>
            <a:off x="899592" y="3319963"/>
            <a:ext cx="2313454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pl-PL" sz="1400" err="1">
                <a:latin typeface="Arial"/>
                <a:cs typeface="Arial"/>
              </a:rPr>
              <a:t>Number</a:t>
            </a:r>
            <a:r>
              <a:rPr lang="pl-PL" sz="1400">
                <a:latin typeface="Arial"/>
                <a:cs typeface="Arial"/>
              </a:rPr>
              <a:t> of </a:t>
            </a:r>
            <a:r>
              <a:rPr lang="pl-PL" sz="1400" err="1">
                <a:latin typeface="Arial"/>
                <a:cs typeface="Arial"/>
              </a:rPr>
              <a:t>raw</a:t>
            </a:r>
            <a:r>
              <a:rPr lang="pl-PL" sz="1400">
                <a:latin typeface="Arial"/>
                <a:cs typeface="Arial"/>
              </a:rPr>
              <a:t> signal </a:t>
            </a:r>
            <a:r>
              <a:rPr lang="pl-PL" sz="1400" err="1">
                <a:latin typeface="Arial"/>
                <a:cs typeface="Arial"/>
              </a:rPr>
              <a:t>pairs</a:t>
            </a:r>
            <a:endParaRPr lang="pl-PL" sz="1400">
              <a:latin typeface="Arial"/>
              <a:cs typeface="Arial"/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33EC9198-87E8-436D-BFE5-754FE7366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6961" y="316642"/>
            <a:ext cx="821383" cy="777321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2CD78E9A-00A5-43BF-93AB-322F0CB43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46" y="1143764"/>
            <a:ext cx="1085037" cy="1472664"/>
          </a:xfrm>
          <a:prstGeom prst="rect">
            <a:avLst/>
          </a:prstGeom>
        </p:spPr>
      </p:pic>
      <p:sp>
        <p:nvSpPr>
          <p:cNvPr id="14" name="pole tekstowe 2">
            <a:extLst>
              <a:ext uri="{FF2B5EF4-FFF2-40B4-BE49-F238E27FC236}">
                <a16:creationId xmlns:a16="http://schemas.microsoft.com/office/drawing/2014/main" id="{3BAC4DA5-E706-42F6-9410-DA66EB1F0E43}"/>
              </a:ext>
            </a:extLst>
          </p:cNvPr>
          <p:cNvSpPr txBox="1"/>
          <p:nvPr/>
        </p:nvSpPr>
        <p:spPr>
          <a:xfrm>
            <a:off x="80598" y="2700457"/>
            <a:ext cx="1843571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pl-PL" sz="1100"/>
              <a:t>PMT-</a:t>
            </a:r>
            <a:r>
              <a:rPr lang="pl-PL" sz="1100" err="1"/>
              <a:t>based</a:t>
            </a:r>
            <a:r>
              <a:rPr lang="pl-PL" sz="1100"/>
              <a:t> </a:t>
            </a:r>
            <a:r>
              <a:rPr lang="pl-PL" sz="1100" err="1"/>
              <a:t>photodetector</a:t>
            </a:r>
            <a:r>
              <a:rPr lang="pl-PL" sz="1100"/>
              <a:t> for HADES RICH</a:t>
            </a:r>
          </a:p>
        </p:txBody>
      </p:sp>
      <p:pic>
        <p:nvPicPr>
          <p:cNvPr id="15" name="Obraz 14" descr=" 5">
            <a:extLst>
              <a:ext uri="{FF2B5EF4-FFF2-40B4-BE49-F238E27FC236}">
                <a16:creationId xmlns:a16="http://schemas.microsoft.com/office/drawing/2014/main" id="{F5CEE11C-F3D3-430F-8AD2-EB44D6AEF17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72" y="1144309"/>
            <a:ext cx="1520563" cy="1473410"/>
          </a:xfrm>
          <a:prstGeom prst="rect">
            <a:avLst/>
          </a:prstGeom>
        </p:spPr>
      </p:pic>
      <p:sp>
        <p:nvSpPr>
          <p:cNvPr id="16" name="pole tekstowe 2" descr=" 6">
            <a:extLst>
              <a:ext uri="{FF2B5EF4-FFF2-40B4-BE49-F238E27FC236}">
                <a16:creationId xmlns:a16="http://schemas.microsoft.com/office/drawing/2014/main" id="{462994B7-AE81-4C1C-BAD3-5D6B0D9896B0}"/>
              </a:ext>
            </a:extLst>
          </p:cNvPr>
          <p:cNvSpPr txBox="1"/>
          <p:nvPr/>
        </p:nvSpPr>
        <p:spPr>
          <a:xfrm>
            <a:off x="1832179" y="2700955"/>
            <a:ext cx="2329387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pl-PL" sz="1100">
                <a:latin typeface="Arial"/>
                <a:cs typeface="Arial"/>
              </a:rPr>
              <a:t>Event display of the </a:t>
            </a:r>
            <a:br>
              <a:rPr lang="pl-PL" sz="1100">
                <a:latin typeface="Arial"/>
                <a:cs typeface="Arial"/>
              </a:rPr>
            </a:br>
            <a:r>
              <a:rPr lang="pl-PL" sz="1100">
                <a:latin typeface="Arial"/>
                <a:cs typeface="Arial"/>
              </a:rPr>
              <a:t>RICH </a:t>
            </a:r>
            <a:r>
              <a:rPr lang="pl-PL" sz="1100" err="1">
                <a:latin typeface="Arial"/>
                <a:cs typeface="Arial"/>
              </a:rPr>
              <a:t>detector</a:t>
            </a:r>
            <a:endParaRPr lang="pl-PL" sz="1100">
              <a:latin typeface="Arial"/>
              <a:cs typeface="Arial"/>
            </a:endParaRPr>
          </a:p>
        </p:txBody>
      </p:sp>
      <p:pic>
        <p:nvPicPr>
          <p:cNvPr id="17" name="Obraz 3">
            <a:extLst>
              <a:ext uri="{FF2B5EF4-FFF2-40B4-BE49-F238E27FC236}">
                <a16:creationId xmlns:a16="http://schemas.microsoft.com/office/drawing/2014/main" id="{85C2D1B9-E32E-4B0C-815C-BBB952937B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0024" y="1464748"/>
            <a:ext cx="2319222" cy="230257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CDEB52A0-AB9F-42DD-9A6C-26F8B3BA4C0B}"/>
              </a:ext>
            </a:extLst>
          </p:cNvPr>
          <p:cNvSpPr txBox="1"/>
          <p:nvPr/>
        </p:nvSpPr>
        <p:spPr>
          <a:xfrm>
            <a:off x="7338244" y="1371486"/>
            <a:ext cx="1738468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l-PL" sz="600">
                <a:latin typeface="Arial"/>
                <a:cs typeface="Arial"/>
              </a:rPr>
              <a:t>[J. H. Otto, PhD project, JLU Gießen]</a:t>
            </a:r>
            <a:endParaRPr lang="pl-PL" sz="600"/>
          </a:p>
        </p:txBody>
      </p:sp>
    </p:spTree>
    <p:extLst>
      <p:ext uri="{BB962C8B-B14F-4D97-AF65-F5344CB8AC3E}">
        <p14:creationId xmlns:p14="http://schemas.microsoft.com/office/powerpoint/2010/main" val="68265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1ACD0E-0F6E-4E10-9C09-8C83C1D5B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cs typeface="Tahoma"/>
              </a:rPr>
              <a:t>Exciting physics around the corner</a:t>
            </a:r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87AA3C6-6083-4FA1-ACB8-7294402DD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6961" y="316642"/>
            <a:ext cx="821383" cy="777321"/>
          </a:xfrm>
          <a:prstGeom prst="rect">
            <a:avLst/>
          </a:prstGeom>
        </p:spPr>
      </p:pic>
      <p:pic>
        <p:nvPicPr>
          <p:cNvPr id="10" name="Obraz 11">
            <a:extLst>
              <a:ext uri="{FF2B5EF4-FFF2-40B4-BE49-F238E27FC236}">
                <a16:creationId xmlns:a16="http://schemas.microsoft.com/office/drawing/2014/main" id="{8C4CC4EE-6B3A-4F0D-852F-502B96EE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77" y="1164912"/>
            <a:ext cx="3621071" cy="3508902"/>
          </a:xfrm>
          <a:prstGeom prst="rect">
            <a:avLst/>
          </a:prstGeom>
        </p:spPr>
      </p:pic>
      <p:pic>
        <p:nvPicPr>
          <p:cNvPr id="15" name="Obraz 11">
            <a:extLst>
              <a:ext uri="{FF2B5EF4-FFF2-40B4-BE49-F238E27FC236}">
                <a16:creationId xmlns:a16="http://schemas.microsoft.com/office/drawing/2014/main" id="{0ACF5F8E-BD0F-43DB-B26A-433E64D3DD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710" y="1164912"/>
            <a:ext cx="3617987" cy="350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3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ytuł 1" descr=" 16385"/>
          <p:cNvSpPr>
            <a:spLocks noGrp="1"/>
          </p:cNvSpPr>
          <p:nvPr>
            <p:ph type="title"/>
          </p:nvPr>
        </p:nvSpPr>
        <p:spPr>
          <a:xfrm>
            <a:off x="177800" y="358923"/>
            <a:ext cx="7131050" cy="62865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Meet the HADES</a:t>
            </a:r>
            <a:r>
              <a:rPr lang="pl-PL">
                <a:latin typeface="Arial" charset="0"/>
              </a:rPr>
              <a:t> </a:t>
            </a:r>
            <a:br>
              <a:rPr lang="pl-PL">
                <a:latin typeface="Arial" charset="0"/>
              </a:rPr>
            </a:br>
            <a:r>
              <a:rPr lang="pl-PL" sz="1200">
                <a:latin typeface="Arial" charset="0"/>
              </a:rPr>
              <a:t>(High </a:t>
            </a:r>
            <a:r>
              <a:rPr lang="pl-PL" sz="1200" err="1">
                <a:latin typeface="Arial" charset="0"/>
              </a:rPr>
              <a:t>Acceptance</a:t>
            </a:r>
            <a:r>
              <a:rPr lang="pl-PL" sz="1200">
                <a:latin typeface="Arial" charset="0"/>
              </a:rPr>
              <a:t> Di-</a:t>
            </a:r>
            <a:r>
              <a:rPr lang="pl-PL" sz="1200" err="1">
                <a:latin typeface="Arial" charset="0"/>
              </a:rPr>
              <a:t>Electron</a:t>
            </a:r>
            <a:r>
              <a:rPr lang="pl-PL" sz="1200">
                <a:latin typeface="Arial" charset="0"/>
              </a:rPr>
              <a:t> </a:t>
            </a:r>
            <a:r>
              <a:rPr lang="pl-PL" sz="1200" err="1">
                <a:latin typeface="Arial" charset="0"/>
              </a:rPr>
              <a:t>Spectrometer</a:t>
            </a:r>
            <a:r>
              <a:rPr lang="pl-PL" sz="1200">
                <a:latin typeface="Arial" charset="0"/>
              </a:rPr>
              <a:t>)</a:t>
            </a:r>
            <a:endParaRPr lang="en-US" sz="1200">
              <a:latin typeface="Arial" charset="0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43F41E45-4A63-0E4A-AADE-C414E222D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435" y="1135262"/>
            <a:ext cx="3061796" cy="212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2">
            <a:extLst>
              <a:ext uri="{FF2B5EF4-FFF2-40B4-BE49-F238E27FC236}">
                <a16:creationId xmlns:a16="http://schemas.microsoft.com/office/drawing/2014/main" id="{1ED33DCD-5C98-4B7A-8C53-E1E21FEA9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1133475"/>
            <a:ext cx="4413250" cy="3213100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74E04378-29B1-462C-AF68-8B5CC3CF1BE8}"/>
              </a:ext>
            </a:extLst>
          </p:cNvPr>
          <p:cNvSpPr/>
          <p:nvPr/>
        </p:nvSpPr>
        <p:spPr>
          <a:xfrm>
            <a:off x="2036675" y="2573283"/>
            <a:ext cx="44704" cy="510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id="{4B112EA6-C76A-469F-8572-A446080EB1B7}"/>
              </a:ext>
            </a:extLst>
          </p:cNvPr>
          <p:cNvCxnSpPr/>
          <p:nvPr/>
        </p:nvCxnSpPr>
        <p:spPr>
          <a:xfrm flipV="1">
            <a:off x="2062559" y="2099547"/>
            <a:ext cx="3316997" cy="51296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" descr=" 26">
            <a:extLst>
              <a:ext uri="{FF2B5EF4-FFF2-40B4-BE49-F238E27FC236}">
                <a16:creationId xmlns:a16="http://schemas.microsoft.com/office/drawing/2014/main" id="{232DF454-6D4F-4A79-987A-540BB5253867}"/>
              </a:ext>
            </a:extLst>
          </p:cNvPr>
          <p:cNvSpPr txBox="1"/>
          <p:nvPr/>
        </p:nvSpPr>
        <p:spPr>
          <a:xfrm>
            <a:off x="4870410" y="3328302"/>
            <a:ext cx="4165265" cy="15746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Interaction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rate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Wingdings,Sans-Serif"/>
              <a:buChar char="§"/>
            </a:pP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8 kHz in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Apr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2012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Au+Au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(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s</a:t>
            </a:r>
            <a:r>
              <a:rPr lang="pl-PL" sz="1050" baseline="-250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NN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)</a:t>
            </a:r>
            <a:r>
              <a:rPr lang="pl-PL" sz="1050" baseline="30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1/2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  = 2.42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GeV</a:t>
            </a:r>
            <a:endParaRPr lang="pl-PL" sz="1050" dirty="0">
              <a:solidFill>
                <a:schemeClr val="tx1">
                  <a:lumMod val="100000"/>
                </a:schemeClr>
              </a:solidFill>
              <a:latin typeface="Arial"/>
              <a:ea typeface="Tahoma"/>
              <a:cs typeface="Arial"/>
            </a:endParaRPr>
          </a:p>
          <a:p>
            <a:pPr marL="285750" indent="-285750">
              <a:spcBef>
                <a:spcPts val="600"/>
              </a:spcBef>
              <a:buFont typeface="Wingdings,Sans-Serif"/>
              <a:buChar char="§"/>
            </a:pP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16kHz in Mar 2019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Ag+Ag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(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s</a:t>
            </a:r>
            <a:r>
              <a:rPr lang="pl-PL" sz="1050" baseline="-250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NN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)</a:t>
            </a:r>
            <a:r>
              <a:rPr lang="pl-PL" sz="1050" baseline="30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1/2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  = 2.42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GeV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and 2.55 </a:t>
            </a:r>
            <a:r>
              <a:rPr lang="pl-PL" sz="105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GeV</a:t>
            </a:r>
            <a:endParaRPr lang="pl-PL" sz="1050" dirty="0">
              <a:solidFill>
                <a:schemeClr val="tx1">
                  <a:lumMod val="100000"/>
                </a:schemeClr>
              </a:solidFill>
              <a:latin typeface="Arial"/>
              <a:ea typeface="Tahoma"/>
              <a:cs typeface="Arial"/>
            </a:endParaRPr>
          </a:p>
          <a:p>
            <a:pPr>
              <a:spcBef>
                <a:spcPts val="600"/>
              </a:spcBef>
            </a:pP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Pion and </a:t>
            </a:r>
            <a:r>
              <a:rPr lang="pl-PL" sz="105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nucleon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</a:t>
            </a:r>
            <a:r>
              <a:rPr lang="pl-PL" sz="105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beams</a:t>
            </a:r>
            <a:r>
              <a:rPr lang="pl-PL" sz="105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:</a:t>
            </a:r>
            <a:endParaRPr lang="pl-PL" sz="1050">
              <a:solidFill>
                <a:schemeClr val="tx1">
                  <a:lumMod val="10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Reference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measurements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(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vacuum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,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cold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QCD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matter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Electromagnetic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structure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of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baryons</a:t>
            </a:r>
            <a:r>
              <a:rPr lang="pl-PL" sz="1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 and </a:t>
            </a:r>
            <a:r>
              <a:rPr lang="pl-PL" sz="100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Tahoma"/>
              </a:rPr>
              <a:t>hyperons</a:t>
            </a:r>
            <a:endParaRPr lang="pl-PL" sz="1000" baseline="30000">
              <a:solidFill>
                <a:schemeClr val="tx1">
                  <a:lumMod val="100000"/>
                </a:schemeClr>
              </a:solidFill>
              <a:latin typeface="Arial"/>
              <a:ea typeface="Tahoma"/>
              <a:cs typeface="Tahoma"/>
            </a:endParaRPr>
          </a:p>
        </p:txBody>
      </p:sp>
      <p:sp>
        <p:nvSpPr>
          <p:cNvPr id="13" name="pole tekstowe 1" descr=" 26">
            <a:extLst>
              <a:ext uri="{FF2B5EF4-FFF2-40B4-BE49-F238E27FC236}">
                <a16:creationId xmlns:a16="http://schemas.microsoft.com/office/drawing/2014/main" id="{E02ADAD9-BDE1-4621-BFD0-5D6283F75506}"/>
              </a:ext>
            </a:extLst>
          </p:cNvPr>
          <p:cNvSpPr txBox="1"/>
          <p:nvPr/>
        </p:nvSpPr>
        <p:spPr>
          <a:xfrm>
            <a:off x="1234843" y="4023740"/>
            <a:ext cx="3407854" cy="6382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Heavy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ion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collisions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possible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</a:t>
            </a:r>
            <a:r>
              <a:rPr lang="pl-PL" sz="1400" i="1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now</a:t>
            </a:r>
            <a:br>
              <a:rPr lang="pl-PL" sz="1400" dirty="0">
                <a:latin typeface="Arial"/>
                <a:ea typeface="Tahoma"/>
                <a:cs typeface="Arial"/>
              </a:rPr>
            </a:b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at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(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s</a:t>
            </a:r>
            <a:r>
              <a:rPr lang="pl-PL" sz="1400" baseline="-250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NN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)</a:t>
            </a:r>
            <a:r>
              <a:rPr lang="pl-PL" sz="1400" baseline="300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1/2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= 2-3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GeV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 in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fixed</a:t>
            </a:r>
            <a:r>
              <a:rPr lang="pl-PL" sz="1400" dirty="0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-target </a:t>
            </a:r>
            <a:r>
              <a:rPr lang="pl-PL" sz="1400" dirty="0" err="1">
                <a:solidFill>
                  <a:schemeClr val="tx1">
                    <a:lumMod val="100000"/>
                  </a:schemeClr>
                </a:solidFill>
                <a:latin typeface="Arial"/>
                <a:ea typeface="Tahoma"/>
                <a:cs typeface="Arial"/>
              </a:rPr>
              <a:t>mode</a:t>
            </a:r>
            <a:endParaRPr lang="pl-PL" sz="1400" dirty="0" err="1">
              <a:solidFill>
                <a:schemeClr val="tx1">
                  <a:lumMod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9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81500" y="1506241"/>
            <a:ext cx="7416824" cy="1713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4290" rIns="0" bIns="34290" numCol="1" anchor="t" anchorCtr="0" compatLnSpc="1">
            <a:prstTxWarp prst="textNoShape">
              <a:avLst/>
            </a:prstTxWarp>
            <a:noAutofit/>
          </a:bodyPr>
          <a:lstStyle>
            <a:lvl1pPr marL="179388" indent="-179388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lvl="1">
              <a:lnSpc>
                <a:spcPct val="120000"/>
              </a:lnSpc>
            </a:pPr>
            <a:r>
              <a:rPr lang="en-US" sz="1600" kern="0">
                <a:latin typeface="Tahoma" panose="020B0604030504040204" pitchFamily="34" charset="0"/>
                <a:ea typeface="Tahoma" panose="020B0604030504040204" pitchFamily="34" charset="0"/>
              </a:rPr>
              <a:t>HADES explores baryon rich matter at SIS 18 </a:t>
            </a:r>
            <a:endParaRPr lang="en-US" sz="160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179070" lvl="1">
              <a:lnSpc>
                <a:spcPct val="120000"/>
              </a:lnSpc>
            </a:pPr>
            <a:r>
              <a:rPr lang="en-US" sz="1600">
                <a:latin typeface="Tahoma" panose="020B0604030504040204" pitchFamily="34" charset="0"/>
                <a:ea typeface="Tahoma" panose="020B0604030504040204" pitchFamily="34" charset="0"/>
              </a:rPr>
              <a:t>Properly extracted dilepton excess yield agrees well with theory predictions</a:t>
            </a:r>
          </a:p>
          <a:p>
            <a:pPr marL="179070" lvl="1">
              <a:lnSpc>
                <a:spcPct val="120000"/>
              </a:lnSpc>
            </a:pPr>
            <a:r>
              <a:rPr lang="en-US" sz="1600">
                <a:latin typeface="Tahoma"/>
                <a:ea typeface="Tahoma"/>
                <a:cs typeface="Tahoma"/>
              </a:rPr>
              <a:t>Differential spectra depending on </a:t>
            </a:r>
            <a:r>
              <a:rPr lang="en-US" sz="1600" err="1">
                <a:latin typeface="Tahoma"/>
                <a:ea typeface="Tahoma"/>
                <a:cs typeface="Tahoma"/>
              </a:rPr>
              <a:t>p</a:t>
            </a:r>
            <a:r>
              <a:rPr lang="en-US" sz="1600" baseline="-25000" err="1">
                <a:latin typeface="Tahoma"/>
                <a:ea typeface="Tahoma"/>
                <a:cs typeface="Tahoma"/>
              </a:rPr>
              <a:t>t</a:t>
            </a:r>
            <a:r>
              <a:rPr lang="en-US" sz="1600">
                <a:latin typeface="Tahoma"/>
                <a:ea typeface="Tahoma"/>
                <a:cs typeface="Tahoma"/>
              </a:rPr>
              <a:t> and rapidity have been presented</a:t>
            </a:r>
          </a:p>
          <a:p>
            <a:pPr marL="179070" lvl="1">
              <a:lnSpc>
                <a:spcPct val="120000"/>
              </a:lnSpc>
            </a:pPr>
            <a:r>
              <a:rPr lang="en-US" sz="1600">
                <a:latin typeface="Tahoma" panose="020B0604030504040204" pitchFamily="34" charset="0"/>
                <a:ea typeface="Tahoma" panose="020B0604030504040204" pitchFamily="34" charset="0"/>
              </a:rPr>
              <a:t>Boltzmann temperature and characteristics of the spectra function are studied</a:t>
            </a:r>
          </a:p>
          <a:p>
            <a:pPr marL="179070" lvl="1">
              <a:lnSpc>
                <a:spcPct val="120000"/>
              </a:lnSpc>
            </a:pPr>
            <a:r>
              <a:rPr lang="en-US" sz="1600">
                <a:latin typeface="Tahoma"/>
                <a:ea typeface="Tahoma"/>
                <a:cs typeface="Tahoma"/>
              </a:rPr>
              <a:t>Upgraded RICH photodetector (FAIR Phase 0, together with CBM) allows for unprecedented precision of </a:t>
            </a:r>
            <a:r>
              <a:rPr lang="en-US" sz="1600" err="1">
                <a:latin typeface="Tahoma"/>
                <a:ea typeface="Tahoma"/>
                <a:cs typeface="Tahoma"/>
              </a:rPr>
              <a:t>dielectron</a:t>
            </a:r>
            <a:r>
              <a:rPr lang="en-US" sz="1600">
                <a:latin typeface="Tahoma"/>
                <a:ea typeface="Tahoma"/>
                <a:cs typeface="Tahoma"/>
              </a:rPr>
              <a:t> data</a:t>
            </a:r>
          </a:p>
          <a:p>
            <a:pPr marL="179070" lvl="1">
              <a:lnSpc>
                <a:spcPct val="120000"/>
              </a:lnSpc>
            </a:pPr>
            <a:endParaRPr lang="en-US" sz="160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1270" lvl="1" indent="0">
              <a:lnSpc>
                <a:spcPct val="120000"/>
              </a:lnSpc>
              <a:buNone/>
            </a:pPr>
            <a:endParaRPr lang="en-US" sz="160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6" name="Tytuł 2">
            <a:extLst>
              <a:ext uri="{FF2B5EF4-FFF2-40B4-BE49-F238E27FC236}">
                <a16:creationId xmlns:a16="http://schemas.microsoft.com/office/drawing/2014/main" id="{85520975-7681-468F-866B-5D12E0F9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err="1">
                <a:solidFill>
                  <a:srgbClr val="002060"/>
                </a:solidFill>
              </a:rPr>
              <a:t>Conclusions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15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BDA36B-FCD6-4468-BD14-F63D873F9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>
                <a:cs typeface="Tahoma"/>
              </a:rPr>
              <a:t>Stay</a:t>
            </a:r>
            <a:r>
              <a:rPr lang="pl-PL">
                <a:cs typeface="Tahoma"/>
              </a:rPr>
              <a:t> </a:t>
            </a:r>
            <a:r>
              <a:rPr lang="pl-PL" err="1">
                <a:cs typeface="Tahoma"/>
              </a:rPr>
              <a:t>tuned</a:t>
            </a:r>
            <a:r>
              <a:rPr lang="pl-PL">
                <a:cs typeface="Tahoma"/>
              </a:rPr>
              <a:t> for...</a:t>
            </a:r>
            <a:endParaRPr lang="pl-PL"/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id="{1FBF0EEC-BD49-4A94-89D1-D5536ADC4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00" y="2278816"/>
            <a:ext cx="2416186" cy="2106953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70F5A78D-5CF6-4B08-8B22-B6451D82B344}"/>
              </a:ext>
            </a:extLst>
          </p:cNvPr>
          <p:cNvSpPr txBox="1"/>
          <p:nvPr/>
        </p:nvSpPr>
        <p:spPr>
          <a:xfrm>
            <a:off x="988827" y="2173683"/>
            <a:ext cx="1738468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l-PL" sz="600">
                <a:latin typeface="Arial"/>
                <a:cs typeface="Arial"/>
              </a:rPr>
              <a:t>[F. Seck </a:t>
            </a:r>
            <a:r>
              <a:rPr lang="pl-PL" sz="600" i="1">
                <a:latin typeface="Arial"/>
                <a:cs typeface="Arial"/>
              </a:rPr>
              <a:t>et al.</a:t>
            </a:r>
            <a:r>
              <a:rPr lang="pl-PL" sz="600">
                <a:latin typeface="Arial"/>
                <a:cs typeface="Arial"/>
              </a:rPr>
              <a:t>, arXiv:2010.0461]</a:t>
            </a:r>
            <a:endParaRPr lang="pl-PL" sz="60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5136CE6-84FD-4379-9B7B-20E2321169B7}"/>
              </a:ext>
            </a:extLst>
          </p:cNvPr>
          <p:cNvSpPr txBox="1"/>
          <p:nvPr/>
        </p:nvSpPr>
        <p:spPr>
          <a:xfrm>
            <a:off x="593782" y="1700196"/>
            <a:ext cx="202602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1200" err="1">
                <a:latin typeface="Arial"/>
                <a:cs typeface="Arial"/>
              </a:rPr>
              <a:t>Sensitivity</a:t>
            </a:r>
            <a:r>
              <a:rPr lang="pl-PL" sz="1200">
                <a:latin typeface="Arial"/>
                <a:cs typeface="Arial"/>
              </a:rPr>
              <a:t> of </a:t>
            </a:r>
            <a:r>
              <a:rPr lang="pl-PL" sz="1200" err="1">
                <a:latin typeface="Arial"/>
                <a:cs typeface="Arial"/>
              </a:rPr>
              <a:t>dilepton</a:t>
            </a:r>
            <a:r>
              <a:rPr lang="pl-PL" sz="1200">
                <a:latin typeface="Arial"/>
                <a:cs typeface="Arial"/>
              </a:rPr>
              <a:t> </a:t>
            </a:r>
            <a:r>
              <a:rPr lang="pl-PL" sz="1200" err="1">
                <a:latin typeface="Arial"/>
                <a:cs typeface="Arial"/>
              </a:rPr>
              <a:t>yield</a:t>
            </a:r>
            <a:r>
              <a:rPr lang="pl-PL" sz="1200">
                <a:latin typeface="Arial"/>
                <a:cs typeface="Arial"/>
              </a:rPr>
              <a:t> to a </a:t>
            </a:r>
            <a:r>
              <a:rPr lang="pl-PL" sz="1200" err="1">
                <a:latin typeface="Arial"/>
                <a:cs typeface="Arial"/>
              </a:rPr>
              <a:t>phase</a:t>
            </a:r>
            <a:r>
              <a:rPr lang="pl-PL" sz="1200">
                <a:latin typeface="Arial"/>
                <a:cs typeface="Arial"/>
              </a:rPr>
              <a:t> </a:t>
            </a:r>
            <a:r>
              <a:rPr lang="pl-PL" sz="1200" err="1">
                <a:latin typeface="Arial"/>
                <a:cs typeface="Arial"/>
              </a:rPr>
              <a:t>transition</a:t>
            </a:r>
            <a:endParaRPr lang="pl-PL" sz="1200" err="1"/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1FE7E22A-E563-405E-8407-711E913E0D41}"/>
              </a:ext>
            </a:extLst>
          </p:cNvPr>
          <p:cNvGrpSpPr/>
          <p:nvPr/>
        </p:nvGrpSpPr>
        <p:grpSpPr>
          <a:xfrm>
            <a:off x="3141684" y="2162456"/>
            <a:ext cx="2193767" cy="2131915"/>
            <a:chOff x="4788024" y="2272561"/>
            <a:chExt cx="1879180" cy="1827815"/>
          </a:xfrm>
        </p:grpSpPr>
        <p:pic>
          <p:nvPicPr>
            <p:cNvPr id="10" name="Obraz 10">
              <a:extLst>
                <a:ext uri="{FF2B5EF4-FFF2-40B4-BE49-F238E27FC236}">
                  <a16:creationId xmlns:a16="http://schemas.microsoft.com/office/drawing/2014/main" id="{96C72259-5B66-4BC4-9C37-0CDC916F7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8024" y="2281801"/>
              <a:ext cx="1879180" cy="1818575"/>
            </a:xfrm>
            <a:prstGeom prst="rect">
              <a:avLst/>
            </a:prstGeom>
          </p:spPr>
        </p:pic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469E6304-568D-437E-8993-96B01792B96A}"/>
                </a:ext>
              </a:extLst>
            </p:cNvPr>
            <p:cNvSpPr txBox="1"/>
            <p:nvPr/>
          </p:nvSpPr>
          <p:spPr>
            <a:xfrm>
              <a:off x="4938773" y="2272561"/>
              <a:ext cx="1694865" cy="18466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pl-PL" sz="600">
                  <a:latin typeface="Arial"/>
                  <a:cs typeface="Arial"/>
                </a:rPr>
                <a:t>[N. </a:t>
              </a:r>
              <a:r>
                <a:rPr lang="pl-PL" sz="600" err="1">
                  <a:latin typeface="Arial"/>
                  <a:cs typeface="Arial"/>
                </a:rPr>
                <a:t>Schild</a:t>
              </a:r>
              <a:r>
                <a:rPr lang="pl-PL" sz="600">
                  <a:latin typeface="Arial"/>
                  <a:cs typeface="Arial"/>
                </a:rPr>
                <a:t>, </a:t>
              </a:r>
              <a:r>
                <a:rPr lang="pl-PL" sz="600" err="1">
                  <a:latin typeface="Arial"/>
                  <a:cs typeface="Arial"/>
                </a:rPr>
                <a:t>Master’s</a:t>
              </a:r>
              <a:r>
                <a:rPr lang="pl-PL" sz="600">
                  <a:latin typeface="Arial"/>
                  <a:cs typeface="Arial"/>
                </a:rPr>
                <a:t> </a:t>
              </a:r>
              <a:r>
                <a:rPr lang="pl-PL" sz="600" err="1">
                  <a:latin typeface="Arial"/>
                  <a:cs typeface="Arial"/>
                </a:rPr>
                <a:t>project</a:t>
              </a:r>
              <a:r>
                <a:rPr lang="pl-PL" sz="600">
                  <a:latin typeface="Arial"/>
                  <a:cs typeface="Arial"/>
                </a:rPr>
                <a:t> </a:t>
              </a:r>
              <a:r>
                <a:rPr lang="pl-PL" sz="600" err="1">
                  <a:latin typeface="Arial"/>
                  <a:cs typeface="Arial"/>
                </a:rPr>
                <a:t>at</a:t>
              </a:r>
              <a:r>
                <a:rPr lang="pl-PL" sz="600">
                  <a:latin typeface="Arial"/>
                  <a:cs typeface="Arial"/>
                </a:rPr>
                <a:t> TU Darmstadt]</a:t>
              </a:r>
              <a:endParaRPr lang="pl-PL" sz="600"/>
            </a:p>
          </p:txBody>
        </p:sp>
      </p:grp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E40477E-E690-164F-93D0-BED57A3CD7B3}"/>
              </a:ext>
            </a:extLst>
          </p:cNvPr>
          <p:cNvSpPr txBox="1"/>
          <p:nvPr/>
        </p:nvSpPr>
        <p:spPr>
          <a:xfrm>
            <a:off x="3121924" y="1700270"/>
            <a:ext cx="222937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>
                <a:latin typeface="Arial"/>
                <a:cs typeface="Arial"/>
              </a:rPr>
              <a:t>Extension of the Au+Au analysis to peripheral events</a:t>
            </a:r>
            <a:endParaRPr lang="pl-PL" sz="120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1037C49-A855-2F49-9312-F9B6B4A072CE}"/>
              </a:ext>
            </a:extLst>
          </p:cNvPr>
          <p:cNvSpPr txBox="1"/>
          <p:nvPr/>
        </p:nvSpPr>
        <p:spPr>
          <a:xfrm>
            <a:off x="6194346" y="1796542"/>
            <a:ext cx="222937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>
                <a:latin typeface="Arial"/>
                <a:cs typeface="Arial"/>
              </a:rPr>
              <a:t>HADES BES 0.2-0.8</a:t>
            </a:r>
            <a:r>
              <a:rPr lang="en-GB" sz="1200" i="1">
                <a:latin typeface="Arial"/>
                <a:cs typeface="Arial"/>
              </a:rPr>
              <a:t>A</a:t>
            </a:r>
            <a:r>
              <a:rPr lang="en-GB" sz="1200">
                <a:latin typeface="Arial"/>
                <a:cs typeface="Arial"/>
              </a:rPr>
              <a:t> GeV</a:t>
            </a:r>
            <a:endParaRPr lang="pl-PL" sz="1200"/>
          </a:p>
        </p:txBody>
      </p:sp>
      <p:grpSp>
        <p:nvGrpSpPr>
          <p:cNvPr id="18" name="Grupa 17">
            <a:extLst>
              <a:ext uri="{FF2B5EF4-FFF2-40B4-BE49-F238E27FC236}">
                <a16:creationId xmlns:a16="http://schemas.microsoft.com/office/drawing/2014/main" id="{B2218932-756B-43B0-87AF-3CCFBF769709}"/>
              </a:ext>
            </a:extLst>
          </p:cNvPr>
          <p:cNvGrpSpPr/>
          <p:nvPr/>
        </p:nvGrpSpPr>
        <p:grpSpPr>
          <a:xfrm>
            <a:off x="5825361" y="2163197"/>
            <a:ext cx="2968091" cy="2155265"/>
            <a:chOff x="6753393" y="2262816"/>
            <a:chExt cx="2396591" cy="1893110"/>
          </a:xfrm>
        </p:grpSpPr>
        <p:pic>
          <p:nvPicPr>
            <p:cNvPr id="13" name="Obraz 12">
              <a:extLst>
                <a:ext uri="{FF2B5EF4-FFF2-40B4-BE49-F238E27FC236}">
                  <a16:creationId xmlns:a16="http://schemas.microsoft.com/office/drawing/2014/main" id="{27DC3AD3-9D2D-A64A-B413-DA0748CEB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3393" y="2348263"/>
              <a:ext cx="2390607" cy="1807663"/>
            </a:xfrm>
            <a:prstGeom prst="rect">
              <a:avLst/>
            </a:prstGeom>
          </p:spPr>
        </p:pic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40BB01DD-0E9D-1248-B7DA-021B100D8E86}"/>
                </a:ext>
              </a:extLst>
            </p:cNvPr>
            <p:cNvSpPr txBox="1"/>
            <p:nvPr/>
          </p:nvSpPr>
          <p:spPr>
            <a:xfrm>
              <a:off x="7455119" y="2262816"/>
              <a:ext cx="1694865" cy="18466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pl-PL" sz="600">
                  <a:latin typeface="Arial"/>
                  <a:cs typeface="Arial"/>
                </a:rPr>
                <a:t>[New </a:t>
              </a:r>
              <a:r>
                <a:rPr lang="pl-PL" sz="600" err="1">
                  <a:latin typeface="Arial"/>
                  <a:cs typeface="Arial"/>
                </a:rPr>
                <a:t>beam</a:t>
              </a:r>
              <a:r>
                <a:rPr lang="pl-PL" sz="600">
                  <a:latin typeface="Arial"/>
                  <a:cs typeface="Arial"/>
                </a:rPr>
                <a:t> </a:t>
              </a:r>
              <a:r>
                <a:rPr lang="pl-PL" sz="600" err="1">
                  <a:latin typeface="Arial"/>
                  <a:cs typeface="Arial"/>
                </a:rPr>
                <a:t>time</a:t>
              </a:r>
              <a:r>
                <a:rPr lang="pl-PL" sz="600">
                  <a:latin typeface="Arial"/>
                  <a:cs typeface="Arial"/>
                </a:rPr>
                <a:t> </a:t>
              </a:r>
              <a:r>
                <a:rPr lang="pl-PL" sz="600" err="1">
                  <a:latin typeface="Arial"/>
                  <a:cs typeface="Arial"/>
                </a:rPr>
                <a:t>proposal</a:t>
              </a:r>
              <a:r>
                <a:rPr lang="pl-PL" sz="600">
                  <a:latin typeface="Arial"/>
                  <a:cs typeface="Arial"/>
                </a:rPr>
                <a:t>]</a:t>
              </a:r>
              <a:endParaRPr lang="pl-PL" sz="600"/>
            </a:p>
          </p:txBody>
        </p:sp>
      </p:grpSp>
    </p:spTree>
    <p:extLst>
      <p:ext uri="{BB962C8B-B14F-4D97-AF65-F5344CB8AC3E}">
        <p14:creationId xmlns:p14="http://schemas.microsoft.com/office/powerpoint/2010/main" val="1418200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Thank</a:t>
            </a:r>
            <a:r>
              <a:rPr lang="pl-PL"/>
              <a:t> </a:t>
            </a:r>
            <a:r>
              <a:rPr lang="pl-PL" err="1"/>
              <a:t>you</a:t>
            </a:r>
            <a:r>
              <a:rPr lang="pl-PL"/>
              <a:t> for </a:t>
            </a:r>
            <a:r>
              <a:rPr lang="pl-PL" err="1"/>
              <a:t>your</a:t>
            </a:r>
            <a:r>
              <a:rPr lang="pl-PL"/>
              <a:t> </a:t>
            </a:r>
            <a:r>
              <a:rPr lang="pl-PL" err="1"/>
              <a:t>attention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01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EXTRA SLIDES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90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5FBDF67-363A-454E-BFCD-273C12021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Azimuthal</a:t>
            </a:r>
            <a:r>
              <a:rPr lang="pl-PL"/>
              <a:t> </a:t>
            </a:r>
            <a:r>
              <a:rPr lang="pl-PL" err="1"/>
              <a:t>anisotropy</a:t>
            </a:r>
            <a:r>
              <a:rPr lang="pl-PL"/>
              <a:t> of </a:t>
            </a:r>
            <a:r>
              <a:rPr lang="pl-PL" err="1"/>
              <a:t>virtual</a:t>
            </a:r>
            <a:r>
              <a:rPr lang="pl-PL"/>
              <a:t> </a:t>
            </a:r>
            <a:r>
              <a:rPr lang="pl-PL" err="1"/>
              <a:t>photons</a:t>
            </a:r>
            <a:endParaRPr lang="pl-PL"/>
          </a:p>
        </p:txBody>
      </p:sp>
      <p:pic>
        <p:nvPicPr>
          <p:cNvPr id="4" name="Grafik 10">
            <a:extLst>
              <a:ext uri="{FF2B5EF4-FFF2-40B4-BE49-F238E27FC236}">
                <a16:creationId xmlns:a16="http://schemas.microsoft.com/office/drawing/2014/main" id="{D3288B00-4856-44B4-BF4A-84FB8F9076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/>
          <a:stretch/>
        </p:blipFill>
        <p:spPr>
          <a:xfrm>
            <a:off x="395537" y="1131591"/>
            <a:ext cx="2779928" cy="2376264"/>
          </a:xfrm>
          <a:prstGeom prst="rect">
            <a:avLst/>
          </a:prstGeom>
        </p:spPr>
      </p:pic>
      <p:pic>
        <p:nvPicPr>
          <p:cNvPr id="5" name="Picture 21">
            <a:extLst>
              <a:ext uri="{FF2B5EF4-FFF2-40B4-BE49-F238E27FC236}">
                <a16:creationId xmlns:a16="http://schemas.microsoft.com/office/drawing/2014/main" id="{6170CBBF-6584-42FA-869B-24199B14A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44" y="3502855"/>
            <a:ext cx="2307680" cy="1229135"/>
          </a:xfrm>
          <a:prstGeom prst="rect">
            <a:avLst/>
          </a:prstGeom>
        </p:spPr>
      </p:pic>
      <p:grpSp>
        <p:nvGrpSpPr>
          <p:cNvPr id="21" name="Grupa 20">
            <a:extLst>
              <a:ext uri="{FF2B5EF4-FFF2-40B4-BE49-F238E27FC236}">
                <a16:creationId xmlns:a16="http://schemas.microsoft.com/office/drawing/2014/main" id="{7A8F7C4C-0435-423E-9E68-6A459693422C}"/>
              </a:ext>
            </a:extLst>
          </p:cNvPr>
          <p:cNvGrpSpPr/>
          <p:nvPr/>
        </p:nvGrpSpPr>
        <p:grpSpPr>
          <a:xfrm>
            <a:off x="3923928" y="1131590"/>
            <a:ext cx="4392488" cy="2227249"/>
            <a:chOff x="5960889" y="1676304"/>
            <a:chExt cx="6111987" cy="3124515"/>
          </a:xfrm>
        </p:grpSpPr>
        <p:pic>
          <p:nvPicPr>
            <p:cNvPr id="6" name="Grafik 4">
              <a:extLst>
                <a:ext uri="{FF2B5EF4-FFF2-40B4-BE49-F238E27FC236}">
                  <a16:creationId xmlns:a16="http://schemas.microsoft.com/office/drawing/2014/main" id="{B4AF15F3-AEDE-49F5-9A88-FA3FCAF44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324"/>
            <a:stretch/>
          </p:blipFill>
          <p:spPr>
            <a:xfrm>
              <a:off x="5960889" y="1921611"/>
              <a:ext cx="3032875" cy="2865195"/>
            </a:xfrm>
            <a:prstGeom prst="rect">
              <a:avLst/>
            </a:prstGeom>
          </p:spPr>
        </p:pic>
        <p:pic>
          <p:nvPicPr>
            <p:cNvPr id="7" name="Grafik 2">
              <a:extLst>
                <a:ext uri="{FF2B5EF4-FFF2-40B4-BE49-F238E27FC236}">
                  <a16:creationId xmlns:a16="http://schemas.microsoft.com/office/drawing/2014/main" id="{76A3392D-EDB5-486B-BE4C-26F577710D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5" t="9338" r="4445" b="2831"/>
            <a:stretch/>
          </p:blipFill>
          <p:spPr>
            <a:xfrm>
              <a:off x="8899138" y="1862038"/>
              <a:ext cx="3173738" cy="2938781"/>
            </a:xfrm>
            <a:prstGeom prst="rect">
              <a:avLst/>
            </a:prstGeom>
          </p:spPr>
        </p:pic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2DCF9427-044C-4C7D-910A-C5E45572DBD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44051" y="1676357"/>
              <a:ext cx="294368" cy="245307"/>
              <a:chOff x="1691728" y="2132856"/>
              <a:chExt cx="432000" cy="360000"/>
            </a:xfrm>
          </p:grpSpPr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1C80D714-BEDD-43BB-B6A6-EC1AFCFDF81C}"/>
                  </a:ext>
                </a:extLst>
              </p:cNvPr>
              <p:cNvSpPr/>
              <p:nvPr/>
            </p:nvSpPr>
            <p:spPr>
              <a:xfrm>
                <a:off x="1691728" y="2132856"/>
                <a:ext cx="360000" cy="360000"/>
              </a:xfrm>
              <a:prstGeom prst="ellipse">
                <a:avLst/>
              </a:prstGeom>
              <a:solidFill>
                <a:srgbClr val="33CC33">
                  <a:alpha val="2470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0E0D0275-B400-4B2C-ADA8-668EAE670E04}"/>
                  </a:ext>
                </a:extLst>
              </p:cNvPr>
              <p:cNvSpPr/>
              <p:nvPr/>
            </p:nvSpPr>
            <p:spPr>
              <a:xfrm>
                <a:off x="1763728" y="2132856"/>
                <a:ext cx="360000" cy="360000"/>
              </a:xfrm>
              <a:prstGeom prst="ellipse">
                <a:avLst/>
              </a:prstGeom>
              <a:solidFill>
                <a:srgbClr val="33CC33">
                  <a:alpha val="2470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0AA3C528-CAA6-4E00-90EE-BD3EEF09FF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73049" y="1676304"/>
              <a:ext cx="331475" cy="245307"/>
              <a:chOff x="467544" y="2916000"/>
              <a:chExt cx="486456" cy="360000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D754C304-B5A1-4222-B236-A43AD214E078}"/>
                  </a:ext>
                </a:extLst>
              </p:cNvPr>
              <p:cNvSpPr/>
              <p:nvPr/>
            </p:nvSpPr>
            <p:spPr>
              <a:xfrm>
                <a:off x="467544" y="2916000"/>
                <a:ext cx="360000" cy="360000"/>
              </a:xfrm>
              <a:prstGeom prst="ellipse">
                <a:avLst/>
              </a:prstGeom>
              <a:solidFill>
                <a:srgbClr val="0070C0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83A933DA-7591-45FB-ABFF-E6CF96F8FF8C}"/>
                  </a:ext>
                </a:extLst>
              </p:cNvPr>
              <p:cNvSpPr/>
              <p:nvPr/>
            </p:nvSpPr>
            <p:spPr>
              <a:xfrm>
                <a:off x="594000" y="2916000"/>
                <a:ext cx="360000" cy="360000"/>
              </a:xfrm>
              <a:prstGeom prst="ellipse">
                <a:avLst/>
              </a:prstGeom>
              <a:solidFill>
                <a:srgbClr val="0070C0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A7922A4C-E294-4DD8-8E04-A9016675E5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346740" y="1676304"/>
              <a:ext cx="405067" cy="245307"/>
              <a:chOff x="467544" y="4005104"/>
              <a:chExt cx="594456" cy="360000"/>
            </a:xfrm>
          </p:grpSpPr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0CF70DDA-205A-4C7E-820E-7885A21152B4}"/>
                  </a:ext>
                </a:extLst>
              </p:cNvPr>
              <p:cNvSpPr/>
              <p:nvPr/>
            </p:nvSpPr>
            <p:spPr>
              <a:xfrm>
                <a:off x="467544" y="4005104"/>
                <a:ext cx="360000" cy="360000"/>
              </a:xfrm>
              <a:prstGeom prst="ellipse">
                <a:avLst/>
              </a:prstGeom>
              <a:solidFill>
                <a:srgbClr val="FF9933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1E345980-8378-4144-8432-6855AE7F2CCA}"/>
                  </a:ext>
                </a:extLst>
              </p:cNvPr>
              <p:cNvSpPr/>
              <p:nvPr/>
            </p:nvSpPr>
            <p:spPr>
              <a:xfrm>
                <a:off x="702000" y="4005104"/>
                <a:ext cx="360000" cy="360000"/>
              </a:xfrm>
              <a:prstGeom prst="ellipse">
                <a:avLst/>
              </a:prstGeom>
              <a:solidFill>
                <a:srgbClr val="FF9933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D16EE479-2AE6-4508-BBE7-28611346479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55167" y="1676304"/>
              <a:ext cx="367960" cy="245307"/>
              <a:chOff x="468000" y="3357032"/>
              <a:chExt cx="540000" cy="360000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E44B2FB0-8D5C-4515-90C3-F88A9B8C0A02}"/>
                  </a:ext>
                </a:extLst>
              </p:cNvPr>
              <p:cNvSpPr/>
              <p:nvPr/>
            </p:nvSpPr>
            <p:spPr>
              <a:xfrm>
                <a:off x="468000" y="3357032"/>
                <a:ext cx="360000" cy="360000"/>
              </a:xfrm>
              <a:prstGeom prst="ellipse">
                <a:avLst/>
              </a:prstGeom>
              <a:solidFill>
                <a:srgbClr val="CC00CC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F850529F-7E79-4D56-A2FD-CB1B309F0492}"/>
                  </a:ext>
                </a:extLst>
              </p:cNvPr>
              <p:cNvSpPr/>
              <p:nvPr/>
            </p:nvSpPr>
            <p:spPr>
              <a:xfrm>
                <a:off x="648000" y="3357032"/>
                <a:ext cx="360000" cy="360000"/>
              </a:xfrm>
              <a:prstGeom prst="ellipse">
                <a:avLst/>
              </a:prstGeom>
              <a:solidFill>
                <a:srgbClr val="CC00CC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en-US" sz="2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20" name="TextBox 32">
              <a:extLst>
                <a:ext uri="{FF2B5EF4-FFF2-40B4-BE49-F238E27FC236}">
                  <a16:creationId xmlns:a16="http://schemas.microsoft.com/office/drawing/2014/main" id="{163162FF-2099-4BDE-B470-515D50FF846A}"/>
                </a:ext>
              </a:extLst>
            </p:cNvPr>
            <p:cNvSpPr txBox="1"/>
            <p:nvPr/>
          </p:nvSpPr>
          <p:spPr>
            <a:xfrm>
              <a:off x="9727606" y="1710294"/>
              <a:ext cx="1952151" cy="367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/>
              <a:r>
                <a:rPr lang="de-DE" sz="1100">
                  <a:solidFill>
                    <a:srgbClr val="292934"/>
                  </a:solidFill>
                  <a:latin typeface="Arial"/>
                </a:rPr>
                <a:t>HADES </a:t>
              </a:r>
              <a:r>
                <a:rPr lang="de-DE" sz="1100" err="1">
                  <a:solidFill>
                    <a:srgbClr val="292934"/>
                  </a:solidFill>
                  <a:latin typeface="Arial"/>
                </a:rPr>
                <a:t>preliminary</a:t>
              </a:r>
              <a:endParaRPr lang="de-DE" sz="1100">
                <a:solidFill>
                  <a:srgbClr val="292934"/>
                </a:solidFill>
                <a:latin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5">
                <a:extLst>
                  <a:ext uri="{FF2B5EF4-FFF2-40B4-BE49-F238E27FC236}">
                    <a16:creationId xmlns:a16="http://schemas.microsoft.com/office/drawing/2014/main" id="{7F64F0CD-97A9-4E5F-A062-E3E7C46B4B06}"/>
                  </a:ext>
                </a:extLst>
              </p:cNvPr>
              <p:cNvSpPr/>
              <p:nvPr/>
            </p:nvSpPr>
            <p:spPr>
              <a:xfrm>
                <a:off x="3707905" y="3419003"/>
                <a:ext cx="4325989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80990" indent="-380990" defTabSz="121917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400" i="1">
                    <a:solidFill>
                      <a:srgbClr val="292934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 </a:t>
                </a:r>
                <a:r>
                  <a:rPr lang="en-US" sz="1400" err="1">
                    <a:solidFill>
                      <a:srgbClr val="292934"/>
                    </a:solidFill>
                    <a:latin typeface="Arial"/>
                  </a:rPr>
                  <a:t>Dalitz</a:t>
                </a: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 range:</a:t>
                </a:r>
              </a:p>
              <a:p>
                <a:pPr marL="990575" lvl="1" indent="-380990" defTabSz="1219170">
                  <a:buFont typeface="Wingdings" panose="05000000000000000000" pitchFamily="2" charset="2"/>
                  <a:buChar char="§"/>
                </a:pPr>
                <a:r>
                  <a:rPr lang="en-US" sz="1400">
                    <a:solidFill>
                      <a:srgbClr val="292934"/>
                    </a:solidFill>
                  </a:rPr>
                  <a:t>Stronger in peripheral collisions</a:t>
                </a:r>
              </a:p>
              <a:p>
                <a:pPr marL="990575" lvl="1" indent="-380990" defTabSz="1219170">
                  <a:buFont typeface="Wingdings" panose="05000000000000000000" pitchFamily="2" charset="2"/>
                  <a:buChar char="§"/>
                </a:pP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Consistent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 of charged </a:t>
                </a:r>
                <a:r>
                  <a:rPr lang="en-US" sz="1400" err="1">
                    <a:solidFill>
                      <a:srgbClr val="292934"/>
                    </a:solidFill>
                    <a:latin typeface="Arial"/>
                  </a:rPr>
                  <a:t>pions</a:t>
                </a:r>
                <a:endParaRPr lang="en-US" sz="1400">
                  <a:solidFill>
                    <a:srgbClr val="292934"/>
                  </a:solidFill>
                  <a:latin typeface="Arial"/>
                </a:endParaRPr>
              </a:p>
              <a:p>
                <a:pPr marL="380990" indent="-380990" defTabSz="1219170">
                  <a:buFont typeface="Wingdings" panose="05000000000000000000" pitchFamily="2" charset="2"/>
                  <a:buChar char="§"/>
                </a:pP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Reflects the R</a:t>
                </a:r>
                <a:r>
                  <a:rPr lang="en-US" sz="1400" baseline="-25000">
                    <a:solidFill>
                      <a:srgbClr val="292934"/>
                    </a:solidFill>
                    <a:latin typeface="Arial"/>
                  </a:rPr>
                  <a:t>AA</a:t>
                </a: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 vs </a:t>
                </a:r>
                <a:r>
                  <a:rPr lang="en-US" sz="1400" err="1">
                    <a:solidFill>
                      <a:srgbClr val="292934"/>
                    </a:solidFill>
                    <a:latin typeface="Arial"/>
                  </a:rPr>
                  <a:t>M</a:t>
                </a:r>
                <a:r>
                  <a:rPr lang="en-US" sz="1400" baseline="-25000" err="1">
                    <a:solidFill>
                      <a:srgbClr val="292934"/>
                    </a:solidFill>
                    <a:latin typeface="Arial"/>
                  </a:rPr>
                  <a:t>ee</a:t>
                </a:r>
                <a:r>
                  <a:rPr lang="en-US" sz="1400">
                    <a:solidFill>
                      <a:srgbClr val="292934"/>
                    </a:solidFill>
                    <a:latin typeface="Arial"/>
                  </a:rPr>
                  <a:t> behavior </a:t>
                </a:r>
                <a:r>
                  <a:rPr lang="pl-PL" sz="1400">
                    <a:solidFill>
                      <a:srgbClr val="292934"/>
                    </a:solidFill>
                    <a:latin typeface="Arial"/>
                  </a:rPr>
                  <a:t>– </a:t>
                </a:r>
                <a:r>
                  <a:rPr lang="pl-PL" sz="1400" err="1">
                    <a:solidFill>
                      <a:srgbClr val="292934"/>
                    </a:solidFill>
                    <a:latin typeface="Arial"/>
                  </a:rPr>
                  <a:t>relative</a:t>
                </a:r>
                <a:r>
                  <a:rPr lang="pl-PL" sz="1400">
                    <a:solidFill>
                      <a:srgbClr val="292934"/>
                    </a:solidFill>
                    <a:latin typeface="Arial"/>
                  </a:rPr>
                  <a:t> </a:t>
                </a:r>
                <a:r>
                  <a:rPr lang="pl-PL" sz="1400" err="1">
                    <a:solidFill>
                      <a:srgbClr val="292934"/>
                    </a:solidFill>
                    <a:latin typeface="Arial"/>
                  </a:rPr>
                  <a:t>contribution</a:t>
                </a:r>
                <a:r>
                  <a:rPr lang="pl-PL" sz="1400">
                    <a:solidFill>
                      <a:srgbClr val="292934"/>
                    </a:solidFill>
                    <a:latin typeface="Arial"/>
                  </a:rPr>
                  <a:t> of the "in-medium" </a:t>
                </a:r>
                <a:r>
                  <a:rPr lang="pl-PL" sz="1400" err="1">
                    <a:solidFill>
                      <a:srgbClr val="292934"/>
                    </a:solidFill>
                    <a:latin typeface="Arial"/>
                  </a:rPr>
                  <a:t>radiation</a:t>
                </a:r>
                <a:endParaRPr lang="en-US" sz="1400">
                  <a:solidFill>
                    <a:srgbClr val="292934"/>
                  </a:solidFill>
                  <a:latin typeface="Arial"/>
                </a:endParaRPr>
              </a:p>
              <a:p>
                <a:pPr marL="380990" indent="-380990" defTabSz="1219170">
                  <a:buFont typeface="Wingdings" panose="05000000000000000000" pitchFamily="2" charset="2"/>
                  <a:buChar char="§"/>
                </a:pPr>
                <a:endParaRPr lang="en-US" sz="1400">
                  <a:solidFill>
                    <a:srgbClr val="292934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2" name="Rectangle 25">
                <a:extLst>
                  <a:ext uri="{FF2B5EF4-FFF2-40B4-BE49-F238E27FC236}">
                    <a16:creationId xmlns:a16="http://schemas.microsoft.com/office/drawing/2014/main" id="{7F64F0CD-97A9-4E5F-A062-E3E7C46B4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5" y="3419003"/>
                <a:ext cx="4325989" cy="1384995"/>
              </a:xfrm>
              <a:prstGeom prst="rect">
                <a:avLst/>
              </a:prstGeom>
              <a:blipFill>
                <a:blip r:embed="rId6"/>
                <a:stretch>
                  <a:fillRect l="-141" t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Prostokąt 22">
            <a:extLst>
              <a:ext uri="{FF2B5EF4-FFF2-40B4-BE49-F238E27FC236}">
                <a16:creationId xmlns:a16="http://schemas.microsoft.com/office/drawing/2014/main" id="{82CD6018-2440-407F-9524-8295B448AEFC}"/>
              </a:ext>
            </a:extLst>
          </p:cNvPr>
          <p:cNvSpPr/>
          <p:nvPr/>
        </p:nvSpPr>
        <p:spPr>
          <a:xfrm>
            <a:off x="251519" y="3467006"/>
            <a:ext cx="8064897" cy="1264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">
                <a:extLst>
                  <a:ext uri="{FF2B5EF4-FFF2-40B4-BE49-F238E27FC236}">
                    <a16:creationId xmlns:a16="http://schemas.microsoft.com/office/drawing/2014/main" id="{FE5DE268-09B9-4B1A-BF9D-9FED3B99167F}"/>
                  </a:ext>
                </a:extLst>
              </p:cNvPr>
              <p:cNvSpPr/>
              <p:nvPr/>
            </p:nvSpPr>
            <p:spPr>
              <a:xfrm>
                <a:off x="35496" y="3550897"/>
                <a:ext cx="5227145" cy="11857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80990" indent="-380990" defTabSz="1219170">
                  <a:buFont typeface="Wingdings" pitchFamily="2" charset="2"/>
                  <a:buChar char="§"/>
                </a:pPr>
                <a:r>
                  <a:rPr lang="en-GB" sz="1200">
                    <a:solidFill>
                      <a:srgbClr val="292934"/>
                    </a:solidFill>
                    <a:latin typeface="Arial"/>
                  </a:rPr>
                  <a:t>Calculate the flow of the excess radiation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𝑒𝑥</m:t>
                        </m:r>
                      </m:sup>
                    </m:sSubSup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p>
                    </m:sSubSup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𝑏𝑔</m:t>
                        </m:r>
                      </m:sup>
                    </m:sSubSup>
                  </m:oMath>
                </a14:m>
                <a:endParaRPr lang="en-GB" sz="1200">
                  <a:solidFill>
                    <a:srgbClr val="292934"/>
                  </a:solidFill>
                  <a:latin typeface="Arial"/>
                </a:endParaRPr>
              </a:p>
              <a:p>
                <a:pPr marL="380990" indent="-380990" defTabSz="1219170">
                  <a:buFont typeface="Wingdings" pitchFamily="2" charset="2"/>
                  <a:buChar char="§"/>
                </a:pPr>
                <a:r>
                  <a:rPr lang="en-GB" sz="1200">
                    <a:solidFill>
                      <a:srgbClr val="292934"/>
                    </a:solidFill>
                    <a:latin typeface="Arial"/>
                  </a:rPr>
                  <a:t>Estimate hadron flow contribution:</a:t>
                </a:r>
              </a:p>
              <a:p>
                <a:pPr marL="414856" lvl="1" defTabSz="121917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</a:rPr>
                        <m:t>:90% </m:t>
                      </m:r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1−0.9</m:t>
                          </m:r>
                        </m:num>
                        <m:den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</m:t>
                          </m:r>
                        </m:den>
                      </m:f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1050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  <m:r>
                        <a:rPr lang="en-GB" sz="1050" i="1">
                          <a:solidFill>
                            <a:srgbClr val="29293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m:rPr>
                          <m:nor/>
                        </m:rPr>
                        <a:rPr lang="en-GB" sz="1050">
                          <a:solidFill>
                            <a:srgbClr val="292934"/>
                          </a:solidFill>
                          <a:latin typeface="Arial"/>
                        </a:rPr>
                        <m:t>0.051614</m:t>
                      </m:r>
                    </m:oMath>
                  </m:oMathPara>
                </a14:m>
                <a:endParaRPr lang="en-GB" sz="1050">
                  <a:solidFill>
                    <a:srgbClr val="292934"/>
                  </a:solidFill>
                  <a:latin typeface="Arial"/>
                </a:endParaRPr>
              </a:p>
              <a:p>
                <a:pPr marL="414856" lvl="1" defTabSz="1219170"/>
                <a14:m>
                  <m:oMath xmlns:m="http://schemas.openxmlformats.org/officeDocument/2006/math"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1050" i="1">
                        <a:solidFill>
                          <a:srgbClr val="29293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 10%</m:t>
                    </m:r>
                  </m:oMath>
                </a14:m>
                <a:r>
                  <a:rPr lang="en-GB" sz="1050">
                    <a:solidFill>
                      <a:srgbClr val="292934"/>
                    </a:solidFill>
                    <a:latin typeface="Arial"/>
                  </a:rPr>
                  <a:t>  --   assume the same value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050" i="1">
                            <a:solidFill>
                              <a:srgbClr val="29293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</m:sSubSup>
                  </m:oMath>
                </a14:m>
                <a:endParaRPr lang="en-GB" sz="1050">
                  <a:solidFill>
                    <a:srgbClr val="292934"/>
                  </a:solidFill>
                  <a:latin typeface="Arial"/>
                </a:endParaRPr>
              </a:p>
              <a:p>
                <a:pPr marL="609585" lvl="1" defTabSz="1219170"/>
                <a:endParaRPr lang="en-GB" sz="1200">
                  <a:solidFill>
                    <a:srgbClr val="292934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4" name="Rectangle 2">
                <a:extLst>
                  <a:ext uri="{FF2B5EF4-FFF2-40B4-BE49-F238E27FC236}">
                    <a16:creationId xmlns:a16="http://schemas.microsoft.com/office/drawing/2014/main" id="{FE5DE268-09B9-4B1A-BF9D-9FED3B9916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550897"/>
                <a:ext cx="5227145" cy="11857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2793C2C4-17DD-4E78-AC53-74137DCB00AD}"/>
              </a:ext>
            </a:extLst>
          </p:cNvPr>
          <p:cNvSpPr/>
          <p:nvPr/>
        </p:nvSpPr>
        <p:spPr>
          <a:xfrm>
            <a:off x="4795068" y="3828793"/>
            <a:ext cx="4241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Wingdings" panose="05000000000000000000" pitchFamily="2" charset="2"/>
              <a:buChar char="§"/>
            </a:pPr>
            <a:r>
              <a:rPr lang="en-GB" sz="1200">
                <a:solidFill>
                  <a:srgbClr val="292934"/>
                </a:solidFill>
                <a:latin typeface="Arial"/>
              </a:rPr>
              <a:t>HADES is capable of extracting v</a:t>
            </a:r>
            <a:r>
              <a:rPr lang="en-GB" sz="1200" baseline="-25000">
                <a:solidFill>
                  <a:srgbClr val="292934"/>
                </a:solidFill>
                <a:latin typeface="Arial"/>
              </a:rPr>
              <a:t>2</a:t>
            </a:r>
            <a:r>
              <a:rPr lang="en-GB" sz="1200">
                <a:solidFill>
                  <a:srgbClr val="292934"/>
                </a:solidFill>
                <a:latin typeface="Arial"/>
              </a:rPr>
              <a:t> of thermal dileptons</a:t>
            </a:r>
          </a:p>
          <a:p>
            <a:pPr marL="380990" indent="-380990" defTabSz="1219170">
              <a:buFont typeface="Wingdings" panose="05000000000000000000" pitchFamily="2" charset="2"/>
              <a:buChar char="§"/>
            </a:pPr>
            <a:r>
              <a:rPr lang="en-GB" sz="1200">
                <a:solidFill>
                  <a:srgbClr val="292934"/>
                </a:solidFill>
                <a:latin typeface="Arial"/>
              </a:rPr>
              <a:t>For more conclusive results larger statistics is needed</a:t>
            </a:r>
          </a:p>
        </p:txBody>
      </p:sp>
      <p:pic>
        <p:nvPicPr>
          <p:cNvPr id="27" name="Grafik 5">
            <a:extLst>
              <a:ext uri="{FF2B5EF4-FFF2-40B4-BE49-F238E27FC236}">
                <a16:creationId xmlns:a16="http://schemas.microsoft.com/office/drawing/2014/main" id="{C6B4D7DA-F05A-452E-8B1C-C623D4FE1E1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9"/>
          <a:stretch/>
        </p:blipFill>
        <p:spPr>
          <a:xfrm>
            <a:off x="395537" y="1114108"/>
            <a:ext cx="2779928" cy="239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5456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43528869-A2C4-40DA-A4ED-ECA3020EA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64896"/>
            <a:ext cx="3098675" cy="296395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71244AE-6925-4284-888F-7C3B23FA5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836" y="1167594"/>
            <a:ext cx="3098675" cy="2963950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DA1E64A-C9E5-41B2-AD07-230C226F8891}"/>
              </a:ext>
            </a:extLst>
          </p:cNvPr>
          <p:cNvSpPr txBox="1"/>
          <p:nvPr/>
        </p:nvSpPr>
        <p:spPr>
          <a:xfrm>
            <a:off x="6834283" y="1474240"/>
            <a:ext cx="1113620" cy="249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25" err="1">
                <a:solidFill>
                  <a:srgbClr val="0909FF"/>
                </a:solidFill>
              </a:rPr>
              <a:t>Integrated</a:t>
            </a:r>
            <a:r>
              <a:rPr lang="pl-PL" sz="825">
                <a:solidFill>
                  <a:srgbClr val="0909FF"/>
                </a:solidFill>
              </a:rPr>
              <a:t> </a:t>
            </a:r>
            <a:r>
              <a:rPr lang="pl-PL" sz="825" err="1">
                <a:solidFill>
                  <a:srgbClr val="0909FF"/>
                </a:solidFill>
              </a:rPr>
              <a:t>over</a:t>
            </a:r>
            <a:r>
              <a:rPr lang="pl-PL" sz="825">
                <a:solidFill>
                  <a:srgbClr val="0909FF"/>
                </a:solidFill>
              </a:rPr>
              <a:t> y</a:t>
            </a:r>
            <a:endParaRPr lang="en-US" sz="825">
              <a:solidFill>
                <a:srgbClr val="0909FF"/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B0C2B57-8B5A-4C29-B702-6A811B525745}"/>
              </a:ext>
            </a:extLst>
          </p:cNvPr>
          <p:cNvSpPr txBox="1"/>
          <p:nvPr/>
        </p:nvSpPr>
        <p:spPr>
          <a:xfrm>
            <a:off x="5325408" y="2478009"/>
            <a:ext cx="925953" cy="249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25" err="1">
                <a:solidFill>
                  <a:srgbClr val="FF0000"/>
                </a:solidFill>
                <a:latin typeface="+mj-lt"/>
              </a:rPr>
              <a:t>const</a:t>
            </a:r>
            <a:r>
              <a:rPr lang="pl-PL" sz="825">
                <a:solidFill>
                  <a:srgbClr val="FF0000"/>
                </a:solidFill>
                <a:latin typeface="+mj-lt"/>
              </a:rPr>
              <a:t>/</a:t>
            </a:r>
            <a:r>
              <a:rPr lang="pl-PL" sz="825" err="1">
                <a:solidFill>
                  <a:srgbClr val="FF0000"/>
                </a:solidFill>
                <a:latin typeface="+mj-lt"/>
              </a:rPr>
              <a:t>c</a:t>
            </a:r>
            <a:r>
              <a:rPr lang="pl-PL" sz="825" err="1">
                <a:solidFill>
                  <a:srgbClr val="FF0000"/>
                </a:solidFill>
              </a:rPr>
              <a:t>osh</a:t>
            </a:r>
            <a:r>
              <a:rPr lang="pl-PL" sz="825">
                <a:solidFill>
                  <a:srgbClr val="FF0000"/>
                </a:solidFill>
              </a:rPr>
              <a:t>(y)</a:t>
            </a:r>
            <a:endParaRPr lang="en-US" sz="825">
              <a:solidFill>
                <a:srgbClr val="FF0000"/>
              </a:solidFill>
            </a:endParaRPr>
          </a:p>
        </p:txBody>
      </p:sp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id="{0A18B4C1-3CD7-4FEE-A6FE-54528B97DF6F}"/>
              </a:ext>
            </a:extLst>
          </p:cNvPr>
          <p:cNvCxnSpPr>
            <a:cxnSpLocks/>
          </p:cNvCxnSpPr>
          <p:nvPr/>
        </p:nvCxnSpPr>
        <p:spPr>
          <a:xfrm flipV="1">
            <a:off x="5760780" y="2056369"/>
            <a:ext cx="150882" cy="460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0763B8A7-27DB-434B-A7E7-83FAE0AA3979}"/>
              </a:ext>
            </a:extLst>
          </p:cNvPr>
          <p:cNvCxnSpPr>
            <a:cxnSpLocks/>
          </p:cNvCxnSpPr>
          <p:nvPr/>
        </p:nvCxnSpPr>
        <p:spPr>
          <a:xfrm flipH="1">
            <a:off x="6654621" y="1660895"/>
            <a:ext cx="512330" cy="294070"/>
          </a:xfrm>
          <a:prstGeom prst="straightConnector1">
            <a:avLst/>
          </a:prstGeom>
          <a:ln>
            <a:solidFill>
              <a:srgbClr val="090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31FCAA4D-57BE-4388-9EAF-EF61116A4A5A}"/>
              </a:ext>
            </a:extLst>
          </p:cNvPr>
          <p:cNvSpPr txBox="1"/>
          <p:nvPr/>
        </p:nvSpPr>
        <p:spPr>
          <a:xfrm>
            <a:off x="4315095" y="4037450"/>
            <a:ext cx="446104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l-PL" sz="1400" err="1">
                <a:latin typeface="Tahoma"/>
                <a:ea typeface="Tahoma"/>
                <a:cs typeface="Tahoma"/>
              </a:rPr>
              <a:t>Consistent</a:t>
            </a:r>
            <a:r>
              <a:rPr lang="pl-PL" sz="1400">
                <a:latin typeface="Tahoma"/>
                <a:ea typeface="Tahoma"/>
                <a:cs typeface="Tahoma"/>
              </a:rPr>
              <a:t> (</a:t>
            </a:r>
            <a:r>
              <a:rPr lang="pl-PL" sz="1400" err="1">
                <a:latin typeface="Tahoma"/>
                <a:ea typeface="Tahoma"/>
                <a:cs typeface="Tahoma"/>
              </a:rPr>
              <a:t>within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uncertainties</a:t>
            </a:r>
            <a:r>
              <a:rPr lang="pl-PL" sz="1400">
                <a:latin typeface="Tahoma"/>
                <a:ea typeface="Tahoma"/>
                <a:cs typeface="Tahoma"/>
              </a:rPr>
              <a:t>) with </a:t>
            </a:r>
            <a:r>
              <a:rPr lang="pl-PL" sz="1400" err="1">
                <a:latin typeface="Tahoma"/>
                <a:ea typeface="Tahoma"/>
                <a:cs typeface="Tahoma"/>
              </a:rPr>
              <a:t>thermal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ansatz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b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400" err="1">
                <a:latin typeface="Tahoma"/>
                <a:ea typeface="Tahoma"/>
                <a:cs typeface="Tahoma"/>
              </a:rPr>
              <a:t>T</a:t>
            </a:r>
            <a:r>
              <a:rPr lang="pl-PL" sz="1400" baseline="-25000" err="1">
                <a:latin typeface="Tahoma"/>
                <a:ea typeface="Tahoma"/>
                <a:cs typeface="Tahoma"/>
              </a:rPr>
              <a:t>slope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b="1">
                <a:latin typeface="Arial"/>
                <a:cs typeface="Arial"/>
              </a:rPr>
              <a:t>∝</a:t>
            </a:r>
            <a:r>
              <a:rPr lang="pl-PL" sz="1400">
                <a:latin typeface="Tahoma"/>
                <a:ea typeface="Tahoma"/>
                <a:cs typeface="Tahoma"/>
              </a:rPr>
              <a:t> 1/</a:t>
            </a:r>
            <a:r>
              <a:rPr lang="pl-PL" sz="1400" err="1">
                <a:latin typeface="Tahoma"/>
                <a:ea typeface="Tahoma"/>
                <a:cs typeface="Tahoma"/>
              </a:rPr>
              <a:t>cosh</a:t>
            </a:r>
            <a:r>
              <a:rPr lang="pl-PL" sz="1400">
                <a:latin typeface="Tahoma"/>
                <a:ea typeface="Tahoma"/>
                <a:cs typeface="Tahoma"/>
              </a:rPr>
              <a:t>(y)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1BE4EF84-A876-4D79-B93D-EB6115441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>
                <a:cs typeface="Tahoma"/>
              </a:rPr>
              <a:t>Boltzmann fits to </a:t>
            </a:r>
            <a:r>
              <a:rPr lang="pl-PL" i="1">
                <a:cs typeface="Tahoma"/>
              </a:rPr>
              <a:t>M</a:t>
            </a:r>
            <a:r>
              <a:rPr lang="pl-PL" baseline="-25000">
                <a:cs typeface="Tahoma"/>
              </a:rPr>
              <a:t>ee</a:t>
            </a:r>
            <a:r>
              <a:rPr lang="pl-PL">
                <a:cs typeface="Tahoma"/>
              </a:rPr>
              <a:t> as a </a:t>
            </a:r>
            <a:r>
              <a:rPr lang="pl-PL" err="1">
                <a:cs typeface="Tahoma"/>
              </a:rPr>
              <a:t>function</a:t>
            </a:r>
            <a:r>
              <a:rPr lang="pl-PL">
                <a:cs typeface="Tahoma"/>
              </a:rPr>
              <a:t> of rapidity</a:t>
            </a:r>
            <a:endParaRPr lang="pl-PL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963FC0A-C61F-8A48-A1F5-3B14F2F445AA}"/>
              </a:ext>
            </a:extLst>
          </p:cNvPr>
          <p:cNvSpPr txBox="1"/>
          <p:nvPr/>
        </p:nvSpPr>
        <p:spPr>
          <a:xfrm>
            <a:off x="5412822" y="3179752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4DA873FF-1A52-1841-8941-CC7D22DA9425}"/>
              </a:ext>
            </a:extLst>
          </p:cNvPr>
          <p:cNvSpPr txBox="1"/>
          <p:nvPr/>
        </p:nvSpPr>
        <p:spPr>
          <a:xfrm>
            <a:off x="1187624" y="1451560"/>
            <a:ext cx="8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HADES </a:t>
            </a:r>
            <a:br>
              <a:rPr lang="en-GB" sz="1000"/>
            </a:br>
            <a:r>
              <a:rPr lang="en-GB" sz="100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390789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E0DCCD6B-0F62-48B2-A5AD-C803A94B0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NA60 </a:t>
            </a:r>
            <a:r>
              <a:rPr lang="pl-PL" err="1"/>
              <a:t>excess</a:t>
            </a:r>
            <a:r>
              <a:rPr lang="pl-PL"/>
              <a:t> p</a:t>
            </a:r>
            <a:r>
              <a:rPr lang="pl-PL" baseline="-25000"/>
              <a:t>t</a:t>
            </a:r>
            <a:r>
              <a:rPr lang="pl-PL"/>
              <a:t> dependent</a:t>
            </a:r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F575233-4151-497F-A18C-8DCC0E0D53D9}"/>
              </a:ext>
            </a:extLst>
          </p:cNvPr>
          <p:cNvGrpSpPr/>
          <p:nvPr/>
        </p:nvGrpSpPr>
        <p:grpSpPr>
          <a:xfrm>
            <a:off x="1330257" y="897567"/>
            <a:ext cx="5145236" cy="4208206"/>
            <a:chOff x="216024" y="468124"/>
            <a:chExt cx="7971938" cy="624586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4C389BB-885C-4891-92A2-A6704E015B10}"/>
                </a:ext>
              </a:extLst>
            </p:cNvPr>
            <p:cNvGrpSpPr/>
            <p:nvPr/>
          </p:nvGrpSpPr>
          <p:grpSpPr>
            <a:xfrm>
              <a:off x="251521" y="468124"/>
              <a:ext cx="7920881" cy="1952303"/>
              <a:chOff x="251520" y="764704"/>
              <a:chExt cx="8599157" cy="2168327"/>
            </a:xfrm>
          </p:grpSpPr>
          <p:pic>
            <p:nvPicPr>
              <p:cNvPr id="16" name="Picture 1" descr="D:\GP\PtDependenceofMassAccCorr-GP\DiffMassSpectrim_0Pt02_RappHessEoSA_newDZ.gif">
                <a:extLst>
                  <a:ext uri="{FF2B5EF4-FFF2-40B4-BE49-F238E27FC236}">
                    <a16:creationId xmlns:a16="http://schemas.microsoft.com/office/drawing/2014/main" id="{0C15068F-4FA8-4F0F-9BF9-50EF97FCA7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06" r="4907"/>
              <a:stretch>
                <a:fillRect/>
              </a:stretch>
            </p:blipFill>
            <p:spPr bwMode="auto">
              <a:xfrm>
                <a:off x="251520" y="764704"/>
                <a:ext cx="2138593" cy="2168327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D:\GP\PtDependenceofMassAccCorr-GP\DiffMassSpectrim_02Pt04_RappHessEoSA_newDZ.gif">
                <a:extLst>
                  <a:ext uri="{FF2B5EF4-FFF2-40B4-BE49-F238E27FC236}">
                    <a16:creationId xmlns:a16="http://schemas.microsoft.com/office/drawing/2014/main" id="{E0784933-D3EF-4979-9EE4-64FA92B243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2434338" y="764704"/>
                <a:ext cx="2111093" cy="2164284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D:\GP\PtDependenceofMassAccCorr-GP\DiffMassSpectrim_04Pt06_RappHessEoSA_newDZ.gif">
                <a:extLst>
                  <a:ext uri="{FF2B5EF4-FFF2-40B4-BE49-F238E27FC236}">
                    <a16:creationId xmlns:a16="http://schemas.microsoft.com/office/drawing/2014/main" id="{4D63D215-5396-4CB4-AF77-336455414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4594578" y="764704"/>
                <a:ext cx="2105234" cy="2158277"/>
              </a:xfrm>
              <a:prstGeom prst="rect">
                <a:avLst/>
              </a:prstGeom>
              <a:noFill/>
            </p:spPr>
          </p:pic>
          <p:pic>
            <p:nvPicPr>
              <p:cNvPr id="19" name="Picture 4" descr="D:\GP\PtDependenceofMassAccCorr-GP\DiffMassSpectrim_06Pt08_RappHessEoSA_newDZ.gif">
                <a:extLst>
                  <a:ext uri="{FF2B5EF4-FFF2-40B4-BE49-F238E27FC236}">
                    <a16:creationId xmlns:a16="http://schemas.microsoft.com/office/drawing/2014/main" id="{EB8DC082-09E0-4095-A169-8930307320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6743529" y="764704"/>
                <a:ext cx="2107148" cy="2160240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C670E04-BBBE-4365-A3FD-890A9E6F9FC1}"/>
                </a:ext>
              </a:extLst>
            </p:cNvPr>
            <p:cNvGrpSpPr/>
            <p:nvPr/>
          </p:nvGrpSpPr>
          <p:grpSpPr>
            <a:xfrm>
              <a:off x="251520" y="2492896"/>
              <a:ext cx="7920880" cy="2016224"/>
              <a:chOff x="251520" y="2996952"/>
              <a:chExt cx="8591262" cy="2164284"/>
            </a:xfrm>
          </p:grpSpPr>
          <p:pic>
            <p:nvPicPr>
              <p:cNvPr id="12" name="Picture 5" descr="D:\GP\PtDependenceofMassAccCorr-GP\DiffMassSpectrim_08Pt10_RappHessEoSA_newDZ.gif">
                <a:extLst>
                  <a:ext uri="{FF2B5EF4-FFF2-40B4-BE49-F238E27FC236}">
                    <a16:creationId xmlns:a16="http://schemas.microsoft.com/office/drawing/2014/main" id="{5CF68D33-074A-479B-A02B-D2E1210524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7033" r="6019"/>
              <a:stretch>
                <a:fillRect/>
              </a:stretch>
            </p:blipFill>
            <p:spPr bwMode="auto">
              <a:xfrm>
                <a:off x="251520" y="2996952"/>
                <a:ext cx="2137463" cy="2164284"/>
              </a:xfrm>
              <a:prstGeom prst="rect">
                <a:avLst/>
              </a:prstGeom>
              <a:noFill/>
            </p:spPr>
          </p:pic>
          <p:pic>
            <p:nvPicPr>
              <p:cNvPr id="13" name="Picture 6" descr="D:\GP\PtDependenceofMassAccCorr-GP\DiffMassSpectrim_10Pt12_RappHessEoSA_newDZ.gif">
                <a:extLst>
                  <a:ext uri="{FF2B5EF4-FFF2-40B4-BE49-F238E27FC236}">
                    <a16:creationId xmlns:a16="http://schemas.microsoft.com/office/drawing/2014/main" id="{AA580698-5024-4010-ADDE-F06554BE6E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2411760" y="2996952"/>
                <a:ext cx="2099925" cy="2152834"/>
              </a:xfrm>
              <a:prstGeom prst="rect">
                <a:avLst/>
              </a:prstGeom>
              <a:noFill/>
            </p:spPr>
          </p:pic>
          <p:pic>
            <p:nvPicPr>
              <p:cNvPr id="14" name="Picture 7" descr="D:\GP\PtDependenceofMassAccCorr-GP\DiffMassSpectrim_12Pt14_RappHessEoSA_newDZ.gif">
                <a:extLst>
                  <a:ext uri="{FF2B5EF4-FFF2-40B4-BE49-F238E27FC236}">
                    <a16:creationId xmlns:a16="http://schemas.microsoft.com/office/drawing/2014/main" id="{F650C899-114C-45D0-B974-EBD15D31CD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4572000" y="2996952"/>
                <a:ext cx="2103464" cy="2156463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D:\GP\PtDependenceofMassAccCorr-GP\DiffMassSpectrim_14Pt16_RappHessEoSA_newDZ.gif">
                <a:extLst>
                  <a:ext uri="{FF2B5EF4-FFF2-40B4-BE49-F238E27FC236}">
                    <a16:creationId xmlns:a16="http://schemas.microsoft.com/office/drawing/2014/main" id="{00917F43-D90D-458A-A2D1-77FA133C33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6732240" y="2996952"/>
                <a:ext cx="2110542" cy="216372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F567487-5D80-4398-AE10-E4B6AC397C74}"/>
                </a:ext>
              </a:extLst>
            </p:cNvPr>
            <p:cNvGrpSpPr/>
            <p:nvPr/>
          </p:nvGrpSpPr>
          <p:grpSpPr>
            <a:xfrm>
              <a:off x="216024" y="4581128"/>
              <a:ext cx="7971938" cy="2132856"/>
              <a:chOff x="179512" y="4360831"/>
              <a:chExt cx="8446849" cy="2236521"/>
            </a:xfrm>
          </p:grpSpPr>
          <p:pic>
            <p:nvPicPr>
              <p:cNvPr id="8" name="Picture 9" descr="D:\GP\PtDependenceofMassAccCorr-GP\DiffMassSpectrim_16Pt18_RappHessEoSA_newDZ.gif">
                <a:extLst>
                  <a:ext uri="{FF2B5EF4-FFF2-40B4-BE49-F238E27FC236}">
                    <a16:creationId xmlns:a16="http://schemas.microsoft.com/office/drawing/2014/main" id="{8EC5A7E0-4B8E-4C79-AAEC-B90391F4A9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179512" y="4379054"/>
                <a:ext cx="2163779" cy="2218298"/>
              </a:xfrm>
              <a:prstGeom prst="rect">
                <a:avLst/>
              </a:prstGeom>
              <a:noFill/>
            </p:spPr>
          </p:pic>
          <p:pic>
            <p:nvPicPr>
              <p:cNvPr id="9" name="Picture 10" descr="D:\GP\PtDependenceofMassAccCorr-GP\DiffMassSpectrim_18Pt20_RappHessEoSA_newDZ.gif">
                <a:extLst>
                  <a:ext uri="{FF2B5EF4-FFF2-40B4-BE49-F238E27FC236}">
                    <a16:creationId xmlns:a16="http://schemas.microsoft.com/office/drawing/2014/main" id="{1F2ECB2E-EB70-45A0-8F4C-73C33B1B38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72" r="6019"/>
              <a:stretch>
                <a:fillRect/>
              </a:stretch>
            </p:blipFill>
            <p:spPr bwMode="auto">
              <a:xfrm>
                <a:off x="2382166" y="4360831"/>
                <a:ext cx="2031329" cy="2215366"/>
              </a:xfrm>
              <a:prstGeom prst="rect">
                <a:avLst/>
              </a:prstGeom>
              <a:noFill/>
            </p:spPr>
          </p:pic>
          <p:pic>
            <p:nvPicPr>
              <p:cNvPr id="10" name="Picture 11" descr="D:\GP\PtDependenceofMassAccCorr-GP\DiffMassSpectrim_20Pt22_RappHessEoSA_newDZ.gif">
                <a:extLst>
                  <a:ext uri="{FF2B5EF4-FFF2-40B4-BE49-F238E27FC236}">
                    <a16:creationId xmlns:a16="http://schemas.microsoft.com/office/drawing/2014/main" id="{D6BD493A-1DA7-427F-8FC5-A3A8BCBCC9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683" r="4667"/>
              <a:stretch>
                <a:fillRect/>
              </a:stretch>
            </p:blipFill>
            <p:spPr bwMode="auto">
              <a:xfrm>
                <a:off x="4461341" y="4360831"/>
                <a:ext cx="2106536" cy="2211620"/>
              </a:xfrm>
              <a:prstGeom prst="rect">
                <a:avLst/>
              </a:prstGeom>
              <a:noFill/>
            </p:spPr>
          </p:pic>
          <p:pic>
            <p:nvPicPr>
              <p:cNvPr id="11" name="Picture 12" descr="D:\GP\PtDependenceofMassAccCorr-GP\DiffMassSpectrim_22Pt24_RappHessEoSA_newDZ.gif">
                <a:extLst>
                  <a:ext uri="{FF2B5EF4-FFF2-40B4-BE49-F238E27FC236}">
                    <a16:creationId xmlns:a16="http://schemas.microsoft.com/office/drawing/2014/main" id="{31D450CD-C090-4FB4-8B51-74BB7F972D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684" r="6001"/>
              <a:stretch>
                <a:fillRect/>
              </a:stretch>
            </p:blipFill>
            <p:spPr bwMode="auto">
              <a:xfrm>
                <a:off x="6608355" y="4365104"/>
                <a:ext cx="2018006" cy="2232248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174546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E7CFE33D-658C-48F7-A74B-ED4750FAD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4" y="1344461"/>
            <a:ext cx="3336906" cy="2514432"/>
          </a:xfrm>
          <a:prstGeom prst="rect">
            <a:avLst/>
          </a:prstGeom>
        </p:spPr>
      </p:pic>
      <p:sp>
        <p:nvSpPr>
          <p:cNvPr id="4" name="Tytuł 3" descr=" 4">
            <a:extLst>
              <a:ext uri="{FF2B5EF4-FFF2-40B4-BE49-F238E27FC236}">
                <a16:creationId xmlns:a16="http://schemas.microsoft.com/office/drawing/2014/main" id="{BDB1C9FF-007A-49F5-B133-770226B37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The HADES </a:t>
            </a:r>
            <a:r>
              <a:rPr lang="pl-PL" err="1"/>
              <a:t>physics</a:t>
            </a:r>
            <a:r>
              <a:rPr lang="pl-PL"/>
              <a:t> </a:t>
            </a:r>
            <a:r>
              <a:rPr lang="pl-PL" err="1"/>
              <a:t>case</a:t>
            </a:r>
            <a:endParaRPr lang="en-US"/>
          </a:p>
        </p:txBody>
      </p:sp>
      <p:sp>
        <p:nvSpPr>
          <p:cNvPr id="6" name="Oval 5" descr=" 9">
            <a:extLst>
              <a:ext uri="{FF2B5EF4-FFF2-40B4-BE49-F238E27FC236}">
                <a16:creationId xmlns:a16="http://schemas.microsoft.com/office/drawing/2014/main" id="{4E7081C1-477E-45DB-83ED-3CF64B079691}"/>
              </a:ext>
            </a:extLst>
          </p:cNvPr>
          <p:cNvSpPr/>
          <p:nvPr/>
        </p:nvSpPr>
        <p:spPr>
          <a:xfrm>
            <a:off x="2582682" y="2791911"/>
            <a:ext cx="621166" cy="427859"/>
          </a:xfrm>
          <a:prstGeom prst="ellipse">
            <a:avLst/>
          </a:prstGeom>
          <a:ln w="38100" cmpd="sng">
            <a:solidFill>
              <a:srgbClr val="0070C0"/>
            </a:solidFill>
          </a:ln>
          <a:scene3d>
            <a:camera prst="isometricOffAxis1Right"/>
            <a:lightRig rig="threePt" dir="t"/>
          </a:scene3d>
        </p:spPr>
        <p:txBody>
          <a:bodyPr wrap="square" rtlCol="0" anchor="ctr">
            <a:spAutoFit/>
          </a:bodyPr>
          <a:lstStyle/>
          <a:p>
            <a:pPr algn="ctr"/>
            <a:endParaRPr lang="en-US">
              <a:solidFill>
                <a:schemeClr val="tx1">
                  <a:lumMod val="95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7" name="pole tekstowe 6" descr=" 14">
            <a:extLst>
              <a:ext uri="{FF2B5EF4-FFF2-40B4-BE49-F238E27FC236}">
                <a16:creationId xmlns:a16="http://schemas.microsoft.com/office/drawing/2014/main" id="{E6E2A5BB-2E3E-403E-BE0F-A3EF2EB5B06A}"/>
              </a:ext>
            </a:extLst>
          </p:cNvPr>
          <p:cNvSpPr txBox="1"/>
          <p:nvPr/>
        </p:nvSpPr>
        <p:spPr>
          <a:xfrm>
            <a:off x="2027813" y="3027067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50" b="1">
                <a:solidFill>
                  <a:srgbClr val="0070C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HADES</a:t>
            </a:r>
            <a:endParaRPr lang="en-US" b="1">
              <a:solidFill>
                <a:srgbClr val="0070C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pole tekstowe 10" descr=" 19">
            <a:extLst>
              <a:ext uri="{FF2B5EF4-FFF2-40B4-BE49-F238E27FC236}">
                <a16:creationId xmlns:a16="http://schemas.microsoft.com/office/drawing/2014/main" id="{3C2DDC02-84E2-42A8-9CF2-B6A90B13B495}"/>
              </a:ext>
            </a:extLst>
          </p:cNvPr>
          <p:cNvSpPr txBox="1"/>
          <p:nvPr/>
        </p:nvSpPr>
        <p:spPr>
          <a:xfrm>
            <a:off x="107504" y="3878372"/>
            <a:ext cx="407515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2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High </a:t>
            </a:r>
            <a:r>
              <a:rPr lang="pl-PL" sz="120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200" baseline="-250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pl-PL" sz="12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region of QCD </a:t>
            </a:r>
            <a:r>
              <a:rPr lang="pl-PL" sz="12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phase</a:t>
            </a:r>
            <a:r>
              <a:rPr lang="pl-PL" sz="12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diagram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200" err="1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Properties</a:t>
            </a:r>
            <a:r>
              <a:rPr lang="pl-PL" sz="1200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200" err="1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r>
              <a:rPr lang="pl-PL" sz="1200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err="1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occuring</a:t>
            </a:r>
            <a:r>
              <a:rPr lang="pl-PL" sz="1200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in neutron star </a:t>
            </a:r>
            <a:r>
              <a:rPr lang="pl-PL" sz="1200" err="1">
                <a:solidFill>
                  <a:schemeClr val="tx1">
                    <a:lumMod val="10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mergers</a:t>
            </a:r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pole tekstowe 18" descr=" 34">
            <a:extLst>
              <a:ext uri="{FF2B5EF4-FFF2-40B4-BE49-F238E27FC236}">
                <a16:creationId xmlns:a16="http://schemas.microsoft.com/office/drawing/2014/main" id="{5166847D-2435-46B8-B8CF-7CF1FC75E3CB}"/>
              </a:ext>
            </a:extLst>
          </p:cNvPr>
          <p:cNvSpPr txBox="1"/>
          <p:nvPr/>
        </p:nvSpPr>
        <p:spPr>
          <a:xfrm>
            <a:off x="4644008" y="3811142"/>
            <a:ext cx="374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 &lt; 70 </a:t>
            </a:r>
            <a:r>
              <a:rPr lang="pl-PL" b="1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r>
              <a:rPr lang="pl-PL" b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l-PL" b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 </a:t>
            </a:r>
            <a:r>
              <a:rPr lang="pl-PL" b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≈ 3</a:t>
            </a:r>
            <a:r>
              <a:rPr lang="pl-PL" b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b="1" baseline="-250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pl-PL" b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pl-PL" b="1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both</a:t>
            </a:r>
            <a:r>
              <a:rPr lang="pl-PL" b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b="1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cases</a:t>
            </a:r>
            <a:endParaRPr lang="en-US" b="1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22" descr=" 27">
            <a:extLst>
              <a:ext uri="{FF2B5EF4-FFF2-40B4-BE49-F238E27FC236}">
                <a16:creationId xmlns:a16="http://schemas.microsoft.com/office/drawing/2014/main" id="{00DFE8C8-4250-4E73-AE58-8476C4F909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59" y="1792354"/>
            <a:ext cx="2193934" cy="1756555"/>
          </a:xfrm>
          <a:prstGeom prst="rect">
            <a:avLst/>
          </a:prstGeom>
        </p:spPr>
      </p:pic>
      <p:pic>
        <p:nvPicPr>
          <p:cNvPr id="13" name="Picture 38" descr=" 28">
            <a:extLst>
              <a:ext uri="{FF2B5EF4-FFF2-40B4-BE49-F238E27FC236}">
                <a16:creationId xmlns:a16="http://schemas.microsoft.com/office/drawing/2014/main" id="{6D4C698C-EDE9-4742-B112-B9659DA6EE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752" y="1824997"/>
            <a:ext cx="2092866" cy="1639393"/>
          </a:xfrm>
          <a:prstGeom prst="rect">
            <a:avLst/>
          </a:prstGeom>
        </p:spPr>
      </p:pic>
      <p:cxnSp>
        <p:nvCxnSpPr>
          <p:cNvPr id="17" name="Straight Arrow Connector 3" descr=" 31">
            <a:extLst>
              <a:ext uri="{FF2B5EF4-FFF2-40B4-BE49-F238E27FC236}">
                <a16:creationId xmlns:a16="http://schemas.microsoft.com/office/drawing/2014/main" id="{138B33ED-88A8-4979-949D-320344A0DFF0}"/>
              </a:ext>
            </a:extLst>
          </p:cNvPr>
          <p:cNvCxnSpPr/>
          <p:nvPr/>
        </p:nvCxnSpPr>
        <p:spPr>
          <a:xfrm>
            <a:off x="5739421" y="3087894"/>
            <a:ext cx="655331" cy="699167"/>
          </a:xfrm>
          <a:prstGeom prst="straightConnector1">
            <a:avLst/>
          </a:prstGeom>
          <a:ln>
            <a:solidFill>
              <a:srgbClr val="FEBC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8" descr=" 32">
            <a:extLst>
              <a:ext uri="{FF2B5EF4-FFF2-40B4-BE49-F238E27FC236}">
                <a16:creationId xmlns:a16="http://schemas.microsoft.com/office/drawing/2014/main" id="{0EF57AC2-299B-4CF3-9DFA-2E8478EC7174}"/>
              </a:ext>
            </a:extLst>
          </p:cNvPr>
          <p:cNvCxnSpPr/>
          <p:nvPr/>
        </p:nvCxnSpPr>
        <p:spPr>
          <a:xfrm flipH="1">
            <a:off x="6536358" y="3087894"/>
            <a:ext cx="398468" cy="699167"/>
          </a:xfrm>
          <a:prstGeom prst="straightConnector1">
            <a:avLst/>
          </a:prstGeom>
          <a:ln>
            <a:solidFill>
              <a:srgbClr val="FEBC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 descr=" 35">
                <a:extLst>
                  <a:ext uri="{FF2B5EF4-FFF2-40B4-BE49-F238E27FC236}">
                    <a16:creationId xmlns:a16="http://schemas.microsoft.com/office/drawing/2014/main" id="{00C2AEA5-170D-41A3-8CEB-97608AA3551D}"/>
                  </a:ext>
                </a:extLst>
              </p:cNvPr>
              <p:cNvSpPr txBox="1"/>
              <p:nvPr/>
            </p:nvSpPr>
            <p:spPr>
              <a:xfrm>
                <a:off x="4330826" y="1483332"/>
                <a:ext cx="1814462" cy="4556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900">
                    <a:latin typeface="+mj-lt"/>
                    <a:ea typeface="Tahoma" panose="020B0604030504040204" pitchFamily="34" charset="0"/>
                    <a:cs typeface="Tahoma" panose="020B0604030504040204" pitchFamily="34" charset="0"/>
                  </a:rPr>
                  <a:t>Au+Au,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9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pl-PL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900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pl-PL" sz="900" b="1"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pl-PL" sz="900">
                    <a:latin typeface="+mj-lt"/>
                    <a:ea typeface="Tahoma" panose="020B0604030504040204" pitchFamily="34" charset="0"/>
                    <a:cs typeface="Tahoma" panose="020B0604030504040204" pitchFamily="34" charset="0"/>
                  </a:rPr>
                  <a:t> = 2.4</a:t>
                </a:r>
                <a:r>
                  <a:rPr lang="en-US" sz="900">
                    <a:latin typeface="+mj-lt"/>
                    <a:ea typeface="Tahoma" panose="020B0604030504040204" pitchFamily="34" charset="0"/>
                    <a:cs typeface="Tahoma" panose="020B0604030504040204" pitchFamily="34" charset="0"/>
                  </a:rPr>
                  <a:t> GeV</a:t>
                </a:r>
                <a:r>
                  <a:rPr lang="pl-PL">
                    <a:latin typeface="+mj-lt"/>
                  </a:rPr>
                  <a:t> </a:t>
                </a:r>
                <a:endParaRPr lang="en-US">
                  <a:latin typeface="+mj-lt"/>
                </a:endParaRPr>
              </a:p>
            </p:txBody>
          </p:sp>
        </mc:Choice>
        <mc:Fallback xmlns="">
          <p:sp>
            <p:nvSpPr>
              <p:cNvPr id="14" name="pole tekstowe 13" descr=" 35">
                <a:extLst>
                  <a:ext uri="{FF2B5EF4-FFF2-40B4-BE49-F238E27FC236}">
                    <a16:creationId xmlns:a16="http://schemas.microsoft.com/office/drawing/2014/main" id="{00C2AEA5-170D-41A3-8CEB-97608AA35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826" y="1483332"/>
                <a:ext cx="1814462" cy="4556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ole tekstowe 14" descr=" 36">
            <a:extLst>
              <a:ext uri="{FF2B5EF4-FFF2-40B4-BE49-F238E27FC236}">
                <a16:creationId xmlns:a16="http://schemas.microsoft.com/office/drawing/2014/main" id="{1C452E87-B191-45A7-860E-5164C4A67B29}"/>
              </a:ext>
            </a:extLst>
          </p:cNvPr>
          <p:cNvSpPr txBox="1"/>
          <p:nvPr/>
        </p:nvSpPr>
        <p:spPr>
          <a:xfrm>
            <a:off x="6962271" y="1618735"/>
            <a:ext cx="987247" cy="284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90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NS </a:t>
            </a:r>
            <a:r>
              <a:rPr lang="pl-PL" sz="90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mergers</a:t>
            </a:r>
            <a:endParaRPr lang="en-US">
              <a:latin typeface="+mj-lt"/>
            </a:endParaRPr>
          </a:p>
        </p:txBody>
      </p:sp>
      <p:sp>
        <p:nvSpPr>
          <p:cNvPr id="16" name="Prostokąt 15" descr=" 3">
            <a:extLst>
              <a:ext uri="{FF2B5EF4-FFF2-40B4-BE49-F238E27FC236}">
                <a16:creationId xmlns:a16="http://schemas.microsoft.com/office/drawing/2014/main" id="{DFB7F0DA-6D3F-4EE2-8583-89E42441A4B7}"/>
              </a:ext>
            </a:extLst>
          </p:cNvPr>
          <p:cNvSpPr/>
          <p:nvPr/>
        </p:nvSpPr>
        <p:spPr>
          <a:xfrm>
            <a:off x="7596334" y="3430017"/>
            <a:ext cx="1257987" cy="415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+mj-lt"/>
              </a:rPr>
              <a:t>[</a:t>
            </a:r>
            <a:r>
              <a:rPr lang="pl-PL" sz="700" err="1">
                <a:solidFill>
                  <a:srgbClr val="000000"/>
                </a:solidFill>
                <a:latin typeface="+mj-lt"/>
              </a:rPr>
              <a:t>Universe</a:t>
            </a:r>
            <a:r>
              <a:rPr lang="pl-PL" sz="700">
                <a:solidFill>
                  <a:srgbClr val="000000"/>
                </a:solidFill>
                <a:latin typeface="+mj-lt"/>
              </a:rPr>
              <a:t> 5 (1019) 129,</a:t>
            </a:r>
            <a:br>
              <a:rPr lang="pl-PL" sz="700">
                <a:solidFill>
                  <a:srgbClr val="000000"/>
                </a:solidFill>
                <a:latin typeface="+mj-lt"/>
              </a:rPr>
            </a:br>
            <a:r>
              <a:rPr lang="en-US" sz="700">
                <a:solidFill>
                  <a:srgbClr val="000000"/>
                </a:solidFill>
                <a:latin typeface="+mj-lt"/>
              </a:rPr>
              <a:t>Fig. credit: T. </a:t>
            </a:r>
            <a:r>
              <a:rPr lang="en-US" sz="700" err="1">
                <a:solidFill>
                  <a:srgbClr val="000000"/>
                </a:solidFill>
                <a:latin typeface="+mj-lt"/>
              </a:rPr>
              <a:t>Galatyuk</a:t>
            </a:r>
            <a:r>
              <a:rPr lang="pl-PL" sz="700">
                <a:solidFill>
                  <a:srgbClr val="000000"/>
                </a:solidFill>
                <a:latin typeface="+mj-lt"/>
              </a:rPr>
              <a:t>, </a:t>
            </a:r>
            <a:br>
              <a:rPr lang="pl-PL" sz="700">
                <a:solidFill>
                  <a:srgbClr val="000000"/>
                </a:solidFill>
                <a:latin typeface="+mj-lt"/>
              </a:rPr>
            </a:br>
            <a:r>
              <a:rPr lang="en-US" sz="700">
                <a:solidFill>
                  <a:srgbClr val="000000"/>
                </a:solidFill>
                <a:latin typeface="+mj-lt"/>
              </a:rPr>
              <a:t>M. </a:t>
            </a:r>
            <a:r>
              <a:rPr lang="en-US" sz="700" err="1">
                <a:solidFill>
                  <a:srgbClr val="000000"/>
                </a:solidFill>
                <a:latin typeface="+mj-lt"/>
              </a:rPr>
              <a:t>Hanauske</a:t>
            </a:r>
            <a:r>
              <a:rPr lang="en-US" sz="700">
                <a:solidFill>
                  <a:srgbClr val="000000"/>
                </a:solidFill>
                <a:latin typeface="+mj-lt"/>
              </a:rPr>
              <a:t>, F. Seck</a:t>
            </a:r>
            <a:r>
              <a:rPr lang="pl-PL" sz="700">
                <a:solidFill>
                  <a:srgbClr val="000000"/>
                </a:solidFill>
                <a:latin typeface="+mj-lt"/>
              </a:rPr>
              <a:t>]</a:t>
            </a:r>
            <a:endParaRPr lang="en-US" sz="700">
              <a:latin typeface="+mj-lt"/>
            </a:endParaRPr>
          </a:p>
        </p:txBody>
      </p:sp>
      <p:sp>
        <p:nvSpPr>
          <p:cNvPr id="21" name="pole tekstowe 20" descr=" 4">
            <a:extLst>
              <a:ext uri="{FF2B5EF4-FFF2-40B4-BE49-F238E27FC236}">
                <a16:creationId xmlns:a16="http://schemas.microsoft.com/office/drawing/2014/main" id="{37D4C4E1-6353-4C27-9F69-5CDF7C64ABBC}"/>
              </a:ext>
            </a:extLst>
          </p:cNvPr>
          <p:cNvSpPr txBox="1"/>
          <p:nvPr/>
        </p:nvSpPr>
        <p:spPr>
          <a:xfrm>
            <a:off x="1374788" y="1289938"/>
            <a:ext cx="21339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/>
              <a:t>[HADES </a:t>
            </a:r>
            <a:r>
              <a:rPr lang="pl-PL" sz="700" err="1"/>
              <a:t>Collab</a:t>
            </a:r>
            <a:r>
              <a:rPr lang="pl-PL" sz="700"/>
              <a:t>., Nature </a:t>
            </a:r>
            <a:r>
              <a:rPr lang="pl-PL" sz="700" err="1"/>
              <a:t>Physics</a:t>
            </a:r>
            <a:r>
              <a:rPr lang="pl-PL" sz="700"/>
              <a:t> 15 (2019) 1040]</a:t>
            </a:r>
          </a:p>
        </p:txBody>
      </p:sp>
    </p:spTree>
    <p:extLst>
      <p:ext uri="{BB962C8B-B14F-4D97-AF65-F5344CB8AC3E}">
        <p14:creationId xmlns:p14="http://schemas.microsoft.com/office/powerpoint/2010/main" val="32641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5545580" y="1437624"/>
            <a:ext cx="298686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50">
                <a:solidFill>
                  <a:srgbClr val="0000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Schematic spectral distribution of lepton pairs emitted in ultra-relativistic heavy ion collisions</a:t>
            </a:r>
          </a:p>
        </p:txBody>
      </p:sp>
      <p:pic>
        <p:nvPicPr>
          <p:cNvPr id="11" name="Grafik 14" descr="cbm_cocktail_auau25gev_epem_cr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1574" y="1814711"/>
            <a:ext cx="2996208" cy="2415479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3"/>
          <a:srcRect l="21084" r="26206"/>
          <a:stretch/>
        </p:blipFill>
        <p:spPr>
          <a:xfrm>
            <a:off x="6026807" y="1995815"/>
            <a:ext cx="219777" cy="437906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1A6726B8-020E-4412-B484-F4D687F256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99496"/>
            <a:ext cx="3318343" cy="2673904"/>
          </a:xfrm>
          <a:prstGeom prst="rect">
            <a:avLst/>
          </a:prstGeom>
        </p:spPr>
      </p:pic>
      <p:pic>
        <p:nvPicPr>
          <p:cNvPr id="21" name="PFE element 5" descr="lCAyMzWKPdCY4.png">
            <a:extLst>
              <a:ext uri="{FF2B5EF4-FFF2-40B4-BE49-F238E27FC236}">
                <a16:creationId xmlns:a16="http://schemas.microsoft.com/office/drawing/2014/main" id="{5AEF357E-0548-4B5F-8108-0D4B6FF3F302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prstClr val="black"/>
              <a:srgbClr val="392D9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672">
            <a:off x="2359660" y="2973946"/>
            <a:ext cx="658963" cy="86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FE element 5" descr="lCAyMzWKPdCY4.png">
            <a:extLst>
              <a:ext uri="{FF2B5EF4-FFF2-40B4-BE49-F238E27FC236}">
                <a16:creationId xmlns:a16="http://schemas.microsoft.com/office/drawing/2014/main" id="{CC530857-8333-464D-8C76-4EE4876BF6E2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713" y="2170634"/>
            <a:ext cx="658964" cy="86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FE element 5" descr="lCAyMzWKPdCY4.png">
            <a:extLst>
              <a:ext uri="{FF2B5EF4-FFF2-40B4-BE49-F238E27FC236}">
                <a16:creationId xmlns:a16="http://schemas.microsoft.com/office/drawing/2014/main" id="{17BE985C-B71F-4B78-BAEE-22C78424E353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prstClr val="black"/>
              <a:srgbClr val="A143D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7742">
            <a:off x="1503689" y="2100724"/>
            <a:ext cx="658964" cy="86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FE element 5" descr="lCAyMzWKPdCY4.png">
            <a:extLst>
              <a:ext uri="{FF2B5EF4-FFF2-40B4-BE49-F238E27FC236}">
                <a16:creationId xmlns:a16="http://schemas.microsoft.com/office/drawing/2014/main" id="{14676ABE-EDDA-409F-8FF2-4EA10D833E6C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prstClr val="black"/>
              <a:srgbClr val="0C0C9E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5049">
            <a:off x="3163669" y="1300891"/>
            <a:ext cx="658964" cy="86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Grafik 14" descr="cbm_cocktail_auau25gev_epem_crop.png">
            <a:extLst>
              <a:ext uri="{FF2B5EF4-FFF2-40B4-BE49-F238E27FC236}">
                <a16:creationId xmlns:a16="http://schemas.microsoft.com/office/drawing/2014/main" id="{93DC50D2-AC3E-4A96-8C51-2FB3FF0ED2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56026" t="5752" r="5706" b="74427"/>
          <a:stretch/>
        </p:blipFill>
        <p:spPr>
          <a:xfrm>
            <a:off x="927343" y="1430323"/>
            <a:ext cx="1146593" cy="478754"/>
          </a:xfrm>
          <a:prstGeom prst="rect">
            <a:avLst/>
          </a:prstGeom>
        </p:spPr>
      </p:pic>
      <p:pic>
        <p:nvPicPr>
          <p:cNvPr id="22" name="PFE element 5" descr="lCAyMzWKPdCY4.png">
            <a:extLst>
              <a:ext uri="{FF2B5EF4-FFF2-40B4-BE49-F238E27FC236}">
                <a16:creationId xmlns:a16="http://schemas.microsoft.com/office/drawing/2014/main" id="{16DFF3E2-8061-4324-9E17-8873B1B5E4D4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282">
            <a:off x="2001281" y="1725271"/>
            <a:ext cx="658964" cy="86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Prostokąt 26">
            <a:extLst>
              <a:ext uri="{FF2B5EF4-FFF2-40B4-BE49-F238E27FC236}">
                <a16:creationId xmlns:a16="http://schemas.microsoft.com/office/drawing/2014/main" id="{C308A6AB-92C5-4617-8629-86016E003CBC}"/>
              </a:ext>
            </a:extLst>
          </p:cNvPr>
          <p:cNvSpPr/>
          <p:nvPr/>
        </p:nvSpPr>
        <p:spPr>
          <a:xfrm>
            <a:off x="1796545" y="1545637"/>
            <a:ext cx="264252" cy="120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Prostokąt 27">
            <a:extLst>
              <a:ext uri="{FF2B5EF4-FFF2-40B4-BE49-F238E27FC236}">
                <a16:creationId xmlns:a16="http://schemas.microsoft.com/office/drawing/2014/main" id="{3A26D590-1185-4764-8FB5-5B2DF5131DD2}"/>
              </a:ext>
            </a:extLst>
          </p:cNvPr>
          <p:cNvSpPr/>
          <p:nvPr/>
        </p:nvSpPr>
        <p:spPr>
          <a:xfrm>
            <a:off x="927343" y="1781123"/>
            <a:ext cx="987081" cy="147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04E4A638-D6EE-4196-94AC-A10DB50C7BA9}"/>
              </a:ext>
            </a:extLst>
          </p:cNvPr>
          <p:cNvSpPr/>
          <p:nvPr/>
        </p:nvSpPr>
        <p:spPr>
          <a:xfrm>
            <a:off x="927343" y="1633526"/>
            <a:ext cx="987081" cy="147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Prostokąt 29">
            <a:extLst>
              <a:ext uri="{FF2B5EF4-FFF2-40B4-BE49-F238E27FC236}">
                <a16:creationId xmlns:a16="http://schemas.microsoft.com/office/drawing/2014/main" id="{68736D8F-1468-4C4F-8F14-8C2AC83D8A7C}"/>
              </a:ext>
            </a:extLst>
          </p:cNvPr>
          <p:cNvSpPr/>
          <p:nvPr/>
        </p:nvSpPr>
        <p:spPr>
          <a:xfrm>
            <a:off x="927343" y="1530922"/>
            <a:ext cx="987081" cy="147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8A55BB50-5FB8-44FF-BD4F-853C17A295C3}"/>
              </a:ext>
            </a:extLst>
          </p:cNvPr>
          <p:cNvSpPr/>
          <p:nvPr/>
        </p:nvSpPr>
        <p:spPr>
          <a:xfrm>
            <a:off x="927343" y="1381196"/>
            <a:ext cx="987081" cy="147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8" name="Content Placeholder 14" descr="thermometer.jpg">
            <a:extLst>
              <a:ext uri="{FF2B5EF4-FFF2-40B4-BE49-F238E27FC236}">
                <a16:creationId xmlns:a16="http://schemas.microsoft.com/office/drawing/2014/main" id="{BC34040D-6045-4998-ADED-FC5784C41C4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369" b="89806" l="3297" r="950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63838" y="2566035"/>
            <a:ext cx="533443" cy="601833"/>
          </a:xfrm>
          <a:prstGeom prst="rect">
            <a:avLst/>
          </a:prstGeom>
        </p:spPr>
      </p:pic>
      <p:pic>
        <p:nvPicPr>
          <p:cNvPr id="19" name="Content Placeholder 14" descr="thermometer.jpg">
            <a:extLst>
              <a:ext uri="{FF2B5EF4-FFF2-40B4-BE49-F238E27FC236}">
                <a16:creationId xmlns:a16="http://schemas.microsoft.com/office/drawing/2014/main" id="{9AB86CF4-78C8-4CC1-A2F5-61AABF63A0F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369" b="89806" l="3297" r="950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3337" y="2031690"/>
            <a:ext cx="533443" cy="601833"/>
          </a:xfrm>
          <a:prstGeom prst="rect">
            <a:avLst/>
          </a:prstGeom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8830F7A2-732C-4196-A2A2-CA5934F1F1E4}"/>
              </a:ext>
            </a:extLst>
          </p:cNvPr>
          <p:cNvSpPr txBox="1"/>
          <p:nvPr/>
        </p:nvSpPr>
        <p:spPr>
          <a:xfrm>
            <a:off x="6301235" y="1978119"/>
            <a:ext cx="5966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00"/>
              <a:t>At </a:t>
            </a:r>
            <a:r>
              <a:rPr lang="pl-PL" sz="600" err="1"/>
              <a:t>low</a:t>
            </a:r>
            <a:r>
              <a:rPr lang="pl-PL" sz="600"/>
              <a:t> E</a:t>
            </a:r>
            <a:r>
              <a:rPr lang="pl-PL" sz="600" baseline="-25000"/>
              <a:t>beam</a:t>
            </a:r>
          </a:p>
        </p:txBody>
      </p:sp>
      <p:sp>
        <p:nvSpPr>
          <p:cNvPr id="32" name="Tytuł 3" descr=" 4">
            <a:extLst>
              <a:ext uri="{FF2B5EF4-FFF2-40B4-BE49-F238E27FC236}">
                <a16:creationId xmlns:a16="http://schemas.microsoft.com/office/drawing/2014/main" id="{03D9B453-0870-4C19-A102-5C1650C4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4" y="366712"/>
            <a:ext cx="6808162" cy="628650"/>
          </a:xfrm>
        </p:spPr>
        <p:txBody>
          <a:bodyPr/>
          <a:lstStyle/>
          <a:p>
            <a:r>
              <a:rPr lang="pl-PL" err="1"/>
              <a:t>Electromagnetic</a:t>
            </a:r>
            <a:r>
              <a:rPr lang="pl-PL"/>
              <a:t> </a:t>
            </a:r>
            <a:r>
              <a:rPr lang="pl-PL" err="1"/>
              <a:t>probes</a:t>
            </a:r>
            <a:r>
              <a:rPr lang="pl-PL"/>
              <a:t> </a:t>
            </a:r>
            <a:br>
              <a:rPr lang="pl-PL"/>
            </a:br>
            <a:r>
              <a:rPr lang="pl-PL"/>
              <a:t>of </a:t>
            </a:r>
            <a:r>
              <a:rPr lang="pl-PL" err="1"/>
              <a:t>strongly</a:t>
            </a:r>
            <a:r>
              <a:rPr lang="pl-PL"/>
              <a:t> </a:t>
            </a:r>
            <a:r>
              <a:rPr lang="pl-PL" err="1"/>
              <a:t>interacting</a:t>
            </a:r>
            <a:r>
              <a:rPr lang="pl-PL"/>
              <a:t> </a:t>
            </a:r>
            <a:r>
              <a:rPr lang="pl-PL" err="1"/>
              <a:t>matter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3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8" grpId="0" animBg="1"/>
      <p:bldP spid="29" grpId="0" animBg="1"/>
      <p:bldP spid="30" grpId="0" animBg="1"/>
      <p:bldP spid="31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0A49AB-6E82-4449-A4EF-71EB8FDDA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Describing</a:t>
            </a:r>
            <a:r>
              <a:rPr lang="pl-PL"/>
              <a:t> the </a:t>
            </a:r>
            <a:r>
              <a:rPr lang="pl-PL" err="1"/>
              <a:t>electromagnetic</a:t>
            </a:r>
            <a:r>
              <a:rPr lang="pl-PL"/>
              <a:t> </a:t>
            </a:r>
            <a:r>
              <a:rPr lang="pl-PL" err="1"/>
              <a:t>rate</a:t>
            </a:r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9692534E-8443-D64D-897E-1DB14D30E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82" y="1200171"/>
            <a:ext cx="3870131" cy="478918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5BE252A4-50E0-3645-9392-773501448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82" y="2015532"/>
            <a:ext cx="4538842" cy="521721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64C17E09-CE04-9C47-86FB-5A30E7E1C7D3}"/>
              </a:ext>
            </a:extLst>
          </p:cNvPr>
          <p:cNvSpPr/>
          <p:nvPr/>
        </p:nvSpPr>
        <p:spPr>
          <a:xfrm>
            <a:off x="1444177" y="1216880"/>
            <a:ext cx="691839" cy="5217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7B47211-141F-9D4F-BC2A-35856F828F6A}"/>
              </a:ext>
            </a:extLst>
          </p:cNvPr>
          <p:cNvSpPr txBox="1"/>
          <p:nvPr/>
        </p:nvSpPr>
        <p:spPr>
          <a:xfrm>
            <a:off x="1192599" y="1755310"/>
            <a:ext cx="1167984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>
                <a:solidFill>
                  <a:srgbClr val="C00000"/>
                </a:solidFill>
              </a:rPr>
              <a:t>Boltzmann </a:t>
            </a:r>
            <a:r>
              <a:rPr lang="pl-PL" sz="1200" err="1">
                <a:solidFill>
                  <a:srgbClr val="C00000"/>
                </a:solidFill>
              </a:rPr>
              <a:t>factor</a:t>
            </a:r>
            <a:endParaRPr lang="pl-PL" sz="1200">
              <a:solidFill>
                <a:srgbClr val="C00000"/>
              </a:solidFill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3187A53F-A16E-3D40-9C9A-182AE46FD811}"/>
              </a:ext>
            </a:extLst>
          </p:cNvPr>
          <p:cNvSpPr/>
          <p:nvPr/>
        </p:nvSpPr>
        <p:spPr>
          <a:xfrm>
            <a:off x="2607215" y="1216880"/>
            <a:ext cx="1541424" cy="5217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2D4F59D8-60A9-DC4C-9897-00A7B17D9408}"/>
              </a:ext>
            </a:extLst>
          </p:cNvPr>
          <p:cNvSpPr txBox="1"/>
          <p:nvPr/>
        </p:nvSpPr>
        <p:spPr>
          <a:xfrm>
            <a:off x="2798138" y="1755310"/>
            <a:ext cx="1159583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err="1">
                <a:solidFill>
                  <a:srgbClr val="0070C0"/>
                </a:solidFill>
              </a:rPr>
              <a:t>Spectral</a:t>
            </a:r>
            <a:r>
              <a:rPr lang="pl-PL" sz="1200">
                <a:solidFill>
                  <a:srgbClr val="0070C0"/>
                </a:solidFill>
              </a:rPr>
              <a:t> </a:t>
            </a:r>
            <a:r>
              <a:rPr lang="pl-PL" sz="1200" err="1">
                <a:solidFill>
                  <a:srgbClr val="0070C0"/>
                </a:solidFill>
              </a:rPr>
              <a:t>function</a:t>
            </a:r>
            <a:endParaRPr lang="pl-PL" sz="1200">
              <a:solidFill>
                <a:srgbClr val="0070C0"/>
              </a:solidFill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B2469F09-22D1-9C43-B6FC-D59928F496DE}"/>
              </a:ext>
            </a:extLst>
          </p:cNvPr>
          <p:cNvSpPr/>
          <p:nvPr/>
        </p:nvSpPr>
        <p:spPr>
          <a:xfrm>
            <a:off x="233045" y="2050029"/>
            <a:ext cx="1541424" cy="5217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95EB352C-25AE-7746-B354-FB5F5CED51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49" y="3643694"/>
            <a:ext cx="1961034" cy="347565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3D90FAB7-2079-4142-A82D-1E7FBCBCB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6016" y="2985354"/>
            <a:ext cx="2969529" cy="1666749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923C1AF9-2617-9645-B06A-89A05CE8E74D}"/>
              </a:ext>
            </a:extLst>
          </p:cNvPr>
          <p:cNvSpPr txBox="1"/>
          <p:nvPr/>
        </p:nvSpPr>
        <p:spPr>
          <a:xfrm>
            <a:off x="20658" y="3090676"/>
            <a:ext cx="2319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/>
              <a:t>In </a:t>
            </a:r>
            <a:r>
              <a:rPr lang="pl-PL" sz="1200" err="1"/>
              <a:t>vacuum</a:t>
            </a:r>
            <a:r>
              <a:rPr lang="pl-PL" sz="1200"/>
              <a:t> the </a:t>
            </a:r>
            <a:r>
              <a:rPr lang="pl-PL" sz="1200" err="1"/>
              <a:t>spectral</a:t>
            </a:r>
            <a:r>
              <a:rPr lang="pl-PL" sz="1200"/>
              <a:t> </a:t>
            </a:r>
            <a:r>
              <a:rPr lang="pl-PL" sz="1200" err="1"/>
              <a:t>function</a:t>
            </a:r>
            <a:r>
              <a:rPr lang="pl-PL" sz="1200"/>
              <a:t> </a:t>
            </a:r>
            <a:r>
              <a:rPr lang="pl-PL" sz="1200" err="1"/>
              <a:t>has</a:t>
            </a:r>
            <a:r>
              <a:rPr lang="pl-PL" sz="1200"/>
              <a:t> </a:t>
            </a:r>
            <a:r>
              <a:rPr lang="pl-PL" sz="1200" err="1"/>
              <a:t>been</a:t>
            </a:r>
            <a:r>
              <a:rPr lang="pl-PL" sz="1200"/>
              <a:t> </a:t>
            </a:r>
            <a:r>
              <a:rPr lang="pl-PL" sz="1200" err="1"/>
              <a:t>precisely</a:t>
            </a:r>
            <a:r>
              <a:rPr lang="pl-PL" sz="1200"/>
              <a:t> </a:t>
            </a:r>
            <a:r>
              <a:rPr lang="pl-PL" sz="1200" err="1"/>
              <a:t>measured</a:t>
            </a:r>
            <a:r>
              <a:rPr lang="pl-PL" sz="1200"/>
              <a:t>: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6CA7393F-5D5A-D74C-A68A-0CCB953B2F7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159" t="25277" r="34341" b="12500"/>
          <a:stretch/>
        </p:blipFill>
        <p:spPr>
          <a:xfrm>
            <a:off x="5118695" y="2115939"/>
            <a:ext cx="1784688" cy="1486100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B266B8B-655C-5145-A2C9-A037ACEB8C91}"/>
              </a:ext>
            </a:extLst>
          </p:cNvPr>
          <p:cNvSpPr txBox="1"/>
          <p:nvPr/>
        </p:nvSpPr>
        <p:spPr>
          <a:xfrm>
            <a:off x="5012411" y="1151396"/>
            <a:ext cx="4154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/>
              <a:t>In-medium </a:t>
            </a:r>
            <a:r>
              <a:rPr lang="pl-PL" sz="1200" err="1"/>
              <a:t>parametrization</a:t>
            </a:r>
            <a:r>
              <a:rPr lang="pl-PL" sz="1200"/>
              <a:t> of the </a:t>
            </a:r>
            <a:r>
              <a:rPr lang="pl-PL" sz="1200" err="1"/>
              <a:t>spectral</a:t>
            </a:r>
            <a:r>
              <a:rPr lang="pl-PL" sz="1200"/>
              <a:t> </a:t>
            </a:r>
            <a:r>
              <a:rPr lang="pl-PL" sz="1200" err="1"/>
              <a:t>function</a:t>
            </a:r>
            <a:endParaRPr lang="pl-PL" sz="120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8C046D5-530D-0A49-B846-FD51D655C39E}"/>
              </a:ext>
            </a:extLst>
          </p:cNvPr>
          <p:cNvSpPr txBox="1"/>
          <p:nvPr/>
        </p:nvSpPr>
        <p:spPr>
          <a:xfrm>
            <a:off x="5118695" y="3643694"/>
            <a:ext cx="2074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>
                <a:solidFill>
                  <a:srgbClr val="0069B7"/>
                </a:solidFill>
              </a:rPr>
              <a:t>[Data: NA60 </a:t>
            </a:r>
            <a:r>
              <a:rPr lang="pl-PL" sz="600" err="1">
                <a:solidFill>
                  <a:srgbClr val="0069B7"/>
                </a:solidFill>
              </a:rPr>
              <a:t>Collab</a:t>
            </a:r>
            <a:r>
              <a:rPr lang="pl-PL" sz="600">
                <a:solidFill>
                  <a:srgbClr val="0069B7"/>
                </a:solidFill>
              </a:rPr>
              <a:t>., AIP </a:t>
            </a:r>
            <a:r>
              <a:rPr lang="pl-PL" sz="600" err="1">
                <a:solidFill>
                  <a:srgbClr val="0069B7"/>
                </a:solidFill>
              </a:rPr>
              <a:t>Conf</a:t>
            </a:r>
            <a:r>
              <a:rPr lang="pl-PL" sz="600">
                <a:solidFill>
                  <a:srgbClr val="0069B7"/>
                </a:solidFill>
              </a:rPr>
              <a:t>. Proc. 1322 (2010) 1-10,</a:t>
            </a:r>
            <a:br>
              <a:rPr lang="pl-PL" sz="600">
                <a:solidFill>
                  <a:srgbClr val="0069B7"/>
                </a:solidFill>
              </a:rPr>
            </a:br>
            <a:r>
              <a:rPr lang="pl-PL" sz="600">
                <a:solidFill>
                  <a:srgbClr val="0069B7"/>
                </a:solidFill>
              </a:rPr>
              <a:t>Model: H. v. </a:t>
            </a:r>
            <a:r>
              <a:rPr lang="pl-PL" sz="600" err="1">
                <a:solidFill>
                  <a:srgbClr val="0069B7"/>
                </a:solidFill>
              </a:rPr>
              <a:t>Hees</a:t>
            </a:r>
            <a:r>
              <a:rPr lang="pl-PL" sz="600">
                <a:solidFill>
                  <a:srgbClr val="0069B7"/>
                </a:solidFill>
              </a:rPr>
              <a:t>, R. </a:t>
            </a:r>
            <a:r>
              <a:rPr lang="pl-PL" sz="600" err="1">
                <a:solidFill>
                  <a:srgbClr val="0069B7"/>
                </a:solidFill>
              </a:rPr>
              <a:t>Rapp</a:t>
            </a:r>
            <a:r>
              <a:rPr lang="pl-PL" sz="600">
                <a:solidFill>
                  <a:srgbClr val="0069B7"/>
                </a:solidFill>
              </a:rPr>
              <a:t>, NPA 608 (2008) 339-387]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F7CA49F6-3BB8-E24C-BBD5-95E11DD67F9A}"/>
              </a:ext>
            </a:extLst>
          </p:cNvPr>
          <p:cNvSpPr/>
          <p:nvPr/>
        </p:nvSpPr>
        <p:spPr>
          <a:xfrm>
            <a:off x="5220072" y="1347614"/>
            <a:ext cx="247975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600">
                <a:solidFill>
                  <a:srgbClr val="00B0F0"/>
                </a:solidFill>
                <a:latin typeface="Helvetica" pitchFamily="2" charset="0"/>
              </a:rPr>
              <a:t>[R. </a:t>
            </a:r>
            <a:r>
              <a:rPr lang="pl-PL" sz="600" err="1">
                <a:solidFill>
                  <a:srgbClr val="00B0F0"/>
                </a:solidFill>
                <a:latin typeface="Helvetica" pitchFamily="2" charset="0"/>
              </a:rPr>
              <a:t>Rapp</a:t>
            </a:r>
            <a:r>
              <a:rPr lang="pl-PL" sz="600">
                <a:solidFill>
                  <a:srgbClr val="00B0F0"/>
                </a:solidFill>
                <a:latin typeface="Helvetica" pitchFamily="2" charset="0"/>
              </a:rPr>
              <a:t>, J. </a:t>
            </a:r>
            <a:r>
              <a:rPr lang="pl-PL" sz="600" err="1">
                <a:solidFill>
                  <a:srgbClr val="00B0F0"/>
                </a:solidFill>
                <a:latin typeface="Helvetica" pitchFamily="2" charset="0"/>
              </a:rPr>
              <a:t>Wambach</a:t>
            </a:r>
            <a:r>
              <a:rPr lang="pl-PL" sz="600">
                <a:solidFill>
                  <a:srgbClr val="00B0F0"/>
                </a:solidFill>
                <a:latin typeface="Helvetica" pitchFamily="2" charset="0"/>
              </a:rPr>
              <a:t>: </a:t>
            </a:r>
            <a:r>
              <a:rPr lang="pl-PL" sz="600" err="1">
                <a:solidFill>
                  <a:srgbClr val="00B0F0"/>
                </a:solidFill>
                <a:latin typeface="Helvetica" pitchFamily="2" charset="0"/>
              </a:rPr>
              <a:t>Eur</a:t>
            </a:r>
            <a:r>
              <a:rPr lang="pl-PL" sz="600">
                <a:solidFill>
                  <a:srgbClr val="00B0F0"/>
                </a:solidFill>
                <a:latin typeface="Helvetica" pitchFamily="2" charset="0"/>
              </a:rPr>
              <a:t>. </a:t>
            </a:r>
            <a:r>
              <a:rPr lang="pl-PL" sz="600" err="1">
                <a:solidFill>
                  <a:srgbClr val="00B0F0"/>
                </a:solidFill>
                <a:latin typeface="Helvetica" pitchFamily="2" charset="0"/>
              </a:rPr>
              <a:t>Phys</a:t>
            </a:r>
            <a:r>
              <a:rPr lang="pl-PL" sz="600">
                <a:solidFill>
                  <a:srgbClr val="00B0F0"/>
                </a:solidFill>
                <a:latin typeface="Helvetica" pitchFamily="2" charset="0"/>
              </a:rPr>
              <a:t>. J. A 6 (1999) 415]</a:t>
            </a:r>
            <a:endParaRPr lang="pl-PL" sz="600">
              <a:solidFill>
                <a:srgbClr val="00B0F0"/>
              </a:solidFill>
              <a:effectLst/>
              <a:latin typeface="Helvetica" pitchFamily="2" charset="0"/>
            </a:endParaRP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AC3C96B8-5D98-DD4A-B22B-403DC179EFBD}"/>
              </a:ext>
            </a:extLst>
          </p:cNvPr>
          <p:cNvSpPr txBox="1"/>
          <p:nvPr/>
        </p:nvSpPr>
        <p:spPr>
          <a:xfrm>
            <a:off x="5012412" y="1567507"/>
            <a:ext cx="3782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err="1"/>
              <a:t>Coupling</a:t>
            </a:r>
            <a:r>
              <a:rPr lang="pl-PL" sz="1200"/>
              <a:t> to </a:t>
            </a:r>
            <a:r>
              <a:rPr lang="pl-PL" sz="1200" err="1"/>
              <a:t>baryons</a:t>
            </a:r>
            <a:r>
              <a:rPr lang="pl-PL" sz="1200"/>
              <a:t> → </a:t>
            </a:r>
            <a:r>
              <a:rPr lang="pl-PL" sz="1200" err="1"/>
              <a:t>strong</a:t>
            </a:r>
            <a:r>
              <a:rPr lang="pl-PL" sz="1200"/>
              <a:t> </a:t>
            </a:r>
            <a:r>
              <a:rPr lang="pl-PL" sz="1200" err="1"/>
              <a:t>broadening</a:t>
            </a:r>
            <a:r>
              <a:rPr lang="pl-PL" sz="1200"/>
              <a:t> of the SF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A457943-7672-F643-8F75-90CE3D074CB9}"/>
              </a:ext>
            </a:extLst>
          </p:cNvPr>
          <p:cNvSpPr/>
          <p:nvPr/>
        </p:nvSpPr>
        <p:spPr>
          <a:xfrm>
            <a:off x="7156975" y="2105712"/>
            <a:ext cx="1784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Describes the dilepton </a:t>
            </a:r>
            <a:br>
              <a:rPr lang="en-GB" sz="1200"/>
            </a:br>
            <a:r>
              <a:rPr lang="en-GB" sz="1200"/>
              <a:t>spectra from: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200"/>
              <a:t>ALICE</a:t>
            </a:r>
            <a:br>
              <a:rPr lang="en-GB" sz="1200"/>
            </a:br>
            <a:r>
              <a:rPr lang="en-GB" sz="600"/>
              <a:t>[</a:t>
            </a:r>
            <a:r>
              <a:rPr lang="en-GB" sz="600" err="1"/>
              <a:t>Phys.Rev.C</a:t>
            </a:r>
            <a:r>
              <a:rPr lang="en-GB" sz="600"/>
              <a:t> 99 (2019) 2, 024002]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200"/>
              <a:t>STAR</a:t>
            </a:r>
            <a:br>
              <a:rPr lang="en-GB" sz="1200"/>
            </a:br>
            <a:r>
              <a:rPr lang="en-GB" sz="600"/>
              <a:t>[</a:t>
            </a:r>
            <a:r>
              <a:rPr lang="en-GB" sz="600" err="1"/>
              <a:t>Phys.Lett.B</a:t>
            </a:r>
            <a:r>
              <a:rPr lang="en-GB" sz="600"/>
              <a:t> 750 (2015) 64-71]</a:t>
            </a:r>
            <a:br>
              <a:rPr lang="en-GB" sz="600"/>
            </a:br>
            <a:r>
              <a:rPr lang="en-GB" sz="600"/>
              <a:t>[arXiv:1810.10159 [</a:t>
            </a:r>
            <a:r>
              <a:rPr lang="en-GB" sz="600" err="1"/>
              <a:t>nucl</a:t>
            </a:r>
            <a:r>
              <a:rPr lang="en-GB" sz="600"/>
              <a:t>-ex]]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200"/>
              <a:t>NA60</a:t>
            </a:r>
            <a:br>
              <a:rPr lang="en-GB" sz="1200"/>
            </a:br>
            <a:r>
              <a:rPr lang="en-GB" sz="600"/>
              <a:t>[</a:t>
            </a:r>
            <a:r>
              <a:rPr lang="en-GB" sz="600" err="1"/>
              <a:t>Phys.Rev.Lett</a:t>
            </a:r>
            <a:r>
              <a:rPr lang="en-GB" sz="600"/>
              <a:t>. 96 (2006) 162302]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200"/>
              <a:t>CERES</a:t>
            </a:r>
            <a:br>
              <a:rPr lang="en-GB" sz="1200"/>
            </a:br>
            <a:r>
              <a:rPr lang="en-GB" sz="600"/>
              <a:t>[</a:t>
            </a:r>
            <a:r>
              <a:rPr lang="en-GB" sz="600" err="1"/>
              <a:t>Phys.Lett.B</a:t>
            </a:r>
            <a:r>
              <a:rPr lang="en-GB" sz="600"/>
              <a:t> 666 (2008) 425-429]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200"/>
              <a:t>HADES</a:t>
            </a:r>
            <a:br>
              <a:rPr lang="en-GB" sz="1200"/>
            </a:br>
            <a:r>
              <a:rPr lang="en-GB" sz="600"/>
              <a:t>[Nature Phys. 15 (2019) 10, 1040-1045]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66654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13175C-FA8A-D54D-9727-20EF892E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cs typeface="Tahoma"/>
              </a:rPr>
              <a:t>Towards the few-GeV energy regime</a:t>
            </a:r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04658179-DE30-EC49-B88B-951D08835944}"/>
              </a:ext>
            </a:extLst>
          </p:cNvPr>
          <p:cNvSpPr txBox="1"/>
          <p:nvPr/>
        </p:nvSpPr>
        <p:spPr>
          <a:xfrm>
            <a:off x="177800" y="1131590"/>
            <a:ext cx="2739853" cy="1220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pl-PL" sz="1200" b="1"/>
              <a:t>Lower </a:t>
            </a:r>
            <a:r>
              <a:rPr lang="pl-PL" sz="1200" b="1" err="1"/>
              <a:t>beam</a:t>
            </a:r>
            <a:r>
              <a:rPr lang="pl-PL" sz="1200" b="1"/>
              <a:t> </a:t>
            </a:r>
            <a:r>
              <a:rPr lang="pl-PL" sz="1200" b="1" err="1"/>
              <a:t>energy</a:t>
            </a:r>
            <a:r>
              <a:rPr lang="en-US" sz="1200" b="1"/>
              <a:t>:</a:t>
            </a:r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/>
              <a:t>Lower temperature</a:t>
            </a:r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/>
              <a:t>Less abundant meson production</a:t>
            </a:r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/>
              <a:t>Slower thermalization</a:t>
            </a:r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/>
              <a:t>Local thermal equilibrium at best</a:t>
            </a:r>
            <a:endParaRPr lang="pl-PL" sz="120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945BE68-4450-AB44-9C9A-39B022C66903}"/>
              </a:ext>
            </a:extLst>
          </p:cNvPr>
          <p:cNvSpPr txBox="1"/>
          <p:nvPr/>
        </p:nvSpPr>
        <p:spPr>
          <a:xfrm>
            <a:off x="177799" y="2499742"/>
            <a:ext cx="3754503" cy="21364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400"/>
              </a:spcBef>
            </a:pPr>
            <a:r>
              <a:rPr lang="en-GB" sz="1200" b="1">
                <a:latin typeface="Arial"/>
                <a:cs typeface="Arial"/>
              </a:rPr>
              <a:t>Possibilities:</a:t>
            </a:r>
            <a:endParaRPr lang="en-GB" sz="1200" b="1"/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>
                <a:latin typeface="Arial"/>
                <a:cs typeface="Arial"/>
              </a:rPr>
              <a:t>Microscopic transport models</a:t>
            </a:r>
          </a:p>
          <a:p>
            <a:pPr marL="285750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>
                <a:latin typeface="Arial"/>
                <a:cs typeface="Arial"/>
              </a:rPr>
              <a:t>Coarse graining of the hadronic transport</a:t>
            </a:r>
          </a:p>
          <a:p>
            <a:pPr marL="548640" lvl="1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050">
                <a:latin typeface="Arial"/>
                <a:cs typeface="Arial"/>
              </a:rPr>
              <a:t>Simulate (ensemble average of) events with transport model</a:t>
            </a:r>
          </a:p>
          <a:p>
            <a:pPr marL="548640" lvl="1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050">
                <a:latin typeface="Arial"/>
                <a:cs typeface="Arial"/>
              </a:rPr>
              <a:t>Divide the evolution in 4D spacetime cells</a:t>
            </a:r>
          </a:p>
          <a:p>
            <a:pPr marL="548640" lvl="1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050">
                <a:latin typeface="Arial"/>
                <a:cs typeface="Arial"/>
              </a:rPr>
              <a:t>Calculate bulk properties in each cell (T, </a:t>
            </a:r>
            <a:r>
              <a:rPr lang="en-US" sz="1050" err="1">
                <a:latin typeface="Symbol"/>
                <a:cs typeface="Arial"/>
                <a:sym typeface="Symbol"/>
              </a:rPr>
              <a:t>r</a:t>
            </a:r>
            <a:r>
              <a:rPr lang="en-US" sz="1050" baseline="-25000" err="1">
                <a:latin typeface="Arial"/>
                <a:cs typeface="Arial"/>
              </a:rPr>
              <a:t>B</a:t>
            </a:r>
            <a:r>
              <a:rPr lang="en-US" sz="1050">
                <a:latin typeface="Arial"/>
                <a:cs typeface="Arial"/>
              </a:rPr>
              <a:t>, </a:t>
            </a:r>
            <a:r>
              <a:rPr lang="en-US" sz="1050" err="1">
                <a:latin typeface="Arial"/>
                <a:cs typeface="Arial"/>
              </a:rPr>
              <a:t>v</a:t>
            </a:r>
            <a:r>
              <a:rPr lang="en-US" sz="1050" baseline="-25000" err="1">
                <a:latin typeface="Arial"/>
                <a:cs typeface="Arial"/>
              </a:rPr>
              <a:t>coll</a:t>
            </a:r>
            <a:r>
              <a:rPr lang="en-US" sz="1050">
                <a:latin typeface="Arial"/>
                <a:cs typeface="Arial"/>
              </a:rPr>
              <a:t>)</a:t>
            </a:r>
          </a:p>
          <a:p>
            <a:pPr marL="548640" lvl="1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050">
                <a:latin typeface="Arial"/>
                <a:cs typeface="Arial"/>
              </a:rPr>
              <a:t>Calculate thermal dilepton rates </a:t>
            </a:r>
            <a:br>
              <a:rPr lang="en-US" sz="1050"/>
            </a:br>
            <a:r>
              <a:rPr lang="en-US" sz="1050">
                <a:latin typeface="Arial"/>
                <a:cs typeface="Arial"/>
              </a:rPr>
              <a:t>for these parameters</a:t>
            </a:r>
          </a:p>
          <a:p>
            <a:pPr marL="548640" lvl="1" indent="-285750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050">
                <a:latin typeface="Arial"/>
                <a:cs typeface="Arial"/>
              </a:rPr>
              <a:t>Add up the contributions of all the cells</a:t>
            </a:r>
            <a:endParaRPr lang="pl-PL" sz="1050">
              <a:latin typeface="Arial"/>
              <a:cs typeface="Arial"/>
            </a:endParaRPr>
          </a:p>
        </p:txBody>
      </p:sp>
      <p:grpSp>
        <p:nvGrpSpPr>
          <p:cNvPr id="10" name="Grupa 9">
            <a:extLst>
              <a:ext uri="{FF2B5EF4-FFF2-40B4-BE49-F238E27FC236}">
                <a16:creationId xmlns:a16="http://schemas.microsoft.com/office/drawing/2014/main" id="{ACCE512C-B479-7B4A-BF72-023A3ACA6F18}"/>
              </a:ext>
            </a:extLst>
          </p:cNvPr>
          <p:cNvGrpSpPr/>
          <p:nvPr/>
        </p:nvGrpSpPr>
        <p:grpSpPr>
          <a:xfrm>
            <a:off x="3563888" y="1346138"/>
            <a:ext cx="1951564" cy="2451224"/>
            <a:chOff x="2771800" y="336550"/>
            <a:chExt cx="3559150" cy="4470400"/>
          </a:xfrm>
        </p:grpSpPr>
        <p:pic>
          <p:nvPicPr>
            <p:cNvPr id="8" name="Obraz 7">
              <a:extLst>
                <a:ext uri="{FF2B5EF4-FFF2-40B4-BE49-F238E27FC236}">
                  <a16:creationId xmlns:a16="http://schemas.microsoft.com/office/drawing/2014/main" id="{521D22F4-632E-B745-BE33-5C3FB5589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3050" y="336550"/>
              <a:ext cx="3517900" cy="4470400"/>
            </a:xfrm>
            <a:prstGeom prst="rect">
              <a:avLst/>
            </a:prstGeom>
          </p:spPr>
        </p:pic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26D0F76A-B028-8E4A-A2F0-4A274DEB33F4}"/>
                </a:ext>
              </a:extLst>
            </p:cNvPr>
            <p:cNvSpPr/>
            <p:nvPr/>
          </p:nvSpPr>
          <p:spPr>
            <a:xfrm>
              <a:off x="2771800" y="2787774"/>
              <a:ext cx="288032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DA06816-383E-4F46-BE99-65C2F2FFC675}"/>
              </a:ext>
            </a:extLst>
          </p:cNvPr>
          <p:cNvSpPr txBox="1"/>
          <p:nvPr/>
        </p:nvSpPr>
        <p:spPr>
          <a:xfrm>
            <a:off x="6140817" y="1172712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/>
              <a:t>Momentum distribution of nucleons</a:t>
            </a:r>
            <a:br>
              <a:rPr lang="en-GB" sz="1200"/>
            </a:br>
            <a:r>
              <a:rPr lang="en-GB" sz="1200"/>
              <a:t>(based on </a:t>
            </a:r>
            <a:r>
              <a:rPr lang="en-GB" sz="1200" err="1"/>
              <a:t>UrQMD</a:t>
            </a:r>
            <a:r>
              <a:rPr lang="en-GB" sz="1200"/>
              <a:t>)</a:t>
            </a:r>
            <a:endParaRPr lang="pl-PL" sz="120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F5B8D8F8-3351-CE41-BF84-E82565914D58}"/>
              </a:ext>
            </a:extLst>
          </p:cNvPr>
          <p:cNvSpPr/>
          <p:nvPr/>
        </p:nvSpPr>
        <p:spPr>
          <a:xfrm>
            <a:off x="4139952" y="4035315"/>
            <a:ext cx="1928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C 66, 014903 (2002)</a:t>
            </a:r>
          </a:p>
          <a:p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800" err="1"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800">
                <a:ea typeface="Tahoma" panose="020B0604030504040204" pitchFamily="34" charset="0"/>
                <a:cs typeface="Tahoma" panose="020B0604030504040204" pitchFamily="34" charset="0"/>
              </a:rPr>
              <a:t>. C 92, 014911 (2015)</a:t>
            </a:r>
          </a:p>
          <a:p>
            <a:r>
              <a:rPr lang="en-US" sz="800">
                <a:ea typeface="Tahoma" panose="020B0604030504040204" pitchFamily="34" charset="0"/>
                <a:cs typeface="Tahoma" panose="020B0604030504040204" pitchFamily="34" charset="0"/>
              </a:rPr>
              <a:t>Eur. Phys. J. A, 52 5 (2016) 131</a:t>
            </a:r>
            <a:endParaRPr lang="pl-PL" sz="80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800" err="1"/>
              <a:t>Phys</a:t>
            </a:r>
            <a:r>
              <a:rPr lang="pl-PL" sz="800"/>
              <a:t>. </a:t>
            </a:r>
            <a:r>
              <a:rPr lang="pl-PL" sz="800" err="1"/>
              <a:t>Rev</a:t>
            </a:r>
            <a:r>
              <a:rPr lang="pl-PL" sz="800"/>
              <a:t>. C 98, 054908 (2018)</a:t>
            </a:r>
            <a:endParaRPr lang="en-US" sz="8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A1786BFD-A73A-6A45-A303-79B33CECD8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645" y="1727734"/>
            <a:ext cx="2803521" cy="257220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516216" y="1923678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>
                <a:latin typeface="Symbol" panose="05050102010706020507" pitchFamily="18" charset="2"/>
              </a:rPr>
              <a:t>t</a:t>
            </a:r>
            <a:r>
              <a:rPr lang="de-DE" sz="1100"/>
              <a:t>=4 </a:t>
            </a:r>
            <a:r>
              <a:rPr lang="de-DE" sz="1100" err="1"/>
              <a:t>fm</a:t>
            </a:r>
            <a:r>
              <a:rPr lang="de-DE" sz="1100"/>
              <a:t>/c</a:t>
            </a:r>
          </a:p>
        </p:txBody>
      </p:sp>
      <p:pic>
        <p:nvPicPr>
          <p:cNvPr id="11" name="Obraz 12">
            <a:extLst>
              <a:ext uri="{FF2B5EF4-FFF2-40B4-BE49-F238E27FC236}">
                <a16:creationId xmlns:a16="http://schemas.microsoft.com/office/drawing/2014/main" id="{A1786BFD-A73A-6A45-A303-79B33CECD8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644" y="1727734"/>
            <a:ext cx="2803521" cy="2572208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6516216" y="1923678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>
                <a:latin typeface="Symbol" panose="05050102010706020507" pitchFamily="18" charset="2"/>
              </a:rPr>
              <a:t>t</a:t>
            </a:r>
            <a:r>
              <a:rPr lang="de-DE" sz="1100"/>
              <a:t>=6 </a:t>
            </a:r>
            <a:r>
              <a:rPr lang="de-DE" sz="1100" err="1"/>
              <a:t>fm</a:t>
            </a:r>
            <a:r>
              <a:rPr lang="de-DE" sz="1100"/>
              <a:t>/c</a:t>
            </a:r>
          </a:p>
        </p:txBody>
      </p:sp>
      <p:pic>
        <p:nvPicPr>
          <p:cNvPr id="15" name="Obraz 12">
            <a:extLst>
              <a:ext uri="{FF2B5EF4-FFF2-40B4-BE49-F238E27FC236}">
                <a16:creationId xmlns:a16="http://schemas.microsoft.com/office/drawing/2014/main" id="{A1786BFD-A73A-6A45-A303-79B33CECD8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643" y="1727734"/>
            <a:ext cx="2793870" cy="2572208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6516216" y="1923678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>
                <a:latin typeface="Symbol" panose="05050102010706020507" pitchFamily="18" charset="2"/>
              </a:rPr>
              <a:t>t</a:t>
            </a:r>
            <a:r>
              <a:rPr lang="de-DE" sz="1100"/>
              <a:t>=9 </a:t>
            </a:r>
            <a:r>
              <a:rPr lang="de-DE" sz="1100" err="1"/>
              <a:t>fm</a:t>
            </a:r>
            <a:r>
              <a:rPr lang="de-DE" sz="1100"/>
              <a:t>/c</a:t>
            </a:r>
          </a:p>
        </p:txBody>
      </p:sp>
    </p:spTree>
    <p:extLst>
      <p:ext uri="{BB962C8B-B14F-4D97-AF65-F5344CB8AC3E}">
        <p14:creationId xmlns:p14="http://schemas.microsoft.com/office/powerpoint/2010/main" val="20540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388F397-F573-4160-A19B-3E9673691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Data Analysis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5D21D5-8ADB-40C8-8A53-09D2F97AF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14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Electron</a:t>
            </a:r>
            <a:r>
              <a:rPr lang="pl-PL"/>
              <a:t> </a:t>
            </a:r>
            <a:r>
              <a:rPr lang="pl-PL" err="1"/>
              <a:t>Identification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7800" y="1328737"/>
            <a:ext cx="5835000" cy="3429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err="1">
                <a:latin typeface="Tahoma"/>
                <a:ea typeface="Tahoma"/>
                <a:cs typeface="Tahoma"/>
              </a:rPr>
              <a:t>Track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quality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selection</a:t>
            </a:r>
            <a:endParaRPr lang="pl-PL" sz="1400">
              <a:latin typeface="Tahoma"/>
              <a:ea typeface="Tahoma"/>
              <a:cs typeface="Tahoma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>
                <a:latin typeface="Tahoma"/>
                <a:ea typeface="Tahoma"/>
                <a:cs typeface="Tahoma"/>
              </a:rPr>
              <a:t>Energy </a:t>
            </a:r>
            <a:r>
              <a:rPr lang="pl-PL" sz="1400" err="1">
                <a:latin typeface="Tahoma"/>
                <a:ea typeface="Tahoma"/>
                <a:cs typeface="Tahoma"/>
              </a:rPr>
              <a:t>loss</a:t>
            </a:r>
            <a:endParaRPr lang="pl-PL" sz="1400">
              <a:latin typeface="Tahoma"/>
              <a:ea typeface="Tahoma"/>
              <a:cs typeface="Tahoma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err="1">
                <a:latin typeface="Tahoma"/>
                <a:ea typeface="Tahoma"/>
                <a:cs typeface="Tahoma"/>
              </a:rPr>
              <a:t>Particle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velocity</a:t>
            </a:r>
            <a:endParaRPr lang="pl-PL" sz="1400">
              <a:latin typeface="Tahoma"/>
              <a:ea typeface="Tahoma"/>
              <a:cs typeface="Tahoma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err="1">
                <a:latin typeface="Tahoma"/>
                <a:ea typeface="Tahoma"/>
                <a:cs typeface="Tahoma"/>
              </a:rPr>
              <a:t>Electromagnetic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shower</a:t>
            </a:r>
            <a:endParaRPr lang="pl-PL" sz="1400">
              <a:latin typeface="Tahoma"/>
              <a:ea typeface="Tahoma"/>
              <a:cs typeface="Tahoma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err="1">
                <a:latin typeface="Tahoma"/>
                <a:ea typeface="Tahoma"/>
                <a:cs typeface="Tahoma"/>
              </a:rPr>
              <a:t>Cherenkov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r>
              <a:rPr lang="pl-PL" sz="1400" err="1">
                <a:latin typeface="Tahoma"/>
                <a:ea typeface="Tahoma"/>
                <a:cs typeface="Tahoma"/>
              </a:rPr>
              <a:t>radiation</a:t>
            </a:r>
            <a:r>
              <a:rPr lang="pl-PL" sz="1400">
                <a:latin typeface="Tahoma"/>
                <a:ea typeface="Tahoma"/>
                <a:cs typeface="Tahoma"/>
              </a:rPr>
              <a:t> </a:t>
            </a:r>
            <a:br>
              <a:rPr lang="pl-PL" sz="1400">
                <a:latin typeface="Tahoma" panose="020B0604030504040204" pitchFamily="34" charset="0"/>
                <a:ea typeface="Tahoma" panose="020B0604030504040204" pitchFamily="34" charset="0"/>
              </a:rPr>
            </a:br>
            <a:endParaRPr lang="pl-PL" sz="140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l-PL" sz="1200" err="1">
                <a:cs typeface="Tahoma"/>
              </a:rPr>
              <a:t>All</a:t>
            </a:r>
            <a:r>
              <a:rPr lang="pl-PL" sz="1200">
                <a:cs typeface="Tahoma"/>
              </a:rPr>
              <a:t> </a:t>
            </a:r>
            <a:r>
              <a:rPr lang="pl-PL" sz="1200" err="1">
                <a:cs typeface="Tahoma"/>
              </a:rPr>
              <a:t>combined</a:t>
            </a:r>
            <a:r>
              <a:rPr lang="pl-PL" sz="1200">
                <a:cs typeface="Tahoma"/>
              </a:rPr>
              <a:t> in a </a:t>
            </a:r>
            <a:r>
              <a:rPr lang="pl-PL" sz="1200" err="1">
                <a:cs typeface="Tahoma"/>
              </a:rPr>
              <a:t>multivariate</a:t>
            </a:r>
            <a:r>
              <a:rPr lang="pl-PL" sz="1200">
                <a:cs typeface="Tahoma"/>
              </a:rPr>
              <a:t> </a:t>
            </a:r>
            <a:r>
              <a:rPr lang="pl-PL" sz="1200" err="1">
                <a:cs typeface="Tahoma"/>
              </a:rPr>
              <a:t>analysis</a:t>
            </a:r>
            <a:r>
              <a:rPr lang="pl-PL" sz="1200">
                <a:cs typeface="Tahoma"/>
              </a:rPr>
              <a:t> (</a:t>
            </a:r>
            <a:r>
              <a:rPr lang="pl-PL" sz="1200" err="1">
                <a:cs typeface="Tahoma"/>
              </a:rPr>
              <a:t>neural</a:t>
            </a:r>
            <a:r>
              <a:rPr lang="pl-PL" sz="1200">
                <a:cs typeface="Tahoma"/>
              </a:rPr>
              <a:t> networks)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l-PL" sz="1200" err="1">
                <a:cs typeface="Tahoma"/>
              </a:rPr>
              <a:t>Purity</a:t>
            </a:r>
            <a:r>
              <a:rPr lang="pl-PL" sz="1200">
                <a:cs typeface="Tahoma"/>
              </a:rPr>
              <a:t> of single lepton </a:t>
            </a:r>
            <a:r>
              <a:rPr lang="pl-PL" sz="1200" err="1">
                <a:cs typeface="Tahoma"/>
              </a:rPr>
              <a:t>identification</a:t>
            </a:r>
            <a:r>
              <a:rPr lang="pl-PL" sz="1200">
                <a:cs typeface="Tahoma"/>
              </a:rPr>
              <a:t> </a:t>
            </a:r>
            <a:r>
              <a:rPr lang="pl-PL" sz="1200" err="1">
                <a:cs typeface="Tahoma"/>
              </a:rPr>
              <a:t>at</a:t>
            </a:r>
            <a:r>
              <a:rPr lang="pl-PL" sz="1200">
                <a:cs typeface="Tahoma"/>
              </a:rPr>
              <a:t> </a:t>
            </a:r>
            <a:r>
              <a:rPr lang="pl-PL" sz="1200" err="1">
                <a:cs typeface="Tahoma"/>
              </a:rPr>
              <a:t>least</a:t>
            </a:r>
            <a:r>
              <a:rPr lang="pl-PL" sz="1200">
                <a:cs typeface="Tahoma"/>
              </a:rPr>
              <a:t> 98 %</a:t>
            </a:r>
          </a:p>
        </p:txBody>
      </p:sp>
      <p:sp>
        <p:nvSpPr>
          <p:cNvPr id="7" name="Nawias klamrowy zamykający 6"/>
          <p:cNvSpPr/>
          <p:nvPr/>
        </p:nvSpPr>
        <p:spPr>
          <a:xfrm>
            <a:off x="2411408" y="1677239"/>
            <a:ext cx="216024" cy="918102"/>
          </a:xfrm>
          <a:prstGeom prst="rightBrace">
            <a:avLst>
              <a:gd name="adj1" fmla="val 64771"/>
              <a:gd name="adj2" fmla="val 19959"/>
            </a:avLst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2653181" y="1634540"/>
            <a:ext cx="1477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Correlated</a:t>
            </a:r>
            <a: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pl-PL" sz="14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momentum</a:t>
            </a:r>
            <a:endParaRPr lang="pl-PL" sz="14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7AA7E282-46BB-4DB9-BFFD-459282977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724" y="1540258"/>
            <a:ext cx="2200845" cy="2062984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E89B69D7-A03E-44F0-8450-DB7CDB0A9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669" y="1536820"/>
            <a:ext cx="2200844" cy="2062984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D72FDFDD-08D8-4613-B310-E8B7C85B2BAC}"/>
              </a:ext>
            </a:extLst>
          </p:cNvPr>
          <p:cNvSpPr txBox="1"/>
          <p:nvPr/>
        </p:nvSpPr>
        <p:spPr>
          <a:xfrm>
            <a:off x="5067158" y="1275606"/>
            <a:ext cx="3191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PID with </a:t>
            </a:r>
            <a:r>
              <a:rPr lang="pl-PL" sz="14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multi-layer</a:t>
            </a:r>
            <a:r>
              <a:rPr lang="pl-PL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perceptron (MLP)</a:t>
            </a:r>
            <a:endParaRPr lang="en-US" sz="14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BF561F62-773C-4C9C-9D25-F80A834DEC62}"/>
              </a:ext>
            </a:extLst>
          </p:cNvPr>
          <p:cNvSpPr txBox="1"/>
          <p:nvPr/>
        </p:nvSpPr>
        <p:spPr>
          <a:xfrm>
            <a:off x="4406154" y="3561492"/>
            <a:ext cx="238293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 and test do no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split</a:t>
            </a:r>
            <a:b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→ No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signal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of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overtraining</a:t>
            </a:r>
            <a:endParaRPr lang="pl-PL" sz="110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l-PL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Plateau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reached</a:t>
            </a:r>
            <a:b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→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Sufficient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number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b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of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training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epochs</a:t>
            </a:r>
            <a:endParaRPr lang="pl-PL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8011D55-B65A-4F58-AAF1-ABA12B8A899B}"/>
              </a:ext>
            </a:extLst>
          </p:cNvPr>
          <p:cNvSpPr txBox="1"/>
          <p:nvPr/>
        </p:nvSpPr>
        <p:spPr>
          <a:xfrm>
            <a:off x="6783267" y="3599804"/>
            <a:ext cx="246925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Distributions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drop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rapidly</a:t>
            </a:r>
            <a:b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→ Good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discrimination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power</a:t>
            </a:r>
            <a:endParaRPr lang="pl-PL" sz="110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l-PL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 and test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overlap</a:t>
            </a:r>
            <a:br>
              <a:rPr lang="pl-PL" sz="11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→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Ability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of the model to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generalize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for </a:t>
            </a:r>
            <a:r>
              <a:rPr lang="pl-PL" sz="1100" err="1">
                <a:latin typeface="Tahoma" panose="020B0604030504040204" pitchFamily="34" charset="0"/>
                <a:ea typeface="Tahoma" panose="020B0604030504040204" pitchFamily="34" charset="0"/>
              </a:rPr>
              <a:t>unseen</a:t>
            </a:r>
            <a:r>
              <a:rPr lang="pl-PL" sz="1100">
                <a:latin typeface="Tahoma" panose="020B0604030504040204" pitchFamily="34" charset="0"/>
                <a:ea typeface="Tahoma" panose="020B0604030504040204" pitchFamily="34" charset="0"/>
              </a:rPr>
              <a:t> data</a:t>
            </a:r>
            <a:endParaRPr lang="pl-PL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1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185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B4BEFC-EA7D-4EEA-AFAD-2CD337CB0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/>
              <a:t>Selection</a:t>
            </a:r>
            <a:r>
              <a:rPr lang="pl-PL"/>
              <a:t> of </a:t>
            </a:r>
            <a:r>
              <a:rPr lang="pl-PL" err="1"/>
              <a:t>Signal</a:t>
            </a:r>
            <a:r>
              <a:rPr lang="pl-PL"/>
              <a:t> </a:t>
            </a:r>
            <a:r>
              <a:rPr lang="pl-PL" err="1"/>
              <a:t>Leptons</a:t>
            </a:r>
            <a:endParaRPr lang="en-US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EE1832EE-CC25-49B2-8088-A154D88E9F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78"/>
          <a:stretch/>
        </p:blipFill>
        <p:spPr>
          <a:xfrm>
            <a:off x="245744" y="1535244"/>
            <a:ext cx="1949991" cy="314584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26000863-C1DB-4E27-A8BC-4FE5011C5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996" y="1635646"/>
            <a:ext cx="2452095" cy="309634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1535244"/>
            <a:ext cx="3313430" cy="314584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90721" y="1130838"/>
            <a:ext cx="3490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err="1"/>
              <a:t>Identification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single</a:t>
            </a:r>
            <a:r>
              <a:rPr lang="de-DE"/>
              <a:t> e</a:t>
            </a:r>
            <a:r>
              <a:rPr lang="de-DE" baseline="30000">
                <a:latin typeface="Symbol" panose="05050102010706020507" pitchFamily="18" charset="2"/>
              </a:rPr>
              <a:t>+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e</a:t>
            </a:r>
            <a:r>
              <a:rPr lang="de-DE" baseline="30000">
                <a:latin typeface="Symbol" panose="05050102010706020507" pitchFamily="18" charset="2"/>
              </a:rPr>
              <a:t>-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896319" y="1265226"/>
            <a:ext cx="295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/>
              <a:t>Building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e</a:t>
            </a:r>
            <a:r>
              <a:rPr lang="de-DE" baseline="30000" err="1">
                <a:latin typeface="Symbol" panose="05050102010706020507" pitchFamily="18" charset="2"/>
              </a:rPr>
              <a:t>+</a:t>
            </a:r>
            <a:r>
              <a:rPr lang="de-DE" err="1"/>
              <a:t>e</a:t>
            </a:r>
            <a:r>
              <a:rPr lang="de-DE" baseline="30000">
                <a:latin typeface="Symbol" panose="05050102010706020507" pitchFamily="18" charset="2"/>
              </a:rPr>
              <a:t>-</a:t>
            </a:r>
            <a:r>
              <a:rPr lang="de-DE"/>
              <a:t> pair </a:t>
            </a:r>
            <a:r>
              <a:rPr lang="de-DE" err="1"/>
              <a:t>signal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493838"/>
      </p:ext>
    </p:extLst>
  </p:cSld>
  <p:clrMapOvr>
    <a:masterClrMapping/>
  </p:clrMapOvr>
</p:sld>
</file>

<file path=ppt/theme/theme1.xml><?xml version="1.0" encoding="utf-8"?>
<a:theme xmlns:a="http://schemas.openxmlformats.org/drawingml/2006/main" name="Präsentationsvorlage_BWL9">
  <a:themeElements>
    <a:clrScheme name="v1_TUD_Präsentation_ro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Application>Microsoft Office PowerPoint</Application>
  <PresentationFormat>Pokaz na ekranie (16:9)</PresentationFormat>
  <Slides>26</Slides>
  <Notes>2</Notes>
  <HiddenSlides>0</HiddenSlide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Präsentationsvorlage_BWL9</vt:lpstr>
      <vt:lpstr>System size and centrality dependence of e+e- radiation at Ebeam = 1.23A GeV ((sNN)1/2 = 2.42 GeV) with HADES</vt:lpstr>
      <vt:lpstr>Meet the HADES  (High Acceptance Di-Electron Spectrometer)</vt:lpstr>
      <vt:lpstr>The HADES physics case</vt:lpstr>
      <vt:lpstr>Electromagnetic probes  of strongly interacting matter</vt:lpstr>
      <vt:lpstr>Describing the electromagnetic rate</vt:lpstr>
      <vt:lpstr>Towards the few-GeV energy regime</vt:lpstr>
      <vt:lpstr>Data Analysis</vt:lpstr>
      <vt:lpstr>Electron Identification</vt:lpstr>
      <vt:lpstr>Selection of Signal Leptons</vt:lpstr>
      <vt:lpstr>Extracting in-medium radiation</vt:lpstr>
      <vt:lpstr>Differential spectra</vt:lpstr>
      <vt:lpstr>Thermal dileptons at high mB</vt:lpstr>
      <vt:lpstr>Thermal dileptons at high mB</vt:lpstr>
      <vt:lpstr>Excess yield Dependence on the centrality and pt</vt:lpstr>
      <vt:lpstr>Temperature Dependence on the centrality and pt</vt:lpstr>
      <vt:lpstr>Boltzmann fits to transverse momentum</vt:lpstr>
      <vt:lpstr>Towards the dilepton excitation function</vt:lpstr>
      <vt:lpstr>New data set from March 2019 beam time</vt:lpstr>
      <vt:lpstr>Exciting physics around the corner</vt:lpstr>
      <vt:lpstr>Conclusions</vt:lpstr>
      <vt:lpstr>Stay tuned for...</vt:lpstr>
      <vt:lpstr>Thank you for your attention</vt:lpstr>
      <vt:lpstr>EXTRA SLIDES</vt:lpstr>
      <vt:lpstr>Azimuthal anisotropy of virtual photons</vt:lpstr>
      <vt:lpstr>Boltzmann fits to Mee as a function of rapidity</vt:lpstr>
      <vt:lpstr>NA60 excess pt dependent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revision>91</cp:revision>
  <cp:lastPrinted>2020-12-03T11:12:41Z</cp:lastPrinted>
  <dcterms:created xsi:type="dcterms:W3CDTF">2009-12-23T09:42:49Z</dcterms:created>
  <dcterms:modified xsi:type="dcterms:W3CDTF">2020-12-07T14:04:59Z</dcterms:modified>
</cp:coreProperties>
</file>