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0" r:id="rId5"/>
    <p:sldId id="261" r:id="rId6"/>
    <p:sldId id="262" r:id="rId7"/>
    <p:sldId id="263" r:id="rId8"/>
    <p:sldId id="264" r:id="rId9"/>
    <p:sldId id="265" r:id="rId10"/>
    <p:sldId id="266" r:id="rId11"/>
    <p:sldId id="269" r:id="rId12"/>
    <p:sldId id="268" r:id="rId13"/>
    <p:sldId id="27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F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7" autoAdjust="0"/>
    <p:restoredTop sz="94660"/>
  </p:normalViewPr>
  <p:slideViewPr>
    <p:cSldViewPr snapToGrid="0">
      <p:cViewPr varScale="1">
        <p:scale>
          <a:sx n="55" d="100"/>
          <a:sy n="55" d="100"/>
        </p:scale>
        <p:origin x="298"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C15D9A9-864B-4035-9BF7-B7D0F810001E}" type="datetimeFigureOut">
              <a:rPr lang="en-GB" smtClean="0"/>
              <a:t>02/12/2020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20FAF6-6665-4E4C-8D16-84E95CA46158}" type="slidenum">
              <a:rPr lang="en-GB" smtClean="0"/>
              <a:t>‹#›</a:t>
            </a:fld>
            <a:endParaRPr lang="en-GB"/>
          </a:p>
        </p:txBody>
      </p:sp>
    </p:spTree>
    <p:extLst>
      <p:ext uri="{BB962C8B-B14F-4D97-AF65-F5344CB8AC3E}">
        <p14:creationId xmlns:p14="http://schemas.microsoft.com/office/powerpoint/2010/main" val="2545290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15D9A9-864B-4035-9BF7-B7D0F810001E}" type="datetimeFigureOut">
              <a:rPr lang="en-GB" smtClean="0"/>
              <a:t>02/12/2020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20FAF6-6665-4E4C-8D16-84E95CA46158}" type="slidenum">
              <a:rPr lang="en-GB" smtClean="0"/>
              <a:t>‹#›</a:t>
            </a:fld>
            <a:endParaRPr lang="en-GB"/>
          </a:p>
        </p:txBody>
      </p:sp>
    </p:spTree>
    <p:extLst>
      <p:ext uri="{BB962C8B-B14F-4D97-AF65-F5344CB8AC3E}">
        <p14:creationId xmlns:p14="http://schemas.microsoft.com/office/powerpoint/2010/main" val="4020093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15D9A9-864B-4035-9BF7-B7D0F810001E}" type="datetimeFigureOut">
              <a:rPr lang="en-GB" smtClean="0"/>
              <a:t>02/12/2020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20FAF6-6665-4E4C-8D16-84E95CA46158}" type="slidenum">
              <a:rPr lang="en-GB" smtClean="0"/>
              <a:t>‹#›</a:t>
            </a:fld>
            <a:endParaRPr lang="en-GB"/>
          </a:p>
        </p:txBody>
      </p:sp>
    </p:spTree>
    <p:extLst>
      <p:ext uri="{BB962C8B-B14F-4D97-AF65-F5344CB8AC3E}">
        <p14:creationId xmlns:p14="http://schemas.microsoft.com/office/powerpoint/2010/main" val="203065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15D9A9-864B-4035-9BF7-B7D0F810001E}" type="datetimeFigureOut">
              <a:rPr lang="en-GB" smtClean="0"/>
              <a:t>02/12/2020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20FAF6-6665-4E4C-8D16-84E95CA46158}" type="slidenum">
              <a:rPr lang="en-GB" smtClean="0"/>
              <a:t>‹#›</a:t>
            </a:fld>
            <a:endParaRPr lang="en-GB"/>
          </a:p>
        </p:txBody>
      </p:sp>
    </p:spTree>
    <p:extLst>
      <p:ext uri="{BB962C8B-B14F-4D97-AF65-F5344CB8AC3E}">
        <p14:creationId xmlns:p14="http://schemas.microsoft.com/office/powerpoint/2010/main" val="1897258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C15D9A9-864B-4035-9BF7-B7D0F810001E}" type="datetimeFigureOut">
              <a:rPr lang="en-GB" smtClean="0"/>
              <a:t>02/12/2020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20FAF6-6665-4E4C-8D16-84E95CA46158}" type="slidenum">
              <a:rPr lang="en-GB" smtClean="0"/>
              <a:t>‹#›</a:t>
            </a:fld>
            <a:endParaRPr lang="en-GB"/>
          </a:p>
        </p:txBody>
      </p:sp>
    </p:spTree>
    <p:extLst>
      <p:ext uri="{BB962C8B-B14F-4D97-AF65-F5344CB8AC3E}">
        <p14:creationId xmlns:p14="http://schemas.microsoft.com/office/powerpoint/2010/main" val="3446828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C15D9A9-864B-4035-9BF7-B7D0F810001E}" type="datetimeFigureOut">
              <a:rPr lang="en-GB" smtClean="0"/>
              <a:t>02/12/2020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20FAF6-6665-4E4C-8D16-84E95CA46158}" type="slidenum">
              <a:rPr lang="en-GB" smtClean="0"/>
              <a:t>‹#›</a:t>
            </a:fld>
            <a:endParaRPr lang="en-GB"/>
          </a:p>
        </p:txBody>
      </p:sp>
    </p:spTree>
    <p:extLst>
      <p:ext uri="{BB962C8B-B14F-4D97-AF65-F5344CB8AC3E}">
        <p14:creationId xmlns:p14="http://schemas.microsoft.com/office/powerpoint/2010/main" val="550069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C15D9A9-864B-4035-9BF7-B7D0F810001E}" type="datetimeFigureOut">
              <a:rPr lang="en-GB" smtClean="0"/>
              <a:t>02/12/2020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720FAF6-6665-4E4C-8D16-84E95CA46158}" type="slidenum">
              <a:rPr lang="en-GB" smtClean="0"/>
              <a:t>‹#›</a:t>
            </a:fld>
            <a:endParaRPr lang="en-GB"/>
          </a:p>
        </p:txBody>
      </p:sp>
    </p:spTree>
    <p:extLst>
      <p:ext uri="{BB962C8B-B14F-4D97-AF65-F5344CB8AC3E}">
        <p14:creationId xmlns:p14="http://schemas.microsoft.com/office/powerpoint/2010/main" val="3164803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C15D9A9-864B-4035-9BF7-B7D0F810001E}" type="datetimeFigureOut">
              <a:rPr lang="en-GB" smtClean="0"/>
              <a:t>02/12/2020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720FAF6-6665-4E4C-8D16-84E95CA46158}" type="slidenum">
              <a:rPr lang="en-GB" smtClean="0"/>
              <a:t>‹#›</a:t>
            </a:fld>
            <a:endParaRPr lang="en-GB"/>
          </a:p>
        </p:txBody>
      </p:sp>
    </p:spTree>
    <p:extLst>
      <p:ext uri="{BB962C8B-B14F-4D97-AF65-F5344CB8AC3E}">
        <p14:creationId xmlns:p14="http://schemas.microsoft.com/office/powerpoint/2010/main" val="2304253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15D9A9-864B-4035-9BF7-B7D0F810001E}" type="datetimeFigureOut">
              <a:rPr lang="en-GB" smtClean="0"/>
              <a:t>02/12/2020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720FAF6-6665-4E4C-8D16-84E95CA46158}" type="slidenum">
              <a:rPr lang="en-GB" smtClean="0"/>
              <a:t>‹#›</a:t>
            </a:fld>
            <a:endParaRPr lang="en-GB"/>
          </a:p>
        </p:txBody>
      </p:sp>
    </p:spTree>
    <p:extLst>
      <p:ext uri="{BB962C8B-B14F-4D97-AF65-F5344CB8AC3E}">
        <p14:creationId xmlns:p14="http://schemas.microsoft.com/office/powerpoint/2010/main" val="1106939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C15D9A9-864B-4035-9BF7-B7D0F810001E}" type="datetimeFigureOut">
              <a:rPr lang="en-GB" smtClean="0"/>
              <a:t>02/12/2020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20FAF6-6665-4E4C-8D16-84E95CA46158}" type="slidenum">
              <a:rPr lang="en-GB" smtClean="0"/>
              <a:t>‹#›</a:t>
            </a:fld>
            <a:endParaRPr lang="en-GB"/>
          </a:p>
        </p:txBody>
      </p:sp>
    </p:spTree>
    <p:extLst>
      <p:ext uri="{BB962C8B-B14F-4D97-AF65-F5344CB8AC3E}">
        <p14:creationId xmlns:p14="http://schemas.microsoft.com/office/powerpoint/2010/main" val="1552641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C15D9A9-864B-4035-9BF7-B7D0F810001E}" type="datetimeFigureOut">
              <a:rPr lang="en-GB" smtClean="0"/>
              <a:t>02/12/2020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20FAF6-6665-4E4C-8D16-84E95CA46158}" type="slidenum">
              <a:rPr lang="en-GB" smtClean="0"/>
              <a:t>‹#›</a:t>
            </a:fld>
            <a:endParaRPr lang="en-GB"/>
          </a:p>
        </p:txBody>
      </p:sp>
    </p:spTree>
    <p:extLst>
      <p:ext uri="{BB962C8B-B14F-4D97-AF65-F5344CB8AC3E}">
        <p14:creationId xmlns:p14="http://schemas.microsoft.com/office/powerpoint/2010/main" val="220379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15D9A9-864B-4035-9BF7-B7D0F810001E}" type="datetimeFigureOut">
              <a:rPr lang="en-GB" smtClean="0"/>
              <a:t>02/12/2020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20FAF6-6665-4E4C-8D16-84E95CA46158}" type="slidenum">
              <a:rPr lang="en-GB" smtClean="0"/>
              <a:t>‹#›</a:t>
            </a:fld>
            <a:endParaRPr lang="en-GB"/>
          </a:p>
        </p:txBody>
      </p:sp>
    </p:spTree>
    <p:extLst>
      <p:ext uri="{BB962C8B-B14F-4D97-AF65-F5344CB8AC3E}">
        <p14:creationId xmlns:p14="http://schemas.microsoft.com/office/powerpoint/2010/main" val="1992651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www.meinbezirk.at/innere-stadt/c-lokales/lange-nacht-der-forschung-findet-erstmals-digital-statt_a4284354" TargetMode="External"/><Relationship Id="rId3" Type="http://schemas.openxmlformats.org/officeDocument/2006/relationships/hyperlink" Target="https://science.orf.at/stories/3202226/" TargetMode="External"/><Relationship Id="rId7" Type="http://schemas.openxmlformats.org/officeDocument/2006/relationships/hyperlink" Target="https://www.derstandard.de/story/2000120599724/lange-nacht-der-forschung-laedt-per-livestream-ans-cern" TargetMode="Externa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hyperlink" Target="https://www.sn.at/panorama/oesterreich/digital-und-extralang-lange-nacht-der-forschung-online-93978613" TargetMode="External"/><Relationship Id="rId5" Type="http://schemas.openxmlformats.org/officeDocument/2006/relationships/hyperlink" Target="https://infothek.bmk.gv.at/lange-nacht-der-forschung-2020-digital/" TargetMode="External"/><Relationship Id="rId4" Type="http://schemas.openxmlformats.org/officeDocument/2006/relationships/hyperlink" Target="https://www.langenachtderforschung.at/2020/index.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hyperlink" Target="https://cms.cern/interact-with-cms/virtual-visit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indico.cern.ch/event/964184/" TargetMode="External"/><Relationship Id="rId1" Type="http://schemas.openxmlformats.org/officeDocument/2006/relationships/slideLayout" Target="../slideLayouts/slideLayout2.xml"/><Relationship Id="rId5" Type="http://schemas.openxmlformats.org/officeDocument/2006/relationships/hyperlink" Target="https://videos.cern.ch/record/2741124"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6200000">
            <a:off x="-4707317" y="2152650"/>
            <a:ext cx="9144000" cy="2515035"/>
          </a:xfrm>
        </p:spPr>
        <p:txBody>
          <a:bodyPr>
            <a:normAutofit/>
          </a:bodyPr>
          <a:lstStyle/>
          <a:p>
            <a:r>
              <a:rPr lang="en-GB" dirty="0" smtClean="0">
                <a:solidFill>
                  <a:srgbClr val="FFDF18"/>
                </a:solidFill>
              </a:rPr>
              <a:t>Digital Science Night</a:t>
            </a:r>
            <a:endParaRPr lang="en-GB" dirty="0">
              <a:solidFill>
                <a:srgbClr val="FFDF18"/>
              </a:solidFill>
            </a:endParaRPr>
          </a:p>
        </p:txBody>
      </p:sp>
      <p:sp>
        <p:nvSpPr>
          <p:cNvPr id="3" name="Subtitle 2"/>
          <p:cNvSpPr>
            <a:spLocks noGrp="1"/>
          </p:cNvSpPr>
          <p:nvPr>
            <p:ph type="subTitle" idx="1"/>
          </p:nvPr>
        </p:nvSpPr>
        <p:spPr>
          <a:xfrm rot="21244860">
            <a:off x="986867" y="5462948"/>
            <a:ext cx="11269041" cy="665162"/>
          </a:xfrm>
        </p:spPr>
        <p:txBody>
          <a:bodyPr>
            <a:normAutofit/>
          </a:bodyPr>
          <a:lstStyle/>
          <a:p>
            <a:r>
              <a:rPr lang="en-GB" dirty="0" smtClean="0">
                <a:solidFill>
                  <a:schemeClr val="bg1"/>
                </a:solidFill>
              </a:rPr>
              <a:t>Noemi Beni, Zoltan Szillasi, Michael Hoch, Manfred Jeitler, Volkhard Maeckel, Daniela Brill</a:t>
            </a:r>
            <a:endParaRPr lang="en-GB" dirty="0">
              <a:solidFill>
                <a:schemeClr val="bg1"/>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0274" y="0"/>
            <a:ext cx="9407200" cy="6029906"/>
          </a:xfrm>
          <a:prstGeom prst="rect">
            <a:avLst/>
          </a:prstGeom>
        </p:spPr>
      </p:pic>
      <p:sp>
        <p:nvSpPr>
          <p:cNvPr id="5" name="Subtitle 2"/>
          <p:cNvSpPr txBox="1">
            <a:spLocks/>
          </p:cNvSpPr>
          <p:nvPr/>
        </p:nvSpPr>
        <p:spPr>
          <a:xfrm>
            <a:off x="6621388" y="6260463"/>
            <a:ext cx="5723012" cy="6651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smtClean="0">
                <a:solidFill>
                  <a:schemeClr val="bg1"/>
                </a:solidFill>
              </a:rPr>
              <a:t>20</a:t>
            </a:r>
            <a:r>
              <a:rPr lang="en-GB" baseline="30000" dirty="0" smtClean="0">
                <a:solidFill>
                  <a:schemeClr val="bg1"/>
                </a:solidFill>
              </a:rPr>
              <a:t>th</a:t>
            </a:r>
            <a:r>
              <a:rPr lang="en-GB" dirty="0" smtClean="0">
                <a:solidFill>
                  <a:schemeClr val="bg1"/>
                </a:solidFill>
              </a:rPr>
              <a:t> IPPOG meeting, December 3</a:t>
            </a:r>
            <a:r>
              <a:rPr lang="en-GB" baseline="30000" dirty="0" smtClean="0">
                <a:solidFill>
                  <a:schemeClr val="bg1"/>
                </a:solidFill>
              </a:rPr>
              <a:t>rd</a:t>
            </a:r>
            <a:r>
              <a:rPr lang="en-GB" dirty="0" smtClean="0">
                <a:solidFill>
                  <a:schemeClr val="bg1"/>
                </a:solidFill>
              </a:rPr>
              <a:t> 2020</a:t>
            </a:r>
            <a:endParaRPr lang="en-GB" dirty="0">
              <a:solidFill>
                <a:schemeClr val="bg1"/>
              </a:solidFill>
            </a:endParaRPr>
          </a:p>
        </p:txBody>
      </p:sp>
    </p:spTree>
    <p:extLst>
      <p:ext uri="{BB962C8B-B14F-4D97-AF65-F5344CB8AC3E}">
        <p14:creationId xmlns:p14="http://schemas.microsoft.com/office/powerpoint/2010/main" val="25799422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30658"/>
            <a:ext cx="5075903" cy="430877"/>
          </a:xfrm>
        </p:spPr>
        <p:txBody>
          <a:bodyPr>
            <a:normAutofit fontScale="92500" lnSpcReduction="10000"/>
          </a:bodyPr>
          <a:lstStyle/>
          <a:p>
            <a:pPr marL="0" indent="0">
              <a:buNone/>
            </a:pPr>
            <a:r>
              <a:rPr lang="en-GB" dirty="0" smtClean="0">
                <a:solidFill>
                  <a:schemeClr val="bg1"/>
                </a:solidFill>
              </a:rPr>
              <a:t>Michael Hoch in the Centre of CMS</a:t>
            </a:r>
            <a:endParaRPr lang="en-GB" dirty="0">
              <a:solidFill>
                <a:schemeClr val="bg1"/>
              </a:solidFill>
            </a:endParaRPr>
          </a:p>
        </p:txBody>
      </p:sp>
      <p:sp>
        <p:nvSpPr>
          <p:cNvPr id="6" name="Content Placeholder 2"/>
          <p:cNvSpPr txBox="1">
            <a:spLocks/>
          </p:cNvSpPr>
          <p:nvPr/>
        </p:nvSpPr>
        <p:spPr>
          <a:xfrm>
            <a:off x="5889100" y="4523171"/>
            <a:ext cx="6524380" cy="17499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solidFill>
                  <a:schemeClr val="bg1"/>
                </a:solidFill>
              </a:rPr>
              <a:t>Noemi Beni with Arts at CERN P5</a:t>
            </a:r>
          </a:p>
          <a:p>
            <a:pPr marL="0" indent="0">
              <a:buFont typeface="Arial" panose="020B0604020202020204" pitchFamily="34" charset="0"/>
              <a:buNone/>
            </a:pPr>
            <a:r>
              <a:rPr lang="en-GB" smtClean="0">
                <a:solidFill>
                  <a:schemeClr val="bg1"/>
                </a:solidFill>
              </a:rPr>
              <a:t>&amp; </a:t>
            </a:r>
            <a:endParaRPr lang="en-GB" dirty="0" smtClean="0">
              <a:solidFill>
                <a:schemeClr val="bg1"/>
              </a:solidFill>
            </a:endParaRPr>
          </a:p>
          <a:p>
            <a:pPr marL="0" indent="0">
              <a:buNone/>
            </a:pPr>
            <a:r>
              <a:rPr lang="en-GB" dirty="0" smtClean="0">
                <a:solidFill>
                  <a:schemeClr val="bg1"/>
                </a:solidFill>
              </a:rPr>
              <a:t>Zoltan Szillasi at the Virtual Visit direction</a:t>
            </a:r>
            <a:endParaRPr lang="en-GB" dirty="0">
              <a:solidFill>
                <a:schemeClr val="bg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5482" y="0"/>
            <a:ext cx="6198419" cy="452317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28" y="2261585"/>
            <a:ext cx="5562129" cy="4011561"/>
          </a:xfrm>
          <a:prstGeom prst="rect">
            <a:avLst/>
          </a:prstGeom>
        </p:spPr>
      </p:pic>
    </p:spTree>
    <p:extLst>
      <p:ext uri="{BB962C8B-B14F-4D97-AF65-F5344CB8AC3E}">
        <p14:creationId xmlns:p14="http://schemas.microsoft.com/office/powerpoint/2010/main" val="4194442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3994" y="0"/>
            <a:ext cx="12415994" cy="1690688"/>
          </a:xfr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884652"/>
            <a:ext cx="9458381" cy="4751675"/>
          </a:xfrm>
          <a:prstGeom prst="rect">
            <a:avLst/>
          </a:prstGeom>
        </p:spPr>
      </p:pic>
      <p:sp>
        <p:nvSpPr>
          <p:cNvPr id="8" name="Title 7"/>
          <p:cNvSpPr>
            <a:spLocks noGrp="1"/>
          </p:cNvSpPr>
          <p:nvPr>
            <p:ph type="title"/>
          </p:nvPr>
        </p:nvSpPr>
        <p:spPr>
          <a:xfrm>
            <a:off x="6754092" y="182562"/>
            <a:ext cx="2514600" cy="1325563"/>
          </a:xfrm>
        </p:spPr>
        <p:txBody>
          <a:bodyPr/>
          <a:lstStyle/>
          <a:p>
            <a:r>
              <a:rPr lang="en-GB" b="1" dirty="0" smtClean="0">
                <a:solidFill>
                  <a:schemeClr val="bg1"/>
                </a:solidFill>
              </a:rPr>
              <a:t>Numbers</a:t>
            </a:r>
            <a:endParaRPr lang="en-GB" b="1" dirty="0">
              <a:solidFill>
                <a:schemeClr val="bg1"/>
              </a:solidFill>
            </a:endParaRPr>
          </a:p>
        </p:txBody>
      </p:sp>
    </p:spTree>
    <p:extLst>
      <p:ext uri="{BB962C8B-B14F-4D97-AF65-F5344CB8AC3E}">
        <p14:creationId xmlns:p14="http://schemas.microsoft.com/office/powerpoint/2010/main" val="17618562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3994" y="0"/>
            <a:ext cx="12415994" cy="1690688"/>
          </a:xfrm>
        </p:spPr>
      </p:pic>
      <p:sp>
        <p:nvSpPr>
          <p:cNvPr id="8" name="Title 7"/>
          <p:cNvSpPr>
            <a:spLocks noGrp="1"/>
          </p:cNvSpPr>
          <p:nvPr>
            <p:ph type="title"/>
          </p:nvPr>
        </p:nvSpPr>
        <p:spPr>
          <a:xfrm>
            <a:off x="6754092" y="182562"/>
            <a:ext cx="2514600" cy="1325563"/>
          </a:xfrm>
        </p:spPr>
        <p:txBody>
          <a:bodyPr/>
          <a:lstStyle/>
          <a:p>
            <a:r>
              <a:rPr lang="en-GB" b="1" dirty="0" smtClean="0">
                <a:solidFill>
                  <a:schemeClr val="bg1"/>
                </a:solidFill>
              </a:rPr>
              <a:t>Press</a:t>
            </a:r>
            <a:endParaRPr lang="en-GB" b="1" dirty="0">
              <a:solidFill>
                <a:schemeClr val="bg1"/>
              </a:solidFill>
            </a:endParaRPr>
          </a:p>
        </p:txBody>
      </p:sp>
      <p:sp>
        <p:nvSpPr>
          <p:cNvPr id="2" name="TextBox 1"/>
          <p:cNvSpPr txBox="1"/>
          <p:nvPr/>
        </p:nvSpPr>
        <p:spPr>
          <a:xfrm>
            <a:off x="180110" y="2064327"/>
            <a:ext cx="11901054" cy="4216539"/>
          </a:xfrm>
          <a:prstGeom prst="rect">
            <a:avLst/>
          </a:prstGeom>
          <a:solidFill>
            <a:schemeClr val="accent1">
              <a:lumMod val="40000"/>
              <a:lumOff val="60000"/>
            </a:schemeClr>
          </a:solidFill>
        </p:spPr>
        <p:txBody>
          <a:bodyPr wrap="square" rtlCol="0">
            <a:spAutoFit/>
          </a:bodyPr>
          <a:lstStyle/>
          <a:p>
            <a:r>
              <a:rPr lang="de-AT" b="1" dirty="0"/>
              <a:t>ORF </a:t>
            </a:r>
            <a:r>
              <a:rPr lang="de-AT" b="1" dirty="0" smtClean="0"/>
              <a:t>Science  </a:t>
            </a:r>
            <a:r>
              <a:rPr lang="de-AT" u="sng" dirty="0" smtClean="0">
                <a:hlinkClick r:id="rId3"/>
              </a:rPr>
              <a:t>https</a:t>
            </a:r>
            <a:r>
              <a:rPr lang="de-AT" u="sng" dirty="0">
                <a:hlinkClick r:id="rId3"/>
              </a:rPr>
              <a:t>://science.orf.at/stories/3202226</a:t>
            </a:r>
            <a:r>
              <a:rPr lang="de-AT" u="sng" dirty="0" smtClean="0">
                <a:hlinkClick r:id="rId3"/>
              </a:rPr>
              <a:t>/</a:t>
            </a:r>
            <a:endParaRPr lang="de-AT" u="sng" dirty="0" smtClean="0"/>
          </a:p>
          <a:p>
            <a:r>
              <a:rPr lang="de-AT" b="1" dirty="0"/>
              <a:t>BMK, </a:t>
            </a:r>
            <a:r>
              <a:rPr lang="de-AT" b="1" dirty="0" smtClean="0"/>
              <a:t>Die </a:t>
            </a:r>
            <a:r>
              <a:rPr lang="de-AT" b="1" dirty="0"/>
              <a:t>Lange Nacht der Forschung 2020 digital: Wissenschaft vom Sofa aus erleben</a:t>
            </a:r>
            <a:endParaRPr lang="en-GB" b="1" dirty="0"/>
          </a:p>
          <a:p>
            <a:r>
              <a:rPr lang="de-AT" dirty="0"/>
              <a:t>Erstmals online und damit vom Sofa aus erlebbar geht am Freitag, die </a:t>
            </a:r>
            <a:r>
              <a:rPr lang="de-AT" u="sng" dirty="0">
                <a:hlinkClick r:id="rId4"/>
              </a:rPr>
              <a:t>Lange Nacht der Forschung (LNF)</a:t>
            </a:r>
            <a:r>
              <a:rPr lang="de-AT" dirty="0"/>
              <a:t> über die Bühne. Trotz der coronabedingten Unwägbarkeiten gibt es eine rege Teilnahme aus der Wissenschaftsszene. Ab 14.00 Uhr geben Forscher in vielen Vermittlungsformaten Einblicke in ihre Arbeit. Ein Highlight soll unter anderem die virtuelle Führung durch eines der zentralen Experimente an der größten Maschine der Welt – dem Lage Hardron Collider (LHC) bei Genf – werden</a:t>
            </a:r>
            <a:r>
              <a:rPr lang="de-AT" dirty="0" smtClean="0"/>
              <a:t>. </a:t>
            </a:r>
            <a:r>
              <a:rPr lang="de-AT" sz="1600" u="sng" dirty="0" smtClean="0">
                <a:hlinkClick r:id="rId5"/>
              </a:rPr>
              <a:t>https</a:t>
            </a:r>
            <a:r>
              <a:rPr lang="de-AT" sz="1600" u="sng" dirty="0">
                <a:hlinkClick r:id="rId5"/>
              </a:rPr>
              <a:t>://infothek.bmk.gv.at/lange-nacht-der-forschung-2020-digital</a:t>
            </a:r>
            <a:r>
              <a:rPr lang="de-AT" sz="1600" u="sng" dirty="0" smtClean="0">
                <a:hlinkClick r:id="rId5"/>
              </a:rPr>
              <a:t>/</a:t>
            </a:r>
            <a:endParaRPr lang="de-AT" sz="1600" u="sng" dirty="0" smtClean="0"/>
          </a:p>
          <a:p>
            <a:r>
              <a:rPr lang="de-AT" b="1" dirty="0"/>
              <a:t>Salzburger </a:t>
            </a:r>
            <a:r>
              <a:rPr lang="de-AT" b="1" dirty="0" smtClean="0"/>
              <a:t>Nachrichten </a:t>
            </a:r>
            <a:r>
              <a:rPr lang="de-AT" sz="1600" u="sng" dirty="0" smtClean="0">
                <a:hlinkClick r:id="rId6"/>
              </a:rPr>
              <a:t>https</a:t>
            </a:r>
            <a:r>
              <a:rPr lang="de-AT" sz="1600" u="sng" dirty="0">
                <a:hlinkClick r:id="rId6"/>
              </a:rPr>
              <a:t>://www.sn.at/panorama/oesterreich/digital-und-extralang-lange-nacht-der-forschung-online-93978613</a:t>
            </a:r>
            <a:r>
              <a:rPr lang="de-AT" sz="1600" dirty="0"/>
              <a:t> </a:t>
            </a:r>
            <a:endParaRPr lang="en-GB" sz="1600" dirty="0"/>
          </a:p>
          <a:p>
            <a:r>
              <a:rPr lang="de-AT" b="1" dirty="0" smtClean="0"/>
              <a:t>derStandard </a:t>
            </a:r>
            <a:r>
              <a:rPr lang="de-AT" dirty="0" smtClean="0"/>
              <a:t>Lange </a:t>
            </a:r>
            <a:r>
              <a:rPr lang="de-AT" dirty="0"/>
              <a:t>Nacht der Forschung lädt per Livestream ans Cern</a:t>
            </a:r>
            <a:endParaRPr lang="en-GB" dirty="0"/>
          </a:p>
          <a:p>
            <a:r>
              <a:rPr lang="de-AT" u="sng" dirty="0">
                <a:hlinkClick r:id="rId7"/>
              </a:rPr>
              <a:t>https://www.derstandard.de/story/2000120599724/lange-nacht-der-forschung-laedt-per-livestream-ans-cern</a:t>
            </a:r>
            <a:endParaRPr lang="en-GB" dirty="0"/>
          </a:p>
          <a:p>
            <a:r>
              <a:rPr lang="de-AT" b="1" dirty="0"/>
              <a:t>meinBezirk</a:t>
            </a:r>
            <a:endParaRPr lang="en-GB" dirty="0"/>
          </a:p>
          <a:p>
            <a:pPr lvl="0"/>
            <a:r>
              <a:rPr lang="de-AT" dirty="0"/>
              <a:t>Die Lange Nacht der Forschung (LNF20) ist der größte heimische Forschungs-Event. Eines der Highlights ist dieses Jahr ein virtueller Rundgang durch den Teilchenbeschleuniger der Europäischen Kernforschungsanlage CERN .</a:t>
            </a:r>
            <a:br>
              <a:rPr lang="de-AT" dirty="0"/>
            </a:br>
            <a:r>
              <a:rPr lang="de-DE" u="sng" dirty="0">
                <a:hlinkClick r:id="rId8"/>
              </a:rPr>
              <a:t>https://www.meinbezirk.at/innere-stadt/c-lokales/lange-nacht-der-forschung-findet-erstmals-digital-statt_a4284354</a:t>
            </a:r>
            <a:r>
              <a:rPr lang="de-DE" dirty="0"/>
              <a:t> </a:t>
            </a:r>
            <a:endParaRPr lang="en-GB" dirty="0"/>
          </a:p>
          <a:p>
            <a:r>
              <a:rPr lang="de-AT" dirty="0" smtClean="0"/>
              <a:t>.....</a:t>
            </a:r>
            <a:r>
              <a:rPr lang="de-AT" dirty="0"/>
              <a:t> </a:t>
            </a:r>
            <a:endParaRPr lang="en-GB" dirty="0"/>
          </a:p>
        </p:txBody>
      </p:sp>
    </p:spTree>
    <p:extLst>
      <p:ext uri="{BB962C8B-B14F-4D97-AF65-F5344CB8AC3E}">
        <p14:creationId xmlns:p14="http://schemas.microsoft.com/office/powerpoint/2010/main" val="1971391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3994" y="0"/>
            <a:ext cx="12415994" cy="1690688"/>
          </a:xfrm>
        </p:spPr>
      </p:pic>
      <p:sp>
        <p:nvSpPr>
          <p:cNvPr id="8" name="Title 7"/>
          <p:cNvSpPr>
            <a:spLocks noGrp="1"/>
          </p:cNvSpPr>
          <p:nvPr>
            <p:ph type="title"/>
          </p:nvPr>
        </p:nvSpPr>
        <p:spPr>
          <a:xfrm>
            <a:off x="6248401" y="182562"/>
            <a:ext cx="3352801" cy="1325563"/>
          </a:xfrm>
        </p:spPr>
        <p:txBody>
          <a:bodyPr/>
          <a:lstStyle/>
          <a:p>
            <a:r>
              <a:rPr lang="en-GB" b="1" dirty="0" smtClean="0">
                <a:solidFill>
                  <a:schemeClr val="bg1"/>
                </a:solidFill>
              </a:rPr>
              <a:t>Virtual Visit</a:t>
            </a:r>
            <a:endParaRPr lang="en-GB" b="1" dirty="0">
              <a:solidFill>
                <a:schemeClr val="bg1"/>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73250"/>
            <a:ext cx="12192000" cy="3747436"/>
          </a:xfrm>
          <a:prstGeom prst="rect">
            <a:avLst/>
          </a:prstGeom>
        </p:spPr>
      </p:pic>
      <p:sp>
        <p:nvSpPr>
          <p:cNvPr id="5" name="TextBox 4"/>
          <p:cNvSpPr txBox="1"/>
          <p:nvPr/>
        </p:nvSpPr>
        <p:spPr>
          <a:xfrm>
            <a:off x="1558638" y="2267886"/>
            <a:ext cx="4689763" cy="369332"/>
          </a:xfrm>
          <a:prstGeom prst="rect">
            <a:avLst/>
          </a:prstGeom>
          <a:solidFill>
            <a:schemeClr val="bg1"/>
          </a:solidFill>
        </p:spPr>
        <p:txBody>
          <a:bodyPr wrap="square" rtlCol="0">
            <a:spAutoFit/>
          </a:bodyPr>
          <a:lstStyle/>
          <a:p>
            <a:r>
              <a:rPr lang="en-GB" dirty="0" smtClean="0">
                <a:hlinkClick r:id="rId4"/>
              </a:rPr>
              <a:t>https://cms.cern/interact-with-cms/virtual-visits</a:t>
            </a:r>
            <a:endParaRPr lang="en-GB" dirty="0" smtClean="0"/>
          </a:p>
        </p:txBody>
      </p:sp>
      <p:sp>
        <p:nvSpPr>
          <p:cNvPr id="7" name="Subtitle 2"/>
          <p:cNvSpPr txBox="1">
            <a:spLocks/>
          </p:cNvSpPr>
          <p:nvPr/>
        </p:nvSpPr>
        <p:spPr>
          <a:xfrm>
            <a:off x="249464" y="5745319"/>
            <a:ext cx="11942535" cy="665162"/>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solidFill>
                  <a:schemeClr val="bg1"/>
                </a:solidFill>
              </a:rPr>
              <a:t>Thank you for you attention, </a:t>
            </a:r>
          </a:p>
          <a:p>
            <a:pPr marL="0" indent="0">
              <a:buNone/>
            </a:pPr>
            <a:r>
              <a:rPr lang="en-GB" dirty="0">
                <a:solidFill>
                  <a:schemeClr val="bg1"/>
                </a:solidFill>
              </a:rPr>
              <a:t>	</a:t>
            </a:r>
            <a:r>
              <a:rPr lang="en-GB" dirty="0" smtClean="0">
                <a:solidFill>
                  <a:schemeClr val="bg1"/>
                </a:solidFill>
              </a:rPr>
              <a:t>	Noemi Beni, Zoltan Szillasi, Michael Hoch, Manfred Jeitler, Volkhard Maeckel, Daniela Brill</a:t>
            </a:r>
            <a:endParaRPr lang="en-GB" dirty="0">
              <a:solidFill>
                <a:schemeClr val="bg1"/>
              </a:solidFill>
            </a:endParaRPr>
          </a:p>
        </p:txBody>
      </p:sp>
      <p:sp>
        <p:nvSpPr>
          <p:cNvPr id="9" name="Subtitle 2"/>
          <p:cNvSpPr txBox="1">
            <a:spLocks/>
          </p:cNvSpPr>
          <p:nvPr/>
        </p:nvSpPr>
        <p:spPr>
          <a:xfrm>
            <a:off x="6606874" y="6410481"/>
            <a:ext cx="5723012" cy="345919"/>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2000" dirty="0" smtClean="0">
                <a:solidFill>
                  <a:schemeClr val="bg1"/>
                </a:solidFill>
              </a:rPr>
              <a:t>20</a:t>
            </a:r>
            <a:r>
              <a:rPr lang="en-GB" sz="2000" baseline="30000" dirty="0" smtClean="0">
                <a:solidFill>
                  <a:schemeClr val="bg1"/>
                </a:solidFill>
              </a:rPr>
              <a:t>th</a:t>
            </a:r>
            <a:r>
              <a:rPr lang="en-GB" sz="2000" dirty="0" smtClean="0">
                <a:solidFill>
                  <a:schemeClr val="bg1"/>
                </a:solidFill>
              </a:rPr>
              <a:t> IPPOG meeting, December 3</a:t>
            </a:r>
            <a:r>
              <a:rPr lang="en-GB" sz="2000" baseline="30000" dirty="0" smtClean="0">
                <a:solidFill>
                  <a:schemeClr val="bg1"/>
                </a:solidFill>
              </a:rPr>
              <a:t>rd</a:t>
            </a:r>
            <a:r>
              <a:rPr lang="en-GB" sz="2000" dirty="0" smtClean="0">
                <a:solidFill>
                  <a:schemeClr val="bg1"/>
                </a:solidFill>
              </a:rPr>
              <a:t> 2020</a:t>
            </a:r>
            <a:endParaRPr lang="en-GB" sz="2000" dirty="0">
              <a:solidFill>
                <a:schemeClr val="bg1"/>
              </a:solidFill>
            </a:endParaRPr>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19927" y="4662362"/>
            <a:ext cx="5162549" cy="943692"/>
          </a:xfrm>
          <a:prstGeom prst="rect">
            <a:avLst/>
          </a:prstGeom>
        </p:spPr>
      </p:pic>
    </p:spTree>
    <p:extLst>
      <p:ext uri="{BB962C8B-B14F-4D97-AF65-F5344CB8AC3E}">
        <p14:creationId xmlns:p14="http://schemas.microsoft.com/office/powerpoint/2010/main" val="3857004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6203" y="1690688"/>
            <a:ext cx="10515600" cy="4208665"/>
          </a:xfrm>
        </p:spPr>
        <p:txBody>
          <a:bodyPr>
            <a:normAutofit/>
          </a:bodyPr>
          <a:lstStyle/>
          <a:p>
            <a:r>
              <a:rPr lang="en-GB" sz="2400" dirty="0" smtClean="0">
                <a:solidFill>
                  <a:schemeClr val="bg1"/>
                </a:solidFill>
              </a:rPr>
              <a:t>On October 9, 2020, the </a:t>
            </a:r>
            <a:r>
              <a:rPr lang="en-GB" sz="2400" b="1" dirty="0" smtClean="0">
                <a:solidFill>
                  <a:srgbClr val="FFC000"/>
                </a:solidFill>
              </a:rPr>
              <a:t>Digital Science Night </a:t>
            </a:r>
            <a:r>
              <a:rPr lang="en-GB" sz="2400" dirty="0" smtClean="0">
                <a:solidFill>
                  <a:schemeClr val="bg1"/>
                </a:solidFill>
              </a:rPr>
              <a:t>took place digitally for the first time. The entire online program is available from October 9 to December 30, 2020</a:t>
            </a:r>
            <a:br>
              <a:rPr lang="en-GB" sz="2400" dirty="0" smtClean="0">
                <a:solidFill>
                  <a:schemeClr val="bg1"/>
                </a:solidFill>
              </a:rPr>
            </a:br>
            <a:r>
              <a:rPr lang="en-GB" sz="2400" dirty="0" smtClean="0">
                <a:solidFill>
                  <a:schemeClr val="bg1"/>
                </a:solidFill>
              </a:rPr>
              <a:t/>
            </a:r>
            <a:br>
              <a:rPr lang="en-GB" sz="2400" dirty="0" smtClean="0">
                <a:solidFill>
                  <a:schemeClr val="bg1"/>
                </a:solidFill>
              </a:rPr>
            </a:br>
            <a:r>
              <a:rPr lang="en-GB" sz="2400" dirty="0" smtClean="0">
                <a:solidFill>
                  <a:schemeClr val="bg1"/>
                </a:solidFill>
              </a:rPr>
              <a:t/>
            </a:r>
            <a:br>
              <a:rPr lang="en-GB" sz="2400" dirty="0" smtClean="0">
                <a:solidFill>
                  <a:schemeClr val="bg1"/>
                </a:solidFill>
              </a:rPr>
            </a:br>
            <a:r>
              <a:rPr lang="en-GB" sz="3200" b="1" u="sng" dirty="0" smtClean="0">
                <a:solidFill>
                  <a:schemeClr val="bg1"/>
                </a:solidFill>
              </a:rPr>
              <a:t>Numbers:</a:t>
            </a:r>
            <a:r>
              <a:rPr lang="en-GB" sz="3200" dirty="0" smtClean="0">
                <a:solidFill>
                  <a:schemeClr val="bg1"/>
                </a:solidFill>
              </a:rPr>
              <a:t>      82 days action   		9 Regions</a:t>
            </a:r>
            <a:br>
              <a:rPr lang="en-GB" sz="3200" dirty="0" smtClean="0">
                <a:solidFill>
                  <a:schemeClr val="bg1"/>
                </a:solidFill>
              </a:rPr>
            </a:br>
            <a:r>
              <a:rPr lang="en-GB" sz="3200" dirty="0">
                <a:solidFill>
                  <a:schemeClr val="bg1"/>
                </a:solidFill>
              </a:rPr>
              <a:t/>
            </a:r>
            <a:br>
              <a:rPr lang="en-GB" sz="3200" dirty="0">
                <a:solidFill>
                  <a:schemeClr val="bg1"/>
                </a:solidFill>
              </a:rPr>
            </a:br>
            <a:r>
              <a:rPr lang="en-GB" sz="3200" dirty="0" smtClean="0">
                <a:solidFill>
                  <a:schemeClr val="bg1"/>
                </a:solidFill>
              </a:rPr>
              <a:t>				12 Science Topics</a:t>
            </a:r>
            <a:br>
              <a:rPr lang="en-GB" sz="3200" dirty="0" smtClean="0">
                <a:solidFill>
                  <a:schemeClr val="bg1"/>
                </a:solidFill>
              </a:rPr>
            </a:br>
            <a:r>
              <a:rPr lang="en-GB" sz="3200" dirty="0">
                <a:solidFill>
                  <a:schemeClr val="bg1"/>
                </a:solidFill>
              </a:rPr>
              <a:t/>
            </a:r>
            <a:br>
              <a:rPr lang="en-GB" sz="3200" dirty="0">
                <a:solidFill>
                  <a:schemeClr val="bg1"/>
                </a:solidFill>
              </a:rPr>
            </a:br>
            <a:r>
              <a:rPr lang="en-GB" sz="3200" dirty="0" smtClean="0">
                <a:solidFill>
                  <a:schemeClr val="bg1"/>
                </a:solidFill>
              </a:rPr>
              <a:t>146 Organisations                                 613 Stations</a:t>
            </a:r>
            <a:endParaRPr lang="en-GB" u="sng" dirty="0">
              <a:solidFill>
                <a:schemeClr val="bg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3994" y="0"/>
            <a:ext cx="12415994" cy="1690688"/>
          </a:xfr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83204"/>
          <a:stretch/>
        </p:blipFill>
        <p:spPr>
          <a:xfrm>
            <a:off x="-21241" y="5899354"/>
            <a:ext cx="12235956" cy="958645"/>
          </a:xfrm>
          <a:prstGeom prst="rect">
            <a:avLst/>
          </a:prstGeom>
        </p:spPr>
      </p:pic>
      <p:sp>
        <p:nvSpPr>
          <p:cNvPr id="5" name="Title 7"/>
          <p:cNvSpPr txBox="1">
            <a:spLocks/>
          </p:cNvSpPr>
          <p:nvPr/>
        </p:nvSpPr>
        <p:spPr>
          <a:xfrm>
            <a:off x="6927275" y="182562"/>
            <a:ext cx="335280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smtClean="0">
                <a:solidFill>
                  <a:schemeClr val="bg1"/>
                </a:solidFill>
              </a:rPr>
              <a:t>Program</a:t>
            </a:r>
            <a:endParaRPr lang="en-GB" b="1" dirty="0">
              <a:solidFill>
                <a:schemeClr val="bg1"/>
              </a:solidFill>
            </a:endParaRPr>
          </a:p>
        </p:txBody>
      </p:sp>
    </p:spTree>
    <p:extLst>
      <p:ext uri="{BB962C8B-B14F-4D97-AF65-F5344CB8AC3E}">
        <p14:creationId xmlns:p14="http://schemas.microsoft.com/office/powerpoint/2010/main" val="24729965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2948" y="1690689"/>
            <a:ext cx="10515600" cy="4842846"/>
          </a:xfrm>
        </p:spPr>
        <p:txBody>
          <a:bodyPr>
            <a:normAutofit/>
          </a:bodyPr>
          <a:lstStyle/>
          <a:p>
            <a:r>
              <a:rPr lang="en-GB" sz="2400" dirty="0" smtClean="0">
                <a:solidFill>
                  <a:schemeClr val="bg1"/>
                </a:solidFill>
              </a:rPr>
              <a:t>The </a:t>
            </a:r>
            <a:r>
              <a:rPr lang="en-GB" sz="2400" b="1" dirty="0" smtClean="0">
                <a:solidFill>
                  <a:schemeClr val="bg1"/>
                </a:solidFill>
              </a:rPr>
              <a:t>Austrian Academy of Science </a:t>
            </a:r>
            <a:r>
              <a:rPr lang="en-GB" sz="2400" b="1" dirty="0" err="1" smtClean="0">
                <a:solidFill>
                  <a:schemeClr val="bg1"/>
                </a:solidFill>
              </a:rPr>
              <a:t>OeAW</a:t>
            </a:r>
            <a:r>
              <a:rPr lang="en-GB" sz="2400" b="1" dirty="0" smtClean="0">
                <a:solidFill>
                  <a:schemeClr val="bg1"/>
                </a:solidFill>
              </a:rPr>
              <a:t>  </a:t>
            </a:r>
            <a:r>
              <a:rPr lang="en-GB" sz="2400" b="1" u="sng" dirty="0" smtClean="0">
                <a:solidFill>
                  <a:schemeClr val="bg1"/>
                </a:solidFill>
              </a:rPr>
              <a:t>https://www.oeaw.ac.at</a:t>
            </a:r>
            <a:r>
              <a:rPr lang="en-GB" sz="2400" b="1" dirty="0" smtClean="0">
                <a:solidFill>
                  <a:schemeClr val="bg1"/>
                </a:solidFill>
              </a:rPr>
              <a:t> </a:t>
            </a:r>
            <a:r>
              <a:rPr lang="en-GB" sz="2400" dirty="0" smtClean="0">
                <a:solidFill>
                  <a:schemeClr val="bg1"/>
                </a:solidFill>
              </a:rPr>
              <a:t>Institutes operating at </a:t>
            </a:r>
            <a:r>
              <a:rPr lang="en-GB" sz="2400" b="1" dirty="0" smtClean="0">
                <a:solidFill>
                  <a:schemeClr val="bg1"/>
                </a:solidFill>
              </a:rPr>
              <a:t>CERN</a:t>
            </a:r>
            <a:r>
              <a:rPr lang="en-GB" sz="2400" dirty="0" smtClean="0">
                <a:solidFill>
                  <a:schemeClr val="bg1"/>
                </a:solidFill>
              </a:rPr>
              <a:t> participated with a </a:t>
            </a:r>
            <a:r>
              <a:rPr lang="en-GB" sz="2400" b="1" dirty="0" smtClean="0">
                <a:solidFill>
                  <a:schemeClr val="bg1"/>
                </a:solidFill>
              </a:rPr>
              <a:t>Virtual Visit </a:t>
            </a:r>
            <a:r>
              <a:rPr lang="en-GB" sz="2400" dirty="0" smtClean="0">
                <a:solidFill>
                  <a:schemeClr val="bg1"/>
                </a:solidFill>
              </a:rPr>
              <a:t>from their experimental sites.</a:t>
            </a:r>
            <a:br>
              <a:rPr lang="en-GB" sz="2400" dirty="0" smtClean="0">
                <a:solidFill>
                  <a:schemeClr val="bg1"/>
                </a:solidFill>
              </a:rPr>
            </a:br>
            <a:r>
              <a:rPr lang="en-GB" sz="2400" dirty="0" smtClean="0">
                <a:solidFill>
                  <a:schemeClr val="bg1"/>
                </a:solidFill>
              </a:rPr>
              <a:t/>
            </a:r>
            <a:br>
              <a:rPr lang="en-GB" sz="2400" dirty="0" smtClean="0">
                <a:solidFill>
                  <a:schemeClr val="bg1"/>
                </a:solidFill>
              </a:rPr>
            </a:br>
            <a:r>
              <a:rPr lang="en-GB" sz="2400" b="1" dirty="0" smtClean="0">
                <a:solidFill>
                  <a:schemeClr val="bg1"/>
                </a:solidFill>
              </a:rPr>
              <a:t>HEPHY </a:t>
            </a:r>
            <a:r>
              <a:rPr lang="en-GB" sz="2400" dirty="0" smtClean="0">
                <a:solidFill>
                  <a:schemeClr val="bg1"/>
                </a:solidFill>
              </a:rPr>
              <a:t>– High Energy Physics Institute : 	CMS control room, CMS cavern</a:t>
            </a:r>
            <a:br>
              <a:rPr lang="en-GB" sz="2400" dirty="0" smtClean="0">
                <a:solidFill>
                  <a:schemeClr val="bg1"/>
                </a:solidFill>
              </a:rPr>
            </a:br>
            <a:r>
              <a:rPr lang="en-GB" sz="2400" u="sng" dirty="0" smtClean="0">
                <a:solidFill>
                  <a:schemeClr val="bg1"/>
                </a:solidFill>
              </a:rPr>
              <a:t>https://www.oeaw.ac.at/hephy</a:t>
            </a:r>
            <a:r>
              <a:rPr lang="en-GB" sz="2400" dirty="0" smtClean="0">
                <a:solidFill>
                  <a:schemeClr val="bg1"/>
                </a:solidFill>
              </a:rPr>
              <a:t/>
            </a:r>
            <a:br>
              <a:rPr lang="en-GB" sz="2400" dirty="0" smtClean="0">
                <a:solidFill>
                  <a:schemeClr val="bg1"/>
                </a:solidFill>
              </a:rPr>
            </a:br>
            <a:r>
              <a:rPr lang="en-GB" sz="2400" dirty="0" smtClean="0">
                <a:solidFill>
                  <a:schemeClr val="bg1"/>
                </a:solidFill>
              </a:rPr>
              <a:t/>
            </a:r>
            <a:br>
              <a:rPr lang="en-GB" sz="2400" dirty="0" smtClean="0">
                <a:solidFill>
                  <a:schemeClr val="bg1"/>
                </a:solidFill>
              </a:rPr>
            </a:br>
            <a:r>
              <a:rPr lang="en-GB" sz="2400" b="1" dirty="0" smtClean="0">
                <a:solidFill>
                  <a:schemeClr val="bg1"/>
                </a:solidFill>
              </a:rPr>
              <a:t>SMI</a:t>
            </a:r>
            <a:r>
              <a:rPr lang="en-GB" sz="2400" dirty="0" smtClean="0">
                <a:solidFill>
                  <a:schemeClr val="bg1"/>
                </a:solidFill>
              </a:rPr>
              <a:t> – Stefan Meyer Institute: 		</a:t>
            </a:r>
            <a:r>
              <a:rPr lang="en-GB" sz="2400" dirty="0">
                <a:solidFill>
                  <a:schemeClr val="bg1"/>
                </a:solidFill>
              </a:rPr>
              <a:t>A</a:t>
            </a:r>
            <a:r>
              <a:rPr lang="en-GB" sz="2400" dirty="0" smtClean="0">
                <a:solidFill>
                  <a:schemeClr val="bg1"/>
                </a:solidFill>
              </a:rPr>
              <a:t>ntimatter Factory AD, ASACUSA experiment</a:t>
            </a:r>
            <a:br>
              <a:rPr lang="en-GB" sz="2400" dirty="0" smtClean="0">
                <a:solidFill>
                  <a:schemeClr val="bg1"/>
                </a:solidFill>
              </a:rPr>
            </a:br>
            <a:r>
              <a:rPr lang="en-GB" sz="2400" u="sng" dirty="0" smtClean="0">
                <a:solidFill>
                  <a:schemeClr val="bg1"/>
                </a:solidFill>
              </a:rPr>
              <a:t>https://www.oeaw.ac.at/smi</a:t>
            </a:r>
            <a:endParaRPr lang="en-GB" sz="2400" u="sng" dirty="0">
              <a:solidFill>
                <a:schemeClr val="bg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3994" y="0"/>
            <a:ext cx="12415994" cy="1690688"/>
          </a:xfrm>
        </p:spPr>
      </p:pic>
      <p:sp>
        <p:nvSpPr>
          <p:cNvPr id="6" name="Title 7"/>
          <p:cNvSpPr txBox="1">
            <a:spLocks/>
          </p:cNvSpPr>
          <p:nvPr/>
        </p:nvSpPr>
        <p:spPr>
          <a:xfrm>
            <a:off x="6844147" y="182562"/>
            <a:ext cx="335280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err="1" smtClean="0">
                <a:solidFill>
                  <a:schemeClr val="bg1"/>
                </a:solidFill>
              </a:rPr>
              <a:t>OeAW</a:t>
            </a:r>
            <a:endParaRPr lang="en-GB" b="1" dirty="0">
              <a:solidFill>
                <a:schemeClr val="bg1"/>
              </a:solidFill>
            </a:endParaRPr>
          </a:p>
        </p:txBody>
      </p:sp>
    </p:spTree>
    <p:extLst>
      <p:ext uri="{BB962C8B-B14F-4D97-AF65-F5344CB8AC3E}">
        <p14:creationId xmlns:p14="http://schemas.microsoft.com/office/powerpoint/2010/main" val="1628176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90688"/>
            <a:ext cx="12192000" cy="471947"/>
          </a:xfrm>
          <a:solidFill>
            <a:schemeClr val="bg1">
              <a:lumMod val="95000"/>
            </a:schemeClr>
          </a:solidFill>
        </p:spPr>
        <p:txBody>
          <a:bodyPr>
            <a:normAutofit fontScale="90000"/>
          </a:bodyPr>
          <a:lstStyle/>
          <a:p>
            <a:pPr algn="ctr"/>
            <a:r>
              <a:rPr lang="de-AT" sz="2800" u="sng" dirty="0">
                <a:solidFill>
                  <a:schemeClr val="bg1"/>
                </a:solidFill>
                <a:hlinkClick r:id="rId2"/>
              </a:rPr>
              <a:t>https://</a:t>
            </a:r>
            <a:r>
              <a:rPr lang="de-AT" sz="2800" u="sng" dirty="0" smtClean="0">
                <a:solidFill>
                  <a:schemeClr val="bg1"/>
                </a:solidFill>
                <a:hlinkClick r:id="rId2"/>
              </a:rPr>
              <a:t>indico.cern.ch/event/964184</a:t>
            </a:r>
            <a:endParaRPr lang="en-GB" sz="2800" u="sng" dirty="0">
              <a:solidFill>
                <a:schemeClr val="bg1"/>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3994" y="0"/>
            <a:ext cx="12415994" cy="1690688"/>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963551"/>
            <a:ext cx="12192000" cy="1894449"/>
          </a:xfrm>
          <a:prstGeom prst="rect">
            <a:avLst/>
          </a:prstGeom>
        </p:spPr>
      </p:pic>
      <p:sp>
        <p:nvSpPr>
          <p:cNvPr id="6" name="TextBox 5"/>
          <p:cNvSpPr txBox="1"/>
          <p:nvPr/>
        </p:nvSpPr>
        <p:spPr>
          <a:xfrm>
            <a:off x="221226" y="2418735"/>
            <a:ext cx="11970774" cy="1200329"/>
          </a:xfrm>
          <a:prstGeom prst="rect">
            <a:avLst/>
          </a:prstGeom>
          <a:noFill/>
        </p:spPr>
        <p:txBody>
          <a:bodyPr wrap="square" rtlCol="0">
            <a:spAutoFit/>
          </a:bodyPr>
          <a:lstStyle/>
          <a:p>
            <a:r>
              <a:rPr lang="en-GB" dirty="0" smtClean="0">
                <a:solidFill>
                  <a:schemeClr val="bg1"/>
                </a:solidFill>
              </a:rPr>
              <a:t>Virtual Visit + Art &amp; Science Dialogue with Collaborative artist Daniela Brill</a:t>
            </a:r>
          </a:p>
          <a:p>
            <a:endParaRPr lang="en-GB" dirty="0">
              <a:solidFill>
                <a:schemeClr val="bg1"/>
              </a:solidFill>
            </a:endParaRPr>
          </a:p>
          <a:p>
            <a:r>
              <a:rPr lang="en-GB" dirty="0" smtClean="0">
                <a:solidFill>
                  <a:schemeClr val="bg1"/>
                </a:solidFill>
              </a:rPr>
              <a:t>Number of connections : 303 </a:t>
            </a:r>
          </a:p>
          <a:p>
            <a:endParaRPr lang="en-GB" dirty="0">
              <a:solidFill>
                <a:schemeClr val="bg1"/>
              </a:solidFill>
            </a:endParaRPr>
          </a:p>
        </p:txBody>
      </p:sp>
      <p:sp>
        <p:nvSpPr>
          <p:cNvPr id="3" name="TextBox 2"/>
          <p:cNvSpPr txBox="1"/>
          <p:nvPr/>
        </p:nvSpPr>
        <p:spPr>
          <a:xfrm>
            <a:off x="0" y="4594219"/>
            <a:ext cx="12192000" cy="369332"/>
          </a:xfrm>
          <a:prstGeom prst="rect">
            <a:avLst/>
          </a:prstGeom>
          <a:solidFill>
            <a:schemeClr val="bg1"/>
          </a:solidFill>
        </p:spPr>
        <p:txBody>
          <a:bodyPr wrap="square" rtlCol="0">
            <a:spAutoFit/>
          </a:bodyPr>
          <a:lstStyle/>
          <a:p>
            <a:r>
              <a:rPr lang="en-GB"/>
              <a:t>Video recording CERN virtual visit October 9th: </a:t>
            </a:r>
            <a:r>
              <a:rPr lang="en-GB">
                <a:hlinkClick r:id="rId5"/>
              </a:rPr>
              <a:t>https://videos.cern.ch/record/2741124/</a:t>
            </a:r>
            <a:endParaRPr lang="en-GB" dirty="0"/>
          </a:p>
        </p:txBody>
      </p:sp>
    </p:spTree>
    <p:extLst>
      <p:ext uri="{BB962C8B-B14F-4D97-AF65-F5344CB8AC3E}">
        <p14:creationId xmlns:p14="http://schemas.microsoft.com/office/powerpoint/2010/main" val="28101264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8768" y="291793"/>
            <a:ext cx="3542071" cy="534117"/>
          </a:xfrm>
        </p:spPr>
        <p:txBody>
          <a:bodyPr/>
          <a:lstStyle/>
          <a:p>
            <a:pPr marL="0" indent="0">
              <a:buNone/>
            </a:pPr>
            <a:r>
              <a:rPr lang="en-GB" dirty="0" smtClean="0">
                <a:solidFill>
                  <a:schemeClr val="bg1"/>
                </a:solidFill>
              </a:rPr>
              <a:t>Introduction lecture</a:t>
            </a:r>
            <a:endParaRPr lang="en-GB" dirty="0">
              <a:solidFill>
                <a:schemeClr val="bg1"/>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8705" y="3296004"/>
            <a:ext cx="6188353" cy="356199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5641" y="-1"/>
            <a:ext cx="8366359" cy="4601497"/>
          </a:xfrm>
          <a:prstGeom prst="rect">
            <a:avLst/>
          </a:prstGeom>
        </p:spPr>
      </p:pic>
      <p:sp>
        <p:nvSpPr>
          <p:cNvPr id="6" name="Content Placeholder 2"/>
          <p:cNvSpPr txBox="1">
            <a:spLocks/>
          </p:cNvSpPr>
          <p:nvPr/>
        </p:nvSpPr>
        <p:spPr>
          <a:xfrm>
            <a:off x="6474542" y="5856852"/>
            <a:ext cx="5864941" cy="573444"/>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solidFill>
                  <a:schemeClr val="bg1"/>
                </a:solidFill>
              </a:rPr>
              <a:t>CMS Control Room with Manfred Jeitler</a:t>
            </a:r>
            <a:endParaRPr lang="en-GB" dirty="0">
              <a:solidFill>
                <a:schemeClr val="bg1"/>
              </a:solidFill>
            </a:endParaRPr>
          </a:p>
        </p:txBody>
      </p:sp>
    </p:spTree>
    <p:extLst>
      <p:ext uri="{BB962C8B-B14F-4D97-AF65-F5344CB8AC3E}">
        <p14:creationId xmlns:p14="http://schemas.microsoft.com/office/powerpoint/2010/main" val="27383333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8768" y="291793"/>
            <a:ext cx="3542071" cy="534117"/>
          </a:xfrm>
        </p:spPr>
        <p:txBody>
          <a:bodyPr/>
          <a:lstStyle/>
          <a:p>
            <a:pPr marL="0" indent="0">
              <a:buNone/>
            </a:pPr>
            <a:r>
              <a:rPr lang="en-GB" dirty="0" smtClean="0">
                <a:solidFill>
                  <a:schemeClr val="bg1"/>
                </a:solidFill>
              </a:rPr>
              <a:t>CMS cavern top</a:t>
            </a:r>
            <a:endParaRPr lang="en-GB" dirty="0">
              <a:solidFill>
                <a:schemeClr val="bg1"/>
              </a:solidFill>
            </a:endParaRPr>
          </a:p>
        </p:txBody>
      </p:sp>
      <p:sp>
        <p:nvSpPr>
          <p:cNvPr id="6" name="Content Placeholder 2"/>
          <p:cNvSpPr txBox="1">
            <a:spLocks/>
          </p:cNvSpPr>
          <p:nvPr/>
        </p:nvSpPr>
        <p:spPr>
          <a:xfrm>
            <a:off x="7052187" y="5871600"/>
            <a:ext cx="3542071" cy="5341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solidFill>
                  <a:schemeClr val="bg1"/>
                </a:solidFill>
              </a:rPr>
              <a:t>CMS cavern bottom</a:t>
            </a:r>
            <a:endParaRPr lang="en-GB" dirty="0">
              <a:solidFill>
                <a:schemeClr val="bg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4438" y="0"/>
            <a:ext cx="6297562" cy="4748981"/>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7" y="2005781"/>
            <a:ext cx="6441374" cy="4852219"/>
          </a:xfrm>
          <a:prstGeom prst="rect">
            <a:avLst/>
          </a:prstGeom>
        </p:spPr>
      </p:pic>
    </p:spTree>
    <p:extLst>
      <p:ext uri="{BB962C8B-B14F-4D97-AF65-F5344CB8AC3E}">
        <p14:creationId xmlns:p14="http://schemas.microsoft.com/office/powerpoint/2010/main" val="29693797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9096" y="291793"/>
            <a:ext cx="1014287" cy="534117"/>
          </a:xfrm>
        </p:spPr>
        <p:txBody>
          <a:bodyPr/>
          <a:lstStyle/>
          <a:p>
            <a:pPr marL="0" indent="0">
              <a:buNone/>
            </a:pPr>
            <a:r>
              <a:rPr lang="en-GB" dirty="0" smtClean="0">
                <a:solidFill>
                  <a:schemeClr val="bg1"/>
                </a:solidFill>
              </a:rPr>
              <a:t>AD</a:t>
            </a:r>
            <a:endParaRPr lang="en-GB" dirty="0">
              <a:solidFill>
                <a:schemeClr val="bg1"/>
              </a:solidFill>
            </a:endParaRPr>
          </a:p>
        </p:txBody>
      </p:sp>
      <p:sp>
        <p:nvSpPr>
          <p:cNvPr id="6" name="Content Placeholder 2"/>
          <p:cNvSpPr txBox="1">
            <a:spLocks/>
          </p:cNvSpPr>
          <p:nvPr/>
        </p:nvSpPr>
        <p:spPr>
          <a:xfrm>
            <a:off x="7052187" y="6078077"/>
            <a:ext cx="3542071" cy="5341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solidFill>
                  <a:schemeClr val="bg1"/>
                </a:solidFill>
              </a:rPr>
              <a:t>Anti Matter Factory</a:t>
            </a:r>
            <a:endParaRPr lang="en-GB" dirty="0">
              <a:solidFill>
                <a:schemeClr val="bg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4645" y="85870"/>
            <a:ext cx="8810375" cy="5785730"/>
          </a:xfrm>
          <a:prstGeom prst="rect">
            <a:avLst/>
          </a:prstGeom>
        </p:spPr>
      </p:pic>
    </p:spTree>
    <p:extLst>
      <p:ext uri="{BB962C8B-B14F-4D97-AF65-F5344CB8AC3E}">
        <p14:creationId xmlns:p14="http://schemas.microsoft.com/office/powerpoint/2010/main" val="32567218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0941" y="337774"/>
            <a:ext cx="3542071" cy="534117"/>
          </a:xfrm>
        </p:spPr>
        <p:txBody>
          <a:bodyPr/>
          <a:lstStyle/>
          <a:p>
            <a:pPr marL="0" indent="0">
              <a:buNone/>
            </a:pPr>
            <a:r>
              <a:rPr lang="en-GB" dirty="0" smtClean="0">
                <a:solidFill>
                  <a:schemeClr val="bg1"/>
                </a:solidFill>
              </a:rPr>
              <a:t>ASACUSA experiment </a:t>
            </a:r>
            <a:endParaRPr lang="en-GB" dirty="0">
              <a:solidFill>
                <a:schemeClr val="bg1"/>
              </a:solidFill>
            </a:endParaRPr>
          </a:p>
        </p:txBody>
      </p:sp>
      <p:sp>
        <p:nvSpPr>
          <p:cNvPr id="6" name="Content Placeholder 2"/>
          <p:cNvSpPr txBox="1">
            <a:spLocks/>
          </p:cNvSpPr>
          <p:nvPr/>
        </p:nvSpPr>
        <p:spPr>
          <a:xfrm>
            <a:off x="7052187" y="5871600"/>
            <a:ext cx="3542071" cy="5341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solidFill>
                  <a:schemeClr val="bg1"/>
                </a:solidFill>
              </a:rPr>
              <a:t>Anti Matter Trap</a:t>
            </a:r>
            <a:endParaRPr lang="en-GB" dirty="0">
              <a:solidFill>
                <a:schemeClr val="bg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941" y="871891"/>
            <a:ext cx="4424516" cy="598610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52187" y="-6318"/>
            <a:ext cx="4493342" cy="5877918"/>
          </a:xfrm>
          <a:prstGeom prst="rect">
            <a:avLst/>
          </a:prstGeom>
        </p:spPr>
      </p:pic>
    </p:spTree>
    <p:extLst>
      <p:ext uri="{BB962C8B-B14F-4D97-AF65-F5344CB8AC3E}">
        <p14:creationId xmlns:p14="http://schemas.microsoft.com/office/powerpoint/2010/main" val="8420022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0" y="188555"/>
            <a:ext cx="5075903" cy="430877"/>
          </a:xfrm>
        </p:spPr>
        <p:txBody>
          <a:bodyPr>
            <a:normAutofit fontScale="92500" lnSpcReduction="10000"/>
          </a:bodyPr>
          <a:lstStyle/>
          <a:p>
            <a:pPr marL="0" indent="0">
              <a:buNone/>
            </a:pPr>
            <a:r>
              <a:rPr lang="en-GB" dirty="0" smtClean="0">
                <a:solidFill>
                  <a:schemeClr val="bg1"/>
                </a:solidFill>
              </a:rPr>
              <a:t>Volkhard Maeckel next to ELENA </a:t>
            </a:r>
            <a:endParaRPr lang="en-GB" dirty="0">
              <a:solidFill>
                <a:schemeClr val="bg1"/>
              </a:solidFill>
            </a:endParaRPr>
          </a:p>
        </p:txBody>
      </p:sp>
      <p:sp>
        <p:nvSpPr>
          <p:cNvPr id="6" name="Content Placeholder 2"/>
          <p:cNvSpPr txBox="1">
            <a:spLocks/>
          </p:cNvSpPr>
          <p:nvPr/>
        </p:nvSpPr>
        <p:spPr>
          <a:xfrm>
            <a:off x="4949865" y="4568826"/>
            <a:ext cx="7242135" cy="5931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solidFill>
                  <a:schemeClr val="bg1"/>
                </a:solidFill>
              </a:rPr>
              <a:t>Art Science Dialogue with Daniela Brill in Vienna </a:t>
            </a:r>
            <a:endParaRPr lang="en-GB" dirty="0">
              <a:solidFill>
                <a:schemeClr val="bg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794" y="0"/>
            <a:ext cx="7355205" cy="438027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0" y="722671"/>
            <a:ext cx="4641510" cy="6135329"/>
          </a:xfrm>
          <a:prstGeom prst="rect">
            <a:avLst/>
          </a:prstGeom>
        </p:spPr>
      </p:pic>
    </p:spTree>
    <p:extLst>
      <p:ext uri="{BB962C8B-B14F-4D97-AF65-F5344CB8AC3E}">
        <p14:creationId xmlns:p14="http://schemas.microsoft.com/office/powerpoint/2010/main" val="17171348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TotalTime>
  <Words>444</Words>
  <Application>Microsoft Office PowerPoint</Application>
  <PresentationFormat>Widescreen</PresentationFormat>
  <Paragraphs>42</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Digital Science Night</vt:lpstr>
      <vt:lpstr>On October 9, 2020, the Digital Science Night took place digitally for the first time. The entire online program is available from October 9 to December 30, 2020   Numbers:      82 days action     9 Regions      12 Science Topics  146 Organisations                                 613 Stations</vt:lpstr>
      <vt:lpstr>The Austrian Academy of Science OeAW  https://www.oeaw.ac.at Institutes operating at CERN participated with a Virtual Visit from their experimental sites.  HEPHY – High Energy Physics Institute :  CMS control room, CMS cavern https://www.oeaw.ac.at/hephy  SMI – Stefan Meyer Institute:   Antimatter Factory AD, ASACUSA experiment https://www.oeaw.ac.at/smi</vt:lpstr>
      <vt:lpstr>https://indico.cern.ch/event/964184</vt:lpstr>
      <vt:lpstr>PowerPoint Presentation</vt:lpstr>
      <vt:lpstr>PowerPoint Presentation</vt:lpstr>
      <vt:lpstr>PowerPoint Presentation</vt:lpstr>
      <vt:lpstr>PowerPoint Presentation</vt:lpstr>
      <vt:lpstr>PowerPoint Presentation</vt:lpstr>
      <vt:lpstr>PowerPoint Presentation</vt:lpstr>
      <vt:lpstr>Numbers</vt:lpstr>
      <vt:lpstr>Press</vt:lpstr>
      <vt:lpstr>Virtual Visit</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Lange Nach</dc:title>
  <dc:creator>Michael Hoch</dc:creator>
  <cp:lastModifiedBy>Michael Hoch</cp:lastModifiedBy>
  <cp:revision>14</cp:revision>
  <dcterms:created xsi:type="dcterms:W3CDTF">2020-12-02T23:32:40Z</dcterms:created>
  <dcterms:modified xsi:type="dcterms:W3CDTF">2020-12-03T01:57:42Z</dcterms:modified>
</cp:coreProperties>
</file>