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2" r:id="rId1"/>
  </p:sldMasterIdLst>
  <p:notesMasterIdLst>
    <p:notesMasterId r:id="rId6"/>
  </p:notesMasterIdLst>
  <p:handoutMasterIdLst>
    <p:handoutMasterId r:id="rId7"/>
  </p:handoutMasterIdLst>
  <p:sldIdLst>
    <p:sldId id="1360" r:id="rId2"/>
    <p:sldId id="1318" r:id="rId3"/>
    <p:sldId id="1347" r:id="rId4"/>
    <p:sldId id="1361" r:id="rId5"/>
  </p:sldIdLst>
  <p:sldSz cx="9906000" cy="6858000" type="A4"/>
  <p:notesSz cx="6797675" cy="992822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3" pos="4944" userDrawn="1">
          <p15:clr>
            <a:srgbClr val="A4A3A4"/>
          </p15:clr>
        </p15:guide>
        <p15:guide id="6" orient="horz" pos="2976" userDrawn="1">
          <p15:clr>
            <a:srgbClr val="A4A3A4"/>
          </p15:clr>
        </p15:guide>
        <p15:guide id="12" pos="5904" userDrawn="1">
          <p15:clr>
            <a:srgbClr val="A4A3A4"/>
          </p15:clr>
        </p15:guide>
        <p15:guide id="13" orient="horz" pos="2160" userDrawn="1">
          <p15:clr>
            <a:srgbClr val="A4A3A4"/>
          </p15:clr>
        </p15:guide>
        <p15:guide id="14" pos="33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eiko Damerau" initials="HD" lastIdx="2" clrIdx="0">
    <p:extLst>
      <p:ext uri="{19B8F6BF-5375-455C-9EA6-DF929625EA0E}">
        <p15:presenceInfo xmlns:p15="http://schemas.microsoft.com/office/powerpoint/2012/main" userId="S::heiko.damerau@cern.ch::09e80c4c-9fc1-48bb-8285-6060bb93afb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504D"/>
    <a:srgbClr val="1F497D"/>
    <a:srgbClr val="A8ADB7"/>
    <a:srgbClr val="739ACE"/>
    <a:srgbClr val="D0D8E8"/>
    <a:srgbClr val="E9EDF4"/>
    <a:srgbClr val="4F81BD"/>
    <a:srgbClr val="C00000"/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85" autoAdjust="0"/>
    <p:restoredTop sz="95948" autoAdjust="0"/>
  </p:normalViewPr>
  <p:slideViewPr>
    <p:cSldViewPr>
      <p:cViewPr varScale="1">
        <p:scale>
          <a:sx n="126" d="100"/>
          <a:sy n="126" d="100"/>
        </p:scale>
        <p:origin x="834" y="138"/>
      </p:cViewPr>
      <p:guideLst>
        <p:guide orient="horz"/>
        <p:guide pos="4944"/>
        <p:guide orient="horz" pos="2976"/>
        <p:guide pos="5904"/>
        <p:guide orient="horz" pos="2160"/>
        <p:guide pos="3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334" y="-96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660" y="2"/>
            <a:ext cx="2924658" cy="461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ctr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660" y="9444551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6534" tIns="43266" rIns="86534" bIns="43266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295DDF75-4B78-42A7-A7F3-A2F25A7BB7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0761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908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141" y="4714215"/>
            <a:ext cx="4985395" cy="4467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Klicken Sie, um die Textformatierung des Masters zu bearbeiten.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l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908" y="9431653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392" tIns="43198" rIns="86392" bIns="43198" numCol="1" anchor="b" anchorCtr="0" compatLnSpc="1">
            <a:prstTxWarp prst="textNoShape">
              <a:avLst/>
            </a:prstTxWarp>
          </a:bodyPr>
          <a:lstStyle>
            <a:lvl1pPr algn="r" defTabSz="865188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C38E55B4-A633-4C51-AE8F-B8C1C12B8F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1291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D152AB-0279-4F27-B745-9AE7AB92DAA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317731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3212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94621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783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437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93AC1-DEC4-45F1-87B5-21233B4E5E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739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980FA-8E83-44DA-8BD7-A4A9A4C4699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5806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3313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84DA5-4842-45AF-9E5B-2EAAD25032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902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663E-F9AD-49D1-9A63-B7C851D1906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052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56C19-9EB7-4512-8E87-16C56853BF4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228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46C9-FBD8-4C3F-80DB-DDFC6FB179F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286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051D-0C19-4E1B-8DA2-3088B1C48F8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245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5596-EACE-4D96-B24C-61DA811E72B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198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995E-7FF4-417C-8F40-32FB9F87E27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621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3B615-C91D-4160-B6CC-2FE210C8D6B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12/10/2020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128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D2E97337-0ABD-4724-9121-FDB78380D8EF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12/10/2020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7594600" y="1"/>
            <a:ext cx="2311400" cy="26064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r"/>
            <a:fld id="{80312B61-8FBB-43B8-A6DD-B3B75C37806A}" type="slidenum">
              <a:rPr lang="en-US" sz="1400" smtClean="0">
                <a:solidFill>
                  <a:prstClr val="black"/>
                </a:solidFill>
              </a:rPr>
              <a:pPr algn="r"/>
              <a:t>‹#›</a:t>
            </a:fld>
            <a:endParaRPr lang="en-US" sz="1400" dirty="0">
              <a:solidFill>
                <a:prstClr val="black"/>
              </a:solidFill>
            </a:endParaRP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93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oss-coordination.web.cern.ch/gantt/lates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elogbook.cern.ch/eLogbook/eLogbook.jsp?lgbk=382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logbook.cern.ch/eLogbook/eLogbook.jsp?lgbk=382" TargetMode="External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indico.cern.ch/event/981471/contributions/4133902/attachments/2160362/3644903/NoteCoupure_01-2021.pdf" TargetMode="External"/><Relationship Id="rId5" Type="http://schemas.openxmlformats.org/officeDocument/2006/relationships/hyperlink" Target="https://indico.cern.ch/event/981471/contributions/4133902/attachments/2160362/3644902/EN-CV-NdC-165629-1.pdf" TargetMode="External"/><Relationship Id="rId4" Type="http://schemas.openxmlformats.org/officeDocument/2006/relationships/hyperlink" Target="http://elogbook.cern.ch/eLogbook/eLogbook.jsp?shiftId=111564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CA902C8F-18C1-4A4D-BB1F-755A65C4A151}"/>
              </a:ext>
            </a:extLst>
          </p:cNvPr>
          <p:cNvSpPr/>
          <p:nvPr/>
        </p:nvSpPr>
        <p:spPr>
          <a:xfrm>
            <a:off x="228600" y="2913184"/>
            <a:ext cx="9525000" cy="196361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Hardware commissioning schedule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98E7070-BB30-48F4-8486-7BA15E674A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762000"/>
            <a:ext cx="8686799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RF agenda during hardware commissioning phase</a:t>
            </a: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Detailed online schedule at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https://oss-coordination.web.cern.ch/gantt/latest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 descr="Chart&#10;&#10;Description automatically generated">
            <a:extLst>
              <a:ext uri="{FF2B5EF4-FFF2-40B4-BE49-F238E27FC236}">
                <a16:creationId xmlns:a16="http://schemas.microsoft.com/office/drawing/2014/main" id="{59895865-1556-4C3B-AA05-08D710DBB48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247" y="1295400"/>
            <a:ext cx="9528154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8061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803031" y="685800"/>
            <a:ext cx="8299939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6531" indent="-316531" algn="l">
              <a:spcBef>
                <a:spcPct val="20000"/>
              </a:spcBef>
              <a:buFontTx/>
              <a:buChar char="•"/>
            </a:pP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Racks for </a:t>
            </a:r>
            <a:r>
              <a:rPr lang="en-GB" sz="2100" b="1" dirty="0" err="1">
                <a:latin typeface="Arial" panose="020B0604020202020204" pitchFamily="34" charset="0"/>
                <a:cs typeface="Arial" panose="020B0604020202020204" pitchFamily="34" charset="0"/>
              </a:rPr>
              <a:t>Finemet</a:t>
            </a:r>
            <a:r>
              <a:rPr lang="en-GB" sz="2100" b="1" dirty="0">
                <a:latin typeface="Arial" panose="020B0604020202020204" pitchFamily="34" charset="0"/>
                <a:cs typeface="Arial" panose="020B0604020202020204" pitchFamily="34" charset="0"/>
              </a:rPr>
              <a:t> cavity (b. 151) exchanged</a:t>
            </a:r>
            <a:endParaRPr lang="en-GB" sz="21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773731" lvl="1" indent="-316531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Re-cabling/testing of coupled-bunch feedback ongoing</a:t>
            </a:r>
          </a:p>
          <a:p>
            <a:pPr marL="773731" lvl="1" indent="-316531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Synchronization tests  Jan</a:t>
            </a:r>
          </a:p>
          <a:p>
            <a:pPr lvl="1" algn="l">
              <a:spcBef>
                <a:spcPct val="20000"/>
              </a:spcBef>
            </a:pPr>
            <a:endParaRPr lang="en-GB" sz="18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16531" indent="-316531" algn="l">
              <a:spcBef>
                <a:spcPct val="20000"/>
              </a:spcBef>
              <a:buFontTx/>
              <a:buChar char="•"/>
            </a:pPr>
            <a:r>
              <a:rPr lang="en-US" sz="21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Timing and function installation 20 MHz, 40 MHz and 80 MHz</a:t>
            </a:r>
          </a:p>
          <a:p>
            <a:pPr marL="750888" lvl="1" indent="-293688" algn="l" defTabSz="842963">
              <a:spcBef>
                <a:spcPct val="20000"/>
              </a:spcBef>
              <a:buFont typeface="Wingdings" panose="05000000000000000000" pitchFamily="2" charset="2"/>
              <a:buChar char="ü"/>
              <a:tabLst>
                <a:tab pos="3941763" algn="l"/>
              </a:tabLst>
            </a:pPr>
            <a:r>
              <a:rPr lang="en-US" sz="18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Installation and configuration completed</a:t>
            </a:r>
          </a:p>
          <a:p>
            <a:pPr marL="750888" lvl="1" indent="-293688" algn="l" defTabSz="842963">
              <a:spcBef>
                <a:spcPct val="20000"/>
              </a:spcBef>
              <a:buFont typeface="Wingdings" panose="05000000000000000000" pitchFamily="2" charset="2"/>
              <a:buChar char="ü"/>
              <a:tabLst>
                <a:tab pos="3941763" algn="l"/>
              </a:tabLst>
            </a:pPr>
            <a:r>
              <a:rPr lang="en-GB" sz="18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Hardware restart timings (PAX.SBRH84/168) cabled to b. 151</a:t>
            </a:r>
          </a:p>
          <a:p>
            <a:pPr marL="750888" lvl="1" indent="-293688" algn="l" defTabSz="842963">
              <a:spcBef>
                <a:spcPct val="20000"/>
              </a:spcBef>
              <a:buFont typeface="Wingdings" panose="05000000000000000000" pitchFamily="2" charset="2"/>
              <a:buChar char="ü"/>
              <a:tabLst>
                <a:tab pos="3941763" algn="l"/>
              </a:tabLst>
            </a:pPr>
            <a:r>
              <a:rPr lang="en-GB" sz="1800" b="1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MakeRules</a:t>
            </a:r>
            <a:r>
              <a:rPr lang="en-GB" sz="18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for duplicated timings PAX.WV80, PAX.SAVCC80</a:t>
            </a:r>
          </a:p>
          <a:p>
            <a:pPr lvl="1" algn="l">
              <a:spcBef>
                <a:spcPct val="20000"/>
              </a:spcBef>
            </a:pPr>
            <a:endParaRPr lang="en-GB" sz="18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316531" indent="-316531" algn="l">
              <a:spcBef>
                <a:spcPct val="20000"/>
              </a:spcBef>
              <a:buFontTx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Remaining cabling</a:t>
            </a:r>
          </a:p>
          <a:p>
            <a:pPr marL="750888" lvl="1" indent="-293688" algn="l" defTabSz="842963">
              <a:spcBef>
                <a:spcPct val="20000"/>
              </a:spcBef>
              <a:buFont typeface="Wingdings" panose="05000000000000000000" pitchFamily="2" charset="2"/>
              <a:buChar char="ü"/>
              <a:tabLst>
                <a:tab pos="3941763" algn="l"/>
              </a:tabLst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PA.GSVPC78</a:t>
            </a:r>
          </a:p>
          <a:p>
            <a:pPr marL="750888" lvl="1" indent="-293688" algn="l" defTabSz="842963">
              <a:spcBef>
                <a:spcPct val="20000"/>
              </a:spcBef>
              <a:buFont typeface="Wingdings" panose="05000000000000000000" pitchFamily="2" charset="2"/>
              <a:buChar char="ü"/>
              <a:tabLst>
                <a:tab pos="3941763" algn="l"/>
              </a:tabLst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Distribution of stable phase, </a:t>
            </a:r>
            <a:r>
              <a:rPr lang="en-GB" sz="1800" b="1" dirty="0" err="1">
                <a:solidFill>
                  <a:srgbClr val="1F497D"/>
                </a:solidFill>
                <a:latin typeface="Symbol" panose="05050102010706020507" pitchFamily="18" charset="2"/>
                <a:cs typeface="Arial" panose="020B0604020202020204" pitchFamily="34" charset="0"/>
                <a:sym typeface="Symbol" panose="05050102010706020507" pitchFamily="18" charset="2"/>
              </a:rPr>
              <a:t>f</a:t>
            </a:r>
            <a:r>
              <a:rPr lang="en-GB" sz="1800" b="1" baseline="-25000" dirty="0" err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S</a:t>
            </a: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program PA.GSPPROGRT</a:t>
            </a:r>
          </a:p>
          <a:p>
            <a:pPr marL="1208088" lvl="2" indent="-293688" algn="l" defTabSz="842963">
              <a:spcBef>
                <a:spcPct val="20000"/>
              </a:spcBef>
              <a:buFont typeface="Symbol" panose="05050102010706020507" pitchFamily="18" charset="2"/>
              <a:buChar char="®"/>
              <a:tabLst>
                <a:tab pos="3941763" algn="l"/>
              </a:tabLst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Replace APP (Automatic Phase Program) module</a:t>
            </a:r>
          </a:p>
          <a:p>
            <a:pPr marL="750888" lvl="1" indent="-293688" algn="l" defTabSz="842963">
              <a:spcBef>
                <a:spcPct val="20000"/>
              </a:spcBef>
              <a:buFont typeface="Wingdings" panose="05000000000000000000" pitchFamily="2" charset="2"/>
              <a:buChar char="ü"/>
              <a:tabLst>
                <a:tab pos="3941763" algn="l"/>
              </a:tabLst>
            </a:pPr>
            <a:r>
              <a:rPr lang="en-GB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Function to control phase loop gain PA.GSPLGAIN(RT)</a:t>
            </a:r>
          </a:p>
          <a:p>
            <a:pPr marL="1208088" lvl="2" indent="-293688" algn="l" defTabSz="842963">
              <a:spcBef>
                <a:spcPct val="20000"/>
              </a:spcBef>
              <a:buFont typeface="Symbol" panose="05050102010706020507" pitchFamily="18" charset="2"/>
              <a:buChar char="®"/>
              <a:tabLst>
                <a:tab pos="3941763" algn="l"/>
              </a:tabLst>
            </a:pP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Lower gain before injection (and at </a:t>
            </a:r>
            <a:r>
              <a:rPr lang="en-GB" sz="1800" b="1" i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h </a:t>
            </a:r>
            <a:r>
              <a:rPr lang="en-GB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= 84)</a:t>
            </a:r>
          </a:p>
          <a:p>
            <a:pPr marL="750888" lvl="1" indent="-293688" algn="l" defTabSz="842963">
              <a:spcBef>
                <a:spcPct val="20000"/>
              </a:spcBef>
              <a:buFont typeface="Symbol" panose="05050102010706020507" pitchFamily="18" charset="2"/>
              <a:buChar char="®"/>
              <a:tabLst>
                <a:tab pos="3941763" algn="l"/>
              </a:tabLst>
            </a:pPr>
            <a:r>
              <a:rPr lang="en-GB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Final validation of phase program and phase loop gain pending</a:t>
            </a:r>
          </a:p>
          <a:p>
            <a:pPr marL="1208088" lvl="2" indent="-293688" algn="l" defTabSz="842963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941763" algn="l"/>
              </a:tabLst>
            </a:pPr>
            <a:endParaRPr lang="en-GB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750888" lvl="1" indent="-293688" algn="l" defTabSz="842963">
              <a:spcBef>
                <a:spcPct val="20000"/>
              </a:spcBef>
              <a:buFont typeface="Symbol" panose="05050102010706020507" pitchFamily="18" charset="2"/>
              <a:buChar char="®"/>
              <a:tabLst>
                <a:tab pos="3941763" algn="l"/>
              </a:tabLst>
            </a:pPr>
            <a:endParaRPr lang="en-GB" sz="18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1208088" lvl="2" indent="-293688" algn="l" defTabSz="842963">
              <a:spcBef>
                <a:spcPct val="20000"/>
              </a:spcBef>
              <a:buFont typeface="Symbol" panose="05050102010706020507" pitchFamily="18" charset="2"/>
              <a:buChar char="®"/>
              <a:tabLst>
                <a:tab pos="3941763" algn="l"/>
              </a:tabLst>
            </a:pPr>
            <a:endParaRPr lang="en-GB" sz="18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750888" lvl="1" indent="-293688" algn="l" defTabSz="842963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941763" algn="l"/>
              </a:tabLst>
            </a:pPr>
            <a:endParaRPr lang="en-GB" sz="1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750888" lvl="1" indent="-293688" algn="l" defTabSz="842963">
              <a:spcBef>
                <a:spcPct val="20000"/>
              </a:spcBef>
              <a:buFont typeface="Wingdings" panose="05000000000000000000" pitchFamily="2" charset="2"/>
              <a:buChar char="ü"/>
              <a:tabLst>
                <a:tab pos="3941763" algn="l"/>
              </a:tabLst>
            </a:pPr>
            <a:endParaRPr lang="en-US" sz="1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 of activities in PS CB and nearby (b. 151)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421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76201" y="675783"/>
            <a:ext cx="9448799" cy="5496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 algn="l">
              <a:spcBef>
                <a:spcPct val="20000"/>
              </a:spcBef>
            </a:pP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>
              <a:spcBef>
                <a:spcPct val="20000"/>
              </a:spcBef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RF CPS eLogbook: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http://elogbook.cern.ch/eLogbook/eLogbook.jsp?lgbk=382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>
              <a:spcBef>
                <a:spcPct val="20000"/>
              </a:spcBef>
            </a:pP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>
              <a:spcBef>
                <a:spcPct val="20000"/>
              </a:spcBef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Ongoing 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steps</a:t>
            </a:r>
          </a:p>
          <a:p>
            <a:pPr lvl="1" algn="l">
              <a:spcBef>
                <a:spcPct val="20000"/>
              </a:spcBef>
            </a:pPr>
            <a:endParaRPr lang="en-US" sz="800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Wall current monitor (WCM95) distribution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  Ben, Pierre</a:t>
            </a:r>
            <a:endParaRPr lang="en-US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6350" lvl="2" indent="-3619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Replacement of aging distribution amplifiers</a:t>
            </a:r>
          </a:p>
          <a:p>
            <a:pPr lvl="1" algn="l">
              <a:spcBef>
                <a:spcPct val="20000"/>
              </a:spcBef>
            </a:pP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Digital cavity controller 40 MHz and 80 MHz power systems </a:t>
            </a: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Ben</a:t>
            </a:r>
          </a:p>
          <a:p>
            <a:pPr marL="1276350" lvl="2" indent="-3619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Multi-harmonic feedback working</a:t>
            </a:r>
          </a:p>
          <a:p>
            <a:pPr marL="1276350" lvl="2" indent="-361950" algn="l">
              <a:spcBef>
                <a:spcPct val="20000"/>
              </a:spcBef>
              <a:buFont typeface="Wingdings" panose="05000000000000000000" pitchFamily="2" charset="2"/>
              <a:buChar char="ü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Controls request: phase and tuning functions, acquisition timings</a:t>
            </a: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>
              <a:spcBef>
                <a:spcPct val="20000"/>
              </a:spcBef>
            </a:pPr>
            <a:endParaRPr lang="en-US" sz="8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GeV cycle with appropriate timing tree </a:t>
            </a: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 </a:t>
            </a:r>
            <a:r>
              <a:rPr lang="en-US" sz="21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Denis, Heiko</a:t>
            </a:r>
          </a:p>
          <a:p>
            <a:pPr marL="1276350" lvl="2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BCMS setting-up</a:t>
            </a:r>
          </a:p>
          <a:p>
            <a:pPr marL="1276350" lvl="2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Test of cavities with pre-/post LS2 next week</a:t>
            </a: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Re-commissioning of LLRF equipment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99098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609600" y="675783"/>
            <a:ext cx="8686799" cy="5496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1" algn="l">
              <a:spcBef>
                <a:spcPct val="20000"/>
              </a:spcBef>
            </a:pP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>
              <a:spcBef>
                <a:spcPct val="20000"/>
              </a:spcBef>
            </a:pP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RF CPS eLogbook: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http://elogbook.cern.ch/eLogbook/eLogbook.jsp?lgbk=382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>
              <a:spcBef>
                <a:spcPct val="20000"/>
              </a:spcBef>
            </a:pPr>
            <a:endParaRPr lang="en-US" sz="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l">
              <a:spcBef>
                <a:spcPct val="20000"/>
              </a:spcBef>
            </a:pPr>
            <a:r>
              <a:rPr lang="en-US" sz="1800" b="1" dirty="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Ongoing and </a:t>
            </a:r>
            <a:r>
              <a:rPr lang="en-US" sz="18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 steps</a:t>
            </a:r>
          </a:p>
          <a:p>
            <a:pPr lvl="1" algn="l">
              <a:spcBef>
                <a:spcPct val="20000"/>
              </a:spcBef>
            </a:pPr>
            <a:endParaRPr lang="en-US" sz="800" b="1" dirty="0">
              <a:solidFill>
                <a:srgbClr val="C0504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100" b="1" dirty="0">
                <a:latin typeface="Arial" panose="020B0604020202020204" pitchFamily="34" charset="0"/>
                <a:cs typeface="Arial" panose="020B0604020202020204" pitchFamily="34" charset="0"/>
              </a:rPr>
              <a:t>10 MHz cavities</a:t>
            </a:r>
          </a:p>
          <a:p>
            <a:pPr marL="1276350" lvl="2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Checks of cavity returns signals (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eLogbook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1276350" lvl="2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9/11 cavities pulsing on pre-LS2 BCMS</a:t>
            </a:r>
          </a:p>
          <a:p>
            <a:pPr marL="1276350" lvl="2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Christmas break</a:t>
            </a:r>
          </a:p>
          <a:p>
            <a:pPr marL="1276350" lvl="2" indent="-3619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No cooling water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‘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eau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glacée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’ for air conditioning</a:t>
            </a:r>
          </a:p>
          <a:p>
            <a:pPr marL="1276350" lvl="2" indent="-3619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Stop NIM and LHC-RF VME crates before closure</a:t>
            </a:r>
          </a:p>
          <a:p>
            <a:pPr marL="1276350" lvl="2" indent="-3619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19150" lvl="1" indent="-36195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srgbClr val="C0504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 1 in 2021</a:t>
            </a:r>
          </a:p>
          <a:p>
            <a:pPr marL="1276350" lvl="2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04-07/01 	Controls maintenance days (‘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Note de </a:t>
            </a:r>
            <a:r>
              <a:rPr lang="en-US" sz="1800" b="1" dirty="0" err="1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Coupure</a:t>
            </a: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’)</a:t>
            </a:r>
          </a:p>
          <a:p>
            <a:pPr marL="1276350" lvl="2" indent="-3619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07-08/01	Final RF bypass check (with magnet covers) in</a:t>
            </a:r>
            <a:b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		PS switchyard</a:t>
            </a:r>
          </a:p>
          <a:p>
            <a:pPr marL="1276350" lvl="2" indent="-3619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6350" lvl="2" indent="-36195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81000" y="4818"/>
            <a:ext cx="9144000" cy="562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2954" b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Re-commissioning of LLRF equipment</a:t>
            </a:r>
            <a:endParaRPr lang="en-GB" sz="2954" b="1" dirty="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7E7995D1-4502-42D1-B0E1-9CB49A2F4EF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3124200"/>
            <a:ext cx="1831958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3779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C:\Programme\Microsoft Office\Vorlagen\Leere Präsentation.pot</Template>
  <TotalTime>98631</TotalTime>
  <Words>350</Words>
  <Application>Microsoft Office PowerPoint</Application>
  <PresentationFormat>A4 Paper (210x297 mm)</PresentationFormat>
  <Paragraphs>74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Constantia</vt:lpstr>
      <vt:lpstr>Symbol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XXXXX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XXXXX</dc:creator>
  <cp:lastModifiedBy>Heiko Damerau</cp:lastModifiedBy>
  <cp:revision>2885</cp:revision>
  <cp:lastPrinted>2019-11-18T10:22:47Z</cp:lastPrinted>
  <dcterms:created xsi:type="dcterms:W3CDTF">2004-02-08T17:46:25Z</dcterms:created>
  <dcterms:modified xsi:type="dcterms:W3CDTF">2020-12-10T11:55:54Z</dcterms:modified>
</cp:coreProperties>
</file>