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  <p:sldMasterId id="2147483675" r:id="rId2"/>
  </p:sldMasterIdLst>
  <p:notesMasterIdLst>
    <p:notesMasterId r:id="rId16"/>
  </p:notesMasterIdLst>
  <p:handoutMasterIdLst>
    <p:handoutMasterId r:id="rId17"/>
  </p:handoutMasterIdLst>
  <p:sldIdLst>
    <p:sldId id="1229" r:id="rId3"/>
    <p:sldId id="1371" r:id="rId4"/>
    <p:sldId id="1379" r:id="rId5"/>
    <p:sldId id="1380" r:id="rId6"/>
    <p:sldId id="1375" r:id="rId7"/>
    <p:sldId id="1362" r:id="rId8"/>
    <p:sldId id="1376" r:id="rId9"/>
    <p:sldId id="1324" r:id="rId10"/>
    <p:sldId id="1346" r:id="rId11"/>
    <p:sldId id="1356" r:id="rId12"/>
    <p:sldId id="1378" r:id="rId13"/>
    <p:sldId id="1377" r:id="rId14"/>
    <p:sldId id="1374" r:id="rId15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3" pos="4944" userDrawn="1">
          <p15:clr>
            <a:srgbClr val="A4A3A4"/>
          </p15:clr>
        </p15:guide>
        <p15:guide id="6" orient="horz" pos="2976" userDrawn="1">
          <p15:clr>
            <a:srgbClr val="A4A3A4"/>
          </p15:clr>
        </p15:guide>
        <p15:guide id="12" pos="5904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pos="3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iko Damerau" initials="HD" lastIdx="2" clrIdx="0">
    <p:extLst>
      <p:ext uri="{19B8F6BF-5375-455C-9EA6-DF929625EA0E}">
        <p15:presenceInfo xmlns:p15="http://schemas.microsoft.com/office/powerpoint/2012/main" userId="S::heiko.damerau@cern.ch::09e80c4c-9fc1-48bb-8285-6060bb93afb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1F497D"/>
    <a:srgbClr val="A8ADB7"/>
    <a:srgbClr val="739ACE"/>
    <a:srgbClr val="D0D8E8"/>
    <a:srgbClr val="E9EDF4"/>
    <a:srgbClr val="4F81BD"/>
    <a:srgbClr val="C000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5948" autoAdjust="0"/>
  </p:normalViewPr>
  <p:slideViewPr>
    <p:cSldViewPr>
      <p:cViewPr varScale="1">
        <p:scale>
          <a:sx n="126" d="100"/>
          <a:sy n="126" d="100"/>
        </p:scale>
        <p:origin x="738" y="138"/>
      </p:cViewPr>
      <p:guideLst>
        <p:guide orient="horz"/>
        <p:guide pos="4944"/>
        <p:guide orient="horz" pos="2976"/>
        <p:guide pos="5904"/>
        <p:guide orient="horz" pos="2160"/>
        <p:guide pos="3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Textformatierung des Masters zu bearbeiten.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37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63503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63356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18549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651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8651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2726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26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949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313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339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2362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190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64334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2849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37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3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80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13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964" y="2029633"/>
            <a:ext cx="944372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556" y="2398059"/>
            <a:ext cx="9426594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56" y="4474882"/>
            <a:ext cx="9426594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20134" y="6373168"/>
            <a:ext cx="4772516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Name of the lecturer, event, date</a:t>
            </a:r>
          </a:p>
          <a:p>
            <a:r>
              <a:rPr lang="en-US" dirty="0"/>
              <a:t>2 lines maximum</a:t>
            </a:r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857" y="326212"/>
            <a:ext cx="2480903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139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CFA22-B44C-D64D-A1C3-29E3630B6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112062-84E1-5A4B-BABA-686B67ED0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en-GB"/>
              <a:t>Click to edit Master subtitle style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E99128-2E05-DF46-B500-1282DC54B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12/10/2020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DFACE3-0AD4-0E43-AECC-4D3FBDEB2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351CD7-AB72-F344-83B4-454060FF4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7451833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C7E21-5D0C-2C44-9E0B-7E8CBF8FC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D3531-54D8-BF4C-BDDE-E9DEB99AE1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B7703C-E416-794E-A01E-1E57E06E9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12/10/2020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4D7776-A086-0845-B80E-0FB52EC4B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8C0E8B-E1B1-6747-A1EC-C3EEB2A57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998651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80E28-7E63-AD40-BDEA-FA7B35985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B2353C-E82D-6F48-9FD4-19FF3D771B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4DE2A-51C0-8145-AD3A-6ED509155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12/10/2020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CB3990-F290-8440-AFE6-EC83554B2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4CB129-9A43-DB4C-BBA8-6D4698BBB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48616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745A6-B8C4-8E4C-A937-E1B35EC9E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CEB8E3-CC9A-1441-A433-533E4E2F68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342899-D18E-C44D-8030-CF06C25E4E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FC28FF-657D-5F4A-A4A9-12197A44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12/10/2020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81A097-2198-0044-9FBD-E7E1816F4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B96746-E4AB-7644-BF5F-0326FC0DC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437752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5E63F-0EF4-2145-97FA-8C704D8B5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BEA81-B618-5D42-A1C7-3D82822E4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53A39F-B323-A04B-839F-53280CE328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4297A7-AB44-3844-A7B4-C0EA01A054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7C1C2E-BD02-354B-9222-0B7B93736D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08F09C-2477-0D43-8B9C-1C9018CEA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12/10/2020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570642-D697-D54F-8376-A6B489390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B49B32-414C-3D49-8401-C0407665B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8728288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8A1D2-E46D-CB45-87CC-840F32FC5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0AB826-887E-D44A-9EB4-F9A0369D7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12/10/2020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31E281-82DE-F340-8C66-67B21884B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435F04-64ED-4842-B9F2-6F65504F6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199731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023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F23AD2-DEF2-DA47-AE77-475D363E6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12/10/2020</a:t>
            </a:fld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11B19C-5F53-6344-AC68-414343E7C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88D4DE-87C7-A84D-B545-DB8F941E9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1203123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C6432-1423-FE41-8D7B-C83F3ECFD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06ECD1-4CD0-8246-9479-8446D392D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62BE8E-D844-F545-9C27-E826319D59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EB37B-D8DA-7E4A-80A4-28569BFDE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12/10/2020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7D9333-B393-B44C-8FFE-CFDDD5D5E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718A86-EC6B-3947-8966-2ED93ED56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428101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35BA3-20E4-4946-96DB-836588DD3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8B43CE-F20E-0647-ADE5-88CF5BC7DD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F4B634-4731-6D49-953E-9B798F35DD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44B328-0420-0C43-9511-86FDE09FF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12/10/2020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95E054-6624-2B43-BC2F-EDBB2FBF6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44A82E-F932-DC4B-A3DB-B70AE7991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2712568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2B4E1-3F09-114B-94A2-C3CDE172C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AD99B4-B9E3-5E42-8AB7-E43DFA988D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9BB12-3F5F-F745-AF34-CB1F4FEE9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12/10/2020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32455-E694-4F46-A7C7-4E94340AE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09A0A-B3A4-184C-80B4-25EAECA92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7619222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E468F3-9464-2545-9CBD-E051300AE4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3ADABE-0716-724A-B583-5D63BDBB13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7C9D3F-9D89-FA4F-9BD5-A71B2B42C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9D67-92CF-3D46-A83B-776B0D0166F1}" type="datetimeFigureOut">
              <a:rPr lang="en-FR" smtClean="0"/>
              <a:t>12/10/2020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3A131-817B-0841-9A61-473917207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C63940-C1D5-5B4F-904F-B1CA08D4A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966591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563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5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28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8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45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9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2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2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12/10/2020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88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330097-D35C-7043-87BA-7617F4835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4BFEC9-E722-204B-904D-FC30A64DC2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C7FAE-F00A-F74C-BE25-A07D33C725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A9D67-92CF-3D46-A83B-776B0D0166F1}" type="datetimeFigureOut">
              <a:rPr lang="en-FR" smtClean="0"/>
              <a:t>12/10/2020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2A80F-9341-4140-8E53-9DE3BFEA60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4CEA7-20B2-4045-8756-70704006C0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F1D3E-B948-0840-BEAE-A61344B70BF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46650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edms.cern.ch/document/2439145/0.2" TargetMode="Externa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https://indico.cern.ch/event/973786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975302/" TargetMode="External"/><Relationship Id="rId5" Type="http://schemas.openxmlformats.org/officeDocument/2006/relationships/hyperlink" Target="https://indico.cern.ch/event/976698/" TargetMode="Externa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vent/967906/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67839/contributions/4073319/attachments/2135427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56" y="2541494"/>
            <a:ext cx="9426594" cy="1344706"/>
          </a:xfrm>
        </p:spPr>
        <p:txBody>
          <a:bodyPr>
            <a:normAutofit fontScale="90000"/>
          </a:bodyPr>
          <a:lstStyle/>
          <a:p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Planning for 2021</a:t>
            </a:r>
            <a:b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and initial priorities</a:t>
            </a:r>
            <a:b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556" y="4340411"/>
            <a:ext cx="9426594" cy="1374589"/>
          </a:xfrm>
        </p:spPr>
        <p:txBody>
          <a:bodyPr>
            <a:normAutofit/>
          </a:bodyPr>
          <a:lstStyle/>
          <a:p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H. Damerau</a:t>
            </a:r>
          </a:p>
          <a:p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PS LLRF developments meeting</a:t>
            </a: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10/12/2020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0" y="0"/>
            <a:ext cx="9906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9067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88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583350"/>
              </p:ext>
            </p:extLst>
          </p:nvPr>
        </p:nvGraphicFramePr>
        <p:xfrm>
          <a:off x="533400" y="1066800"/>
          <a:ext cx="8839201" cy="2919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4876800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Hardware </a:t>
                      </a:r>
                      <a:r>
                        <a:rPr lang="en-GB" dirty="0">
                          <a:solidFill>
                            <a:srgbClr val="FFFF00"/>
                          </a:solidFill>
                        </a:rPr>
                        <a:t>(VXS)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PSB motherboard</a:t>
                      </a:r>
                      <a:r>
                        <a:rPr lang="en-GB" dirty="0"/>
                        <a:t> with ADC FMCs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PS MHS running sync. through sync/tag adapter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Check receivers on two VXS mother boards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C0504D"/>
                          </a:solidFill>
                        </a:rPr>
                        <a:t>12/2020</a:t>
                      </a:r>
                      <a:endParaRPr lang="en-GB" b="0" i="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0250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PSB motherboard</a:t>
                      </a:r>
                      <a:r>
                        <a:rPr lang="en-GB" dirty="0"/>
                        <a:t> with ADC FMCs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Phase measurement at two harmonics simultaneously with respect to clock reference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Harmonics come from internal functions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Internal acquisitions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12/2020 to 01/2021</a:t>
                      </a:r>
                    </a:p>
                    <a:p>
                      <a:pPr algn="ctr"/>
                      <a:endParaRPr lang="en-GB" b="0" i="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578367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PSB motherboard</a:t>
                      </a:r>
                      <a:r>
                        <a:rPr lang="en-GB" dirty="0"/>
                        <a:t> with SFP FMCs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PSB mother board + SFP FMC (hardware abstraction layer)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SFP streams emission and reception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12/2020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007875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PSB motherboard</a:t>
                      </a:r>
                      <a:r>
                        <a:rPr lang="en-GB" dirty="0"/>
                        <a:t> with ADC FMCs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Matrix switch together with SFP FMC controlled by internal functions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01/2020</a:t>
                      </a:r>
                    </a:p>
                    <a:p>
                      <a:pPr algn="ctr"/>
                      <a:endParaRPr lang="en-GB" b="0" i="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6030319"/>
                  </a:ext>
                </a:extLst>
              </a:tr>
            </a:tbl>
          </a:graphicData>
        </a:graphic>
      </p:graphicFrame>
      <p:sp>
        <p:nvSpPr>
          <p:cNvPr id="5" name="Rectangle 3">
            <a:extLst>
              <a:ext uri="{FF2B5EF4-FFF2-40B4-BE49-F238E27FC236}">
                <a16:creationId xmlns:a16="http://schemas.microsoft.com/office/drawing/2014/main" id="{2DB4F677-BB05-4994-942E-2333CB77F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VXS hardware and SVEC for </a:t>
            </a:r>
            <a:r>
              <a:rPr lang="en-US" sz="2954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control</a:t>
            </a:r>
            <a:endParaRPr lang="en-GB" sz="2954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ED6C231-DC52-4E31-92E5-D44665E062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651484"/>
              </p:ext>
            </p:extLst>
          </p:nvPr>
        </p:nvGraphicFramePr>
        <p:xfrm>
          <a:off x="533400" y="4267200"/>
          <a:ext cx="8839201" cy="19358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3789961361"/>
                    </a:ext>
                  </a:extLst>
                </a:gridCol>
                <a:gridCol w="4876800">
                  <a:extLst>
                    <a:ext uri="{9D8B030D-6E8A-4147-A177-3AD203B41FA5}">
                      <a16:colId xmlns:a16="http://schemas.microsoft.com/office/drawing/2014/main" val="2356013370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162042190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Hardware </a:t>
                      </a:r>
                      <a:r>
                        <a:rPr lang="en-GB" dirty="0">
                          <a:solidFill>
                            <a:srgbClr val="FFFF00"/>
                          </a:solidFill>
                        </a:rPr>
                        <a:t>(SVEC)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094589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SVEC with</a:t>
                      </a:r>
                      <a:br>
                        <a:rPr lang="en-GB" dirty="0"/>
                      </a:br>
                      <a:r>
                        <a:rPr lang="en-GB" dirty="0"/>
                        <a:t>CVORB FMCs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Combination of CVORB data streams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CVORB 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 CVORB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>
                          <a:solidFill>
                            <a:srgbClr val="C0504D"/>
                          </a:solidFill>
                        </a:rPr>
                        <a:t>02-03/2021</a:t>
                      </a:r>
                      <a:endParaRPr lang="en-GB" b="0" i="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645765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SVEC with</a:t>
                      </a:r>
                      <a:br>
                        <a:rPr lang="en-GB" dirty="0"/>
                      </a:br>
                      <a:r>
                        <a:rPr lang="en-GB" dirty="0"/>
                        <a:t>CVORB and SFP FMCs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Conversion of CVORB to SFP data streams</a:t>
                      </a:r>
                    </a:p>
                    <a:p>
                      <a:pPr marL="285750" marR="0" lvl="0" indent="-28575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CVORB 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 SFP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02-03/2021</a:t>
                      </a:r>
                    </a:p>
                    <a:p>
                      <a:pPr algn="ctr"/>
                      <a:endParaRPr lang="en-GB" b="0" i="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942193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SVEC with</a:t>
                      </a:r>
                      <a:br>
                        <a:rPr lang="en-GB" dirty="0"/>
                      </a:br>
                      <a:r>
                        <a:rPr lang="en-GB" dirty="0"/>
                        <a:t>SFP and </a:t>
                      </a:r>
                      <a:r>
                        <a:rPr lang="en-GB" dirty="0" err="1"/>
                        <a:t>SerLink</a:t>
                      </a:r>
                      <a:r>
                        <a:rPr lang="en-GB" dirty="0"/>
                        <a:t> FMCs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Conversion of </a:t>
                      </a:r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frev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to </a:t>
                      </a:r>
                      <a:r>
                        <a:rPr lang="en-GB" dirty="0" err="1">
                          <a:solidFill>
                            <a:schemeClr val="tx1"/>
                          </a:solidFill>
                        </a:rPr>
                        <a:t>SerLink</a:t>
                      </a: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 format</a:t>
                      </a:r>
                    </a:p>
                    <a:p>
                      <a:pPr marL="285750" marR="0" lvl="0" indent="-28575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SFP 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 </a:t>
                      </a:r>
                      <a:r>
                        <a:rPr lang="en-US" b="1" dirty="0" err="1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SerLink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03/2021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48126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8533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361980"/>
              </p:ext>
            </p:extLst>
          </p:nvPr>
        </p:nvGraphicFramePr>
        <p:xfrm>
          <a:off x="533400" y="1066800"/>
          <a:ext cx="8839200" cy="2602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5877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1614197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314274029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Hardware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FESA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Module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class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bg1"/>
                          </a:solidFill>
                        </a:rPr>
                        <a:t>Remark</a:t>
                      </a:r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5958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Synchronous</a:t>
                      </a:r>
                      <a:r>
                        <a:rPr lang="en-GB" baseline="0" dirty="0"/>
                        <a:t> 4-ch. receiver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PSB mother b.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01/2020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95057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Fast</a:t>
                      </a:r>
                      <a:r>
                        <a:rPr lang="en-GB" baseline="0" dirty="0"/>
                        <a:t> d</a:t>
                      </a:r>
                      <a:r>
                        <a:rPr lang="en-GB" dirty="0"/>
                        <a:t>ata</a:t>
                      </a:r>
                      <a:r>
                        <a:rPr lang="en-GB" baseline="0" dirty="0"/>
                        <a:t> concentrator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PSB mother b.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01-02/2020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869749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Beam loops calculation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PSB mother b.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03-04/2020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296325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Slow data concentrator and distributor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SVEC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i="0" dirty="0">
                          <a:solidFill>
                            <a:srgbClr val="C0504D"/>
                          </a:solidFill>
                        </a:rPr>
                        <a:t>03/2020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1" dirty="0"/>
                        <a:t>3 similar functionalities: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CVORB </a:t>
                      </a:r>
                      <a:r>
                        <a:rPr lang="en-GB" dirty="0">
                          <a:sym typeface="Symbol" panose="05050102010706020507" pitchFamily="18" charset="2"/>
                        </a:rPr>
                        <a:t> CVORB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ym typeface="Symbol" panose="05050102010706020507" pitchFamily="18" charset="2"/>
                        </a:rPr>
                        <a:t>CVORB</a:t>
                      </a:r>
                      <a:r>
                        <a:rPr lang="en-GB" dirty="0"/>
                        <a:t> </a:t>
                      </a:r>
                      <a:r>
                        <a:rPr lang="en-GB" dirty="0">
                          <a:sym typeface="Symbol" panose="05050102010706020507" pitchFamily="18" charset="2"/>
                        </a:rPr>
                        <a:t> SFP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ym typeface="Symbol" panose="05050102010706020507" pitchFamily="18" charset="2"/>
                        </a:rPr>
                        <a:t>SFP</a:t>
                      </a:r>
                      <a:r>
                        <a:rPr lang="en-GB" dirty="0"/>
                        <a:t> </a:t>
                      </a:r>
                      <a:r>
                        <a:rPr lang="en-GB" dirty="0">
                          <a:sym typeface="Symbol" panose="05050102010706020507" pitchFamily="18" charset="2"/>
                        </a:rPr>
                        <a:t> </a:t>
                      </a:r>
                      <a:r>
                        <a:rPr lang="en-GB" dirty="0" err="1">
                          <a:sym typeface="Symbol" panose="05050102010706020507" pitchFamily="18" charset="2"/>
                        </a:rPr>
                        <a:t>SerLink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6677773"/>
                  </a:ext>
                </a:extLst>
              </a:tr>
            </a:tbl>
          </a:graphicData>
        </a:graphic>
      </p:graphicFrame>
      <p:sp>
        <p:nvSpPr>
          <p:cNvPr id="5" name="Rectangle 3">
            <a:extLst>
              <a:ext uri="{FF2B5EF4-FFF2-40B4-BE49-F238E27FC236}">
                <a16:creationId xmlns:a16="http://schemas.microsoft.com/office/drawing/2014/main" id="{2DB4F677-BB05-4994-942E-2333CB77F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FESA classes for </a:t>
            </a:r>
            <a:r>
              <a:rPr lang="en-US" sz="2954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control</a:t>
            </a:r>
            <a:endParaRPr lang="en-GB" sz="2954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22CC0F-ABF0-48D8-8669-71101EC513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810000"/>
            <a:ext cx="8991599" cy="2720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Common firmware and FESA class for data concentrator/distributor?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088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835E510-CD71-498C-8249-15A19DB4E8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733878"/>
              </p:ext>
            </p:extLst>
          </p:nvPr>
        </p:nvGraphicFramePr>
        <p:xfrm>
          <a:off x="533400" y="838200"/>
          <a:ext cx="8839201" cy="2370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1304729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  <a:gridCol w="2886272">
                  <a:extLst>
                    <a:ext uri="{9D8B030D-6E8A-4147-A177-3AD203B41FA5}">
                      <a16:colId xmlns:a16="http://schemas.microsoft.com/office/drawing/2014/main" val="2314274029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Hardware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FESA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Module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Class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bg1"/>
                          </a:solidFill>
                        </a:rPr>
                        <a:t>Remark</a:t>
                      </a:r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5958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Master clock</a:t>
                      </a:r>
                      <a:r>
                        <a:rPr lang="en-GB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DDS-FMC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SVEC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Restart mid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Postponed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99259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Master clock divider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New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Restart mid</a:t>
                      </a:r>
                    </a:p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Postponed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407564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Coupled-bunch feedback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PS</a:t>
                      </a:r>
                      <a:r>
                        <a:rPr lang="en-GB" baseline="0" dirty="0"/>
                        <a:t> 1-TFB board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Q2/2021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Firmware work restarted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20509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Hereward damping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New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Q3/2021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Hardware expected: 03-04/2021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0226200"/>
                  </a:ext>
                </a:extLst>
              </a:tr>
            </a:tbl>
          </a:graphicData>
        </a:graphic>
      </p:graphicFrame>
      <p:sp>
        <p:nvSpPr>
          <p:cNvPr id="5" name="Rectangle 3">
            <a:extLst>
              <a:ext uri="{FF2B5EF4-FFF2-40B4-BE49-F238E27FC236}">
                <a16:creationId xmlns:a16="http://schemas.microsoft.com/office/drawing/2014/main" id="{56018521-0991-432F-ADAB-43B4BAE3AB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Firmware/FESA developments: </a:t>
            </a:r>
            <a:r>
              <a:rPr lang="en-US" sz="2954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later in 2021</a:t>
            </a:r>
            <a:endParaRPr lang="en-GB" sz="2954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FC59E4-5407-459A-97A5-922E57597A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810000"/>
            <a:ext cx="8991599" cy="2720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Restart master clock system to 2</a:t>
            </a:r>
            <a:r>
              <a:rPr lang="en-GB" sz="21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 half of 2021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Not required for start-up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Straightforward to validate and switch to new system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Coupled-bunch feedback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Restart with pre-LS2 firmware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Validate new firmware with optimized signal processing (+ diagnostics)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7579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838200"/>
            <a:ext cx="8569569" cy="5350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Draft</a:t>
            </a: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 planning for YETS 2021/22, version 0.2</a:t>
            </a: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2021 accelerator run to stop on 15/11/21</a:t>
            </a: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Early restart in 2022</a:t>
            </a: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®"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Leaves little time for tests with RF cavities</a:t>
            </a: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Symbol" panose="05050102010706020507" pitchFamily="18" charset="2"/>
              <a:buChar char="®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54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Year End Technical Stop, YETS 2021/22</a:t>
            </a:r>
            <a:endParaRPr kumimoji="0" lang="en-GB" sz="2954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AB49C022-E2E6-44B9-B32B-0320E29BF1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384" y="4648200"/>
            <a:ext cx="5515708" cy="6864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AFEBA4-7AF2-4179-A260-BF3FCC0F63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2133600"/>
            <a:ext cx="9601200" cy="23321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AA9A8E0-3B3C-41F8-9280-0A2D87368420}"/>
              </a:ext>
            </a:extLst>
          </p:cNvPr>
          <p:cNvSpPr txBox="1"/>
          <p:nvPr/>
        </p:nvSpPr>
        <p:spPr>
          <a:xfrm>
            <a:off x="6096000" y="5376446"/>
            <a:ext cx="36757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5"/>
              </a:rPr>
              <a:t>https://edms.cern.ch/document/2439145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2302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 accelerator schedule: Q1-Q2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69835D-B3A6-40F6-BBEF-F6BB8C5484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281" y="1524779"/>
            <a:ext cx="8460000" cy="19804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6E1F78-A6D4-4A55-84D6-1EDEB5D3FF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199" y="3886200"/>
            <a:ext cx="8460000" cy="204988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273DDAD-6D79-4843-AAE4-DA538D9005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745086"/>
            <a:ext cx="8991599" cy="5198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Draft presented by R. Steerenberg in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IEFC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IPP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FOM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defTabSz="94297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F775625-3B46-4BFA-AA64-77482F4FCD8C}"/>
              </a:ext>
            </a:extLst>
          </p:cNvPr>
          <p:cNvSpPr/>
          <p:nvPr/>
        </p:nvSpPr>
        <p:spPr>
          <a:xfrm>
            <a:off x="2927350" y="1517268"/>
            <a:ext cx="609600" cy="399759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CE57B4B-1F17-46AE-996A-B58CCA977B8F}"/>
              </a:ext>
            </a:extLst>
          </p:cNvPr>
          <p:cNvSpPr/>
          <p:nvPr/>
        </p:nvSpPr>
        <p:spPr>
          <a:xfrm>
            <a:off x="6324600" y="1452848"/>
            <a:ext cx="990600" cy="399759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97FCCC6-28FF-4189-A095-7B48664E00BC}"/>
              </a:ext>
            </a:extLst>
          </p:cNvPr>
          <p:cNvSpPr/>
          <p:nvPr/>
        </p:nvSpPr>
        <p:spPr>
          <a:xfrm>
            <a:off x="2347914" y="4010028"/>
            <a:ext cx="685800" cy="399759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25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parameters for beam commissioning in PS</a:t>
            </a:r>
          </a:p>
        </p:txBody>
      </p:sp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id="{3EE7F4A6-F2D6-4E27-9CD2-C6263B7851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424111"/>
            <a:ext cx="9601200" cy="444328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E62A615-24C3-4506-9BFF-C86776324BAF}"/>
              </a:ext>
            </a:extLst>
          </p:cNvPr>
          <p:cNvSpPr txBox="1"/>
          <p:nvPr/>
        </p:nvSpPr>
        <p:spPr>
          <a:xfrm rot="312541">
            <a:off x="7472601" y="750673"/>
            <a:ext cx="2189061" cy="446276"/>
          </a:xfrm>
          <a:prstGeom prst="rect">
            <a:avLst/>
          </a:prstGeom>
          <a:solidFill>
            <a:srgbClr val="C0504D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+mn-lt"/>
              </a:rPr>
              <a:t>F. Tecker (BE-OP)</a:t>
            </a:r>
          </a:p>
        </p:txBody>
      </p:sp>
    </p:spTree>
    <p:extLst>
      <p:ext uri="{BB962C8B-B14F-4D97-AF65-F5344CB8AC3E}">
        <p14:creationId xmlns:p14="http://schemas.microsoft.com/office/powerpoint/2010/main" val="2574278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909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delivery sequence from PS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C2C4EBD-8C6E-478E-8745-5ACDEA372231}"/>
              </a:ext>
            </a:extLst>
          </p:cNvPr>
          <p:cNvSpPr txBox="1">
            <a:spLocks/>
          </p:cNvSpPr>
          <p:nvPr/>
        </p:nvSpPr>
        <p:spPr>
          <a:xfrm>
            <a:off x="242886" y="1256068"/>
            <a:ext cx="9434514" cy="49161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marL="313199" marR="0" indent="-241200" algn="l" defTabSz="914400" rtl="0" latinLnBrk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Char char="•"/>
              <a:tabLst/>
              <a:defRPr sz="2600" b="1" i="0" u="none" strike="noStrike" cap="none" spc="0" baseline="0">
                <a:solidFill>
                  <a:srgbClr val="0055A1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659454" marR="0" indent="-285054" algn="l" defTabSz="914400" rtl="0" latinLnBrk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Char char="▪"/>
              <a:tabLst/>
              <a:defRPr sz="2600" b="1" i="0" u="none" strike="noStrike" cap="none" spc="0" baseline="0">
                <a:solidFill>
                  <a:srgbClr val="0055A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66399" marR="0" indent="-285999" algn="l" defTabSz="914400" rtl="0" latinLnBrk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1"/>
              </a:buClr>
              <a:buSzPct val="85000"/>
              <a:buFont typeface="Arial"/>
              <a:buChar char="-"/>
              <a:tabLst/>
              <a:defRPr sz="2600" b="1" i="0" u="none" strike="noStrike" cap="none" spc="0" baseline="0">
                <a:solidFill>
                  <a:srgbClr val="0055A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537716" marR="0" indent="-495300" algn="l" defTabSz="914400" rtl="0" latinLnBrk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Char char="o"/>
              <a:tabLst/>
              <a:defRPr sz="2600" b="1" i="0" u="none" strike="noStrike" cap="none" spc="0" baseline="0">
                <a:solidFill>
                  <a:srgbClr val="0055A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1802892" marR="0" indent="-495300" algn="l" defTabSz="914400" rtl="0" latinLnBrk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55A1"/>
              </a:buClr>
              <a:buSzPct val="70000"/>
              <a:buFont typeface="Arial"/>
              <a:buChar char="❑"/>
              <a:tabLst/>
              <a:defRPr sz="2600" b="1" i="0" u="none" strike="noStrike" cap="none" spc="0" baseline="0">
                <a:solidFill>
                  <a:srgbClr val="0055A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1773935" marR="0" indent="-256031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-"/>
              <a:tabLst/>
              <a:defRPr sz="2800" b="1" i="0" u="none" strike="noStrike" cap="none" spc="0" baseline="0">
                <a:solidFill>
                  <a:srgbClr val="0055A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021839" marR="0" indent="-284479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sz="2800" b="1" i="0" u="none" strike="noStrike" cap="none" spc="0" baseline="0">
                <a:solidFill>
                  <a:srgbClr val="0055A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2276855" marR="0" indent="-320039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▪"/>
              <a:tabLst/>
              <a:defRPr sz="2800" b="1" i="0" u="none" strike="noStrike" cap="none" spc="0" baseline="0">
                <a:solidFill>
                  <a:srgbClr val="0055A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2468879" marR="0" indent="-320039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sz="2800" b="1" i="0" u="none" strike="noStrike" cap="none" spc="0" baseline="0">
                <a:solidFill>
                  <a:srgbClr val="0055A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13199" marR="0" lvl="0" indent="-24120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Char char="•"/>
              <a:tabLst/>
              <a:defRPr sz="2200"/>
            </a:pPr>
            <a:r>
              <a:rPr kumimoji="0" lang="en-GB" sz="2200" b="1" i="0" u="none" strike="noStrike" kern="0" cap="none" spc="0" normalizeH="0" baseline="0" noProof="0" dirty="0">
                <a:ln>
                  <a:noFill/>
                </a:ln>
                <a:solidFill>
                  <a:srgbClr val="0055A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To SPS (from week 15/2021)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615600" marR="0" lvl="1" indent="-24120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72727"/>
              </a:buClr>
              <a:buSzPct val="80000"/>
              <a:buFontTx/>
              <a:buChar char="▪"/>
              <a:tabLst/>
              <a:defRPr sz="2000" b="0">
                <a:solidFill>
                  <a:srgbClr val="272727"/>
                </a:solidFill>
              </a:defRPr>
            </a:pP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LHCIndiv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(1.2e11)					Wk15</a:t>
            </a:r>
          </a:p>
          <a:p>
            <a:pPr marL="615600" marR="0" lvl="1" indent="-24120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72727"/>
              </a:buClr>
              <a:buSzPct val="80000"/>
              <a:buFontTx/>
              <a:buChar char="▪"/>
              <a:tabLst/>
              <a:defRPr sz="2000" b="0">
                <a:solidFill>
                  <a:srgbClr val="272727"/>
                </a:solidFill>
              </a:defRPr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MTE low intensity (core only, 5e11, 2µs) 		Wk15, after 2 days</a:t>
            </a:r>
          </a:p>
          <a:p>
            <a:pPr marL="615600" marR="0" lvl="1" indent="-24120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72727"/>
              </a:buClr>
              <a:buSzPct val="80000"/>
              <a:buFontTx/>
              <a:buChar char="▪"/>
              <a:tabLst/>
              <a:defRPr sz="2000" b="0">
                <a:solidFill>
                  <a:srgbClr val="272727"/>
                </a:solidFill>
              </a:defRPr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MTE low int (5e12, 10µs)       			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Wk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17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615600" marR="0" lvl="1" indent="-24120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72727"/>
              </a:buClr>
              <a:buSzPct val="80000"/>
              <a:buFontTx/>
              <a:buChar char="▪"/>
              <a:tabLst/>
              <a:defRPr sz="2000" b="0">
                <a:solidFill>
                  <a:srgbClr val="272727"/>
                </a:solidFill>
              </a:defRPr>
            </a:pP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LHCProbe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					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Wk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17</a:t>
            </a:r>
          </a:p>
          <a:p>
            <a:pPr marL="615600" marR="0" lvl="1" indent="-24120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72727"/>
              </a:buClr>
              <a:buSzPct val="80000"/>
              <a:buFontTx/>
              <a:buChar char="▪"/>
              <a:tabLst/>
              <a:defRPr sz="2000" b="0">
                <a:solidFill>
                  <a:srgbClr val="272727"/>
                </a:solidFill>
              </a:defRPr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MTE full beam 					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Wk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19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615600" marR="0" lvl="1" indent="-24120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72727"/>
              </a:buClr>
              <a:buSzPct val="80000"/>
              <a:buFontTx/>
              <a:buChar char="▪"/>
              <a:tabLst/>
              <a:defRPr sz="2000" b="0">
                <a:solidFill>
                  <a:srgbClr val="272727"/>
                </a:solidFill>
              </a:defRPr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Multi-bunch beams (12b, 24, 36, 48, 72) 		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Wk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19</a:t>
            </a:r>
          </a:p>
          <a:p>
            <a:pPr marL="878399" marR="0" lvl="2" indent="-198000" algn="l" defTabSz="9144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272727"/>
              </a:buClr>
              <a:buSzPct val="85000"/>
              <a:buFont typeface="Helvetica"/>
              <a:buChar char="-"/>
              <a:tabLst/>
              <a:defRPr sz="1600" b="0">
                <a:solidFill>
                  <a:srgbClr val="272727"/>
                </a:solidFill>
              </a:defRPr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Standard 25ns or BCMS (not big difference for the PS RF)</a:t>
            </a:r>
          </a:p>
          <a:p>
            <a:pPr marL="615600" marR="0" lvl="1" indent="-24120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72727"/>
              </a:buClr>
              <a:buSzPct val="80000"/>
              <a:buFontTx/>
              <a:buChar char="▪"/>
              <a:tabLst/>
              <a:defRPr sz="2000" b="0">
                <a:solidFill>
                  <a:srgbClr val="272727"/>
                </a:solidFill>
              </a:defRPr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Ions						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Wk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7272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41</a:t>
            </a:r>
          </a:p>
          <a:p>
            <a:pPr marL="615600" marR="0" lvl="1" indent="-24120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272727"/>
              </a:buClr>
              <a:buSzPct val="80000"/>
              <a:buFontTx/>
              <a:buChar char="▪"/>
              <a:tabLst/>
              <a:defRPr sz="2000" b="0">
                <a:solidFill>
                  <a:srgbClr val="272727"/>
                </a:solidFill>
              </a:defRPr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27272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13199" marR="0" lvl="0" indent="-24120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Char char="•"/>
              <a:tabLst/>
              <a:defRPr sz="2000"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55A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AD from week 25/2021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13199" marR="0" lvl="0" indent="-24120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Char char="•"/>
              <a:tabLst/>
              <a:defRPr sz="2000"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55A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NTOF from week 28/2021, on target 29/2021 (new target, 2 month commissioning)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055A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13199" marR="0" lvl="0" indent="-24120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Char char="•"/>
              <a:tabLst/>
              <a:defRPr sz="2000"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55A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EAST from week 37/2021 (ions to EAST might also be requested)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6BA802-5893-42A8-8C90-CB79D9E5FE16}"/>
              </a:ext>
            </a:extLst>
          </p:cNvPr>
          <p:cNvSpPr txBox="1"/>
          <p:nvPr/>
        </p:nvSpPr>
        <p:spPr>
          <a:xfrm rot="312541">
            <a:off x="6327603" y="913352"/>
            <a:ext cx="3334119" cy="446276"/>
          </a:xfrm>
          <a:prstGeom prst="rect">
            <a:avLst/>
          </a:prstGeom>
          <a:solidFill>
            <a:srgbClr val="C0504D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+mn-lt"/>
              </a:rPr>
              <a:t>F. Tecker (BE-OP), updated</a:t>
            </a:r>
          </a:p>
        </p:txBody>
      </p:sp>
    </p:spTree>
    <p:extLst>
      <p:ext uri="{BB962C8B-B14F-4D97-AF65-F5344CB8AC3E}">
        <p14:creationId xmlns:p14="http://schemas.microsoft.com/office/powerpoint/2010/main" val="509617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 accelerator schedule: Q3-4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964695-3F33-4647-8F40-3F895A880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600" y="807014"/>
            <a:ext cx="8460000" cy="24695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0051D8-53ED-4F71-AD14-E268C28B38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600" y="3581400"/>
            <a:ext cx="8460000" cy="235238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07E7BE5-5B8B-4F49-81CD-FA213BB25F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6146800"/>
            <a:ext cx="8991599" cy="383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Approved by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Research Board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 on 02/12/2020</a:t>
            </a:r>
          </a:p>
        </p:txBody>
      </p:sp>
    </p:spTree>
    <p:extLst>
      <p:ext uri="{BB962C8B-B14F-4D97-AF65-F5344CB8AC3E}">
        <p14:creationId xmlns:p14="http://schemas.microsoft.com/office/powerpoint/2010/main" val="358888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2926E1A-687C-4215-8D06-322D6953CC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762000"/>
            <a:ext cx="8839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Moved from </a:t>
            </a: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 period to HWC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 have been completed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during IST period (until 23/10)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  <a:hlinkClick r:id="rId3"/>
              </a:rPr>
              <a:t>PS-MPC report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on 04/11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Outstanding items from ISTs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08B8759E-2F76-4742-9381-3677776301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479553"/>
              </p:ext>
            </p:extLst>
          </p:nvPr>
        </p:nvGraphicFramePr>
        <p:xfrm>
          <a:off x="975359" y="1143000"/>
          <a:ext cx="8397241" cy="2327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425">
                  <a:extLst>
                    <a:ext uri="{9D8B030D-6E8A-4147-A177-3AD203B41FA5}">
                      <a16:colId xmlns:a16="http://schemas.microsoft.com/office/drawing/2014/main" val="2677821601"/>
                    </a:ext>
                  </a:extLst>
                </a:gridCol>
                <a:gridCol w="4928816">
                  <a:extLst>
                    <a:ext uri="{9D8B030D-6E8A-4147-A177-3AD203B41FA5}">
                      <a16:colId xmlns:a16="http://schemas.microsoft.com/office/drawing/2014/main" val="33769368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r>
                        <a:rPr lang="en-GB" dirty="0"/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Remark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1405"/>
                  </a:ext>
                </a:extLst>
              </a:tr>
              <a:tr h="435334">
                <a:tc>
                  <a:txBody>
                    <a:bodyPr/>
                    <a:lstStyle/>
                    <a:p>
                      <a:r>
                        <a:rPr lang="en-GB" dirty="0"/>
                        <a:t>New 200 MHz cavity controller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dirty="0"/>
                        <a:t>Test possible </a:t>
                      </a:r>
                      <a:r>
                        <a:rPr lang="en-GB" b="1" dirty="0"/>
                        <a:t>whenever ready</a:t>
                      </a:r>
                      <a:r>
                        <a:rPr lang="en-GB" dirty="0"/>
                        <a:t>, even after HWC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9201710"/>
                  </a:ext>
                </a:extLst>
              </a:tr>
              <a:tr h="435334">
                <a:tc>
                  <a:txBody>
                    <a:bodyPr/>
                    <a:lstStyle/>
                    <a:p>
                      <a:r>
                        <a:rPr lang="en-GB" dirty="0"/>
                        <a:t>New ejection train distribution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dirty="0"/>
                        <a:t>New train distribution to be </a:t>
                      </a:r>
                      <a:r>
                        <a:rPr lang="en-GB" b="1" dirty="0"/>
                        <a:t>installed in parallel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dirty="0"/>
                        <a:t>Move to b. 353 by end of 2020 (top of CR25?)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585218"/>
                  </a:ext>
                </a:extLst>
              </a:tr>
              <a:tr h="435334">
                <a:tc>
                  <a:txBody>
                    <a:bodyPr/>
                    <a:lstStyle/>
                    <a:p>
                      <a:r>
                        <a:rPr lang="en-GB" dirty="0"/>
                        <a:t>Digital demodulation front-end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dirty="0"/>
                        <a:t>Delayed to hardware commissioning, </a:t>
                      </a:r>
                      <a:r>
                        <a:rPr lang="en-GB" b="1" dirty="0"/>
                        <a:t>lab tests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6935095"/>
                  </a:ext>
                </a:extLst>
              </a:tr>
              <a:tr h="435334">
                <a:tc>
                  <a:txBody>
                    <a:bodyPr/>
                    <a:lstStyle/>
                    <a:p>
                      <a:r>
                        <a:rPr lang="en-GB" dirty="0"/>
                        <a:t>Beam loops front-end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®"/>
                        <a:tabLst/>
                        <a:defRPr/>
                      </a:pPr>
                      <a:r>
                        <a:rPr lang="en-GB" dirty="0"/>
                        <a:t>Delayed to hardware commissioning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7683896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7232655-5385-4986-BC1F-7C37F67C1C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838679"/>
              </p:ext>
            </p:extLst>
          </p:nvPr>
        </p:nvGraphicFramePr>
        <p:xfrm>
          <a:off x="975358" y="4114800"/>
          <a:ext cx="8397241" cy="2370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425">
                  <a:extLst>
                    <a:ext uri="{9D8B030D-6E8A-4147-A177-3AD203B41FA5}">
                      <a16:colId xmlns:a16="http://schemas.microsoft.com/office/drawing/2014/main" val="2677821601"/>
                    </a:ext>
                  </a:extLst>
                </a:gridCol>
                <a:gridCol w="4928816">
                  <a:extLst>
                    <a:ext uri="{9D8B030D-6E8A-4147-A177-3AD203B41FA5}">
                      <a16:colId xmlns:a16="http://schemas.microsoft.com/office/drawing/2014/main" val="33769368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r>
                        <a:rPr lang="en-GB" dirty="0"/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Remark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1405"/>
                  </a:ext>
                </a:extLst>
              </a:tr>
              <a:tr h="435334">
                <a:tc>
                  <a:txBody>
                    <a:bodyPr/>
                    <a:lstStyle/>
                    <a:p>
                      <a:r>
                        <a:rPr lang="en-GB" dirty="0"/>
                        <a:t>20 MHz/40 MHz/80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dirty="0"/>
                        <a:t>Final finish for 40 MHz and 80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9201710"/>
                  </a:ext>
                </a:extLst>
              </a:tr>
              <a:tr h="435334">
                <a:tc>
                  <a:txBody>
                    <a:bodyPr/>
                    <a:lstStyle/>
                    <a:p>
                      <a:r>
                        <a:rPr lang="en-GB" dirty="0"/>
                        <a:t>Digital radial position detection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dirty="0"/>
                        <a:t>Compatibility with pre-LS2 beam controls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dirty="0"/>
                        <a:t>PA.FGHPLRT-0/1/2 generated by </a:t>
                      </a:r>
                      <a:r>
                        <a:rPr lang="en-GB" dirty="0" err="1"/>
                        <a:t>MakeRule</a:t>
                      </a:r>
                      <a:r>
                        <a:rPr lang="en-GB" dirty="0"/>
                        <a:t>? 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b="1" dirty="0"/>
                        <a:t>Validation with simulated signals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585218"/>
                  </a:ext>
                </a:extLst>
              </a:tr>
              <a:tr h="435334">
                <a:tc>
                  <a:txBody>
                    <a:bodyPr/>
                    <a:lstStyle/>
                    <a:p>
                      <a:r>
                        <a:rPr lang="en-GB" dirty="0"/>
                        <a:t>Re-installation of coupled-bunch feedback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dirty="0"/>
                        <a:t>Re-cabling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6935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0630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EA69D77-F20D-4908-ADC8-DBB56753CE84}"/>
              </a:ext>
            </a:extLst>
          </p:cNvPr>
          <p:cNvSpPr/>
          <p:nvPr/>
        </p:nvSpPr>
        <p:spPr>
          <a:xfrm>
            <a:off x="685800" y="2133600"/>
            <a:ext cx="8686800" cy="3886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838200"/>
            <a:ext cx="8569569" cy="5350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Only January and February 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without beam</a:t>
            </a: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Ideal period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for LLRF tests with power equipment</a:t>
            </a: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Very difficult (if not impossible) once beam back in PS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Proposal of main priorities</a:t>
            </a:r>
          </a:p>
          <a:p>
            <a:pPr marL="914400" lvl="1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Pulse 40 MHz cavity using: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early February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Digital cavity controller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AVC surveillance prototype module</a:t>
            </a:r>
          </a:p>
          <a:p>
            <a:pPr marL="914400" lvl="1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Pulse 200 MHz system with </a:t>
            </a:r>
            <a:r>
              <a:rPr lang="en-GB" sz="2100" b="1" dirty="0" err="1">
                <a:solidFill>
                  <a:srgbClr val="1F497D"/>
                </a:solidFill>
                <a:latin typeface="Symbol" panose="05050102010706020507" pitchFamily="18" charset="2"/>
                <a:cs typeface="Syastro" panose="00000400000000000000" pitchFamily="2" charset="0"/>
                <a:sym typeface="Symbol" panose="05050102010706020507" pitchFamily="18" charset="2"/>
              </a:rPr>
              <a:t>m</a:t>
            </a:r>
            <a:r>
              <a:rPr lang="en-GB" sz="21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TCA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controller: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February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Proof-of-principle with prototypes</a:t>
            </a:r>
          </a:p>
          <a:p>
            <a:pPr marL="914400" lvl="1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Prepare phase measurement of digital beam control: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beam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Open loop phase between beam and 10 MHz cavity vector sum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Two harmonic simultaneously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Following harmonic number changes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priorities for early 2021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991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232725"/>
              </p:ext>
            </p:extLst>
          </p:nvPr>
        </p:nvGraphicFramePr>
        <p:xfrm>
          <a:off x="533400" y="1066800"/>
          <a:ext cx="8839200" cy="2804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5877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1623526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1614197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314274029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Hardware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FESA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Module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class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bg1"/>
                          </a:solidFill>
                        </a:rPr>
                        <a:t>Remark</a:t>
                      </a:r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5958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sngStrike" dirty="0"/>
                        <a:t>WR frequency program</a:t>
                      </a:r>
                      <a:endParaRPr lang="en-GB" strike="sng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trike="sngStrike" dirty="0">
                          <a:solidFill>
                            <a:schemeClr val="tx1"/>
                          </a:solidFill>
                        </a:rPr>
                        <a:t>SVEC</a:t>
                      </a:r>
                      <a:endParaRPr lang="en-GB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strike="sngStrike" dirty="0">
                          <a:solidFill>
                            <a:srgbClr val="C0504D"/>
                          </a:solidFill>
                        </a:rPr>
                        <a:t>12/2020</a:t>
                      </a:r>
                      <a:endParaRPr lang="en-GB" b="0" i="0" strike="sngStrike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strike="sngStrike" dirty="0">
                          <a:solidFill>
                            <a:schemeClr val="tx1"/>
                          </a:solidFill>
                        </a:rPr>
                        <a:t>Upgrade: redeployment/test</a:t>
                      </a:r>
                      <a:endParaRPr lang="en-GB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0250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CTU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CTU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 </a:t>
                      </a:r>
                      <a:r>
                        <a:rPr lang="en-GB" b="1" i="0" dirty="0">
                          <a:solidFill>
                            <a:schemeClr val="tx1"/>
                          </a:solidFill>
                        </a:rPr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Completed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7937916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Fractional divider (AW./PS)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new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dirty="0">
                          <a:solidFill>
                            <a:srgbClr val="C0504D"/>
                          </a:solidFill>
                        </a:rPr>
                        <a:t>06/2020</a:t>
                      </a:r>
                      <a:br>
                        <a:rPr lang="en-US" b="1" i="0" dirty="0">
                          <a:solidFill>
                            <a:srgbClr val="C0504D"/>
                          </a:solidFill>
                        </a:rPr>
                      </a:br>
                      <a:r>
                        <a:rPr lang="en-US" b="1" i="0" dirty="0">
                          <a:solidFill>
                            <a:srgbClr val="C0504D"/>
                          </a:solidFill>
                          <a:sym typeface="Symbol" panose="05050102010706020507" pitchFamily="18" charset="2"/>
                        </a:rPr>
                        <a:t> 12/2020</a:t>
                      </a:r>
                      <a:endParaRPr lang="en-GB" b="1" i="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FESA class (completed),</a:t>
                      </a:r>
                      <a:br>
                        <a:rPr lang="en-US" b="1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b="1" dirty="0">
                          <a:solidFill>
                            <a:srgbClr val="C0504D"/>
                          </a:solidFill>
                        </a:rPr>
                        <a:t>firmware being finalized</a:t>
                      </a:r>
                      <a:endParaRPr lang="en-GB" b="1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795416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b="1" dirty="0"/>
                        <a:t>Radial position detection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PS</a:t>
                      </a:r>
                      <a:r>
                        <a:rPr lang="en-GB" b="1" baseline="0" dirty="0">
                          <a:solidFill>
                            <a:schemeClr val="tx1"/>
                          </a:solidFill>
                        </a:rPr>
                        <a:t> 1-TFB board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 </a:t>
                      </a:r>
                      <a:r>
                        <a:rPr lang="en-GB" b="1" i="0" dirty="0">
                          <a:solidFill>
                            <a:schemeClr val="tx1"/>
                          </a:solidFill>
                        </a:rPr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Completed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51503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b="1" dirty="0"/>
                        <a:t>Internal</a:t>
                      </a:r>
                      <a:r>
                        <a:rPr lang="en-GB" b="1" baseline="0" dirty="0"/>
                        <a:t> function generator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n.a</a:t>
                      </a:r>
                      <a:r>
                        <a:rPr lang="en-GB" b="1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 </a:t>
                      </a:r>
                      <a:r>
                        <a:rPr lang="en-GB" b="1" i="0" dirty="0">
                          <a:solidFill>
                            <a:schemeClr val="tx1"/>
                          </a:solidFill>
                        </a:rPr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Completed and tested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3036258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b="1" dirty="0"/>
                        <a:t>Internal diagnostics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n.a.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0" dirty="0">
                          <a:solidFill>
                            <a:schemeClr val="tx1"/>
                          </a:solidFill>
                        </a:rPr>
                        <a:t>02/2021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rgbClr val="C0504D"/>
                          </a:solidFill>
                        </a:rPr>
                        <a:t>Waiting for final firmware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9028182"/>
                  </a:ext>
                </a:extLst>
              </a:tr>
            </a:tbl>
          </a:graphicData>
        </a:graphic>
      </p:graphicFrame>
      <p:sp>
        <p:nvSpPr>
          <p:cNvPr id="5" name="Rectangle 3">
            <a:extLst>
              <a:ext uri="{FF2B5EF4-FFF2-40B4-BE49-F238E27FC236}">
                <a16:creationId xmlns:a16="http://schemas.microsoft.com/office/drawing/2014/main" id="{2DB4F677-BB05-4994-942E-2333CB77F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Firmware/FESA developments for </a:t>
            </a:r>
            <a:r>
              <a:rPr lang="en-US" sz="2954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PS-LLRF</a:t>
            </a:r>
            <a:endParaRPr lang="en-GB" sz="2954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3BDF4AE-98E1-4B2E-A76F-7F42E11E28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4267200"/>
            <a:ext cx="8991599" cy="2263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White Rabbit frequency program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Spare front-end to be completed and tested 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Restart firmware developments in Q3/2021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Internal diagnostics on hold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Expect copy-paste from SPS LLRF when ready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567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955136"/>
              </p:ext>
            </p:extLst>
          </p:nvPr>
        </p:nvGraphicFramePr>
        <p:xfrm>
          <a:off x="533400" y="1066800"/>
          <a:ext cx="8839201" cy="26939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>
                  <a:extLst>
                    <a:ext uri="{9D8B030D-6E8A-4147-A177-3AD203B41FA5}">
                      <a16:colId xmlns:a16="http://schemas.microsoft.com/office/drawing/2014/main" val="392047270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72517910"/>
                    </a:ext>
                  </a:extLst>
                </a:gridCol>
                <a:gridCol w="1304729">
                  <a:extLst>
                    <a:ext uri="{9D8B030D-6E8A-4147-A177-3AD203B41FA5}">
                      <a16:colId xmlns:a16="http://schemas.microsoft.com/office/drawing/2014/main" val="1787961357"/>
                    </a:ext>
                  </a:extLst>
                </a:gridCol>
                <a:gridCol w="2886272">
                  <a:extLst>
                    <a:ext uri="{9D8B030D-6E8A-4147-A177-3AD203B41FA5}">
                      <a16:colId xmlns:a16="http://schemas.microsoft.com/office/drawing/2014/main" val="2314274029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Hardware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FESA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749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Module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bg1"/>
                          </a:solidFill>
                        </a:rPr>
                        <a:t>Class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bg1"/>
                          </a:solidFill>
                        </a:rPr>
                        <a:t>Remark</a:t>
                      </a:r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59584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Clock/sync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adaptor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New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C0504D"/>
                          </a:solidFill>
                        </a:rPr>
                        <a:t>12/2020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C0504D"/>
                          </a:solidFill>
                        </a:rPr>
                        <a:t>Simple class running</a:t>
                      </a:r>
                      <a:br>
                        <a:rPr lang="en-US" b="1" dirty="0">
                          <a:solidFill>
                            <a:srgbClr val="C0504D"/>
                          </a:solidFill>
                        </a:rPr>
                      </a:b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Firmware to be extended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4983217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20/40/80</a:t>
                      </a:r>
                      <a:r>
                        <a:rPr lang="en-GB" baseline="0" dirty="0"/>
                        <a:t> MHz cavity contr.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PS</a:t>
                      </a:r>
                      <a:r>
                        <a:rPr lang="en-GB" baseline="0" dirty="0"/>
                        <a:t> 1-TFB board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C0504D"/>
                          </a:solidFill>
                        </a:rPr>
                        <a:t>12/2020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C0504D"/>
                          </a:solidFill>
                        </a:rPr>
                        <a:t>Memory map finalized</a:t>
                      </a:r>
                      <a:endParaRPr lang="en-GB" b="1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78453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AVC surveillance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New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504D"/>
                          </a:solidFill>
                        </a:rPr>
                        <a:t>02/2021</a:t>
                      </a:r>
                      <a:endParaRPr lang="en-GB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rgbClr val="FF0000"/>
                          </a:solidFill>
                        </a:rPr>
                        <a:t>Need prototype firmware/FESA class for power test (?)</a:t>
                      </a:r>
                      <a:endParaRPr lang="en-GB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4340849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US" dirty="0"/>
                        <a:t>10 MHz cavity return measurements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PS</a:t>
                      </a:r>
                      <a:r>
                        <a:rPr lang="en-GB" baseline="0" dirty="0"/>
                        <a:t> 1-TFB board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01/2021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Modifications of existing class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607015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r>
                        <a:rPr lang="en-GB" dirty="0"/>
                        <a:t>200 MHz cavity controller prototype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err="1"/>
                        <a:t>TCA</a:t>
                      </a:r>
                      <a:r>
                        <a:rPr lang="en-GB" dirty="0"/>
                        <a:t> COTS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06/2021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FESA class needed for first test?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575730"/>
                  </a:ext>
                </a:extLst>
              </a:tr>
            </a:tbl>
          </a:graphicData>
        </a:graphic>
      </p:graphicFrame>
      <p:sp>
        <p:nvSpPr>
          <p:cNvPr id="5" name="Rectangle 3">
            <a:extLst>
              <a:ext uri="{FF2B5EF4-FFF2-40B4-BE49-F238E27FC236}">
                <a16:creationId xmlns:a16="http://schemas.microsoft.com/office/drawing/2014/main" id="{56018521-0991-432F-ADAB-43B4BAE3AB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Firmware/FESA developments for </a:t>
            </a:r>
            <a:r>
              <a:rPr lang="en-US" sz="2954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PS-LLRF</a:t>
            </a:r>
            <a:endParaRPr lang="en-GB" sz="2954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570FE0-8A38-409D-A4F9-B6FECB70CD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962400"/>
            <a:ext cx="8991599" cy="200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AVC surveillance test very difficult with beam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Slot in February not to be missed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Firmware for AVC surveillance before clock/sync adapter?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10 MHz cavity return measurements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Which changes are required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796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99795</TotalTime>
  <Words>1005</Words>
  <Application>Microsoft Office PowerPoint</Application>
  <PresentationFormat>A4 Paper (210x297 mm)</PresentationFormat>
  <Paragraphs>288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Calibri</vt:lpstr>
      <vt:lpstr>Calibri Light</vt:lpstr>
      <vt:lpstr>Constantia</vt:lpstr>
      <vt:lpstr>Helvetica</vt:lpstr>
      <vt:lpstr>Symbol</vt:lpstr>
      <vt:lpstr>Times New Roman</vt:lpstr>
      <vt:lpstr>Wingdings</vt:lpstr>
      <vt:lpstr>Office Theme</vt:lpstr>
      <vt:lpstr>1_Office Theme</vt:lpstr>
      <vt:lpstr>Planning for 2021 and initial priorities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2960</cp:revision>
  <cp:lastPrinted>2020-12-09T09:36:21Z</cp:lastPrinted>
  <dcterms:created xsi:type="dcterms:W3CDTF">2004-02-08T17:46:25Z</dcterms:created>
  <dcterms:modified xsi:type="dcterms:W3CDTF">2020-12-10T18:13:41Z</dcterms:modified>
</cp:coreProperties>
</file>