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3" r:id="rId2"/>
    <p:sldId id="257" r:id="rId3"/>
    <p:sldId id="258" r:id="rId4"/>
    <p:sldId id="256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E95DDC-13BC-4F81-B27F-B39CF46FB263}" type="datetimeFigureOut">
              <a:rPr lang="de-CH" smtClean="0"/>
              <a:t>07.12.2020</a:t>
            </a:fld>
            <a:endParaRPr lang="de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D5E7EF-16C6-4932-98BD-9344E82D0EB5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117864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D432A-1685-4C81-8305-EE13FC60CFFB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E0581-DAD0-40ED-B019-D2244AFA3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5811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D432A-1685-4C81-8305-EE13FC60CFFB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E0581-DAD0-40ED-B019-D2244AFA3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523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D432A-1685-4C81-8305-EE13FC60CFFB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E0581-DAD0-40ED-B019-D2244AFA3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2212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237050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2267">
                <a:latin typeface="+mn-lt"/>
              </a:defRPr>
            </a:lvl1pPr>
            <a:lvl2pPr marL="474097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2pPr>
            <a:lvl3pPr marL="719614" marR="0" indent="-245517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3pPr>
            <a:lvl4pPr marL="956663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4pPr>
            <a:lvl5pPr marL="1193711" marR="0" indent="-237050" algn="l" defTabSz="1219108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2267">
                <a:latin typeface="+mn-lt"/>
              </a:defRPr>
            </a:lvl5pPr>
            <a:lvl6pPr marL="1432878" indent="-239167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2000"/>
            </a:lvl6pPr>
            <a:lvl7pPr marL="1676275" indent="-243399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7pPr>
            <a:lvl8pPr marL="1915440" indent="-239167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8pPr>
            <a:lvl9pPr marL="2152490" indent="-237050">
              <a:lnSpc>
                <a:spcPct val="110000"/>
              </a:lnSpc>
              <a:buFont typeface="Symbol" panose="05050102010706020507" pitchFamily="18" charset="2"/>
              <a:buChar char="-"/>
              <a:defRPr sz="20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769615" y="288001"/>
            <a:ext cx="8944033" cy="5085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GB" noProof="0" dirty="0" smtClean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78967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D432A-1685-4C81-8305-EE13FC60CFFB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E0581-DAD0-40ED-B019-D2244AFA3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439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D432A-1685-4C81-8305-EE13FC60CFFB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E0581-DAD0-40ED-B019-D2244AFA3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512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D432A-1685-4C81-8305-EE13FC60CFFB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E0581-DAD0-40ED-B019-D2244AFA3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250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D432A-1685-4C81-8305-EE13FC60CFFB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E0581-DAD0-40ED-B019-D2244AFA3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612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D432A-1685-4C81-8305-EE13FC60CFFB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E0581-DAD0-40ED-B019-D2244AFA3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204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D432A-1685-4C81-8305-EE13FC60CFFB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E0581-DAD0-40ED-B019-D2244AFA3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726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D432A-1685-4C81-8305-EE13FC60CFFB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E0581-DAD0-40ED-B019-D2244AFA3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843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D432A-1685-4C81-8305-EE13FC60CFFB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9E0581-DAD0-40ED-B019-D2244AFA3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740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D432A-1685-4C81-8305-EE13FC60CFFB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E0581-DAD0-40ED-B019-D2244AFA3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536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24988" y="1941095"/>
            <a:ext cx="53259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dirty="0" err="1" smtClean="0"/>
              <a:t>Preliminary</a:t>
            </a:r>
            <a:r>
              <a:rPr lang="de-CH" sz="2000" dirty="0" smtClean="0"/>
              <a:t> </a:t>
            </a:r>
            <a:r>
              <a:rPr lang="de-CH" sz="2000" dirty="0" err="1" smtClean="0"/>
              <a:t>considerations</a:t>
            </a:r>
            <a:r>
              <a:rPr lang="de-CH" sz="2000" dirty="0" smtClean="0"/>
              <a:t>/</a:t>
            </a:r>
            <a:r>
              <a:rPr lang="de-CH" sz="2000" dirty="0" err="1" smtClean="0"/>
              <a:t>studies</a:t>
            </a:r>
            <a:r>
              <a:rPr lang="de-CH" sz="2000" dirty="0" smtClean="0"/>
              <a:t> on WP6</a:t>
            </a:r>
          </a:p>
          <a:p>
            <a:endParaRPr lang="de-CH" sz="2000" dirty="0" smtClean="0"/>
          </a:p>
          <a:p>
            <a:r>
              <a:rPr lang="de-CH" sz="1400" dirty="0" smtClean="0"/>
              <a:t>R. Zennaro 19 12 2020</a:t>
            </a:r>
            <a:endParaRPr lang="de-CH" sz="1400" dirty="0"/>
          </a:p>
        </p:txBody>
      </p:sp>
    </p:spTree>
    <p:extLst>
      <p:ext uri="{BB962C8B-B14F-4D97-AF65-F5344CB8AC3E}">
        <p14:creationId xmlns:p14="http://schemas.microsoft.com/office/powerpoint/2010/main" val="4037353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8C2DC80-35C1-6944-8EC8-E6D97E5BEB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12" t="8878" r="7651"/>
          <a:stretch/>
        </p:blipFill>
        <p:spPr>
          <a:xfrm>
            <a:off x="400050" y="82550"/>
            <a:ext cx="4800600" cy="341638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76BA790-A192-1642-B9FA-1A86A167606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95" t="8878" r="7543"/>
          <a:stretch/>
        </p:blipFill>
        <p:spPr>
          <a:xfrm>
            <a:off x="6508750" y="82550"/>
            <a:ext cx="4870450" cy="33984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A94C46E-6591-6E42-9EF3-E89AA7D9470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342" t="10631" r="8689"/>
          <a:stretch/>
        </p:blipFill>
        <p:spPr>
          <a:xfrm>
            <a:off x="400050" y="3481009"/>
            <a:ext cx="4756150" cy="334546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A5334F3-748F-F248-9D51-F7DB439207CF}"/>
              </a:ext>
            </a:extLst>
          </p:cNvPr>
          <p:cNvSpPr/>
          <p:nvPr/>
        </p:nvSpPr>
        <p:spPr>
          <a:xfrm>
            <a:off x="5499435" y="4221284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u="none" strike="noStrike" dirty="0">
                <a:solidFill>
                  <a:srgbClr val="000000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2 Dipoles of 1 m length to deflect a 6 GeV beam by 2 degrees</a:t>
            </a:r>
          </a:p>
          <a:p>
            <a:r>
              <a:rPr lang="en-GB" sz="1600" u="none" strike="noStrike" dirty="0">
                <a:solidFill>
                  <a:srgbClr val="000000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8 Quadrupoles of the type QFM till the target.</a:t>
            </a:r>
            <a:br>
              <a:rPr lang="en-GB" sz="1600" u="none" strike="noStrike" dirty="0">
                <a:solidFill>
                  <a:srgbClr val="000000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</a:br>
            <a:endParaRPr lang="en-GB" sz="1600" u="none" strike="noStrike" dirty="0">
              <a:solidFill>
                <a:srgbClr val="000000"/>
              </a:solidFill>
              <a:effectLst/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GB" sz="1600" u="none" strike="noStrike" dirty="0">
                <a:solidFill>
                  <a:srgbClr val="000000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It is least invasive to the main SwissFEL line, where only the first dipole is placed in the beamline in S30CB16</a:t>
            </a:r>
            <a:r>
              <a:rPr lang="en-GB" sz="1600" u="none" strike="noStrike" dirty="0" smtClean="0">
                <a:solidFill>
                  <a:srgbClr val="000000"/>
                </a:solidFill>
                <a:effectLst/>
                <a:latin typeface="Calibri Light" panose="020F0302020204030204" pitchFamily="34" charset="0"/>
                <a:cs typeface="Calibri Light" panose="020F0302020204030204" pitchFamily="34" charset="0"/>
              </a:rPr>
              <a:t>.</a:t>
            </a:r>
            <a:endParaRPr lang="en-GB" sz="1600" u="none" strike="noStrike" dirty="0">
              <a:solidFill>
                <a:srgbClr val="000000"/>
              </a:solidFill>
              <a:effectLst/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16290" y="5912013"/>
            <a:ext cx="3072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 err="1" smtClean="0">
                <a:latin typeface="+mj-lt"/>
                <a:cs typeface="Arial" panose="020B0604020202020204" pitchFamily="34" charset="0"/>
              </a:rPr>
              <a:t>Courtesy</a:t>
            </a:r>
            <a:r>
              <a:rPr lang="de-CH" sz="160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de-CH" sz="1600" dirty="0" err="1" smtClean="0">
                <a:latin typeface="+mj-lt"/>
                <a:cs typeface="Arial" panose="020B0604020202020204" pitchFamily="34" charset="0"/>
              </a:rPr>
              <a:t>of</a:t>
            </a:r>
            <a:r>
              <a:rPr lang="de-CH" sz="1600" dirty="0" smtClean="0">
                <a:latin typeface="+mj-lt"/>
                <a:cs typeface="Arial" panose="020B0604020202020204" pitchFamily="34" charset="0"/>
              </a:rPr>
              <a:t> Sven Reiche </a:t>
            </a:r>
            <a:endParaRPr lang="de-CH" sz="16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256421" y="3623368"/>
            <a:ext cx="4219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err="1" smtClean="0"/>
              <a:t>Preliminary</a:t>
            </a:r>
            <a:r>
              <a:rPr lang="de-CH" dirty="0" smtClean="0"/>
              <a:t> </a:t>
            </a:r>
            <a:r>
              <a:rPr lang="de-CH" dirty="0" err="1" smtClean="0"/>
              <a:t>study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beamline</a:t>
            </a:r>
            <a:r>
              <a:rPr lang="de-CH" dirty="0" smtClean="0"/>
              <a:t> </a:t>
            </a:r>
            <a:r>
              <a:rPr lang="de-CH" dirty="0" err="1" smtClean="0"/>
              <a:t>optic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51925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5B4DCF7-5154-7F45-ADA9-EE4DA83CF4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291" y="302217"/>
            <a:ext cx="11581946" cy="6253566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D491995-0E5A-514E-B208-51485D713932}"/>
              </a:ext>
            </a:extLst>
          </p:cNvPr>
          <p:cNvCxnSpPr/>
          <p:nvPr/>
        </p:nvCxnSpPr>
        <p:spPr>
          <a:xfrm flipV="1">
            <a:off x="5790721" y="2755301"/>
            <a:ext cx="0" cy="2984740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125E095-B15C-264F-8E23-17116737323A}"/>
              </a:ext>
            </a:extLst>
          </p:cNvPr>
          <p:cNvCxnSpPr/>
          <p:nvPr/>
        </p:nvCxnSpPr>
        <p:spPr>
          <a:xfrm flipV="1">
            <a:off x="8838721" y="2755301"/>
            <a:ext cx="0" cy="2984740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CABACF3-8C30-414D-AE63-D19493A47B29}"/>
              </a:ext>
            </a:extLst>
          </p:cNvPr>
          <p:cNvCxnSpPr>
            <a:cxnSpLocks/>
          </p:cNvCxnSpPr>
          <p:nvPr/>
        </p:nvCxnSpPr>
        <p:spPr>
          <a:xfrm flipH="1" flipV="1">
            <a:off x="5790721" y="3759200"/>
            <a:ext cx="3048001" cy="247651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494B5D9-ED94-164E-A965-41947467E900}"/>
              </a:ext>
            </a:extLst>
          </p:cNvPr>
          <p:cNvCxnSpPr>
            <a:cxnSpLocks/>
          </p:cNvCxnSpPr>
          <p:nvPr/>
        </p:nvCxnSpPr>
        <p:spPr>
          <a:xfrm flipH="1">
            <a:off x="8838722" y="4006850"/>
            <a:ext cx="2406648" cy="1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9175F7A-016A-0F41-ADCE-D0F0562875C6}"/>
              </a:ext>
            </a:extLst>
          </p:cNvPr>
          <p:cNvCxnSpPr>
            <a:cxnSpLocks/>
          </p:cNvCxnSpPr>
          <p:nvPr/>
        </p:nvCxnSpPr>
        <p:spPr>
          <a:xfrm flipH="1" flipV="1">
            <a:off x="3194050" y="3676650"/>
            <a:ext cx="2596671" cy="82551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381191A-A4B8-5C48-8E68-C76557F4B936}"/>
              </a:ext>
            </a:extLst>
          </p:cNvPr>
          <p:cNvCxnSpPr>
            <a:cxnSpLocks/>
          </p:cNvCxnSpPr>
          <p:nvPr/>
        </p:nvCxnSpPr>
        <p:spPr>
          <a:xfrm flipH="1" flipV="1">
            <a:off x="1244600" y="3676650"/>
            <a:ext cx="1976692" cy="2"/>
          </a:xfrm>
          <a:prstGeom prst="line">
            <a:avLst/>
          </a:prstGeom>
          <a:ln w="317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439E974-5993-1B43-B9F0-8BBD8BD2F131}"/>
              </a:ext>
            </a:extLst>
          </p:cNvPr>
          <p:cNvCxnSpPr>
            <a:cxnSpLocks/>
          </p:cNvCxnSpPr>
          <p:nvPr/>
        </p:nvCxnSpPr>
        <p:spPr>
          <a:xfrm>
            <a:off x="8845550" y="3695700"/>
            <a:ext cx="0" cy="495300"/>
          </a:xfrm>
          <a:prstGeom prst="straightConnector1">
            <a:avLst/>
          </a:prstGeom>
          <a:ln w="2222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2E541FF-5E3D-6B4B-9380-26F844A0FB8B}"/>
              </a:ext>
            </a:extLst>
          </p:cNvPr>
          <p:cNvCxnSpPr>
            <a:cxnSpLocks/>
          </p:cNvCxnSpPr>
          <p:nvPr/>
        </p:nvCxnSpPr>
        <p:spPr>
          <a:xfrm>
            <a:off x="5790721" y="3705225"/>
            <a:ext cx="0" cy="250825"/>
          </a:xfrm>
          <a:prstGeom prst="straightConnector1">
            <a:avLst/>
          </a:prstGeom>
          <a:ln w="2222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2EFAE0FE-9973-5B42-BCC0-CD10A2281C41}"/>
              </a:ext>
            </a:extLst>
          </p:cNvPr>
          <p:cNvSpPr txBox="1"/>
          <p:nvPr/>
        </p:nvSpPr>
        <p:spPr>
          <a:xfrm>
            <a:off x="8792032" y="3729136"/>
            <a:ext cx="603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solidFill>
                  <a:schemeClr val="accent1"/>
                </a:solidFill>
              </a:rPr>
              <a:t>~ 5 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7AAE183-52B4-A64F-B1E0-7781C5651685}"/>
              </a:ext>
            </a:extLst>
          </p:cNvPr>
          <p:cNvSpPr txBox="1"/>
          <p:nvPr/>
        </p:nvSpPr>
        <p:spPr>
          <a:xfrm>
            <a:off x="5760548" y="3717925"/>
            <a:ext cx="610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solidFill>
                  <a:schemeClr val="accent1"/>
                </a:solidFill>
              </a:rPr>
              <a:t>~ 2 m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02CF95B-340B-A341-9A05-49AA1D5AD8DC}"/>
              </a:ext>
            </a:extLst>
          </p:cNvPr>
          <p:cNvCxnSpPr/>
          <p:nvPr/>
        </p:nvCxnSpPr>
        <p:spPr>
          <a:xfrm>
            <a:off x="5790721" y="3683000"/>
            <a:ext cx="3048000" cy="2857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873AD32E-0B04-8140-8D54-CDAC41A7240D}"/>
              </a:ext>
            </a:extLst>
          </p:cNvPr>
          <p:cNvCxnSpPr>
            <a:cxnSpLocks/>
          </p:cNvCxnSpPr>
          <p:nvPr/>
        </p:nvCxnSpPr>
        <p:spPr>
          <a:xfrm>
            <a:off x="5755705" y="3962400"/>
            <a:ext cx="3076188" cy="21895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D2875A9-BCB8-F44E-98F7-0E53032DEB90}"/>
              </a:ext>
            </a:extLst>
          </p:cNvPr>
          <p:cNvCxnSpPr/>
          <p:nvPr/>
        </p:nvCxnSpPr>
        <p:spPr>
          <a:xfrm>
            <a:off x="5790721" y="4953000"/>
            <a:ext cx="3041172" cy="0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C9D70DF-0616-074D-9E01-8853F58AE365}"/>
              </a:ext>
            </a:extLst>
          </p:cNvPr>
          <p:cNvSpPr txBox="1"/>
          <p:nvPr/>
        </p:nvSpPr>
        <p:spPr>
          <a:xfrm>
            <a:off x="6867982" y="4662429"/>
            <a:ext cx="834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solidFill>
                  <a:schemeClr val="accent1"/>
                </a:solidFill>
              </a:rPr>
              <a:t>~ 30 m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37410" y="510736"/>
            <a:ext cx="3072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 err="1" smtClean="0">
                <a:latin typeface="+mj-lt"/>
              </a:rPr>
              <a:t>Courtesy</a:t>
            </a:r>
            <a:r>
              <a:rPr lang="de-CH" sz="1600" dirty="0" smtClean="0">
                <a:latin typeface="+mj-lt"/>
              </a:rPr>
              <a:t> </a:t>
            </a:r>
            <a:r>
              <a:rPr lang="de-CH" sz="1600" dirty="0" err="1" smtClean="0">
                <a:latin typeface="+mj-lt"/>
              </a:rPr>
              <a:t>of</a:t>
            </a:r>
            <a:r>
              <a:rPr lang="de-CH" sz="1600" dirty="0" smtClean="0">
                <a:latin typeface="+mj-lt"/>
              </a:rPr>
              <a:t> Sven Reiche </a:t>
            </a:r>
            <a:endParaRPr lang="de-CH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6803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4633" t="2828" r="42852" b="2315"/>
          <a:stretch/>
        </p:blipFill>
        <p:spPr>
          <a:xfrm rot="16200000">
            <a:off x="3545255" y="-1560556"/>
            <a:ext cx="1091982" cy="636770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348" y="2071746"/>
            <a:ext cx="6761751" cy="10058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7096" y="3737086"/>
            <a:ext cx="41903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f</a:t>
            </a:r>
            <a:r>
              <a:rPr lang="en-US" sz="1600" dirty="0" smtClean="0"/>
              <a:t>		2998 MHz</a:t>
            </a:r>
          </a:p>
          <a:p>
            <a:r>
              <a:rPr lang="en-US" sz="1600" dirty="0" smtClean="0"/>
              <a:t>Aperture (D)	40 mm</a:t>
            </a:r>
          </a:p>
          <a:p>
            <a:r>
              <a:rPr lang="en-US" sz="1600" dirty="0" smtClean="0"/>
              <a:t>Q		21000</a:t>
            </a:r>
          </a:p>
          <a:p>
            <a:r>
              <a:rPr lang="en-US" sz="1600" dirty="0" smtClean="0"/>
              <a:t>R/Q		500</a:t>
            </a:r>
          </a:p>
          <a:p>
            <a:r>
              <a:rPr lang="en-US" sz="1600" dirty="0" smtClean="0"/>
              <a:t>P for20 MV/m	7 MW</a:t>
            </a:r>
          </a:p>
          <a:p>
            <a:r>
              <a:rPr lang="en-US" sz="1600" dirty="0" smtClean="0"/>
              <a:t>Mode separation 	3.8 MHz	</a:t>
            </a:r>
            <a:endParaRPr lang="en-US" sz="1600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002632" y="1141244"/>
            <a:ext cx="6031831" cy="8239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524715" y="745453"/>
            <a:ext cx="11330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600 mm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3022976" y="126115"/>
            <a:ext cx="6016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Preliminary studies of an S-band </a:t>
            </a:r>
            <a:r>
              <a:rPr lang="en-US" dirty="0" smtClean="0"/>
              <a:t>SW capture structure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2597" y="3149875"/>
            <a:ext cx="3940372" cy="236841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371474" y="5631897"/>
            <a:ext cx="7466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Alternative solution TW with constant aperture and variable phase adv./cell</a:t>
            </a:r>
          </a:p>
          <a:p>
            <a:r>
              <a:rPr lang="en-US" sz="1600" dirty="0" smtClean="0"/>
              <a:t>Low efficiency: 	~12 MV/m for 30 MW and 40 mm aperture</a:t>
            </a:r>
          </a:p>
          <a:p>
            <a:r>
              <a:rPr lang="en-US" sz="1600" dirty="0" smtClean="0"/>
              <a:t>		~15 MV/m for 30 MW and 30 mm aperture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30940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56673"/>
          <a:stretch/>
        </p:blipFill>
        <p:spPr>
          <a:xfrm>
            <a:off x="441157" y="1080583"/>
            <a:ext cx="1943907" cy="24727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1553" y="4137986"/>
            <a:ext cx="2163257" cy="1627263"/>
          </a:xfrm>
          <a:prstGeom prst="rect">
            <a:avLst/>
          </a:prstGeom>
        </p:spPr>
      </p:pic>
      <p:pic>
        <p:nvPicPr>
          <p:cNvPr id="9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4926" y="2237872"/>
            <a:ext cx="2322104" cy="2379707"/>
          </a:xfr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97654" y="4844716"/>
            <a:ext cx="2881565" cy="189844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0125" y="4787339"/>
            <a:ext cx="2824546" cy="1955820"/>
          </a:xfrm>
          <a:prstGeom prst="rect">
            <a:avLst/>
          </a:prstGeom>
        </p:spPr>
      </p:pic>
      <p:pic>
        <p:nvPicPr>
          <p:cNvPr id="12" name="Content Placeholder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57871" y="2749079"/>
            <a:ext cx="2039783" cy="1608494"/>
          </a:xfrm>
          <a:prstGeom prst="rect">
            <a:avLst/>
          </a:prstGeom>
        </p:spPr>
      </p:pic>
      <p:sp>
        <p:nvSpPr>
          <p:cNvPr id="13" name="Title 2"/>
          <p:cNvSpPr>
            <a:spLocks noGrp="1"/>
          </p:cNvSpPr>
          <p:nvPr>
            <p:ph type="title"/>
          </p:nvPr>
        </p:nvSpPr>
        <p:spPr>
          <a:xfrm>
            <a:off x="6817895" y="1073000"/>
            <a:ext cx="4776953" cy="508500"/>
          </a:xfrm>
        </p:spPr>
        <p:txBody>
          <a:bodyPr>
            <a:normAutofit fontScale="90000"/>
          </a:bodyPr>
          <a:lstStyle/>
          <a:p>
            <a:r>
              <a:rPr lang="en-US" sz="1800" dirty="0" smtClean="0"/>
              <a:t>HTS </a:t>
            </a:r>
            <a:r>
              <a:rPr lang="en-US" sz="1800" dirty="0" smtClean="0"/>
              <a:t>solenoid</a:t>
            </a:r>
            <a:br>
              <a:rPr lang="en-US" sz="1800" dirty="0" smtClean="0"/>
            </a:br>
            <a:r>
              <a:rPr lang="en-US" sz="1800" dirty="0"/>
              <a:t>Courtesy of Jaap Kosse </a:t>
            </a:r>
            <a:r>
              <a:rPr lang="en-US" sz="1800" dirty="0" smtClean="0"/>
              <a:t>and </a:t>
            </a:r>
            <a:r>
              <a:rPr lang="en-US" sz="1800" dirty="0"/>
              <a:t>Bernhard Auchmann</a:t>
            </a:r>
            <a:endParaRPr lang="de-CH" sz="18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8"/>
          <a:srcRect l="543" t="2019" r="52252" b="1608"/>
          <a:stretch/>
        </p:blipFill>
        <p:spPr>
          <a:xfrm>
            <a:off x="453141" y="3878595"/>
            <a:ext cx="3048412" cy="263450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36358" y="922421"/>
            <a:ext cx="5628066" cy="582073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6" name="Rectangle 15"/>
          <p:cNvSpPr/>
          <p:nvPr/>
        </p:nvSpPr>
        <p:spPr>
          <a:xfrm>
            <a:off x="5937407" y="922421"/>
            <a:ext cx="5996308" cy="582073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7" name="TextBox 16"/>
          <p:cNvSpPr txBox="1"/>
          <p:nvPr/>
        </p:nvSpPr>
        <p:spPr>
          <a:xfrm>
            <a:off x="3934041" y="216525"/>
            <a:ext cx="4792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Magnet: Brainstorming on </a:t>
            </a:r>
            <a:r>
              <a:rPr lang="de-CH" dirty="0" err="1" smtClean="0"/>
              <a:t>possible</a:t>
            </a:r>
            <a:r>
              <a:rPr lang="de-CH" dirty="0" smtClean="0"/>
              <a:t> </a:t>
            </a:r>
            <a:r>
              <a:rPr lang="de-CH" dirty="0" err="1" smtClean="0"/>
              <a:t>solutions</a:t>
            </a:r>
            <a:endParaRPr lang="de-CH" dirty="0"/>
          </a:p>
        </p:txBody>
      </p:sp>
      <p:sp>
        <p:nvSpPr>
          <p:cNvPr id="18" name="Title 2"/>
          <p:cNvSpPr txBox="1">
            <a:spLocks/>
          </p:cNvSpPr>
          <p:nvPr/>
        </p:nvSpPr>
        <p:spPr>
          <a:xfrm>
            <a:off x="2114372" y="1080583"/>
            <a:ext cx="3232076" cy="508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 smtClean="0"/>
              <a:t>Flux concentrator</a:t>
            </a:r>
            <a:br>
              <a:rPr lang="en-US" sz="1800" dirty="0" smtClean="0"/>
            </a:br>
            <a:r>
              <a:rPr lang="en-US" sz="1800" dirty="0" smtClean="0"/>
              <a:t>Courtesy of Pavel </a:t>
            </a:r>
            <a:r>
              <a:rPr lang="en-US" sz="1800" dirty="0" err="1" smtClean="0"/>
              <a:t>Martyshkin</a:t>
            </a:r>
            <a:endParaRPr lang="de-CH" sz="1800" dirty="0"/>
          </a:p>
        </p:txBody>
      </p:sp>
    </p:spTree>
    <p:extLst>
      <p:ext uri="{BB962C8B-B14F-4D97-AF65-F5344CB8AC3E}">
        <p14:creationId xmlns:p14="http://schemas.microsoft.com/office/powerpoint/2010/main" val="259414249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</Words>
  <Application>Microsoft Office PowerPoint</Application>
  <PresentationFormat>Widescreen</PresentationFormat>
  <Paragraphs>26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HTS solenoid Courtesy of Jaap Kosse and Bernhard Auchmann</vt:lpstr>
    </vt:vector>
  </TitlesOfParts>
  <Company>PSI - 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Zennaro Riccardo</dc:creator>
  <cp:lastModifiedBy>Zennaro Riccardo</cp:lastModifiedBy>
  <cp:revision>10</cp:revision>
  <dcterms:created xsi:type="dcterms:W3CDTF">2020-12-03T16:35:04Z</dcterms:created>
  <dcterms:modified xsi:type="dcterms:W3CDTF">2020-12-07T16:38:19Z</dcterms:modified>
</cp:coreProperties>
</file>