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83" r:id="rId5"/>
    <p:sldId id="284" r:id="rId6"/>
    <p:sldId id="259" r:id="rId7"/>
    <p:sldId id="261" r:id="rId8"/>
    <p:sldId id="264" r:id="rId9"/>
    <p:sldId id="263" r:id="rId10"/>
    <p:sldId id="268" r:id="rId11"/>
    <p:sldId id="270" r:id="rId12"/>
    <p:sldId id="269" r:id="rId13"/>
    <p:sldId id="260" r:id="rId14"/>
    <p:sldId id="265" r:id="rId15"/>
    <p:sldId id="266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2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76" d="100"/>
          <a:sy n="76" d="100"/>
        </p:scale>
        <p:origin x="58" y="3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003E5D-089D-4DD2-A438-810E1E35D661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B4332A-657D-44C1-8D54-4178322C28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675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4332A-657D-44C1-8D54-4178322C287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39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4332A-657D-44C1-8D54-4178322C287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707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BFA0-75A5-4C2A-B0F4-072501C1BC99}" type="datetime1">
              <a:rPr lang="ru-RU" smtClean="0"/>
              <a:t>17.05.2021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085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1B390-99A9-458E-9820-3B277FF7AF80}" type="datetime1">
              <a:rPr lang="ru-RU" smtClean="0"/>
              <a:t>17.05.2021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354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FD432-C6B1-481C-8BDA-5245AE7ECBD2}" type="datetime1">
              <a:rPr lang="ru-RU" smtClean="0"/>
              <a:t>17.05.2021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155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BDAB8-3251-42A7-80A6-5C393EB29A59}" type="datetime1">
              <a:rPr lang="ru-RU" smtClean="0"/>
              <a:t>17.05.2021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818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D069A-BE06-404F-A751-82A8B8CC18C4}" type="datetime1">
              <a:rPr lang="ru-RU" smtClean="0"/>
              <a:t>17.05.2021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883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2C6C-DB06-4EA4-AAF5-49E300C489DF}" type="datetime1">
              <a:rPr lang="ru-RU" smtClean="0"/>
              <a:t>17.05.2021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020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2DDBC-5C76-488A-A1BA-E252A2F8D6B3}" type="datetime1">
              <a:rPr lang="ru-RU" smtClean="0"/>
              <a:t>17.05.2021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750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A51B7-2408-46EF-BA4D-5ADCF83AA73E}" type="datetime1">
              <a:rPr lang="ru-RU" smtClean="0"/>
              <a:t>17.05.2021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036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B0683-055E-4520-8473-501B9B78F683}" type="datetime1">
              <a:rPr lang="ru-RU" smtClean="0"/>
              <a:t>17.05.2021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053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26596-2A21-43E4-8FDC-7383D9A4C7B7}" type="datetime1">
              <a:rPr lang="ru-RU" smtClean="0"/>
              <a:t>17.05.2021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398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56441-F3EE-4CBA-9B90-D90B9113A902}" type="datetime1">
              <a:rPr lang="ru-RU" smtClean="0"/>
              <a:t>17.05.2021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939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42857-4271-4311-A01A-B72121E60BB0}" type="datetime1">
              <a:rPr lang="ru-RU" smtClean="0"/>
              <a:t>17.05.2021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CFA49-F9EE-4C0A-92AE-570304F1B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566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../clipboard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arxiv.org/abs/1708.05819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708.05819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63557"/>
          </a:xfrm>
          <a:solidFill>
            <a:srgbClr val="FFFF00">
              <a:alpha val="30000"/>
            </a:srgbClr>
          </a:solidFill>
        </p:spPr>
        <p:txBody>
          <a:bodyPr>
            <a:norm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Low Energy e+e- Colliders</a:t>
            </a:r>
            <a:r>
              <a:rPr lang="en-US" smtClean="0"/>
              <a:t/>
            </a:r>
            <a:br>
              <a:rPr lang="en-US" smtClean="0"/>
            </a:br>
            <a:r>
              <a:rPr lang="en-US" sz="3100" smtClean="0"/>
              <a:t>Ivan Koop, BINP, 630090 Novosibirsk, Russia</a:t>
            </a: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475798"/>
            <a:ext cx="9144000" cy="1655762"/>
          </a:xfrm>
        </p:spPr>
        <p:txBody>
          <a:bodyPr/>
          <a:lstStyle/>
          <a:p>
            <a:r>
              <a:rPr lang="en-US"/>
              <a:t>International Conference</a:t>
            </a:r>
            <a:br>
              <a:rPr lang="en-US"/>
            </a:br>
            <a:r>
              <a:rPr lang="en-US"/>
              <a:t>on Technology and Instrumentation</a:t>
            </a:r>
            <a:br>
              <a:rPr lang="en-US"/>
            </a:br>
            <a:r>
              <a:rPr lang="en-US"/>
              <a:t>in Particle </a:t>
            </a:r>
            <a:r>
              <a:rPr lang="en-US" smtClean="0"/>
              <a:t>Physics, </a:t>
            </a:r>
            <a:r>
              <a:rPr lang="en-US" smtClean="0">
                <a:solidFill>
                  <a:srgbClr val="FF0000"/>
                </a:solidFill>
              </a:rPr>
              <a:t>TIPP 2021</a:t>
            </a:r>
          </a:p>
          <a:p>
            <a:r>
              <a:rPr lang="en-US" smtClean="0"/>
              <a:t>May 24-29, 2021, online format, Triumf, Canada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16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574766"/>
          </a:xfrm>
          <a:solidFill>
            <a:srgbClr val="FFFF00">
              <a:alpha val="30000"/>
            </a:srgb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mtClean="0"/>
              <a:t>Double ring colliders: first attemps</a:t>
            </a: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7320" y="675251"/>
            <a:ext cx="1189736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/>
              <a:t>At DESY in 70-th one of the first double ring machine was built – </a:t>
            </a:r>
            <a:r>
              <a:rPr lang="en-US" sz="2400" smtClean="0">
                <a:solidFill>
                  <a:srgbClr val="FF0000"/>
                </a:solidFill>
              </a:rPr>
              <a:t>DORIS</a:t>
            </a:r>
            <a:r>
              <a:rPr lang="en-US" sz="2400"/>
              <a:t>. </a:t>
            </a:r>
            <a:r>
              <a:rPr lang="en-US" sz="2000">
                <a:solidFill>
                  <a:srgbClr val="7030A0"/>
                </a:solidFill>
              </a:rPr>
              <a:t>H. Nesemann, et al: Particle Accelerator Conf. (1983) 1998</a:t>
            </a:r>
            <a:r>
              <a:rPr lang="en-US" sz="2000" smtClean="0">
                <a:solidFill>
                  <a:srgbClr val="7030A0"/>
                </a:solidFill>
              </a:rPr>
              <a:t>. </a:t>
            </a:r>
            <a:endParaRPr lang="en-US" sz="2000">
              <a:solidFill>
                <a:srgbClr val="7030A0"/>
              </a:solidFill>
            </a:endParaRPr>
          </a:p>
          <a:p>
            <a:r>
              <a:rPr lang="en-US" sz="2400" smtClean="0"/>
              <a:t>In this machine beams were </a:t>
            </a:r>
            <a:r>
              <a:rPr lang="en-US" sz="2400"/>
              <a:t>brought into collision with vertical dipoles in the IR and had a vertical crossing </a:t>
            </a:r>
            <a:r>
              <a:rPr lang="en-US" sz="2400" smtClean="0"/>
              <a:t>angle. Unfortunatelly, very strong </a:t>
            </a:r>
            <a:r>
              <a:rPr lang="en-US" sz="2400" smtClean="0">
                <a:solidFill>
                  <a:srgbClr val="FF0000"/>
                </a:solidFill>
              </a:rPr>
              <a:t>synchro-betatron resonances </a:t>
            </a:r>
            <a:r>
              <a:rPr lang="en-US" sz="2400" smtClean="0"/>
              <a:t>severely limited the attainable beam-beam tune shifts and subsequently the luminosity. After these dramatic studies DORIS was converted to operation in a single ring mode and made significant contribution </a:t>
            </a:r>
            <a:r>
              <a:rPr lang="en-US" sz="2400" smtClean="0"/>
              <a:t>to </a:t>
            </a:r>
            <a:r>
              <a:rPr lang="en-US" sz="2400" smtClean="0">
                <a:solidFill>
                  <a:srgbClr val="FF0000"/>
                </a:solidFill>
              </a:rPr>
              <a:t>B-meson </a:t>
            </a:r>
            <a:r>
              <a:rPr lang="en-US" sz="2400" smtClean="0"/>
              <a:t>physics. </a:t>
            </a:r>
          </a:p>
          <a:p>
            <a:endParaRPr lang="en-US" sz="2400"/>
          </a:p>
          <a:p>
            <a:r>
              <a:rPr lang="en-US" sz="2400" smtClean="0"/>
              <a:t>An attempt to increase the luminosity via </a:t>
            </a:r>
            <a:r>
              <a:rPr lang="en-US" sz="2400" smtClean="0">
                <a:solidFill>
                  <a:srgbClr val="FF0000"/>
                </a:solidFill>
              </a:rPr>
              <a:t>compensation of the beam-beam space charge </a:t>
            </a:r>
            <a:r>
              <a:rPr lang="en-US" sz="2400" smtClean="0"/>
              <a:t>was done at Orsay where the </a:t>
            </a:r>
            <a:r>
              <a:rPr lang="en-US" sz="2400" smtClean="0">
                <a:solidFill>
                  <a:srgbClr val="FF0000"/>
                </a:solidFill>
              </a:rPr>
              <a:t>four bunches collision scheme </a:t>
            </a:r>
            <a:r>
              <a:rPr lang="en-US" sz="2400" smtClean="0"/>
              <a:t>at </a:t>
            </a:r>
            <a:r>
              <a:rPr lang="en-US" sz="2400" smtClean="0">
                <a:solidFill>
                  <a:srgbClr val="FF0000"/>
                </a:solidFill>
              </a:rPr>
              <a:t>DCI</a:t>
            </a:r>
            <a:r>
              <a:rPr lang="en-US" sz="2400"/>
              <a:t> was implemented. </a:t>
            </a:r>
            <a:r>
              <a:rPr lang="en-US" sz="2400" smtClean="0"/>
              <a:t>In this machine two rings were vertically separated and e+e- bunches in each ring rotate in opposite directions relative to another ring. By vertical magnetic bends four bunches (2e+ and 2e-) are merged at the IP and the total their space charge is zero. In spite of very accurate orbit tuning severe coherent and incoherent beam-beam instabilities were observed and can’t be cured. Most of the time DCI was operated with two single rings independently, doubling the luminosity.  </a:t>
            </a:r>
            <a:r>
              <a:rPr lang="en-US" sz="2000" smtClean="0">
                <a:solidFill>
                  <a:srgbClr val="7030A0"/>
                </a:solidFill>
              </a:rPr>
              <a:t>J</a:t>
            </a:r>
            <a:r>
              <a:rPr lang="en-US" sz="2000">
                <a:solidFill>
                  <a:srgbClr val="7030A0"/>
                </a:solidFill>
              </a:rPr>
              <a:t>. LeDuff, et al: XI High Energy Accelerator Conf. (1980) 566.</a:t>
            </a:r>
            <a:endParaRPr lang="en-US" sz="200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728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574766"/>
          </a:xfrm>
          <a:solidFill>
            <a:srgbClr val="FFFF00">
              <a:alpha val="30000"/>
            </a:srgb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mtClean="0"/>
              <a:t>Multibunch double ring colliders</a:t>
            </a: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1760" y="690880"/>
            <a:ext cx="1189736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/>
              <a:t>Single ring colliders, such as PEP, CESR, LEP, VEPP-4, DORIS, PETRA and few others operated very well with dozens of circulating bunches but their performance </a:t>
            </a:r>
            <a:r>
              <a:rPr lang="en-US" sz="2400" smtClean="0"/>
              <a:t>was </a:t>
            </a:r>
            <a:r>
              <a:rPr lang="en-US" sz="2400" smtClean="0"/>
              <a:t>limited by low collision frequency. </a:t>
            </a:r>
            <a:endParaRPr lang="en-US" sz="2400" smtClean="0"/>
          </a:p>
          <a:p>
            <a:endParaRPr lang="en-US" sz="2400"/>
          </a:p>
          <a:p>
            <a:r>
              <a:rPr lang="en-US" sz="2400" smtClean="0"/>
              <a:t>Breakthrough </a:t>
            </a:r>
            <a:r>
              <a:rPr lang="en-US" sz="2400" smtClean="0"/>
              <a:t>was done by teams at SLAC , KEK and </a:t>
            </a:r>
            <a:r>
              <a:rPr lang="en-US" sz="2400" smtClean="0"/>
              <a:t>Frascati labs </a:t>
            </a:r>
            <a:r>
              <a:rPr lang="en-US" sz="2400" smtClean="0"/>
              <a:t>with </a:t>
            </a:r>
            <a:r>
              <a:rPr lang="en-US" sz="2400" smtClean="0">
                <a:solidFill>
                  <a:srgbClr val="FF0000"/>
                </a:solidFill>
              </a:rPr>
              <a:t>B- and Phi-factories </a:t>
            </a:r>
            <a:r>
              <a:rPr lang="en-US" sz="2400" smtClean="0"/>
              <a:t>projects:  </a:t>
            </a:r>
            <a:r>
              <a:rPr lang="en-US" sz="2400" smtClean="0">
                <a:solidFill>
                  <a:srgbClr val="FF0000"/>
                </a:solidFill>
              </a:rPr>
              <a:t>PEP-II</a:t>
            </a:r>
            <a:r>
              <a:rPr lang="en-US" sz="2400" smtClean="0"/>
              <a:t>, </a:t>
            </a:r>
            <a:r>
              <a:rPr lang="en-US" sz="2400" smtClean="0">
                <a:solidFill>
                  <a:srgbClr val="FF0000"/>
                </a:solidFill>
              </a:rPr>
              <a:t>KEKB</a:t>
            </a:r>
            <a:r>
              <a:rPr lang="en-US" sz="2400" smtClean="0"/>
              <a:t> and </a:t>
            </a:r>
            <a:r>
              <a:rPr lang="en-US" sz="2400" smtClean="0">
                <a:solidFill>
                  <a:srgbClr val="FF0000"/>
                </a:solidFill>
              </a:rPr>
              <a:t>DAFNE</a:t>
            </a:r>
            <a:r>
              <a:rPr lang="en-US" sz="2400" smtClean="0"/>
              <a:t>.  </a:t>
            </a:r>
            <a:endParaRPr lang="en-US" sz="2400" smtClean="0"/>
          </a:p>
          <a:p>
            <a:endParaRPr lang="en-US" sz="2400"/>
          </a:p>
          <a:p>
            <a:r>
              <a:rPr lang="en-US" sz="2400" smtClean="0"/>
              <a:t>Multibunch operation mode supplemented </a:t>
            </a:r>
            <a:r>
              <a:rPr lang="en-US" sz="2400" smtClean="0"/>
              <a:t>with the </a:t>
            </a:r>
            <a:r>
              <a:rPr lang="en-US" sz="2400" smtClean="0">
                <a:solidFill>
                  <a:srgbClr val="FF0000"/>
                </a:solidFill>
              </a:rPr>
              <a:t>top up </a:t>
            </a:r>
            <a:r>
              <a:rPr lang="en-US" sz="2400" smtClean="0"/>
              <a:t>injection scheme resulted in a huge luminosity increase: by 2 orders of magnitude at least in comparison with previous machines! </a:t>
            </a:r>
            <a:endParaRPr lang="en-US" sz="2400" smtClean="0"/>
          </a:p>
          <a:p>
            <a:endParaRPr lang="en-US" sz="2400">
              <a:solidFill>
                <a:srgbClr val="FF0000"/>
              </a:solidFill>
            </a:endParaRPr>
          </a:p>
          <a:p>
            <a:r>
              <a:rPr lang="en-US" sz="2400" smtClean="0">
                <a:solidFill>
                  <a:srgbClr val="FF0000"/>
                </a:solidFill>
              </a:rPr>
              <a:t>PEP-II</a:t>
            </a:r>
            <a:r>
              <a:rPr lang="en-US" sz="2400" smtClean="0"/>
              <a:t> </a:t>
            </a:r>
            <a:r>
              <a:rPr lang="en-US" sz="2400" smtClean="0"/>
              <a:t>and </a:t>
            </a:r>
            <a:r>
              <a:rPr lang="en-US" sz="2400" smtClean="0">
                <a:solidFill>
                  <a:srgbClr val="FF0000"/>
                </a:solidFill>
              </a:rPr>
              <a:t>KEKB</a:t>
            </a:r>
            <a:r>
              <a:rPr lang="en-US" sz="2400" smtClean="0"/>
              <a:t> with </a:t>
            </a:r>
            <a:r>
              <a:rPr lang="en-US" sz="2400" smtClean="0">
                <a:solidFill>
                  <a:srgbClr val="FF0000"/>
                </a:solidFill>
              </a:rPr>
              <a:t>thousands of </a:t>
            </a:r>
            <a:r>
              <a:rPr lang="en-US" sz="2400">
                <a:solidFill>
                  <a:srgbClr val="FF0000"/>
                </a:solidFill>
              </a:rPr>
              <a:t>circulating</a:t>
            </a:r>
            <a:r>
              <a:rPr lang="en-US" sz="2400" smtClean="0">
                <a:solidFill>
                  <a:srgbClr val="FF0000"/>
                </a:solidFill>
              </a:rPr>
              <a:t> bunches </a:t>
            </a:r>
            <a:r>
              <a:rPr lang="en-US" sz="2400" smtClean="0"/>
              <a:t>in each ring reached the </a:t>
            </a:r>
            <a:r>
              <a:rPr lang="en-US" sz="2400" smtClean="0"/>
              <a:t>luminosity of </a:t>
            </a:r>
            <a:r>
              <a:rPr lang="en-US" sz="2400" smtClean="0"/>
              <a:t>up to </a:t>
            </a:r>
            <a:r>
              <a:rPr lang="en-US" sz="2400" smtClean="0">
                <a:solidFill>
                  <a:srgbClr val="FF0000"/>
                </a:solidFill>
              </a:rPr>
              <a:t>(1.2-2.1) ·10</a:t>
            </a:r>
            <a:r>
              <a:rPr lang="en-US" sz="2400" baseline="30000" smtClean="0">
                <a:solidFill>
                  <a:srgbClr val="FF0000"/>
                </a:solidFill>
              </a:rPr>
              <a:t>34</a:t>
            </a:r>
            <a:r>
              <a:rPr lang="en-US" sz="2400" smtClean="0">
                <a:solidFill>
                  <a:srgbClr val="FF0000"/>
                </a:solidFill>
              </a:rPr>
              <a:t> cm</a:t>
            </a:r>
            <a:r>
              <a:rPr lang="en-US" sz="2400" baseline="30000" smtClean="0">
                <a:solidFill>
                  <a:srgbClr val="FF0000"/>
                </a:solidFill>
              </a:rPr>
              <a:t>-2</a:t>
            </a:r>
            <a:r>
              <a:rPr lang="en-US" sz="2400" smtClean="0">
                <a:solidFill>
                  <a:srgbClr val="FF0000"/>
                </a:solidFill>
              </a:rPr>
              <a:t>s</a:t>
            </a:r>
            <a:r>
              <a:rPr lang="en-US" sz="2400" baseline="30000" smtClean="0">
                <a:solidFill>
                  <a:srgbClr val="FF0000"/>
                </a:solidFill>
              </a:rPr>
              <a:t>-1</a:t>
            </a:r>
            <a:r>
              <a:rPr lang="en-US" sz="2400" smtClean="0"/>
              <a:t>. </a:t>
            </a:r>
            <a:endParaRPr lang="en-US" sz="2400" smtClean="0"/>
          </a:p>
          <a:p>
            <a:endParaRPr lang="en-US" sz="2400"/>
          </a:p>
          <a:p>
            <a:r>
              <a:rPr lang="en-US" sz="2400" smtClean="0"/>
              <a:t> </a:t>
            </a:r>
            <a:r>
              <a:rPr lang="en-US" sz="2400" smtClean="0"/>
              <a:t>At </a:t>
            </a:r>
            <a:r>
              <a:rPr lang="en-US" sz="2400" smtClean="0">
                <a:solidFill>
                  <a:srgbClr val="FF0000"/>
                </a:solidFill>
              </a:rPr>
              <a:t>DAFNE</a:t>
            </a:r>
            <a:r>
              <a:rPr lang="en-US" sz="2400" smtClean="0"/>
              <a:t> operated </a:t>
            </a:r>
            <a:r>
              <a:rPr lang="en-US" sz="2400" smtClean="0"/>
              <a:t>with much </a:t>
            </a:r>
            <a:r>
              <a:rPr lang="en-US" sz="2400" smtClean="0"/>
              <a:t>lower beam energies </a:t>
            </a:r>
            <a:r>
              <a:rPr lang="en-US" sz="2400" smtClean="0"/>
              <a:t>the luminosity was obtained above </a:t>
            </a:r>
            <a:r>
              <a:rPr lang="en-US" sz="2400" smtClean="0">
                <a:solidFill>
                  <a:srgbClr val="FF0000"/>
                </a:solidFill>
              </a:rPr>
              <a:t>4.5 </a:t>
            </a:r>
            <a:r>
              <a:rPr lang="en-US" sz="2400">
                <a:solidFill>
                  <a:srgbClr val="FF0000"/>
                </a:solidFill>
              </a:rPr>
              <a:t>·</a:t>
            </a:r>
            <a:r>
              <a:rPr lang="en-US" sz="2400" smtClean="0">
                <a:solidFill>
                  <a:srgbClr val="FF0000"/>
                </a:solidFill>
              </a:rPr>
              <a:t>10</a:t>
            </a:r>
            <a:r>
              <a:rPr lang="en-US" sz="2400" baseline="30000" smtClean="0">
                <a:solidFill>
                  <a:srgbClr val="FF0000"/>
                </a:solidFill>
              </a:rPr>
              <a:t>32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  <a:r>
              <a:rPr lang="en-US" sz="2400">
                <a:solidFill>
                  <a:srgbClr val="FF0000"/>
                </a:solidFill>
              </a:rPr>
              <a:t>cm</a:t>
            </a:r>
            <a:r>
              <a:rPr lang="en-US" sz="2400" baseline="30000">
                <a:solidFill>
                  <a:srgbClr val="FF0000"/>
                </a:solidFill>
              </a:rPr>
              <a:t>-2</a:t>
            </a:r>
            <a:r>
              <a:rPr lang="en-US" sz="2400">
                <a:solidFill>
                  <a:srgbClr val="FF0000"/>
                </a:solidFill>
              </a:rPr>
              <a:t>s</a:t>
            </a:r>
            <a:r>
              <a:rPr lang="en-US" sz="2400" baseline="30000">
                <a:solidFill>
                  <a:srgbClr val="FF0000"/>
                </a:solidFill>
              </a:rPr>
              <a:t>-1</a:t>
            </a:r>
            <a:r>
              <a:rPr lang="en-US" sz="2400"/>
              <a:t>. </a:t>
            </a:r>
            <a:endParaRPr lang="en-US" sz="240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8380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574766"/>
          </a:xfrm>
          <a:solidFill>
            <a:srgbClr val="FFFF00">
              <a:alpha val="30000"/>
            </a:srgb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mtClean="0"/>
              <a:t>Crab Waist (CW) concept</a:t>
            </a: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0" y="574767"/>
            <a:ext cx="118973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/>
              <a:t>In course of </a:t>
            </a:r>
            <a:r>
              <a:rPr lang="en-US" sz="2000" smtClean="0">
                <a:solidFill>
                  <a:srgbClr val="FF0000"/>
                </a:solidFill>
              </a:rPr>
              <a:t>SuperB</a:t>
            </a:r>
            <a:r>
              <a:rPr lang="en-US" sz="2000" smtClean="0"/>
              <a:t> proposal P. Raimondi suggested a concept of crab waist collision </a:t>
            </a:r>
            <a:r>
              <a:rPr lang="en-US" sz="2000" smtClean="0"/>
              <a:t>scheme. </a:t>
            </a:r>
            <a:endParaRPr lang="en-US" sz="2000" smtClean="0"/>
          </a:p>
          <a:p>
            <a:r>
              <a:rPr lang="en-US" smtClean="0">
                <a:solidFill>
                  <a:srgbClr val="7030A0"/>
                </a:solidFill>
              </a:rPr>
              <a:t>See P</a:t>
            </a:r>
            <a:r>
              <a:rPr lang="en-US">
                <a:solidFill>
                  <a:srgbClr val="7030A0"/>
                </a:solidFill>
              </a:rPr>
              <a:t>. Raimondi: 2nd SuperB Meeting, Frascati (2006</a:t>
            </a:r>
            <a:r>
              <a:rPr lang="en-US" smtClean="0">
                <a:solidFill>
                  <a:srgbClr val="7030A0"/>
                </a:solidFill>
              </a:rPr>
              <a:t>);  </a:t>
            </a:r>
            <a:r>
              <a:rPr lang="en-US">
                <a:solidFill>
                  <a:srgbClr val="7030A0"/>
                </a:solidFill>
              </a:rPr>
              <a:t>P. </a:t>
            </a:r>
            <a:r>
              <a:rPr lang="en-US" smtClean="0">
                <a:solidFill>
                  <a:srgbClr val="7030A0"/>
                </a:solidFill>
              </a:rPr>
              <a:t>Raimondi, D. Shatilov, M. </a:t>
            </a:r>
            <a:r>
              <a:rPr lang="en-US" smtClean="0">
                <a:solidFill>
                  <a:srgbClr val="7030A0"/>
                </a:solidFill>
              </a:rPr>
              <a:t>Zobov, in </a:t>
            </a:r>
            <a:r>
              <a:rPr lang="en-US">
                <a:solidFill>
                  <a:srgbClr val="7030A0"/>
                </a:solidFill>
              </a:rPr>
              <a:t>Proceedings of EPAC08,Genoa</a:t>
            </a:r>
            <a:r>
              <a:rPr lang="en-US">
                <a:solidFill>
                  <a:srgbClr val="7030A0"/>
                </a:solidFill>
              </a:rPr>
              <a:t>, </a:t>
            </a:r>
            <a:r>
              <a:rPr lang="en-US" smtClean="0">
                <a:solidFill>
                  <a:srgbClr val="7030A0"/>
                </a:solidFill>
              </a:rPr>
              <a:t>Italy:2620-2622,2008. </a:t>
            </a:r>
          </a:p>
          <a:p>
            <a:r>
              <a:rPr lang="en-US" sz="2000" smtClean="0"/>
              <a:t>This </a:t>
            </a:r>
            <a:r>
              <a:rPr lang="en-US" sz="2000" smtClean="0"/>
              <a:t>concept was successfully proved at </a:t>
            </a:r>
            <a:r>
              <a:rPr lang="en-US" sz="2000" smtClean="0">
                <a:solidFill>
                  <a:srgbClr val="FF0000"/>
                </a:solidFill>
              </a:rPr>
              <a:t>DAFNE</a:t>
            </a:r>
            <a:r>
              <a:rPr lang="en-US" sz="2000" smtClean="0"/>
              <a:t> in special runs without </a:t>
            </a:r>
            <a:r>
              <a:rPr lang="en-US" sz="2000" smtClean="0"/>
              <a:t>the </a:t>
            </a:r>
            <a:r>
              <a:rPr lang="en-US" sz="2000" smtClean="0"/>
              <a:t>detector field. Now almost all new projects are relying on that approach, including </a:t>
            </a:r>
            <a:r>
              <a:rPr lang="en-US" sz="2000" smtClean="0">
                <a:solidFill>
                  <a:srgbClr val="FF0000"/>
                </a:solidFill>
              </a:rPr>
              <a:t>FCC-ee</a:t>
            </a:r>
            <a:r>
              <a:rPr lang="en-US" sz="2000" smtClean="0"/>
              <a:t> at CERN and </a:t>
            </a:r>
            <a:r>
              <a:rPr lang="en-US" sz="2000" smtClean="0">
                <a:solidFill>
                  <a:srgbClr val="FF0000"/>
                </a:solidFill>
              </a:rPr>
              <a:t>CEPC</a:t>
            </a:r>
            <a:r>
              <a:rPr lang="en-US" sz="2000" smtClean="0"/>
              <a:t> in China. In Novosibirsk we also intend to </a:t>
            </a:r>
            <a:r>
              <a:rPr lang="en-US" sz="2000" smtClean="0"/>
              <a:t>built the </a:t>
            </a:r>
            <a:r>
              <a:rPr lang="en-US" sz="2000" smtClean="0">
                <a:solidFill>
                  <a:srgbClr val="FF0000"/>
                </a:solidFill>
              </a:rPr>
              <a:t>Tau-Charm factory </a:t>
            </a:r>
            <a:r>
              <a:rPr lang="en-US" sz="2000" smtClean="0"/>
              <a:t>and small </a:t>
            </a:r>
            <a:r>
              <a:rPr lang="en-US" sz="2000" smtClean="0">
                <a:solidFill>
                  <a:srgbClr val="FF0000"/>
                </a:solidFill>
              </a:rPr>
              <a:t>mu-mu-tron</a:t>
            </a:r>
            <a:r>
              <a:rPr lang="en-US" sz="2000" smtClean="0"/>
              <a:t> </a:t>
            </a:r>
            <a:r>
              <a:rPr lang="en-US" sz="2000" smtClean="0"/>
              <a:t>collider with this principle in the basis.</a:t>
            </a:r>
          </a:p>
          <a:p>
            <a:r>
              <a:rPr lang="en-US" sz="2000" smtClean="0"/>
              <a:t>Main idea of the CW is to install downstream and upstream from </a:t>
            </a:r>
            <a:r>
              <a:rPr lang="en-US" sz="2000" smtClean="0"/>
              <a:t>IP two </a:t>
            </a:r>
            <a:r>
              <a:rPr lang="en-US" sz="2000" smtClean="0"/>
              <a:t>special sextupoles which modify the vertical beta-function at IP in such a way, </a:t>
            </a:r>
            <a:r>
              <a:rPr lang="en-US" sz="2000" smtClean="0"/>
              <a:t>that longitudinal </a:t>
            </a:r>
            <a:r>
              <a:rPr lang="en-US" sz="2000" smtClean="0"/>
              <a:t>position of a waist </a:t>
            </a:r>
            <a:r>
              <a:rPr lang="en-US" sz="2000" smtClean="0"/>
              <a:t>is proportional to the</a:t>
            </a:r>
            <a:r>
              <a:rPr lang="en-US" sz="2000" smtClean="0"/>
              <a:t> </a:t>
            </a:r>
            <a:r>
              <a:rPr lang="en-US" sz="2000" i="1" smtClean="0"/>
              <a:t>x-</a:t>
            </a:r>
            <a:r>
              <a:rPr lang="en-US" sz="2000" smtClean="0"/>
              <a:t>coordinate.</a:t>
            </a:r>
            <a:endParaRPr lang="ru-RU" sz="200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99" y="3148265"/>
            <a:ext cx="7180437" cy="31891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03219" y="3238090"/>
            <a:ext cx="450175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/>
              <a:t>Particles in one beam shall collide with other beam always at its axis. This dramatically reduces modulation of </a:t>
            </a:r>
            <a:r>
              <a:rPr lang="en-US" sz="2000" smtClean="0"/>
              <a:t>the beam-beam </a:t>
            </a:r>
            <a:r>
              <a:rPr lang="en-US" sz="2000" smtClean="0"/>
              <a:t>tune </a:t>
            </a:r>
            <a:r>
              <a:rPr lang="en-US" sz="2000" smtClean="0"/>
              <a:t>shift.  That modulation </a:t>
            </a:r>
            <a:r>
              <a:rPr lang="en-US" sz="2000" smtClean="0"/>
              <a:t>is caused by crossing angle geometry. </a:t>
            </a:r>
            <a:endParaRPr lang="en-US" sz="2000" smtClean="0"/>
          </a:p>
          <a:p>
            <a:endParaRPr lang="en-US" sz="2000"/>
          </a:p>
          <a:p>
            <a:r>
              <a:rPr lang="en-US" sz="2000" smtClean="0"/>
              <a:t>A large intersection angle and small horizontal</a:t>
            </a:r>
            <a:r>
              <a:rPr lang="ru-RU" sz="2000" smtClean="0"/>
              <a:t> </a:t>
            </a:r>
            <a:r>
              <a:rPr lang="en-US" sz="2000" smtClean="0"/>
              <a:t>emittance </a:t>
            </a:r>
            <a:r>
              <a:rPr lang="en-US" sz="2000" smtClean="0"/>
              <a:t>allows us to reduce the vertical beta function value to few </a:t>
            </a:r>
            <a:r>
              <a:rPr lang="en-US" sz="2000" smtClean="0"/>
              <a:t>submillimeters!</a:t>
            </a:r>
            <a:endParaRPr lang="ru-RU" sz="200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870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0"/>
            <a:ext cx="12192001" cy="548640"/>
          </a:xfrm>
          <a:solidFill>
            <a:srgbClr val="FFFF00">
              <a:alpha val="30000"/>
            </a:srgb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mtClean="0"/>
              <a:t>KEKB upgrade to SuperKEKB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548640"/>
            <a:ext cx="7716148" cy="60534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544948" y="814547"/>
            <a:ext cx="26470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>
                <a:solidFill>
                  <a:srgbClr val="7030A0"/>
                </a:solidFill>
              </a:rPr>
              <a:t>From Y</a:t>
            </a:r>
            <a:r>
              <a:rPr lang="en-US" sz="2000" smtClean="0">
                <a:solidFill>
                  <a:srgbClr val="7030A0"/>
                </a:solidFill>
              </a:rPr>
              <a:t>. Ohnishi </a:t>
            </a:r>
            <a:r>
              <a:rPr lang="en-US" sz="2000" smtClean="0">
                <a:solidFill>
                  <a:srgbClr val="7030A0"/>
                </a:solidFill>
              </a:rPr>
              <a:t>report at 15-th KEKB review, Feb/15-17/2010</a:t>
            </a:r>
            <a:endParaRPr lang="ru-RU" sz="2000">
              <a:solidFill>
                <a:srgbClr val="7030A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536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0"/>
            <a:ext cx="12192001" cy="548640"/>
          </a:xfrm>
          <a:solidFill>
            <a:srgbClr val="FFFF00">
              <a:alpha val="30000"/>
            </a:srgb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mtClean="0"/>
              <a:t>Comparison of parameters KEKB/SuperKEKB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253" y="682851"/>
            <a:ext cx="8032309" cy="5787618"/>
          </a:xfrm>
          <a:prstGeom prst="rect">
            <a:avLst/>
          </a:prstGeom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2326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0"/>
            <a:ext cx="12192001" cy="548640"/>
          </a:xfrm>
          <a:solidFill>
            <a:srgbClr val="FFFF00">
              <a:alpha val="30000"/>
            </a:srgb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mtClean="0"/>
              <a:t>Luminosity </a:t>
            </a:r>
            <a:r>
              <a:rPr lang="en-US" smtClean="0"/>
              <a:t>expectations at </a:t>
            </a:r>
            <a:r>
              <a:rPr lang="en-US" smtClean="0"/>
              <a:t>SuperKEKB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5871" y="803666"/>
            <a:ext cx="6873836" cy="5616427"/>
          </a:xfrm>
          <a:prstGeom prst="rect">
            <a:avLst/>
          </a:prstGeo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4905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508958"/>
          </a:xfrm>
          <a:solidFill>
            <a:srgbClr val="FFFF00">
              <a:alpha val="30000"/>
            </a:srgb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4000" smtClean="0"/>
              <a:t>The Novosibirsk Super Charm-Tau Factory Project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8914" y="508959"/>
            <a:ext cx="8280000" cy="61459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0038" y="591252"/>
            <a:ext cx="62627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7030A0"/>
                </a:solidFill>
              </a:rPr>
              <a:t>A.Bogomyagkov et al., talk given at the </a:t>
            </a:r>
            <a:r>
              <a:rPr lang="en-US">
                <a:solidFill>
                  <a:srgbClr val="7030A0"/>
                </a:solidFill>
              </a:rPr>
              <a:t>2020 joint international workshop for Super-Charm Tau </a:t>
            </a:r>
            <a:r>
              <a:rPr lang="en-US" smtClean="0">
                <a:solidFill>
                  <a:srgbClr val="7030A0"/>
                </a:solidFill>
              </a:rPr>
              <a:t>Facility, </a:t>
            </a:r>
            <a:endParaRPr lang="en-US">
              <a:solidFill>
                <a:srgbClr val="7030A0"/>
              </a:solidFill>
            </a:endParaRPr>
          </a:p>
          <a:p>
            <a:r>
              <a:rPr lang="en-US">
                <a:solidFill>
                  <a:srgbClr val="7030A0"/>
                </a:solidFill>
              </a:rPr>
              <a:t>16-18 November 2020</a:t>
            </a:r>
          </a:p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31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1054" y="0"/>
            <a:ext cx="4883499" cy="582804"/>
          </a:xfrm>
          <a:solidFill>
            <a:srgbClr val="FFFF00">
              <a:alpha val="30000"/>
            </a:srgbClr>
          </a:solidFill>
        </p:spPr>
        <p:txBody>
          <a:bodyPr>
            <a:normAutofit fontScale="90000"/>
          </a:bodyPr>
          <a:lstStyle/>
          <a:p>
            <a:r>
              <a:rPr lang="en-US" sz="3200" smtClean="0"/>
              <a:t>C-tau parameters 2020 vs 2019</a:t>
            </a:r>
            <a:endParaRPr lang="ru-RU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5035050" y="231357"/>
              <a:ext cx="6890243" cy="6364679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3563978"/>
                    <a:gridCol w="1108800"/>
                    <a:gridCol w="1109644"/>
                    <a:gridCol w="1107821"/>
                  </a:tblGrid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E(MeV)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1500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2000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3000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ru-RU" sz="1600">
                                  <a:effectLst/>
                                  <a:latin typeface="Cambria Math" panose="02040503050406030204" pitchFamily="18" charset="0"/>
                                </a:rPr>
                                <m:t>Π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(m)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 smtClean="0">
                              <a:effectLst/>
                            </a:rPr>
                            <a:t>622</a:t>
                          </a:r>
                          <a:r>
                            <a:rPr lang="en-US" sz="1600" dirty="0" smtClean="0">
                              <a:effectLst/>
                            </a:rPr>
                            <a:t>.</a:t>
                          </a:r>
                          <a:r>
                            <a:rPr lang="ru-RU" sz="1600" dirty="0" smtClean="0">
                              <a:effectLst/>
                            </a:rPr>
                            <a:t>712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𝑅𝐹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(MHz)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3</a:t>
                          </a:r>
                          <a:r>
                            <a:rPr lang="ru-RU" sz="1600" dirty="0" smtClean="0">
                              <a:effectLst/>
                            </a:rPr>
                            <a:t>50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q</a:t>
                          </a:r>
                          <a:endParaRPr lang="ru-RU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 smtClean="0">
                              <a:effectLst/>
                            </a:rPr>
                            <a:t>727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ru-RU" sz="1600"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ru-RU" sz="1600">
                                  <a:effectLst/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(</a:t>
                          </a:r>
                          <a:r>
                            <a:rPr lang="en-US" sz="1600" dirty="0" err="1">
                              <a:effectLst/>
                            </a:rPr>
                            <a:t>mrad</a:t>
                          </a:r>
                          <a:r>
                            <a:rPr lang="en-US" sz="1600" dirty="0">
                              <a:effectLst/>
                            </a:rPr>
                            <a:t>)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60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sz="1600" b="1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  <m:r>
                                <a:rPr lang="en-US" sz="1600" b="1" i="1" smtClean="0"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600" b="1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sz="1600" b="1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 smtClean="0">
                              <a:effectLst/>
                            </a:rPr>
                            <a:t>(%)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0.5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(mm)</a:t>
                          </a:r>
                          <a:endParaRPr lang="ru-RU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 smtClean="0">
                              <a:effectLst/>
                            </a:rPr>
                            <a:t>100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29489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(mm)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 smtClean="0">
                              <a:effectLst/>
                            </a:rPr>
                            <a:t>1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ru-RU" sz="1600" smtClean="0">
                                  <a:effectLst/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oMath>
                          </a14:m>
                          <a:r>
                            <a:rPr lang="en-US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2.5</m:t>
                                </m:r>
                                <m:r>
                                  <a:rPr lang="ru-RU" sz="16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ru-RU" sz="16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b="1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I(A)</a:t>
                          </a:r>
                          <a:endParaRPr lang="ru-RU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3602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𝑏𝑢𝑛𝑐h</m:t>
                                  </m:r>
                                </m:sub>
                              </m:sSub>
                              <m:r>
                                <a:rPr lang="ru-RU" sz="1600">
                                  <a:effectLst/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−10</m:t>
                                  </m:r>
                                </m:sup>
                              </m:sSup>
                            </m:oMath>
                          </a14:m>
                          <a:r>
                            <a:rPr lang="ru-RU" sz="1600" dirty="0">
                              <a:effectLst/>
                            </a:rPr>
                            <a:t> 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8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oMath>
                          </a14:m>
                          <a:r>
                            <a:rPr lang="ru-RU" sz="1600" dirty="0">
                              <a:effectLst/>
                            </a:rPr>
                            <a:t> 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323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431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259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(keV)</a:t>
                          </a:r>
                          <a:endParaRPr lang="ru-RU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53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270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𝑅𝐹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(kV)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1200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1200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2000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 smtClean="0">
                              <a:effectLst/>
                            </a:rPr>
                            <a:t> 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0.0153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0.0132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0.0139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𝑅𝐹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(%)</a:t>
                          </a:r>
                          <a:endParaRPr lang="ru-RU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1.6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1.4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1.4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r>
                                <a:rPr lang="ru-RU" sz="1600">
                                  <a:effectLst/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r>
                            <a:rPr lang="ru-RU" sz="1600" dirty="0">
                              <a:effectLst/>
                            </a:rPr>
                            <a:t> </a:t>
                          </a:r>
                          <a:r>
                            <a:rPr lang="en-US" sz="1600" dirty="0" smtClean="0">
                              <a:effectLst/>
                            </a:rPr>
                            <a:t>     (SR/IBS)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0.27/0.9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0.4/0.7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0.5/0.6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(mm</a:t>
                          </a:r>
                          <a:r>
                            <a:rPr lang="en-US" sz="1600" dirty="0" smtClean="0">
                              <a:effectLst/>
                            </a:rPr>
                            <a:t>)        (SR/IBS)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4/15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7/12.6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10/11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(nm</a:t>
                          </a:r>
                          <a:r>
                            <a:rPr lang="en-US" sz="1600" dirty="0" smtClean="0">
                              <a:effectLst/>
                            </a:rPr>
                            <a:t>)         (SR/IBS)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3/22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6/12.8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12/13.7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4002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𝐻𝐺</m:t>
                                  </m:r>
                                </m:sub>
                              </m:sSub>
                              <m:r>
                                <a:rPr lang="ru-RU" sz="1600">
                                  <a:effectLst/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−35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sSup>
                                    <m:sSupPr>
                                      <m:ctrlPr>
                                        <a:rPr lang="ru-RU" sz="1600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6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p>
                                      <m:r>
                                        <a:rPr lang="en-US" sz="16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−2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ru-RU" sz="1600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6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  <m:sup>
                                      <m:r>
                                        <a:rPr lang="en-US" sz="16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sup>
                                  </m:sSup>
                                </m:e>
                              </m:d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 </a:t>
                          </a:r>
                          <a:endParaRPr lang="ru-RU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0.4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0.5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 smtClean="0">
                              <a:effectLst/>
                            </a:rPr>
                            <a:t> 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0.005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0.005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0.007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9489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ru-RU" sz="1600">
                              <a:effectLst/>
                            </a:rPr>
                            <a:t> </a:t>
                          </a:r>
                          <a:endParaRPr lang="ru-RU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0.08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0.072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0.09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1600" b="1" i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𝐓𝐨𝐮𝐬𝐜𝐡𝐞𝐤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 (s</a:t>
                          </a:r>
                          <a:r>
                            <a:rPr lang="en-US" sz="1600" dirty="0" smtClean="0">
                              <a:effectLst/>
                            </a:rPr>
                            <a:t>)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4200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2000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2600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 (s)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2800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3200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1731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5035050" y="231357"/>
              <a:ext cx="6890243" cy="6364679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3563978"/>
                    <a:gridCol w="1108800"/>
                    <a:gridCol w="1109644"/>
                    <a:gridCol w="1107821"/>
                  </a:tblGrid>
                  <a:tr h="26092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E(MeV)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1500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2000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3000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2"/>
                          <a:stretch>
                            <a:fillRect l="-171" t="-120930" r="-93857" b="-2274419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 smtClean="0">
                              <a:effectLst/>
                            </a:rPr>
                            <a:t>622</a:t>
                          </a:r>
                          <a:r>
                            <a:rPr lang="en-US" sz="1600" dirty="0" smtClean="0">
                              <a:effectLst/>
                            </a:rPr>
                            <a:t>.</a:t>
                          </a:r>
                          <a:r>
                            <a:rPr lang="ru-RU" sz="1600" dirty="0" smtClean="0">
                              <a:effectLst/>
                            </a:rPr>
                            <a:t>712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2"/>
                          <a:stretch>
                            <a:fillRect l="-171" t="-220930" r="-93857" b="-2174419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3</a:t>
                          </a:r>
                          <a:r>
                            <a:rPr lang="ru-RU" sz="1600" dirty="0" smtClean="0">
                              <a:effectLst/>
                            </a:rPr>
                            <a:t>50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q</a:t>
                          </a:r>
                          <a:endParaRPr lang="ru-RU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 smtClean="0">
                              <a:effectLst/>
                            </a:rPr>
                            <a:t>727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2"/>
                          <a:stretch>
                            <a:fillRect l="-171" t="-430952" r="-93857" b="-2023810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60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8479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2"/>
                          <a:stretch>
                            <a:fillRect l="-171" t="-474468" r="-93857" b="-1708511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0.5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2"/>
                          <a:stretch>
                            <a:fillRect l="-171" t="-627907" r="-93857" b="-1767442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 smtClean="0">
                              <a:effectLst/>
                            </a:rPr>
                            <a:t>100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8149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2"/>
                          <a:stretch>
                            <a:fillRect l="-171" t="-680435" r="-93857" b="-1552174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 smtClean="0">
                              <a:effectLst/>
                            </a:rPr>
                            <a:t>1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66827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2"/>
                          <a:stretch>
                            <a:fillRect l="-171" t="-815909" r="-93857" b="-1522727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2"/>
                          <a:stretch>
                            <a:fillRect l="-107509" t="-815909" r="-733" b="-152272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I(A)</a:t>
                          </a:r>
                          <a:endParaRPr lang="ru-RU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895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2"/>
                          <a:stretch>
                            <a:fillRect l="-171" t="-929167" r="-93857" b="-1206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8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2"/>
                          <a:stretch>
                            <a:fillRect l="-171" t="-1148837" r="-93857" b="-12465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323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431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259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2"/>
                          <a:stretch>
                            <a:fillRect l="-171" t="-1278571" r="-93857" b="-1176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53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270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2"/>
                          <a:stretch>
                            <a:fillRect l="-171" t="-1346512" r="-93857" b="-10488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1200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1200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2000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2"/>
                          <a:stretch>
                            <a:fillRect l="-171" t="-1446512" r="-93857" b="-9488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0.0153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0.0132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0.0139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2"/>
                          <a:stretch>
                            <a:fillRect l="-171" t="-1546512" r="-93857" b="-8488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1.6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1.4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1.4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2"/>
                          <a:stretch>
                            <a:fillRect l="-171" t="-1646512" r="-93857" b="-7488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0.27/0.9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0.4/0.7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0.5/0.6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2"/>
                          <a:stretch>
                            <a:fillRect l="-171" t="-1746512" r="-93857" b="-6488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4/15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7/12.6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10/11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2"/>
                          <a:stretch>
                            <a:fillRect l="-171" t="-1846512" r="-93857" b="-5488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3/22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6/12.8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12/13.7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6390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2"/>
                          <a:stretch>
                            <a:fillRect l="-171" t="-1946512" r="-93857" b="-4488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0.4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0.5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2"/>
                          <a:stretch>
                            <a:fillRect l="-171" t="-2046512" r="-93857" b="-3488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0.005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0.005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0.007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8149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2"/>
                          <a:stretch>
                            <a:fillRect l="-171" t="-2006522" r="-93857" b="-2260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0.08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0.072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0.09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2"/>
                          <a:stretch>
                            <a:fillRect l="-171" t="-2253488" r="-93857" b="-1418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4200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2000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2600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2"/>
                          <a:stretch>
                            <a:fillRect l="-171" t="-2353488" r="-93857" b="-418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2800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3200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1731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24904" y="900468"/>
                <a:ext cx="4495800" cy="57174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Minimal energy increased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𝑏𝑒𝑎𝑚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=1.5</m:t>
                    </m:r>
                  </m:oMath>
                </a14:m>
                <a:r>
                  <a:rPr lang="en-US" sz="2400" dirty="0" smtClean="0"/>
                  <a:t> GeV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Relaxed lattice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𝑏𝑒𝑎𝑚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1.5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GeV is possible, but not priority</a:t>
                </a:r>
              </a:p>
              <a:p>
                <a:pPr lvl="1"/>
                <a:endParaRPr lang="en-US" sz="240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Increased,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bSup>
                              <m:sSub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&amp;=0.5→1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𝑚𝑚</m:t>
                            </m:r>
                          </m:e>
                          <m:e>
                            <m:sSubSup>
                              <m:sSub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&amp;=5→1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</m:eqArr>
                      </m:e>
                    </m:d>
                  </m:oMath>
                </a14:m>
                <a:endParaRPr lang="en-US" sz="240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 err="1" smtClean="0"/>
                  <a:t>K.Oide’s</a:t>
                </a:r>
                <a:r>
                  <a:rPr lang="en-US" sz="2400" dirty="0" smtClean="0"/>
                  <a:t> </a:t>
                </a:r>
                <a:r>
                  <a:rPr lang="en-US" sz="2400" dirty="0"/>
                  <a:t>type of Interaction Region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FODO 90</a:t>
                </a:r>
                <a:r>
                  <a:rPr lang="en-US" sz="2400" dirty="0" smtClean="0">
                    <a:sym typeface="Symbol" panose="05050102010706020507" pitchFamily="18" charset="2"/>
                  </a:rPr>
                  <a:t></a:t>
                </a:r>
                <a:r>
                  <a:rPr lang="en-US" sz="2400" dirty="0" smtClean="0"/>
                  <a:t> cells </a:t>
                </a:r>
                <a:r>
                  <a:rPr lang="en-US" sz="2400" dirty="0"/>
                  <a:t>in the </a:t>
                </a:r>
                <a:r>
                  <a:rPr lang="en-US" sz="2400" dirty="0" smtClean="0"/>
                  <a:t>arcs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weaker </a:t>
                </a:r>
                <a:r>
                  <a:rPr lang="en-US" sz="2400" dirty="0" err="1" smtClean="0"/>
                  <a:t>sextupoles</a:t>
                </a:r>
                <a:endParaRPr lang="en-US" sz="2400" dirty="0" smtClean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more </a:t>
                </a:r>
                <a:r>
                  <a:rPr lang="en-US" sz="2400" dirty="0" err="1" smtClean="0"/>
                  <a:t>sextupoles</a:t>
                </a:r>
                <a:endParaRPr lang="ru-RU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904" y="900468"/>
                <a:ext cx="4495800" cy="5717463"/>
              </a:xfrm>
              <a:prstGeom prst="rect">
                <a:avLst/>
              </a:prstGeom>
              <a:blipFill rotWithShape="0">
                <a:blip r:embed="rId3"/>
                <a:stretch>
                  <a:fillRect l="-1900" t="-853" b="-14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92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977"/>
            <a:ext cx="12192000" cy="589141"/>
          </a:xfrm>
          <a:solidFill>
            <a:srgbClr val="FFFF00">
              <a:alpha val="30000"/>
            </a:srgb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mtClean="0"/>
              <a:t>C-tau: Lattice </a:t>
            </a:r>
            <a:r>
              <a:rPr lang="en-US" dirty="0" smtClean="0"/>
              <a:t>and layout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4" t="15949" r="7994" b="10769"/>
          <a:stretch/>
        </p:blipFill>
        <p:spPr>
          <a:xfrm rot="5400000">
            <a:off x="640897" y="177497"/>
            <a:ext cx="5400000" cy="6377687"/>
          </a:xfrm>
          <a:prstGeom prst="rect">
            <a:avLst/>
          </a:prstGeom>
        </p:spPr>
      </p:pic>
      <p:grpSp>
        <p:nvGrpSpPr>
          <p:cNvPr id="33" name="Группа 32"/>
          <p:cNvGrpSpPr>
            <a:grpSpLocks noChangeAspect="1"/>
          </p:cNvGrpSpPr>
          <p:nvPr/>
        </p:nvGrpSpPr>
        <p:grpSpPr>
          <a:xfrm>
            <a:off x="6529741" y="1555527"/>
            <a:ext cx="5577442" cy="3842690"/>
            <a:chOff x="1175832" y="673053"/>
            <a:chExt cx="8739570" cy="6021305"/>
          </a:xfrm>
        </p:grpSpPr>
        <p:grpSp>
          <p:nvGrpSpPr>
            <p:cNvPr id="34" name="Группа 33"/>
            <p:cNvGrpSpPr/>
            <p:nvPr/>
          </p:nvGrpSpPr>
          <p:grpSpPr>
            <a:xfrm>
              <a:off x="1175832" y="673053"/>
              <a:ext cx="8739570" cy="5825971"/>
              <a:chOff x="1175832" y="673053"/>
              <a:chExt cx="8739570" cy="5825971"/>
            </a:xfrm>
          </p:grpSpPr>
          <p:grpSp>
            <p:nvGrpSpPr>
              <p:cNvPr id="36" name="Группа 35"/>
              <p:cNvGrpSpPr/>
              <p:nvPr/>
            </p:nvGrpSpPr>
            <p:grpSpPr>
              <a:xfrm>
                <a:off x="1175832" y="673053"/>
                <a:ext cx="8739570" cy="5825971"/>
                <a:chOff x="1175832" y="673053"/>
                <a:chExt cx="8739570" cy="5825971"/>
              </a:xfrm>
            </p:grpSpPr>
            <p:grpSp>
              <p:nvGrpSpPr>
                <p:cNvPr id="38" name="Группа 37"/>
                <p:cNvGrpSpPr/>
                <p:nvPr/>
              </p:nvGrpSpPr>
              <p:grpSpPr>
                <a:xfrm>
                  <a:off x="1175832" y="673053"/>
                  <a:ext cx="8739570" cy="5825971"/>
                  <a:chOff x="1175832" y="673053"/>
                  <a:chExt cx="8739570" cy="5825971"/>
                </a:xfrm>
              </p:grpSpPr>
              <p:pic>
                <p:nvPicPr>
                  <p:cNvPr id="43" name="Рисунок 42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530" t="7378" b="3312"/>
                  <a:stretch/>
                </p:blipFill>
                <p:spPr>
                  <a:xfrm>
                    <a:off x="1175832" y="739023"/>
                    <a:ext cx="8739570" cy="5760001"/>
                  </a:xfrm>
                  <a:prstGeom prst="rect">
                    <a:avLst/>
                  </a:prstGeom>
                </p:spPr>
              </p:pic>
              <p:grpSp>
                <p:nvGrpSpPr>
                  <p:cNvPr id="44" name="Группа 43"/>
                  <p:cNvGrpSpPr/>
                  <p:nvPr/>
                </p:nvGrpSpPr>
                <p:grpSpPr>
                  <a:xfrm>
                    <a:off x="4984915" y="4990868"/>
                    <a:ext cx="683869" cy="792000"/>
                    <a:chOff x="4913795" y="4797828"/>
                    <a:chExt cx="683869" cy="792000"/>
                  </a:xfrm>
                </p:grpSpPr>
                <p:cxnSp>
                  <p:nvCxnSpPr>
                    <p:cNvPr id="58" name="Прямая соединительная линия 57"/>
                    <p:cNvCxnSpPr/>
                    <p:nvPr/>
                  </p:nvCxnSpPr>
                  <p:spPr>
                    <a:xfrm>
                      <a:off x="5025600" y="4797828"/>
                      <a:ext cx="0" cy="79200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9" name="Прямая соединительная линия 58"/>
                    <p:cNvCxnSpPr/>
                    <p:nvPr/>
                  </p:nvCxnSpPr>
                  <p:spPr>
                    <a:xfrm>
                      <a:off x="5597664" y="4797828"/>
                      <a:ext cx="0" cy="79200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60" name="TextBox 59"/>
                    <p:cNvSpPr txBox="1"/>
                    <p:nvPr/>
                  </p:nvSpPr>
                  <p:spPr>
                    <a:xfrm>
                      <a:off x="4913795" y="4797828"/>
                      <a:ext cx="514885" cy="523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2800" dirty="0" smtClean="0"/>
                        <a:t>SS</a:t>
                      </a:r>
                      <a:endParaRPr lang="ru-RU" sz="2800" dirty="0"/>
                    </a:p>
                  </p:txBody>
                </p:sp>
              </p:grpSp>
              <p:grpSp>
                <p:nvGrpSpPr>
                  <p:cNvPr id="45" name="Группа 44"/>
                  <p:cNvGrpSpPr/>
                  <p:nvPr/>
                </p:nvGrpSpPr>
                <p:grpSpPr>
                  <a:xfrm rot="14068668">
                    <a:off x="8317829" y="2746139"/>
                    <a:ext cx="676915" cy="792000"/>
                    <a:chOff x="4920749" y="4797828"/>
                    <a:chExt cx="676915" cy="792000"/>
                  </a:xfrm>
                </p:grpSpPr>
                <p:cxnSp>
                  <p:nvCxnSpPr>
                    <p:cNvPr id="55" name="Прямая соединительная линия 54"/>
                    <p:cNvCxnSpPr/>
                    <p:nvPr/>
                  </p:nvCxnSpPr>
                  <p:spPr>
                    <a:xfrm>
                      <a:off x="5025600" y="4797828"/>
                      <a:ext cx="0" cy="79200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" name="Прямая соединительная линия 55"/>
                    <p:cNvCxnSpPr/>
                    <p:nvPr/>
                  </p:nvCxnSpPr>
                  <p:spPr>
                    <a:xfrm>
                      <a:off x="5597664" y="4797828"/>
                      <a:ext cx="0" cy="79200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7" name="TextBox 56"/>
                    <p:cNvSpPr txBox="1"/>
                    <p:nvPr/>
                  </p:nvSpPr>
                  <p:spPr>
                    <a:xfrm>
                      <a:off x="4920749" y="4814190"/>
                      <a:ext cx="514887" cy="52321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2800" dirty="0" smtClean="0"/>
                        <a:t>SS</a:t>
                      </a:r>
                      <a:endParaRPr lang="ru-RU" sz="2800" dirty="0"/>
                    </a:p>
                  </p:txBody>
                </p:sp>
              </p:grpSp>
              <p:grpSp>
                <p:nvGrpSpPr>
                  <p:cNvPr id="46" name="Группа 45"/>
                  <p:cNvGrpSpPr/>
                  <p:nvPr/>
                </p:nvGrpSpPr>
                <p:grpSpPr>
                  <a:xfrm>
                    <a:off x="6407309" y="4990868"/>
                    <a:ext cx="683875" cy="792000"/>
                    <a:chOff x="4913789" y="4797828"/>
                    <a:chExt cx="683875" cy="792000"/>
                  </a:xfrm>
                </p:grpSpPr>
                <p:cxnSp>
                  <p:nvCxnSpPr>
                    <p:cNvPr id="52" name="Прямая соединительная линия 51"/>
                    <p:cNvCxnSpPr/>
                    <p:nvPr/>
                  </p:nvCxnSpPr>
                  <p:spPr>
                    <a:xfrm>
                      <a:off x="5025600" y="4797828"/>
                      <a:ext cx="0" cy="79200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Прямая соединительная линия 52"/>
                    <p:cNvCxnSpPr/>
                    <p:nvPr/>
                  </p:nvCxnSpPr>
                  <p:spPr>
                    <a:xfrm>
                      <a:off x="5597664" y="4797828"/>
                      <a:ext cx="0" cy="79200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4" name="TextBox 53"/>
                    <p:cNvSpPr txBox="1"/>
                    <p:nvPr/>
                  </p:nvSpPr>
                  <p:spPr>
                    <a:xfrm>
                      <a:off x="4913789" y="4797828"/>
                      <a:ext cx="550153" cy="523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2800" dirty="0" err="1" smtClean="0"/>
                        <a:t>Inj</a:t>
                      </a:r>
                      <a:endParaRPr lang="ru-RU" sz="2800" dirty="0"/>
                    </a:p>
                  </p:txBody>
                </p:sp>
              </p:grpSp>
              <p:sp>
                <p:nvSpPr>
                  <p:cNvPr id="47" name="TextBox 46"/>
                  <p:cNvSpPr txBox="1"/>
                  <p:nvPr/>
                </p:nvSpPr>
                <p:spPr>
                  <a:xfrm rot="16200000">
                    <a:off x="5532121" y="4990867"/>
                    <a:ext cx="809836" cy="523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800" dirty="0" smtClean="0"/>
                      <a:t>Xing</a:t>
                    </a:r>
                    <a:endParaRPr lang="ru-RU" sz="2800" dirty="0"/>
                  </a:p>
                </p:txBody>
              </p:sp>
              <p:sp>
                <p:nvSpPr>
                  <p:cNvPr id="48" name="TextBox 47"/>
                  <p:cNvSpPr txBox="1"/>
                  <p:nvPr/>
                </p:nvSpPr>
                <p:spPr>
                  <a:xfrm>
                    <a:off x="5820854" y="673053"/>
                    <a:ext cx="460383" cy="523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800" dirty="0" smtClean="0"/>
                      <a:t>IP</a:t>
                    </a:r>
                    <a:endParaRPr lang="ru-RU" sz="2800" dirty="0"/>
                  </a:p>
                </p:txBody>
              </p:sp>
              <p:grpSp>
                <p:nvGrpSpPr>
                  <p:cNvPr id="49" name="Группа 48"/>
                  <p:cNvGrpSpPr/>
                  <p:nvPr/>
                </p:nvGrpSpPr>
                <p:grpSpPr>
                  <a:xfrm>
                    <a:off x="3689048" y="2330305"/>
                    <a:ext cx="4763831" cy="0"/>
                    <a:chOff x="3689048" y="2330305"/>
                    <a:chExt cx="4763831" cy="0"/>
                  </a:xfrm>
                </p:grpSpPr>
                <p:cxnSp>
                  <p:nvCxnSpPr>
                    <p:cNvPr id="50" name="Прямая соединительная линия 49"/>
                    <p:cNvCxnSpPr/>
                    <p:nvPr/>
                  </p:nvCxnSpPr>
                  <p:spPr>
                    <a:xfrm rot="18600000">
                      <a:off x="4085048" y="1934305"/>
                      <a:ext cx="0" cy="79200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Прямая соединительная линия 50"/>
                    <p:cNvCxnSpPr/>
                    <p:nvPr/>
                  </p:nvCxnSpPr>
                  <p:spPr>
                    <a:xfrm rot="3000000">
                      <a:off x="8056879" y="1934305"/>
                      <a:ext cx="0" cy="79200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9" name="Группа 38"/>
                <p:cNvGrpSpPr/>
                <p:nvPr/>
              </p:nvGrpSpPr>
              <p:grpSpPr>
                <a:xfrm rot="7610326">
                  <a:off x="3298153" y="2668878"/>
                  <a:ext cx="670646" cy="810236"/>
                  <a:chOff x="4927018" y="4779592"/>
                  <a:chExt cx="670646" cy="810236"/>
                </a:xfrm>
              </p:grpSpPr>
              <p:cxnSp>
                <p:nvCxnSpPr>
                  <p:cNvPr id="40" name="Прямая соединительная линия 39"/>
                  <p:cNvCxnSpPr/>
                  <p:nvPr/>
                </p:nvCxnSpPr>
                <p:spPr>
                  <a:xfrm>
                    <a:off x="5025600" y="4797828"/>
                    <a:ext cx="0" cy="79200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Прямая соединительная линия 40"/>
                  <p:cNvCxnSpPr/>
                  <p:nvPr/>
                </p:nvCxnSpPr>
                <p:spPr>
                  <a:xfrm>
                    <a:off x="5597664" y="4797828"/>
                    <a:ext cx="0" cy="79200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2" name="TextBox 41"/>
                  <p:cNvSpPr txBox="1"/>
                  <p:nvPr/>
                </p:nvSpPr>
                <p:spPr>
                  <a:xfrm>
                    <a:off x="4927018" y="4779592"/>
                    <a:ext cx="514885" cy="523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800" dirty="0" smtClean="0"/>
                      <a:t>SS</a:t>
                    </a:r>
                    <a:endParaRPr lang="ru-RU" sz="2800" dirty="0"/>
                  </a:p>
                </p:txBody>
              </p:sp>
            </p:grpSp>
          </p:grpSp>
          <p:sp>
            <p:nvSpPr>
              <p:cNvPr id="37" name="Прямоугольник 36"/>
              <p:cNvSpPr/>
              <p:nvPr/>
            </p:nvSpPr>
            <p:spPr>
              <a:xfrm>
                <a:off x="4635027" y="1602983"/>
                <a:ext cx="2853665" cy="1370617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prstTxWarp prst="textArchUp">
                  <a:avLst/>
                </a:prstTxWarp>
                <a:spAutoFit/>
              </a:bodyPr>
              <a:lstStyle/>
              <a:p>
                <a:pPr algn="ctr"/>
                <a:r>
                  <a:rPr lang="en-US" sz="2800" b="0" cap="none" spc="0" dirty="0" smtClean="0">
                    <a:ln w="0"/>
                    <a:solidFill>
                      <a:schemeClr val="tx1"/>
                    </a:solidFill>
                  </a:rPr>
                  <a:t>Interaction Region</a:t>
                </a:r>
                <a:endParaRPr lang="ru-RU" sz="2800" b="0" cap="none" spc="0" dirty="0">
                  <a:ln w="0"/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5" name="Дуга 34"/>
            <p:cNvSpPr/>
            <p:nvPr/>
          </p:nvSpPr>
          <p:spPr>
            <a:xfrm rot="-2700000">
              <a:off x="3638786" y="1834358"/>
              <a:ext cx="4860000" cy="4860000"/>
            </a:xfrm>
            <a:prstGeom prst="arc">
              <a:avLst/>
            </a:prstGeom>
            <a:ln w="25400">
              <a:solidFill>
                <a:srgbClr val="FF000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8737339" y="2971672"/>
            <a:ext cx="18480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mtClean="0"/>
              <a:t>Siberian Snakes</a:t>
            </a:r>
            <a:endParaRPr lang="ru-RU" sz="2000" b="1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9199905" y="3382165"/>
            <a:ext cx="63997" cy="71575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 flipV="1">
            <a:off x="8350232" y="3171727"/>
            <a:ext cx="387108" cy="2255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flipV="1">
            <a:off x="10699264" y="3233429"/>
            <a:ext cx="421816" cy="3832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7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70894" y="1458937"/>
            <a:ext cx="17813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Be-tube</a:t>
            </a:r>
            <a:r>
              <a:rPr lang="ru-RU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 150 </a:t>
            </a:r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mm</a:t>
            </a:r>
            <a:r>
              <a:rPr lang="ru-RU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endParaRPr lang="en-US" sz="1600" dirty="0" smtClean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algn="ctr"/>
            <a:r>
              <a:rPr lang="ru-RU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30 </a:t>
            </a:r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mm, cooled</a:t>
            </a:r>
            <a:endParaRPr lang="ru-RU" sz="1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33902" y="3971616"/>
            <a:ext cx="360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IP</a:t>
            </a:r>
            <a:endParaRPr lang="ru-RU" dirty="0" smtClean="0">
              <a:solidFill>
                <a:srgbClr val="FF0000"/>
              </a:solidFill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579555" y="3485236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e+</a:t>
            </a:r>
            <a:endParaRPr lang="ru-RU" dirty="0" smtClean="0">
              <a:solidFill>
                <a:srgbClr val="FF0000"/>
              </a:solidFill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0600895" y="4501279"/>
            <a:ext cx="370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e-</a:t>
            </a:r>
            <a:endParaRPr lang="ru-RU" dirty="0" smtClean="0">
              <a:solidFill>
                <a:srgbClr val="002060"/>
              </a:solidFill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475963" y="2177164"/>
            <a:ext cx="6575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BPMs</a:t>
            </a:r>
            <a:endParaRPr lang="ru-RU" sz="1600" dirty="0" smtClean="0"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917" y="2523807"/>
            <a:ext cx="9487521" cy="3216531"/>
          </a:xfrm>
          <a:prstGeom prst="rect">
            <a:avLst/>
          </a:prstGeom>
        </p:spPr>
      </p:pic>
      <p:cxnSp>
        <p:nvCxnSpPr>
          <p:cNvPr id="28" name="Прямая со стрелкой 27"/>
          <p:cNvCxnSpPr/>
          <p:nvPr/>
        </p:nvCxnSpPr>
        <p:spPr>
          <a:xfrm flipH="1">
            <a:off x="1348220" y="2174942"/>
            <a:ext cx="16476" cy="1878227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2590800" y="2974012"/>
            <a:ext cx="0" cy="1079157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3773103" y="2892459"/>
            <a:ext cx="0" cy="1079157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4999208" y="1556388"/>
            <a:ext cx="21971" cy="227956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9748787" y="2531942"/>
            <a:ext cx="0" cy="1079157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2084764" y="2377438"/>
            <a:ext cx="11176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ru-RU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-</a:t>
            </a:r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chamber</a:t>
            </a:r>
            <a:r>
              <a:rPr lang="ru-RU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</a:p>
          <a:p>
            <a:pPr algn="ctr"/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cooled</a:t>
            </a:r>
            <a:endParaRPr lang="ru-RU" sz="16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3463839" y="2531942"/>
            <a:ext cx="6575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BPMs</a:t>
            </a:r>
            <a:endParaRPr lang="ru-RU" sz="1600" dirty="0" smtClean="0"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176310" y="874162"/>
            <a:ext cx="16897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Compensating solenoid</a:t>
            </a:r>
            <a:endParaRPr lang="ru-RU" sz="1600" dirty="0" smtClean="0"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37" name="Прямая со стрелкой 36"/>
          <p:cNvCxnSpPr/>
          <p:nvPr/>
        </p:nvCxnSpPr>
        <p:spPr>
          <a:xfrm>
            <a:off x="6181511" y="2080545"/>
            <a:ext cx="0" cy="1767369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5512896" y="1484141"/>
            <a:ext cx="13372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QD0, 200 mm</a:t>
            </a:r>
          </a:p>
          <a:p>
            <a:pPr algn="ctr"/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–100</a:t>
            </a:r>
            <a:r>
              <a:rPr lang="ru-RU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 Т/</a:t>
            </a:r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m </a:t>
            </a:r>
            <a:endParaRPr lang="ru-RU" sz="1600" dirty="0" smtClean="0"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>
            <a:off x="7315688" y="2127567"/>
            <a:ext cx="0" cy="1767369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6820167" y="1788838"/>
            <a:ext cx="9910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Corr. coils</a:t>
            </a:r>
            <a:endParaRPr lang="ru-RU" sz="1600" dirty="0" smtClean="0"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42" name="Прямая со стрелкой 41"/>
          <p:cNvCxnSpPr/>
          <p:nvPr/>
        </p:nvCxnSpPr>
        <p:spPr>
          <a:xfrm>
            <a:off x="8921502" y="1982157"/>
            <a:ext cx="0" cy="1767369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8262969" y="1439489"/>
            <a:ext cx="13051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QF1, 200 mm</a:t>
            </a:r>
          </a:p>
          <a:p>
            <a:pPr algn="ctr"/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70</a:t>
            </a:r>
            <a:r>
              <a:rPr lang="ru-RU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 Т/</a:t>
            </a:r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m </a:t>
            </a:r>
            <a:endParaRPr lang="ru-RU" sz="1600" dirty="0" smtClean="0"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44" name="Прямая со стрелкой 43"/>
          <p:cNvCxnSpPr/>
          <p:nvPr/>
        </p:nvCxnSpPr>
        <p:spPr>
          <a:xfrm flipH="1">
            <a:off x="8130626" y="2531942"/>
            <a:ext cx="2721" cy="1081476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7580358" y="2065207"/>
            <a:ext cx="11572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Screening solenoid</a:t>
            </a:r>
            <a:endParaRPr lang="ru-RU" sz="1600" dirty="0" smtClean="0"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48" name="Прямая со стрелкой 47"/>
          <p:cNvCxnSpPr/>
          <p:nvPr/>
        </p:nvCxnSpPr>
        <p:spPr>
          <a:xfrm flipH="1">
            <a:off x="10361585" y="3851594"/>
            <a:ext cx="786267" cy="25147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10428338" y="4458590"/>
            <a:ext cx="762817" cy="43842"/>
          </a:xfrm>
          <a:prstGeom prst="straightConnector1">
            <a:avLst/>
          </a:prstGeom>
          <a:ln w="317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 49"/>
          <p:cNvSpPr/>
          <p:nvPr/>
        </p:nvSpPr>
        <p:spPr>
          <a:xfrm>
            <a:off x="2715102" y="5086542"/>
            <a:ext cx="5277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L</a:t>
            </a:r>
            <a:r>
              <a:rPr lang="en-US" baseline="30000" dirty="0" smtClean="0">
                <a:solidFill>
                  <a:srgbClr val="FF00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*</a:t>
            </a:r>
            <a:r>
              <a:rPr lang="en-US" dirty="0" smtClean="0">
                <a:solidFill>
                  <a:srgbClr val="FF00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=</a:t>
            </a:r>
            <a:endParaRPr lang="ru-RU" dirty="0" smtClean="0">
              <a:solidFill>
                <a:srgbClr val="FF0000"/>
              </a:solidFill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6286253" y="1029250"/>
            <a:ext cx="2233112" cy="400110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20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Gradients for</a:t>
            </a:r>
            <a:r>
              <a:rPr lang="ru-RU" sz="20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 3 </a:t>
            </a:r>
            <a:r>
              <a:rPr lang="en-US" sz="20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GeV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4339087" y="4788332"/>
            <a:ext cx="0" cy="13370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9591530" y="4826984"/>
            <a:ext cx="0" cy="13370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1187178" y="4788332"/>
            <a:ext cx="0" cy="13370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1633962" y="5725316"/>
            <a:ext cx="22808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FF vacuum chamber</a:t>
            </a:r>
            <a:endParaRPr lang="ru-RU" sz="20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462008" y="5795119"/>
            <a:ext cx="29452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Cryostate</a:t>
            </a:r>
            <a:r>
              <a:rPr lang="en-US" sz="2000" dirty="0" smtClean="0">
                <a:solidFill>
                  <a:srgbClr val="FF00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with FF magnets</a:t>
            </a:r>
            <a:endParaRPr lang="ru-RU" sz="20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-12475"/>
            <a:ext cx="12192000" cy="622619"/>
          </a:xfrm>
          <a:solidFill>
            <a:srgbClr val="FFFF00">
              <a:alpha val="30000"/>
            </a:srgb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/>
              <a:t>C-tau: Machine-detector </a:t>
            </a:r>
            <a:r>
              <a:rPr lang="en-US" dirty="0" smtClean="0"/>
              <a:t>interface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9540239" y="3102549"/>
            <a:ext cx="2102400" cy="15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V="1">
            <a:off x="9544826" y="5226668"/>
            <a:ext cx="2103835" cy="146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1485182" y="3098308"/>
            <a:ext cx="0" cy="2141220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213307" y="3839324"/>
            <a:ext cx="276999" cy="638298"/>
          </a:xfrm>
          <a:prstGeom prst="rect">
            <a:avLst/>
          </a:prstGeom>
          <a:noFill/>
        </p:spPr>
        <p:txBody>
          <a:bodyPr vert="vert270" wrap="square" lIns="0" tIns="0" rIns="0" bIns="0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 417</a:t>
            </a:r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32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1"/>
            <a:ext cx="12192001" cy="548640"/>
          </a:xfrm>
          <a:solidFill>
            <a:srgbClr val="FFFF00">
              <a:alpha val="30000"/>
            </a:srgb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mtClean="0"/>
              <a:t>Content</a:t>
            </a: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87977" y="737327"/>
            <a:ext cx="950250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mtClean="0"/>
              <a:t>First </a:t>
            </a:r>
            <a:r>
              <a:rPr lang="en-US" sz="2800" smtClean="0"/>
              <a:t>generation of e-e- and </a:t>
            </a:r>
            <a:r>
              <a:rPr lang="en-US" sz="2800" smtClean="0"/>
              <a:t>e+e- colliders </a:t>
            </a:r>
          </a:p>
          <a:p>
            <a:endParaRPr lang="en-US" sz="2800"/>
          </a:p>
          <a:p>
            <a:r>
              <a:rPr lang="en-US" sz="2800" smtClean="0"/>
              <a:t>Beam-beam effects and ideas on how to suppress them</a:t>
            </a:r>
          </a:p>
          <a:p>
            <a:endParaRPr lang="en-US" sz="2800"/>
          </a:p>
          <a:p>
            <a:r>
              <a:rPr lang="en-US" sz="2800" smtClean="0"/>
              <a:t>Two ring approach, multibunch operation mode</a:t>
            </a:r>
          </a:p>
          <a:p>
            <a:endParaRPr lang="en-US" sz="2800"/>
          </a:p>
          <a:p>
            <a:r>
              <a:rPr lang="en-US" sz="2800" smtClean="0"/>
              <a:t>Flat versus round beam optics</a:t>
            </a:r>
          </a:p>
          <a:p>
            <a:endParaRPr lang="en-US" sz="2800"/>
          </a:p>
          <a:p>
            <a:r>
              <a:rPr lang="en-US" sz="2800" smtClean="0"/>
              <a:t>Crab-Waist concept and its implementation </a:t>
            </a:r>
            <a:r>
              <a:rPr lang="en-US" sz="2800" smtClean="0"/>
              <a:t>in few </a:t>
            </a:r>
            <a:r>
              <a:rPr lang="en-US" sz="2800" smtClean="0"/>
              <a:t>new designs</a:t>
            </a:r>
          </a:p>
          <a:p>
            <a:endParaRPr lang="en-US" sz="2800" smtClean="0"/>
          </a:p>
          <a:p>
            <a:r>
              <a:rPr lang="en-US" sz="2800" smtClean="0"/>
              <a:t>Prospects and Conclusion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7174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53143"/>
          </a:xfrm>
          <a:solidFill>
            <a:srgbClr val="FFFF00">
              <a:alpha val="30000"/>
            </a:srgb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/>
              <a:t>C-tau</a:t>
            </a:r>
            <a:r>
              <a:rPr lang="en-US"/>
              <a:t>: </a:t>
            </a:r>
            <a:r>
              <a:rPr lang="en-US" smtClean="0"/>
              <a:t>Longitudinal </a:t>
            </a:r>
            <a:r>
              <a:rPr lang="en-US" smtClean="0"/>
              <a:t>Polarization </a:t>
            </a:r>
            <a:r>
              <a:rPr lang="en-US" smtClean="0"/>
              <a:t>vs e-beam </a:t>
            </a:r>
            <a:r>
              <a:rPr lang="en-US" smtClean="0"/>
              <a:t>energy</a:t>
            </a:r>
            <a:endParaRPr lang="ru-RU" dirty="0"/>
          </a:p>
        </p:txBody>
      </p:sp>
      <p:pic>
        <p:nvPicPr>
          <p:cNvPr id="17" name="Объект 1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71566"/>
            <a:ext cx="7560000" cy="4343138"/>
          </a:xfr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000" y="2567596"/>
            <a:ext cx="5940000" cy="40391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2207" y="692206"/>
            <a:ext cx="11654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An equilibrium beam polarization strongly depends on energy and of a beam lifetime </a:t>
            </a:r>
            <a:endParaRPr lang="en-US" smtClean="0"/>
          </a:p>
          <a:p>
            <a:r>
              <a:rPr lang="en-US" smtClean="0"/>
              <a:t>(</a:t>
            </a:r>
            <a:r>
              <a:rPr lang="en-US" smtClean="0"/>
              <a:t>top up injection regim is assumed).  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727472" y="1287508"/>
            <a:ext cx="4297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Polarization could </a:t>
            </a:r>
            <a:r>
              <a:rPr lang="en-US" smtClean="0"/>
              <a:t>be kept </a:t>
            </a:r>
            <a:r>
              <a:rPr lang="en-US" smtClean="0"/>
              <a:t>higher </a:t>
            </a:r>
            <a:r>
              <a:rPr lang="en-US" smtClean="0"/>
              <a:t>with</a:t>
            </a:r>
            <a:r>
              <a:rPr lang="en-US" smtClean="0"/>
              <a:t> </a:t>
            </a:r>
            <a:r>
              <a:rPr lang="en-US" smtClean="0"/>
              <a:t>faster </a:t>
            </a:r>
            <a:r>
              <a:rPr lang="en-US" smtClean="0"/>
              <a:t>replacement of </a:t>
            </a:r>
            <a:r>
              <a:rPr lang="en-US" smtClean="0"/>
              <a:t>depolarized bunch by fresh one </a:t>
            </a:r>
            <a:r>
              <a:rPr lang="en-US" smtClean="0"/>
              <a:t>with high initial </a:t>
            </a:r>
            <a:r>
              <a:rPr lang="en-US" smtClean="0"/>
              <a:t>90% polarization </a:t>
            </a:r>
            <a:r>
              <a:rPr lang="en-US" smtClean="0"/>
              <a:t>level.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26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8729"/>
            <a:ext cx="12192000" cy="510953"/>
          </a:xfrm>
          <a:solidFill>
            <a:srgbClr val="FFFF00">
              <a:alpha val="30000"/>
            </a:srgbClr>
          </a:solidFill>
        </p:spPr>
        <p:txBody>
          <a:bodyPr>
            <a:noAutofit/>
          </a:bodyPr>
          <a:lstStyle/>
          <a:p>
            <a:pPr algn="ctr"/>
            <a:r>
              <a:rPr lang="en-US" sz="2400" smtClean="0">
                <a:solidFill>
                  <a:srgbClr val="FF0000"/>
                </a:solidFill>
              </a:rPr>
              <a:t>m</a:t>
            </a:r>
            <a:r>
              <a:rPr lang="en-US" sz="2400" smtClean="0">
                <a:solidFill>
                  <a:srgbClr val="FF0000"/>
                </a:solidFill>
              </a:rPr>
              <a:t>u-mu-tron</a:t>
            </a:r>
            <a:r>
              <a:rPr lang="en-US" sz="2400" smtClean="0"/>
              <a:t>:  Low-energy electron-positron collider to search and study </a:t>
            </a:r>
            <a:r>
              <a:rPr lang="el-GR" sz="2400" smtClean="0"/>
              <a:t>μ</a:t>
            </a:r>
            <a:r>
              <a:rPr lang="en-US" sz="2400" smtClean="0"/>
              <a:t>+</a:t>
            </a:r>
            <a:r>
              <a:rPr lang="el-GR" sz="2400" smtClean="0"/>
              <a:t>μ</a:t>
            </a:r>
            <a:r>
              <a:rPr lang="en-US" sz="2400" smtClean="0"/>
              <a:t>-  bound state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7CAEC-E4C0-47FF-9BA9-B60E74A29945}" type="slidenum">
              <a:rPr lang="ru-RU" smtClean="0"/>
              <a:t>21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37370" y="633176"/>
            <a:ext cx="10393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7030A0"/>
                </a:solidFill>
              </a:rPr>
              <a:t>A.V. Bogomyagkov, V.P. Druzhinin, E.B. Levichev, A.I. Milstein, S.V</a:t>
            </a:r>
            <a:r>
              <a:rPr lang="en-US">
                <a:solidFill>
                  <a:srgbClr val="7030A0"/>
                </a:solidFill>
              </a:rPr>
              <a:t>. </a:t>
            </a:r>
            <a:r>
              <a:rPr lang="en-US" smtClean="0">
                <a:solidFill>
                  <a:srgbClr val="7030A0"/>
                </a:solidFill>
              </a:rPr>
              <a:t>Sinyatkin,  </a:t>
            </a:r>
            <a:r>
              <a:rPr lang="en-US" smtClean="0">
                <a:sym typeface="Symbol" panose="05050102010706020507" pitchFamily="18" charset="2"/>
                <a:hlinkClick r:id="rId2"/>
              </a:rPr>
              <a:t>https</a:t>
            </a:r>
            <a:r>
              <a:rPr lang="en-US">
                <a:sym typeface="Symbol" panose="05050102010706020507" pitchFamily="18" charset="2"/>
                <a:hlinkClick r:id="rId2"/>
              </a:rPr>
              <a:t>://arxiv.org/abs/1708.05819</a:t>
            </a:r>
            <a:endParaRPr lang="ru-RU">
              <a:solidFill>
                <a:srgbClr val="7030A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103832" y="1108669"/>
                <a:ext cx="7550104" cy="19636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Dimuonium, </a:t>
                </a:r>
                <a:r>
                  <a:rPr lang="en-US" sz="2000" dirty="0" err="1"/>
                  <a:t>bimuonium</a:t>
                </a:r>
                <a:r>
                  <a:rPr lang="en-US" sz="2000" dirty="0"/>
                  <a:t> </a:t>
                </a:r>
                <a:r>
                  <a:rPr lang="en-US" sz="2000" dirty="0"/>
                  <a:t>or </a:t>
                </a:r>
                <a:r>
                  <a:rPr lang="en-US" sz="2000" dirty="0"/>
                  <a:t>true </a:t>
                </a:r>
                <a:r>
                  <a:rPr lang="en-US" sz="2000" dirty="0" err="1"/>
                  <a:t>muonium</a:t>
                </a:r>
                <a:r>
                  <a:rPr lang="en-US" sz="2000" dirty="0"/>
                  <a:t> is a lepton atom (</a:t>
                </a:r>
                <a:r>
                  <a:rPr lang="ru-RU" sz="2000" dirty="0">
                    <a:sym typeface="Symbol" panose="05050102010706020507" pitchFamily="18" charset="2"/>
                  </a:rPr>
                  <a:t></a:t>
                </a:r>
                <a:r>
                  <a:rPr lang="en-US" sz="2000" baseline="30000" dirty="0"/>
                  <a:t>+</a:t>
                </a:r>
                <a:r>
                  <a:rPr lang="ru-RU" sz="2000" dirty="0">
                    <a:sym typeface="Symbol" panose="05050102010706020507" pitchFamily="18" charset="2"/>
                  </a:rPr>
                  <a:t></a:t>
                </a:r>
                <a:r>
                  <a:rPr lang="ru-RU" sz="2000" baseline="30000" dirty="0">
                    <a:sym typeface="Symbol" panose="05050102010706020507" pitchFamily="18" charset="2"/>
                  </a:rPr>
                  <a:t></a:t>
                </a:r>
                <a:r>
                  <a:rPr lang="en-US" sz="2000" dirty="0"/>
                  <a:t>).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From 6 </a:t>
                </a:r>
                <a:r>
                  <a:rPr lang="en-US" sz="2000" dirty="0" err="1"/>
                  <a:t>leptonic</a:t>
                </a:r>
                <a:r>
                  <a:rPr lang="en-US" sz="2000" dirty="0"/>
                  <a:t> atoms (</a:t>
                </a:r>
                <a:r>
                  <a:rPr lang="en-US" sz="2000" dirty="0" err="1">
                    <a:sym typeface="Symbol" panose="05050102010706020507" pitchFamily="18" charset="2"/>
                  </a:rPr>
                  <a:t>e</a:t>
                </a:r>
                <a:r>
                  <a:rPr lang="en-US" sz="2000" baseline="30000" dirty="0" err="1"/>
                  <a:t>+</a:t>
                </a:r>
                <a:r>
                  <a:rPr lang="en-US" sz="2000" dirty="0" err="1">
                    <a:sym typeface="Symbol" panose="05050102010706020507" pitchFamily="18" charset="2"/>
                  </a:rPr>
                  <a:t>e</a:t>
                </a:r>
                <a:r>
                  <a:rPr lang="ru-RU" sz="2000" baseline="30000" dirty="0">
                    <a:sym typeface="Symbol" panose="05050102010706020507" pitchFamily="18" charset="2"/>
                  </a:rPr>
                  <a:t></a:t>
                </a:r>
                <a:r>
                  <a:rPr lang="en-US" sz="2000" dirty="0"/>
                  <a:t>), (</a:t>
                </a:r>
                <a:r>
                  <a:rPr lang="ru-RU" sz="2000" dirty="0">
                    <a:sym typeface="Symbol" panose="05050102010706020507" pitchFamily="18" charset="2"/>
                  </a:rPr>
                  <a:t></a:t>
                </a:r>
                <a:r>
                  <a:rPr lang="en-US" sz="2000" baseline="30000" dirty="0"/>
                  <a:t>+</a:t>
                </a:r>
                <a:r>
                  <a:rPr lang="en-US" sz="2000" dirty="0">
                    <a:sym typeface="Symbol" panose="05050102010706020507" pitchFamily="18" charset="2"/>
                  </a:rPr>
                  <a:t>e</a:t>
                </a:r>
                <a:r>
                  <a:rPr lang="ru-RU" sz="2000" baseline="30000" dirty="0">
                    <a:sym typeface="Symbol" panose="05050102010706020507" pitchFamily="18" charset="2"/>
                  </a:rPr>
                  <a:t></a:t>
                </a:r>
                <a:r>
                  <a:rPr lang="en-US" sz="2000" dirty="0"/>
                  <a:t>), (</a:t>
                </a:r>
                <a:r>
                  <a:rPr lang="ru-RU" sz="2000" dirty="0">
                    <a:sym typeface="Symbol" panose="05050102010706020507" pitchFamily="18" charset="2"/>
                  </a:rPr>
                  <a:t></a:t>
                </a:r>
                <a:r>
                  <a:rPr lang="en-US" sz="2000" baseline="30000" dirty="0"/>
                  <a:t>+</a:t>
                </a:r>
                <a:r>
                  <a:rPr lang="ru-RU" sz="2000" dirty="0">
                    <a:sym typeface="Symbol" panose="05050102010706020507" pitchFamily="18" charset="2"/>
                  </a:rPr>
                  <a:t></a:t>
                </a:r>
                <a:r>
                  <a:rPr lang="ru-RU" sz="2000" baseline="30000" dirty="0">
                    <a:sym typeface="Symbol" panose="05050102010706020507" pitchFamily="18" charset="2"/>
                  </a:rPr>
                  <a:t></a:t>
                </a:r>
                <a:r>
                  <a:rPr lang="en-US" sz="2000" dirty="0"/>
                  <a:t>), (</a:t>
                </a:r>
                <a:r>
                  <a:rPr lang="ru-RU" sz="2000" dirty="0">
                    <a:sym typeface="Symbol" panose="05050102010706020507" pitchFamily="18" charset="2"/>
                  </a:rPr>
                  <a:t></a:t>
                </a:r>
                <a:r>
                  <a:rPr lang="en-US" sz="2000" baseline="30000" dirty="0"/>
                  <a:t>+</a:t>
                </a:r>
                <a:r>
                  <a:rPr lang="en-US" sz="2000" dirty="0">
                    <a:sym typeface="Symbol" panose="05050102010706020507" pitchFamily="18" charset="2"/>
                  </a:rPr>
                  <a:t>e</a:t>
                </a:r>
                <a:r>
                  <a:rPr lang="ru-RU" sz="2000" baseline="30000" dirty="0">
                    <a:sym typeface="Symbol" panose="05050102010706020507" pitchFamily="18" charset="2"/>
                  </a:rPr>
                  <a:t></a:t>
                </a:r>
                <a:r>
                  <a:rPr lang="en-US" sz="2000" dirty="0"/>
                  <a:t>), (</a:t>
                </a:r>
                <a:r>
                  <a:rPr lang="ru-RU" sz="2000" dirty="0">
                    <a:sym typeface="Symbol" panose="05050102010706020507" pitchFamily="18" charset="2"/>
                  </a:rPr>
                  <a:t></a:t>
                </a:r>
                <a:r>
                  <a:rPr lang="en-US" sz="2000" baseline="30000" dirty="0"/>
                  <a:t>+</a:t>
                </a:r>
                <a:r>
                  <a:rPr lang="ru-RU" sz="2000" dirty="0">
                    <a:sym typeface="Symbol" panose="05050102010706020507" pitchFamily="18" charset="2"/>
                  </a:rPr>
                  <a:t></a:t>
                </a:r>
                <a:r>
                  <a:rPr lang="ru-RU" sz="2000" baseline="30000" dirty="0">
                    <a:sym typeface="Symbol" panose="05050102010706020507" pitchFamily="18" charset="2"/>
                  </a:rPr>
                  <a:t></a:t>
                </a:r>
                <a:r>
                  <a:rPr lang="en-US" sz="2000" dirty="0"/>
                  <a:t>), (</a:t>
                </a:r>
                <a:r>
                  <a:rPr lang="ru-RU" sz="2000" dirty="0">
                    <a:sym typeface="Symbol" panose="05050102010706020507" pitchFamily="18" charset="2"/>
                  </a:rPr>
                  <a:t></a:t>
                </a:r>
                <a:r>
                  <a:rPr lang="en-US" sz="2000" baseline="30000" dirty="0"/>
                  <a:t>+</a:t>
                </a:r>
                <a:r>
                  <a:rPr lang="ru-RU" sz="2000" dirty="0">
                    <a:sym typeface="Symbol" panose="05050102010706020507" pitchFamily="18" charset="2"/>
                  </a:rPr>
                  <a:t></a:t>
                </a:r>
                <a:r>
                  <a:rPr lang="ru-RU" sz="2000" baseline="30000" dirty="0">
                    <a:sym typeface="Symbol" panose="05050102010706020507" pitchFamily="18" charset="2"/>
                  </a:rPr>
                  <a:t></a:t>
                </a:r>
                <a:r>
                  <a:rPr lang="en-US" sz="2000" dirty="0"/>
                  <a:t>) only two (</a:t>
                </a:r>
                <a:r>
                  <a:rPr lang="en-US" sz="2000" dirty="0" err="1">
                    <a:sym typeface="Symbol" panose="05050102010706020507" pitchFamily="18" charset="2"/>
                  </a:rPr>
                  <a:t>e</a:t>
                </a:r>
                <a:r>
                  <a:rPr lang="en-US" sz="2000" baseline="30000" dirty="0" err="1"/>
                  <a:t>+</a:t>
                </a:r>
                <a:r>
                  <a:rPr lang="en-US" sz="2000" dirty="0" err="1">
                    <a:sym typeface="Symbol" panose="05050102010706020507" pitchFamily="18" charset="2"/>
                  </a:rPr>
                  <a:t>e</a:t>
                </a:r>
                <a:r>
                  <a:rPr lang="ru-RU" sz="2000" baseline="30000" dirty="0">
                    <a:sym typeface="Symbol" panose="05050102010706020507" pitchFamily="18" charset="2"/>
                  </a:rPr>
                  <a:t></a:t>
                </a:r>
                <a:r>
                  <a:rPr lang="en-US" sz="2000" dirty="0"/>
                  <a:t>), (</a:t>
                </a:r>
                <a:r>
                  <a:rPr lang="ru-RU" sz="2000" dirty="0">
                    <a:sym typeface="Symbol" panose="05050102010706020507" pitchFamily="18" charset="2"/>
                  </a:rPr>
                  <a:t></a:t>
                </a:r>
                <a:r>
                  <a:rPr lang="en-US" sz="2000" baseline="30000" dirty="0"/>
                  <a:t>+</a:t>
                </a:r>
                <a:r>
                  <a:rPr lang="en-US" sz="2000" dirty="0">
                    <a:sym typeface="Symbol" panose="05050102010706020507" pitchFamily="18" charset="2"/>
                  </a:rPr>
                  <a:t>e</a:t>
                </a:r>
                <a:r>
                  <a:rPr lang="ru-RU" sz="2000" baseline="30000" dirty="0">
                    <a:sym typeface="Symbol" panose="05050102010706020507" pitchFamily="18" charset="2"/>
                  </a:rPr>
                  <a:t></a:t>
                </a:r>
                <a:r>
                  <a:rPr lang="en-US" sz="2000" dirty="0"/>
                  <a:t>) were observed.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 err="1"/>
                  <a:t>Dimuonium</a:t>
                </a:r>
                <a:r>
                  <a:rPr lang="en-US" sz="2000" dirty="0"/>
                  <a:t> </a:t>
                </a:r>
                <a:r>
                  <a:rPr lang="en-US" sz="2000" dirty="0"/>
                  <a:t>is pure QED system (no strong interaction, calculable).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Very compact (large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000" dirty="0"/>
                  <a:t>), more sensitive to new physics than other exotic atoms.</a:t>
                </a:r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832" y="1108669"/>
                <a:ext cx="7550104" cy="1963679"/>
              </a:xfrm>
              <a:prstGeom prst="rect">
                <a:avLst/>
              </a:prstGeom>
              <a:blipFill rotWithShape="0">
                <a:blip r:embed="rId3"/>
                <a:stretch>
                  <a:fillRect l="-726" t="-2484" r="-1372" b="-46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Рисунок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9455" y="1013177"/>
            <a:ext cx="3955810" cy="49525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7370" y="3155804"/>
            <a:ext cx="81228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>
                <a:solidFill>
                  <a:srgbClr val="7030A0"/>
                </a:solidFill>
              </a:rPr>
              <a:t>V.N.Baier and V.S.Synakh, Bimuonium production in electron-positron collisions</a:t>
            </a:r>
            <a:r>
              <a:rPr lang="en-US">
                <a:solidFill>
                  <a:srgbClr val="7030A0"/>
                </a:solidFill>
              </a:rPr>
              <a:t>, </a:t>
            </a:r>
            <a:endParaRPr lang="en-US" smtClean="0">
              <a:solidFill>
                <a:srgbClr val="7030A0"/>
              </a:solidFill>
            </a:endParaRPr>
          </a:p>
          <a:p>
            <a:pPr lvl="0"/>
            <a:r>
              <a:rPr lang="en-US" smtClean="0">
                <a:solidFill>
                  <a:srgbClr val="7030A0"/>
                </a:solidFill>
              </a:rPr>
              <a:t>SOVIET </a:t>
            </a:r>
            <a:r>
              <a:rPr lang="en-US">
                <a:solidFill>
                  <a:srgbClr val="7030A0"/>
                </a:solidFill>
              </a:rPr>
              <a:t>PHYSICS JETP, </a:t>
            </a:r>
            <a:r>
              <a:rPr lang="en-US" b="1">
                <a:solidFill>
                  <a:srgbClr val="7030A0"/>
                </a:solidFill>
              </a:rPr>
              <a:t>14</a:t>
            </a:r>
            <a:r>
              <a:rPr lang="en-US">
                <a:solidFill>
                  <a:srgbClr val="7030A0"/>
                </a:solidFill>
              </a:rPr>
              <a:t>, № 5, 1962, pp.1122-1125</a:t>
            </a:r>
          </a:p>
          <a:p>
            <a:pPr lvl="1"/>
            <a:r>
              <a:rPr lang="en-US" i="1">
                <a:solidFill>
                  <a:srgbClr val="FF0000"/>
                </a:solidFill>
              </a:rPr>
              <a:t>Properties of the bound state, probability of observation </a:t>
            </a:r>
          </a:p>
          <a:p>
            <a:pPr lvl="0"/>
            <a:r>
              <a:rPr lang="en-US">
                <a:solidFill>
                  <a:srgbClr val="7030A0"/>
                </a:solidFill>
              </a:rPr>
              <a:t>S.J. Brodsky and R.F. Lebed. Production of the Smallest QED Atom: True Muonium (</a:t>
            </a:r>
            <a:r>
              <a:rPr lang="ru-RU">
                <a:solidFill>
                  <a:srgbClr val="7030A0"/>
                </a:solidFill>
                <a:sym typeface="Symbol" panose="05050102010706020507" pitchFamily="18" charset="2"/>
              </a:rPr>
              <a:t></a:t>
            </a:r>
            <a:r>
              <a:rPr lang="en-US" baseline="30000">
                <a:solidFill>
                  <a:srgbClr val="7030A0"/>
                </a:solidFill>
              </a:rPr>
              <a:t>+</a:t>
            </a:r>
            <a:r>
              <a:rPr lang="ru-RU">
                <a:solidFill>
                  <a:srgbClr val="7030A0"/>
                </a:solidFill>
                <a:sym typeface="Symbol" panose="05050102010706020507" pitchFamily="18" charset="2"/>
              </a:rPr>
              <a:t></a:t>
            </a:r>
            <a:r>
              <a:rPr lang="ru-RU" baseline="30000">
                <a:solidFill>
                  <a:srgbClr val="7030A0"/>
                </a:solidFill>
                <a:sym typeface="Symbol" panose="05050102010706020507" pitchFamily="18" charset="2"/>
              </a:rPr>
              <a:t></a:t>
            </a:r>
            <a:r>
              <a:rPr lang="en-US">
                <a:solidFill>
                  <a:srgbClr val="7030A0"/>
                </a:solidFill>
              </a:rPr>
              <a:t>). Phys. Rev. Lett., 102:213401, 2009</a:t>
            </a:r>
          </a:p>
          <a:p>
            <a:pPr lvl="1"/>
            <a:r>
              <a:rPr lang="en-US" i="1">
                <a:solidFill>
                  <a:srgbClr val="FF0000"/>
                </a:solidFill>
              </a:rPr>
              <a:t>Very large crossing angle in order to eliminate background</a:t>
            </a:r>
            <a:endParaRPr lang="ru-RU" i="1">
              <a:solidFill>
                <a:srgbClr val="FF0000"/>
              </a:solidFill>
            </a:endParaRPr>
          </a:p>
          <a:p>
            <a:r>
              <a:rPr lang="en-US">
                <a:solidFill>
                  <a:srgbClr val="7030A0"/>
                </a:solidFill>
              </a:rPr>
              <a:t>H. Lamm and R.F. Lebed, True Muonium (</a:t>
            </a:r>
            <a:r>
              <a:rPr lang="ru-RU">
                <a:solidFill>
                  <a:srgbClr val="7030A0"/>
                </a:solidFill>
                <a:sym typeface="Symbol" panose="05050102010706020507" pitchFamily="18" charset="2"/>
              </a:rPr>
              <a:t></a:t>
            </a:r>
            <a:r>
              <a:rPr lang="en-US" baseline="30000">
                <a:solidFill>
                  <a:srgbClr val="7030A0"/>
                </a:solidFill>
              </a:rPr>
              <a:t>+</a:t>
            </a:r>
            <a:r>
              <a:rPr lang="ru-RU">
                <a:solidFill>
                  <a:srgbClr val="7030A0"/>
                </a:solidFill>
                <a:sym typeface="Symbol" panose="05050102010706020507" pitchFamily="18" charset="2"/>
              </a:rPr>
              <a:t></a:t>
            </a:r>
            <a:r>
              <a:rPr lang="ru-RU" baseline="30000">
                <a:solidFill>
                  <a:srgbClr val="7030A0"/>
                </a:solidFill>
                <a:sym typeface="Symbol" panose="05050102010706020507" pitchFamily="18" charset="2"/>
              </a:rPr>
              <a:t></a:t>
            </a:r>
            <a:r>
              <a:rPr lang="en-US">
                <a:solidFill>
                  <a:srgbClr val="7030A0"/>
                </a:solidFill>
              </a:rPr>
              <a:t>) on the Light Front, arXiv 1311.3245v3, 12 Nov 2014</a:t>
            </a:r>
          </a:p>
          <a:p>
            <a:pPr lvl="1"/>
            <a:r>
              <a:rPr lang="en-US" i="1">
                <a:solidFill>
                  <a:srgbClr val="FF0000"/>
                </a:solidFill>
              </a:rPr>
              <a:t>Spectrum</a:t>
            </a:r>
            <a:endParaRPr lang="ru-RU" i="1">
              <a:solidFill>
                <a:srgbClr val="FF0000"/>
              </a:solidFill>
            </a:endParaRPr>
          </a:p>
          <a:p>
            <a:pPr lvl="0"/>
            <a:r>
              <a:rPr lang="en-US">
                <a:solidFill>
                  <a:srgbClr val="7030A0"/>
                </a:solidFill>
              </a:rPr>
              <a:t>H. Lamm, True muonium: the atom that has it all, arXiv 1509.09306v1, 30 Sep 2016</a:t>
            </a:r>
          </a:p>
          <a:p>
            <a:pPr lvl="1"/>
            <a:r>
              <a:rPr lang="en-US" i="1">
                <a:solidFill>
                  <a:srgbClr val="FF0000"/>
                </a:solidFill>
              </a:rPr>
              <a:t>Novel properties</a:t>
            </a:r>
          </a:p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44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/>
          <a:srcRect t="10802"/>
          <a:stretch/>
        </p:blipFill>
        <p:spPr>
          <a:xfrm>
            <a:off x="0" y="1129549"/>
            <a:ext cx="12193200" cy="56306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8729"/>
            <a:ext cx="12192000" cy="510953"/>
          </a:xfrm>
          <a:solidFill>
            <a:srgbClr val="FFFF00">
              <a:alpha val="30000"/>
            </a:srgbClr>
          </a:solidFill>
        </p:spPr>
        <p:txBody>
          <a:bodyPr>
            <a:noAutofit/>
          </a:bodyPr>
          <a:lstStyle/>
          <a:p>
            <a:pPr algn="ctr"/>
            <a:r>
              <a:rPr lang="en-US" sz="3600" smtClean="0">
                <a:solidFill>
                  <a:srgbClr val="FF0000"/>
                </a:solidFill>
              </a:rPr>
              <a:t>m</a:t>
            </a:r>
            <a:r>
              <a:rPr lang="en-US" sz="3600" smtClean="0">
                <a:solidFill>
                  <a:srgbClr val="FF0000"/>
                </a:solidFill>
              </a:rPr>
              <a:t>u-mu-tron</a:t>
            </a:r>
            <a:r>
              <a:rPr lang="en-US" sz="3600" smtClean="0"/>
              <a:t>:  e+e- large crossing angle collider project at BINP</a:t>
            </a:r>
            <a:endParaRPr lang="ru-RU" sz="36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7CAEC-E4C0-47FF-9BA9-B60E74A29945}" type="slidenum">
              <a:rPr lang="ru-RU" smtClean="0"/>
              <a:t>22</a:t>
            </a:fld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rot="16200000">
            <a:off x="4605453" y="4120150"/>
            <a:ext cx="13632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ym typeface="Symbol" panose="05050102010706020507" pitchFamily="18" charset="2"/>
              </a:rPr>
              <a:t>Inner arc</a:t>
            </a:r>
          </a:p>
        </p:txBody>
      </p:sp>
      <p:sp>
        <p:nvSpPr>
          <p:cNvPr id="11" name="Прямоугольник 10"/>
          <p:cNvSpPr/>
          <p:nvPr/>
        </p:nvSpPr>
        <p:spPr>
          <a:xfrm rot="16200000">
            <a:off x="1676939" y="4109777"/>
            <a:ext cx="13632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ym typeface="Symbol" panose="05050102010706020507" pitchFamily="18" charset="2"/>
              </a:rPr>
              <a:t>Outer arc</a:t>
            </a:r>
          </a:p>
        </p:txBody>
      </p:sp>
      <p:sp>
        <p:nvSpPr>
          <p:cNvPr id="12" name="Прямоугольник 11"/>
          <p:cNvSpPr/>
          <p:nvPr/>
        </p:nvSpPr>
        <p:spPr>
          <a:xfrm rot="5400000">
            <a:off x="10498427" y="4107986"/>
            <a:ext cx="13632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ym typeface="Symbol" panose="05050102010706020507" pitchFamily="18" charset="2"/>
              </a:rPr>
              <a:t>Outer arc</a:t>
            </a:r>
          </a:p>
        </p:txBody>
      </p:sp>
      <p:sp>
        <p:nvSpPr>
          <p:cNvPr id="14" name="Прямоугольник 13"/>
          <p:cNvSpPr/>
          <p:nvPr/>
        </p:nvSpPr>
        <p:spPr>
          <a:xfrm rot="5400000">
            <a:off x="7539197" y="4119422"/>
            <a:ext cx="13632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ym typeface="Symbol" panose="05050102010706020507" pitchFamily="18" charset="2"/>
              </a:rPr>
              <a:t>Inner arc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036009" y="5664883"/>
            <a:ext cx="1511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ym typeface="Symbol" panose="05050102010706020507" pitchFamily="18" charset="2"/>
              </a:rPr>
              <a:t>RF cavities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783091" y="3040006"/>
            <a:ext cx="648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ym typeface="Symbol" panose="05050102010706020507" pitchFamily="18" charset="2"/>
              </a:rPr>
              <a:t>IP1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465394" y="3483226"/>
            <a:ext cx="648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ym typeface="Symbol" panose="05050102010706020507" pitchFamily="18" charset="2"/>
              </a:rPr>
              <a:t>IP</a:t>
            </a:r>
            <a:r>
              <a:rPr lang="ru-RU" sz="2400" dirty="0" smtClean="0">
                <a:sym typeface="Symbol" panose="05050102010706020507" pitchFamily="18" charset="2"/>
              </a:rPr>
              <a:t>2</a:t>
            </a:r>
            <a:endParaRPr lang="en-US" sz="2400" dirty="0" smtClean="0">
              <a:sym typeface="Symbol" panose="05050102010706020507" pitchFamily="18" charset="2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046394" y="2530070"/>
            <a:ext cx="13632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ym typeface="Symbol" panose="05050102010706020507" pitchFamily="18" charset="2"/>
              </a:rPr>
              <a:t>Injection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8185554" y="5671243"/>
            <a:ext cx="13632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ym typeface="Symbol" panose="05050102010706020507" pitchFamily="18" charset="2"/>
              </a:rPr>
              <a:t>Injection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987064" y="2535916"/>
            <a:ext cx="1511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ym typeface="Symbol" panose="05050102010706020507" pitchFamily="18" charset="2"/>
              </a:rPr>
              <a:t>RF cavities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424469" y="5626394"/>
            <a:ext cx="648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ym typeface="Symbol" panose="05050102010706020507" pitchFamily="18" charset="2"/>
              </a:rPr>
              <a:t>IP</a:t>
            </a:r>
            <a:r>
              <a:rPr lang="en-US" sz="2400" dirty="0">
                <a:sym typeface="Symbol" panose="05050102010706020507" pitchFamily="18" charset="2"/>
              </a:rPr>
              <a:t>1</a:t>
            </a:r>
            <a:endParaRPr lang="en-US" sz="2400" dirty="0" smtClean="0">
              <a:sym typeface="Symbol" panose="05050102010706020507" pitchFamily="18" charset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804" y="545951"/>
            <a:ext cx="10329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7030A0"/>
                </a:solidFill>
              </a:rPr>
              <a:t>A.V. Bogomyagkov, V.P. Druzhinin, E.B. Levichev, A.I. Milstein, S.V</a:t>
            </a:r>
            <a:r>
              <a:rPr lang="en-US">
                <a:solidFill>
                  <a:srgbClr val="7030A0"/>
                </a:solidFill>
              </a:rPr>
              <a:t>. </a:t>
            </a:r>
            <a:r>
              <a:rPr lang="en-US" smtClean="0">
                <a:solidFill>
                  <a:srgbClr val="7030A0"/>
                </a:solidFill>
              </a:rPr>
              <a:t>Sinyatkin, </a:t>
            </a:r>
            <a:r>
              <a:rPr lang="en-US">
                <a:sym typeface="Symbol" panose="05050102010706020507" pitchFamily="18" charset="2"/>
                <a:hlinkClick r:id="rId3"/>
              </a:rPr>
              <a:t>https://arxiv.org/abs/1708.05819</a:t>
            </a:r>
            <a:endParaRPr lang="ru-RU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61456" y="1881255"/>
            <a:ext cx="79844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/>
              <a:t>Almost comoving beams cross at </a:t>
            </a:r>
            <a:r>
              <a:rPr lang="el-GR" sz="2000" smtClean="0">
                <a:solidFill>
                  <a:srgbClr val="FF0000"/>
                </a:solidFill>
              </a:rPr>
              <a:t>Θ</a:t>
            </a:r>
            <a:r>
              <a:rPr lang="en-US" sz="2000" smtClean="0">
                <a:solidFill>
                  <a:srgbClr val="FF0000"/>
                </a:solidFill>
              </a:rPr>
              <a:t>=30</a:t>
            </a:r>
            <a:r>
              <a:rPr lang="en-US" sz="2000" baseline="30000" smtClean="0">
                <a:solidFill>
                  <a:srgbClr val="FF0000"/>
                </a:solidFill>
              </a:rPr>
              <a:t>0</a:t>
            </a:r>
            <a:r>
              <a:rPr lang="en-US" sz="2000" smtClean="0"/>
              <a:t>,  E</a:t>
            </a:r>
            <a:r>
              <a:rPr lang="en-US" sz="2000" baseline="-25000" smtClean="0"/>
              <a:t>beam</a:t>
            </a:r>
            <a:r>
              <a:rPr lang="en-US" sz="2000" smtClean="0"/>
              <a:t>=408 </a:t>
            </a:r>
            <a:r>
              <a:rPr lang="en-US" sz="2000"/>
              <a:t>MeV</a:t>
            </a:r>
            <a:r>
              <a:rPr lang="en-US" sz="2000" smtClean="0"/>
              <a:t>,   E</a:t>
            </a:r>
            <a:r>
              <a:rPr lang="en-US" sz="2000" baseline="-25000" smtClean="0"/>
              <a:t>c.m</a:t>
            </a:r>
            <a:r>
              <a:rPr lang="en-US" sz="2000"/>
              <a:t>.=211.3 MeV</a:t>
            </a:r>
            <a:endParaRPr lang="ru-RU" sz="200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74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502417"/>
          </a:xfrm>
          <a:solidFill>
            <a:srgbClr val="FFFF00">
              <a:alpha val="30000"/>
            </a:srgbClr>
          </a:solidFill>
        </p:spPr>
        <p:txBody>
          <a:bodyPr>
            <a:noAutofit/>
          </a:bodyPr>
          <a:lstStyle/>
          <a:p>
            <a:pPr algn="ctr"/>
            <a:r>
              <a:rPr lang="en-US" sz="3600" smtClean="0"/>
              <a:t>Mu-mu-tron optics – implementation of Crab-Waist concept</a:t>
            </a:r>
            <a:endParaRPr lang="ru-RU" sz="36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7CAEC-E4C0-47FF-9BA9-B60E74A29945}" type="slidenum">
              <a:rPr lang="ru-RU" smtClean="0"/>
              <a:t>23</a:t>
            </a:fld>
            <a:endParaRPr lang="ru-RU"/>
          </a:p>
        </p:txBody>
      </p:sp>
      <p:pic>
        <p:nvPicPr>
          <p:cNvPr id="7" name="Объект 6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52736" y="976313"/>
            <a:ext cx="6939264" cy="5299075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984789"/>
              </p:ext>
            </p:extLst>
          </p:nvPr>
        </p:nvGraphicFramePr>
        <p:xfrm>
          <a:off x="179400" y="790611"/>
          <a:ext cx="5073336" cy="54847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36097"/>
                <a:gridCol w="293723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Beam energy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408 MeV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Circumference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23 m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Momentum compaction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6.4</a:t>
                      </a:r>
                      <a:r>
                        <a:rPr lang="en-US" sz="2400" dirty="0" smtClean="0">
                          <a:sym typeface="Symbol" panose="05050102010706020507" pitchFamily="18" charset="2"/>
                        </a:rPr>
                        <a:t>10</a:t>
                      </a:r>
                      <a:r>
                        <a:rPr lang="en-US" sz="2400" baseline="30000" dirty="0" smtClean="0">
                          <a:sym typeface="Symbol" panose="05050102010706020507" pitchFamily="18" charset="2"/>
                        </a:rPr>
                        <a:t>-2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Bunch intensity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3.5</a:t>
                      </a:r>
                      <a:r>
                        <a:rPr lang="en-US" sz="2400" dirty="0" smtClean="0">
                          <a:sym typeface="Symbol" panose="05050102010706020507" pitchFamily="18" charset="2"/>
                        </a:rPr>
                        <a:t>10</a:t>
                      </a:r>
                      <a:r>
                        <a:rPr lang="en-US" sz="2400" baseline="30000" dirty="0" smtClean="0">
                          <a:sym typeface="Symbol" panose="05050102010706020507" pitchFamily="18" charset="2"/>
                        </a:rPr>
                        <a:t>10</a:t>
                      </a:r>
                      <a:r>
                        <a:rPr lang="en-US" sz="2400" baseline="0" dirty="0" smtClean="0">
                          <a:sym typeface="Symbol" panose="05050102010706020507" pitchFamily="18" charset="2"/>
                        </a:rPr>
                        <a:t> / 73 mA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Horizontal emittance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26 nm </a:t>
                      </a:r>
                    </a:p>
                    <a:p>
                      <a:r>
                        <a:rPr lang="en-US" sz="2400" dirty="0" smtClean="0"/>
                        <a:t>90 nm (IBS)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Energy spread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r>
                        <a:rPr lang="en-US" sz="2400" dirty="0" smtClean="0">
                          <a:sym typeface="Symbol" panose="05050102010706020507" pitchFamily="18" charset="2"/>
                        </a:rPr>
                        <a:t>10</a:t>
                      </a:r>
                      <a:r>
                        <a:rPr lang="en-US" sz="2400" baseline="30000" dirty="0" smtClean="0">
                          <a:sym typeface="Symbol" panose="05050102010706020507" pitchFamily="18" charset="2"/>
                        </a:rPr>
                        <a:t>-4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8.4</a:t>
                      </a:r>
                      <a:r>
                        <a:rPr lang="en-US" sz="2400" dirty="0" smtClean="0">
                          <a:sym typeface="Symbol" panose="05050102010706020507" pitchFamily="18" charset="2"/>
                        </a:rPr>
                        <a:t>10</a:t>
                      </a:r>
                      <a:r>
                        <a:rPr lang="en-US" sz="2400" baseline="30000" dirty="0" smtClean="0">
                          <a:sym typeface="Symbol" panose="05050102010706020507" pitchFamily="18" charset="2"/>
                        </a:rPr>
                        <a:t>-4</a:t>
                      </a:r>
                      <a:r>
                        <a:rPr lang="en-US" sz="2400" baseline="0" dirty="0" smtClean="0">
                          <a:sym typeface="Symbol" panose="05050102010706020507" pitchFamily="18" charset="2"/>
                        </a:rPr>
                        <a:t> (IBS)</a:t>
                      </a:r>
                      <a:endParaRPr lang="ru-RU" sz="2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sz="2400" baseline="-25000" dirty="0" smtClean="0">
                          <a:sym typeface="Symbol" panose="05050102010706020507" pitchFamily="18" charset="2"/>
                        </a:rPr>
                        <a:t>x</a:t>
                      </a:r>
                      <a:r>
                        <a:rPr lang="en-US" sz="2400" dirty="0" smtClean="0">
                          <a:sym typeface="Symbol" panose="05050102010706020507" pitchFamily="18" charset="2"/>
                        </a:rPr>
                        <a:t> / </a:t>
                      </a:r>
                      <a:r>
                        <a:rPr lang="ru-RU" sz="2400" dirty="0" smtClean="0"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sz="2400" baseline="-25000" dirty="0" smtClean="0">
                          <a:sym typeface="Symbol" panose="05050102010706020507" pitchFamily="18" charset="2"/>
                        </a:rPr>
                        <a:t>y</a:t>
                      </a:r>
                      <a:r>
                        <a:rPr lang="en-US" sz="2400" dirty="0" smtClean="0">
                          <a:sym typeface="Symbol" panose="05050102010706020507" pitchFamily="18" charset="2"/>
                        </a:rPr>
                        <a:t>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200 mm / 2 mm</a:t>
                      </a:r>
                      <a:endParaRPr lang="ru-RU" sz="2400" dirty="0"/>
                    </a:p>
                  </a:txBody>
                  <a:tcPr/>
                </a:tc>
              </a:tr>
              <a:tr h="118709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Luminosity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4</a:t>
                      </a:r>
                      <a:r>
                        <a:rPr lang="en-US" sz="2400" dirty="0" smtClean="0">
                          <a:sym typeface="Symbol" panose="05050102010706020507" pitchFamily="18" charset="2"/>
                        </a:rPr>
                        <a:t>10</a:t>
                      </a:r>
                      <a:r>
                        <a:rPr lang="en-US" sz="2400" baseline="30000" dirty="0" smtClean="0">
                          <a:sym typeface="Symbol" panose="05050102010706020507" pitchFamily="18" charset="2"/>
                        </a:rPr>
                        <a:t>30</a:t>
                      </a:r>
                      <a:r>
                        <a:rPr lang="en-US" sz="2400" baseline="0" dirty="0" smtClean="0">
                          <a:sym typeface="Symbol" panose="05050102010706020507" pitchFamily="18" charset="2"/>
                        </a:rPr>
                        <a:t> cm</a:t>
                      </a:r>
                      <a:r>
                        <a:rPr lang="en-US" sz="2400" baseline="30000" dirty="0" smtClean="0">
                          <a:sym typeface="Symbol" panose="05050102010706020507" pitchFamily="18" charset="2"/>
                        </a:rPr>
                        <a:t>-2</a:t>
                      </a:r>
                      <a:r>
                        <a:rPr lang="en-US" sz="2400" baseline="0" dirty="0" smtClean="0">
                          <a:sym typeface="Symbol" panose="05050102010706020507" pitchFamily="18" charset="2"/>
                        </a:rPr>
                        <a:t>s</a:t>
                      </a:r>
                      <a:r>
                        <a:rPr lang="en-US" sz="2400" baseline="30000" dirty="0" smtClean="0">
                          <a:sym typeface="Symbol" panose="05050102010706020507" pitchFamily="18" charset="2"/>
                        </a:rPr>
                        <a:t>-1</a:t>
                      </a:r>
                      <a:r>
                        <a:rPr lang="en-US" sz="2400" baseline="0" dirty="0" smtClean="0">
                          <a:sym typeface="Symbol" panose="05050102010706020507" pitchFamily="18" charset="2"/>
                        </a:rPr>
                        <a:t>, </a:t>
                      </a:r>
                      <a:r>
                        <a:rPr lang="en-US" sz="2400" baseline="0" dirty="0" err="1" smtClean="0">
                          <a:sym typeface="Symbol" panose="05050102010706020507" pitchFamily="18" charset="2"/>
                        </a:rPr>
                        <a:t>Nb</a:t>
                      </a:r>
                      <a:r>
                        <a:rPr lang="en-US" sz="2400" baseline="0" dirty="0" smtClean="0">
                          <a:sym typeface="Symbol" panose="05050102010706020507" pitchFamily="18" charset="2"/>
                        </a:rPr>
                        <a:t>=1 </a:t>
                      </a:r>
                      <a:endParaRPr lang="ru-RU" sz="24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8</a:t>
                      </a:r>
                      <a:r>
                        <a:rPr lang="en-US" sz="2400" dirty="0" smtClean="0">
                          <a:sym typeface="Symbol" panose="05050102010706020507" pitchFamily="18" charset="2"/>
                        </a:rPr>
                        <a:t>10</a:t>
                      </a:r>
                      <a:r>
                        <a:rPr lang="en-US" sz="2400" baseline="30000" dirty="0" smtClean="0">
                          <a:sym typeface="Symbol" panose="05050102010706020507" pitchFamily="18" charset="2"/>
                        </a:rPr>
                        <a:t>31</a:t>
                      </a:r>
                      <a:r>
                        <a:rPr lang="en-US" sz="2400" baseline="0" dirty="0" smtClean="0">
                          <a:sym typeface="Symbol" panose="05050102010706020507" pitchFamily="18" charset="2"/>
                        </a:rPr>
                        <a:t> cm</a:t>
                      </a:r>
                      <a:r>
                        <a:rPr lang="en-US" sz="2400" baseline="30000" dirty="0" smtClean="0">
                          <a:sym typeface="Symbol" panose="05050102010706020507" pitchFamily="18" charset="2"/>
                        </a:rPr>
                        <a:t>-2</a:t>
                      </a:r>
                      <a:r>
                        <a:rPr lang="en-US" sz="2400" baseline="0" dirty="0" smtClean="0">
                          <a:sym typeface="Symbol" panose="05050102010706020507" pitchFamily="18" charset="2"/>
                        </a:rPr>
                        <a:t>s</a:t>
                      </a:r>
                      <a:r>
                        <a:rPr lang="en-US" sz="2400" baseline="30000" dirty="0" smtClean="0">
                          <a:sym typeface="Symbol" panose="05050102010706020507" pitchFamily="18" charset="2"/>
                        </a:rPr>
                        <a:t>-1</a:t>
                      </a:r>
                      <a:r>
                        <a:rPr lang="en-US" sz="2400" baseline="0" dirty="0" smtClean="0">
                          <a:sym typeface="Symbol" panose="05050102010706020507" pitchFamily="18" charset="2"/>
                        </a:rPr>
                        <a:t>, </a:t>
                      </a:r>
                      <a:r>
                        <a:rPr lang="en-US" sz="2400" baseline="0" dirty="0" err="1" smtClean="0">
                          <a:sym typeface="Symbol" panose="05050102010706020507" pitchFamily="18" charset="2"/>
                        </a:rPr>
                        <a:t>Nb</a:t>
                      </a:r>
                      <a:r>
                        <a:rPr lang="en-US" sz="2400" baseline="0" dirty="0" smtClean="0">
                          <a:sym typeface="Symbol" panose="05050102010706020507" pitchFamily="18" charset="2"/>
                        </a:rPr>
                        <a:t>=20</a:t>
                      </a:r>
                      <a:endParaRPr lang="ru-RU" sz="24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05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502417"/>
          </a:xfrm>
          <a:solidFill>
            <a:srgbClr val="FFFF00">
              <a:alpha val="30000"/>
            </a:srgbClr>
          </a:solidFill>
        </p:spPr>
        <p:txBody>
          <a:bodyPr>
            <a:noAutofit/>
          </a:bodyPr>
          <a:lstStyle/>
          <a:p>
            <a:pPr algn="ctr"/>
            <a:r>
              <a:rPr lang="en-US" sz="3600" smtClean="0"/>
              <a:t>Prospects and Conclusion</a:t>
            </a:r>
            <a:endParaRPr lang="ru-RU" sz="36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7CAEC-E4C0-47FF-9BA9-B60E74A29945}" type="slidenum">
              <a:rPr lang="ru-RU" smtClean="0"/>
              <a:t>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73087" y="719832"/>
            <a:ext cx="1124485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smtClean="0">
                <a:solidFill>
                  <a:srgbClr val="FF0000"/>
                </a:solidFill>
              </a:rPr>
              <a:t>FCC-ee</a:t>
            </a:r>
            <a:r>
              <a:rPr lang="en-US" sz="2400" smtClean="0"/>
              <a:t> at CERN and </a:t>
            </a:r>
            <a:r>
              <a:rPr lang="en-US" sz="2400" smtClean="0">
                <a:solidFill>
                  <a:srgbClr val="FF0000"/>
                </a:solidFill>
              </a:rPr>
              <a:t>CEPC</a:t>
            </a:r>
            <a:r>
              <a:rPr lang="en-US" sz="2400" smtClean="0"/>
              <a:t> in China with beam energies up to </a:t>
            </a:r>
            <a:r>
              <a:rPr lang="en-US" sz="2400" smtClean="0">
                <a:solidFill>
                  <a:srgbClr val="FF0000"/>
                </a:solidFill>
              </a:rPr>
              <a:t>2 x 180 </a:t>
            </a:r>
            <a:r>
              <a:rPr lang="en-US" sz="2400" smtClean="0"/>
              <a:t>GeV, both having 100 km circumference, are expecting to be the next discovery machines at and beyond the Higgs boson</a:t>
            </a:r>
            <a:r>
              <a:rPr lang="ru-RU" sz="2400" smtClean="0"/>
              <a:t> </a:t>
            </a:r>
            <a:r>
              <a:rPr lang="en-US" sz="2400" smtClean="0"/>
              <a:t>threshold.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smtClean="0"/>
              <a:t> </a:t>
            </a:r>
            <a:r>
              <a:rPr lang="en-US" sz="2400" smtClean="0">
                <a:solidFill>
                  <a:srgbClr val="FF0000"/>
                </a:solidFill>
              </a:rPr>
              <a:t>SuperKEKB</a:t>
            </a:r>
            <a:r>
              <a:rPr lang="en-US" sz="2400" smtClean="0"/>
              <a:t> team consider future upgrade with </a:t>
            </a:r>
            <a:r>
              <a:rPr lang="en-US" sz="2400" smtClean="0">
                <a:solidFill>
                  <a:srgbClr val="FF0000"/>
                </a:solidFill>
              </a:rPr>
              <a:t>longitudinally polarirized electrons</a:t>
            </a:r>
            <a:r>
              <a:rPr lang="en-US" sz="2400" smtClean="0"/>
              <a:t>. That will significantly widen the collider’s capability to examine the electroweak sector.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smtClean="0">
                <a:solidFill>
                  <a:srgbClr val="FF0000"/>
                </a:solidFill>
              </a:rPr>
              <a:t>Tau-Charm factories </a:t>
            </a:r>
            <a:r>
              <a:rPr lang="en-US" sz="2400" smtClean="0"/>
              <a:t>in Novosibirsk and Hefei will perform experiments in very rich energy range with beam energies up to </a:t>
            </a:r>
            <a:r>
              <a:rPr lang="en-US" sz="2400" smtClean="0">
                <a:solidFill>
                  <a:srgbClr val="FF0000"/>
                </a:solidFill>
              </a:rPr>
              <a:t>2 x 3 </a:t>
            </a:r>
            <a:r>
              <a:rPr lang="en-US" sz="2400" smtClean="0"/>
              <a:t>GeV. The </a:t>
            </a:r>
            <a:r>
              <a:rPr lang="en-US" sz="2400">
                <a:solidFill>
                  <a:srgbClr val="FF0000"/>
                </a:solidFill>
              </a:rPr>
              <a:t>l</a:t>
            </a:r>
            <a:r>
              <a:rPr lang="en-US" sz="2400" smtClean="0">
                <a:solidFill>
                  <a:srgbClr val="FF0000"/>
                </a:solidFill>
              </a:rPr>
              <a:t>ongitudinal polarization</a:t>
            </a:r>
            <a:r>
              <a:rPr lang="en-US" sz="2400"/>
              <a:t> of the electron beam shall provide complementary possibilities to </a:t>
            </a:r>
            <a:r>
              <a:rPr lang="en-US" sz="2400"/>
              <a:t>study </a:t>
            </a:r>
            <a:r>
              <a:rPr lang="en-US" sz="2400" smtClean="0"/>
              <a:t>CP-violation.</a:t>
            </a:r>
            <a:endParaRPr lang="en-US" sz="24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smtClean="0"/>
              <a:t>Crab-Waist approach became the key technology in reaching the highest luminosity of future e+e- colliders.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New ideas and diagnostic </a:t>
            </a:r>
            <a:r>
              <a:rPr lang="en-US" sz="2400"/>
              <a:t>tools </a:t>
            </a:r>
            <a:r>
              <a:rPr lang="en-US" sz="2400" smtClean="0"/>
              <a:t>will help futher </a:t>
            </a:r>
            <a:r>
              <a:rPr lang="en-US" sz="2400"/>
              <a:t>increase </a:t>
            </a:r>
            <a:r>
              <a:rPr lang="en-US" sz="2400" smtClean="0"/>
              <a:t>the collider’s luminosity.</a:t>
            </a: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199166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1"/>
            <a:ext cx="12192001" cy="548640"/>
          </a:xfrm>
          <a:solidFill>
            <a:srgbClr val="FFFF00">
              <a:alpha val="30000"/>
            </a:srgb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mtClean="0"/>
              <a:t>First generation e+e- colliders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7947" y="548641"/>
            <a:ext cx="1163610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mtClean="0"/>
              <a:t>Colliders era begins in 60-th with </a:t>
            </a:r>
            <a:r>
              <a:rPr lang="en-US" sz="2800" smtClean="0">
                <a:solidFill>
                  <a:srgbClr val="FF0000"/>
                </a:solidFill>
              </a:rPr>
              <a:t>ADA</a:t>
            </a:r>
            <a:r>
              <a:rPr lang="en-US" sz="2800" smtClean="0"/>
              <a:t> (Frascati, Italy), </a:t>
            </a:r>
            <a:r>
              <a:rPr lang="en-US" sz="2800" smtClean="0">
                <a:solidFill>
                  <a:srgbClr val="FF0000"/>
                </a:solidFill>
              </a:rPr>
              <a:t>VEP-1</a:t>
            </a:r>
            <a:r>
              <a:rPr lang="en-US" sz="2800" smtClean="0"/>
              <a:t> (BINP, Novosibirsk, Russia) and Princeton-Stanford </a:t>
            </a:r>
            <a:r>
              <a:rPr lang="en-US" sz="2800" smtClean="0">
                <a:solidFill>
                  <a:srgbClr val="FF0000"/>
                </a:solidFill>
              </a:rPr>
              <a:t>CBX </a:t>
            </a:r>
            <a:r>
              <a:rPr lang="en-US" sz="2800" smtClean="0"/>
              <a:t>(Stanford, USA). With small delay these first colliders were followed with </a:t>
            </a:r>
            <a:r>
              <a:rPr lang="en-US" sz="2800" smtClean="0">
                <a:solidFill>
                  <a:srgbClr val="FF0000"/>
                </a:solidFill>
              </a:rPr>
              <a:t>VEPP-2</a:t>
            </a:r>
            <a:r>
              <a:rPr lang="en-US" sz="2800" smtClean="0"/>
              <a:t> at Novosibirsk, </a:t>
            </a:r>
            <a:r>
              <a:rPr lang="en-US" sz="2800" smtClean="0">
                <a:solidFill>
                  <a:srgbClr val="FF0000"/>
                </a:solidFill>
              </a:rPr>
              <a:t>ACO</a:t>
            </a:r>
            <a:r>
              <a:rPr lang="en-US" sz="2800" smtClean="0"/>
              <a:t> at Orsay, France, and </a:t>
            </a:r>
            <a:r>
              <a:rPr lang="en-US" sz="2800" smtClean="0">
                <a:solidFill>
                  <a:srgbClr val="FF0000"/>
                </a:solidFill>
              </a:rPr>
              <a:t>ADONE</a:t>
            </a:r>
            <a:r>
              <a:rPr lang="en-US" sz="2800" smtClean="0"/>
              <a:t> at </a:t>
            </a:r>
            <a:r>
              <a:rPr lang="en-US" sz="2800" smtClean="0"/>
              <a:t>Frascati, Italy.  </a:t>
            </a:r>
          </a:p>
          <a:p>
            <a:endParaRPr lang="en-US" sz="2800" smtClean="0"/>
          </a:p>
          <a:p>
            <a:r>
              <a:rPr lang="en-US" sz="2800" smtClean="0"/>
              <a:t>The luminosity of first colliders did not exceed few units of </a:t>
            </a:r>
            <a:r>
              <a:rPr lang="en-US" sz="2800" smtClean="0">
                <a:solidFill>
                  <a:srgbClr val="FF0000"/>
                </a:solidFill>
              </a:rPr>
              <a:t>10</a:t>
            </a:r>
            <a:r>
              <a:rPr lang="en-US" sz="2800" baseline="30000" smtClean="0">
                <a:solidFill>
                  <a:srgbClr val="FF0000"/>
                </a:solidFill>
              </a:rPr>
              <a:t>28</a:t>
            </a:r>
            <a:r>
              <a:rPr lang="en-US" sz="2800" smtClean="0">
                <a:solidFill>
                  <a:srgbClr val="FF0000"/>
                </a:solidFill>
              </a:rPr>
              <a:t> cm</a:t>
            </a:r>
            <a:r>
              <a:rPr lang="en-US" sz="2800" baseline="30000" smtClean="0">
                <a:solidFill>
                  <a:srgbClr val="FF0000"/>
                </a:solidFill>
              </a:rPr>
              <a:t>-2</a:t>
            </a:r>
            <a:r>
              <a:rPr lang="en-US" sz="2800" smtClean="0">
                <a:solidFill>
                  <a:srgbClr val="FF0000"/>
                </a:solidFill>
              </a:rPr>
              <a:t>s</a:t>
            </a:r>
            <a:r>
              <a:rPr lang="en-US" sz="2800" baseline="30000" smtClean="0">
                <a:solidFill>
                  <a:srgbClr val="FF0000"/>
                </a:solidFill>
              </a:rPr>
              <a:t>-1</a:t>
            </a:r>
            <a:r>
              <a:rPr lang="en-US" sz="2800" smtClean="0"/>
              <a:t>. This </a:t>
            </a:r>
            <a:r>
              <a:rPr lang="en-US" sz="2800" smtClean="0"/>
              <a:t>was mainly</a:t>
            </a:r>
            <a:r>
              <a:rPr lang="en-US" sz="2800" smtClean="0"/>
              <a:t> due to</a:t>
            </a:r>
            <a:r>
              <a:rPr lang="en-US" sz="2800" smtClean="0"/>
              <a:t> very </a:t>
            </a:r>
            <a:r>
              <a:rPr lang="en-US" sz="2800" smtClean="0"/>
              <a:t>high value of the vertical </a:t>
            </a:r>
            <a:r>
              <a:rPr lang="en-US" sz="2800" smtClean="0"/>
              <a:t>beta function </a:t>
            </a:r>
            <a:r>
              <a:rPr lang="el-GR" sz="2800"/>
              <a:t>β</a:t>
            </a:r>
            <a:r>
              <a:rPr lang="en-US" sz="2800" baseline="-25000"/>
              <a:t>y</a:t>
            </a:r>
            <a:r>
              <a:rPr lang="en-US" sz="2800" smtClean="0"/>
              <a:t> </a:t>
            </a:r>
            <a:r>
              <a:rPr lang="en-US" sz="2800" smtClean="0"/>
              <a:t>at IP </a:t>
            </a:r>
            <a:r>
              <a:rPr lang="en-US" sz="2800" smtClean="0"/>
              <a:t>and very </a:t>
            </a:r>
            <a:r>
              <a:rPr lang="en-US" sz="2800" smtClean="0"/>
              <a:t>low collision frequency. </a:t>
            </a:r>
            <a:endParaRPr lang="en-US" sz="2800" smtClean="0"/>
          </a:p>
          <a:p>
            <a:endParaRPr lang="en-US" sz="2800" smtClean="0"/>
          </a:p>
          <a:p>
            <a:r>
              <a:rPr lang="en-US" sz="2800"/>
              <a:t>The next generation of colliders pursued the idea of compressing the magnitude of the vertical </a:t>
            </a:r>
            <a:r>
              <a:rPr lang="en-US" sz="2800"/>
              <a:t>beta </a:t>
            </a:r>
            <a:r>
              <a:rPr lang="en-US" sz="2800" smtClean="0"/>
              <a:t>function</a:t>
            </a:r>
            <a:r>
              <a:rPr lang="ru-RU" sz="2800"/>
              <a:t> </a:t>
            </a:r>
            <a:r>
              <a:rPr lang="en-US" sz="2800" smtClean="0"/>
              <a:t>at </a:t>
            </a:r>
            <a:r>
              <a:rPr lang="en-US" sz="2800" smtClean="0"/>
              <a:t>IP to few </a:t>
            </a:r>
            <a:r>
              <a:rPr lang="en-US" sz="2800" smtClean="0"/>
              <a:t>centimeters:  </a:t>
            </a:r>
            <a:r>
              <a:rPr lang="el-GR" sz="2800" smtClean="0"/>
              <a:t>β</a:t>
            </a:r>
            <a:r>
              <a:rPr lang="en-US" sz="2800" baseline="-25000" smtClean="0"/>
              <a:t>y</a:t>
            </a:r>
            <a:r>
              <a:rPr lang="en-US" sz="2800" smtClean="0"/>
              <a:t> was made comparable with the </a:t>
            </a:r>
            <a:r>
              <a:rPr lang="en-US" sz="2800" smtClean="0"/>
              <a:t>length of the </a:t>
            </a:r>
            <a:r>
              <a:rPr lang="en-US" sz="2800" smtClean="0"/>
              <a:t>bunch. </a:t>
            </a:r>
            <a:r>
              <a:rPr lang="en-US" sz="2800" smtClean="0"/>
              <a:t>That were </a:t>
            </a:r>
            <a:r>
              <a:rPr lang="en-US" sz="2800" smtClean="0">
                <a:solidFill>
                  <a:srgbClr val="FF0000"/>
                </a:solidFill>
              </a:rPr>
              <a:t>VEPP-2M</a:t>
            </a:r>
            <a:r>
              <a:rPr lang="en-US" sz="2800" smtClean="0"/>
              <a:t> at BINP, </a:t>
            </a:r>
            <a:r>
              <a:rPr lang="en-US" sz="2800" smtClean="0">
                <a:solidFill>
                  <a:srgbClr val="FF0000"/>
                </a:solidFill>
              </a:rPr>
              <a:t>SPEAR</a:t>
            </a:r>
            <a:r>
              <a:rPr lang="en-US" sz="2800" smtClean="0"/>
              <a:t> at SLAC, </a:t>
            </a:r>
            <a:r>
              <a:rPr lang="en-US" sz="2800" smtClean="0">
                <a:solidFill>
                  <a:srgbClr val="FF0000"/>
                </a:solidFill>
              </a:rPr>
              <a:t>DORIS</a:t>
            </a:r>
            <a:r>
              <a:rPr lang="en-US" sz="2800" smtClean="0"/>
              <a:t> at DESY and </a:t>
            </a:r>
            <a:r>
              <a:rPr lang="en-US" sz="2800" smtClean="0"/>
              <a:t>few other colliders. </a:t>
            </a:r>
            <a:r>
              <a:rPr lang="en-US" sz="2800"/>
              <a:t>This gave an increase in luminosity of about two orders </a:t>
            </a:r>
            <a:r>
              <a:rPr lang="en-US" sz="2800"/>
              <a:t>of </a:t>
            </a:r>
            <a:r>
              <a:rPr lang="en-US" sz="2800" smtClean="0"/>
              <a:t>magnitude.</a:t>
            </a:r>
            <a:endParaRPr lang="ru-RU" sz="280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754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1"/>
            <a:ext cx="12192001" cy="548640"/>
          </a:xfrm>
          <a:solidFill>
            <a:srgbClr val="FFFF00">
              <a:alpha val="30000"/>
            </a:srgb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mtClean="0"/>
              <a:t>AdA and VEP-1 as museum </a:t>
            </a:r>
            <a:r>
              <a:rPr lang="en-US" smtClean="0"/>
              <a:t>showpieces</a:t>
            </a:r>
            <a:endParaRPr lang="en-US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4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55" y="937847"/>
            <a:ext cx="5864624" cy="47394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285" y="622998"/>
            <a:ext cx="4371033" cy="582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569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1"/>
            <a:ext cx="12192001" cy="548640"/>
          </a:xfrm>
          <a:solidFill>
            <a:srgbClr val="FFFF00">
              <a:alpha val="30000"/>
            </a:srgbClr>
          </a:solidFill>
        </p:spPr>
        <p:txBody>
          <a:bodyPr>
            <a:noAutofit/>
          </a:bodyPr>
          <a:lstStyle/>
          <a:p>
            <a:pPr algn="ctr"/>
            <a:r>
              <a:rPr lang="en-US" sz="3200" smtClean="0"/>
              <a:t>Precise energy calibration using the resonant depolarization technique</a:t>
            </a:r>
            <a:endParaRPr lang="en-US" sz="3200" smtClean="0"/>
          </a:p>
        </p:txBody>
      </p:sp>
      <p:sp>
        <p:nvSpPr>
          <p:cNvPr id="3" name="TextBox 2"/>
          <p:cNvSpPr txBox="1"/>
          <p:nvPr/>
        </p:nvSpPr>
        <p:spPr>
          <a:xfrm>
            <a:off x="277947" y="797688"/>
            <a:ext cx="1163610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The Sokolov-Ternov mechanism provides fast enough self-polarization of e+e- beams by SR. This was confirmed </a:t>
            </a:r>
            <a:r>
              <a:rPr lang="en-US" sz="2400"/>
              <a:t>experimentally </a:t>
            </a:r>
            <a:r>
              <a:rPr lang="en-US" sz="2400" smtClean="0"/>
              <a:t>at </a:t>
            </a:r>
            <a:r>
              <a:rPr lang="en-US" sz="2400" smtClean="0">
                <a:solidFill>
                  <a:srgbClr val="FF0000"/>
                </a:solidFill>
              </a:rPr>
              <a:t>VEPP-2</a:t>
            </a:r>
            <a:r>
              <a:rPr lang="en-US" sz="2400" smtClean="0"/>
              <a:t> and </a:t>
            </a:r>
            <a:r>
              <a:rPr lang="en-US" sz="2400" smtClean="0">
                <a:solidFill>
                  <a:srgbClr val="FF0000"/>
                </a:solidFill>
              </a:rPr>
              <a:t>ACO</a:t>
            </a:r>
            <a:r>
              <a:rPr lang="en-US" sz="2400" smtClean="0"/>
              <a:t> in late   60-th. </a:t>
            </a:r>
          </a:p>
          <a:p>
            <a:endParaRPr lang="en-US" sz="2400" smtClean="0"/>
          </a:p>
          <a:p>
            <a:r>
              <a:rPr lang="en-US" sz="2400" smtClean="0"/>
              <a:t>At low energies the Touschek polarimeter became most suitable for the control of beam polarization. At higher energies most promising is the laser light  Compton back-scattering technique. </a:t>
            </a:r>
          </a:p>
          <a:p>
            <a:endParaRPr lang="en-US" sz="2400" smtClean="0"/>
          </a:p>
          <a:p>
            <a:r>
              <a:rPr lang="en-US" sz="2400" smtClean="0"/>
              <a:t>Since 70th were measured using the resonant depolarization method the masses of all quarkonium bound states up to Y-family. This technique was developed initially in BINP at </a:t>
            </a:r>
            <a:r>
              <a:rPr lang="en-US" sz="2400" smtClean="0">
                <a:solidFill>
                  <a:srgbClr val="FF0000"/>
                </a:solidFill>
              </a:rPr>
              <a:t>VEPP-2M </a:t>
            </a:r>
            <a:r>
              <a:rPr lang="en-US" sz="2400"/>
              <a:t>and</a:t>
            </a:r>
            <a:r>
              <a:rPr lang="en-US" sz="2400">
                <a:solidFill>
                  <a:srgbClr val="FF0000"/>
                </a:solidFill>
              </a:rPr>
              <a:t> </a:t>
            </a:r>
            <a:r>
              <a:rPr lang="en-US" sz="2400" smtClean="0">
                <a:solidFill>
                  <a:srgbClr val="FF0000"/>
                </a:solidFill>
              </a:rPr>
              <a:t>VEPP-4</a:t>
            </a:r>
            <a:r>
              <a:rPr lang="en-US" sz="2400"/>
              <a:t> </a:t>
            </a:r>
            <a:r>
              <a:rPr lang="en-US" sz="2400" smtClean="0"/>
              <a:t>and later refined and futher developed in other labs.</a:t>
            </a:r>
            <a:r>
              <a:rPr lang="en-US" sz="2400" smtClean="0"/>
              <a:t> </a:t>
            </a:r>
          </a:p>
          <a:p>
            <a:endParaRPr lang="en-US" sz="2400"/>
          </a:p>
          <a:p>
            <a:r>
              <a:rPr lang="en-US" sz="2400" smtClean="0"/>
              <a:t>At </a:t>
            </a:r>
            <a:r>
              <a:rPr lang="en-US" sz="2400" smtClean="0">
                <a:solidFill>
                  <a:srgbClr val="FF0000"/>
                </a:solidFill>
              </a:rPr>
              <a:t>VEPP-2M</a:t>
            </a:r>
            <a:r>
              <a:rPr lang="en-US" sz="2400" smtClean="0"/>
              <a:t> in 1987 it was done an experiment on comparision of anomalous magnetic moments of electrons and positrons at relativistic energies. </a:t>
            </a:r>
          </a:p>
          <a:p>
            <a:endParaRPr lang="en-US" sz="2400" smtClean="0"/>
          </a:p>
          <a:p>
            <a:r>
              <a:rPr lang="en-US" sz="2400" smtClean="0"/>
              <a:t>One of the most remarkable achievement was also an extremely precise mass determination of  </a:t>
            </a:r>
            <a:r>
              <a:rPr lang="en-US" sz="2400" smtClean="0">
                <a:solidFill>
                  <a:srgbClr val="FF0000"/>
                </a:solidFill>
              </a:rPr>
              <a:t>Z-peak</a:t>
            </a:r>
            <a:r>
              <a:rPr lang="en-US" sz="2400" smtClean="0"/>
              <a:t> at </a:t>
            </a:r>
            <a:r>
              <a:rPr lang="en-US" sz="2400" smtClean="0">
                <a:solidFill>
                  <a:srgbClr val="FF0000"/>
                </a:solidFill>
              </a:rPr>
              <a:t>LEP</a:t>
            </a:r>
            <a:r>
              <a:rPr lang="en-US" sz="2400" smtClean="0"/>
              <a:t> in CERN.</a:t>
            </a:r>
            <a:endParaRPr lang="en-US" sz="240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421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1"/>
            <a:ext cx="12192001" cy="548640"/>
          </a:xfrm>
          <a:solidFill>
            <a:srgbClr val="FFFF00">
              <a:alpha val="30000"/>
            </a:srgb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/>
              <a:t>B</a:t>
            </a:r>
            <a:r>
              <a:rPr lang="en-US" smtClean="0"/>
              <a:t>eam-beam effects and ideas on how to suppress them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386638" y="616785"/>
                <a:ext cx="11582400" cy="60805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smtClean="0"/>
                  <a:t>Neglecting the hour glass effect and assuming equal number of particles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2400" smtClean="0"/>
                  <a:t> and of the transverse beam sizes one can write the luminosity formula as: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m:rPr>
                              <m:sty m:val="p"/>
                            </m:rPr>
                            <a:rPr lang="el-GR" sz="2400" b="0" i="1" smtClean="0">
                              <a:latin typeface="Cambria Math" panose="02040503050406030204" pitchFamily="18" charset="0"/>
                            </a:rPr>
                            <m:t>π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400" b="0" i="1" smtClean="0">
                                      <a:latin typeface="Cambria Math" panose="02040503050406030204" pitchFamily="18" charset="0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l-GR" sz="2400" b="0" i="1" smtClean="0">
                                  <a:latin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smtClean="0"/>
              </a:p>
              <a:p>
                <a:r>
                  <a:rPr lang="en-US" sz="2400" smtClean="0"/>
                  <a:t>This can be rewritten via the space charge beam-beam parameter:</a:t>
                </a:r>
                <a:endParaRPr lang="en-US" sz="240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b="0" i="1" smtClean="0">
                              <a:latin typeface="Cambria Math" panose="02040503050406030204" pitchFamily="18" charset="0"/>
                            </a:rPr>
                            <m:t>ξ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l-GR" sz="2400" b="0" i="1" smtClean="0">
                              <a:latin typeface="Cambria Math" panose="02040503050406030204" pitchFamily="18" charset="0"/>
                            </a:rPr>
                            <m:t>π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400" b="0" i="1" smtClean="0">
                                      <a:latin typeface="Cambria Math" panose="02040503050406030204" pitchFamily="18" charset="0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400" b="0" i="1" smtClean="0">
                                      <a:latin typeface="Cambria Math" panose="02040503050406030204" pitchFamily="18" charset="0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l-GR" sz="2400" b="0" i="1" smtClean="0">
                                  <a:latin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        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                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sz="2400" i="1">
                                      <a:latin typeface="Cambria Math" panose="02040503050406030204" pitchFamily="18" charset="0"/>
                                    </a:rPr>
                                    <m:t>γ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2400" i="1">
                                          <a:latin typeface="Cambria Math" panose="02040503050406030204" pitchFamily="18" charset="0"/>
                                        </a:rPr>
                                        <m:t>ξ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  (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𝑓𝑙𝑎𝑡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𝑏𝑒𝑎𝑚𝑠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sz="2400" i="1">
                                      <a:latin typeface="Cambria Math" panose="02040503050406030204" pitchFamily="18" charset="0"/>
                                    </a:rPr>
                                    <m:t>γ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2400" i="1">
                                          <a:latin typeface="Cambria Math" panose="02040503050406030204" pitchFamily="18" charset="0"/>
                                        </a:rPr>
                                        <m:t>ξ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 (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𝑟𝑜𝑢𝑛𝑑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𝑏𝑒𝑎𝑚𝑠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400" smtClean="0"/>
              </a:p>
              <a:p>
                <a:r>
                  <a:rPr lang="en-US" sz="2400" smtClean="0"/>
                  <a:t>Round symmetry of the shape of </a:t>
                </a:r>
                <a:r>
                  <a:rPr lang="en-US" sz="2400"/>
                  <a:t>colliding beams gives much larger profit </a:t>
                </a:r>
                <a:r>
                  <a:rPr lang="en-US" sz="2400"/>
                  <a:t>in </a:t>
                </a:r>
                <a:r>
                  <a:rPr lang="en-US" sz="2400" smtClean="0"/>
                  <a:t>luminosity than just factor 2 </a:t>
                </a:r>
                <a:r>
                  <a:rPr lang="en-US" sz="2400"/>
                  <a:t>due to increase of the attainable beam-beam parameter</a:t>
                </a:r>
                <a:r>
                  <a:rPr lang="en-US" sz="2400"/>
                  <a:t>: </a:t>
                </a:r>
                <a:r>
                  <a:rPr lang="en-US" sz="2400" smtClean="0"/>
                  <a:t> about</a:t>
                </a:r>
                <a:r>
                  <a:rPr lang="en-US" sz="240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ξ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=0.13</m:t>
                    </m:r>
                  </m:oMath>
                </a14:m>
                <a:r>
                  <a:rPr lang="en-US" sz="2400" smtClean="0">
                    <a:solidFill>
                      <a:srgbClr val="FF0000"/>
                    </a:solidFill>
                  </a:rPr>
                  <a:t> </a:t>
                </a:r>
                <a:r>
                  <a:rPr lang="en-US" sz="2400" smtClean="0"/>
                  <a:t>for round beams instead of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b="0" i="1" smtClean="0">
                            <a:latin typeface="Cambria Math" panose="02040503050406030204" pitchFamily="18" charset="0"/>
                          </a:rPr>
                          <m:t>ξ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=0.05</m:t>
                    </m:r>
                  </m:oMath>
                </a14:m>
                <a:r>
                  <a:rPr lang="en-US" sz="2400" smtClean="0"/>
                  <a:t>  for flat beams. </a:t>
                </a:r>
                <a:endParaRPr lang="en-US" sz="2400" smtClean="0"/>
              </a:p>
              <a:p>
                <a:r>
                  <a:rPr lang="en-US" sz="2400" smtClean="0"/>
                  <a:t>This </a:t>
                </a:r>
                <a:r>
                  <a:rPr lang="en-US" sz="2400" smtClean="0"/>
                  <a:t>fact was in the basis </a:t>
                </a:r>
                <a:r>
                  <a:rPr lang="en-US" sz="2400" smtClean="0"/>
                  <a:t>for our </a:t>
                </a:r>
                <a:r>
                  <a:rPr lang="en-US" sz="2400" smtClean="0"/>
                  <a:t>decision to </a:t>
                </a:r>
                <a:r>
                  <a:rPr lang="en-US" sz="2400" smtClean="0"/>
                  <a:t>built </a:t>
                </a:r>
                <a:r>
                  <a:rPr lang="en-US" sz="2400" smtClean="0"/>
                  <a:t>the unique collider VEPP-2000 with round beams at BINP. In comparison with VEPP-2M we get more than a factor of 10 for the luminosity. </a:t>
                </a:r>
                <a:endParaRPr lang="ru-RU" sz="240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638" y="616785"/>
                <a:ext cx="11582400" cy="6080575"/>
              </a:xfrm>
              <a:prstGeom prst="rect">
                <a:avLst/>
              </a:prstGeom>
              <a:blipFill rotWithShape="0">
                <a:blip r:embed="rId2"/>
                <a:stretch>
                  <a:fillRect l="-789" t="-802" r="-632" b="-13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392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10" descr="v5_k500_bep_v2k_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3626" y="5175247"/>
            <a:ext cx="10477982" cy="1546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/>
          </p:nvPr>
        </p:nvGraphicFramePr>
        <p:xfrm>
          <a:off x="536221" y="836712"/>
          <a:ext cx="3123121" cy="3117537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503700"/>
                <a:gridCol w="1619421"/>
              </a:tblGrid>
              <a:tr h="346393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parameters @ 1 GeV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36008" marB="36008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639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Circumference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36008" marB="36008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24.388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36008" marB="36008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639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nergy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36008" marB="36008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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1000 MeV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36008" marB="36008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639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of bunches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36008" marB="36008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1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36008" marB="36008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639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of particles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36008" marB="36008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10</a:t>
                      </a:r>
                      <a:r>
                        <a:rPr lang="en-US" sz="16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11</a:t>
                      </a:r>
                      <a:endParaRPr lang="ru-RU" sz="16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36008" marB="36008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639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Betatron tunes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36008" marB="36008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4.14 / 2.14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36008" marB="36008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639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Beta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36008" marB="36008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8.5 cm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36008" marB="36008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639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BB parameter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36008" marB="36008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36008" marB="36008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639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Luminosity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36008" marB="36008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10</a:t>
                      </a:r>
                      <a:r>
                        <a:rPr lang="en-US" sz="16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32  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cm</a:t>
                      </a:r>
                      <a:r>
                        <a:rPr lang="en-US" sz="16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-2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s</a:t>
                      </a:r>
                      <a:r>
                        <a:rPr lang="en-US" sz="16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-1</a:t>
                      </a:r>
                      <a:endParaRPr lang="ru-RU" sz="1600" baseline="30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36008" marB="36008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022851" y="1892682"/>
            <a:ext cx="576064" cy="307777"/>
          </a:xfrm>
          <a:prstGeom prst="rect">
            <a:avLst/>
          </a:prstGeom>
          <a:noFill/>
          <a:effectLst>
            <a:glow rad="139700">
              <a:schemeClr val="bg1">
                <a:alpha val="49000"/>
              </a:schemeClr>
            </a:glow>
          </a:effectLst>
        </p:spPr>
        <p:txBody>
          <a:bodyPr wrap="square" lIns="36000" tIns="0" rIns="36000" bIns="0" rtlCol="0">
            <a:spAutoFit/>
            <a:scene3d>
              <a:camera prst="orthographicFront"/>
              <a:lightRig rig="threePt" dir="t"/>
            </a:scene3d>
            <a:sp3d prstMaterial="metal"/>
          </a:bodyPr>
          <a:lstStyle/>
          <a:p>
            <a:r>
              <a:rPr lang="en-US" sz="2000" b="1" dirty="0">
                <a:ln w="25400">
                  <a:noFill/>
                </a:ln>
                <a:solidFill>
                  <a:srgbClr val="C00000"/>
                </a:solidFill>
                <a:effectLst>
                  <a:glow rad="393700">
                    <a:schemeClr val="bg1">
                      <a:alpha val="60000"/>
                    </a:schemeClr>
                  </a:glo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SND</a:t>
            </a:r>
            <a:endParaRPr lang="ru-RU" sz="2000" b="1" dirty="0">
              <a:ln w="25400">
                <a:noFill/>
              </a:ln>
              <a:solidFill>
                <a:srgbClr val="C00000"/>
              </a:solidFill>
              <a:effectLst>
                <a:glow rad="393700">
                  <a:schemeClr val="bg1">
                    <a:alpha val="60000"/>
                  </a:schemeClr>
                </a:glo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812016" y="1958517"/>
            <a:ext cx="864096" cy="307777"/>
          </a:xfrm>
          <a:prstGeom prst="rect">
            <a:avLst/>
          </a:prstGeom>
          <a:noFill/>
          <a:effectLst>
            <a:glow rad="139700">
              <a:schemeClr val="bg1">
                <a:alpha val="49000"/>
              </a:schemeClr>
            </a:glow>
          </a:effectLst>
        </p:spPr>
        <p:txBody>
          <a:bodyPr wrap="square" lIns="36000" tIns="0" rIns="36000" bIns="0" rtlCol="0">
            <a:spAutoFit/>
            <a:scene3d>
              <a:camera prst="orthographicFront"/>
              <a:lightRig rig="threePt" dir="t"/>
            </a:scene3d>
            <a:sp3d prstMaterial="metal"/>
          </a:bodyPr>
          <a:lstStyle/>
          <a:p>
            <a:r>
              <a:rPr lang="en-US" sz="2000" b="1" dirty="0">
                <a:ln w="25400">
                  <a:noFill/>
                </a:ln>
                <a:solidFill>
                  <a:srgbClr val="C00000"/>
                </a:solidFill>
                <a:effectLst>
                  <a:glow rad="393700">
                    <a:schemeClr val="bg1">
                      <a:alpha val="60000"/>
                    </a:schemeClr>
                  </a:glo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CMD-3</a:t>
            </a:r>
            <a:endParaRPr lang="ru-RU" sz="2000" b="1" dirty="0">
              <a:ln w="25400">
                <a:noFill/>
              </a:ln>
              <a:solidFill>
                <a:srgbClr val="C00000"/>
              </a:solidFill>
              <a:effectLst>
                <a:glow rad="393700">
                  <a:schemeClr val="bg1">
                    <a:alpha val="60000"/>
                  </a:schemeClr>
                </a:glo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19128" y="6488668"/>
            <a:ext cx="3528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Operating with IC#VEPP-5 since 2016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3352" y="4293098"/>
            <a:ext cx="25693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Round beams concept</a:t>
            </a:r>
          </a:p>
          <a:p>
            <a:pPr marL="180000" indent="-1800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 T solenoids for </a:t>
            </a:r>
            <a:r>
              <a:rPr lang="en-US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FF</a:t>
            </a:r>
            <a:endParaRPr lang="en-US" sz="1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2" r="1179"/>
          <a:stretch/>
        </p:blipFill>
        <p:spPr>
          <a:xfrm>
            <a:off x="5806827" y="836712"/>
            <a:ext cx="5832648" cy="4581128"/>
          </a:xfrm>
          <a:prstGeom prst="rect">
            <a:avLst/>
          </a:prstGeom>
        </p:spPr>
      </p:pic>
      <p:cxnSp>
        <p:nvCxnSpPr>
          <p:cNvPr id="11" name="Прямая со стрелкой 10"/>
          <p:cNvCxnSpPr/>
          <p:nvPr/>
        </p:nvCxnSpPr>
        <p:spPr>
          <a:xfrm>
            <a:off x="10830247" y="4869160"/>
            <a:ext cx="413817" cy="1014208"/>
          </a:xfrm>
          <a:prstGeom prst="straightConnector1">
            <a:avLst/>
          </a:prstGeom>
          <a:ln w="127000">
            <a:tailEnd type="triangle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12162" y="4294883"/>
            <a:ext cx="30250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en-US" sz="160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2.4 Tesla </a:t>
            </a:r>
            <a:r>
              <a:rPr lang="en-US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NC dipoles @ 1 GeV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US" sz="160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Compton Back Scattering </a:t>
            </a:r>
            <a:r>
              <a:rPr lang="en-US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energy control</a:t>
            </a:r>
            <a:endParaRPr lang="ru-RU" sz="1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63752" y="1556020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160-1005</a:t>
            </a:r>
            <a:endParaRPr lang="en-US" sz="14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63752" y="2241591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0.9</a:t>
            </a:r>
            <a:r>
              <a:rPr lang="en-US" sz="14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</a:t>
            </a:r>
            <a:r>
              <a:rPr lang="en-US" sz="14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10</a:t>
            </a:r>
            <a:r>
              <a:rPr lang="en-US" sz="1400" b="1" baseline="300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11</a:t>
            </a:r>
            <a:endParaRPr lang="ru-RU" sz="1400" b="1" baseline="300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63752" y="3620196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0.5</a:t>
            </a:r>
            <a:r>
              <a:rPr lang="en-US" sz="14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</a:t>
            </a:r>
            <a:r>
              <a:rPr lang="en-US" sz="14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10</a:t>
            </a:r>
            <a:r>
              <a:rPr lang="en-US" sz="1400" b="1" baseline="300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32</a:t>
            </a:r>
            <a:endParaRPr lang="ru-RU" sz="1400" b="1" baseline="300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63752" y="853155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Achieved</a:t>
            </a:r>
            <a:endParaRPr lang="en-US" sz="14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67402"/>
          </a:xfrm>
          <a:solidFill>
            <a:srgbClr val="FFFF00">
              <a:alpha val="30000"/>
            </a:srgb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mtClean="0">
                <a:solidFill>
                  <a:srgbClr val="C00000"/>
                </a:solidFill>
              </a:rPr>
              <a:t>VEPP-2000 e+e- collider with 13Tesla solenoids for FF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58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332"/>
            <a:ext cx="12192000" cy="587718"/>
          </a:xfrm>
          <a:solidFill>
            <a:srgbClr val="FFFF00">
              <a:alpha val="30000"/>
            </a:srgb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altLang="ru-RU" smtClean="0"/>
              <a:t>Round beams concept</a:t>
            </a:r>
            <a:endParaRPr lang="en-US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idx="1"/>
          </p:nvPr>
        </p:nvSpPr>
        <p:spPr>
          <a:xfrm>
            <a:off x="335360" y="3229522"/>
            <a:ext cx="5000625" cy="2071687"/>
          </a:xfrm>
        </p:spPr>
        <p:txBody>
          <a:bodyPr/>
          <a:lstStyle/>
          <a:p>
            <a:pPr eaLnBrk="1" hangingPunct="1">
              <a:lnSpc>
                <a:spcPct val="150000"/>
              </a:lnSpc>
              <a:spcBef>
                <a:spcPts val="300"/>
              </a:spcBef>
            </a:pPr>
            <a:r>
              <a:rPr lang="en-US" altLang="ru-RU" sz="2000" smtClean="0">
                <a:solidFill>
                  <a:srgbClr val="800000"/>
                </a:solidFill>
              </a:rPr>
              <a:t>Head on collision</a:t>
            </a:r>
            <a:endParaRPr lang="en-US" altLang="ru-RU" sz="2000" dirty="0">
              <a:solidFill>
                <a:srgbClr val="80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ts val="300"/>
              </a:spcBef>
            </a:pPr>
            <a:r>
              <a:rPr lang="en-US" altLang="ru-RU" sz="2000" smtClean="0">
                <a:solidFill>
                  <a:srgbClr val="800000"/>
                </a:solidFill>
              </a:rPr>
              <a:t>Equal β-functions at </a:t>
            </a:r>
            <a:r>
              <a:rPr lang="en-US" altLang="ru-RU" sz="2000" dirty="0">
                <a:solidFill>
                  <a:srgbClr val="800000"/>
                </a:solidFill>
              </a:rPr>
              <a:t>IP: </a:t>
            </a:r>
          </a:p>
          <a:p>
            <a:pPr eaLnBrk="1" hangingPunct="1">
              <a:lnSpc>
                <a:spcPct val="150000"/>
              </a:lnSpc>
              <a:spcBef>
                <a:spcPts val="300"/>
              </a:spcBef>
            </a:pPr>
            <a:r>
              <a:rPr lang="en-US" altLang="ru-RU" sz="2000" smtClean="0">
                <a:solidFill>
                  <a:srgbClr val="800000"/>
                </a:solidFill>
              </a:rPr>
              <a:t>Equal transverse emittances:</a:t>
            </a:r>
            <a:endParaRPr lang="en-US" altLang="ru-RU" sz="2000" dirty="0">
              <a:solidFill>
                <a:srgbClr val="80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ts val="300"/>
              </a:spcBef>
            </a:pPr>
            <a:r>
              <a:rPr lang="en-US" altLang="ru-RU" sz="2000" smtClean="0">
                <a:solidFill>
                  <a:srgbClr val="800000"/>
                </a:solidFill>
              </a:rPr>
              <a:t>Equal fractional parts of tunes:</a:t>
            </a:r>
            <a:endParaRPr lang="en-US" altLang="ru-RU" sz="2000" dirty="0">
              <a:solidFill>
                <a:srgbClr val="800000"/>
              </a:solidFill>
            </a:endParaRPr>
          </a:p>
        </p:txBody>
      </p:sp>
      <p:graphicFrame>
        <p:nvGraphicFramePr>
          <p:cNvPr id="6" name="Object 8"/>
          <p:cNvGraphicFramePr>
            <a:graphicFrameLocks noChangeAspect="1"/>
          </p:cNvGraphicFramePr>
          <p:nvPr>
            <p:extLst/>
          </p:nvPr>
        </p:nvGraphicFramePr>
        <p:xfrm>
          <a:off x="5478860" y="3789040"/>
          <a:ext cx="881063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2" name="Equation" r:id="rId3" imgW="1168200" imgH="533160" progId="Equation.DSMT4">
                  <p:embed/>
                </p:oleObj>
              </mc:Choice>
              <mc:Fallback>
                <p:oleObj name="Equation" r:id="rId3" imgW="1168200" imgH="5331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8860" y="3789040"/>
                        <a:ext cx="881063" cy="40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9"/>
          <p:cNvGraphicFramePr>
            <a:graphicFrameLocks noChangeAspect="1"/>
          </p:cNvGraphicFramePr>
          <p:nvPr>
            <p:extLst/>
          </p:nvPr>
        </p:nvGraphicFramePr>
        <p:xfrm>
          <a:off x="5478860" y="4289104"/>
          <a:ext cx="842963" cy="40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3" name="Equation" r:id="rId5" imgW="1117440" imgH="533160" progId="Equation.DSMT4">
                  <p:embed/>
                </p:oleObj>
              </mc:Choice>
              <mc:Fallback>
                <p:oleObj name="Equation" r:id="rId5" imgW="1117440" imgH="5331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8860" y="4289104"/>
                        <a:ext cx="842963" cy="401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0"/>
          <p:cNvGraphicFramePr>
            <a:graphicFrameLocks noChangeAspect="1"/>
          </p:cNvGraphicFramePr>
          <p:nvPr>
            <p:extLst/>
          </p:nvPr>
        </p:nvGraphicFramePr>
        <p:xfrm>
          <a:off x="5478860" y="4860604"/>
          <a:ext cx="900113" cy="40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4" name="Equation" r:id="rId7" imgW="1193760" imgH="533160" progId="Equation.DSMT4">
                  <p:embed/>
                </p:oleObj>
              </mc:Choice>
              <mc:Fallback>
                <p:oleObj name="Equation" r:id="rId7" imgW="1193760" imgH="5331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8860" y="4860604"/>
                        <a:ext cx="900113" cy="401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395011" y="619089"/>
            <a:ext cx="875074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Axial symmetry </a:t>
            </a:r>
            <a:r>
              <a:rPr lang="en-US" alt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the beam-beam kick  </a:t>
            </a:r>
            <a:r>
              <a:rPr lang="ru-RU" alt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 </a:t>
            </a:r>
            <a:r>
              <a:rPr lang="en-US" alt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X-Y</a:t>
            </a:r>
            <a:r>
              <a:rPr lang="ru-RU" alt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 matrix symmetry from IP to IP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80194" y="5328512"/>
            <a:ext cx="695079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ru-RU" sz="1400" i="1" dirty="0">
                <a:solidFill>
                  <a:srgbClr val="000066"/>
                </a:solidFill>
              </a:rPr>
              <a:t>F.M. </a:t>
            </a:r>
            <a:r>
              <a:rPr lang="en-US" altLang="ru-RU" sz="1400" i="1" dirty="0" err="1">
                <a:solidFill>
                  <a:srgbClr val="000066"/>
                </a:solidFill>
              </a:rPr>
              <a:t>Izrailev</a:t>
            </a:r>
            <a:r>
              <a:rPr lang="en-US" altLang="ru-RU" sz="1400" i="1" dirty="0">
                <a:solidFill>
                  <a:srgbClr val="000066"/>
                </a:solidFill>
              </a:rPr>
              <a:t>, G.M. </a:t>
            </a:r>
            <a:r>
              <a:rPr lang="en-US" altLang="ru-RU" sz="1400" i="1" dirty="0" err="1">
                <a:solidFill>
                  <a:srgbClr val="000066"/>
                </a:solidFill>
              </a:rPr>
              <a:t>Tumaikin</a:t>
            </a:r>
            <a:r>
              <a:rPr lang="en-US" altLang="ru-RU" sz="1400" i="1" dirty="0">
                <a:solidFill>
                  <a:srgbClr val="000066"/>
                </a:solidFill>
              </a:rPr>
              <a:t>, I.B. </a:t>
            </a:r>
            <a:r>
              <a:rPr lang="en-US" altLang="ru-RU" sz="1400" i="1" dirty="0" err="1">
                <a:solidFill>
                  <a:srgbClr val="000066"/>
                </a:solidFill>
              </a:rPr>
              <a:t>Vasserman</a:t>
            </a:r>
            <a:r>
              <a:rPr lang="en-US" altLang="ru-RU" sz="1400" i="1" dirty="0">
                <a:solidFill>
                  <a:srgbClr val="000066"/>
                </a:solidFill>
              </a:rPr>
              <a:t>. Preprint INP 79-74, Novosibirsk,(1979).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ru-RU" sz="1400" i="1" dirty="0">
                <a:solidFill>
                  <a:srgbClr val="000066"/>
                </a:solidFill>
              </a:rPr>
              <a:t>L.M. Barkov, et. al, Proc. HEACC’89, Tsukuba, Japan, p.1385.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ru-RU" sz="1400" i="1" dirty="0">
                <a:solidFill>
                  <a:srgbClr val="000066"/>
                </a:solidFill>
              </a:rPr>
              <a:t>S. </a:t>
            </a:r>
            <a:r>
              <a:rPr lang="en-US" altLang="ru-RU" sz="1400" i="1" dirty="0" err="1">
                <a:solidFill>
                  <a:srgbClr val="000066"/>
                </a:solidFill>
              </a:rPr>
              <a:t>Krishnagopal</a:t>
            </a:r>
            <a:r>
              <a:rPr lang="en-US" altLang="ru-RU" sz="1400" i="1" dirty="0">
                <a:solidFill>
                  <a:srgbClr val="000066"/>
                </a:solidFill>
              </a:rPr>
              <a:t>, R. </a:t>
            </a:r>
            <a:r>
              <a:rPr lang="en-US" altLang="ru-RU" sz="1400" i="1" dirty="0" err="1">
                <a:solidFill>
                  <a:srgbClr val="000066"/>
                </a:solidFill>
              </a:rPr>
              <a:t>Siemann</a:t>
            </a:r>
            <a:r>
              <a:rPr lang="en-US" altLang="ru-RU" sz="1400" i="1" dirty="0">
                <a:solidFill>
                  <a:srgbClr val="000066"/>
                </a:solidFill>
              </a:rPr>
              <a:t>, Proc. PAC’89, Chicago, p.836.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ru-RU" sz="1400" b="1" i="1" dirty="0">
                <a:solidFill>
                  <a:srgbClr val="000066"/>
                </a:solidFill>
              </a:rPr>
              <a:t>V.V. Danilov et al., EPAC’96, Barcelona, p.1149.</a:t>
            </a:r>
            <a:endParaRPr lang="ru-RU" altLang="ru-RU" sz="1400" b="1" i="1" dirty="0">
              <a:solidFill>
                <a:srgbClr val="000066"/>
              </a:solidFill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ru-RU" sz="1400" i="1" dirty="0">
                <a:solidFill>
                  <a:srgbClr val="000066"/>
                </a:solidFill>
              </a:rPr>
              <a:t>S. Henderson, et al., Proc. PAC’99, New York, p.410.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193359" y="3990653"/>
            <a:ext cx="17145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Round beams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193360" y="4574854"/>
            <a:ext cx="13573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ru-RU" baseline="-25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ru-RU" baseline="-25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altLang="ru-RU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единительная линия 15"/>
          <p:cNvCxnSpPr>
            <a:cxnSpLocks noChangeShapeType="1"/>
            <a:endCxn id="11" idx="1"/>
          </p:cNvCxnSpPr>
          <p:nvPr/>
        </p:nvCxnSpPr>
        <p:spPr bwMode="auto">
          <a:xfrm>
            <a:off x="6407547" y="3931915"/>
            <a:ext cx="785812" cy="243404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Прямая соединительная линия 18"/>
          <p:cNvCxnSpPr>
            <a:cxnSpLocks noChangeShapeType="1"/>
            <a:stCxn id="11" idx="1"/>
          </p:cNvCxnSpPr>
          <p:nvPr/>
        </p:nvCxnSpPr>
        <p:spPr bwMode="auto">
          <a:xfrm flipH="1">
            <a:off x="6407547" y="4175320"/>
            <a:ext cx="785812" cy="256659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Прямая соединительная линия 21"/>
          <p:cNvCxnSpPr>
            <a:cxnSpLocks noChangeShapeType="1"/>
            <a:stCxn id="12" idx="1"/>
          </p:cNvCxnSpPr>
          <p:nvPr/>
        </p:nvCxnSpPr>
        <p:spPr bwMode="auto">
          <a:xfrm rot="10800000">
            <a:off x="6407547" y="4003353"/>
            <a:ext cx="785812" cy="7556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Прямая соединительная линия 24"/>
          <p:cNvCxnSpPr>
            <a:cxnSpLocks noChangeShapeType="1"/>
            <a:stCxn id="12" idx="1"/>
          </p:cNvCxnSpPr>
          <p:nvPr/>
        </p:nvCxnSpPr>
        <p:spPr bwMode="auto">
          <a:xfrm rot="10800000" flipV="1">
            <a:off x="6407547" y="4759004"/>
            <a:ext cx="785812" cy="2444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TextBox 15"/>
          <p:cNvSpPr txBox="1">
            <a:spLocks noChangeArrowheads="1"/>
          </p:cNvSpPr>
          <p:nvPr/>
        </p:nvSpPr>
        <p:spPr bwMode="auto">
          <a:xfrm>
            <a:off x="3408634" y="2996952"/>
            <a:ext cx="299891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000" u="sng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to the optics:</a:t>
            </a:r>
            <a:endParaRPr lang="ru-RU" altLang="ru-RU" sz="2000" u="sng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8"/>
          <p:cNvSpPr txBox="1">
            <a:spLocks noChangeArrowheads="1"/>
          </p:cNvSpPr>
          <p:nvPr/>
        </p:nvSpPr>
        <p:spPr bwMode="auto">
          <a:xfrm>
            <a:off x="2710926" y="1523490"/>
            <a:ext cx="65034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ts val="0"/>
              </a:spcAft>
              <a:buNone/>
            </a:pPr>
            <a:r>
              <a:rPr lang="en-US" alt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integral of a motion</a:t>
            </a:r>
            <a:endParaRPr lang="en-US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spcAft>
                <a:spcPts val="300"/>
              </a:spcAft>
              <a:buNone/>
            </a:pPr>
            <a:r>
              <a:rPr lang="en-US" altLang="ru-RU" sz="180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(The longitudinal component of the angular momenta M</a:t>
            </a:r>
            <a:r>
              <a:rPr lang="en-US" altLang="ru-RU" sz="1800" baseline="-2500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ru-RU" sz="180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ru-RU" sz="18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ru-RU" sz="18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</a:t>
            </a:r>
            <a:r>
              <a:rPr lang="en-US" altLang="ru-RU" sz="18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ru-RU" sz="1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altLang="ru-RU" sz="18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xy</a:t>
            </a:r>
            <a:r>
              <a:rPr lang="en-US" altLang="ru-RU" sz="1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</a:t>
            </a:r>
            <a:r>
              <a:rPr lang="en-US" altLang="ru-RU" sz="1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ru-RU" sz="1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5578143" y="1285070"/>
            <a:ext cx="384483" cy="248280"/>
          </a:xfrm>
          <a:prstGeom prst="downArrow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24313" y="2092278"/>
            <a:ext cx="4636697" cy="369332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en-US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Non-linear dynamics becomes one-dimentional</a:t>
            </a:r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61011" y="2341058"/>
            <a:ext cx="2669977" cy="646331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en-US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resonance chart becomes less dense</a:t>
            </a:r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872446" y="2664223"/>
            <a:ext cx="3614092" cy="369332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en-US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Higher beam-beam limits</a:t>
            </a:r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CFA49-F9EE-4C0A-92AE-570304F1BB3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866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487" y="986470"/>
            <a:ext cx="8812403" cy="5274853"/>
          </a:xfrm>
          <a:prstGeom prst="rect">
            <a:avLst/>
          </a:prstGeom>
        </p:spPr>
      </p:pic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7972151" y="4275261"/>
            <a:ext cx="1904903" cy="83026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CMD-3 luminosity</a:t>
            </a:r>
            <a:r>
              <a:rPr lang="en-US" altLang="ru-RU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averaged over 10% of best runs</a:t>
            </a:r>
            <a:endParaRPr lang="ru-RU" altLang="ru-RU" b="1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9127906" y="830010"/>
            <a:ext cx="1621984" cy="27699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-2018</a:t>
            </a:r>
            <a:r>
              <a:rPr lang="en-US" alt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data</a:t>
            </a:r>
            <a:endParaRPr lang="ru-RU" alt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9"/>
          <p:cNvSpPr txBox="1">
            <a:spLocks noChangeArrowheads="1"/>
          </p:cNvSpPr>
          <p:nvPr/>
        </p:nvSpPr>
        <p:spPr bwMode="auto">
          <a:xfrm>
            <a:off x="69319" y="6076097"/>
            <a:ext cx="65577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Current peak luminosity record: </a:t>
            </a:r>
            <a:r>
              <a:rPr lang="ru-RU" altLang="en-US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L</a:t>
            </a:r>
            <a:r>
              <a:rPr lang="en-US" altLang="en-US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peak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= 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5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×10</a:t>
            </a:r>
            <a:r>
              <a:rPr lang="ru-RU" alt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31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cm</a:t>
            </a:r>
            <a:r>
              <a:rPr lang="en-US" alt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2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en-US" alt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1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@ </a:t>
            </a:r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9</a:t>
            </a:r>
            <a:r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50 MeV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5" name="TextBox 4"/>
          <p:cNvSpPr txBox="1"/>
          <p:nvPr/>
        </p:nvSpPr>
        <p:spPr>
          <a:xfrm rot="20489291">
            <a:off x="4122058" y="2681195"/>
            <a:ext cx="2125779" cy="246221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rgbClr val="FF7C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</a:t>
            </a:r>
            <a:r>
              <a:rPr lang="en-US" sz="1600" b="1" dirty="0">
                <a:solidFill>
                  <a:srgbClr val="FF7C8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</a:t>
            </a:r>
            <a:r>
              <a:rPr lang="en-US" sz="1600" b="1" baseline="30000" dirty="0">
                <a:solidFill>
                  <a:srgbClr val="FF7C8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*</a:t>
            </a:r>
            <a:r>
              <a:rPr lang="en-US" sz="1600" b="1" dirty="0">
                <a:solidFill>
                  <a:srgbClr val="FF7C8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scaling law</a:t>
            </a:r>
            <a:endParaRPr lang="en-US" sz="1600" b="1" dirty="0">
              <a:solidFill>
                <a:srgbClr val="FF7C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63404" y="802364"/>
            <a:ext cx="2053427" cy="276999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rgbClr val="FF7C8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</a:t>
            </a:r>
            <a:r>
              <a:rPr lang="en-US" b="1" baseline="30000" dirty="0">
                <a:solidFill>
                  <a:srgbClr val="FF7C8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*</a:t>
            </a:r>
            <a:r>
              <a:rPr lang="en-US" b="1" dirty="0">
                <a:solidFill>
                  <a:srgbClr val="FF7C8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~ 4cm @ 475 MeV</a:t>
            </a:r>
            <a:endParaRPr lang="en-US" b="1" dirty="0">
              <a:solidFill>
                <a:srgbClr val="FF7C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Line 8"/>
          <p:cNvSpPr>
            <a:spLocks noChangeShapeType="1"/>
          </p:cNvSpPr>
          <p:nvPr/>
        </p:nvSpPr>
        <p:spPr bwMode="auto">
          <a:xfrm>
            <a:off x="7590118" y="1172256"/>
            <a:ext cx="23654" cy="770173"/>
          </a:xfrm>
          <a:prstGeom prst="line">
            <a:avLst/>
          </a:prstGeom>
          <a:ln w="76200">
            <a:solidFill>
              <a:srgbClr val="FF9999"/>
            </a:solidFill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pPr eaLnBrk="1" hangingPunct="1">
              <a:defRPr/>
            </a:pPr>
            <a:endParaRPr lang="ru-RU">
              <a:ln>
                <a:solidFill>
                  <a:srgbClr val="FF9999"/>
                </a:solidFill>
              </a:ln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H="1">
            <a:off x="3863752" y="2438682"/>
            <a:ext cx="3888432" cy="2589485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19542696">
            <a:off x="5453117" y="4020230"/>
            <a:ext cx="2220574" cy="246221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rgbClr val="FF7C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Fixed optics</a:t>
            </a:r>
            <a:r>
              <a:rPr lang="en-US" sz="1600" b="1" dirty="0">
                <a:solidFill>
                  <a:srgbClr val="FF7C8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scaling law</a:t>
            </a:r>
            <a:endParaRPr lang="en-US" sz="1600" b="1" dirty="0">
              <a:solidFill>
                <a:srgbClr val="FF7C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553964"/>
          </a:xfrm>
          <a:solidFill>
            <a:srgbClr val="FFFF00">
              <a:alpha val="30000"/>
            </a:srgb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mtClean="0">
                <a:solidFill>
                  <a:srgbClr val="C00000"/>
                </a:solidFill>
              </a:rPr>
              <a:t>VEPP-2000 luminosity vs beam energy dependence</a:t>
            </a:r>
            <a:endParaRPr lang="ru-RU">
              <a:solidFill>
                <a:srgbClr val="C00000"/>
              </a:solidFill>
            </a:endParaRPr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>
            <a:off x="1786972" y="3331061"/>
            <a:ext cx="2174596" cy="1020501"/>
          </a:xfrm>
          <a:prstGeom prst="line">
            <a:avLst/>
          </a:prstGeom>
          <a:ln w="76200">
            <a:solidFill>
              <a:srgbClr val="92D050"/>
            </a:solidFill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pPr eaLnBrk="1" hangingPunct="1">
              <a:defRPr/>
            </a:pPr>
            <a:endParaRPr lang="ru-RU">
              <a:ln>
                <a:solidFill>
                  <a:srgbClr val="FF9999"/>
                </a:solidFill>
              </a:ln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404" y="3092579"/>
            <a:ext cx="1746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Beam shaker on:</a:t>
            </a: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900405" y="1296238"/>
            <a:ext cx="12176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Limited by beam stored currents</a:t>
            </a:r>
          </a:p>
          <a:p>
            <a:r>
              <a:rPr lang="en-US" smtClean="0"/>
              <a:t>(primarily caused by RF power limitation and flip-flop pheno-mena)</a:t>
            </a:r>
            <a:endParaRPr lang="ru-RU"/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 flipH="1" flipV="1">
            <a:off x="10512857" y="1656980"/>
            <a:ext cx="347500" cy="20536"/>
          </a:xfrm>
          <a:prstGeom prst="line">
            <a:avLst/>
          </a:prstGeom>
          <a:ln w="76200">
            <a:solidFill>
              <a:srgbClr val="92D050"/>
            </a:solidFill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pPr eaLnBrk="1" hangingPunct="1">
              <a:defRPr/>
            </a:pPr>
            <a:endParaRPr lang="ru-RU">
              <a:ln>
                <a:solidFill>
                  <a:srgbClr val="FF9999"/>
                </a:solidFill>
              </a:ln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e+e- colliders</a:t>
            </a:r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1658D-6BEB-415A-A913-4E3EB7D39A1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5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10111</TotalTime>
  <Words>2189</Words>
  <Application>Microsoft Office PowerPoint</Application>
  <PresentationFormat>Широкоэкранный</PresentationFormat>
  <Paragraphs>361</Paragraphs>
  <Slides>24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3" baseType="lpstr">
      <vt:lpstr>Arial</vt:lpstr>
      <vt:lpstr>Calibri</vt:lpstr>
      <vt:lpstr>Calibri Light</vt:lpstr>
      <vt:lpstr>Cambria Math</vt:lpstr>
      <vt:lpstr>Courier New</vt:lpstr>
      <vt:lpstr>Symbol</vt:lpstr>
      <vt:lpstr>Times New Roman</vt:lpstr>
      <vt:lpstr>Тема Office</vt:lpstr>
      <vt:lpstr>Equation</vt:lpstr>
      <vt:lpstr>Low Energy e+e- Colliders Ivan Koop, BINP, 630090 Novosibirsk, Russia </vt:lpstr>
      <vt:lpstr>Content</vt:lpstr>
      <vt:lpstr>First generation e+e- colliders </vt:lpstr>
      <vt:lpstr>AdA and VEP-1 as museum showpieces</vt:lpstr>
      <vt:lpstr>Precise energy calibration using the resonant depolarization technique</vt:lpstr>
      <vt:lpstr>Beam-beam effects and ideas on how to suppress them</vt:lpstr>
      <vt:lpstr>VEPP-2000 e+e- collider with 13Tesla solenoids for FF</vt:lpstr>
      <vt:lpstr>Round beams concept</vt:lpstr>
      <vt:lpstr>VEPP-2000 luminosity vs beam energy dependence</vt:lpstr>
      <vt:lpstr>Double ring colliders: first attemps</vt:lpstr>
      <vt:lpstr>Multibunch double ring colliders</vt:lpstr>
      <vt:lpstr>Crab Waist (CW) concept</vt:lpstr>
      <vt:lpstr>KEKB upgrade to SuperKEKB</vt:lpstr>
      <vt:lpstr>Comparison of parameters KEKB/SuperKEKB</vt:lpstr>
      <vt:lpstr>Luminosity expectations at SuperKEKB</vt:lpstr>
      <vt:lpstr>The Novosibirsk Super Charm-Tau Factory Project</vt:lpstr>
      <vt:lpstr>C-tau parameters 2020 vs 2019</vt:lpstr>
      <vt:lpstr>C-tau: Lattice and layout</vt:lpstr>
      <vt:lpstr>C-tau: Machine-detector interface</vt:lpstr>
      <vt:lpstr>C-tau: Longitudinal Polarization vs e-beam energy</vt:lpstr>
      <vt:lpstr>mu-mu-tron:  Low-energy electron-positron collider to search and study μ+μ-  bound state</vt:lpstr>
      <vt:lpstr>mu-mu-tron:  e+e- large crossing angle collider project at BINP</vt:lpstr>
      <vt:lpstr>Mu-mu-tron optics – implementation of Crab-Waist concept</vt:lpstr>
      <vt:lpstr>Prospects and Conclusion</vt:lpstr>
    </vt:vector>
  </TitlesOfParts>
  <Company>BINP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Low Energy e+e- Colliders</dc:title>
  <dc:creator>Ivan</dc:creator>
  <cp:lastModifiedBy>Ivan</cp:lastModifiedBy>
  <cp:revision>119</cp:revision>
  <dcterms:created xsi:type="dcterms:W3CDTF">2021-05-01T06:25:56Z</dcterms:created>
  <dcterms:modified xsi:type="dcterms:W3CDTF">2021-05-23T12:31:28Z</dcterms:modified>
</cp:coreProperties>
</file>