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70" r:id="rId4"/>
    <p:sldId id="271" r:id="rId5"/>
    <p:sldId id="265" r:id="rId6"/>
    <p:sldId id="267" r:id="rId7"/>
    <p:sldId id="268" r:id="rId8"/>
    <p:sldId id="272" r:id="rId9"/>
    <p:sldId id="275" r:id="rId10"/>
    <p:sldId id="266" r:id="rId11"/>
    <p:sldId id="262" r:id="rId12"/>
    <p:sldId id="276" r:id="rId13"/>
    <p:sldId id="277" r:id="rId14"/>
    <p:sldId id="269" r:id="rId15"/>
    <p:sldId id="274" r:id="rId16"/>
    <p:sldId id="273" r:id="rId17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C2C2"/>
    <a:srgbClr val="D2D2D2"/>
    <a:srgbClr val="E3E1E1"/>
    <a:srgbClr val="990100"/>
    <a:srgbClr val="81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6433"/>
  </p:normalViewPr>
  <p:slideViewPr>
    <p:cSldViewPr snapToGrid="0" snapToObjects="1" showGuides="1">
      <p:cViewPr varScale="1">
        <p:scale>
          <a:sx n="97" d="100"/>
          <a:sy n="97" d="100"/>
        </p:scale>
        <p:origin x="42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43736-8DD5-3B43-B536-FB33FE5D2FB6}" type="datetimeFigureOut">
              <a:rPr lang="sv-SE" smtClean="0"/>
              <a:t>2023-06-06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BF70-B78B-ED49-9D2D-4C39D288CF6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05584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r>
              <a:rPr lang="en-US" dirty="0" err="1" smtClean="0"/>
              <a:t>displaystyle</a:t>
            </a:r>
            <a:r>
              <a:rPr lang="en-US" dirty="0" smtClean="0"/>
              <a:t>{\</a:t>
            </a:r>
            <a:r>
              <a:rPr lang="en-US" dirty="0" err="1" smtClean="0"/>
              <a:t>displaylines</a:t>
            </a:r>
            <a:r>
              <a:rPr lang="en-US" dirty="0" smtClean="0"/>
              <a:t>{\begin{cases}</a:t>
            </a:r>
          </a:p>
          <a:p>
            <a:r>
              <a:rPr lang="en-US" dirty="0" smtClean="0"/>
              <a:t>      </a:t>
            </a:r>
            <a:r>
              <a:rPr lang="en-US" dirty="0" err="1" smtClean="0"/>
              <a:t>Q_i</a:t>
            </a:r>
            <a:r>
              <a:rPr lang="en-US" dirty="0" smtClean="0"/>
              <a:t> &amp;= \</a:t>
            </a:r>
            <a:r>
              <a:rPr lang="en-US" dirty="0" err="1" smtClean="0"/>
              <a:t>frac</a:t>
            </a:r>
            <a:r>
              <a:rPr lang="en-US" dirty="0" smtClean="0"/>
              <a:t>{\left( k_{</a:t>
            </a:r>
            <a:r>
              <a:rPr lang="en-US" dirty="0" err="1" smtClean="0"/>
              <a:t>eff,i</a:t>
            </a:r>
            <a:r>
              <a:rPr lang="en-US" dirty="0" smtClean="0"/>
              <a:t>} - k_{</a:t>
            </a:r>
            <a:r>
              <a:rPr lang="en-US" dirty="0" err="1" smtClean="0"/>
              <a:t>exp</a:t>
            </a:r>
            <a:r>
              <a:rPr lang="en-US" dirty="0" smtClean="0"/>
              <a:t>}\right)}{\Delta k_{eff}}\\</a:t>
            </a:r>
          </a:p>
          <a:p>
            <a:r>
              <a:rPr lang="en-US" dirty="0" smtClean="0"/>
              <a:t>      </a:t>
            </a:r>
            <a:r>
              <a:rPr lang="en-US" dirty="0" err="1" smtClean="0"/>
              <a:t>w_i</a:t>
            </a:r>
            <a:r>
              <a:rPr lang="en-US" dirty="0" smtClean="0"/>
              <a:t> &amp;= \text{</a:t>
            </a:r>
            <a:r>
              <a:rPr lang="en-US" dirty="0" err="1" smtClean="0"/>
              <a:t>exp</a:t>
            </a:r>
            <a:r>
              <a:rPr lang="en-US" dirty="0" smtClean="0"/>
              <a:t>} \left( -\</a:t>
            </a:r>
            <a:r>
              <a:rPr lang="en-US" dirty="0" err="1" smtClean="0"/>
              <a:t>frac</a:t>
            </a:r>
            <a:r>
              <a:rPr lang="en-US" dirty="0" smtClean="0"/>
              <a:t>{Q^2}{2} \right )</a:t>
            </a:r>
          </a:p>
          <a:p>
            <a:r>
              <a:rPr lang="en-US" dirty="0" smtClean="0"/>
              <a:t>\end{cases}}}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BBF70-B78B-ED49-9D2D-4C39D288CF64}" type="slidenum">
              <a:rPr lang="sv-SE" smtClean="0"/>
              <a:t>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81968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r>
              <a:rPr lang="en-US" dirty="0" err="1" smtClean="0"/>
              <a:t>displaystyle</a:t>
            </a:r>
            <a:r>
              <a:rPr lang="en-US" dirty="0" smtClean="0"/>
              <a:t>{\</a:t>
            </a:r>
            <a:r>
              <a:rPr lang="en-US" dirty="0" err="1" smtClean="0"/>
              <a:t>displaylines</a:t>
            </a:r>
            <a:r>
              <a:rPr lang="en-US" dirty="0" smtClean="0"/>
              <a:t>{\begin{cases}</a:t>
            </a:r>
          </a:p>
          <a:p>
            <a:r>
              <a:rPr lang="en-US" dirty="0" smtClean="0"/>
              <a:t>      </a:t>
            </a:r>
            <a:r>
              <a:rPr lang="en-US" dirty="0" err="1" smtClean="0"/>
              <a:t>Q_i</a:t>
            </a:r>
            <a:r>
              <a:rPr lang="en-US" dirty="0" smtClean="0"/>
              <a:t> &amp;= \</a:t>
            </a:r>
            <a:r>
              <a:rPr lang="en-US" dirty="0" err="1" smtClean="0"/>
              <a:t>frac</a:t>
            </a:r>
            <a:r>
              <a:rPr lang="en-US" dirty="0" smtClean="0"/>
              <a:t>{\left( k_{</a:t>
            </a:r>
            <a:r>
              <a:rPr lang="en-US" dirty="0" err="1" smtClean="0"/>
              <a:t>eff,i</a:t>
            </a:r>
            <a:r>
              <a:rPr lang="en-US" dirty="0" smtClean="0"/>
              <a:t>} - k_{</a:t>
            </a:r>
            <a:r>
              <a:rPr lang="en-US" dirty="0" err="1" smtClean="0"/>
              <a:t>exp</a:t>
            </a:r>
            <a:r>
              <a:rPr lang="en-US" dirty="0" smtClean="0"/>
              <a:t>}\right)}{\Delta k_{eff}}\\</a:t>
            </a:r>
          </a:p>
          <a:p>
            <a:r>
              <a:rPr lang="en-US" dirty="0" smtClean="0"/>
              <a:t>      </a:t>
            </a:r>
            <a:r>
              <a:rPr lang="en-US" dirty="0" err="1" smtClean="0"/>
              <a:t>w_i</a:t>
            </a:r>
            <a:r>
              <a:rPr lang="en-US" dirty="0" smtClean="0"/>
              <a:t> &amp;= \text{</a:t>
            </a:r>
            <a:r>
              <a:rPr lang="en-US" dirty="0" err="1" smtClean="0"/>
              <a:t>exp</a:t>
            </a:r>
            <a:r>
              <a:rPr lang="en-US" dirty="0" smtClean="0"/>
              <a:t>} \left( -\</a:t>
            </a:r>
            <a:r>
              <a:rPr lang="en-US" dirty="0" err="1" smtClean="0"/>
              <a:t>frac</a:t>
            </a:r>
            <a:r>
              <a:rPr lang="en-US" dirty="0" smtClean="0"/>
              <a:t>{Q^2}{2} \right )</a:t>
            </a:r>
          </a:p>
          <a:p>
            <a:r>
              <a:rPr lang="en-US" dirty="0" smtClean="0"/>
              <a:t>\end{cases}}}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BBF70-B78B-ED49-9D2D-4C39D288CF64}" type="slidenum">
              <a:rPr lang="sv-SE" smtClean="0"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82846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r>
              <a:rPr lang="en-US" dirty="0" err="1" smtClean="0"/>
              <a:t>displaystyle</a:t>
            </a:r>
            <a:r>
              <a:rPr lang="en-US" dirty="0" smtClean="0"/>
              <a:t>{\</a:t>
            </a:r>
            <a:r>
              <a:rPr lang="en-US" dirty="0" err="1" smtClean="0"/>
              <a:t>displaylines</a:t>
            </a:r>
            <a:r>
              <a:rPr lang="en-US" dirty="0" smtClean="0"/>
              <a:t>{\begin{cases}</a:t>
            </a:r>
          </a:p>
          <a:p>
            <a:r>
              <a:rPr lang="en-US" dirty="0" smtClean="0"/>
              <a:t>      </a:t>
            </a:r>
            <a:r>
              <a:rPr lang="en-US" dirty="0" err="1" smtClean="0"/>
              <a:t>Q_i</a:t>
            </a:r>
            <a:r>
              <a:rPr lang="en-US" dirty="0" smtClean="0"/>
              <a:t> &amp;= \</a:t>
            </a:r>
            <a:r>
              <a:rPr lang="en-US" dirty="0" err="1" smtClean="0"/>
              <a:t>frac</a:t>
            </a:r>
            <a:r>
              <a:rPr lang="en-US" dirty="0" smtClean="0"/>
              <a:t>{\left( k_{</a:t>
            </a:r>
            <a:r>
              <a:rPr lang="en-US" dirty="0" err="1" smtClean="0"/>
              <a:t>eff,i</a:t>
            </a:r>
            <a:r>
              <a:rPr lang="en-US" dirty="0" smtClean="0"/>
              <a:t>} - k_{</a:t>
            </a:r>
            <a:r>
              <a:rPr lang="en-US" dirty="0" err="1" smtClean="0"/>
              <a:t>exp</a:t>
            </a:r>
            <a:r>
              <a:rPr lang="en-US" dirty="0" smtClean="0"/>
              <a:t>}\right)}{\Delta k_{eff}}\\</a:t>
            </a:r>
          </a:p>
          <a:p>
            <a:r>
              <a:rPr lang="en-US" dirty="0" smtClean="0"/>
              <a:t>      </a:t>
            </a:r>
            <a:r>
              <a:rPr lang="en-US" dirty="0" err="1" smtClean="0"/>
              <a:t>w_i</a:t>
            </a:r>
            <a:r>
              <a:rPr lang="en-US" dirty="0" smtClean="0"/>
              <a:t> &amp;= \text{</a:t>
            </a:r>
            <a:r>
              <a:rPr lang="en-US" dirty="0" err="1" smtClean="0"/>
              <a:t>exp</a:t>
            </a:r>
            <a:r>
              <a:rPr lang="en-US" dirty="0" smtClean="0"/>
              <a:t>} \left( -\</a:t>
            </a:r>
            <a:r>
              <a:rPr lang="en-US" dirty="0" err="1" smtClean="0"/>
              <a:t>frac</a:t>
            </a:r>
            <a:r>
              <a:rPr lang="en-US" dirty="0" smtClean="0"/>
              <a:t>{Q^2}{2} \right )</a:t>
            </a:r>
          </a:p>
          <a:p>
            <a:r>
              <a:rPr lang="en-US" dirty="0" smtClean="0"/>
              <a:t>\end{cases}}}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BBF70-B78B-ED49-9D2D-4C39D288CF64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14196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Total Monte Carlo (TMC) technique:</a:t>
            </a:r>
          </a:p>
          <a:p>
            <a:pPr marL="285750" indent="-285750"/>
            <a:r>
              <a:rPr lang="en-US" dirty="0" smtClean="0"/>
              <a:t>TMC uses the randomly generated cross section files.</a:t>
            </a:r>
          </a:p>
          <a:p>
            <a:pPr marL="285750" indent="-285750"/>
            <a:r>
              <a:rPr lang="en-US" dirty="0" smtClean="0"/>
              <a:t>A transport code, such as </a:t>
            </a:r>
            <a:r>
              <a:rPr lang="en-US" dirty="0" err="1" smtClean="0"/>
              <a:t>OpenMC</a:t>
            </a:r>
            <a:r>
              <a:rPr lang="en-US" dirty="0" smtClean="0"/>
              <a:t>, MCNP or SERPENT, uses one set of random files to calculate a macroscopic quantity (e.g. </a:t>
            </a:r>
            <a:r>
              <a:rPr lang="en-US" i="1" dirty="0" err="1" smtClean="0"/>
              <a:t>k</a:t>
            </a:r>
            <a:r>
              <a:rPr lang="en-US" i="1" baseline="-25000" dirty="0" err="1" smtClean="0"/>
              <a:t>eff</a:t>
            </a:r>
            <a:r>
              <a:rPr lang="en-US" dirty="0" smtClean="0"/>
              <a:t>).</a:t>
            </a:r>
          </a:p>
          <a:p>
            <a:pPr marL="285750" indent="-285750"/>
            <a:r>
              <a:rPr lang="en-US" dirty="0" smtClean="0"/>
              <a:t>Repeat for a new set of random files.</a:t>
            </a:r>
          </a:p>
          <a:p>
            <a:pPr marL="285750" indent="-285750"/>
            <a:r>
              <a:rPr lang="en-US" dirty="0" smtClean="0"/>
              <a:t>Will result in a spread of the macroscopic quantity due to the spread in the cross section.</a:t>
            </a:r>
          </a:p>
          <a:p>
            <a:r>
              <a:rPr lang="en-US" dirty="0" smtClean="0"/>
              <a:t>This technique results in precise estimates of the quantity and can handle complex </a:t>
            </a:r>
            <a:r>
              <a:rPr lang="en-US" dirty="0" err="1" smtClean="0"/>
              <a:t>covariances</a:t>
            </a:r>
            <a:r>
              <a:rPr lang="en-US" dirty="0" smtClean="0"/>
              <a:t> that the covariance matrices are unable to describe.</a:t>
            </a:r>
          </a:p>
          <a:p>
            <a:r>
              <a:rPr lang="sv-SE" dirty="0" err="1" smtClean="0"/>
              <a:t>This</a:t>
            </a:r>
            <a:r>
              <a:rPr lang="sv-SE" dirty="0" smtClean="0"/>
              <a:t> </a:t>
            </a:r>
            <a:r>
              <a:rPr lang="sv-SE" dirty="0" err="1" smtClean="0"/>
              <a:t>technique</a:t>
            </a:r>
            <a:r>
              <a:rPr lang="sv-SE" dirty="0" smtClean="0"/>
              <a:t> is </a:t>
            </a:r>
            <a:r>
              <a:rPr lang="sv-SE" dirty="0" err="1" smtClean="0"/>
              <a:t>time</a:t>
            </a:r>
            <a:r>
              <a:rPr lang="sv-SE" dirty="0" smtClean="0"/>
              <a:t> </a:t>
            </a:r>
            <a:r>
              <a:rPr lang="sv-SE" dirty="0" err="1" smtClean="0"/>
              <a:t>consuming</a:t>
            </a:r>
            <a:r>
              <a:rPr lang="sv-SE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BBF70-B78B-ED49-9D2D-4C39D288CF64}" type="slidenum">
              <a:rPr lang="sv-SE" smtClean="0"/>
              <a:t>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50414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Half Monte Carlo (HMC) technique replaces the transport code used in TMC with sensitivity matrices.</a:t>
            </a:r>
          </a:p>
          <a:p>
            <a:r>
              <a:rPr lang="sv-SE" dirty="0" err="1" smtClean="0"/>
              <a:t>Each</a:t>
            </a:r>
            <a:r>
              <a:rPr lang="sv-SE" dirty="0" smtClean="0"/>
              <a:t> integral experiment has a set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sensitivity</a:t>
            </a:r>
            <a:r>
              <a:rPr lang="sv-SE" dirty="0" smtClean="0"/>
              <a:t> </a:t>
            </a:r>
            <a:r>
              <a:rPr lang="sv-SE" dirty="0" err="1" smtClean="0"/>
              <a:t>matrices</a:t>
            </a:r>
            <a:r>
              <a:rPr lang="sv-SE" dirty="0" smtClean="0"/>
              <a:t> </a:t>
            </a:r>
            <a:r>
              <a:rPr lang="sv-SE" dirty="0" err="1" smtClean="0"/>
              <a:t>describig</a:t>
            </a:r>
            <a:r>
              <a:rPr lang="sv-SE" dirty="0" smtClean="0"/>
              <a:t> the </a:t>
            </a:r>
            <a:r>
              <a:rPr lang="sv-SE" dirty="0" err="1" smtClean="0"/>
              <a:t>changes</a:t>
            </a:r>
            <a:endParaRPr lang="en-US" dirty="0" smtClean="0"/>
          </a:p>
          <a:p>
            <a:r>
              <a:rPr lang="en-US" dirty="0" smtClean="0"/>
              <a:t>The sensitivity matrices describes how a macroscopic quantity changes when the cross section changes.</a:t>
            </a:r>
          </a:p>
          <a:p>
            <a:r>
              <a:rPr lang="sv-SE" dirty="0" smtClean="0"/>
              <a:t>[</a:t>
            </a:r>
            <a:r>
              <a:rPr lang="sv-SE" dirty="0" err="1" smtClean="0"/>
              <a:t>Insert</a:t>
            </a:r>
            <a:r>
              <a:rPr lang="sv-SE" dirty="0" smtClean="0"/>
              <a:t> </a:t>
            </a:r>
            <a:r>
              <a:rPr lang="sv-SE" dirty="0" err="1" smtClean="0"/>
              <a:t>equation</a:t>
            </a:r>
            <a:r>
              <a:rPr lang="sv-SE" dirty="0" smtClean="0"/>
              <a:t>]</a:t>
            </a:r>
          </a:p>
          <a:p>
            <a:r>
              <a:rPr lang="en-US" dirty="0" smtClean="0"/>
              <a:t>This calculation is based on the assumption that the Monte Carl transport code can be replaced with a first order Taylor expansion.</a:t>
            </a:r>
            <a:endParaRPr lang="sv-SE" dirty="0" smtClean="0"/>
          </a:p>
          <a:p>
            <a:r>
              <a:rPr lang="en-US" dirty="0" smtClean="0"/>
              <a:t>The sensitivity matrices can be found in e.g. DICE or be calculated using neutron transport tools.</a:t>
            </a:r>
          </a:p>
          <a:p>
            <a:r>
              <a:rPr lang="sv-SE" dirty="0" smtClean="0"/>
              <a:t>Less precise </a:t>
            </a:r>
            <a:r>
              <a:rPr lang="sv-SE" dirty="0" err="1" smtClean="0"/>
              <a:t>than</a:t>
            </a:r>
            <a:r>
              <a:rPr lang="sv-SE" dirty="0" smtClean="0"/>
              <a:t> TMC, </a:t>
            </a:r>
            <a:r>
              <a:rPr lang="sv-SE" dirty="0" err="1" smtClean="0"/>
              <a:t>but</a:t>
            </a:r>
            <a:r>
              <a:rPr lang="sv-SE" dirty="0" smtClean="0"/>
              <a:t> </a:t>
            </a:r>
            <a:r>
              <a:rPr lang="sv-SE" dirty="0" err="1" smtClean="0"/>
              <a:t>much</a:t>
            </a:r>
            <a:r>
              <a:rPr lang="sv-SE" dirty="0" smtClean="0"/>
              <a:t> faster.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BBF70-B78B-ED49-9D2D-4C39D288CF64}" type="slidenum">
              <a:rPr lang="sv-SE" smtClean="0"/>
              <a:t>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76682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r>
              <a:rPr lang="en-US" dirty="0" err="1" smtClean="0"/>
              <a:t>displaystyle</a:t>
            </a:r>
            <a:r>
              <a:rPr lang="en-US" dirty="0" smtClean="0"/>
              <a:t>{\</a:t>
            </a:r>
            <a:r>
              <a:rPr lang="en-US" dirty="0" err="1" smtClean="0"/>
              <a:t>displaylines</a:t>
            </a:r>
            <a:r>
              <a:rPr lang="en-US" dirty="0" smtClean="0"/>
              <a:t>{\begin{cases}</a:t>
            </a:r>
          </a:p>
          <a:p>
            <a:r>
              <a:rPr lang="en-US" dirty="0" smtClean="0"/>
              <a:t>      </a:t>
            </a:r>
            <a:r>
              <a:rPr lang="en-US" dirty="0" err="1" smtClean="0"/>
              <a:t>Q_i</a:t>
            </a:r>
            <a:r>
              <a:rPr lang="en-US" dirty="0" smtClean="0"/>
              <a:t> &amp;= \</a:t>
            </a:r>
            <a:r>
              <a:rPr lang="en-US" dirty="0" err="1" smtClean="0"/>
              <a:t>frac</a:t>
            </a:r>
            <a:r>
              <a:rPr lang="en-US" dirty="0" smtClean="0"/>
              <a:t>{\left( k_{</a:t>
            </a:r>
            <a:r>
              <a:rPr lang="en-US" dirty="0" err="1" smtClean="0"/>
              <a:t>eff,i</a:t>
            </a:r>
            <a:r>
              <a:rPr lang="en-US" dirty="0" smtClean="0"/>
              <a:t>} - k_{</a:t>
            </a:r>
            <a:r>
              <a:rPr lang="en-US" dirty="0" err="1" smtClean="0"/>
              <a:t>exp</a:t>
            </a:r>
            <a:r>
              <a:rPr lang="en-US" dirty="0" smtClean="0"/>
              <a:t>}\right)}{\Delta k_{eff}}\\</a:t>
            </a:r>
          </a:p>
          <a:p>
            <a:r>
              <a:rPr lang="en-US" dirty="0" smtClean="0"/>
              <a:t>      </a:t>
            </a:r>
            <a:r>
              <a:rPr lang="en-US" dirty="0" err="1" smtClean="0"/>
              <a:t>w_i</a:t>
            </a:r>
            <a:r>
              <a:rPr lang="en-US" dirty="0" smtClean="0"/>
              <a:t> &amp;= \text{</a:t>
            </a:r>
            <a:r>
              <a:rPr lang="en-US" dirty="0" err="1" smtClean="0"/>
              <a:t>exp</a:t>
            </a:r>
            <a:r>
              <a:rPr lang="en-US" dirty="0" smtClean="0"/>
              <a:t>} \left( -\</a:t>
            </a:r>
            <a:r>
              <a:rPr lang="en-US" dirty="0" err="1" smtClean="0"/>
              <a:t>frac</a:t>
            </a:r>
            <a:r>
              <a:rPr lang="en-US" dirty="0" smtClean="0"/>
              <a:t>{Q^2}{2} \right )</a:t>
            </a:r>
          </a:p>
          <a:p>
            <a:r>
              <a:rPr lang="en-US" dirty="0" smtClean="0"/>
              <a:t>\end{cases}}}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\sum_{i}\sum_{j}\sum_{k}\left[</a:t>
            </a:r>
            <a:r>
              <a:rPr lang="en-US" dirty="0" err="1" smtClean="0"/>
              <a:t>J_i</a:t>
            </a:r>
            <a:r>
              <a:rPr lang="en-US" dirty="0" smtClean="0"/>
              <a:t> \</a:t>
            </a:r>
            <a:r>
              <a:rPr lang="en-US" dirty="0" err="1" smtClean="0"/>
              <a:t>cdot</a:t>
            </a:r>
            <a:r>
              <a:rPr lang="en-US" dirty="0" smtClean="0"/>
              <a:t> \left\{\text{ND}_j\left(</a:t>
            </a:r>
            <a:r>
              <a:rPr lang="en-US" dirty="0" err="1" smtClean="0"/>
              <a:t>E_k</a:t>
            </a:r>
            <a:r>
              <a:rPr lang="en-US" dirty="0" smtClean="0"/>
              <a:t>\right)-\text{ND}_{central}\left(</a:t>
            </a:r>
            <a:r>
              <a:rPr lang="en-US" dirty="0" err="1" smtClean="0"/>
              <a:t>E_k</a:t>
            </a:r>
            <a:r>
              <a:rPr lang="en-US" dirty="0" smtClean="0"/>
              <a:t>\right)\right\}  \right]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BBF70-B78B-ED49-9D2D-4C39D288CF64}" type="slidenum">
              <a:rPr lang="sv-SE" smtClean="0"/>
              <a:t>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02232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r>
              <a:rPr lang="en-US" dirty="0" err="1" smtClean="0"/>
              <a:t>displaystyle</a:t>
            </a:r>
            <a:r>
              <a:rPr lang="en-US" dirty="0" smtClean="0"/>
              <a:t>{\</a:t>
            </a:r>
            <a:r>
              <a:rPr lang="en-US" dirty="0" err="1" smtClean="0"/>
              <a:t>displaylines</a:t>
            </a:r>
            <a:r>
              <a:rPr lang="en-US" dirty="0" smtClean="0"/>
              <a:t>{\begin{cases}</a:t>
            </a:r>
          </a:p>
          <a:p>
            <a:r>
              <a:rPr lang="en-US" dirty="0" smtClean="0"/>
              <a:t>      \text{</a:t>
            </a:r>
            <a:r>
              <a:rPr lang="en-US" dirty="0" err="1" smtClean="0"/>
              <a:t>cov</a:t>
            </a:r>
            <a:r>
              <a:rPr lang="en-US" dirty="0" smtClean="0"/>
              <a:t>}_{\sigma_{\alpha},\sigma_{\beta}} &amp;= \sum_{i}^{n} \left[\</a:t>
            </a:r>
            <a:r>
              <a:rPr lang="en-US" dirty="0" err="1" smtClean="0"/>
              <a:t>frac</a:t>
            </a:r>
            <a:r>
              <a:rPr lang="en-US" dirty="0" smtClean="0"/>
              <a:t>{\</a:t>
            </a:r>
            <a:r>
              <a:rPr lang="en-US" dirty="0" err="1" smtClean="0"/>
              <a:t>omega_i</a:t>
            </a:r>
            <a:r>
              <a:rPr lang="en-US" dirty="0" smtClean="0"/>
              <a:t>\left( \sigma_{\</a:t>
            </a:r>
            <a:r>
              <a:rPr lang="en-US" dirty="0" err="1" smtClean="0"/>
              <a:t>alpha,i</a:t>
            </a:r>
            <a:r>
              <a:rPr lang="en-US" dirty="0" smtClean="0"/>
              <a:t>}-\bar{\sigma}_{\alpha,\omega}\right)\</a:t>
            </a:r>
            <a:r>
              <a:rPr lang="en-US" dirty="0" err="1" smtClean="0"/>
              <a:t>cdot</a:t>
            </a:r>
            <a:r>
              <a:rPr lang="en-US" dirty="0" smtClean="0"/>
              <a:t>\left( \sigma_{\</a:t>
            </a:r>
            <a:r>
              <a:rPr lang="en-US" dirty="0" err="1" smtClean="0"/>
              <a:t>beta,i</a:t>
            </a:r>
            <a:r>
              <a:rPr lang="en-US" dirty="0" smtClean="0"/>
              <a:t>}-\bar{\sigma}_{\beta,\omega}\right)}{\omega}\right]\\</a:t>
            </a:r>
          </a:p>
          <a:p>
            <a:r>
              <a:rPr lang="en-US" dirty="0" smtClean="0"/>
              <a:t>      \text{</a:t>
            </a:r>
            <a:r>
              <a:rPr lang="en-US" dirty="0" err="1" smtClean="0"/>
              <a:t>var</a:t>
            </a:r>
            <a:r>
              <a:rPr lang="en-US" dirty="0" smtClean="0"/>
              <a:t>}_{\sigma_{\alpha}} &amp;=\text{</a:t>
            </a:r>
            <a:r>
              <a:rPr lang="en-US" dirty="0" err="1" smtClean="0"/>
              <a:t>cov</a:t>
            </a:r>
            <a:r>
              <a:rPr lang="en-US" dirty="0" smtClean="0"/>
              <a:t>}_{\sigma_{\alpha},\sigma_{\alpha}}\\</a:t>
            </a:r>
          </a:p>
          <a:p>
            <a:r>
              <a:rPr lang="en-US" dirty="0" smtClean="0"/>
              <a:t>\rho\left(\sigma_{\alpha},\sigma_{\beta}\right) &amp;= \</a:t>
            </a:r>
            <a:r>
              <a:rPr lang="en-US" dirty="0" err="1" smtClean="0"/>
              <a:t>frac</a:t>
            </a:r>
            <a:r>
              <a:rPr lang="en-US" dirty="0" smtClean="0"/>
              <a:t>{\text{</a:t>
            </a:r>
            <a:r>
              <a:rPr lang="en-US" dirty="0" err="1" smtClean="0"/>
              <a:t>cov</a:t>
            </a:r>
            <a:r>
              <a:rPr lang="en-US" dirty="0" smtClean="0"/>
              <a:t>}_{\sigma_{\alpha},\sigma_{\beta}}}{\</a:t>
            </a:r>
            <a:r>
              <a:rPr lang="en-US" dirty="0" err="1" smtClean="0"/>
              <a:t>sqrt</a:t>
            </a:r>
            <a:r>
              <a:rPr lang="en-US" dirty="0" smtClean="0"/>
              <a:t>{\text{</a:t>
            </a:r>
            <a:r>
              <a:rPr lang="en-US" dirty="0" err="1" smtClean="0"/>
              <a:t>var</a:t>
            </a:r>
            <a:r>
              <a:rPr lang="en-US" dirty="0" smtClean="0"/>
              <a:t>}_{\sigma_{\alpha}}\</a:t>
            </a:r>
            <a:r>
              <a:rPr lang="en-US" dirty="0" err="1" smtClean="0"/>
              <a:t>cdot</a:t>
            </a:r>
            <a:r>
              <a:rPr lang="en-US" dirty="0" smtClean="0"/>
              <a:t>\text{</a:t>
            </a:r>
            <a:r>
              <a:rPr lang="en-US" dirty="0" err="1" smtClean="0"/>
              <a:t>var</a:t>
            </a:r>
            <a:r>
              <a:rPr lang="en-US" dirty="0" smtClean="0"/>
              <a:t>}_{\sigma_{\beta}}}}</a:t>
            </a:r>
          </a:p>
          <a:p>
            <a:r>
              <a:rPr lang="en-US" dirty="0" smtClean="0"/>
              <a:t>\end{cases}}}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BBF70-B78B-ED49-9D2D-4C39D288CF64}" type="slidenum">
              <a:rPr lang="sv-SE" smtClean="0"/>
              <a:t>11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43577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UU_White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B7CC7-C518-2744-AE0D-462C074619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8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693B9-6AA9-3848-98BE-636D099812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834267"/>
            <a:ext cx="9144000" cy="1655762"/>
          </a:xfrm>
        </p:spPr>
        <p:txBody>
          <a:bodyPr/>
          <a:lstStyle>
            <a:lvl1pPr marL="0" indent="0" algn="ctr">
              <a:buNone/>
              <a:defRPr sz="1800" spc="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CLICK HERE TO CHANGE SUBHEADING</a:t>
            </a:r>
          </a:p>
        </p:txBody>
      </p:sp>
    </p:spTree>
    <p:extLst>
      <p:ext uri="{BB962C8B-B14F-4D97-AF65-F5344CB8AC3E}">
        <p14:creationId xmlns:p14="http://schemas.microsoft.com/office/powerpoint/2010/main" val="386117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A2D5DCA-C7EF-D847-BF31-7756142E39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24000" y="2265681"/>
            <a:ext cx="9144000" cy="31089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sv-SE" dirty="0"/>
              <a:t>Click on the icon to add an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B7CC7-C518-2744-AE0D-462C074619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461963"/>
            <a:ext cx="9144000" cy="1417637"/>
          </a:xfrm>
        </p:spPr>
        <p:txBody>
          <a:bodyPr anchor="b"/>
          <a:lstStyle>
            <a:lvl1pPr algn="ctr">
              <a:defRPr sz="38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693B9-6AA9-3848-98BE-636D099812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760722"/>
            <a:ext cx="9144000" cy="259080"/>
          </a:xfrm>
        </p:spPr>
        <p:txBody>
          <a:bodyPr>
            <a:noAutofit/>
          </a:bodyPr>
          <a:lstStyle>
            <a:lvl1pPr marL="0" indent="0" algn="ctr">
              <a:buNone/>
              <a:defRPr sz="1500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 dirty="0"/>
              <a:t>CLICK HERE TO CHANGE SUBHEADING</a:t>
            </a:r>
          </a:p>
        </p:txBody>
      </p:sp>
    </p:spTree>
    <p:extLst>
      <p:ext uri="{BB962C8B-B14F-4D97-AF65-F5344CB8AC3E}">
        <p14:creationId xmlns:p14="http://schemas.microsoft.com/office/powerpoint/2010/main" val="52187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UU_White_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03C56-2D27-904E-B863-86215E4201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5"/>
            <a:ext cx="8852852" cy="44513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0E3859-1AB0-1842-A6D1-C215EC618BF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778001"/>
            <a:ext cx="3596640" cy="408305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Click in the icon to add an image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0CE97-22F3-D54E-97F1-698A9CC7BC2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785939"/>
            <a:ext cx="4900612" cy="4083050"/>
          </a:xfrm>
        </p:spPr>
        <p:txBody>
          <a:bodyPr/>
          <a:lstStyle>
            <a:lvl1pPr marL="0" indent="0">
              <a:buNone/>
              <a:defRPr sz="17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Click here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96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text with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D0E896C-B616-284C-8503-5E9C1C31C6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5"/>
            <a:ext cx="8852852" cy="44513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0139FF6-A53E-FE44-979A-D0660354337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39788" y="1785938"/>
            <a:ext cx="8853487" cy="4084637"/>
          </a:xfrm>
        </p:spPr>
        <p:txBody>
          <a:bodyPr/>
          <a:lstStyle/>
          <a:p>
            <a:pPr lvl="0"/>
            <a:r>
              <a:rPr lang="sv-SE"/>
              <a:t>Click here to add text</a:t>
            </a:r>
          </a:p>
        </p:txBody>
      </p:sp>
    </p:spTree>
    <p:extLst>
      <p:ext uri="{BB962C8B-B14F-4D97-AF65-F5344CB8AC3E}">
        <p14:creationId xmlns:p14="http://schemas.microsoft.com/office/powerpoint/2010/main" val="257668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0E3859-1AB0-1842-A6D1-C215EC618BF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dirty="0"/>
              <a:t>Click on the icon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733417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tif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8">
            <a:extLst>
              <a:ext uri="{FF2B5EF4-FFF2-40B4-BE49-F238E27FC236}">
                <a16:creationId xmlns:a16="http://schemas.microsoft.com/office/drawing/2014/main" id="{FE0BBA05-D59A-5B4F-8075-7C06E6BD20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23494" y="0"/>
            <a:ext cx="2268506" cy="251615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DCFECD-146F-0548-9477-8E29FF567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3B5D4-0A8F-2C48-8AF0-A81A2EDA2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Click here to add text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B212250-8F3F-88F7-592F-66B2035B41E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736580" y="5456555"/>
            <a:ext cx="1036320" cy="103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4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7" r:id="rId3"/>
    <p:sldLayoutId id="2147483665" r:id="rId4"/>
    <p:sldLayoutId id="214748366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900" kern="1200" spc="300">
          <a:solidFill>
            <a:schemeClr val="tx2">
              <a:alpha val="7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81818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81818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81818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81818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epj-n.org/10.1051/epjn/2018006" TargetMode="Externa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3182/NSE03-15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1335AC1-480C-FF48-9F33-8244987F0F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Evaluation of nuclear data using the Half Monte Carlo technique</a:t>
            </a:r>
            <a:endParaRPr lang="en-GB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821D00AD-36C6-8445-A954-264D9BC025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Erik Andersson </a:t>
            </a:r>
            <a:r>
              <a:rPr lang="en-GB" dirty="0" smtClean="0"/>
              <a:t>Sundén, </a:t>
            </a:r>
            <a:r>
              <a:rPr lang="en-GB" dirty="0"/>
              <a:t>Tyra </a:t>
            </a:r>
            <a:r>
              <a:rPr lang="en-GB" dirty="0" err="1" smtClean="0"/>
              <a:t>Axén</a:t>
            </a:r>
            <a:r>
              <a:rPr lang="en-GB" dirty="0" smtClean="0"/>
              <a:t>, </a:t>
            </a:r>
            <a:r>
              <a:rPr lang="en-GB" dirty="0"/>
              <a:t>Olle </a:t>
            </a:r>
            <a:r>
              <a:rPr lang="en-GB" dirty="0" err="1" smtClean="0"/>
              <a:t>Diös</a:t>
            </a:r>
            <a:r>
              <a:rPr lang="en-GB" dirty="0" smtClean="0"/>
              <a:t>, </a:t>
            </a:r>
            <a:r>
              <a:rPr lang="en-GB" dirty="0"/>
              <a:t>Alf </a:t>
            </a:r>
            <a:r>
              <a:rPr lang="en-GB" dirty="0" err="1" smtClean="0"/>
              <a:t>Göök</a:t>
            </a:r>
            <a:r>
              <a:rPr lang="en-GB" dirty="0" smtClean="0"/>
              <a:t>, </a:t>
            </a:r>
            <a:r>
              <a:rPr lang="en-GB" dirty="0"/>
              <a:t>Viktor </a:t>
            </a:r>
            <a:r>
              <a:rPr lang="en-GB" dirty="0" err="1" smtClean="0"/>
              <a:t>Lindström</a:t>
            </a:r>
            <a:r>
              <a:rPr lang="en-GB" dirty="0" smtClean="0"/>
              <a:t>, </a:t>
            </a:r>
            <a:r>
              <a:rPr lang="en-GB" dirty="0"/>
              <a:t>Henrik </a:t>
            </a:r>
            <a:r>
              <a:rPr lang="en-GB" dirty="0" smtClean="0"/>
              <a:t>Sjöstrand, </a:t>
            </a:r>
            <a:r>
              <a:rPr lang="en-GB" dirty="0"/>
              <a:t>Axel </a:t>
            </a:r>
            <a:r>
              <a:rPr lang="en-GB" dirty="0" err="1" smtClean="0"/>
              <a:t>Wohlin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Uppsala University</a:t>
            </a:r>
            <a:endParaRPr lang="en-GB" dirty="0"/>
          </a:p>
        </p:txBody>
      </p:sp>
      <p:pic>
        <p:nvPicPr>
          <p:cNvPr id="1026" name="Picture 2" descr="WONDER 2023 : 6th International Workshop On Nuclear Data Evaluation for Reactor applic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56" y="5490029"/>
            <a:ext cx="2200275" cy="83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(1)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4414700" y="6410631"/>
            <a:ext cx="336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dirty="0"/>
              <a:t>Erik Andersson </a:t>
            </a:r>
            <a:r>
              <a:rPr lang="sv-SE" sz="1400" dirty="0" smtClean="0"/>
              <a:t>Sundén  - </a:t>
            </a:r>
            <a:r>
              <a:rPr lang="sv-SE" sz="1400" dirty="0" err="1" smtClean="0"/>
              <a:t>Wonder</a:t>
            </a:r>
            <a:r>
              <a:rPr lang="sv-SE" sz="1400" dirty="0" smtClean="0"/>
              <a:t> 2023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7050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err="1" smtClean="0"/>
              <a:t>Comparison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cross </a:t>
            </a:r>
            <a:r>
              <a:rPr lang="sv-SE" dirty="0" err="1" smtClean="0"/>
              <a:t>sections</a:t>
            </a:r>
            <a:r>
              <a:rPr lang="sv-SE" dirty="0" smtClean="0"/>
              <a:t> </a:t>
            </a:r>
            <a:r>
              <a:rPr lang="sv-SE" dirty="0" err="1" smtClean="0"/>
              <a:t>before</a:t>
            </a:r>
            <a:r>
              <a:rPr lang="sv-SE" dirty="0" smtClean="0"/>
              <a:t> and </a:t>
            </a:r>
            <a:r>
              <a:rPr lang="sv-SE" dirty="0" err="1" smtClean="0"/>
              <a:t>after</a:t>
            </a:r>
            <a:r>
              <a:rPr lang="sv-SE" dirty="0" smtClean="0"/>
              <a:t> </a:t>
            </a:r>
            <a:r>
              <a:rPr lang="sv-SE" dirty="0" err="1" smtClean="0"/>
              <a:t>usage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integral data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839788" y="5458630"/>
            <a:ext cx="8853487" cy="1020827"/>
          </a:xfrm>
        </p:spPr>
        <p:txBody>
          <a:bodyPr/>
          <a:lstStyle/>
          <a:p>
            <a:pPr marL="0" indent="0">
              <a:buNone/>
            </a:pPr>
            <a:r>
              <a:rPr lang="sv-SE" dirty="0" smtClean="0"/>
              <a:t>The </a:t>
            </a:r>
            <a:r>
              <a:rPr lang="sv-SE" dirty="0" err="1" smtClean="0"/>
              <a:t>difference</a:t>
            </a:r>
            <a:r>
              <a:rPr lang="sv-SE" dirty="0" smtClean="0"/>
              <a:t> at </a:t>
            </a:r>
            <a:r>
              <a:rPr lang="sv-SE" dirty="0" err="1" smtClean="0"/>
              <a:t>most</a:t>
            </a:r>
            <a:r>
              <a:rPr lang="sv-SE" dirty="0" smtClean="0"/>
              <a:t> </a:t>
            </a:r>
            <a:r>
              <a:rPr lang="sv-SE" dirty="0" err="1" smtClean="0"/>
              <a:t>about</a:t>
            </a:r>
            <a:r>
              <a:rPr lang="sv-SE" dirty="0" smtClean="0"/>
              <a:t> 1% from </a:t>
            </a:r>
            <a:r>
              <a:rPr lang="sv-SE" dirty="0" err="1" smtClean="0"/>
              <a:t>before</a:t>
            </a:r>
            <a:r>
              <a:rPr lang="sv-SE" dirty="0" smtClean="0"/>
              <a:t> integral data is </a:t>
            </a:r>
            <a:r>
              <a:rPr lang="sv-SE" dirty="0" err="1" smtClean="0"/>
              <a:t>included</a:t>
            </a:r>
            <a:r>
              <a:rPr lang="sv-SE" dirty="0" smtClean="0"/>
              <a:t> in the (</a:t>
            </a:r>
            <a:r>
              <a:rPr lang="sv-SE" dirty="0" err="1" smtClean="0"/>
              <a:t>n,elastic</a:t>
            </a:r>
            <a:r>
              <a:rPr lang="sv-SE" dirty="0" smtClean="0"/>
              <a:t>) </a:t>
            </a:r>
            <a:r>
              <a:rPr lang="sv-SE" dirty="0" err="1" smtClean="0"/>
              <a:t>scattering</a:t>
            </a:r>
            <a:endParaRPr lang="sv-SE" dirty="0" smtClean="0"/>
          </a:p>
          <a:p>
            <a:pPr marL="0" indent="0">
              <a:buNone/>
            </a:pPr>
            <a:r>
              <a:rPr lang="sv-SE" dirty="0" err="1" smtClean="0"/>
              <a:t>Differs</a:t>
            </a:r>
            <a:r>
              <a:rPr lang="sv-SE" dirty="0" smtClean="0"/>
              <a:t> less </a:t>
            </a:r>
            <a:r>
              <a:rPr lang="sv-SE" dirty="0" err="1" smtClean="0"/>
              <a:t>than</a:t>
            </a:r>
            <a:r>
              <a:rPr lang="sv-SE" dirty="0" smtClean="0"/>
              <a:t> 0.1% in the (</a:t>
            </a:r>
            <a:r>
              <a:rPr lang="sv-SE" dirty="0" err="1" smtClean="0"/>
              <a:t>n,fission</a:t>
            </a:r>
            <a:r>
              <a:rPr lang="sv-SE" dirty="0" smtClean="0"/>
              <a:t>) </a:t>
            </a:r>
            <a:r>
              <a:rPr lang="sv-SE" dirty="0" err="1" smtClean="0"/>
              <a:t>channel</a:t>
            </a:r>
            <a:r>
              <a:rPr lang="sv-SE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426" y="2190058"/>
            <a:ext cx="4002542" cy="30505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-357456" y="3523438"/>
            <a:ext cx="1609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Cross </a:t>
            </a:r>
            <a:r>
              <a:rPr lang="sv-SE" dirty="0" err="1" smtClean="0"/>
              <a:t>section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20489" y="5094216"/>
            <a:ext cx="1626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E</a:t>
            </a:r>
            <a:r>
              <a:rPr lang="sv-SE" baseline="-25000" dirty="0" smtClean="0"/>
              <a:t>n</a:t>
            </a:r>
            <a:r>
              <a:rPr lang="sv-SE" dirty="0" smtClean="0"/>
              <a:t> [MeV]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02180" y="2257603"/>
            <a:ext cx="238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U-235(</a:t>
            </a:r>
            <a:r>
              <a:rPr lang="sv-SE" dirty="0" err="1" smtClean="0"/>
              <a:t>n,elastic</a:t>
            </a:r>
            <a:r>
              <a:rPr lang="sv-SE" dirty="0" smtClean="0"/>
              <a:t>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845" y="2185140"/>
            <a:ext cx="4002542" cy="305053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4307963" y="3518520"/>
            <a:ext cx="1609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Cross </a:t>
            </a:r>
            <a:r>
              <a:rPr lang="sv-SE" dirty="0" err="1" smtClean="0"/>
              <a:t>section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985908" y="5089298"/>
            <a:ext cx="1626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E</a:t>
            </a:r>
            <a:r>
              <a:rPr lang="sv-SE" baseline="-25000" dirty="0" smtClean="0"/>
              <a:t>n</a:t>
            </a:r>
            <a:r>
              <a:rPr lang="sv-SE" dirty="0" smtClean="0"/>
              <a:t> [MeV]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467599" y="2252685"/>
            <a:ext cx="238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U-235(</a:t>
            </a:r>
            <a:r>
              <a:rPr lang="sv-SE" dirty="0" err="1" smtClean="0"/>
              <a:t>n,elastic</a:t>
            </a:r>
            <a:r>
              <a:rPr lang="sv-SE" dirty="0" smtClean="0"/>
              <a:t>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9788" y="1848469"/>
            <a:ext cx="372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 smtClean="0"/>
              <a:t>Before integral data is </a:t>
            </a:r>
            <a:r>
              <a:rPr lang="sv-SE" dirty="0" err="1" smtClean="0"/>
              <a:t>included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05214" y="1843550"/>
            <a:ext cx="372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 err="1" smtClean="0"/>
              <a:t>After</a:t>
            </a:r>
            <a:r>
              <a:rPr lang="sv-SE" dirty="0" smtClean="0"/>
              <a:t> integral data is </a:t>
            </a:r>
            <a:r>
              <a:rPr lang="sv-SE" dirty="0" err="1" smtClean="0"/>
              <a:t>included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(10)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4414700" y="6410631"/>
            <a:ext cx="336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dirty="0"/>
              <a:t>Erik Andersson </a:t>
            </a:r>
            <a:r>
              <a:rPr lang="sv-SE" sz="1400" dirty="0" smtClean="0"/>
              <a:t>Sundén  - </a:t>
            </a:r>
            <a:r>
              <a:rPr lang="sv-SE" sz="1400" dirty="0" err="1" smtClean="0"/>
              <a:t>Wonder</a:t>
            </a:r>
            <a:r>
              <a:rPr lang="sv-SE" sz="1400" dirty="0" smtClean="0"/>
              <a:t> 2023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5850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Weighted averages and weighted correlations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1689642"/>
            <a:ext cx="4591050" cy="1181100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3672041"/>
            <a:ext cx="6722340" cy="190226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015995" y="6430295"/>
            <a:ext cx="40938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Open Sans"/>
                <a:hlinkClick r:id="rId5"/>
              </a:rPr>
              <a:t>D. </a:t>
            </a:r>
            <a:r>
              <a:rPr lang="en-US" sz="1200" dirty="0" err="1" smtClean="0">
                <a:latin typeface="Open Sans"/>
                <a:hlinkClick r:id="rId5"/>
              </a:rPr>
              <a:t>Rochman</a:t>
            </a:r>
            <a:r>
              <a:rPr lang="en-US" sz="1200" dirty="0" smtClean="0">
                <a:latin typeface="Open Sans"/>
                <a:hlinkClick r:id="rId5"/>
              </a:rPr>
              <a:t>, et al., EPJ </a:t>
            </a:r>
            <a:r>
              <a:rPr lang="en-US" sz="1200" dirty="0">
                <a:latin typeface="Open Sans"/>
                <a:hlinkClick r:id="rId5"/>
              </a:rPr>
              <a:t>Nuclear Sci. Technol., 4 (2018) 7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(11)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4414700" y="6410631"/>
            <a:ext cx="336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dirty="0"/>
              <a:t>Erik Andersson </a:t>
            </a:r>
            <a:r>
              <a:rPr lang="sv-SE" sz="1400" dirty="0" smtClean="0"/>
              <a:t>Sundén  - </a:t>
            </a:r>
            <a:r>
              <a:rPr lang="sv-SE" sz="1400" dirty="0" err="1" smtClean="0"/>
              <a:t>Wonder</a:t>
            </a:r>
            <a:r>
              <a:rPr lang="sv-SE" sz="1400" dirty="0" smtClean="0"/>
              <a:t> 2023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1793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Before </a:t>
            </a:r>
            <a:r>
              <a:rPr lang="sv-SE" dirty="0"/>
              <a:t>integral data is </a:t>
            </a:r>
            <a:r>
              <a:rPr lang="sv-SE" dirty="0" err="1"/>
              <a:t>included</a:t>
            </a:r>
            <a:r>
              <a:rPr lang="sv-SE" dirty="0"/>
              <a:t> in </a:t>
            </a:r>
            <a:r>
              <a:rPr lang="sv-SE" dirty="0" err="1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16077" y="1769806"/>
            <a:ext cx="4444182" cy="4100769"/>
          </a:xfrm>
        </p:spPr>
        <p:txBody>
          <a:bodyPr/>
          <a:lstStyle/>
          <a:p>
            <a:r>
              <a:rPr lang="en-US" dirty="0" smtClean="0"/>
              <a:t>As we include the integral data in the evaluation the correlation between the reaction channels changes.</a:t>
            </a:r>
          </a:p>
          <a:p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5413239" y="1432561"/>
            <a:ext cx="4280036" cy="5009871"/>
            <a:chOff x="1486403" y="1432561"/>
            <a:chExt cx="4280036" cy="500987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6403" y="1467944"/>
              <a:ext cx="1849497" cy="253607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96235" y="3893573"/>
              <a:ext cx="1849497" cy="254885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26068" y="1467944"/>
              <a:ext cx="1714894" cy="242562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26069" y="3893573"/>
              <a:ext cx="1749022" cy="2548859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03271" y="1432561"/>
              <a:ext cx="663168" cy="5009871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9699347" y="941706"/>
            <a:ext cx="206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Fission,Fission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68935" y="6429652"/>
            <a:ext cx="206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Elastic</a:t>
            </a:r>
            <a:r>
              <a:rPr lang="sv-SE" dirty="0" smtClean="0">
                <a:solidFill>
                  <a:srgbClr val="FF0000"/>
                </a:solidFill>
              </a:rPr>
              <a:t> </a:t>
            </a:r>
            <a:r>
              <a:rPr lang="sv-SE" dirty="0" err="1" smtClean="0">
                <a:solidFill>
                  <a:srgbClr val="FF0000"/>
                </a:solidFill>
              </a:rPr>
              <a:t>Elastic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(12)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674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After</a:t>
            </a:r>
            <a:r>
              <a:rPr lang="sv-SE" dirty="0" smtClean="0"/>
              <a:t> integral data is </a:t>
            </a:r>
            <a:r>
              <a:rPr lang="sv-SE" dirty="0" err="1" smtClean="0"/>
              <a:t>included</a:t>
            </a:r>
            <a:r>
              <a:rPr lang="sv-SE" dirty="0" smtClean="0"/>
              <a:t> in </a:t>
            </a:r>
            <a:r>
              <a:rPr lang="sv-SE" dirty="0" err="1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25910" y="1785939"/>
            <a:ext cx="4688887" cy="4083920"/>
          </a:xfrm>
        </p:spPr>
        <p:txBody>
          <a:bodyPr/>
          <a:lstStyle/>
          <a:p>
            <a:r>
              <a:rPr lang="en-US" dirty="0" smtClean="0"/>
              <a:t>As we include the integral data in the evaluation the correlation between the reaction channels changes.</a:t>
            </a:r>
          </a:p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429143" y="1432561"/>
            <a:ext cx="4270204" cy="5009871"/>
            <a:chOff x="1496235" y="1432561"/>
            <a:chExt cx="4270204" cy="500987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68530" y="1467944"/>
              <a:ext cx="1767370" cy="2536078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96235" y="3905511"/>
              <a:ext cx="1849497" cy="253692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35900" y="1432562"/>
              <a:ext cx="1744180" cy="246101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26068" y="3893573"/>
              <a:ext cx="1745703" cy="254885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03271" y="1432561"/>
              <a:ext cx="663168" cy="5009871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9699347" y="941706"/>
            <a:ext cx="206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Fission,Fission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68935" y="6429652"/>
            <a:ext cx="206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Elastic</a:t>
            </a:r>
            <a:r>
              <a:rPr lang="sv-SE" dirty="0" smtClean="0">
                <a:solidFill>
                  <a:srgbClr val="FF0000"/>
                </a:solidFill>
              </a:rPr>
              <a:t> </a:t>
            </a:r>
            <a:r>
              <a:rPr lang="sv-SE" dirty="0" err="1" smtClean="0">
                <a:solidFill>
                  <a:srgbClr val="FF0000"/>
                </a:solidFill>
              </a:rPr>
              <a:t>Elastic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(13)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8001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Conclusions</a:t>
            </a:r>
            <a:r>
              <a:rPr lang="sv-SE" dirty="0" smtClean="0"/>
              <a:t> and </a:t>
            </a:r>
            <a:r>
              <a:rPr lang="sv-SE" dirty="0" err="1" smtClean="0"/>
              <a:t>looking</a:t>
            </a:r>
            <a:r>
              <a:rPr lang="sv-SE" dirty="0" smtClean="0"/>
              <a:t>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We have a method of including Integral data</a:t>
            </a:r>
          </a:p>
          <a:p>
            <a:r>
              <a:rPr lang="en-US" sz="1800" dirty="0" smtClean="0"/>
              <a:t>… while being restrained by the differential measurements</a:t>
            </a:r>
          </a:p>
          <a:p>
            <a:r>
              <a:rPr lang="en-US" sz="1800" dirty="0" smtClean="0"/>
              <a:t>The Half Monte Carlo method has been implemented and is ready to be included into the pipeline of Uppsala University.</a:t>
            </a:r>
          </a:p>
          <a:p>
            <a:r>
              <a:rPr lang="en-US" sz="1800" dirty="0" smtClean="0"/>
              <a:t>The inclusion of integral data in the evaluation does not affect the central values of the cross sections more than 1% in a bin.</a:t>
            </a:r>
          </a:p>
          <a:p>
            <a:pPr lvl="1"/>
            <a:r>
              <a:rPr lang="en-US" sz="1600" dirty="0" smtClean="0"/>
              <a:t>It does however affect the correlation between the reaction channels.</a:t>
            </a:r>
          </a:p>
          <a:p>
            <a:r>
              <a:rPr lang="en-US" sz="1800" dirty="0" smtClean="0"/>
              <a:t>Looking for future use of the HMC framework</a:t>
            </a:r>
          </a:p>
          <a:p>
            <a:pPr lvl="1"/>
            <a:r>
              <a:rPr lang="en-US" sz="1600" dirty="0" smtClean="0"/>
              <a:t>Includes work on Shielding experiments.</a:t>
            </a:r>
          </a:p>
          <a:p>
            <a:pPr lvl="1"/>
            <a:endParaRPr lang="en-US" sz="1600" dirty="0" smtClean="0"/>
          </a:p>
          <a:p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(14)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4414700" y="6410631"/>
            <a:ext cx="336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dirty="0"/>
              <a:t>Erik Andersson </a:t>
            </a:r>
            <a:r>
              <a:rPr lang="sv-SE" sz="1400" dirty="0" smtClean="0"/>
              <a:t>Sundén  - </a:t>
            </a:r>
            <a:r>
              <a:rPr lang="sv-SE" sz="1400" dirty="0" err="1" smtClean="0"/>
              <a:t>Wonder</a:t>
            </a:r>
            <a:r>
              <a:rPr lang="sv-SE" sz="1400" dirty="0" smtClean="0"/>
              <a:t> 2023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6876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THANK YOU FOR LISTENING!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(15)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4414700" y="6410631"/>
            <a:ext cx="336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dirty="0"/>
              <a:t>Erik Andersson </a:t>
            </a:r>
            <a:r>
              <a:rPr lang="sv-SE" sz="1400" dirty="0" smtClean="0"/>
              <a:t>Sundén  - </a:t>
            </a:r>
            <a:r>
              <a:rPr lang="sv-SE" sz="1400" dirty="0" err="1" smtClean="0"/>
              <a:t>Wonder</a:t>
            </a:r>
            <a:r>
              <a:rPr lang="sv-SE" sz="1400" dirty="0" smtClean="0"/>
              <a:t> 2023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0055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Godiva - a criticality </a:t>
            </a:r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9788" y="1785939"/>
            <a:ext cx="4587617" cy="4083050"/>
          </a:xfrm>
        </p:spPr>
        <p:txBody>
          <a:bodyPr/>
          <a:lstStyle/>
          <a:p>
            <a:r>
              <a:rPr lang="pl-PL" dirty="0"/>
              <a:t>52.6 kg Uranium sphere</a:t>
            </a:r>
            <a:endParaRPr lang="pl-PL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pl-PL" dirty="0"/>
              <a:t>235-U: 92.7%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pl-PL" dirty="0"/>
              <a:t>238-U: 5.2%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pl-PL" dirty="0"/>
              <a:t>234-U: 1.0% </a:t>
            </a:r>
          </a:p>
        </p:txBody>
      </p:sp>
      <p:pic>
        <p:nvPicPr>
          <p:cNvPr id="2050" name="Picture 2" descr="https://lh6.googleusercontent.com/G_0HcSb5638DvssKN10vZ0r-53kn6Q-zBpmfNJMojhDTpv45pQ7vl1Nt7stj-FCYjKjvVDiSTgTWh1StMd58XzClliE091JWYDp0klTFV_D8Hf5_yUS-mO95g3YMU0bQ7oSXkl8BKY7Nr24OyZUTQx-WOA=s2048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8" r="406"/>
          <a:stretch/>
        </p:blipFill>
        <p:spPr bwMode="auto">
          <a:xfrm>
            <a:off x="5427405" y="1778001"/>
            <a:ext cx="4896465" cy="408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4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Random files – how we make them</a:t>
            </a:r>
            <a:endParaRPr lang="en-US" sz="2000" dirty="0" smtClean="0"/>
          </a:p>
          <a:p>
            <a:r>
              <a:rPr lang="en-US" sz="2000" dirty="0" smtClean="0"/>
              <a:t>Halfway Monte Carlo (HMC) technique</a:t>
            </a:r>
          </a:p>
          <a:p>
            <a:pPr lvl="1"/>
            <a:r>
              <a:rPr lang="sv-SE" sz="1800" dirty="0" smtClean="0"/>
              <a:t>A </a:t>
            </a:r>
            <a:r>
              <a:rPr lang="sv-SE" sz="1800" dirty="0" err="1" smtClean="0"/>
              <a:t>comparison</a:t>
            </a:r>
            <a:r>
              <a:rPr lang="sv-SE" sz="1800" dirty="0" smtClean="0"/>
              <a:t> to the Total Monte Carlo (TMC) </a:t>
            </a:r>
            <a:r>
              <a:rPr lang="sv-SE" sz="1800" dirty="0" err="1" smtClean="0"/>
              <a:t>technique</a:t>
            </a:r>
            <a:endParaRPr lang="sv-SE" sz="2000" dirty="0" smtClean="0"/>
          </a:p>
          <a:p>
            <a:r>
              <a:rPr lang="sv-SE" sz="2000" dirty="0" err="1" smtClean="0"/>
              <a:t>Inclusion</a:t>
            </a:r>
            <a:r>
              <a:rPr lang="sv-SE" sz="2000" dirty="0" smtClean="0"/>
              <a:t> </a:t>
            </a:r>
            <a:r>
              <a:rPr lang="sv-SE" sz="2000" dirty="0" err="1" smtClean="0"/>
              <a:t>of</a:t>
            </a:r>
            <a:r>
              <a:rPr lang="sv-SE" sz="2000" dirty="0" smtClean="0"/>
              <a:t> integral experiments in the </a:t>
            </a:r>
            <a:r>
              <a:rPr lang="sv-SE" sz="2000" dirty="0" err="1" smtClean="0"/>
              <a:t>evaluation</a:t>
            </a:r>
            <a:endParaRPr lang="sv-SE" sz="2000" dirty="0" smtClean="0"/>
          </a:p>
          <a:p>
            <a:endParaRPr lang="sv-SE" sz="2000" dirty="0"/>
          </a:p>
          <a:p>
            <a:endParaRPr lang="sv-SE" sz="2000" dirty="0" smtClean="0"/>
          </a:p>
          <a:p>
            <a:pPr marL="0" indent="0">
              <a:buNone/>
            </a:pPr>
            <a:r>
              <a:rPr lang="sv-SE" sz="2000" dirty="0"/>
              <a:t>In </a:t>
            </a:r>
            <a:r>
              <a:rPr lang="sv-SE" sz="2000" dirty="0" err="1"/>
              <a:t>this</a:t>
            </a:r>
            <a:r>
              <a:rPr lang="sv-SE" sz="2000" dirty="0"/>
              <a:t> presentation, </a:t>
            </a:r>
            <a:r>
              <a:rPr lang="sv-SE" sz="2000" dirty="0" err="1"/>
              <a:t>we</a:t>
            </a:r>
            <a:r>
              <a:rPr lang="sv-SE" sz="2000" dirty="0"/>
              <a:t> </a:t>
            </a:r>
            <a:r>
              <a:rPr lang="sv-SE" sz="2000" dirty="0" err="1"/>
              <a:t>will</a:t>
            </a:r>
            <a:r>
              <a:rPr lang="sv-SE" sz="2000" dirty="0"/>
              <a:t> </a:t>
            </a:r>
            <a:r>
              <a:rPr lang="sv-SE" sz="2000" dirty="0" err="1"/>
              <a:t>use</a:t>
            </a:r>
            <a:r>
              <a:rPr lang="sv-SE" sz="2000" dirty="0"/>
              <a:t> GODIVA, an integral experiment </a:t>
            </a:r>
            <a:r>
              <a:rPr lang="sv-SE" sz="2000" dirty="0" err="1"/>
              <a:t>with</a:t>
            </a:r>
            <a:r>
              <a:rPr lang="sv-SE" sz="2000" dirty="0"/>
              <a:t> </a:t>
            </a:r>
            <a:r>
              <a:rPr lang="sv-SE" sz="2000" dirty="0" err="1"/>
              <a:t>mainly</a:t>
            </a:r>
            <a:r>
              <a:rPr lang="sv-SE" sz="2000" dirty="0"/>
              <a:t> U-235 in it, as an </a:t>
            </a:r>
            <a:r>
              <a:rPr lang="sv-SE" sz="2000" dirty="0" err="1"/>
              <a:t>example</a:t>
            </a:r>
            <a:r>
              <a:rPr lang="sv-SE" sz="2000" dirty="0"/>
              <a:t> on </a:t>
            </a:r>
            <a:r>
              <a:rPr lang="sv-SE" sz="2000" dirty="0" err="1"/>
              <a:t>how</a:t>
            </a:r>
            <a:r>
              <a:rPr lang="sv-SE" sz="2000" dirty="0"/>
              <a:t> the </a:t>
            </a:r>
            <a:r>
              <a:rPr lang="sv-SE" sz="2000" dirty="0" err="1"/>
              <a:t>suggested</a:t>
            </a:r>
            <a:r>
              <a:rPr lang="sv-SE" sz="2000" dirty="0"/>
              <a:t> </a:t>
            </a:r>
            <a:r>
              <a:rPr lang="sv-SE" sz="2000" dirty="0" err="1"/>
              <a:t>framework</a:t>
            </a:r>
            <a:r>
              <a:rPr lang="sv-SE" sz="2000" dirty="0"/>
              <a:t> </a:t>
            </a:r>
            <a:r>
              <a:rPr lang="sv-SE" sz="2000" dirty="0" err="1"/>
              <a:t>could</a:t>
            </a:r>
            <a:r>
              <a:rPr lang="sv-SE" sz="2000" dirty="0"/>
              <a:t> be </a:t>
            </a:r>
            <a:r>
              <a:rPr lang="sv-SE" sz="2000" dirty="0" err="1"/>
              <a:t>applied</a:t>
            </a:r>
            <a:r>
              <a:rPr lang="sv-SE" sz="2000" dirty="0"/>
              <a:t>.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(2)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4414700" y="6410631"/>
            <a:ext cx="336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dirty="0"/>
              <a:t>Erik Andersson </a:t>
            </a:r>
            <a:r>
              <a:rPr lang="sv-SE" sz="1400" dirty="0" smtClean="0"/>
              <a:t>Sundén  - </a:t>
            </a:r>
            <a:r>
              <a:rPr lang="sv-SE" sz="1400" dirty="0" err="1" smtClean="0"/>
              <a:t>Wonder</a:t>
            </a:r>
            <a:r>
              <a:rPr lang="sv-SE" sz="1400" dirty="0" smtClean="0"/>
              <a:t> 2023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52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9788" y="987425"/>
            <a:ext cx="5256212" cy="445136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How</a:t>
            </a:r>
            <a:r>
              <a:rPr lang="sv-SE" dirty="0" smtClean="0"/>
              <a:t> to </a:t>
            </a:r>
            <a:r>
              <a:rPr lang="sv-SE" dirty="0" err="1" smtClean="0"/>
              <a:t>generate</a:t>
            </a:r>
            <a:r>
              <a:rPr lang="sv-SE" dirty="0" smtClean="0"/>
              <a:t> </a:t>
            </a:r>
            <a:r>
              <a:rPr lang="sv-SE" dirty="0" err="1" smtClean="0"/>
              <a:t>random</a:t>
            </a:r>
            <a:r>
              <a:rPr lang="sv-SE" dirty="0" smtClean="0"/>
              <a:t> </a:t>
            </a:r>
            <a:r>
              <a:rPr lang="sv-SE" dirty="0" err="1" smtClean="0"/>
              <a:t>files</a:t>
            </a:r>
            <a:r>
              <a:rPr lang="sv-SE" dirty="0" smtClean="0"/>
              <a:t> </a:t>
            </a:r>
            <a:r>
              <a:rPr lang="sv-SE" dirty="0" err="1" smtClean="0"/>
              <a:t>describing</a:t>
            </a:r>
            <a:r>
              <a:rPr lang="sv-SE" dirty="0" smtClean="0"/>
              <a:t> the </a:t>
            </a:r>
            <a:r>
              <a:rPr lang="sv-SE" dirty="0" err="1" smtClean="0"/>
              <a:t>uncertainty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data</a:t>
            </a:r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835" y="724614"/>
            <a:ext cx="3558969" cy="5800436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8" y="1785939"/>
            <a:ext cx="4900612" cy="404459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a parametrized model for cross sections.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 Uppsala Pipeline, TALYS is used with added model defects corrections among other things.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See talk by Alf </a:t>
            </a:r>
            <a:r>
              <a:rPr lang="en-US" dirty="0" err="1" smtClean="0"/>
              <a:t>Göök</a:t>
            </a:r>
            <a:r>
              <a:rPr lang="en-US" dirty="0" smtClean="0"/>
              <a:t> later today.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Fit the model to differential data (EXFOR).</a:t>
            </a:r>
          </a:p>
          <a:p>
            <a:r>
              <a:rPr lang="en-US" dirty="0" smtClean="0"/>
              <a:t>We can use the UU pipeline to generate a large set of random files.</a:t>
            </a:r>
          </a:p>
          <a:p>
            <a:r>
              <a:rPr lang="en-US" dirty="0" smtClean="0"/>
              <a:t>The distribution of the random files describe the uncertainty of the nuclear evaluation</a:t>
            </a:r>
            <a:r>
              <a:rPr lang="en-US" dirty="0" smtClean="0"/>
              <a:t>.</a:t>
            </a:r>
          </a:p>
          <a:p>
            <a:r>
              <a:rPr lang="sv-SE" dirty="0" err="1"/>
              <a:t>Here</a:t>
            </a:r>
            <a:r>
              <a:rPr lang="sv-SE" dirty="0"/>
              <a:t> </a:t>
            </a:r>
            <a:r>
              <a:rPr lang="sv-SE" dirty="0" err="1"/>
              <a:t>we</a:t>
            </a:r>
            <a:r>
              <a:rPr lang="sv-SE" dirty="0"/>
              <a:t> </a:t>
            </a:r>
            <a:r>
              <a:rPr lang="sv-SE" dirty="0" err="1"/>
              <a:t>use</a:t>
            </a:r>
            <a:r>
              <a:rPr lang="sv-SE" dirty="0"/>
              <a:t> the </a:t>
            </a:r>
            <a:r>
              <a:rPr lang="sv-SE" dirty="0" err="1"/>
              <a:t>Random</a:t>
            </a:r>
            <a:r>
              <a:rPr lang="sv-SE" dirty="0"/>
              <a:t> </a:t>
            </a:r>
            <a:r>
              <a:rPr lang="sv-SE" dirty="0" err="1"/>
              <a:t>files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Tendl</a:t>
            </a:r>
            <a:r>
              <a:rPr lang="sv-SE" dirty="0"/>
              <a:t> 2021</a:t>
            </a:r>
            <a:endParaRPr lang="en-US" dirty="0"/>
          </a:p>
          <a:p>
            <a:endParaRPr lang="sv-SE" dirty="0"/>
          </a:p>
          <a:p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6764594" y="3696929"/>
            <a:ext cx="2909210" cy="29398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798" y="3566578"/>
            <a:ext cx="3980246" cy="30000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5161939" y="4886638"/>
            <a:ext cx="1582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Cross </a:t>
            </a:r>
            <a:r>
              <a:rPr lang="sv-SE" dirty="0" err="1" smtClean="0"/>
              <a:t>section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26565" y="6470735"/>
            <a:ext cx="1626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E</a:t>
            </a:r>
            <a:r>
              <a:rPr lang="sv-SE" baseline="-25000" dirty="0" smtClean="0"/>
              <a:t>n</a:t>
            </a:r>
            <a:r>
              <a:rPr lang="sv-SE" dirty="0" smtClean="0"/>
              <a:t> [MeV]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08256" y="3634122"/>
            <a:ext cx="238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U-235(</a:t>
            </a:r>
            <a:r>
              <a:rPr lang="sv-SE" dirty="0" err="1" smtClean="0"/>
              <a:t>n,elastic</a:t>
            </a:r>
            <a:r>
              <a:rPr lang="sv-SE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(3)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7019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9788" y="987425"/>
            <a:ext cx="5256212" cy="445136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How</a:t>
            </a:r>
            <a:r>
              <a:rPr lang="sv-SE" dirty="0" smtClean="0"/>
              <a:t> to </a:t>
            </a:r>
            <a:r>
              <a:rPr lang="sv-SE" dirty="0" err="1" smtClean="0"/>
              <a:t>generate</a:t>
            </a:r>
            <a:r>
              <a:rPr lang="sv-SE" dirty="0" smtClean="0"/>
              <a:t> </a:t>
            </a:r>
            <a:r>
              <a:rPr lang="sv-SE" dirty="0" err="1" smtClean="0"/>
              <a:t>random</a:t>
            </a:r>
            <a:r>
              <a:rPr lang="sv-SE" dirty="0" smtClean="0"/>
              <a:t> </a:t>
            </a:r>
            <a:r>
              <a:rPr lang="sv-SE" dirty="0" err="1" smtClean="0"/>
              <a:t>files</a:t>
            </a:r>
            <a:r>
              <a:rPr lang="sv-SE" dirty="0" smtClean="0"/>
              <a:t> </a:t>
            </a:r>
            <a:r>
              <a:rPr lang="sv-SE" dirty="0" err="1" smtClean="0"/>
              <a:t>describing</a:t>
            </a:r>
            <a:r>
              <a:rPr lang="sv-SE" dirty="0" smtClean="0"/>
              <a:t> the </a:t>
            </a:r>
            <a:r>
              <a:rPr lang="sv-SE" dirty="0" err="1" smtClean="0"/>
              <a:t>uncertainty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data</a:t>
            </a:r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835" y="724614"/>
            <a:ext cx="3558969" cy="5800436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8" y="1785939"/>
            <a:ext cx="4900612" cy="404459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a parametrized model for cross sections.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 Uppsala Pipeline, TALYS is used with added model defects corrections among other things.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See talk by Alf </a:t>
            </a:r>
            <a:r>
              <a:rPr lang="en-US" dirty="0" err="1" smtClean="0"/>
              <a:t>Göök</a:t>
            </a:r>
            <a:r>
              <a:rPr lang="en-US" dirty="0" smtClean="0"/>
              <a:t> later today.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Fit the model to differential data (EXFOR).</a:t>
            </a:r>
          </a:p>
          <a:p>
            <a:r>
              <a:rPr lang="en-US" dirty="0" smtClean="0"/>
              <a:t>We can use the UU pipeline to generate a large set of random files.</a:t>
            </a:r>
          </a:p>
          <a:p>
            <a:r>
              <a:rPr lang="en-US" dirty="0" smtClean="0"/>
              <a:t>The distribution of the random files describe the uncertainty of the nuclear evaluation.</a:t>
            </a:r>
          </a:p>
          <a:p>
            <a:r>
              <a:rPr lang="sv-SE" dirty="0" err="1"/>
              <a:t>Here</a:t>
            </a:r>
            <a:r>
              <a:rPr lang="sv-SE" dirty="0"/>
              <a:t> </a:t>
            </a:r>
            <a:r>
              <a:rPr lang="sv-SE" dirty="0" err="1"/>
              <a:t>we</a:t>
            </a:r>
            <a:r>
              <a:rPr lang="sv-SE" dirty="0"/>
              <a:t> </a:t>
            </a:r>
            <a:r>
              <a:rPr lang="sv-SE" dirty="0" err="1"/>
              <a:t>use</a:t>
            </a:r>
            <a:r>
              <a:rPr lang="sv-SE" dirty="0"/>
              <a:t> the </a:t>
            </a:r>
            <a:r>
              <a:rPr lang="sv-SE" dirty="0" err="1"/>
              <a:t>Random</a:t>
            </a:r>
            <a:r>
              <a:rPr lang="sv-SE" dirty="0"/>
              <a:t> </a:t>
            </a:r>
            <a:r>
              <a:rPr lang="sv-SE" dirty="0" err="1"/>
              <a:t>files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Tendl</a:t>
            </a:r>
            <a:r>
              <a:rPr lang="sv-SE" dirty="0"/>
              <a:t> 2021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6764594" y="3696929"/>
            <a:ext cx="2909210" cy="29398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6502" y="3566578"/>
            <a:ext cx="4002542" cy="30000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5161939" y="4886638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Cross </a:t>
            </a:r>
            <a:r>
              <a:rPr lang="sv-SE" dirty="0" err="1" smtClean="0"/>
              <a:t>section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26565" y="6470735"/>
            <a:ext cx="1626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E</a:t>
            </a:r>
            <a:r>
              <a:rPr lang="sv-SE" baseline="-25000" dirty="0" smtClean="0"/>
              <a:t>n</a:t>
            </a:r>
            <a:r>
              <a:rPr lang="sv-SE" dirty="0" smtClean="0"/>
              <a:t> [MeV]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08256" y="3634122"/>
            <a:ext cx="238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U-235(</a:t>
            </a:r>
            <a:r>
              <a:rPr lang="sv-SE" dirty="0" err="1" smtClean="0"/>
              <a:t>n,elastic</a:t>
            </a:r>
            <a:r>
              <a:rPr lang="sv-SE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(4)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634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9788" y="987425"/>
            <a:ext cx="5256212" cy="445136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Inclusion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integral data in the </a:t>
            </a:r>
            <a:r>
              <a:rPr lang="sv-SE" dirty="0" err="1" smtClean="0"/>
              <a:t>evaluation</a:t>
            </a:r>
            <a:r>
              <a:rPr lang="sv-SE" dirty="0" smtClean="0"/>
              <a:t> </a:t>
            </a:r>
            <a:r>
              <a:rPr lang="sv-SE" dirty="0" err="1" smtClean="0"/>
              <a:t>procedure</a:t>
            </a:r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835" y="960582"/>
            <a:ext cx="3558969" cy="5800436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06245" y="1785939"/>
            <a:ext cx="4934155" cy="4044590"/>
          </a:xfrm>
        </p:spPr>
        <p:txBody>
          <a:bodyPr/>
          <a:lstStyle/>
          <a:p>
            <a:r>
              <a:rPr lang="en-US" dirty="0" smtClean="0"/>
              <a:t>We propose a way to include integral data into the </a:t>
            </a:r>
            <a:r>
              <a:rPr lang="en-US" dirty="0" smtClean="0"/>
              <a:t>pipeline evaluation.</a:t>
            </a:r>
            <a:endParaRPr lang="en-US" dirty="0" smtClean="0"/>
          </a:p>
          <a:p>
            <a:r>
              <a:rPr lang="en-US" dirty="0" smtClean="0"/>
              <a:t>We will use calculations, typically neutron transport calculations, to see how well the random files describe the macroscopic measures of the integral experiments.</a:t>
            </a:r>
          </a:p>
          <a:p>
            <a:r>
              <a:rPr lang="en-US" dirty="0" smtClean="0"/>
              <a:t>Give each random file a weight, </a:t>
            </a:r>
            <a:r>
              <a:rPr lang="en-US" i="1" dirty="0" smtClean="0"/>
              <a:t>w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dirty="0" smtClean="0"/>
              <a:t>based on the “</a:t>
            </a:r>
            <a:r>
              <a:rPr lang="en-US" i="1" dirty="0" smtClean="0"/>
              <a:t>closeness”</a:t>
            </a:r>
            <a:r>
              <a:rPr lang="en-US" dirty="0" smtClean="0"/>
              <a:t> to the experiment: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925" y="4164588"/>
            <a:ext cx="4295775" cy="1724025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7075055" y="4724400"/>
            <a:ext cx="2512290" cy="99906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587346" y="4935792"/>
            <a:ext cx="2417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Total Monte Carlo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/>
              <a:t>Half</a:t>
            </a:r>
            <a:r>
              <a:rPr lang="sv-SE" dirty="0" smtClean="0"/>
              <a:t> Monte Carlo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(5)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9702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Total Monte Carlo (TMC) </a:t>
            </a:r>
            <a:r>
              <a:rPr lang="sv-SE" dirty="0" err="1" smtClean="0"/>
              <a:t>technique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839788" y="4957456"/>
            <a:ext cx="8853487" cy="131552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Will </a:t>
            </a:r>
            <a:r>
              <a:rPr lang="en-US" dirty="0"/>
              <a:t>result in a spread of the macroscopic quantity due to the spread in the cross section.</a:t>
            </a:r>
          </a:p>
          <a:p>
            <a:r>
              <a:rPr lang="en-US" dirty="0"/>
              <a:t>This technique results in precise estimates of the quantity and can handle </a:t>
            </a:r>
            <a:r>
              <a:rPr lang="en-US" dirty="0" smtClean="0"/>
              <a:t>non-Gaussian correlations that </a:t>
            </a:r>
            <a:r>
              <a:rPr lang="en-US" dirty="0"/>
              <a:t>the covariance matrices are unable to describe.</a:t>
            </a:r>
          </a:p>
          <a:p>
            <a:r>
              <a:rPr lang="sv-SE" dirty="0" err="1"/>
              <a:t>This</a:t>
            </a:r>
            <a:r>
              <a:rPr lang="sv-SE" dirty="0"/>
              <a:t> </a:t>
            </a:r>
            <a:r>
              <a:rPr lang="sv-SE" dirty="0" err="1"/>
              <a:t>technique</a:t>
            </a:r>
            <a:r>
              <a:rPr lang="sv-SE" dirty="0"/>
              <a:t> is </a:t>
            </a:r>
            <a:r>
              <a:rPr lang="sv-SE" dirty="0" err="1"/>
              <a:t>time</a:t>
            </a:r>
            <a:r>
              <a:rPr lang="sv-SE" dirty="0"/>
              <a:t> </a:t>
            </a:r>
            <a:r>
              <a:rPr lang="sv-SE" dirty="0" err="1"/>
              <a:t>consuming</a:t>
            </a:r>
            <a:r>
              <a:rPr lang="sv-SE" dirty="0"/>
              <a:t>.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009" y="1418773"/>
            <a:ext cx="9677400" cy="30765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703067" y="6426637"/>
            <a:ext cx="6488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A.J. </a:t>
            </a:r>
            <a:r>
              <a:rPr lang="en-US" sz="1200" dirty="0" err="1"/>
              <a:t>Koning</a:t>
            </a:r>
            <a:r>
              <a:rPr lang="en-US" sz="1200" dirty="0"/>
              <a:t>, D. </a:t>
            </a:r>
            <a:r>
              <a:rPr lang="en-US" sz="1200" dirty="0" err="1"/>
              <a:t>Rochman</a:t>
            </a:r>
            <a:r>
              <a:rPr lang="en-US" sz="1200" dirty="0"/>
              <a:t>, </a:t>
            </a:r>
            <a:r>
              <a:rPr lang="en-US" sz="1200" dirty="0" err="1" smtClean="0"/>
              <a:t>Nucl</a:t>
            </a:r>
            <a:r>
              <a:rPr lang="en-US" sz="1200" dirty="0"/>
              <a:t>. Data Sheets 113, 2841 (2012)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(6)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4414700" y="6410631"/>
            <a:ext cx="336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dirty="0"/>
              <a:t>Erik Andersson </a:t>
            </a:r>
            <a:r>
              <a:rPr lang="sv-SE" sz="1400" dirty="0" smtClean="0"/>
              <a:t>Sundén  - </a:t>
            </a:r>
            <a:r>
              <a:rPr lang="sv-SE" sz="1400" dirty="0" err="1" smtClean="0"/>
              <a:t>Wonder</a:t>
            </a:r>
            <a:r>
              <a:rPr lang="sv-SE" sz="1400" dirty="0" smtClean="0"/>
              <a:t> 2023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501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Halfway</a:t>
            </a:r>
            <a:r>
              <a:rPr lang="sv-SE" dirty="0" smtClean="0"/>
              <a:t> Monte Carlo (HMC) </a:t>
            </a:r>
            <a:r>
              <a:rPr lang="sv-SE" dirty="0" err="1" smtClean="0"/>
              <a:t>technique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39788" y="5549386"/>
            <a:ext cx="8853487" cy="1362690"/>
          </a:xfrm>
        </p:spPr>
        <p:txBody>
          <a:bodyPr>
            <a:normAutofit/>
          </a:bodyPr>
          <a:lstStyle/>
          <a:p>
            <a:endParaRPr lang="sv-SE" dirty="0"/>
          </a:p>
          <a:p>
            <a:r>
              <a:rPr lang="en-US" dirty="0"/>
              <a:t>This calculation is based on the assumption that the Monte Carl transport code can be replaced with a first order Taylor expansion.</a:t>
            </a:r>
            <a:endParaRPr lang="sv-SE" dirty="0"/>
          </a:p>
          <a:p>
            <a:r>
              <a:rPr lang="sv-SE" dirty="0" smtClean="0"/>
              <a:t>Less </a:t>
            </a:r>
            <a:r>
              <a:rPr lang="sv-SE" dirty="0"/>
              <a:t>precise </a:t>
            </a:r>
            <a:r>
              <a:rPr lang="sv-SE" dirty="0" err="1"/>
              <a:t>than</a:t>
            </a:r>
            <a:r>
              <a:rPr lang="sv-SE" dirty="0"/>
              <a:t> TMC, </a:t>
            </a:r>
            <a:r>
              <a:rPr lang="sv-SE" dirty="0" err="1"/>
              <a:t>but</a:t>
            </a:r>
            <a:r>
              <a:rPr lang="sv-SE" dirty="0"/>
              <a:t> </a:t>
            </a:r>
            <a:r>
              <a:rPr lang="sv-SE" dirty="0" err="1"/>
              <a:t>much</a:t>
            </a:r>
            <a:r>
              <a:rPr lang="sv-SE" dirty="0"/>
              <a:t> faster.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723" y="1426609"/>
            <a:ext cx="9705975" cy="32575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97108" y="6488668"/>
            <a:ext cx="569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J. </a:t>
            </a:r>
            <a:r>
              <a:rPr lang="en-US" dirty="0" err="1"/>
              <a:t>Dyrda</a:t>
            </a:r>
            <a:r>
              <a:rPr lang="en-US" dirty="0"/>
              <a:t> et al.: EPJ Nuclear Sci. Technol. 4, 14 (2018)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2" y="4911530"/>
            <a:ext cx="10058400" cy="9962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(7)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9841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Sensitivity</a:t>
            </a:r>
            <a:r>
              <a:rPr lang="sv-SE" dirty="0" smtClean="0"/>
              <a:t> </a:t>
            </a:r>
            <a:r>
              <a:rPr lang="sv-SE" dirty="0" err="1" smtClean="0"/>
              <a:t>matrices</a:t>
            </a:r>
            <a:r>
              <a:rPr lang="sv-SE" dirty="0" smtClean="0"/>
              <a:t>, </a:t>
            </a:r>
            <a:r>
              <a:rPr lang="sv-SE" i="1" dirty="0" err="1" smtClean="0"/>
              <a:t>J</a:t>
            </a:r>
            <a:r>
              <a:rPr lang="sv-SE" baseline="-25000" dirty="0" err="1" smtClean="0"/>
              <a:t>i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39789" y="1785938"/>
            <a:ext cx="4272998" cy="4084637"/>
          </a:xfrm>
        </p:spPr>
        <p:txBody>
          <a:bodyPr/>
          <a:lstStyle/>
          <a:p>
            <a:r>
              <a:rPr lang="sv-SE" dirty="0" err="1" smtClean="0"/>
              <a:t>Sensitivity</a:t>
            </a:r>
            <a:r>
              <a:rPr lang="sv-SE" dirty="0" smtClean="0"/>
              <a:t> </a:t>
            </a:r>
            <a:r>
              <a:rPr lang="sv-SE" dirty="0" err="1" smtClean="0"/>
              <a:t>matrices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be </a:t>
            </a:r>
            <a:r>
              <a:rPr lang="sv-SE" dirty="0" err="1" smtClean="0"/>
              <a:t>obtained</a:t>
            </a:r>
            <a:r>
              <a:rPr lang="sv-SE" dirty="0" smtClean="0"/>
              <a:t> for different experiments in </a:t>
            </a:r>
            <a:r>
              <a:rPr lang="sv-SE" dirty="0" err="1" smtClean="0"/>
              <a:t>various</a:t>
            </a:r>
            <a:r>
              <a:rPr lang="sv-SE" dirty="0" smtClean="0"/>
              <a:t> </a:t>
            </a:r>
            <a:r>
              <a:rPr lang="sv-SE" dirty="0" err="1" smtClean="0"/>
              <a:t>ways</a:t>
            </a:r>
            <a:r>
              <a:rPr lang="sv-SE" dirty="0" smtClean="0"/>
              <a:t>:</a:t>
            </a:r>
          </a:p>
          <a:p>
            <a:pPr lvl="1"/>
            <a:r>
              <a:rPr lang="sv-SE" dirty="0" err="1" smtClean="0"/>
              <a:t>Sensitivity</a:t>
            </a:r>
            <a:r>
              <a:rPr lang="sv-SE" dirty="0" smtClean="0"/>
              <a:t> </a:t>
            </a:r>
            <a:r>
              <a:rPr lang="sv-SE" dirty="0" err="1" smtClean="0"/>
              <a:t>matrices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be </a:t>
            </a:r>
            <a:r>
              <a:rPr lang="sv-SE" dirty="0" err="1" smtClean="0"/>
              <a:t>calculated</a:t>
            </a:r>
            <a:r>
              <a:rPr lang="sv-SE" dirty="0" smtClean="0"/>
              <a:t> by </a:t>
            </a:r>
            <a:r>
              <a:rPr lang="sv-SE" dirty="0" err="1" smtClean="0"/>
              <a:t>brute</a:t>
            </a:r>
            <a:r>
              <a:rPr lang="sv-SE" dirty="0" smtClean="0"/>
              <a:t> force </a:t>
            </a:r>
            <a:r>
              <a:rPr lang="sv-SE" dirty="0" err="1" smtClean="0"/>
              <a:t>using</a:t>
            </a:r>
            <a:r>
              <a:rPr lang="sv-SE" dirty="0" smtClean="0"/>
              <a:t> a MC transport </a:t>
            </a:r>
            <a:r>
              <a:rPr lang="sv-SE" dirty="0" err="1" smtClean="0"/>
              <a:t>code</a:t>
            </a:r>
            <a:r>
              <a:rPr lang="sv-SE" dirty="0" smtClean="0"/>
              <a:t>, or</a:t>
            </a:r>
          </a:p>
          <a:p>
            <a:pPr lvl="1"/>
            <a:r>
              <a:rPr lang="sv-SE" dirty="0" err="1" smtClean="0"/>
              <a:t>downloaded</a:t>
            </a:r>
            <a:r>
              <a:rPr lang="sv-SE" dirty="0" smtClean="0"/>
              <a:t> via DICE</a:t>
            </a:r>
          </a:p>
          <a:p>
            <a:r>
              <a:rPr lang="sv-SE" dirty="0" smtClean="0"/>
              <a:t>To the right, the </a:t>
            </a:r>
            <a:r>
              <a:rPr lang="sv-SE" dirty="0" err="1" smtClean="0"/>
              <a:t>sensitivity</a:t>
            </a:r>
            <a:r>
              <a:rPr lang="sv-SE" dirty="0" smtClean="0"/>
              <a:t> </a:t>
            </a:r>
            <a:r>
              <a:rPr lang="sv-SE" dirty="0" err="1" smtClean="0"/>
              <a:t>vector</a:t>
            </a:r>
            <a:r>
              <a:rPr lang="sv-SE" dirty="0" smtClean="0"/>
              <a:t> for </a:t>
            </a:r>
            <a:r>
              <a:rPr lang="sv-SE" dirty="0" err="1" smtClean="0"/>
              <a:t>elastic</a:t>
            </a:r>
            <a:r>
              <a:rPr lang="sv-SE" dirty="0" smtClean="0"/>
              <a:t> </a:t>
            </a:r>
            <a:r>
              <a:rPr lang="sv-SE" dirty="0" err="1" smtClean="0"/>
              <a:t>scattering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neutrons in U-235 in the GODIVA experiment is </a:t>
            </a:r>
            <a:r>
              <a:rPr lang="sv-SE" dirty="0" err="1" smtClean="0"/>
              <a:t>shown</a:t>
            </a:r>
            <a:endParaRPr lang="sv-SE" dirty="0" smtClean="0"/>
          </a:p>
          <a:p>
            <a:pPr lvl="1"/>
            <a:r>
              <a:rPr lang="sv-SE" dirty="0" smtClean="0"/>
              <a:t>From DICE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803"/>
          <a:stretch/>
        </p:blipFill>
        <p:spPr>
          <a:xfrm>
            <a:off x="5899355" y="1638670"/>
            <a:ext cx="5103721" cy="35123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40311" y="6335569"/>
            <a:ext cx="87408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333333"/>
                </a:solidFill>
                <a:latin typeface="embedded-roboto"/>
              </a:rPr>
              <a:t>Ali Nouri, Pierre Nagel, J. Blair Briggs &amp; Tatiana </a:t>
            </a:r>
            <a:r>
              <a:rPr lang="en-US" sz="1000" dirty="0" err="1">
                <a:solidFill>
                  <a:srgbClr val="333333"/>
                </a:solidFill>
                <a:latin typeface="embedded-roboto"/>
              </a:rPr>
              <a:t>Ivanova</a:t>
            </a:r>
            <a:r>
              <a:rPr lang="en-US" sz="1000" dirty="0">
                <a:solidFill>
                  <a:srgbClr val="333333"/>
                </a:solidFill>
                <a:latin typeface="embedded-roboto"/>
              </a:rPr>
              <a:t> (2003) DICE: Database for the International Criticality Safety Benchmark Evaluation Program Handbook, Nuclear Science and Engineering, 145:1, 11-19, DOI: </a:t>
            </a:r>
            <a:r>
              <a:rPr lang="en-US" sz="1000" dirty="0">
                <a:solidFill>
                  <a:srgbClr val="005DB4"/>
                </a:solidFill>
                <a:latin typeface="embedded-roboto"/>
                <a:hlinkClick r:id="rId3"/>
              </a:rPr>
              <a:t>10.13182/NSE03-15</a:t>
            </a:r>
            <a:endParaRPr lang="en-US" sz="1000" dirty="0">
              <a:solidFill>
                <a:srgbClr val="333333"/>
              </a:solidFill>
              <a:latin typeface="embedded-roboto"/>
            </a:endParaRPr>
          </a:p>
          <a:p>
            <a:r>
              <a:rPr lang="en-US" sz="1000" dirty="0">
                <a:solidFill>
                  <a:srgbClr val="333333"/>
                </a:solidFill>
                <a:latin typeface="embedded-roboto"/>
              </a:rPr>
              <a:t>Hill, I., </a:t>
            </a:r>
            <a:r>
              <a:rPr lang="en-US" sz="1000" dirty="0" err="1">
                <a:solidFill>
                  <a:srgbClr val="333333"/>
                </a:solidFill>
                <a:latin typeface="embedded-roboto"/>
              </a:rPr>
              <a:t>Gulliford</a:t>
            </a:r>
            <a:r>
              <a:rPr lang="en-US" sz="1000" dirty="0">
                <a:solidFill>
                  <a:srgbClr val="333333"/>
                </a:solidFill>
                <a:latin typeface="embedded-roboto"/>
              </a:rPr>
              <a:t>, J., </a:t>
            </a:r>
            <a:r>
              <a:rPr lang="en-US" sz="1000" dirty="0" err="1">
                <a:solidFill>
                  <a:srgbClr val="333333"/>
                </a:solidFill>
                <a:latin typeface="embedded-roboto"/>
              </a:rPr>
              <a:t>Soppera</a:t>
            </a:r>
            <a:r>
              <a:rPr lang="en-US" sz="1000" dirty="0">
                <a:solidFill>
                  <a:srgbClr val="333333"/>
                </a:solidFill>
                <a:latin typeface="embedded-roboto"/>
              </a:rPr>
              <a:t>, N., &amp; </a:t>
            </a:r>
            <a:r>
              <a:rPr lang="en-US" sz="1000" dirty="0" err="1">
                <a:solidFill>
                  <a:srgbClr val="333333"/>
                </a:solidFill>
                <a:latin typeface="embedded-roboto"/>
              </a:rPr>
              <a:t>Bossant</a:t>
            </a:r>
            <a:r>
              <a:rPr lang="en-US" sz="1000" dirty="0">
                <a:solidFill>
                  <a:srgbClr val="333333"/>
                </a:solidFill>
                <a:latin typeface="embedded-roboto"/>
              </a:rPr>
              <a:t>, M. (2015). </a:t>
            </a:r>
            <a:r>
              <a:rPr lang="en-US" sz="1000" i="1" dirty="0">
                <a:solidFill>
                  <a:srgbClr val="333333"/>
                </a:solidFill>
                <a:latin typeface="embedded-roboto"/>
              </a:rPr>
              <a:t>DICE 2013. New capabilities and data</a:t>
            </a:r>
            <a:r>
              <a:rPr lang="en-US" sz="1000" dirty="0">
                <a:solidFill>
                  <a:srgbClr val="333333"/>
                </a:solidFill>
                <a:latin typeface="embedded-roboto"/>
              </a:rPr>
              <a:t> (No. JAEA-CONF--2014-003)</a:t>
            </a:r>
            <a:endParaRPr lang="en-US" sz="1000" b="0" i="0" dirty="0">
              <a:solidFill>
                <a:srgbClr val="333333"/>
              </a:solidFill>
              <a:effectLst/>
              <a:latin typeface="embedded-robot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(8)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2" y="5383478"/>
            <a:ext cx="10058400" cy="99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92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Giving</a:t>
            </a:r>
            <a:r>
              <a:rPr lang="sv-SE" dirty="0" smtClean="0"/>
              <a:t> </a:t>
            </a:r>
            <a:r>
              <a:rPr lang="sv-SE" dirty="0" err="1" smtClean="0"/>
              <a:t>weights</a:t>
            </a:r>
            <a:r>
              <a:rPr lang="sv-SE" dirty="0" smtClean="0"/>
              <a:t> to </a:t>
            </a:r>
            <a:r>
              <a:rPr lang="sv-SE" dirty="0" err="1" smtClean="0"/>
              <a:t>random</a:t>
            </a:r>
            <a:r>
              <a:rPr lang="sv-SE" dirty="0" smtClean="0"/>
              <a:t> </a:t>
            </a:r>
            <a:r>
              <a:rPr lang="sv-SE" dirty="0" err="1" smtClean="0"/>
              <a:t>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39788" y="3824748"/>
            <a:ext cx="4508959" cy="2045827"/>
          </a:xfrm>
        </p:spPr>
        <p:txBody>
          <a:bodyPr/>
          <a:lstStyle/>
          <a:p>
            <a:r>
              <a:rPr lang="sv-SE" dirty="0" err="1" smtClean="0"/>
              <a:t>Each</a:t>
            </a:r>
            <a:r>
              <a:rPr lang="sv-SE" dirty="0" smtClean="0"/>
              <a:t> </a:t>
            </a:r>
            <a:r>
              <a:rPr lang="sv-SE" dirty="0" err="1" smtClean="0"/>
              <a:t>random</a:t>
            </a:r>
            <a:r>
              <a:rPr lang="sv-SE" dirty="0" smtClean="0"/>
              <a:t> </a:t>
            </a:r>
            <a:r>
              <a:rPr lang="sv-SE" dirty="0" err="1" smtClean="0"/>
              <a:t>file</a:t>
            </a:r>
            <a:r>
              <a:rPr lang="sv-SE" dirty="0" smtClean="0"/>
              <a:t> is given a </a:t>
            </a:r>
            <a:r>
              <a:rPr lang="sv-SE" dirty="0" err="1" smtClean="0"/>
              <a:t>weight</a:t>
            </a:r>
            <a:r>
              <a:rPr lang="sv-SE" dirty="0" smtClean="0"/>
              <a:t> </a:t>
            </a:r>
            <a:r>
              <a:rPr lang="sv-SE" dirty="0" err="1" smtClean="0"/>
              <a:t>based</a:t>
            </a:r>
            <a:r>
              <a:rPr lang="sv-SE" dirty="0" smtClean="0"/>
              <a:t> on </a:t>
            </a:r>
            <a:r>
              <a:rPr lang="sv-SE" dirty="0" err="1" smtClean="0"/>
              <a:t>its</a:t>
            </a:r>
            <a:r>
              <a:rPr lang="sv-SE" dirty="0" smtClean="0"/>
              <a:t> deviation from the experimental </a:t>
            </a:r>
            <a:r>
              <a:rPr lang="sv-SE" dirty="0" err="1" smtClean="0"/>
              <a:t>value</a:t>
            </a:r>
            <a:r>
              <a:rPr lang="sv-SE" dirty="0" smtClean="0"/>
              <a:t>.</a:t>
            </a:r>
          </a:p>
          <a:p>
            <a:r>
              <a:rPr lang="sv-SE" dirty="0"/>
              <a:t> </a:t>
            </a:r>
            <a:r>
              <a:rPr lang="sv-SE" dirty="0" smtClean="0"/>
              <a:t>          is given a </a:t>
            </a:r>
            <a:r>
              <a:rPr lang="sv-SE" dirty="0" err="1" smtClean="0"/>
              <a:t>value</a:t>
            </a:r>
            <a:r>
              <a:rPr lang="sv-SE" dirty="0" smtClean="0"/>
              <a:t> to </a:t>
            </a:r>
            <a:r>
              <a:rPr lang="sv-SE" dirty="0" err="1" smtClean="0"/>
              <a:t>compensate</a:t>
            </a:r>
            <a:r>
              <a:rPr lang="sv-SE" dirty="0" smtClean="0"/>
              <a:t> for </a:t>
            </a:r>
            <a:r>
              <a:rPr lang="sv-SE" dirty="0" err="1" smtClean="0"/>
              <a:t>inconsistencies</a:t>
            </a:r>
            <a:r>
              <a:rPr lang="sv-SE" dirty="0" smtClean="0"/>
              <a:t> in data and </a:t>
            </a:r>
            <a:r>
              <a:rPr lang="sv-SE" dirty="0" err="1" smtClean="0"/>
              <a:t>models</a:t>
            </a:r>
            <a:r>
              <a:rPr lang="sv-SE" dirty="0" smtClean="0"/>
              <a:t>.</a:t>
            </a:r>
          </a:p>
          <a:p>
            <a:pPr lvl="1"/>
            <a:r>
              <a:rPr lang="sv-SE" dirty="0" err="1" smtClean="0"/>
              <a:t>See</a:t>
            </a:r>
            <a:r>
              <a:rPr lang="sv-SE" dirty="0" smtClean="0"/>
              <a:t> ref </a:t>
            </a:r>
            <a:r>
              <a:rPr lang="sv-SE" dirty="0" err="1" smtClean="0"/>
              <a:t>below</a:t>
            </a:r>
            <a:r>
              <a:rPr lang="sv-SE" dirty="0" smtClean="0"/>
              <a:t> for </a:t>
            </a:r>
            <a:r>
              <a:rPr lang="sv-SE" dirty="0" err="1" smtClean="0"/>
              <a:t>more</a:t>
            </a:r>
            <a:r>
              <a:rPr lang="sv-SE" dirty="0" smtClean="0"/>
              <a:t> </a:t>
            </a:r>
            <a:r>
              <a:rPr lang="sv-SE" dirty="0" err="1" smtClean="0"/>
              <a:t>details</a:t>
            </a:r>
            <a:r>
              <a:rPr lang="sv-SE" dirty="0" smtClean="0"/>
              <a:t>.</a:t>
            </a:r>
            <a:br>
              <a:rPr lang="sv-SE" dirty="0" smtClean="0"/>
            </a:br>
            <a:endParaRPr lang="sv-SE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25" y="1873672"/>
            <a:ext cx="4295775" cy="17240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187381" y="6426020"/>
            <a:ext cx="74916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H. Sjöstrand and G. Schnabel E </a:t>
            </a:r>
            <a:r>
              <a:rPr lang="en-US" sz="1200" dirty="0"/>
              <a:t>Web of Conferences </a:t>
            </a:r>
            <a:r>
              <a:rPr lang="nl-NL" sz="1200" dirty="0" smtClean="0"/>
              <a:t>211, 07070 (2019)</a:t>
            </a:r>
            <a:endParaRPr lang="en-US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784" y="1873505"/>
            <a:ext cx="5133975" cy="38385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97069" y="5605495"/>
            <a:ext cx="1626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k</a:t>
            </a:r>
            <a:r>
              <a:rPr lang="sv-SE" baseline="-25000" dirty="0" err="1" smtClean="0"/>
              <a:t>eff,i</a:t>
            </a:r>
            <a:r>
              <a:rPr lang="sv-SE" dirty="0" smtClean="0"/>
              <a:t> [MeV]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0372" y="4681894"/>
            <a:ext cx="678427" cy="27540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9668" y="6410632"/>
            <a:ext cx="584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400" dirty="0" smtClean="0"/>
              <a:t>(9)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8625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U_white">
  <a:themeElements>
    <a:clrScheme name="Gre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2" id="{906F05FD-3FED-B642-9D7B-2C61ED3652B0}" vid="{E8D51924-2F1D-E643-871F-A6C86CF1DAA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2022_09-28_UU_template_16_9_eng PC</Template>
  <TotalTime>13483</TotalTime>
  <Words>1627</Words>
  <Application>Microsoft Office PowerPoint</Application>
  <PresentationFormat>Widescreen</PresentationFormat>
  <Paragraphs>167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embedded-roboto</vt:lpstr>
      <vt:lpstr>Open Sans</vt:lpstr>
      <vt:lpstr>UU_white</vt:lpstr>
      <vt:lpstr>Evaluation of nuclear data using the Half Monte Carlo technique</vt:lpstr>
      <vt:lpstr>OVERVIEW</vt:lpstr>
      <vt:lpstr>How to generate random files describing the uncertainty of data</vt:lpstr>
      <vt:lpstr>How to generate random files describing the uncertainty of data</vt:lpstr>
      <vt:lpstr>Inclusion of integral data in the evaluation procedure</vt:lpstr>
      <vt:lpstr>Total Monte Carlo (TMC) technique</vt:lpstr>
      <vt:lpstr>Halfway Monte Carlo (HMC) technique</vt:lpstr>
      <vt:lpstr>Sensitivity matrices, Ji</vt:lpstr>
      <vt:lpstr>Giving weights to random files</vt:lpstr>
      <vt:lpstr>Comparison of cross sections before and after usage of integral data</vt:lpstr>
      <vt:lpstr>Weighted averages and weighted correlations</vt:lpstr>
      <vt:lpstr>Before integral data is included in evaluation</vt:lpstr>
      <vt:lpstr>After integral data is included in evaluation</vt:lpstr>
      <vt:lpstr>Conclusions and looking forward</vt:lpstr>
      <vt:lpstr>THANK YOU FOR LISTENING!</vt:lpstr>
      <vt:lpstr>Godiva - a criticality experiment</vt:lpstr>
    </vt:vector>
  </TitlesOfParts>
  <Company>Uppsala Uni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nuclear data using the Half Monte Carlo technique</dc:title>
  <dc:creator>Erik Andersson Sundén</dc:creator>
  <cp:lastModifiedBy>Erik Andersson Sundén</cp:lastModifiedBy>
  <cp:revision>57</cp:revision>
  <dcterms:created xsi:type="dcterms:W3CDTF">2023-05-29T12:51:17Z</dcterms:created>
  <dcterms:modified xsi:type="dcterms:W3CDTF">2023-06-08T06:52:22Z</dcterms:modified>
</cp:coreProperties>
</file>