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1"/>
  </p:notesMasterIdLst>
  <p:sldIdLst>
    <p:sldId id="256" r:id="rId4"/>
    <p:sldId id="257" r:id="rId5"/>
    <p:sldId id="285" r:id="rId6"/>
    <p:sldId id="286" r:id="rId7"/>
    <p:sldId id="283" r:id="rId8"/>
    <p:sldId id="278" r:id="rId9"/>
    <p:sldId id="276" r:id="rId10"/>
    <p:sldId id="274" r:id="rId11"/>
    <p:sldId id="279" r:id="rId12"/>
    <p:sldId id="273" r:id="rId13"/>
    <p:sldId id="282" r:id="rId14"/>
    <p:sldId id="275" r:id="rId15"/>
    <p:sldId id="271" r:id="rId16"/>
    <p:sldId id="277" r:id="rId17"/>
    <p:sldId id="284" r:id="rId18"/>
    <p:sldId id="280" r:id="rId19"/>
    <p:sldId id="258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94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71833-7A20-435F-982B-C4034FE5CD7E}" type="datetimeFigureOut">
              <a:rPr lang="es-ES_tradnl" smtClean="0"/>
              <a:t>08/06/2023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1CD81-878D-48D9-9856-3C44AAA2F8A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24613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fld id="{E32B3C5B-0C07-4498-ACC5-8F1B81283C16}" type="slidenum">
              <a:rPr lang="en-GB" altLang="es-ES_tradnl" smtClean="0">
                <a:latin typeface="Arial" charset="0"/>
              </a:rPr>
              <a:pPr>
                <a:spcBef>
                  <a:spcPct val="0"/>
                </a:spcBef>
                <a:buFont typeface="Arial" charset="0"/>
                <a:buNone/>
              </a:pPr>
              <a:t>1</a:t>
            </a:fld>
            <a:endParaRPr lang="en-GB" altLang="es-ES_tradnl" smtClean="0">
              <a:latin typeface="Arial" charset="0"/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es-ES_tradnl" altLang="es-ES_tradnl" sz="1400" baseline="-25000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10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378016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11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3572554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12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3748681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13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219725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14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1707812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15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3133792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16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3940336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13C2CBE8-3D1A-4494-82E7-C568D92F7138}" type="slidenum">
              <a:rPr lang="en-GB" altLang="es-ES_tradnl" b="0"/>
              <a:pPr algn="r">
                <a:spcBef>
                  <a:spcPct val="0"/>
                </a:spcBef>
              </a:pPr>
              <a:t>2</a:t>
            </a:fld>
            <a:endParaRPr lang="en-GB" altLang="es-ES_tradnl" b="0"/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</a:pPr>
            <a:endParaRPr lang="es-ES_tradnl" altLang="es-ES_tradnl" sz="1400" b="0" baseline="-25000">
              <a:solidFill>
                <a:schemeClr val="bg1"/>
              </a:solidFill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AB573974-77C6-406F-A7CF-5E354291B5A9}" type="slidenum">
              <a:rPr lang="en-GB" altLang="es-ES_tradnl" b="0"/>
              <a:pPr algn="r">
                <a:spcBef>
                  <a:spcPct val="0"/>
                </a:spcBef>
              </a:pPr>
              <a:t>3</a:t>
            </a:fld>
            <a:endParaRPr lang="en-GB" altLang="es-ES_tradnl" b="0"/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</a:pPr>
            <a:endParaRPr lang="es-ES_tradnl" altLang="es-ES_tradnl" sz="1400" b="0" baseline="-25000">
              <a:solidFill>
                <a:srgbClr val="FFFFFF"/>
              </a:solidFill>
            </a:endParaRP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2147700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02073FB6-4D39-45D3-A32D-EB63CDB27708}" type="slidenum">
              <a:rPr lang="en-GB" altLang="es-ES_tradnl" b="0"/>
              <a:pPr algn="r">
                <a:spcBef>
                  <a:spcPct val="0"/>
                </a:spcBef>
              </a:pPr>
              <a:t>4</a:t>
            </a:fld>
            <a:endParaRPr lang="en-GB" altLang="es-ES_tradnl" b="0"/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</a:pPr>
            <a:endParaRPr lang="es-ES_tradnl" altLang="es-ES_tradnl" sz="1400" b="0" baseline="-25000">
              <a:solidFill>
                <a:srgbClr val="FFFFFF"/>
              </a:solidFill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823086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D38AC23A-43B2-4762-A2ED-3D4365C9AA59}" type="slidenum">
              <a:rPr kumimoji="0" lang="en-GB" alt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5</a:t>
            </a:fld>
            <a:endParaRPr kumimoji="0" lang="en-GB" altLang="es-ES_tradnl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3316488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6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755836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7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1817228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115966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13C2CBE8-3D1A-4494-82E7-C568D92F7138}" type="slidenum">
              <a:rPr kumimoji="0" lang="en-GB" altLang="es-ES_tradnl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9</a:t>
            </a:fld>
            <a:endParaRPr kumimoji="0" lang="en-GB" altLang="es-ES_tradn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922338" y="685800"/>
            <a:ext cx="50149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8463" cy="41100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altLang="es-ES_tradnl" smtClean="0"/>
          </a:p>
        </p:txBody>
      </p:sp>
    </p:spTree>
    <p:extLst>
      <p:ext uri="{BB962C8B-B14F-4D97-AF65-F5344CB8AC3E}">
        <p14:creationId xmlns:p14="http://schemas.microsoft.com/office/powerpoint/2010/main" val="1022547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CC59B-76F3-4CE8-983D-7245ADE4CFBD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124935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9FCA5-18CC-414B-870E-C56F323DDA9E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780803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A0D59-995F-41FD-B269-F2429BDA4493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2484086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87C43-4DD6-4634-B1B9-75EA2F4E3E56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1531138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0A42D-8B78-43BD-8B6A-E3A165364BAC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2240310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BC879-5837-4511-8233-29EE69984D80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2758597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62F0E-0FCA-42A3-A0ED-B58658E6F80B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162180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A421-3AA3-42BE-A4CA-4C3131F43DBE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332806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5E85C-3DE4-48C2-B22F-3B60D3EA607A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1788237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3E3AE-F933-44C0-98AA-9E137196CB5A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2163551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6DFF3-41CB-484F-8CB9-3A6219EBD9D3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19354358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B86BBCDE-BD17-48C5-8914-A07DFE310234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8554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C7434B1D-E84B-4048-BB39-1179FE57A4D1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2009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32F86C03-EAF0-4E67-838E-D13737A0883E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4332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443B1747-8373-406F-B2FE-A9A293164845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6884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1754AD0B-3A7E-4135-B9AD-7BE8175EDA98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3835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DB433176-421B-4685-9966-1CF4D4089EE8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7610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EEFF96A1-D391-4B76-A7D1-0DA996413692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16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775D111F-CFA3-42C7-A438-5C5DBE1A7A8B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064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7DCDE47F-49E0-4E28-838F-F680A04D178B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3115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A7C1DA7D-CB74-4667-B76C-BE599C28812D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797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644CFEE7-1E6B-4AF7-8300-1D44A3099730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3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08/06/2023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B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_tradnl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_tradnl" smtClean="0"/>
              <a:t>Click to edit the outline text format</a:t>
            </a:r>
          </a:p>
          <a:p>
            <a:pPr lvl="1"/>
            <a:r>
              <a:rPr lang="en-GB" altLang="es-ES_tradnl" smtClean="0"/>
              <a:t>Second Outline Level</a:t>
            </a:r>
          </a:p>
          <a:p>
            <a:pPr lvl="2"/>
            <a:r>
              <a:rPr lang="en-GB" altLang="es-ES_tradnl" smtClean="0"/>
              <a:t>Third Outline Level</a:t>
            </a:r>
          </a:p>
          <a:p>
            <a:pPr lvl="3"/>
            <a:r>
              <a:rPr lang="en-GB" altLang="es-ES_tradnl" smtClean="0"/>
              <a:t>Fourth Outline Level</a:t>
            </a:r>
          </a:p>
          <a:p>
            <a:pPr lvl="4"/>
            <a:r>
              <a:rPr lang="en-GB" altLang="es-ES_tradnl" smtClean="0"/>
              <a:t>Fifth Outline Level</a:t>
            </a:r>
          </a:p>
          <a:p>
            <a:pPr lvl="4"/>
            <a:r>
              <a:rPr lang="en-GB" altLang="es-ES_tradnl" smtClean="0"/>
              <a:t>Sixth Outline Level</a:t>
            </a:r>
          </a:p>
          <a:p>
            <a:pPr lvl="4"/>
            <a:r>
              <a:rPr lang="en-GB" altLang="es-ES_tradnl" smtClean="0"/>
              <a:t>Seventh Outline Level</a:t>
            </a:r>
          </a:p>
          <a:p>
            <a:pPr lvl="4"/>
            <a:r>
              <a:rPr lang="en-GB" altLang="es-ES_tradnl" smtClean="0"/>
              <a:t>Eighth Outline Level</a:t>
            </a:r>
          </a:p>
          <a:p>
            <a:pPr lvl="4"/>
            <a:r>
              <a:rPr lang="en-GB" altLang="es-ES_tradnl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0" baseline="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40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0" baseline="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4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0">
                <a:solidFill>
                  <a:srgbClr val="000000"/>
                </a:solidFill>
                <a:latin typeface="Arial" charset="0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fld id="{DDF2206A-DCE7-464C-A228-69E357A6D516}" type="slidenum">
              <a:rPr lang="en-GB" altLang="es-ES" sz="1400"/>
              <a:pPr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GB" altLang="es-ES" sz="1400"/>
          </a:p>
        </p:txBody>
      </p:sp>
    </p:spTree>
    <p:extLst>
      <p:ext uri="{BB962C8B-B14F-4D97-AF65-F5344CB8AC3E}">
        <p14:creationId xmlns:p14="http://schemas.microsoft.com/office/powerpoint/2010/main" val="337473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5pPr>
      <a:lvl6pPr marL="4572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6pPr>
      <a:lvl7pPr marL="9144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7pPr>
      <a:lvl8pPr marL="1371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8pPr>
      <a:lvl9pPr marL="18288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1313" indent="-341313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B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_tradnl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_tradnl" smtClean="0"/>
              <a:t>Click to edit the outline text format</a:t>
            </a:r>
          </a:p>
          <a:p>
            <a:pPr lvl="1"/>
            <a:r>
              <a:rPr lang="en-GB" altLang="es-ES_tradnl" smtClean="0"/>
              <a:t>Second Outline Level</a:t>
            </a:r>
          </a:p>
          <a:p>
            <a:pPr lvl="2"/>
            <a:r>
              <a:rPr lang="en-GB" altLang="es-ES_tradnl" smtClean="0"/>
              <a:t>Third Outline Level</a:t>
            </a:r>
          </a:p>
          <a:p>
            <a:pPr lvl="3"/>
            <a:r>
              <a:rPr lang="en-GB" altLang="es-ES_tradnl" smtClean="0"/>
              <a:t>Fourth Outline Level</a:t>
            </a:r>
          </a:p>
          <a:p>
            <a:pPr lvl="4"/>
            <a:r>
              <a:rPr lang="en-GB" altLang="es-ES_tradnl" smtClean="0"/>
              <a:t>Fifth Outline Level</a:t>
            </a:r>
          </a:p>
          <a:p>
            <a:pPr lvl="4"/>
            <a:r>
              <a:rPr lang="en-GB" altLang="es-ES_tradnl" smtClean="0"/>
              <a:t>Sixth Outline Level</a:t>
            </a:r>
          </a:p>
          <a:p>
            <a:pPr lvl="4"/>
            <a:r>
              <a:rPr lang="en-GB" altLang="es-ES_tradnl" smtClean="0"/>
              <a:t>Seventh Outline Level</a:t>
            </a:r>
          </a:p>
          <a:p>
            <a:pPr lvl="4"/>
            <a:r>
              <a:rPr lang="en-GB" altLang="es-ES_tradnl" smtClean="0"/>
              <a:t>Eighth Outline Level</a:t>
            </a:r>
          </a:p>
          <a:p>
            <a:pPr lvl="4"/>
            <a:r>
              <a:rPr lang="en-GB" altLang="es-ES_tradnl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t" anchorCtr="0" compatLnSpc="1">
            <a:prstTxWarp prst="textNoShape">
              <a:avLst/>
            </a:prstTxWarp>
          </a:bodyPr>
          <a:lstStyle>
            <a:lvl1pPr algn="l" eaLnBrk="1" hangingPunct="1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0" baseline="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4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0" baseline="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1" tIns="46795" rIns="89991" bIns="467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b="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fld id="{161CF153-CD0D-4E4D-986F-81E7943B1447}" type="slidenum">
              <a:rPr kumimoji="0" lang="en-GB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  <a:defRPr/>
              </a:pPr>
              <a:t>‹Nº›</a:t>
            </a:fld>
            <a:endParaRPr kumimoji="0" lang="en-GB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02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cs typeface="Arial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cs typeface="Arial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cs typeface="Arial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charset="0"/>
          <a:cs typeface="Arial" charset="0"/>
        </a:defRPr>
      </a:lvl5pPr>
      <a:lvl6pPr marL="4572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6pPr>
      <a:lvl7pPr marL="9144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7pPr>
      <a:lvl8pPr marL="1371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8pPr>
      <a:lvl9pPr marL="18288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1313" indent="-341313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microsoft.com/office/2007/relationships/hdphoto" Target="../media/hdphoto7.wdp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17" Type="http://schemas.microsoft.com/office/2007/relationships/hdphoto" Target="../media/hdphoto9.wdp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6" Type="http://schemas.microsoft.com/office/2007/relationships/hdphoto" Target="../media/hdphoto4.wdp"/><Relationship Id="rId11" Type="http://schemas.microsoft.com/office/2007/relationships/hdphoto" Target="../media/hdphoto6.wdp"/><Relationship Id="rId5" Type="http://schemas.openxmlformats.org/officeDocument/2006/relationships/image" Target="../media/image10.png"/><Relationship Id="rId15" Type="http://schemas.microsoft.com/office/2007/relationships/hdphoto" Target="../media/hdphoto8.wdp"/><Relationship Id="rId10" Type="http://schemas.openxmlformats.org/officeDocument/2006/relationships/image" Target="../media/image13.png"/><Relationship Id="rId4" Type="http://schemas.microsoft.com/office/2007/relationships/hdphoto" Target="../media/hdphoto3.wdp"/><Relationship Id="rId9" Type="http://schemas.microsoft.com/office/2007/relationships/hdphoto" Target="../media/hdphoto5.wdp"/><Relationship Id="rId1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5288" y="1268413"/>
            <a:ext cx="8137525" cy="36512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es-ES_tradnl" altLang="es-ES_tradnl" sz="1400" baseline="-25000">
              <a:solidFill>
                <a:srgbClr val="FFFFFF"/>
              </a:solidFill>
            </a:endParaRP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95288" y="1412776"/>
            <a:ext cx="8355012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GB" altLang="es-ES_tradnl" sz="2000" dirty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s-ES_tradnl" sz="2400" b="1" dirty="0" smtClean="0">
                <a:solidFill>
                  <a:srgbClr val="663300"/>
                </a:solidFill>
                <a:latin typeface="Comic Sans MS" pitchFamily="66" charset="0"/>
              </a:rPr>
              <a:t> Looking for integral references for the (</a:t>
            </a:r>
            <a:r>
              <a:rPr lang="en-GB" altLang="es-ES_tradnl" sz="2400" b="1" dirty="0" err="1" smtClean="0">
                <a:solidFill>
                  <a:srgbClr val="663300"/>
                </a:solidFill>
                <a:latin typeface="Comic Sans MS" pitchFamily="66" charset="0"/>
              </a:rPr>
              <a:t>n,f</a:t>
            </a:r>
            <a:r>
              <a:rPr lang="en-GB" altLang="es-ES_tradnl" sz="2400" b="1" dirty="0" smtClean="0">
                <a:solidFill>
                  <a:srgbClr val="663300"/>
                </a:solidFill>
                <a:latin typeface="Comic Sans MS" pitchFamily="66" charset="0"/>
              </a:rPr>
              <a:t>) reaction in actinides above 1 MeV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GB" altLang="es-ES_tradnl" sz="24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GB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 </a:t>
            </a:r>
            <a:endParaRPr lang="en-GB" altLang="es-ES_tradnl" sz="1600" b="1" dirty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s-ES_tradnl" sz="1600" b="1" dirty="0">
                <a:solidFill>
                  <a:srgbClr val="663300"/>
                </a:solidFill>
                <a:latin typeface="Comic Sans MS" pitchFamily="66" charset="0"/>
              </a:rPr>
              <a:t>Ignacio DURAN</a:t>
            </a:r>
            <a:r>
              <a:rPr lang="en-GB" altLang="es-ES_tradnl" sz="1600" b="1" u="sng" dirty="0">
                <a:solidFill>
                  <a:srgbClr val="663300"/>
                </a:solidFill>
                <a:latin typeface="Comic Sans MS" pitchFamily="66" charset="0"/>
              </a:rPr>
              <a:t> 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USC/IAEA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GB" altLang="es-ES_tradnl" sz="16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Roberto CAPOTE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IAEA-NDS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GB" altLang="es-ES_tradnl" sz="1600" b="1" dirty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Georg SCHNABEL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IAEA-NDS</a:t>
            </a:r>
            <a:endParaRPr lang="en-GB" altLang="es-ES_tradnl" sz="1600" b="1" dirty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GB" altLang="es-ES_tradnl" sz="16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</a:pPr>
            <a:endParaRPr lang="en-GB" altLang="es-ES_tradnl" sz="1600" b="1" dirty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</a:pPr>
            <a:endParaRPr lang="en-GB" altLang="es-ES_tradnl" sz="1600" b="1" dirty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GB" altLang="es-ES_tradnl" sz="1600" b="1" dirty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GB" altLang="es-ES_tradnl" sz="16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WONDER-2023, Aix-en-Provence</a:t>
            </a:r>
            <a:r>
              <a:rPr lang="en-GB" altLang="es-ES_tradnl" sz="2000" dirty="0" smtClean="0">
                <a:solidFill>
                  <a:srgbClr val="663300"/>
                </a:solidFill>
                <a:latin typeface="Comic Sans MS" pitchFamily="66" charset="0"/>
              </a:rPr>
              <a:t>  </a:t>
            </a:r>
            <a:endParaRPr lang="en-GB" altLang="es-ES_tradnl" sz="2000" dirty="0">
              <a:solidFill>
                <a:srgbClr val="663300"/>
              </a:solidFill>
              <a:latin typeface="Comic Sans MS" pitchFamily="66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GB" altLang="es-ES_tradnl" sz="1600" dirty="0">
                <a:solidFill>
                  <a:srgbClr val="663300"/>
                </a:solidFill>
                <a:latin typeface="Comic Sans MS" pitchFamily="66" charset="0"/>
              </a:rPr>
              <a:t>  </a:t>
            </a:r>
          </a:p>
        </p:txBody>
      </p:sp>
      <p:pic>
        <p:nvPicPr>
          <p:cNvPr id="2052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8"/>
          <a:stretch/>
        </p:blipFill>
        <p:spPr bwMode="auto">
          <a:xfrm>
            <a:off x="7524328" y="115888"/>
            <a:ext cx="1368847" cy="99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36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6" descr="C:\Users\iduran\Desktop\imagenes\ntof-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6" t="4474" b="11974"/>
          <a:stretch>
            <a:fillRect/>
          </a:stretch>
        </p:blipFill>
        <p:spPr bwMode="auto">
          <a:xfrm>
            <a:off x="323850" y="115888"/>
            <a:ext cx="1728788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43791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340656" y="260350"/>
            <a:ext cx="24785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Three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step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method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96876" y="891733"/>
            <a:ext cx="8208962" cy="54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900" rIns="0" bIns="0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algn="ctr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57900"/>
              </a:buClr>
              <a:buSzPct val="45000"/>
              <a:buFont typeface="Wingdings" pitchFamily="2" charset="2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The second step after adopting the integration limits is to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select those high-resolution </a:t>
            </a:r>
            <a:r>
              <a:rPr lang="en-GB" altLang="es-ES_tradnl" sz="2000" b="1" dirty="0" err="1" smtClean="0">
                <a:solidFill>
                  <a:srgbClr val="663300"/>
                </a:solidFill>
                <a:latin typeface="Comic Sans MS" pitchFamily="66" charset="0"/>
              </a:rPr>
              <a:t>datafiles</a:t>
            </a: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 to be used to obtain the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integral reference value.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8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All the selected </a:t>
            </a:r>
            <a:r>
              <a:rPr kumimoji="0" lang="en-GB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datafiles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have been retrieved from EXFOR,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rejecting as outliers, eventually, those showing either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anomalous dispersion or an integral value</a:t>
            </a: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not compatible with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 mean value of the others.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8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Every experimental </a:t>
            </a:r>
            <a:r>
              <a:rPr kumimoji="0" lang="en-GB" altLang="es-ES_tradnl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datafile</a:t>
            </a: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has been, eventually, renormalized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>
                <a:solidFill>
                  <a:srgbClr val="663300"/>
                </a:solidFill>
                <a:latin typeface="Comic Sans MS" pitchFamily="66" charset="0"/>
              </a:rPr>
              <a:t>u</a:t>
            </a: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sing as factor the ratio of its declared monitor/reference to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 present Standards.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20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Finally, the points in every dataset falling in the selected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>
                <a:solidFill>
                  <a:srgbClr val="663300"/>
                </a:solidFill>
                <a:latin typeface="Comic Sans MS" pitchFamily="66" charset="0"/>
              </a:rPr>
              <a:t>i</a:t>
            </a:r>
            <a:r>
              <a:rPr kumimoji="0" lang="en-GB" altLang="es-ES_tradnl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nterval</a:t>
            </a: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have been fitted to straight-lines, giving so the fitted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value at 9 MeV and the integral value.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2000" b="1" baseline="0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1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endParaRPr kumimoji="0" lang="en-GB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57900"/>
              </a:buClr>
              <a:buSzPct val="45000"/>
              <a:buFont typeface="Wingdings" pitchFamily="2" charset="2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467544" y="6596445"/>
            <a:ext cx="82089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romanUcPeriod"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10.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1118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341457" y="260350"/>
            <a:ext cx="24769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The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case of U8(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n,f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)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139952" y="980728"/>
            <a:ext cx="4927549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900" rIns="0" bIns="0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1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Six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XS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datafiles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retrieved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from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EXFOR: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The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fitted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values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at 9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MeV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are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renormalized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;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The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uncertainties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have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been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calculated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from</a:t>
            </a:r>
            <a:endParaRPr lang="es-ES_tradnl" altLang="es-ES_tradnl" sz="1600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err="1">
                <a:solidFill>
                  <a:srgbClr val="663300"/>
                </a:solidFill>
                <a:latin typeface="Comic Sans MS" pitchFamily="66" charset="0"/>
              </a:rPr>
              <a:t>t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he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standard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deviation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to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the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n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on-weighted</a:t>
            </a:r>
            <a:endParaRPr kumimoji="0" lang="es-ES_tradnl" altLang="es-ES_tradnl" sz="16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>
                <a:solidFill>
                  <a:srgbClr val="663300"/>
                </a:solidFill>
                <a:latin typeface="Comic Sans MS" pitchFamily="66" charset="0"/>
              </a:rPr>
              <a:t>m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ean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values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.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endParaRPr lang="es-ES_tradnl" altLang="es-ES_tradnl" sz="1600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s-ES_tradnl" altLang="es-ES_tradnl" sz="1600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first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column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shows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point-values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at 9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MeV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in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evaluated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libraries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, and in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endParaRPr kumimoji="0" lang="es-ES_tradnl" altLang="es-ES_tradnl" sz="16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err="1">
                <a:solidFill>
                  <a:srgbClr val="663300"/>
                </a:solidFill>
                <a:latin typeface="Comic Sans MS" pitchFamily="66" charset="0"/>
              </a:rPr>
              <a:t>s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econd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one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are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the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values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after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fitting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in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the</a:t>
            </a:r>
            <a:endParaRPr lang="es-ES_tradnl" altLang="es-ES_tradnl" sz="1600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err="1">
                <a:solidFill>
                  <a:srgbClr val="663300"/>
                </a:solidFill>
                <a:latin typeface="Comic Sans MS" pitchFamily="66" charset="0"/>
              </a:rPr>
              <a:t>s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ame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way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that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for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experimental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datasets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.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s-ES_tradnl" altLang="es-ES_tradnl" sz="1600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6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s-ES_tradnl" altLang="es-ES_tradnl" sz="1600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same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procedure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is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applied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to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12 ratio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err="1">
                <a:solidFill>
                  <a:srgbClr val="663300"/>
                </a:solidFill>
                <a:latin typeface="Comic Sans MS" pitchFamily="66" charset="0"/>
              </a:rPr>
              <a:t>d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atasets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retrieved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from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EXFOR.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6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In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column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(1) are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the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XS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values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obtained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after</a:t>
            </a:r>
            <a:endParaRPr lang="es-ES_tradnl" altLang="es-ES_tradnl" sz="1600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m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ultiplying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by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1.768 b </a:t>
            </a:r>
            <a:r>
              <a:rPr kumimoji="0" lang="es-ES_tradnl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and in </a:t>
            </a:r>
            <a:r>
              <a:rPr kumimoji="0" lang="es-ES_tradnl" altLang="es-ES_trad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column</a:t>
            </a:r>
            <a:r>
              <a:rPr kumimoji="0" lang="es-ES_tradnl" altLang="es-ES_tradnl" sz="1600" b="0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(2) are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t</a:t>
            </a:r>
            <a:r>
              <a:rPr lang="es-ES_tradnl" altLang="es-ES_tradnl" sz="1600" baseline="0" dirty="0" err="1" smtClean="0">
                <a:solidFill>
                  <a:srgbClr val="663300"/>
                </a:solidFill>
                <a:latin typeface="Comic Sans MS" pitchFamily="66" charset="0"/>
              </a:rPr>
              <a:t>heir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corresponding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1600" dirty="0" err="1" smtClean="0">
                <a:solidFill>
                  <a:srgbClr val="663300"/>
                </a:solidFill>
                <a:latin typeface="Comic Sans MS" pitchFamily="66" charset="0"/>
              </a:rPr>
              <a:t>integrals</a:t>
            </a: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.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6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1600" dirty="0" smtClean="0">
                <a:solidFill>
                  <a:srgbClr val="663300"/>
                </a:solidFill>
                <a:latin typeface="Comic Sans MS" pitchFamily="66" charset="0"/>
              </a:rPr>
              <a:t>                                         </a:t>
            </a:r>
            <a:r>
              <a:rPr lang="es-ES_tradnl" altLang="es-ES_tradnl" sz="1600" dirty="0" err="1" smtClean="0">
                <a:solidFill>
                  <a:srgbClr val="FF0000"/>
                </a:solidFill>
                <a:latin typeface="Comic Sans MS" pitchFamily="66" charset="0"/>
              </a:rPr>
              <a:t>Why</a:t>
            </a:r>
            <a:r>
              <a:rPr lang="es-ES_tradnl" altLang="es-ES_tradnl" sz="1600" dirty="0" smtClean="0">
                <a:solidFill>
                  <a:srgbClr val="FF0000"/>
                </a:solidFill>
                <a:latin typeface="Comic Sans MS" pitchFamily="66" charset="0"/>
              </a:rPr>
              <a:t> 1.768 b? </a:t>
            </a:r>
            <a:endParaRPr kumimoji="0" lang="es-ES_tradnl" altLang="es-ES_tradnl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s-ES_tradnl" altLang="es-ES_tradnl" sz="1600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6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s-ES_tradnl" altLang="es-ES_tradnl" sz="1600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6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467544" y="659644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11.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819353"/>
              </p:ext>
            </p:extLst>
          </p:nvPr>
        </p:nvGraphicFramePr>
        <p:xfrm>
          <a:off x="107504" y="801688"/>
          <a:ext cx="7704856" cy="7918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Documento" r:id="rId4" imgW="8865047" imgH="9109127" progId="Word.Document.12">
                  <p:embed/>
                </p:oleObj>
              </mc:Choice>
              <mc:Fallback>
                <p:oleObj name="Documento" r:id="rId4" imgW="8865047" imgH="91091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504" y="801688"/>
                        <a:ext cx="7704856" cy="79182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9539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324580" y="260350"/>
            <a:ext cx="451072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Wich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value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is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the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best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STANDARD?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79512" y="1412776"/>
            <a:ext cx="835292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900" rIns="0" bIns="0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noProof="0" dirty="0" smtClean="0">
                <a:solidFill>
                  <a:srgbClr val="663300"/>
                </a:solidFill>
                <a:latin typeface="Comic Sans MS" pitchFamily="66" charset="0"/>
              </a:rPr>
              <a:t>Actually, w</a:t>
            </a:r>
            <a:r>
              <a:rPr kumimoji="0" lang="en-GB" altLang="es-ES_tradnl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e have three values derived from different experiments</a:t>
            </a:r>
            <a:r>
              <a:rPr kumimoji="0" lang="en-GB" altLang="es-ES_tradnl" sz="18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 (not fully uncorrelated): the XS of U5, the XS of U8 and their ratio: 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</a:rPr>
              <a:t>b</a:t>
            </a:r>
            <a:r>
              <a:rPr kumimoji="0" lang="en-GB" altLang="es-ES_tradnl" sz="1800" b="1" i="0" u="none" strike="noStrike" kern="1200" cap="none" spc="0" normalizeH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ut</a:t>
            </a:r>
            <a:r>
              <a:rPr kumimoji="0" lang="en-GB" altLang="es-ES_tradnl" sz="18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 only one should be the “primary”</a:t>
            </a:r>
            <a:r>
              <a:rPr kumimoji="0" lang="en-GB" altLang="es-ES_tradnl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 !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18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Let’s take the U5(</a:t>
            </a:r>
            <a:r>
              <a:rPr kumimoji="0" lang="en-GB" altLang="es-ES_tradn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n,f</a:t>
            </a:r>
            <a:r>
              <a:rPr kumimoji="0" lang="en-GB" altLang="es-ES_tradnl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)</a:t>
            </a: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 @</a:t>
            </a:r>
            <a:r>
              <a:rPr kumimoji="0" lang="en-GB" altLang="es-ES_tradnl" sz="16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GB" altLang="es-ES_tradnl" sz="18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</a:rPr>
              <a:t>9 MeV because there are many ratios to them of the whole set of actinides measurements.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1800" b="1" baseline="0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Let’s take this XS as 1.768 b , a value derived from the renormalized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fits of the U5(</a:t>
            </a:r>
            <a:r>
              <a:rPr lang="en-GB" altLang="es-ES_tradnl" sz="1800" b="1" dirty="0" err="1" smtClean="0">
                <a:solidFill>
                  <a:srgbClr val="663300"/>
                </a:solidFill>
                <a:latin typeface="Comic Sans MS" pitchFamily="66" charset="0"/>
              </a:rPr>
              <a:t>n,f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) experimental datasets, following the present method (that can be improved, obviously!).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u="sng" dirty="0" smtClean="0">
                <a:solidFill>
                  <a:srgbClr val="663300"/>
                </a:solidFill>
                <a:latin typeface="Comic Sans MS" pitchFamily="66" charset="0"/>
              </a:rPr>
              <a:t>It is worth mentioning that no matter this number is, what it is important is to have a first reference (to be changed, eventually).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1800" b="1" baseline="0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So, if the ratio U8/U5 is 0.572, the U8(</a:t>
            </a:r>
            <a:r>
              <a:rPr lang="en-GB" altLang="es-ES_tradnl" sz="1800" b="1" dirty="0" err="1" smtClean="0">
                <a:solidFill>
                  <a:srgbClr val="663300"/>
                </a:solidFill>
                <a:latin typeface="Comic Sans MS" pitchFamily="66" charset="0"/>
              </a:rPr>
              <a:t>n,f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) XS</a:t>
            </a: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 @ 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9 MeV becomes 1.008 b, to be compared with the point-wise value given by GMA for the NDS of 1.017(14) b, and the mean value of the evaluated libraries of 1.003 b.</a:t>
            </a:r>
            <a:endParaRPr lang="en-GB" altLang="es-ES_tradnl" sz="1800" b="1" baseline="0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1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endParaRPr kumimoji="0" lang="en-GB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57900"/>
              </a:buClr>
              <a:buSzPct val="45000"/>
              <a:buFont typeface="Wingdings" pitchFamily="2" charset="2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9750" y="658177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12.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9312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244382" y="260350"/>
            <a:ext cx="267111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Table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of XS at 9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MeV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23528" y="986446"/>
            <a:ext cx="8135696" cy="60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900" rIns="0" bIns="0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By applying the same method to other actinides we have the following values of the XS @ 9 MeV </a:t>
            </a:r>
            <a:r>
              <a:rPr kumimoji="0" lang="en-GB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rPr>
              <a:t> </a:t>
            </a: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9750" y="658177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13.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graphicFrame>
        <p:nvGraphicFramePr>
          <p:cNvPr id="3" name="Tabla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49367520"/>
              </p:ext>
            </p:extLst>
          </p:nvPr>
        </p:nvGraphicFramePr>
        <p:xfrm>
          <a:off x="1763688" y="1556792"/>
          <a:ext cx="5832650" cy="4178785"/>
        </p:xfrm>
        <a:graphic>
          <a:graphicData uri="http://schemas.openxmlformats.org/drawingml/2006/table">
            <a:tbl>
              <a:tblPr firstRow="1" firstCol="1" bandRow="1"/>
              <a:tblGrid>
                <a:gridCol w="864098">
                  <a:extLst>
                    <a:ext uri="{9D8B030D-6E8A-4147-A177-3AD203B41FA5}">
                      <a16:colId xmlns:a16="http://schemas.microsoft.com/office/drawing/2014/main" val="373593255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860242087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185389675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71232735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214101734"/>
                    </a:ext>
                  </a:extLst>
                </a:gridCol>
              </a:tblGrid>
              <a:tr h="354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XS [b] at 9 MeV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959919"/>
                  </a:ext>
                </a:extLst>
              </a:tr>
              <a:tr h="5888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From EXFOR   </a:t>
                      </a: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(XS </a:t>
                      </a:r>
                      <a:r>
                        <a:rPr lang="en-US" sz="12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renorm</a:t>
                      </a: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.)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 EXFOR </a:t>
                      </a: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(Ratios</a:t>
                      </a: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to U5)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Evaluated libraries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Point value  </a:t>
                      </a:r>
                      <a:r>
                        <a:rPr lang="en-US" sz="105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</a:t>
                      </a:r>
                      <a:r>
                        <a:rPr lang="en-US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|  </a:t>
                      </a:r>
                      <a:r>
                        <a:rPr lang="en-US" sz="105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     </a:t>
                      </a:r>
                      <a:r>
                        <a:rPr lang="en-US" sz="105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Fitted value     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8870983"/>
                  </a:ext>
                </a:extLst>
              </a:tr>
              <a:tr h="354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Th232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0.339(6)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0.345(5)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0.339(4)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0.342(4)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1581515"/>
                  </a:ext>
                </a:extLst>
              </a:tr>
              <a:tr h="354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U233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2.287(18)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2.291(24)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2.262(13)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2.259(10)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773410"/>
                  </a:ext>
                </a:extLst>
              </a:tr>
              <a:tr h="354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U235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1.768(17)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1.771(13)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1.769(7)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966349"/>
                  </a:ext>
                </a:extLst>
              </a:tr>
              <a:tr h="354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U238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1.003(9)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1.008(5)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1.004(9)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1.003(6)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8296707"/>
                  </a:ext>
                </a:extLst>
              </a:tr>
              <a:tr h="354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Np237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2.245(55)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2.234(29)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2.166(35)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2.180(32)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085547"/>
                  </a:ext>
                </a:extLst>
              </a:tr>
              <a:tr h="354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Pu239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2.273(21)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2.237(23)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2.253(11)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2.260(5)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0907788"/>
                  </a:ext>
                </a:extLst>
              </a:tr>
              <a:tr h="354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Pu241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2.016(##)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1.992(14)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1.970(9)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1.994(15)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809444"/>
                  </a:ext>
                </a:extLst>
              </a:tr>
              <a:tr h="3363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Am241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2.416(3)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2.570(264)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2.395(20)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2.397(24)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183514"/>
                  </a:ext>
                </a:extLst>
              </a:tr>
              <a:tr h="4188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Am242m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2.329(80)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2.324(84)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2.273(28)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2.257(31)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205825"/>
                  </a:ext>
                </a:extLst>
              </a:tr>
            </a:tbl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153" y="5800598"/>
            <a:ext cx="8135696" cy="60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900" rIns="0" bIns="0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By applying the same method to other actinides we have the following values of the XS @ 9 MeV </a:t>
            </a:r>
            <a:r>
              <a:rPr kumimoji="0" lang="en-GB" altLang="es-ES_trad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98157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073660" y="260350"/>
            <a:ext cx="30125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noProof="0" dirty="0" err="1" smtClean="0">
                <a:solidFill>
                  <a:srgbClr val="993366"/>
                </a:solidFill>
                <a:latin typeface="Bitstream Vera Sans" pitchFamily="32" charset="0"/>
              </a:rPr>
              <a:t>Table</a:t>
            </a:r>
            <a:r>
              <a:rPr lang="es-ES" altLang="es-ES_tradnl" sz="2000" b="1" noProof="0" dirty="0" smtClean="0">
                <a:solidFill>
                  <a:srgbClr val="993366"/>
                </a:solidFill>
                <a:latin typeface="Bitstream Vera Sans" pitchFamily="32" charset="0"/>
              </a:rPr>
              <a:t> of integral </a:t>
            </a:r>
            <a:r>
              <a:rPr lang="es-ES" altLang="es-ES_tradnl" sz="2000" b="1" noProof="0" dirty="0" err="1" smtClean="0">
                <a:solidFill>
                  <a:srgbClr val="993366"/>
                </a:solidFill>
                <a:latin typeface="Bitstream Vera Sans" pitchFamily="32" charset="0"/>
              </a:rPr>
              <a:t>values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23528" y="943077"/>
            <a:ext cx="8496944" cy="1187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900" rIns="0" bIns="0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There is a general good agreement with the mean value of the evaluated libraries.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16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Uncertainties are derived from the standard deviation from the mean values. 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Therefore, it takes the higher values where the number of datasets is lower</a:t>
            </a:r>
            <a:r>
              <a:rPr lang="es-ES_tradnl" altLang="es-ES_tradnl" sz="1800" dirty="0">
                <a:solidFill>
                  <a:srgbClr val="663300"/>
                </a:solidFill>
                <a:latin typeface="Comic Sans MS" pitchFamily="66" charset="0"/>
              </a:rPr>
              <a:t>.</a:t>
            </a:r>
            <a:endParaRPr kumimoji="0" lang="en-GB" altLang="es-ES_tradnl" sz="16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9750" y="658177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14.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graphicFrame>
        <p:nvGraphicFramePr>
          <p:cNvPr id="4" name="Tabla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3513125"/>
              </p:ext>
            </p:extLst>
          </p:nvPr>
        </p:nvGraphicFramePr>
        <p:xfrm>
          <a:off x="1691680" y="2204864"/>
          <a:ext cx="5472608" cy="3726553"/>
        </p:xfrm>
        <a:graphic>
          <a:graphicData uri="http://schemas.openxmlformats.org/drawingml/2006/table">
            <a:tbl>
              <a:tblPr firstRow="1" firstCol="1" bandRow="1"/>
              <a:tblGrid>
                <a:gridCol w="864096">
                  <a:extLst>
                    <a:ext uri="{9D8B030D-6E8A-4147-A177-3AD203B41FA5}">
                      <a16:colId xmlns:a16="http://schemas.microsoft.com/office/drawing/2014/main" val="642079839"/>
                    </a:ext>
                  </a:extLst>
                </a:gridCol>
                <a:gridCol w="1393598">
                  <a:extLst>
                    <a:ext uri="{9D8B030D-6E8A-4147-A177-3AD203B41FA5}">
                      <a16:colId xmlns:a16="http://schemas.microsoft.com/office/drawing/2014/main" val="4199855407"/>
                    </a:ext>
                  </a:extLst>
                </a:gridCol>
                <a:gridCol w="1630738">
                  <a:extLst>
                    <a:ext uri="{9D8B030D-6E8A-4147-A177-3AD203B41FA5}">
                      <a16:colId xmlns:a16="http://schemas.microsoft.com/office/drawing/2014/main" val="412840305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560254572"/>
                    </a:ext>
                  </a:extLst>
                </a:gridCol>
              </a:tblGrid>
              <a:tr h="2888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Integral 8-10 MeV [</a:t>
                      </a:r>
                      <a:r>
                        <a:rPr lang="en-US" sz="14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b·eV</a:t>
                      </a: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066802"/>
                  </a:ext>
                </a:extLst>
              </a:tr>
              <a:tr h="5083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From </a:t>
                      </a: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EXFOR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 </a:t>
                      </a: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EXFOR 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(</a:t>
                      </a: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Ratios to U5)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Evaluated libraries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396223"/>
                  </a:ext>
                </a:extLst>
              </a:tr>
              <a:tr h="3058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Th232</a:t>
                      </a:r>
                      <a:endParaRPr lang="es-E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0.678(12)  </a:t>
                      </a:r>
                      <a:r>
                        <a:rPr lang="en-US" sz="1700" b="1" baseline="20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2%</a:t>
                      </a:r>
                      <a:endParaRPr lang="es-ES" sz="1700" b="1" baseline="20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0.689(9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1.4 %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0.684(8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092392"/>
                  </a:ext>
                </a:extLst>
              </a:tr>
              <a:tr h="3058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U233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4.573(38)  </a:t>
                      </a:r>
                      <a:r>
                        <a:rPr lang="en-US" sz="1700" b="1" baseline="20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0.8%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4.581(48)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1%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4.519(19)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3428968"/>
                  </a:ext>
                </a:extLst>
              </a:tr>
              <a:tr h="3058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U235</a:t>
                      </a:r>
                      <a:endParaRPr lang="es-E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3.535(35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1%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-----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3.537(13)</a:t>
                      </a:r>
                      <a:endParaRPr lang="es-E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9252582"/>
                  </a:ext>
                </a:extLst>
              </a:tr>
              <a:tr h="3058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U238</a:t>
                      </a:r>
                      <a:endParaRPr lang="es-E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2.006(18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0.9%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2.016(8)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0.4%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2.007(13)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2207863"/>
                  </a:ext>
                </a:extLst>
              </a:tr>
              <a:tr h="3058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Np237</a:t>
                      </a:r>
                      <a:endParaRPr lang="es-E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4.417(82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4.404(59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1.4%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4.360(65)</a:t>
                      </a:r>
                      <a:endParaRPr lang="es-E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089105"/>
                  </a:ext>
                </a:extLst>
              </a:tr>
              <a:tr h="3376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Pu239</a:t>
                      </a:r>
                      <a:endParaRPr lang="es-E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4.546(42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4.474(46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4.521(10)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07657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Pu241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4.032(##)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3.983(28)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0.7%</a:t>
                      </a:r>
                      <a:endParaRPr kumimoji="0" lang="es-ES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3.988(31)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5439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Am241</a:t>
                      </a:r>
                      <a:endParaRPr lang="es-ES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4.832(6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0.14%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5.140(528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10%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4.794(48)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885161"/>
                  </a:ext>
                </a:extLst>
              </a:tr>
              <a:tr h="342177">
                <a:tc>
                  <a:txBody>
                    <a:bodyPr/>
                    <a:lstStyle/>
                    <a:p>
                      <a:pPr>
                        <a:lnSpc>
                          <a:spcPct val="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Am242m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4.658(160) </a:t>
                      </a:r>
                      <a:r>
                        <a:rPr lang="en-US" sz="1600" b="1" baseline="20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3.5%</a:t>
                      </a:r>
                      <a:endParaRPr lang="es-ES" sz="1600" b="1" baseline="20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4.648(168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0" lang="en-US" sz="1700" b="1" i="0" u="none" strike="noStrike" kern="1200" cap="none" spc="0" normalizeH="0" baseline="2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3.4%</a:t>
                      </a:r>
                      <a:endParaRPr kumimoji="0" lang="es-E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4.514(63</a:t>
                      </a: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5638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71631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597937" y="260350"/>
            <a:ext cx="196399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s-ES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Bitstream Vera Sans" pitchFamily="32" charset="0"/>
                <a:ea typeface="+mn-ea"/>
                <a:cs typeface="Arial" charset="0"/>
              </a:rPr>
              <a:t>Quick </a:t>
            </a:r>
            <a:r>
              <a:rPr kumimoji="0" lang="es-ES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Bitstream Vera Sans" pitchFamily="32" charset="0"/>
                <a:ea typeface="+mn-ea"/>
                <a:cs typeface="Arial" charset="0"/>
              </a:rPr>
              <a:t>remarks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23528" y="1484784"/>
            <a:ext cx="8208962" cy="295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36000" rIns="36000" bIns="36000" anchor="t" anchorCtr="1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At a first glance, j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ust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looking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at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previous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tables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and at</a:t>
            </a: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800" b="1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2000" b="1" dirty="0">
                <a:solidFill>
                  <a:srgbClr val="663300"/>
                </a:solidFill>
                <a:latin typeface="Comic Sans MS" pitchFamily="66" charset="0"/>
              </a:rPr>
              <a:t>t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he</a:t>
            </a:r>
            <a:r>
              <a:rPr lang="es-ES_tradnl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2000" b="1" dirty="0" err="1" smtClean="0">
                <a:solidFill>
                  <a:srgbClr val="663300"/>
                </a:solidFill>
                <a:latin typeface="Comic Sans MS" pitchFamily="66" charset="0"/>
              </a:rPr>
              <a:t>evaluated</a:t>
            </a:r>
            <a:r>
              <a:rPr lang="es-ES_tradnl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XS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shapes</a:t>
            </a:r>
            <a:r>
              <a:rPr lang="es-ES_tradnl" altLang="es-ES_tradnl" sz="2000" b="1" dirty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-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here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shown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in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r>
              <a:rPr lang="es-ES_tradnl" altLang="es-ES_tradnl" sz="2000" b="1" noProof="0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s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lide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# 8 –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it</a:t>
            </a:r>
            <a:endParaRPr kumimoji="0" lang="es-ES_tradnl" altLang="es-ES_tradnl" sz="2000" b="1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s-ES_tradnl" altLang="es-ES_tradnl" sz="8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can be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remarked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that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some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datapoints</a:t>
            </a:r>
            <a:r>
              <a:rPr kumimoji="0" lang="es-ES_tradnl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in </a:t>
            </a:r>
            <a:r>
              <a:rPr kumimoji="0" lang="es-ES_tradnl" altLang="es-ES_tradnl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</a:t>
            </a:r>
            <a:r>
              <a:rPr kumimoji="0" lang="es-ES_tradnl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s-ES_tradnl" altLang="es-ES_tradnl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evaluated</a:t>
            </a:r>
            <a:r>
              <a:rPr kumimoji="0" lang="es-ES_tradnl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files,</a:t>
            </a: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800" b="1" i="0" u="none" strike="noStrike" kern="1200" cap="none" spc="0" normalizeH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lvl="0">
              <a:lnSpc>
                <a:spcPct val="93000"/>
              </a:lnSpc>
              <a:spcBef>
                <a:spcPct val="0"/>
              </a:spcBef>
              <a:buNone/>
              <a:defRPr/>
            </a:pPr>
            <a:r>
              <a:rPr lang="es-ES_tradnl" altLang="es-ES_tradnl" sz="2000" b="1" dirty="0">
                <a:solidFill>
                  <a:srgbClr val="663300"/>
                </a:solidFill>
                <a:latin typeface="Comic Sans MS" pitchFamily="66" charset="0"/>
              </a:rPr>
              <a:t>in </a:t>
            </a:r>
            <a:r>
              <a:rPr lang="es-ES_tradnl" altLang="es-ES_tradnl" sz="2000" b="1" dirty="0" err="1">
                <a:solidFill>
                  <a:srgbClr val="663300"/>
                </a:solidFill>
                <a:latin typeface="Comic Sans MS" pitchFamily="66" charset="0"/>
              </a:rPr>
              <a:t>this</a:t>
            </a:r>
            <a:r>
              <a:rPr lang="es-ES_tradnl" altLang="es-ES_tradnl" sz="2000" b="1" dirty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2000" b="1" dirty="0" err="1">
                <a:solidFill>
                  <a:srgbClr val="663300"/>
                </a:solidFill>
                <a:latin typeface="Comic Sans MS" pitchFamily="66" charset="0"/>
              </a:rPr>
              <a:t>energy</a:t>
            </a:r>
            <a:r>
              <a:rPr lang="es-ES_tradnl" altLang="es-ES_tradnl" sz="2000" b="1" dirty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es-ES_tradnl" altLang="es-ES_tradnl" sz="2000" b="1" dirty="0" err="1" smtClean="0">
                <a:solidFill>
                  <a:srgbClr val="663300"/>
                </a:solidFill>
                <a:latin typeface="Comic Sans MS" pitchFamily="66" charset="0"/>
              </a:rPr>
              <a:t>range</a:t>
            </a:r>
            <a:r>
              <a:rPr lang="es-ES_tradnl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, </a:t>
            </a:r>
            <a:r>
              <a:rPr lang="es-ES_tradnl" altLang="es-ES_tradnl" sz="2000" b="1" dirty="0">
                <a:solidFill>
                  <a:srgbClr val="663300"/>
                </a:solidFill>
                <a:latin typeface="Comic Sans MS" pitchFamily="66" charset="0"/>
              </a:rPr>
              <a:t>are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worth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of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improvement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. </a:t>
            </a:r>
            <a:r>
              <a:rPr kumimoji="0" lang="es-ES_tradnl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Namely</a:t>
            </a: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:</a:t>
            </a: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s-ES_tradnl" altLang="es-ES_tradnl" sz="20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ENDF in U233 and Pu241;</a:t>
            </a: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s-ES_tradnl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CENDL in U233, Np 237 and Am241;</a:t>
            </a: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JENDL</a:t>
            </a:r>
            <a:r>
              <a:rPr kumimoji="0" lang="es-ES_tradnl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in U233.</a:t>
            </a:r>
            <a:endParaRPr kumimoji="0" lang="es-ES_tradnl" altLang="es-ES_tradnl" sz="2000" b="1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s-ES_tradnl" altLang="es-ES_tradnl" sz="20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2000" b="1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s-ES_tradnl" altLang="es-ES_tradnl" sz="20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l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s-ES_tradnl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endParaRPr kumimoji="0" lang="es-ES_tradnl" altLang="es-ES_tradnl" sz="2000" b="1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9750" y="658177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15.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575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538626" y="260350"/>
            <a:ext cx="208262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noProof="0" dirty="0" smtClean="0">
                <a:solidFill>
                  <a:srgbClr val="993366"/>
                </a:solidFill>
                <a:latin typeface="Bitstream Vera Sans" pitchFamily="32" charset="0"/>
              </a:rPr>
              <a:t>CONCLUSIONS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95068" y="980728"/>
            <a:ext cx="828143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900" rIns="0" bIns="0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algn="ctr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57900"/>
              </a:buClr>
              <a:buSzPct val="45000"/>
              <a:buFont typeface="Wingdings" pitchFamily="2" charset="2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Integral references in both the thermal energy range and in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 RRR were defined, probing to be very useful for </a:t>
            </a: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evaluators.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They are easy to be used for normalizing both old and new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experimental datasets.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1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Now is the turn to define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a new integrating interval above</a:t>
            </a:r>
            <a:r>
              <a:rPr kumimoji="0" lang="en-GB" altLang="es-ES_tradnl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1</a:t>
            </a:r>
            <a:r>
              <a:rPr kumimoji="0" lang="en-GB" altLang="es-ES_tradnl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MeV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in order to better normalize the evaluated </a:t>
            </a:r>
            <a:r>
              <a:rPr kumimoji="0" lang="en-GB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datafiles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, 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that 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are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2000" b="1" dirty="0">
                <a:solidFill>
                  <a:srgbClr val="663300"/>
                </a:solidFill>
                <a:latin typeface="Comic Sans MS" pitchFamily="66" charset="0"/>
              </a:rPr>
              <a:t>o</a:t>
            </a:r>
            <a:r>
              <a:rPr kumimoji="0" lang="en-GB" altLang="es-ES_tradnl" sz="2000" b="1" i="0" u="none" strike="noStrike" kern="1200" cap="none" spc="0" normalizeH="0" baseline="0" noProof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f</a:t>
            </a: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interest 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for the new nuclear technology.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20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An interval is proposed in the second plateau, showing that the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fitting to straight-lines provide</a:t>
            </a: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good enough values in a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coherent landscape including most of the actinides involved in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the fast-neutron reactors.</a:t>
            </a:r>
            <a:r>
              <a:rPr kumimoji="0" lang="en-GB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800" b="1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467544" y="659644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16.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430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422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 typeface="Arial" charset="0"/>
              <a:buNone/>
            </a:pPr>
            <a:endParaRPr lang="es-ES_tradnl" altLang="es-ES_tradnl" sz="1400" b="0" baseline="-25000">
              <a:solidFill>
                <a:schemeClr val="bg1"/>
              </a:solidFill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739802" y="260350"/>
            <a:ext cx="16802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Introduction</a:t>
            </a:r>
            <a:endParaRPr lang="es-ES" altLang="es-ES_tradnl" sz="2000" dirty="0">
              <a:solidFill>
                <a:srgbClr val="993366"/>
              </a:solidFill>
              <a:latin typeface="Bitstream Vera Sans" pitchFamily="32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51520" y="1124744"/>
            <a:ext cx="8712968" cy="496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36000" rIns="36000" bIns="36000" anchor="t" anchorCtr="1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lvl="0" indent="0">
              <a:lnSpc>
                <a:spcPct val="93000"/>
              </a:lnSpc>
              <a:spcBef>
                <a:spcPct val="0"/>
              </a:spcBef>
              <a:buClrTx/>
              <a:buSzTx/>
              <a:buNone/>
              <a:tabLst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From </a:t>
            </a: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  <a:cs typeface="Arial"/>
              </a:rPr>
              <a:t>several decades, and all around the world, there are 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number of </a:t>
            </a: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  <a:cs typeface="Arial"/>
              </a:rPr>
              <a:t>nuclear data laboratories with a neutron white source 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producing high-resolution </a:t>
            </a: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  <a:cs typeface="Arial"/>
              </a:rPr>
              <a:t>XS spectra by the </a:t>
            </a:r>
            <a:r>
              <a:rPr lang="en-GB" altLang="es-ES_tradnl" sz="1800" b="1" dirty="0" err="1">
                <a:solidFill>
                  <a:srgbClr val="663300"/>
                </a:solidFill>
                <a:latin typeface="Comic Sans MS" pitchFamily="66" charset="0"/>
                <a:cs typeface="Arial"/>
              </a:rPr>
              <a:t>ToF</a:t>
            </a: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  <a:cs typeface="Arial"/>
              </a:rPr>
              <a:t> method.</a:t>
            </a:r>
          </a:p>
          <a:p>
            <a:pPr marL="0" lvl="0" indent="0">
              <a:lnSpc>
                <a:spcPct val="93000"/>
              </a:lnSpc>
              <a:spcBef>
                <a:spcPct val="0"/>
              </a:spcBef>
              <a:buClrTx/>
              <a:buSzTx/>
              <a:buNone/>
              <a:tabLst/>
            </a:pPr>
            <a:endParaRPr lang="en-GB" altLang="es-ES_tradnl" sz="800" b="1" dirty="0">
              <a:solidFill>
                <a:srgbClr val="663300"/>
              </a:solidFill>
              <a:latin typeface="Comic Sans MS" pitchFamily="66" charset="0"/>
              <a:cs typeface="Arial"/>
            </a:endParaRPr>
          </a:p>
          <a:p>
            <a:pPr marL="0" lvl="0" indent="0">
              <a:lnSpc>
                <a:spcPct val="93000"/>
              </a:lnSpc>
              <a:spcBef>
                <a:spcPct val="0"/>
              </a:spcBef>
              <a:buClrTx/>
              <a:buSzTx/>
              <a:buNone/>
              <a:tabLst/>
            </a:pP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  <a:cs typeface="Arial"/>
              </a:rPr>
              <a:t>The majority of such experimental data is archived in EXFOR including</a:t>
            </a:r>
          </a:p>
          <a:p>
            <a:pPr marL="0" lvl="0" indent="0">
              <a:lnSpc>
                <a:spcPct val="93000"/>
              </a:lnSpc>
              <a:spcBef>
                <a:spcPct val="0"/>
              </a:spcBef>
              <a:buClrTx/>
              <a:buSzTx/>
              <a:buNone/>
              <a:tabLst/>
            </a:pP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  <a:cs typeface="Arial"/>
              </a:rPr>
              <a:t>heading records that provide as much information as the authors declared,</a:t>
            </a:r>
          </a:p>
          <a:p>
            <a:pPr marL="0" lvl="0" indent="0">
              <a:lnSpc>
                <a:spcPct val="93000"/>
              </a:lnSpc>
              <a:spcBef>
                <a:spcPct val="0"/>
              </a:spcBef>
              <a:buClrTx/>
              <a:buSzTx/>
              <a:buNone/>
              <a:tabLst/>
            </a:pP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  <a:cs typeface="Arial"/>
              </a:rPr>
              <a:t>what it is very often insufficient at the evaluation time.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  <a:tabLst/>
            </a:pPr>
            <a:endParaRPr lang="en-GB" altLang="es-ES_tradnl" sz="800" dirty="0" smtClean="0">
              <a:solidFill>
                <a:srgbClr val="663300"/>
              </a:solidFill>
              <a:latin typeface="Comic Sans MS" panose="030F0702030302020204" pitchFamily="66" charset="0"/>
              <a:cs typeface="Arial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  <a:tabLst/>
            </a:pPr>
            <a:r>
              <a:rPr lang="en-GB" altLang="es-ES_tradnl" sz="1800" b="1" dirty="0">
                <a:solidFill>
                  <a:srgbClr val="663300"/>
                </a:solidFill>
                <a:latin typeface="Comic Sans MS" panose="030F0702030302020204" pitchFamily="66" charset="0"/>
                <a:cs typeface="Arial"/>
              </a:rPr>
              <a:t>O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anose="030F0702030302020204" pitchFamily="66" charset="0"/>
                <a:cs typeface="Arial"/>
              </a:rPr>
              <a:t>riginal </a:t>
            </a:r>
            <a:r>
              <a:rPr lang="en-GB" altLang="es-ES_tradnl" sz="1800" b="1" dirty="0">
                <a:solidFill>
                  <a:srgbClr val="663300"/>
                </a:solidFill>
                <a:latin typeface="Comic Sans MS" panose="030F0702030302020204" pitchFamily="66" charset="0"/>
                <a:cs typeface="Arial"/>
              </a:rPr>
              <a:t>data were normalized by the authors, at the time they published it. Sometimes, either the beam monitor or the reference used, changed from past to the current Standards. </a:t>
            </a:r>
          </a:p>
          <a:p>
            <a:pPr eaLnBrk="1" hangingPunct="1">
              <a:lnSpc>
                <a:spcPct val="93000"/>
              </a:lnSpc>
              <a:spcBef>
                <a:spcPct val="0"/>
              </a:spcBef>
              <a:buFont typeface="Arial" charset="0"/>
              <a:buNone/>
            </a:pPr>
            <a:endParaRPr lang="en-GB" altLang="es-ES_tradnl" sz="8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tabLst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The </a:t>
            </a:r>
            <a:r>
              <a:rPr lang="en-GB" altLang="es-ES_tradnl" sz="1800" b="1" dirty="0">
                <a:solidFill>
                  <a:srgbClr val="663300"/>
                </a:solidFill>
                <a:latin typeface="Comic Sans MS" panose="030F0702030302020204" pitchFamily="66" charset="0"/>
              </a:rPr>
              <a:t>final accuracy of the evaluations relies on the quality of the experimental datasets being 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used, but also on the information that the authors provide. Very often a way to overcome the lack of information is by renormalizing the original dataset, but this operation requires having well stablished references, in order to be easily traceable by further evaluators</a:t>
            </a:r>
            <a:r>
              <a:rPr lang="en-GB" altLang="es-ES_tradnl" sz="180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. </a:t>
            </a:r>
            <a:endParaRPr lang="en-GB" altLang="es-ES_tradnl" sz="1800" dirty="0">
              <a:solidFill>
                <a:srgbClr val="663300"/>
              </a:solidFill>
              <a:latin typeface="Comic Sans MS" panose="030F0702030302020204" pitchFamily="66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  <a:tabLst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anose="030F0702030302020204" pitchFamily="66" charset="0"/>
                <a:cs typeface="Arial"/>
              </a:rPr>
              <a:t>. </a:t>
            </a:r>
            <a:endParaRPr lang="en-GB" altLang="es-ES_tradnl" sz="1800" b="1" dirty="0">
              <a:solidFill>
                <a:srgbClr val="663300"/>
              </a:solidFill>
              <a:latin typeface="Comic Sans MS" panose="030F0702030302020204" pitchFamily="66" charset="0"/>
              <a:cs typeface="Arial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es-ES_tradnl" sz="1800" b="1" dirty="0">
              <a:solidFill>
                <a:srgbClr val="663300"/>
              </a:solidFill>
              <a:latin typeface="Comic Sans MS" pitchFamily="66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es-ES_tradnl" sz="18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eaLnBrk="1" hangingPunct="1">
              <a:lnSpc>
                <a:spcPct val="93000"/>
              </a:lnSpc>
              <a:spcBef>
                <a:spcPct val="0"/>
              </a:spcBef>
              <a:buFont typeface="Arial" charset="0"/>
              <a:buNone/>
            </a:pPr>
            <a:endParaRPr lang="en-GB" altLang="es-ES_tradnl" sz="18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eaLnBrk="1" hangingPunct="1">
              <a:lnSpc>
                <a:spcPct val="93000"/>
              </a:lnSpc>
              <a:spcBef>
                <a:spcPct val="0"/>
              </a:spcBef>
              <a:buFont typeface="Arial" charset="0"/>
              <a:buNone/>
            </a:pPr>
            <a:endParaRPr lang="en-GB" altLang="es-ES_tradnl" sz="1800" b="1" dirty="0">
              <a:solidFill>
                <a:srgbClr val="663300"/>
              </a:solidFill>
              <a:latin typeface="Comic Sans MS" pitchFamily="66" charset="0"/>
            </a:endParaRPr>
          </a:p>
          <a:p>
            <a:pPr eaLnBrk="1" hangingPunct="1">
              <a:lnSpc>
                <a:spcPct val="93000"/>
              </a:lnSpc>
              <a:spcBef>
                <a:spcPct val="0"/>
              </a:spcBef>
              <a:buFont typeface="Arial" charset="0"/>
              <a:buNone/>
            </a:pPr>
            <a:endParaRPr lang="en-GB" altLang="es-ES_tradnl" sz="18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eaLnBrk="1" hangingPunct="1">
              <a:lnSpc>
                <a:spcPct val="93000"/>
              </a:lnSpc>
              <a:spcBef>
                <a:spcPct val="0"/>
              </a:spcBef>
              <a:buFont typeface="Arial" charset="0"/>
              <a:buNone/>
            </a:pPr>
            <a:endParaRPr lang="en-GB" altLang="es-ES_tradnl" sz="1800" b="1" dirty="0">
              <a:solidFill>
                <a:srgbClr val="663300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93000"/>
              </a:lnSpc>
              <a:spcBef>
                <a:spcPct val="0"/>
              </a:spcBef>
              <a:buFont typeface="Times New Roman" pitchFamily="18" charset="0"/>
              <a:buNone/>
            </a:pPr>
            <a:endParaRPr lang="en-GB" altLang="es-ES_tradnl" sz="2000" dirty="0"/>
          </a:p>
          <a:p>
            <a:pPr algn="ctr" eaLnBrk="1" hangingPunct="1">
              <a:lnSpc>
                <a:spcPct val="93000"/>
              </a:lnSpc>
              <a:spcBef>
                <a:spcPct val="0"/>
              </a:spcBef>
              <a:buFont typeface="Times New Roman" pitchFamily="18" charset="0"/>
              <a:buNone/>
            </a:pPr>
            <a:r>
              <a:rPr lang="en-GB" altLang="es-ES_tradnl" sz="2000" dirty="0"/>
              <a:t> </a:t>
            </a:r>
            <a:endParaRPr lang="en-GB" altLang="es-ES_tradnl" sz="1800" dirty="0">
              <a:solidFill>
                <a:srgbClr val="663300"/>
              </a:solidFill>
              <a:latin typeface="Comic Sans MS" pitchFamily="66" charset="0"/>
            </a:endParaRPr>
          </a:p>
          <a:p>
            <a:pPr algn="ctr">
              <a:buClr>
                <a:srgbClr val="F57900"/>
              </a:buClr>
              <a:buSzPct val="45000"/>
              <a:buFont typeface="Wingdings" pitchFamily="2" charset="2"/>
              <a:buNone/>
            </a:pPr>
            <a:endParaRPr lang="es-ES_tradnl" altLang="es-ES_tradnl" sz="1800" dirty="0">
              <a:solidFill>
                <a:srgbClr val="663300"/>
              </a:solidFill>
              <a:latin typeface="Comic Sans MS" pitchFamily="66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9750" y="658177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s-ES_tradnl" sz="1200" b="0" dirty="0">
                <a:solidFill>
                  <a:srgbClr val="663300"/>
                </a:solidFill>
                <a:latin typeface="Comic Sans MS" pitchFamily="66" charset="0"/>
              </a:rPr>
              <a:t>I. </a:t>
            </a:r>
            <a:r>
              <a:rPr lang="en-GB" altLang="es-ES_tradnl" sz="1200" b="0" dirty="0" err="1">
                <a:solidFill>
                  <a:srgbClr val="663300"/>
                </a:solidFill>
                <a:latin typeface="Comic Sans MS" pitchFamily="66" charset="0"/>
              </a:rPr>
              <a:t>Durán</a:t>
            </a:r>
            <a:r>
              <a:rPr lang="en-GB" altLang="es-ES_tradnl" sz="1200" b="0" dirty="0">
                <a:solidFill>
                  <a:srgbClr val="663300"/>
                </a:solidFill>
                <a:latin typeface="Comic Sans MS" pitchFamily="66" charset="0"/>
              </a:rPr>
              <a:t>                                                            </a:t>
            </a:r>
            <a:r>
              <a:rPr lang="es-ES_tradnl" altLang="es-ES_tradnl" sz="1200" b="0" dirty="0" err="1" smtClean="0">
                <a:solidFill>
                  <a:srgbClr val="663300"/>
                </a:solidFill>
                <a:latin typeface="Comic Sans MS" pitchFamily="66" charset="0"/>
              </a:rPr>
              <a:t>Wonder</a:t>
            </a:r>
            <a:r>
              <a:rPr lang="es-ES_tradnl" altLang="es-ES_tradnl" sz="1200" b="0" dirty="0" smtClean="0">
                <a:solidFill>
                  <a:srgbClr val="663300"/>
                </a:solidFill>
                <a:latin typeface="Comic Sans MS" pitchFamily="66" charset="0"/>
              </a:rPr>
              <a:t> 2023</a:t>
            </a:r>
            <a:r>
              <a:rPr lang="en-GB" altLang="es-ES_tradnl" sz="1200" b="0" dirty="0" smtClean="0">
                <a:solidFill>
                  <a:srgbClr val="663300"/>
                </a:solidFill>
                <a:latin typeface="Comic Sans MS" pitchFamily="66" charset="0"/>
              </a:rPr>
              <a:t>                                                                    </a:t>
            </a:r>
            <a:r>
              <a:rPr lang="es-ES_tradnl" altLang="es-ES_tradnl" sz="1200" b="0" dirty="0" smtClean="0">
                <a:solidFill>
                  <a:srgbClr val="663300"/>
                </a:solidFill>
                <a:latin typeface="Comic Sans MS" pitchFamily="66" charset="0"/>
              </a:rPr>
              <a:t>    2.</a:t>
            </a:r>
            <a:endParaRPr lang="en-GB" altLang="es-ES_tradnl" sz="1200" b="0" dirty="0">
              <a:solidFill>
                <a:srgbClr val="66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856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s-ES_tradnl" altLang="es-ES_tradnl" sz="1400" b="0" baseline="-25000">
              <a:solidFill>
                <a:srgbClr val="FFFFFF"/>
              </a:solidFill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755576" y="994154"/>
            <a:ext cx="8137525" cy="142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In the frame of the IAEA INDEN project it was decided to select the energy interval from 20 to 60 </a:t>
            </a:r>
            <a:r>
              <a:rPr lang="en-GB" altLang="es-ES_tradnl" sz="1600" b="1" dirty="0" err="1" smtClean="0">
                <a:solidFill>
                  <a:srgbClr val="663300"/>
                </a:solidFill>
                <a:latin typeface="Comic Sans MS" panose="030F0702030302020204" pitchFamily="66" charset="0"/>
              </a:rPr>
              <a:t>meV</a:t>
            </a:r>
            <a:r>
              <a:rPr lang="en-GB" altLang="es-ES_tradnl" sz="16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 as integral reference. </a:t>
            </a:r>
          </a:p>
          <a:p>
            <a:pPr>
              <a:buFont typeface="Arial" panose="020B0604020202020204" pitchFamily="34" charset="0"/>
              <a:buNone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Experimental data on the four fissile actinides in the TNC table were analysed by fitting it to straight-lines in log-log scale. Renormalization </a:t>
            </a:r>
            <a:r>
              <a:rPr lang="en-GB" altLang="es-ES_tradnl" sz="1600" b="1" dirty="0">
                <a:solidFill>
                  <a:srgbClr val="663300"/>
                </a:solidFill>
                <a:latin typeface="Comic Sans MS" panose="030F0702030302020204" pitchFamily="66" charset="0"/>
              </a:rPr>
              <a:t>and energy calibration </a:t>
            </a:r>
            <a:r>
              <a:rPr lang="en-GB" altLang="es-ES_tradnl" sz="16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was </a:t>
            </a:r>
            <a:r>
              <a:rPr lang="en-GB" altLang="es-ES_tradnl" sz="1600" b="1" dirty="0">
                <a:solidFill>
                  <a:srgbClr val="663300"/>
                </a:solidFill>
                <a:latin typeface="Comic Sans MS" panose="030F0702030302020204" pitchFamily="66" charset="0"/>
              </a:rPr>
              <a:t>eventually </a:t>
            </a:r>
            <a:r>
              <a:rPr lang="en-GB" altLang="es-ES_tradnl" sz="16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used [Ref].</a:t>
            </a:r>
            <a:endParaRPr lang="en-GB" altLang="es-ES_tradnl" sz="1600" b="1" dirty="0">
              <a:solidFill>
                <a:srgbClr val="6633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39750" y="6583363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s-ES_tradnl" sz="1200" b="0" dirty="0">
                <a:solidFill>
                  <a:srgbClr val="663300"/>
                </a:solidFill>
                <a:latin typeface="Comic Sans MS" panose="030F0702030302020204" pitchFamily="66" charset="0"/>
              </a:rPr>
              <a:t>I. </a:t>
            </a:r>
            <a:r>
              <a:rPr lang="en-GB" altLang="es-ES_tradnl" sz="1200" b="0" dirty="0" err="1">
                <a:solidFill>
                  <a:srgbClr val="663300"/>
                </a:solidFill>
                <a:latin typeface="Comic Sans MS" panose="030F0702030302020204" pitchFamily="66" charset="0"/>
              </a:rPr>
              <a:t>Durán</a:t>
            </a:r>
            <a:r>
              <a:rPr lang="en-GB" altLang="es-ES_tradnl" sz="1200" b="0" dirty="0">
                <a:solidFill>
                  <a:srgbClr val="663300"/>
                </a:solidFill>
                <a:latin typeface="Comic Sans MS" panose="030F0702030302020204" pitchFamily="66" charset="0"/>
              </a:rPr>
              <a:t>                              </a:t>
            </a:r>
            <a:r>
              <a:rPr lang="en-GB" altLang="es-ES_tradnl" sz="1200" b="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                              </a:t>
            </a:r>
            <a:r>
              <a:rPr lang="es-ES_tradnl" altLang="es-ES_tradnl" sz="120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WONDER-</a:t>
            </a:r>
            <a:r>
              <a:rPr lang="es-ES_tradnl" altLang="es-ES_tradnl" sz="1200" b="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2023</a:t>
            </a:r>
            <a:r>
              <a:rPr lang="en-GB" altLang="es-ES_tradnl" sz="1200" b="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                                                               </a:t>
            </a:r>
            <a:r>
              <a:rPr lang="es-ES_tradnl" altLang="es-ES_tradnl" sz="1200" b="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 3.</a:t>
            </a:r>
            <a:endParaRPr lang="en-GB" altLang="es-ES_tradnl" sz="1200" b="0" dirty="0">
              <a:solidFill>
                <a:srgbClr val="6633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9" name="Text Box 3"/>
          <p:cNvSpPr txBox="1">
            <a:spLocks noChangeArrowheads="1"/>
          </p:cNvSpPr>
          <p:nvPr/>
        </p:nvSpPr>
        <p:spPr bwMode="auto">
          <a:xfrm>
            <a:off x="1582915" y="260350"/>
            <a:ext cx="600517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/>
              </a:rPr>
              <a:t>Integration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/>
              </a:rPr>
              <a:t>interval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/>
              </a:rPr>
              <a:t> in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/>
              </a:rPr>
              <a:t>the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/>
              </a:rPr>
              <a:t>thermal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/>
              </a:rPr>
              <a:t>energy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/>
              </a:rPr>
              <a:t>region</a:t>
            </a:r>
            <a:endParaRPr lang="es-ES" altLang="es-ES_tradnl" sz="2000" b="1" dirty="0">
              <a:solidFill>
                <a:srgbClr val="993366"/>
              </a:solidFill>
              <a:latin typeface="Bitstream Vera Sans"/>
            </a:endParaRPr>
          </a:p>
        </p:txBody>
      </p:sp>
      <p:pic>
        <p:nvPicPr>
          <p:cNvPr id="13320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12651"/>
            <a:ext cx="5937250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77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endParaRPr lang="es-ES_tradnl" altLang="es-ES_tradnl" sz="1400" b="0" baseline="-25000">
              <a:solidFill>
                <a:srgbClr val="FFFFFF"/>
              </a:solidFill>
            </a:endParaRP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766763" y="5257800"/>
            <a:ext cx="8137525" cy="1179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es-ES_tradnl" sz="1600" b="1" dirty="0">
                <a:solidFill>
                  <a:srgbClr val="663300"/>
                </a:solidFill>
                <a:latin typeface="Comic Sans MS" panose="030F0702030302020204" pitchFamily="66" charset="0"/>
              </a:rPr>
              <a:t>Fits in the thermal range after </a:t>
            </a:r>
            <a:r>
              <a:rPr lang="en-GB" altLang="es-ES_tradnl" sz="16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renormalization (the </a:t>
            </a:r>
            <a:r>
              <a:rPr lang="en-GB" altLang="es-ES_tradnl" sz="1600" b="1" dirty="0">
                <a:solidFill>
                  <a:srgbClr val="663300"/>
                </a:solidFill>
                <a:latin typeface="Comic Sans MS" panose="030F0702030302020204" pitchFamily="66" charset="0"/>
              </a:rPr>
              <a:t>worst case is for </a:t>
            </a:r>
            <a:r>
              <a:rPr lang="en-GB" altLang="es-ES_tradnl" sz="16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Pu241).</a:t>
            </a:r>
          </a:p>
          <a:p>
            <a:pPr>
              <a:buFont typeface="Arial" panose="020B0604020202020204" pitchFamily="34" charset="0"/>
              <a:buNone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It is worth mentioning that the actual slope in log-log scale is not 0.5 (that correspond to the 1/v law) but, nevertheless, the straight-line approximation remains to be very accurate.</a:t>
            </a:r>
            <a:endParaRPr lang="en-GB" altLang="es-ES_tradnl" sz="1600" u="sng" dirty="0">
              <a:solidFill>
                <a:srgbClr val="663300"/>
              </a:solidFill>
              <a:latin typeface="Comic Sans MS" panose="030F0702030302020204" pitchFamily="66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9750" y="6583363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s-ES_tradnl" sz="1200" b="0" dirty="0">
                <a:solidFill>
                  <a:srgbClr val="663300"/>
                </a:solidFill>
                <a:latin typeface="Comic Sans MS" panose="030F0702030302020204" pitchFamily="66" charset="0"/>
              </a:rPr>
              <a:t>I. </a:t>
            </a:r>
            <a:r>
              <a:rPr lang="en-GB" altLang="es-ES_tradnl" sz="1200" b="0" dirty="0" err="1">
                <a:solidFill>
                  <a:srgbClr val="663300"/>
                </a:solidFill>
                <a:latin typeface="Comic Sans MS" panose="030F0702030302020204" pitchFamily="66" charset="0"/>
              </a:rPr>
              <a:t>Durán</a:t>
            </a:r>
            <a:r>
              <a:rPr lang="en-GB" altLang="es-ES_tradnl" sz="1200" b="0" dirty="0">
                <a:solidFill>
                  <a:srgbClr val="663300"/>
                </a:solidFill>
                <a:latin typeface="Comic Sans MS" panose="030F0702030302020204" pitchFamily="66" charset="0"/>
              </a:rPr>
              <a:t>                               </a:t>
            </a:r>
            <a:r>
              <a:rPr lang="es-ES_tradnl" altLang="es-ES_tradnl" sz="1200" dirty="0">
                <a:solidFill>
                  <a:srgbClr val="663300"/>
                </a:solidFill>
                <a:latin typeface="Comic Sans MS" panose="030F0702030302020204" pitchFamily="66" charset="0"/>
              </a:rPr>
              <a:t> </a:t>
            </a:r>
            <a:r>
              <a:rPr lang="es-ES_tradnl" altLang="es-ES_tradnl" sz="120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                            Wonder-</a:t>
            </a:r>
            <a:r>
              <a:rPr lang="es-ES_tradnl" altLang="es-ES_tradnl" sz="1200" b="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2023</a:t>
            </a:r>
            <a:r>
              <a:rPr lang="en-GB" altLang="es-ES_tradnl" sz="1200" b="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                                                               </a:t>
            </a:r>
            <a:r>
              <a:rPr lang="es-ES_tradnl" altLang="es-ES_tradnl" sz="1200" b="0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 4.</a:t>
            </a:r>
            <a:endParaRPr lang="en-GB" altLang="es-ES_tradnl" sz="1200" b="0" dirty="0">
              <a:solidFill>
                <a:srgbClr val="6633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75" y="25400"/>
            <a:ext cx="1150938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36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179388" y="44450"/>
            <a:ext cx="117475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36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7" name="Text Box 3"/>
          <p:cNvSpPr txBox="1">
            <a:spLocks noChangeArrowheads="1"/>
          </p:cNvSpPr>
          <p:nvPr/>
        </p:nvSpPr>
        <p:spPr bwMode="auto">
          <a:xfrm>
            <a:off x="2921000" y="260350"/>
            <a:ext cx="332898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ES_tradnl" sz="2000" b="1" dirty="0" err="1">
                <a:solidFill>
                  <a:srgbClr val="993366"/>
                </a:solidFill>
                <a:latin typeface="Bitstream Vera Sans"/>
              </a:rPr>
              <a:t>Fitting</a:t>
            </a:r>
            <a:r>
              <a:rPr lang="es-ES" altLang="es-ES_tradnl" sz="2000" b="1" dirty="0">
                <a:solidFill>
                  <a:srgbClr val="993366"/>
                </a:solidFill>
                <a:latin typeface="Bitstream Vera Sans"/>
              </a:rPr>
              <a:t> in </a:t>
            </a:r>
            <a:r>
              <a:rPr lang="es-ES" altLang="es-ES_tradnl" sz="2000" b="1" dirty="0" err="1">
                <a:solidFill>
                  <a:srgbClr val="993366"/>
                </a:solidFill>
                <a:latin typeface="Bitstream Vera Sans"/>
              </a:rPr>
              <a:t>the</a:t>
            </a:r>
            <a:r>
              <a:rPr lang="es-ES" altLang="es-ES_tradnl" sz="2000" b="1" dirty="0">
                <a:solidFill>
                  <a:srgbClr val="993366"/>
                </a:solidFill>
                <a:latin typeface="Bitstream Vera Sans"/>
              </a:rPr>
              <a:t> termal </a:t>
            </a:r>
            <a:r>
              <a:rPr lang="es-ES" altLang="es-ES_tradnl" sz="2000" b="1" dirty="0" err="1">
                <a:solidFill>
                  <a:srgbClr val="993366"/>
                </a:solidFill>
                <a:latin typeface="Bitstream Vera Sans"/>
              </a:rPr>
              <a:t>range</a:t>
            </a:r>
            <a:endParaRPr lang="es-ES" altLang="es-ES_tradnl" sz="2000" b="1" dirty="0">
              <a:solidFill>
                <a:srgbClr val="993366"/>
              </a:solidFill>
              <a:latin typeface="Bitstream Vera Sans"/>
            </a:endParaRPr>
          </a:p>
        </p:txBody>
      </p:sp>
      <p:pic>
        <p:nvPicPr>
          <p:cNvPr id="15368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850900"/>
            <a:ext cx="7596188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0323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107504" y="871880"/>
            <a:ext cx="9036496" cy="128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en-GB" altLang="es-ES_tradnl" sz="1600" b="1" dirty="0">
                <a:solidFill>
                  <a:srgbClr val="663300"/>
                </a:solidFill>
                <a:latin typeface="Comic Sans MS" panose="030F0702030302020204" pitchFamily="66" charset="0"/>
              </a:rPr>
              <a:t>I</a:t>
            </a:r>
            <a:r>
              <a:rPr kumimoji="0" lang="en-GB" altLang="es-ES_tradnl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ntegration</a:t>
            </a: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limits in the RRR were also agreed in the IAEA meetings and has been used for the actinides (</a:t>
            </a:r>
            <a:r>
              <a:rPr kumimoji="0" lang="en-GB" altLang="es-ES_tradnl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n,f</a:t>
            </a: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) reaction analysis.</a:t>
            </a: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The U5(</a:t>
            </a:r>
            <a:r>
              <a:rPr kumimoji="0" lang="en-GB" altLang="es-ES_tradnl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n,f</a:t>
            </a: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) integral </a:t>
            </a:r>
            <a:r>
              <a:rPr lang="en-GB" altLang="es-ES_tradnl" sz="1600" b="1" dirty="0" smtClean="0">
                <a:solidFill>
                  <a:srgbClr val="663300"/>
                </a:solidFill>
                <a:latin typeface="Comic Sans MS" panose="030F0702030302020204" pitchFamily="66" charset="0"/>
              </a:rPr>
              <a:t>value from 7.8 to 11 eV</a:t>
            </a: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has been adopted as standard in NDS18.</a:t>
            </a:r>
          </a:p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en-GB" altLang="es-ES_tradnl" sz="1600" b="1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same</a:t>
            </a: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intervals have been adopted too as reference for (</a:t>
            </a:r>
            <a:r>
              <a:rPr kumimoji="0" lang="en-GB" altLang="es-ES_tradnl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n,tot</a:t>
            </a: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) and (</a:t>
            </a:r>
            <a:r>
              <a:rPr kumimoji="0" lang="en-GB" altLang="es-ES_tradnl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n,g</a:t>
            </a: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) reactions.</a:t>
            </a:r>
            <a:endParaRPr kumimoji="0" lang="en-GB" altLang="es-ES_tradnl" sz="1600" b="1" i="0" u="sng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75" y="25400"/>
            <a:ext cx="1150938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36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 bwMode="auto">
          <a:xfrm>
            <a:off x="179388" y="44450"/>
            <a:ext cx="117475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36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0" name="Text Box 3"/>
          <p:cNvSpPr txBox="1">
            <a:spLocks noChangeArrowheads="1"/>
          </p:cNvSpPr>
          <p:nvPr/>
        </p:nvSpPr>
        <p:spPr bwMode="auto">
          <a:xfrm>
            <a:off x="2656122" y="260350"/>
            <a:ext cx="3858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Bitstream Vera Sans"/>
                <a:ea typeface="+mn-ea"/>
                <a:cs typeface="Arial" panose="020B0604020202020204" pitchFamily="34" charset="0"/>
              </a:rPr>
              <a:t>Integral </a:t>
            </a:r>
            <a:r>
              <a:rPr kumimoji="0" lang="es-ES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Bitstream Vera Sans"/>
                <a:ea typeface="+mn-ea"/>
                <a:cs typeface="Arial" panose="020B0604020202020204" pitchFamily="34" charset="0"/>
              </a:rPr>
              <a:t>references</a:t>
            </a:r>
            <a:r>
              <a:rPr kumimoji="0" lang="es-ES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Bitstream Vera Sans"/>
                <a:ea typeface="+mn-ea"/>
                <a:cs typeface="Arial" panose="020B0604020202020204" pitchFamily="34" charset="0"/>
              </a:rPr>
              <a:t> in </a:t>
            </a:r>
            <a:r>
              <a:rPr kumimoji="0" lang="es-ES" altLang="es-ES_tradn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Bitstream Vera Sans"/>
                <a:ea typeface="+mn-ea"/>
                <a:cs typeface="Arial" panose="020B0604020202020204" pitchFamily="34" charset="0"/>
              </a:rPr>
              <a:t>the</a:t>
            </a:r>
            <a:r>
              <a:rPr kumimoji="0" lang="es-ES" altLang="es-ES_tradnl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Bitstream Vera Sans"/>
                <a:ea typeface="+mn-ea"/>
                <a:cs typeface="Arial" panose="020B0604020202020204" pitchFamily="34" charset="0"/>
              </a:rPr>
              <a:t> RRR</a:t>
            </a:r>
          </a:p>
        </p:txBody>
      </p:sp>
      <p:pic>
        <p:nvPicPr>
          <p:cNvPr id="21511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2279346"/>
            <a:ext cx="7853362" cy="432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 Box 4"/>
          <p:cNvSpPr txBox="1">
            <a:spLocks noChangeArrowheads="1"/>
          </p:cNvSpPr>
          <p:nvPr/>
        </p:nvSpPr>
        <p:spPr bwMode="auto">
          <a:xfrm>
            <a:off x="539750" y="6583363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                             </a:t>
            </a:r>
            <a:r>
              <a:rPr kumimoji="0" lang="en-GB" altLang="es-ES_tradnl" sz="1200" b="0" i="0" u="none" strike="noStrike" kern="1200" cap="none" spc="0" normalizeH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                               Wonder-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                                                               5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.</a:t>
            </a:r>
            <a:endParaRPr kumimoji="0" lang="en-GB" altLang="es-ES_tradnl" sz="1200" b="0" i="0" u="none" strike="noStrike" kern="1200" cap="none" spc="0" normalizeH="0" baseline="0" noProof="0" dirty="0" smtClean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419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650566" y="260350"/>
            <a:ext cx="385874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The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integral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reference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method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649313" y="1268760"/>
            <a:ext cx="7775524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36000" rIns="36000" bIns="36000" anchor="t" anchorCtr="1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Now the question is to look for high quality references for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fission above 1 MeV, in order to improve the present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standards and, in consequence, the evaluation of those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actinides involved in the fast-reactors cycle.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endParaRPr lang="en-GB" altLang="es-ES_tradnl" sz="2000" b="1" dirty="0">
              <a:solidFill>
                <a:srgbClr val="663300"/>
              </a:solidFill>
              <a:latin typeface="Comic Sans MS" pitchFamily="66" charset="0"/>
              <a:cs typeface="Arial"/>
            </a:endParaRP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Therefore, the first step is to adopt the integration limits. 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endParaRPr lang="en-GB" altLang="es-ES_tradnl" sz="2000" b="1" dirty="0" smtClean="0">
              <a:solidFill>
                <a:srgbClr val="663300"/>
              </a:solidFill>
              <a:latin typeface="Comic Sans MS" pitchFamily="66" charset="0"/>
              <a:cs typeface="Arial"/>
            </a:endParaRP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Ideally, the integration value should be high enough to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>
                <a:solidFill>
                  <a:srgbClr val="663300"/>
                </a:solidFill>
                <a:latin typeface="Comic Sans MS" pitchFamily="66" charset="0"/>
                <a:cs typeface="Arial"/>
              </a:rPr>
              <a:t>m</a:t>
            </a: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inimise the statistical uncertainties, and to be very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>
                <a:solidFill>
                  <a:srgbClr val="663300"/>
                </a:solidFill>
                <a:latin typeface="Comic Sans MS" pitchFamily="66" charset="0"/>
                <a:cs typeface="Arial"/>
              </a:rPr>
              <a:t>i</a:t>
            </a: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ndependent of eventual energy </a:t>
            </a:r>
            <a:r>
              <a:rPr lang="en-GB" altLang="es-ES_tradnl" sz="2000" b="1" dirty="0" err="1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miscalibrations</a:t>
            </a: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.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endParaRPr lang="en-GB" altLang="es-ES_tradnl" sz="2000" b="1" dirty="0">
              <a:solidFill>
                <a:srgbClr val="663300"/>
              </a:solidFill>
              <a:latin typeface="Comic Sans MS" pitchFamily="66" charset="0"/>
              <a:cs typeface="Arial"/>
            </a:endParaRP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Above 1 MeV there are two plateaus fulfilling these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r>
              <a:rPr lang="en-GB" altLang="es-ES_tradnl" sz="20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requirements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  <a:cs typeface="Arial"/>
              </a:rPr>
              <a:t>:</a:t>
            </a: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endParaRPr lang="en-GB" altLang="es-ES_tradnl" sz="1800" b="1" dirty="0" smtClean="0">
              <a:solidFill>
                <a:srgbClr val="663300"/>
              </a:solidFill>
              <a:latin typeface="Comic Sans MS" pitchFamily="66" charset="0"/>
              <a:cs typeface="Arial"/>
            </a:endParaRP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endParaRPr lang="en-GB" altLang="es-ES_tradnl" sz="1800" b="1" dirty="0">
              <a:solidFill>
                <a:srgbClr val="663300"/>
              </a:solidFill>
              <a:latin typeface="Comic Sans MS" pitchFamily="66" charset="0"/>
              <a:cs typeface="Arial"/>
            </a:endParaRP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endParaRPr lang="en-GB" altLang="es-ES_tradnl" sz="1800" b="1" dirty="0" smtClean="0">
              <a:solidFill>
                <a:srgbClr val="663300"/>
              </a:solidFill>
              <a:latin typeface="Comic Sans MS" pitchFamily="66" charset="0"/>
              <a:cs typeface="Arial"/>
            </a:endParaRPr>
          </a:p>
          <a:p>
            <a:pPr lvl="0">
              <a:lnSpc>
                <a:spcPct val="93000"/>
              </a:lnSpc>
              <a:spcBef>
                <a:spcPct val="0"/>
              </a:spcBef>
              <a:buNone/>
            </a:pPr>
            <a:endParaRPr kumimoji="0" lang="en-GB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</a:rPr>
              <a:t> </a:t>
            </a:r>
            <a:endParaRPr kumimoji="0" lang="en-GB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57900"/>
              </a:buClr>
              <a:buSzPct val="45000"/>
              <a:buFont typeface="Wingdings" pitchFamily="2" charset="2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9750" y="658177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6.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8786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685203" y="260350"/>
            <a:ext cx="17894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Two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</a:t>
            </a:r>
            <a:r>
              <a:rPr lang="es-ES" altLang="es-ES_tradnl" sz="2000" b="1" smtClean="0">
                <a:solidFill>
                  <a:srgbClr val="993366"/>
                </a:solidFill>
                <a:latin typeface="Bitstream Vera Sans" pitchFamily="32" charset="0"/>
              </a:rPr>
              <a:t>plateaus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755576" y="4694156"/>
            <a:ext cx="7776864" cy="161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900" rIns="0" bIns="0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The first plateau has been more widely measured and it is always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</a:rPr>
              <a:t>v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ery useful for absolute measurements using the well known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>
                <a:solidFill>
                  <a:srgbClr val="663300"/>
                </a:solidFill>
                <a:latin typeface="Comic Sans MS" pitchFamily="66" charset="0"/>
              </a:rPr>
              <a:t>s</a:t>
            </a: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elf-fission spectrum of Cf252 sources.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On the other hand, the XS values are lower and the sharp changes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of the FF anisotropy observed in this region is a challenge for the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800" b="1" dirty="0" smtClean="0">
                <a:solidFill>
                  <a:srgbClr val="663300"/>
                </a:solidFill>
                <a:latin typeface="Comic Sans MS" pitchFamily="66" charset="0"/>
              </a:rPr>
              <a:t>detectors.</a:t>
            </a:r>
            <a:endParaRPr kumimoji="0" lang="en-GB" altLang="es-ES_tradnl" sz="1800" b="1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endParaRPr kumimoji="0" lang="en-GB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57900"/>
              </a:buClr>
              <a:buSzPct val="45000"/>
              <a:buFont typeface="Wingdings" pitchFamily="2" charset="2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9750" y="658177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7.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pic>
        <p:nvPicPr>
          <p:cNvPr id="6" name="Imagen 5" descr="C:\Users\iduran\Desktop\WONDER2023\U5(n,f)EXFOR1-19MeV.pn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4000"/>
                    </a14:imgEffect>
                    <a14:imgEffect>
                      <a14:brightnessContrast bright="1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4392488" cy="2906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 descr="C:\Users\iduran\Desktop\WONDER2023\U8(n,f)EXFOR1-19MeV.png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256000"/>
                    </a14:imgEffect>
                    <a14:imgEffect>
                      <a14:brightnessContrast bright="1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3"/>
            <a:ext cx="4392488" cy="2906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2162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476911" y="260350"/>
            <a:ext cx="22060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Plateau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at 9 </a:t>
            </a: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MeV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68313" y="5648459"/>
            <a:ext cx="784815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900" rIns="0" bIns="0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This general trend around 9MeV for the whole group of actinides makes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useful to define a unique interval of integration.</a:t>
            </a: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lang="en-GB" altLang="es-ES_tradnl" sz="800" b="1" dirty="0" smtClean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In this preliminary work the interval from 8 to 10 MeV is proposed. </a:t>
            </a:r>
            <a:endParaRPr lang="en-GB" altLang="es-ES_tradnl" sz="1600" b="1" dirty="0">
              <a:solidFill>
                <a:srgbClr val="663300"/>
              </a:solidFill>
              <a:latin typeface="Comic Sans MS" pitchFamily="66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lang="en-GB" altLang="es-ES_tradnl" sz="1600" b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kumimoji="0" lang="en-GB" altLang="es-ES_tradnl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</a:t>
            </a: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n-GB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endParaRPr kumimoji="0" lang="en-GB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57900"/>
              </a:buClr>
              <a:buSzPct val="45000"/>
              <a:buFont typeface="Wingdings" pitchFamily="2" charset="2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9750" y="658177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8.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683568" y="872189"/>
            <a:ext cx="7416824" cy="4717051"/>
            <a:chOff x="683568" y="872189"/>
            <a:chExt cx="7416824" cy="4717051"/>
          </a:xfrm>
        </p:grpSpPr>
        <p:pic>
          <p:nvPicPr>
            <p:cNvPr id="6" name="Imagen 5" descr="C:\Users\iduran\Desktop\Th232(n,f)EXFOR5-14MeV.png"/>
            <p:cNvPicPr/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73000"/>
                      </a14:imgEffect>
                      <a14:imgEffect>
                        <a14:saturation sat="201000"/>
                      </a14:imgEffect>
                      <a14:imgEffect>
                        <a14:brightnessContrast bright="10000"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872189"/>
              <a:ext cx="2448272" cy="14567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Imagen 6" descr="C:\Users\iduran\Desktop\Th232(n,f)EXFOR5-14MeV.png"/>
            <p:cNvPicPr/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73000"/>
                      </a14:imgEffect>
                      <a14:imgEffect>
                        <a14:saturation sat="201000"/>
                      </a14:imgEffect>
                      <a14:imgEffect>
                        <a14:brightnessContrast bright="10000"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872189"/>
              <a:ext cx="2448272" cy="14411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Imagen 7" descr="C:\Users\iduran\Desktop\U5(n,f)EXFOR5-14MeV.png"/>
            <p:cNvPicPr/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2000"/>
                      </a14:imgEffect>
                      <a14:imgEffect>
                        <a14:brightnessContrast bright="10000"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1940" y="872189"/>
              <a:ext cx="2376264" cy="1433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6" name="Picture 2" descr="U8(n,f)EXFOR5-14MeV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393134"/>
              <a:ext cx="2446259" cy="1547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n 9" descr="C:\Users\iduran\Desktop\WONDER2023\Np7(n,f)EXFOR5-14MeV.png"/>
            <p:cNvPicPr/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8000"/>
                      </a14:imgEffect>
                      <a14:imgEffect>
                        <a14:brightnessContrast bright="1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2346689"/>
              <a:ext cx="2448272" cy="15939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Imagen 10" descr="C:\Users\iduran\Desktop\WONDER2023\Pu9(n,f)EXFOR5-14MeV.png"/>
            <p:cNvPicPr/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  <a14:imgEffect>
                        <a14:brightnessContrast bright="10000" contrast="-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6141" y="2346130"/>
              <a:ext cx="2362063" cy="1594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magen 11" descr="C:\Users\iduran\Desktop\WONDER2023\Pu241(n,f)EXFOR5-14MeV.png"/>
            <p:cNvPicPr/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  <a14:imgEffect>
                        <a14:saturation sat="208000"/>
                      </a14:imgEffect>
                      <a14:imgEffect>
                        <a14:brightnessContrast bright="10000"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017239"/>
              <a:ext cx="2446259" cy="15720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Imagen 12" descr="C:\Users\iduran\Desktop\WONDER2023\Am241(n,f)EXFOR5-14MeV.png"/>
            <p:cNvPicPr/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55000"/>
                      </a14:imgEffect>
                      <a14:imgEffect>
                        <a14:saturation sat="204000"/>
                      </a14:imgEffect>
                      <a14:imgEffect>
                        <a14:brightnessContrast bright="10000"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3848" y="4009937"/>
              <a:ext cx="2448272" cy="15793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Imagen 13" descr="C:\Users\iduran\AppData\Local\Microsoft\Windows\INetCache\Content.Word\Am242m(n,f)EXFOR5-14MeV.PNG"/>
            <p:cNvPicPr/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52000"/>
                      </a14:imgEffect>
                      <a14:imgEffect>
                        <a14:saturation sat="200000"/>
                      </a14:imgEffect>
                      <a14:imgEffect>
                        <a14:brightnessContrast bright="10000"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9" y="4017239"/>
              <a:ext cx="2362063" cy="157200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753931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8313" y="765175"/>
            <a:ext cx="8137525" cy="36513"/>
          </a:xfrm>
          <a:prstGeom prst="rect">
            <a:avLst/>
          </a:prstGeom>
          <a:solidFill>
            <a:srgbClr val="993366">
              <a:alpha val="72156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endParaRPr kumimoji="0" lang="es-ES_tradnl" altLang="es-ES_tradnl" sz="14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3462485" y="260350"/>
            <a:ext cx="22349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lang="es-ES" altLang="es-ES_tradnl" sz="2000" b="1" dirty="0" err="1" smtClean="0">
                <a:solidFill>
                  <a:srgbClr val="993366"/>
                </a:solidFill>
                <a:latin typeface="Bitstream Vera Sans" pitchFamily="32" charset="0"/>
              </a:rPr>
              <a:t>Measuring</a:t>
            </a:r>
            <a:r>
              <a:rPr lang="es-ES" altLang="es-ES_tradnl" sz="2000" b="1" dirty="0" smtClean="0">
                <a:solidFill>
                  <a:srgbClr val="993366"/>
                </a:solidFill>
                <a:latin typeface="Bitstream Vera Sans" pitchFamily="32" charset="0"/>
              </a:rPr>
              <a:t> ratios</a:t>
            </a:r>
            <a:endParaRPr kumimoji="0" lang="es-ES" altLang="es-ES_tradnl" sz="2000" b="0" i="0" u="none" strike="noStrike" kern="1200" cap="none" spc="0" normalizeH="0" baseline="0" noProof="0" dirty="0">
              <a:ln>
                <a:noFill/>
              </a:ln>
              <a:solidFill>
                <a:srgbClr val="993366"/>
              </a:solidFill>
              <a:effectLst/>
              <a:uLnTx/>
              <a:uFillTx/>
              <a:latin typeface="Bitstream Vera Sans" pitchFamily="32" charset="0"/>
              <a:ea typeface="+mn-ea"/>
              <a:cs typeface="Arial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51520" y="980728"/>
            <a:ext cx="8568952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36000" rIns="36000" bIns="36000" anchor="t" anchorCtr="1"/>
          <a:lstStyle>
            <a:lvl1pPr marL="855663" indent="-642938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36000" indent="0">
              <a:spcAft>
                <a:spcPts val="600"/>
              </a:spcAft>
              <a:buNone/>
            </a:pP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Once adopted the same integration interval for the whole set, their ratios become important constraints at the evaluation time.</a:t>
            </a:r>
          </a:p>
          <a:p>
            <a:pPr marL="36000" indent="0">
              <a:spcAft>
                <a:spcPts val="600"/>
              </a:spcAft>
              <a:buNone/>
            </a:pP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It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is worth noting that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both U5(</a:t>
            </a:r>
            <a:r>
              <a:rPr lang="en-US" sz="18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n,f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and U8(</a:t>
            </a:r>
            <a:r>
              <a:rPr lang="en-US" sz="18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n,f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are IAEA Standards, and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as a matter of fact, </a:t>
            </a:r>
            <a:r>
              <a:rPr lang="en-US" sz="1800" b="1" u="sng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b="1" u="sng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best-known </a:t>
            </a:r>
            <a:r>
              <a:rPr lang="en-US" sz="1800" b="1" u="sng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quantity is the ratio of both XS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6000" indent="0">
              <a:spcAft>
                <a:spcPts val="600"/>
              </a:spcAft>
              <a:buNone/>
            </a:pP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ratio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was analyzed in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detail in the Carlson et al. paper on the USU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[Ref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]. Different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statistical models were used, giving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finally a value at     9 MeV of 0.572,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with an uncertainty of 0.3%. </a:t>
            </a:r>
            <a:endParaRPr lang="en-US" sz="1800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0" indent="0">
              <a:spcAft>
                <a:spcPts val="600"/>
              </a:spcAft>
              <a:buNone/>
            </a:pP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ratio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taken from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IAEA Standards (NDS2018)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at 9 MeV is 0.571</a:t>
            </a:r>
          </a:p>
          <a:p>
            <a:pPr marL="36000" indent="0">
              <a:spcAft>
                <a:spcPts val="600"/>
              </a:spcAft>
              <a:buNone/>
            </a:pP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 a recent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paper of Capote et al [Ref] on the evaluation of </a:t>
            </a:r>
            <a:r>
              <a:rPr lang="en-US" sz="18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Cf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SACS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 the 1 to 5 MeV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interval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 renormalization is proposed, giving a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ratio of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0.573  </a:t>
            </a:r>
            <a:endParaRPr lang="es-ES" sz="18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0" lvl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In the present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work we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evaluate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the mean value of the ratios at 9 MeV obtained by fitting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to straight-lines the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19 datasets retrieved from EXFOR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giving </a:t>
            </a:r>
            <a:r>
              <a:rPr lang="en-US" sz="1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us a value of 0.570, with 0.4% </a:t>
            </a:r>
            <a:r>
              <a:rPr lang="en-US" sz="1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statistical uncertainty.</a:t>
            </a:r>
          </a:p>
          <a:p>
            <a:pPr marL="36000" lvl="0">
              <a:spcBef>
                <a:spcPct val="0"/>
              </a:spcBef>
              <a:spcAft>
                <a:spcPts val="600"/>
              </a:spcAft>
              <a:buNone/>
              <a:defRPr/>
            </a:pPr>
            <a:endParaRPr kumimoji="0" lang="en-GB" altLang="es-ES_tradnl" sz="800" b="1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6000" lvl="0"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n-US" sz="1800" b="1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This is showing </a:t>
            </a:r>
            <a:r>
              <a:rPr lang="en-US" sz="1800" b="1" dirty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that the </a:t>
            </a:r>
            <a:r>
              <a:rPr lang="en-US" sz="1800" b="1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method of </a:t>
            </a:r>
            <a:r>
              <a:rPr lang="en-US" sz="1800" b="1" dirty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fitting to </a:t>
            </a:r>
            <a:r>
              <a:rPr lang="en-US" sz="1800" b="1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straight lines</a:t>
            </a:r>
          </a:p>
          <a:p>
            <a:pPr marL="36000" lvl="0" algn="ctr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n-US" sz="1800" b="1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(as it was done </a:t>
            </a:r>
            <a:r>
              <a:rPr lang="en-US" sz="1800" b="1" dirty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800" b="1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 the thermal energy range) is </a:t>
            </a:r>
            <a:r>
              <a:rPr lang="en-US" sz="1800" b="1" dirty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reliable </a:t>
            </a:r>
            <a:r>
              <a:rPr lang="en-US" sz="1800" b="1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enough.</a:t>
            </a:r>
            <a:endParaRPr kumimoji="0" lang="en-GB" altLang="es-ES_tradnl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93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r>
              <a:rPr kumimoji="0" lang="en-GB" altLang="es-ES_tradn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endParaRPr kumimoji="0" lang="en-GB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  <a:p>
            <a:pPr marL="855663" marR="0" lvl="0" indent="-642938" algn="ctr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57900"/>
              </a:buClr>
              <a:buSzPct val="45000"/>
              <a:buFont typeface="Wingdings" pitchFamily="2" charset="2"/>
              <a:buNone/>
              <a:tabLst>
                <a:tab pos="855663" algn="l"/>
                <a:tab pos="960438" algn="l"/>
                <a:tab pos="1409700" algn="l"/>
                <a:tab pos="1858963" algn="l"/>
                <a:tab pos="2308225" algn="l"/>
                <a:tab pos="2757488" algn="l"/>
                <a:tab pos="3206750" algn="l"/>
                <a:tab pos="3656013" algn="l"/>
                <a:tab pos="4105275" algn="l"/>
                <a:tab pos="4554538" algn="l"/>
                <a:tab pos="5003800" algn="l"/>
                <a:tab pos="5453063" algn="l"/>
                <a:tab pos="5902325" algn="l"/>
                <a:tab pos="6351588" algn="l"/>
                <a:tab pos="6800850" algn="l"/>
                <a:tab pos="7250113" algn="l"/>
                <a:tab pos="7699375" algn="l"/>
                <a:tab pos="8148638" algn="l"/>
                <a:tab pos="8597900" algn="l"/>
                <a:tab pos="9047163" algn="l"/>
                <a:tab pos="9496425" algn="l"/>
              </a:tabLst>
              <a:defRPr/>
            </a:pPr>
            <a:endParaRPr kumimoji="0" lang="es-ES_tradnl" altLang="es-ES_tradnl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3079" name="Text Box 4"/>
          <p:cNvSpPr txBox="1">
            <a:spLocks noChangeArrowheads="1"/>
          </p:cNvSpPr>
          <p:nvPr/>
        </p:nvSpPr>
        <p:spPr bwMode="auto">
          <a:xfrm>
            <a:off x="539750" y="6581775"/>
            <a:ext cx="820896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I. </a:t>
            </a:r>
            <a:r>
              <a:rPr kumimoji="0" lang="en-GB" altLang="es-ES_tradnl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Durán</a:t>
            </a:r>
            <a:r>
              <a:rPr kumimoji="0" lang="en-GB" altLang="es-ES_tradnl" sz="12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Wonder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2023</a:t>
            </a:r>
            <a:r>
              <a:rPr kumimoji="0" lang="en-GB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                                                                </a:t>
            </a:r>
            <a:r>
              <a:rPr kumimoji="0" lang="es-ES_tradnl" altLang="es-ES_tradnl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    9.</a:t>
            </a:r>
            <a:endParaRPr kumimoji="0" lang="en-GB" altLang="es-ES_tradnl" sz="12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0285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936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4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936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4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936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4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936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400" b="0" i="0" u="none" strike="noStrike" cap="none" normalizeH="0" baseline="-2500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1807</Words>
  <Application>Microsoft Office PowerPoint</Application>
  <PresentationFormat>Presentación en pantalla (4:3)</PresentationFormat>
  <Paragraphs>323</Paragraphs>
  <Slides>17</Slides>
  <Notes>16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7" baseType="lpstr">
      <vt:lpstr>Arial</vt:lpstr>
      <vt:lpstr>Bitstream Vera Sans</vt:lpstr>
      <vt:lpstr>Calibri</vt:lpstr>
      <vt:lpstr>Comic Sans MS</vt:lpstr>
      <vt:lpstr>Times New Roman</vt:lpstr>
      <vt:lpstr>Wingdings</vt:lpstr>
      <vt:lpstr>Tema de Office</vt:lpstr>
      <vt:lpstr>Diseño predeterminado</vt:lpstr>
      <vt:lpstr>1_Diseño predeterminado</vt:lpstr>
      <vt:lpstr>Documento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iduran</dc:creator>
  <cp:lastModifiedBy>ignacio.duran.escribano@gmail.com</cp:lastModifiedBy>
  <cp:revision>102</cp:revision>
  <dcterms:created xsi:type="dcterms:W3CDTF">2018-10-07T11:36:05Z</dcterms:created>
  <dcterms:modified xsi:type="dcterms:W3CDTF">2023-06-08T12:36:00Z</dcterms:modified>
</cp:coreProperties>
</file>