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27"/>
  </p:notesMasterIdLst>
  <p:sldIdLst>
    <p:sldId id="260" r:id="rId2"/>
    <p:sldId id="264" r:id="rId3"/>
    <p:sldId id="265" r:id="rId4"/>
    <p:sldId id="267" r:id="rId5"/>
    <p:sldId id="297" r:id="rId6"/>
    <p:sldId id="299" r:id="rId7"/>
    <p:sldId id="269" r:id="rId8"/>
    <p:sldId id="272" r:id="rId9"/>
    <p:sldId id="273" r:id="rId10"/>
    <p:sldId id="287" r:id="rId11"/>
    <p:sldId id="292" r:id="rId12"/>
    <p:sldId id="288" r:id="rId13"/>
    <p:sldId id="289" r:id="rId14"/>
    <p:sldId id="296" r:id="rId15"/>
    <p:sldId id="301" r:id="rId16"/>
    <p:sldId id="291" r:id="rId17"/>
    <p:sldId id="293" r:id="rId18"/>
    <p:sldId id="294" r:id="rId19"/>
    <p:sldId id="271" r:id="rId20"/>
    <p:sldId id="274" r:id="rId21"/>
    <p:sldId id="302" r:id="rId22"/>
    <p:sldId id="276" r:id="rId23"/>
    <p:sldId id="295" r:id="rId24"/>
    <p:sldId id="256" r:id="rId25"/>
    <p:sldId id="263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DA34CF0-6F55-49A6-8512-3D119AAA776D}">
          <p14:sldIdLst>
            <p14:sldId id="260"/>
            <p14:sldId id="264"/>
            <p14:sldId id="265"/>
            <p14:sldId id="267"/>
            <p14:sldId id="297"/>
            <p14:sldId id="299"/>
            <p14:sldId id="269"/>
            <p14:sldId id="272"/>
            <p14:sldId id="273"/>
            <p14:sldId id="287"/>
            <p14:sldId id="292"/>
            <p14:sldId id="288"/>
            <p14:sldId id="289"/>
            <p14:sldId id="296"/>
            <p14:sldId id="301"/>
            <p14:sldId id="291"/>
            <p14:sldId id="293"/>
            <p14:sldId id="294"/>
          </p14:sldIdLst>
        </p14:section>
        <p14:section name="plots not used" id="{3F499083-4C7D-45A6-A1D2-B292746FCBF8}">
          <p14:sldIdLst>
            <p14:sldId id="271"/>
            <p14:sldId id="274"/>
            <p14:sldId id="302"/>
            <p14:sldId id="276"/>
            <p14:sldId id="295"/>
            <p14:sldId id="256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8312"/>
    <a:srgbClr val="0000FF"/>
    <a:srgbClr val="00EAF0"/>
    <a:srgbClr val="FF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8" autoAdjust="0"/>
    <p:restoredTop sz="89054" autoAdjust="0"/>
  </p:normalViewPr>
  <p:slideViewPr>
    <p:cSldViewPr snapToGrid="0">
      <p:cViewPr varScale="1">
        <p:scale>
          <a:sx n="99" d="100"/>
          <a:sy n="99" d="100"/>
        </p:scale>
        <p:origin x="507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wago\OneDrive\&#12489;&#12461;&#12517;&#12513;&#12531;&#12488;\&#20316;&#26989;&#20013;\Wonder\U235_gamm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wago\OneDrive\&#12489;&#12461;&#12517;&#12513;&#12531;&#12488;\&#20316;&#26989;&#20013;\Wonder\U235_gamm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spPr>
            <a:ln w="19050">
              <a:noFill/>
            </a:ln>
          </c:spPr>
          <c:marker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multiplicity!$Q$2:$Q$59</c:f>
              <c:numCache>
                <c:formatCode>0.00E+00</c:formatCode>
                <c:ptCount val="58"/>
                <c:pt idx="0">
                  <c:v>81.010000000000005</c:v>
                </c:pt>
                <c:pt idx="1">
                  <c:v>82.05</c:v>
                </c:pt>
                <c:pt idx="2">
                  <c:v>82.99</c:v>
                </c:pt>
                <c:pt idx="3">
                  <c:v>84.13</c:v>
                </c:pt>
                <c:pt idx="4">
                  <c:v>84.88</c:v>
                </c:pt>
                <c:pt idx="5">
                  <c:v>85.92</c:v>
                </c:pt>
                <c:pt idx="6">
                  <c:v>86.86</c:v>
                </c:pt>
                <c:pt idx="7">
                  <c:v>88</c:v>
                </c:pt>
                <c:pt idx="8">
                  <c:v>89.03</c:v>
                </c:pt>
                <c:pt idx="9">
                  <c:v>89.98</c:v>
                </c:pt>
                <c:pt idx="10">
                  <c:v>91.02</c:v>
                </c:pt>
                <c:pt idx="11">
                  <c:v>91.96</c:v>
                </c:pt>
                <c:pt idx="12">
                  <c:v>93</c:v>
                </c:pt>
                <c:pt idx="13">
                  <c:v>94.04</c:v>
                </c:pt>
                <c:pt idx="14">
                  <c:v>94.98</c:v>
                </c:pt>
                <c:pt idx="15">
                  <c:v>95.92</c:v>
                </c:pt>
                <c:pt idx="16">
                  <c:v>97.05</c:v>
                </c:pt>
                <c:pt idx="17">
                  <c:v>98</c:v>
                </c:pt>
                <c:pt idx="18">
                  <c:v>99.04</c:v>
                </c:pt>
                <c:pt idx="19">
                  <c:v>100.2</c:v>
                </c:pt>
                <c:pt idx="20">
                  <c:v>101.2</c:v>
                </c:pt>
                <c:pt idx="21">
                  <c:v>102.1</c:v>
                </c:pt>
                <c:pt idx="22">
                  <c:v>103.2</c:v>
                </c:pt>
                <c:pt idx="23">
                  <c:v>104</c:v>
                </c:pt>
                <c:pt idx="24">
                  <c:v>105.2</c:v>
                </c:pt>
                <c:pt idx="25">
                  <c:v>106.1</c:v>
                </c:pt>
                <c:pt idx="26">
                  <c:v>107.1</c:v>
                </c:pt>
                <c:pt idx="27">
                  <c:v>108.1</c:v>
                </c:pt>
                <c:pt idx="28">
                  <c:v>108.9</c:v>
                </c:pt>
                <c:pt idx="29">
                  <c:v>127.1</c:v>
                </c:pt>
                <c:pt idx="30">
                  <c:v>128.19999999999999</c:v>
                </c:pt>
                <c:pt idx="31">
                  <c:v>129.1</c:v>
                </c:pt>
                <c:pt idx="32">
                  <c:v>130.19999999999999</c:v>
                </c:pt>
                <c:pt idx="33">
                  <c:v>131.1</c:v>
                </c:pt>
                <c:pt idx="34">
                  <c:v>132.1</c:v>
                </c:pt>
                <c:pt idx="35">
                  <c:v>133</c:v>
                </c:pt>
                <c:pt idx="36">
                  <c:v>134.1</c:v>
                </c:pt>
                <c:pt idx="37">
                  <c:v>135.30000000000001</c:v>
                </c:pt>
                <c:pt idx="38">
                  <c:v>136.1</c:v>
                </c:pt>
                <c:pt idx="39">
                  <c:v>137.19999999999999</c:v>
                </c:pt>
                <c:pt idx="40">
                  <c:v>138</c:v>
                </c:pt>
                <c:pt idx="41">
                  <c:v>139</c:v>
                </c:pt>
                <c:pt idx="42">
                  <c:v>140.1</c:v>
                </c:pt>
                <c:pt idx="43">
                  <c:v>141</c:v>
                </c:pt>
                <c:pt idx="44">
                  <c:v>142</c:v>
                </c:pt>
                <c:pt idx="45">
                  <c:v>143</c:v>
                </c:pt>
                <c:pt idx="46">
                  <c:v>144.1</c:v>
                </c:pt>
                <c:pt idx="47">
                  <c:v>145.19999999999999</c:v>
                </c:pt>
                <c:pt idx="48">
                  <c:v>146</c:v>
                </c:pt>
                <c:pt idx="49">
                  <c:v>147.19999999999999</c:v>
                </c:pt>
                <c:pt idx="50">
                  <c:v>148.19999999999999</c:v>
                </c:pt>
                <c:pt idx="51">
                  <c:v>149.19999999999999</c:v>
                </c:pt>
                <c:pt idx="52">
                  <c:v>150.1</c:v>
                </c:pt>
                <c:pt idx="53">
                  <c:v>151.1</c:v>
                </c:pt>
                <c:pt idx="54">
                  <c:v>152.19999999999999</c:v>
                </c:pt>
                <c:pt idx="55">
                  <c:v>153.1</c:v>
                </c:pt>
                <c:pt idx="56">
                  <c:v>154.1</c:v>
                </c:pt>
                <c:pt idx="57">
                  <c:v>155.19999999999999</c:v>
                </c:pt>
              </c:numCache>
            </c:numRef>
          </c:xVal>
          <c:yVal>
            <c:numRef>
              <c:f>multiplicity!$R$2:$R$59</c:f>
              <c:numCache>
                <c:formatCode>0.00E+00</c:formatCode>
                <c:ptCount val="58"/>
                <c:pt idx="0">
                  <c:v>1.8149999999999999</c:v>
                </c:pt>
                <c:pt idx="1">
                  <c:v>1.2710000000000001E-2</c:v>
                </c:pt>
                <c:pt idx="2">
                  <c:v>1.2629999999999999</c:v>
                </c:pt>
                <c:pt idx="3">
                  <c:v>1.1279999999999999</c:v>
                </c:pt>
                <c:pt idx="4">
                  <c:v>2.66</c:v>
                </c:pt>
                <c:pt idx="5">
                  <c:v>2.581</c:v>
                </c:pt>
                <c:pt idx="6">
                  <c:v>1.353</c:v>
                </c:pt>
                <c:pt idx="7">
                  <c:v>1.883</c:v>
                </c:pt>
                <c:pt idx="8">
                  <c:v>2.75</c:v>
                </c:pt>
                <c:pt idx="9">
                  <c:v>2.66</c:v>
                </c:pt>
                <c:pt idx="10">
                  <c:v>2.6150000000000002</c:v>
                </c:pt>
                <c:pt idx="11">
                  <c:v>3.4039999999999999</c:v>
                </c:pt>
                <c:pt idx="12">
                  <c:v>3.246</c:v>
                </c:pt>
                <c:pt idx="13">
                  <c:v>3.2010000000000001</c:v>
                </c:pt>
                <c:pt idx="14">
                  <c:v>2.976</c:v>
                </c:pt>
                <c:pt idx="15">
                  <c:v>3.9329999999999998</c:v>
                </c:pt>
                <c:pt idx="16">
                  <c:v>3.73</c:v>
                </c:pt>
                <c:pt idx="17">
                  <c:v>3.8660000000000001</c:v>
                </c:pt>
                <c:pt idx="18">
                  <c:v>3.3809999999999998</c:v>
                </c:pt>
                <c:pt idx="19">
                  <c:v>3.8660000000000001</c:v>
                </c:pt>
                <c:pt idx="20">
                  <c:v>4.0460000000000003</c:v>
                </c:pt>
                <c:pt idx="21">
                  <c:v>4.125</c:v>
                </c:pt>
                <c:pt idx="22">
                  <c:v>3.7869999999999999</c:v>
                </c:pt>
                <c:pt idx="23">
                  <c:v>4.7779999999999996</c:v>
                </c:pt>
                <c:pt idx="24">
                  <c:v>5.4649999999999999</c:v>
                </c:pt>
                <c:pt idx="25">
                  <c:v>4.5979999999999999</c:v>
                </c:pt>
                <c:pt idx="26">
                  <c:v>5.5439999999999996</c:v>
                </c:pt>
                <c:pt idx="27">
                  <c:v>6.0060000000000002</c:v>
                </c:pt>
                <c:pt idx="28">
                  <c:v>4.609</c:v>
                </c:pt>
                <c:pt idx="29">
                  <c:v>0.71120000000000005</c:v>
                </c:pt>
                <c:pt idx="30">
                  <c:v>0.44080000000000003</c:v>
                </c:pt>
                <c:pt idx="31">
                  <c:v>0.1028</c:v>
                </c:pt>
                <c:pt idx="32">
                  <c:v>1.151</c:v>
                </c:pt>
                <c:pt idx="33">
                  <c:v>4.6510000000000003E-2</c:v>
                </c:pt>
                <c:pt idx="34">
                  <c:v>0.99280000000000002</c:v>
                </c:pt>
                <c:pt idx="35">
                  <c:v>1.9730000000000001</c:v>
                </c:pt>
                <c:pt idx="36">
                  <c:v>1.41</c:v>
                </c:pt>
                <c:pt idx="37">
                  <c:v>1.6910000000000001</c:v>
                </c:pt>
                <c:pt idx="38">
                  <c:v>2.0179999999999998</c:v>
                </c:pt>
                <c:pt idx="39">
                  <c:v>2.6709999999999998</c:v>
                </c:pt>
                <c:pt idx="40">
                  <c:v>2.5470000000000002</c:v>
                </c:pt>
                <c:pt idx="41">
                  <c:v>2.7610000000000001</c:v>
                </c:pt>
                <c:pt idx="42">
                  <c:v>2.8740000000000001</c:v>
                </c:pt>
                <c:pt idx="43">
                  <c:v>3.798</c:v>
                </c:pt>
                <c:pt idx="44">
                  <c:v>3.55</c:v>
                </c:pt>
                <c:pt idx="45">
                  <c:v>3.7530000000000001</c:v>
                </c:pt>
                <c:pt idx="46">
                  <c:v>3.8090000000000002</c:v>
                </c:pt>
                <c:pt idx="47">
                  <c:v>4.6429999999999998</c:v>
                </c:pt>
                <c:pt idx="48">
                  <c:v>4.4960000000000004</c:v>
                </c:pt>
                <c:pt idx="49">
                  <c:v>4.2030000000000003</c:v>
                </c:pt>
                <c:pt idx="50">
                  <c:v>4.992</c:v>
                </c:pt>
                <c:pt idx="51">
                  <c:v>5.4089999999999998</c:v>
                </c:pt>
                <c:pt idx="52">
                  <c:v>4.226</c:v>
                </c:pt>
                <c:pt idx="53">
                  <c:v>3.9889999999999999</c:v>
                </c:pt>
                <c:pt idx="54">
                  <c:v>5.1050000000000004</c:v>
                </c:pt>
                <c:pt idx="55">
                  <c:v>4.8120000000000003</c:v>
                </c:pt>
                <c:pt idx="56">
                  <c:v>7.0309999999999997</c:v>
                </c:pt>
                <c:pt idx="57">
                  <c:v>4.2030000000000003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E90-4976-B243-2F42C85A4FC1}"/>
            </c:ext>
          </c:extLst>
        </c:ser>
        <c:ser>
          <c:idx val="0"/>
          <c:order val="1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multiplicity!$T$2:$T$74</c:f>
              <c:numCache>
                <c:formatCode>0.00E+00</c:formatCode>
                <c:ptCount val="73"/>
                <c:pt idx="0">
                  <c:v>79.11</c:v>
                </c:pt>
                <c:pt idx="1">
                  <c:v>80.25</c:v>
                </c:pt>
                <c:pt idx="2">
                  <c:v>81.180000000000007</c:v>
                </c:pt>
                <c:pt idx="3">
                  <c:v>82.1</c:v>
                </c:pt>
                <c:pt idx="4">
                  <c:v>83.14</c:v>
                </c:pt>
                <c:pt idx="5">
                  <c:v>84.07</c:v>
                </c:pt>
                <c:pt idx="6">
                  <c:v>85.1</c:v>
                </c:pt>
                <c:pt idx="7">
                  <c:v>86.13</c:v>
                </c:pt>
                <c:pt idx="8">
                  <c:v>87.16</c:v>
                </c:pt>
                <c:pt idx="9">
                  <c:v>88.19</c:v>
                </c:pt>
                <c:pt idx="10">
                  <c:v>89.02</c:v>
                </c:pt>
                <c:pt idx="11">
                  <c:v>90.15</c:v>
                </c:pt>
                <c:pt idx="12">
                  <c:v>90.98</c:v>
                </c:pt>
                <c:pt idx="13">
                  <c:v>92.01</c:v>
                </c:pt>
                <c:pt idx="14">
                  <c:v>93.15</c:v>
                </c:pt>
                <c:pt idx="15">
                  <c:v>93.97</c:v>
                </c:pt>
                <c:pt idx="16">
                  <c:v>95</c:v>
                </c:pt>
                <c:pt idx="17">
                  <c:v>96.14</c:v>
                </c:pt>
                <c:pt idx="18">
                  <c:v>97.17</c:v>
                </c:pt>
                <c:pt idx="19">
                  <c:v>98.1</c:v>
                </c:pt>
                <c:pt idx="20">
                  <c:v>99.13</c:v>
                </c:pt>
                <c:pt idx="21">
                  <c:v>99.96</c:v>
                </c:pt>
                <c:pt idx="22">
                  <c:v>101.2</c:v>
                </c:pt>
                <c:pt idx="23">
                  <c:v>102.2</c:v>
                </c:pt>
                <c:pt idx="24">
                  <c:v>103.2</c:v>
                </c:pt>
                <c:pt idx="25">
                  <c:v>104.1</c:v>
                </c:pt>
                <c:pt idx="26">
                  <c:v>105.1</c:v>
                </c:pt>
                <c:pt idx="27">
                  <c:v>106.3</c:v>
                </c:pt>
                <c:pt idx="28">
                  <c:v>107.1</c:v>
                </c:pt>
                <c:pt idx="29">
                  <c:v>108.1</c:v>
                </c:pt>
                <c:pt idx="30">
                  <c:v>109</c:v>
                </c:pt>
                <c:pt idx="31">
                  <c:v>110.2</c:v>
                </c:pt>
                <c:pt idx="32">
                  <c:v>111.2</c:v>
                </c:pt>
                <c:pt idx="33">
                  <c:v>112</c:v>
                </c:pt>
                <c:pt idx="34">
                  <c:v>114.1</c:v>
                </c:pt>
                <c:pt idx="35">
                  <c:v>115.2</c:v>
                </c:pt>
                <c:pt idx="36">
                  <c:v>118.1</c:v>
                </c:pt>
                <c:pt idx="37">
                  <c:v>121.1</c:v>
                </c:pt>
                <c:pt idx="38">
                  <c:v>122</c:v>
                </c:pt>
                <c:pt idx="39">
                  <c:v>124.2</c:v>
                </c:pt>
                <c:pt idx="40">
                  <c:v>125.2</c:v>
                </c:pt>
                <c:pt idx="41">
                  <c:v>126.3</c:v>
                </c:pt>
                <c:pt idx="42">
                  <c:v>127.1</c:v>
                </c:pt>
                <c:pt idx="43">
                  <c:v>128</c:v>
                </c:pt>
                <c:pt idx="44">
                  <c:v>129.30000000000001</c:v>
                </c:pt>
                <c:pt idx="45">
                  <c:v>130.1</c:v>
                </c:pt>
                <c:pt idx="46">
                  <c:v>131.1</c:v>
                </c:pt>
                <c:pt idx="47">
                  <c:v>132.1</c:v>
                </c:pt>
                <c:pt idx="48">
                  <c:v>133.1</c:v>
                </c:pt>
                <c:pt idx="49">
                  <c:v>134.1</c:v>
                </c:pt>
                <c:pt idx="50">
                  <c:v>135</c:v>
                </c:pt>
                <c:pt idx="51">
                  <c:v>136.1</c:v>
                </c:pt>
                <c:pt idx="52">
                  <c:v>137.19999999999999</c:v>
                </c:pt>
                <c:pt idx="53">
                  <c:v>138.1</c:v>
                </c:pt>
                <c:pt idx="54">
                  <c:v>139.1</c:v>
                </c:pt>
                <c:pt idx="55">
                  <c:v>140.1</c:v>
                </c:pt>
                <c:pt idx="56">
                  <c:v>141.1</c:v>
                </c:pt>
                <c:pt idx="57">
                  <c:v>142.19999999999999</c:v>
                </c:pt>
                <c:pt idx="58">
                  <c:v>143.1</c:v>
                </c:pt>
                <c:pt idx="59">
                  <c:v>144</c:v>
                </c:pt>
                <c:pt idx="60">
                  <c:v>145.1</c:v>
                </c:pt>
                <c:pt idx="61">
                  <c:v>145.9</c:v>
                </c:pt>
                <c:pt idx="62">
                  <c:v>147</c:v>
                </c:pt>
                <c:pt idx="63">
                  <c:v>148.30000000000001</c:v>
                </c:pt>
                <c:pt idx="64">
                  <c:v>149.19999999999999</c:v>
                </c:pt>
                <c:pt idx="65">
                  <c:v>150.19999999999999</c:v>
                </c:pt>
                <c:pt idx="66">
                  <c:v>151.1</c:v>
                </c:pt>
                <c:pt idx="67">
                  <c:v>152.19999999999999</c:v>
                </c:pt>
                <c:pt idx="68">
                  <c:v>153.1</c:v>
                </c:pt>
                <c:pt idx="69">
                  <c:v>154.1</c:v>
                </c:pt>
                <c:pt idx="70">
                  <c:v>155.19999999999999</c:v>
                </c:pt>
                <c:pt idx="71">
                  <c:v>156</c:v>
                </c:pt>
                <c:pt idx="72">
                  <c:v>157.19999999999999</c:v>
                </c:pt>
              </c:numCache>
            </c:numRef>
          </c:xVal>
          <c:yVal>
            <c:numRef>
              <c:f>multiplicity!$U$2:$U$74</c:f>
              <c:numCache>
                <c:formatCode>0.00E+00</c:formatCode>
                <c:ptCount val="73"/>
                <c:pt idx="0">
                  <c:v>4.7060000000000004</c:v>
                </c:pt>
                <c:pt idx="1">
                  <c:v>4.6689999999999996</c:v>
                </c:pt>
                <c:pt idx="2">
                  <c:v>4.3609999999999998</c:v>
                </c:pt>
                <c:pt idx="3">
                  <c:v>4.0279999999999996</c:v>
                </c:pt>
                <c:pt idx="4">
                  <c:v>4.0650000000000004</c:v>
                </c:pt>
                <c:pt idx="5">
                  <c:v>4.4960000000000004</c:v>
                </c:pt>
                <c:pt idx="6">
                  <c:v>4.7919999999999998</c:v>
                </c:pt>
                <c:pt idx="7">
                  <c:v>4.2249999999999996</c:v>
                </c:pt>
                <c:pt idx="8">
                  <c:v>4.3360000000000003</c:v>
                </c:pt>
                <c:pt idx="9">
                  <c:v>4.3730000000000002</c:v>
                </c:pt>
                <c:pt idx="10">
                  <c:v>4.7060000000000004</c:v>
                </c:pt>
                <c:pt idx="11">
                  <c:v>4.2009999999999996</c:v>
                </c:pt>
                <c:pt idx="12">
                  <c:v>4.6559999999999997</c:v>
                </c:pt>
                <c:pt idx="13">
                  <c:v>4.7060000000000004</c:v>
                </c:pt>
                <c:pt idx="14">
                  <c:v>5.0140000000000002</c:v>
                </c:pt>
                <c:pt idx="15">
                  <c:v>4.25</c:v>
                </c:pt>
                <c:pt idx="16">
                  <c:v>4.1139999999999999</c:v>
                </c:pt>
                <c:pt idx="17">
                  <c:v>4.0279999999999996</c:v>
                </c:pt>
                <c:pt idx="18">
                  <c:v>3.9670000000000001</c:v>
                </c:pt>
                <c:pt idx="19">
                  <c:v>3.6219999999999999</c:v>
                </c:pt>
                <c:pt idx="20">
                  <c:v>3.843</c:v>
                </c:pt>
                <c:pt idx="21">
                  <c:v>4.3730000000000002</c:v>
                </c:pt>
                <c:pt idx="22">
                  <c:v>4.41</c:v>
                </c:pt>
                <c:pt idx="23">
                  <c:v>4.4219999999999997</c:v>
                </c:pt>
                <c:pt idx="24">
                  <c:v>4.62</c:v>
                </c:pt>
                <c:pt idx="25">
                  <c:v>4.9029999999999996</c:v>
                </c:pt>
                <c:pt idx="26">
                  <c:v>5.1619999999999999</c:v>
                </c:pt>
                <c:pt idx="27">
                  <c:v>5.0510000000000002</c:v>
                </c:pt>
                <c:pt idx="28">
                  <c:v>4.5949999999999998</c:v>
                </c:pt>
                <c:pt idx="29">
                  <c:v>4.4470000000000001</c:v>
                </c:pt>
                <c:pt idx="30">
                  <c:v>4.3730000000000002</c:v>
                </c:pt>
                <c:pt idx="31">
                  <c:v>5.0140000000000002</c:v>
                </c:pt>
                <c:pt idx="32">
                  <c:v>4.8659999999999997</c:v>
                </c:pt>
                <c:pt idx="33">
                  <c:v>4.3479999999999999</c:v>
                </c:pt>
                <c:pt idx="34">
                  <c:v>3.806</c:v>
                </c:pt>
                <c:pt idx="35">
                  <c:v>4.6559999999999997</c:v>
                </c:pt>
                <c:pt idx="36">
                  <c:v>4.41</c:v>
                </c:pt>
                <c:pt idx="37">
                  <c:v>5.3220000000000001</c:v>
                </c:pt>
                <c:pt idx="38">
                  <c:v>4.2990000000000004</c:v>
                </c:pt>
                <c:pt idx="39">
                  <c:v>4.2750000000000004</c:v>
                </c:pt>
                <c:pt idx="40">
                  <c:v>3.597</c:v>
                </c:pt>
                <c:pt idx="41">
                  <c:v>3.4239999999999999</c:v>
                </c:pt>
                <c:pt idx="42">
                  <c:v>2.734</c:v>
                </c:pt>
                <c:pt idx="43">
                  <c:v>2.2909999999999999</c:v>
                </c:pt>
                <c:pt idx="44">
                  <c:v>2.5129999999999999</c:v>
                </c:pt>
                <c:pt idx="45">
                  <c:v>1.847</c:v>
                </c:pt>
                <c:pt idx="46">
                  <c:v>1.5760000000000001</c:v>
                </c:pt>
                <c:pt idx="47">
                  <c:v>1.9950000000000001</c:v>
                </c:pt>
                <c:pt idx="48">
                  <c:v>1.909</c:v>
                </c:pt>
                <c:pt idx="49">
                  <c:v>1.6990000000000001</c:v>
                </c:pt>
                <c:pt idx="50">
                  <c:v>1.8839999999999999</c:v>
                </c:pt>
                <c:pt idx="51">
                  <c:v>2.71</c:v>
                </c:pt>
                <c:pt idx="52">
                  <c:v>3.2770000000000001</c:v>
                </c:pt>
                <c:pt idx="53">
                  <c:v>3.7690000000000001</c:v>
                </c:pt>
                <c:pt idx="54">
                  <c:v>4.0650000000000004</c:v>
                </c:pt>
                <c:pt idx="55">
                  <c:v>3.6709999999999998</c:v>
                </c:pt>
                <c:pt idx="56">
                  <c:v>4.1020000000000003</c:v>
                </c:pt>
                <c:pt idx="57">
                  <c:v>4.3239999999999998</c:v>
                </c:pt>
                <c:pt idx="58">
                  <c:v>4.915</c:v>
                </c:pt>
                <c:pt idx="59">
                  <c:v>5.26</c:v>
                </c:pt>
                <c:pt idx="60">
                  <c:v>5.2110000000000003</c:v>
                </c:pt>
                <c:pt idx="61">
                  <c:v>4.9640000000000004</c:v>
                </c:pt>
                <c:pt idx="62">
                  <c:v>4.8289999999999997</c:v>
                </c:pt>
                <c:pt idx="63">
                  <c:v>5.2229999999999999</c:v>
                </c:pt>
                <c:pt idx="64">
                  <c:v>5.593</c:v>
                </c:pt>
                <c:pt idx="65">
                  <c:v>5.1120000000000001</c:v>
                </c:pt>
                <c:pt idx="66">
                  <c:v>5.0010000000000003</c:v>
                </c:pt>
                <c:pt idx="67">
                  <c:v>5.2359999999999998</c:v>
                </c:pt>
                <c:pt idx="68">
                  <c:v>5.1989999999999998</c:v>
                </c:pt>
                <c:pt idx="69">
                  <c:v>4.8780000000000001</c:v>
                </c:pt>
                <c:pt idx="70">
                  <c:v>4.6689999999999996</c:v>
                </c:pt>
                <c:pt idx="71">
                  <c:v>4.6689999999999996</c:v>
                </c:pt>
                <c:pt idx="72">
                  <c:v>5.1859999999999999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E90-4976-B243-2F42C85A4F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388144"/>
        <c:axId val="222388624"/>
      </c:scatterChart>
      <c:valAx>
        <c:axId val="222388144"/>
        <c:scaling>
          <c:orientation val="minMax"/>
          <c:max val="160"/>
          <c:min val="70"/>
        </c:scaling>
        <c:delete val="1"/>
        <c:axPos val="b"/>
        <c:numFmt formatCode="General" sourceLinked="0"/>
        <c:majorTickMark val="none"/>
        <c:minorTickMark val="none"/>
        <c:tickLblPos val="nextTo"/>
        <c:crossAx val="222388624"/>
        <c:crosses val="autoZero"/>
        <c:crossBetween val="midCat"/>
      </c:valAx>
      <c:valAx>
        <c:axId val="222388624"/>
        <c:scaling>
          <c:orientation val="minMax"/>
        </c:scaling>
        <c:delete val="1"/>
        <c:axPos val="l"/>
        <c:numFmt formatCode="General" sourceLinked="0"/>
        <c:majorTickMark val="none"/>
        <c:minorTickMark val="none"/>
        <c:tickLblPos val="nextTo"/>
        <c:crossAx val="222388144"/>
        <c:crosses val="autoZero"/>
        <c:crossBetween val="midCat"/>
      </c:valAx>
    </c:plotArea>
    <c:plotVisOnly val="1"/>
    <c:dispBlanksAs val="gap"/>
    <c:showDLblsOverMax val="0"/>
    <c:extLst/>
  </c:chart>
  <c:txPr>
    <a:bodyPr/>
    <a:lstStyle/>
    <a:p>
      <a:pPr>
        <a:defRPr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spPr>
            <a:ln w="19050">
              <a:noFill/>
            </a:ln>
          </c:spPr>
          <c:marker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multiplicity!$Q$2:$Q$59</c:f>
              <c:numCache>
                <c:formatCode>0.00E+00</c:formatCode>
                <c:ptCount val="58"/>
                <c:pt idx="0">
                  <c:v>81.010000000000005</c:v>
                </c:pt>
                <c:pt idx="1">
                  <c:v>82.05</c:v>
                </c:pt>
                <c:pt idx="2">
                  <c:v>82.99</c:v>
                </c:pt>
                <c:pt idx="3">
                  <c:v>84.13</c:v>
                </c:pt>
                <c:pt idx="4">
                  <c:v>84.88</c:v>
                </c:pt>
                <c:pt idx="5">
                  <c:v>85.92</c:v>
                </c:pt>
                <c:pt idx="6">
                  <c:v>86.86</c:v>
                </c:pt>
                <c:pt idx="7">
                  <c:v>88</c:v>
                </c:pt>
                <c:pt idx="8">
                  <c:v>89.03</c:v>
                </c:pt>
                <c:pt idx="9">
                  <c:v>89.98</c:v>
                </c:pt>
                <c:pt idx="10">
                  <c:v>91.02</c:v>
                </c:pt>
                <c:pt idx="11">
                  <c:v>91.96</c:v>
                </c:pt>
                <c:pt idx="12">
                  <c:v>93</c:v>
                </c:pt>
                <c:pt idx="13">
                  <c:v>94.04</c:v>
                </c:pt>
                <c:pt idx="14">
                  <c:v>94.98</c:v>
                </c:pt>
                <c:pt idx="15">
                  <c:v>95.92</c:v>
                </c:pt>
                <c:pt idx="16">
                  <c:v>97.05</c:v>
                </c:pt>
                <c:pt idx="17">
                  <c:v>98</c:v>
                </c:pt>
                <c:pt idx="18">
                  <c:v>99.04</c:v>
                </c:pt>
                <c:pt idx="19">
                  <c:v>100.2</c:v>
                </c:pt>
                <c:pt idx="20">
                  <c:v>101.2</c:v>
                </c:pt>
                <c:pt idx="21">
                  <c:v>102.1</c:v>
                </c:pt>
                <c:pt idx="22">
                  <c:v>103.2</c:v>
                </c:pt>
                <c:pt idx="23">
                  <c:v>104</c:v>
                </c:pt>
                <c:pt idx="24">
                  <c:v>105.2</c:v>
                </c:pt>
                <c:pt idx="25">
                  <c:v>106.1</c:v>
                </c:pt>
                <c:pt idx="26">
                  <c:v>107.1</c:v>
                </c:pt>
                <c:pt idx="27">
                  <c:v>108.1</c:v>
                </c:pt>
                <c:pt idx="28">
                  <c:v>108.9</c:v>
                </c:pt>
                <c:pt idx="29">
                  <c:v>127.1</c:v>
                </c:pt>
                <c:pt idx="30">
                  <c:v>128.19999999999999</c:v>
                </c:pt>
                <c:pt idx="31">
                  <c:v>129.1</c:v>
                </c:pt>
                <c:pt idx="32">
                  <c:v>130.19999999999999</c:v>
                </c:pt>
                <c:pt idx="33">
                  <c:v>131.1</c:v>
                </c:pt>
                <c:pt idx="34">
                  <c:v>132.1</c:v>
                </c:pt>
                <c:pt idx="35">
                  <c:v>133</c:v>
                </c:pt>
                <c:pt idx="36">
                  <c:v>134.1</c:v>
                </c:pt>
                <c:pt idx="37">
                  <c:v>135.30000000000001</c:v>
                </c:pt>
                <c:pt idx="38">
                  <c:v>136.1</c:v>
                </c:pt>
                <c:pt idx="39">
                  <c:v>137.19999999999999</c:v>
                </c:pt>
                <c:pt idx="40">
                  <c:v>138</c:v>
                </c:pt>
                <c:pt idx="41">
                  <c:v>139</c:v>
                </c:pt>
                <c:pt idx="42">
                  <c:v>140.1</c:v>
                </c:pt>
                <c:pt idx="43">
                  <c:v>141</c:v>
                </c:pt>
                <c:pt idx="44">
                  <c:v>142</c:v>
                </c:pt>
                <c:pt idx="45">
                  <c:v>143</c:v>
                </c:pt>
                <c:pt idx="46">
                  <c:v>144.1</c:v>
                </c:pt>
                <c:pt idx="47">
                  <c:v>145.19999999999999</c:v>
                </c:pt>
                <c:pt idx="48">
                  <c:v>146</c:v>
                </c:pt>
                <c:pt idx="49">
                  <c:v>147.19999999999999</c:v>
                </c:pt>
                <c:pt idx="50">
                  <c:v>148.19999999999999</c:v>
                </c:pt>
                <c:pt idx="51">
                  <c:v>149.19999999999999</c:v>
                </c:pt>
                <c:pt idx="52">
                  <c:v>150.1</c:v>
                </c:pt>
                <c:pt idx="53">
                  <c:v>151.1</c:v>
                </c:pt>
                <c:pt idx="54">
                  <c:v>152.19999999999999</c:v>
                </c:pt>
                <c:pt idx="55">
                  <c:v>153.1</c:v>
                </c:pt>
                <c:pt idx="56">
                  <c:v>154.1</c:v>
                </c:pt>
                <c:pt idx="57">
                  <c:v>155.19999999999999</c:v>
                </c:pt>
              </c:numCache>
            </c:numRef>
          </c:xVal>
          <c:yVal>
            <c:numRef>
              <c:f>multiplicity!$R$2:$R$59</c:f>
              <c:numCache>
                <c:formatCode>0.00E+00</c:formatCode>
                <c:ptCount val="58"/>
                <c:pt idx="0">
                  <c:v>1.8149999999999999</c:v>
                </c:pt>
                <c:pt idx="1">
                  <c:v>1.2710000000000001E-2</c:v>
                </c:pt>
                <c:pt idx="2">
                  <c:v>1.2629999999999999</c:v>
                </c:pt>
                <c:pt idx="3">
                  <c:v>1.1279999999999999</c:v>
                </c:pt>
                <c:pt idx="4">
                  <c:v>2.66</c:v>
                </c:pt>
                <c:pt idx="5">
                  <c:v>2.581</c:v>
                </c:pt>
                <c:pt idx="6">
                  <c:v>1.353</c:v>
                </c:pt>
                <c:pt idx="7">
                  <c:v>1.883</c:v>
                </c:pt>
                <c:pt idx="8">
                  <c:v>2.75</c:v>
                </c:pt>
                <c:pt idx="9">
                  <c:v>2.66</c:v>
                </c:pt>
                <c:pt idx="10">
                  <c:v>2.6150000000000002</c:v>
                </c:pt>
                <c:pt idx="11">
                  <c:v>3.4039999999999999</c:v>
                </c:pt>
                <c:pt idx="12">
                  <c:v>3.246</c:v>
                </c:pt>
                <c:pt idx="13">
                  <c:v>3.2010000000000001</c:v>
                </c:pt>
                <c:pt idx="14">
                  <c:v>2.976</c:v>
                </c:pt>
                <c:pt idx="15">
                  <c:v>3.9329999999999998</c:v>
                </c:pt>
                <c:pt idx="16">
                  <c:v>3.73</c:v>
                </c:pt>
                <c:pt idx="17">
                  <c:v>3.8660000000000001</c:v>
                </c:pt>
                <c:pt idx="18">
                  <c:v>3.3809999999999998</c:v>
                </c:pt>
                <c:pt idx="19">
                  <c:v>3.8660000000000001</c:v>
                </c:pt>
                <c:pt idx="20">
                  <c:v>4.0460000000000003</c:v>
                </c:pt>
                <c:pt idx="21">
                  <c:v>4.125</c:v>
                </c:pt>
                <c:pt idx="22">
                  <c:v>3.7869999999999999</c:v>
                </c:pt>
                <c:pt idx="23">
                  <c:v>4.7779999999999996</c:v>
                </c:pt>
                <c:pt idx="24">
                  <c:v>5.4649999999999999</c:v>
                </c:pt>
                <c:pt idx="25">
                  <c:v>4.5979999999999999</c:v>
                </c:pt>
                <c:pt idx="26">
                  <c:v>5.5439999999999996</c:v>
                </c:pt>
                <c:pt idx="27">
                  <c:v>6.0060000000000002</c:v>
                </c:pt>
                <c:pt idx="28">
                  <c:v>4.609</c:v>
                </c:pt>
                <c:pt idx="29">
                  <c:v>0.71120000000000005</c:v>
                </c:pt>
                <c:pt idx="30">
                  <c:v>0.44080000000000003</c:v>
                </c:pt>
                <c:pt idx="31">
                  <c:v>0.1028</c:v>
                </c:pt>
                <c:pt idx="32">
                  <c:v>1.151</c:v>
                </c:pt>
                <c:pt idx="33">
                  <c:v>4.6510000000000003E-2</c:v>
                </c:pt>
                <c:pt idx="34">
                  <c:v>0.99280000000000002</c:v>
                </c:pt>
                <c:pt idx="35">
                  <c:v>1.9730000000000001</c:v>
                </c:pt>
                <c:pt idx="36">
                  <c:v>1.41</c:v>
                </c:pt>
                <c:pt idx="37">
                  <c:v>1.6910000000000001</c:v>
                </c:pt>
                <c:pt idx="38">
                  <c:v>2.0179999999999998</c:v>
                </c:pt>
                <c:pt idx="39">
                  <c:v>2.6709999999999998</c:v>
                </c:pt>
                <c:pt idx="40">
                  <c:v>2.5470000000000002</c:v>
                </c:pt>
                <c:pt idx="41">
                  <c:v>2.7610000000000001</c:v>
                </c:pt>
                <c:pt idx="42">
                  <c:v>2.8740000000000001</c:v>
                </c:pt>
                <c:pt idx="43">
                  <c:v>3.798</c:v>
                </c:pt>
                <c:pt idx="44">
                  <c:v>3.55</c:v>
                </c:pt>
                <c:pt idx="45">
                  <c:v>3.7530000000000001</c:v>
                </c:pt>
                <c:pt idx="46">
                  <c:v>3.8090000000000002</c:v>
                </c:pt>
                <c:pt idx="47">
                  <c:v>4.6429999999999998</c:v>
                </c:pt>
                <c:pt idx="48">
                  <c:v>4.4960000000000004</c:v>
                </c:pt>
                <c:pt idx="49">
                  <c:v>4.2030000000000003</c:v>
                </c:pt>
                <c:pt idx="50">
                  <c:v>4.992</c:v>
                </c:pt>
                <c:pt idx="51">
                  <c:v>5.4089999999999998</c:v>
                </c:pt>
                <c:pt idx="52">
                  <c:v>4.226</c:v>
                </c:pt>
                <c:pt idx="53">
                  <c:v>3.9889999999999999</c:v>
                </c:pt>
                <c:pt idx="54">
                  <c:v>5.1050000000000004</c:v>
                </c:pt>
                <c:pt idx="55">
                  <c:v>4.8120000000000003</c:v>
                </c:pt>
                <c:pt idx="56">
                  <c:v>7.0309999999999997</c:v>
                </c:pt>
                <c:pt idx="57">
                  <c:v>4.2030000000000003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E90-4976-B243-2F42C85A4FC1}"/>
            </c:ext>
          </c:extLst>
        </c:ser>
        <c:ser>
          <c:idx val="0"/>
          <c:order val="1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multiplicity!$T$2:$T$74</c:f>
              <c:numCache>
                <c:formatCode>0.00E+00</c:formatCode>
                <c:ptCount val="73"/>
                <c:pt idx="0">
                  <c:v>79.11</c:v>
                </c:pt>
                <c:pt idx="1">
                  <c:v>80.25</c:v>
                </c:pt>
                <c:pt idx="2">
                  <c:v>81.180000000000007</c:v>
                </c:pt>
                <c:pt idx="3">
                  <c:v>82.1</c:v>
                </c:pt>
                <c:pt idx="4">
                  <c:v>83.14</c:v>
                </c:pt>
                <c:pt idx="5">
                  <c:v>84.07</c:v>
                </c:pt>
                <c:pt idx="6">
                  <c:v>85.1</c:v>
                </c:pt>
                <c:pt idx="7">
                  <c:v>86.13</c:v>
                </c:pt>
                <c:pt idx="8">
                  <c:v>87.16</c:v>
                </c:pt>
                <c:pt idx="9">
                  <c:v>88.19</c:v>
                </c:pt>
                <c:pt idx="10">
                  <c:v>89.02</c:v>
                </c:pt>
                <c:pt idx="11">
                  <c:v>90.15</c:v>
                </c:pt>
                <c:pt idx="12">
                  <c:v>90.98</c:v>
                </c:pt>
                <c:pt idx="13">
                  <c:v>92.01</c:v>
                </c:pt>
                <c:pt idx="14">
                  <c:v>93.15</c:v>
                </c:pt>
                <c:pt idx="15">
                  <c:v>93.97</c:v>
                </c:pt>
                <c:pt idx="16">
                  <c:v>95</c:v>
                </c:pt>
                <c:pt idx="17">
                  <c:v>96.14</c:v>
                </c:pt>
                <c:pt idx="18">
                  <c:v>97.17</c:v>
                </c:pt>
                <c:pt idx="19">
                  <c:v>98.1</c:v>
                </c:pt>
                <c:pt idx="20">
                  <c:v>99.13</c:v>
                </c:pt>
                <c:pt idx="21">
                  <c:v>99.96</c:v>
                </c:pt>
                <c:pt idx="22">
                  <c:v>101.2</c:v>
                </c:pt>
                <c:pt idx="23">
                  <c:v>102.2</c:v>
                </c:pt>
                <c:pt idx="24">
                  <c:v>103.2</c:v>
                </c:pt>
                <c:pt idx="25">
                  <c:v>104.1</c:v>
                </c:pt>
                <c:pt idx="26">
                  <c:v>105.1</c:v>
                </c:pt>
                <c:pt idx="27">
                  <c:v>106.3</c:v>
                </c:pt>
                <c:pt idx="28">
                  <c:v>107.1</c:v>
                </c:pt>
                <c:pt idx="29">
                  <c:v>108.1</c:v>
                </c:pt>
                <c:pt idx="30">
                  <c:v>109</c:v>
                </c:pt>
                <c:pt idx="31">
                  <c:v>110.2</c:v>
                </c:pt>
                <c:pt idx="32">
                  <c:v>111.2</c:v>
                </c:pt>
                <c:pt idx="33">
                  <c:v>112</c:v>
                </c:pt>
                <c:pt idx="34">
                  <c:v>114.1</c:v>
                </c:pt>
                <c:pt idx="35">
                  <c:v>115.2</c:v>
                </c:pt>
                <c:pt idx="36">
                  <c:v>118.1</c:v>
                </c:pt>
                <c:pt idx="37">
                  <c:v>121.1</c:v>
                </c:pt>
                <c:pt idx="38">
                  <c:v>122</c:v>
                </c:pt>
                <c:pt idx="39">
                  <c:v>124.2</c:v>
                </c:pt>
                <c:pt idx="40">
                  <c:v>125.2</c:v>
                </c:pt>
                <c:pt idx="41">
                  <c:v>126.3</c:v>
                </c:pt>
                <c:pt idx="42">
                  <c:v>127.1</c:v>
                </c:pt>
                <c:pt idx="43">
                  <c:v>128</c:v>
                </c:pt>
                <c:pt idx="44">
                  <c:v>129.30000000000001</c:v>
                </c:pt>
                <c:pt idx="45">
                  <c:v>130.1</c:v>
                </c:pt>
                <c:pt idx="46">
                  <c:v>131.1</c:v>
                </c:pt>
                <c:pt idx="47">
                  <c:v>132.1</c:v>
                </c:pt>
                <c:pt idx="48">
                  <c:v>133.1</c:v>
                </c:pt>
                <c:pt idx="49">
                  <c:v>134.1</c:v>
                </c:pt>
                <c:pt idx="50">
                  <c:v>135</c:v>
                </c:pt>
                <c:pt idx="51">
                  <c:v>136.1</c:v>
                </c:pt>
                <c:pt idx="52">
                  <c:v>137.19999999999999</c:v>
                </c:pt>
                <c:pt idx="53">
                  <c:v>138.1</c:v>
                </c:pt>
                <c:pt idx="54">
                  <c:v>139.1</c:v>
                </c:pt>
                <c:pt idx="55">
                  <c:v>140.1</c:v>
                </c:pt>
                <c:pt idx="56">
                  <c:v>141.1</c:v>
                </c:pt>
                <c:pt idx="57">
                  <c:v>142.19999999999999</c:v>
                </c:pt>
                <c:pt idx="58">
                  <c:v>143.1</c:v>
                </c:pt>
                <c:pt idx="59">
                  <c:v>144</c:v>
                </c:pt>
                <c:pt idx="60">
                  <c:v>145.1</c:v>
                </c:pt>
                <c:pt idx="61">
                  <c:v>145.9</c:v>
                </c:pt>
                <c:pt idx="62">
                  <c:v>147</c:v>
                </c:pt>
                <c:pt idx="63">
                  <c:v>148.30000000000001</c:v>
                </c:pt>
                <c:pt idx="64">
                  <c:v>149.19999999999999</c:v>
                </c:pt>
                <c:pt idx="65">
                  <c:v>150.19999999999999</c:v>
                </c:pt>
                <c:pt idx="66">
                  <c:v>151.1</c:v>
                </c:pt>
                <c:pt idx="67">
                  <c:v>152.19999999999999</c:v>
                </c:pt>
                <c:pt idx="68">
                  <c:v>153.1</c:v>
                </c:pt>
                <c:pt idx="69">
                  <c:v>154.1</c:v>
                </c:pt>
                <c:pt idx="70">
                  <c:v>155.19999999999999</c:v>
                </c:pt>
                <c:pt idx="71">
                  <c:v>156</c:v>
                </c:pt>
                <c:pt idx="72">
                  <c:v>157.19999999999999</c:v>
                </c:pt>
              </c:numCache>
            </c:numRef>
          </c:xVal>
          <c:yVal>
            <c:numRef>
              <c:f>multiplicity!$U$2:$U$74</c:f>
              <c:numCache>
                <c:formatCode>0.00E+00</c:formatCode>
                <c:ptCount val="73"/>
                <c:pt idx="0">
                  <c:v>4.7060000000000004</c:v>
                </c:pt>
                <c:pt idx="1">
                  <c:v>4.6689999999999996</c:v>
                </c:pt>
                <c:pt idx="2">
                  <c:v>4.3609999999999998</c:v>
                </c:pt>
                <c:pt idx="3">
                  <c:v>4.0279999999999996</c:v>
                </c:pt>
                <c:pt idx="4">
                  <c:v>4.0650000000000004</c:v>
                </c:pt>
                <c:pt idx="5">
                  <c:v>4.4960000000000004</c:v>
                </c:pt>
                <c:pt idx="6">
                  <c:v>4.7919999999999998</c:v>
                </c:pt>
                <c:pt idx="7">
                  <c:v>4.2249999999999996</c:v>
                </c:pt>
                <c:pt idx="8">
                  <c:v>4.3360000000000003</c:v>
                </c:pt>
                <c:pt idx="9">
                  <c:v>4.3730000000000002</c:v>
                </c:pt>
                <c:pt idx="10">
                  <c:v>4.7060000000000004</c:v>
                </c:pt>
                <c:pt idx="11">
                  <c:v>4.2009999999999996</c:v>
                </c:pt>
                <c:pt idx="12">
                  <c:v>4.6559999999999997</c:v>
                </c:pt>
                <c:pt idx="13">
                  <c:v>4.7060000000000004</c:v>
                </c:pt>
                <c:pt idx="14">
                  <c:v>5.0140000000000002</c:v>
                </c:pt>
                <c:pt idx="15">
                  <c:v>4.25</c:v>
                </c:pt>
                <c:pt idx="16">
                  <c:v>4.1139999999999999</c:v>
                </c:pt>
                <c:pt idx="17">
                  <c:v>4.0279999999999996</c:v>
                </c:pt>
                <c:pt idx="18">
                  <c:v>3.9670000000000001</c:v>
                </c:pt>
                <c:pt idx="19">
                  <c:v>3.6219999999999999</c:v>
                </c:pt>
                <c:pt idx="20">
                  <c:v>3.843</c:v>
                </c:pt>
                <c:pt idx="21">
                  <c:v>4.3730000000000002</c:v>
                </c:pt>
                <c:pt idx="22">
                  <c:v>4.41</c:v>
                </c:pt>
                <c:pt idx="23">
                  <c:v>4.4219999999999997</c:v>
                </c:pt>
                <c:pt idx="24">
                  <c:v>4.62</c:v>
                </c:pt>
                <c:pt idx="25">
                  <c:v>4.9029999999999996</c:v>
                </c:pt>
                <c:pt idx="26">
                  <c:v>5.1619999999999999</c:v>
                </c:pt>
                <c:pt idx="27">
                  <c:v>5.0510000000000002</c:v>
                </c:pt>
                <c:pt idx="28">
                  <c:v>4.5949999999999998</c:v>
                </c:pt>
                <c:pt idx="29">
                  <c:v>4.4470000000000001</c:v>
                </c:pt>
                <c:pt idx="30">
                  <c:v>4.3730000000000002</c:v>
                </c:pt>
                <c:pt idx="31">
                  <c:v>5.0140000000000002</c:v>
                </c:pt>
                <c:pt idx="32">
                  <c:v>4.8659999999999997</c:v>
                </c:pt>
                <c:pt idx="33">
                  <c:v>4.3479999999999999</c:v>
                </c:pt>
                <c:pt idx="34">
                  <c:v>3.806</c:v>
                </c:pt>
                <c:pt idx="35">
                  <c:v>4.6559999999999997</c:v>
                </c:pt>
                <c:pt idx="36">
                  <c:v>4.41</c:v>
                </c:pt>
                <c:pt idx="37">
                  <c:v>5.3220000000000001</c:v>
                </c:pt>
                <c:pt idx="38">
                  <c:v>4.2990000000000004</c:v>
                </c:pt>
                <c:pt idx="39">
                  <c:v>4.2750000000000004</c:v>
                </c:pt>
                <c:pt idx="40">
                  <c:v>3.597</c:v>
                </c:pt>
                <c:pt idx="41">
                  <c:v>3.4239999999999999</c:v>
                </c:pt>
                <c:pt idx="42">
                  <c:v>2.734</c:v>
                </c:pt>
                <c:pt idx="43">
                  <c:v>2.2909999999999999</c:v>
                </c:pt>
                <c:pt idx="44">
                  <c:v>2.5129999999999999</c:v>
                </c:pt>
                <c:pt idx="45">
                  <c:v>1.847</c:v>
                </c:pt>
                <c:pt idx="46">
                  <c:v>1.5760000000000001</c:v>
                </c:pt>
                <c:pt idx="47">
                  <c:v>1.9950000000000001</c:v>
                </c:pt>
                <c:pt idx="48">
                  <c:v>1.909</c:v>
                </c:pt>
                <c:pt idx="49">
                  <c:v>1.6990000000000001</c:v>
                </c:pt>
                <c:pt idx="50">
                  <c:v>1.8839999999999999</c:v>
                </c:pt>
                <c:pt idx="51">
                  <c:v>2.71</c:v>
                </c:pt>
                <c:pt idx="52">
                  <c:v>3.2770000000000001</c:v>
                </c:pt>
                <c:pt idx="53">
                  <c:v>3.7690000000000001</c:v>
                </c:pt>
                <c:pt idx="54">
                  <c:v>4.0650000000000004</c:v>
                </c:pt>
                <c:pt idx="55">
                  <c:v>3.6709999999999998</c:v>
                </c:pt>
                <c:pt idx="56">
                  <c:v>4.1020000000000003</c:v>
                </c:pt>
                <c:pt idx="57">
                  <c:v>4.3239999999999998</c:v>
                </c:pt>
                <c:pt idx="58">
                  <c:v>4.915</c:v>
                </c:pt>
                <c:pt idx="59">
                  <c:v>5.26</c:v>
                </c:pt>
                <c:pt idx="60">
                  <c:v>5.2110000000000003</c:v>
                </c:pt>
                <c:pt idx="61">
                  <c:v>4.9640000000000004</c:v>
                </c:pt>
                <c:pt idx="62">
                  <c:v>4.8289999999999997</c:v>
                </c:pt>
                <c:pt idx="63">
                  <c:v>5.2229999999999999</c:v>
                </c:pt>
                <c:pt idx="64">
                  <c:v>5.593</c:v>
                </c:pt>
                <c:pt idx="65">
                  <c:v>5.1120000000000001</c:v>
                </c:pt>
                <c:pt idx="66">
                  <c:v>5.0010000000000003</c:v>
                </c:pt>
                <c:pt idx="67">
                  <c:v>5.2359999999999998</c:v>
                </c:pt>
                <c:pt idx="68">
                  <c:v>5.1989999999999998</c:v>
                </c:pt>
                <c:pt idx="69">
                  <c:v>4.8780000000000001</c:v>
                </c:pt>
                <c:pt idx="70">
                  <c:v>4.6689999999999996</c:v>
                </c:pt>
                <c:pt idx="71">
                  <c:v>4.6689999999999996</c:v>
                </c:pt>
                <c:pt idx="72">
                  <c:v>5.1859999999999999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E90-4976-B243-2F42C85A4F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388144"/>
        <c:axId val="222388624"/>
      </c:scatterChart>
      <c:valAx>
        <c:axId val="222388144"/>
        <c:scaling>
          <c:orientation val="minMax"/>
          <c:max val="160"/>
          <c:min val="70"/>
        </c:scaling>
        <c:delete val="1"/>
        <c:axPos val="b"/>
        <c:numFmt formatCode="General" sourceLinked="0"/>
        <c:majorTickMark val="none"/>
        <c:minorTickMark val="none"/>
        <c:tickLblPos val="nextTo"/>
        <c:crossAx val="222388624"/>
        <c:crosses val="autoZero"/>
        <c:crossBetween val="midCat"/>
      </c:valAx>
      <c:valAx>
        <c:axId val="222388624"/>
        <c:scaling>
          <c:orientation val="minMax"/>
        </c:scaling>
        <c:delete val="1"/>
        <c:axPos val="l"/>
        <c:numFmt formatCode="General" sourceLinked="0"/>
        <c:majorTickMark val="none"/>
        <c:minorTickMark val="none"/>
        <c:tickLblPos val="nextTo"/>
        <c:crossAx val="222388144"/>
        <c:crosses val="autoZero"/>
        <c:crossBetween val="midCat"/>
      </c:valAx>
    </c:plotArea>
    <c:plotVisOnly val="1"/>
    <c:dispBlanksAs val="gap"/>
    <c:showDLblsOverMax val="0"/>
    <c:extLst/>
  </c:chart>
  <c:txPr>
    <a:bodyPr/>
    <a:lstStyle/>
    <a:p>
      <a:pPr>
        <a:defRPr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1C82F-B4E1-4397-9406-0CC80F7FA200}" type="datetimeFigureOut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CA46F-64CA-4676-BE8A-219D7D2A5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75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プレゼン</a:t>
            </a:r>
            <a:r>
              <a:rPr lang="en-US" altLang="ja-JP" dirty="0"/>
              <a:t>25</a:t>
            </a:r>
            <a:r>
              <a:rPr lang="ja-JP" altLang="en-US" dirty="0"/>
              <a:t>分、質疑</a:t>
            </a:r>
            <a:r>
              <a:rPr lang="en-US" altLang="ja-JP" dirty="0"/>
              <a:t>5</a:t>
            </a:r>
            <a:r>
              <a:rPr lang="ja-JP" altLang="en-US" dirty="0"/>
              <a:t>分。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5088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プレゼン</a:t>
            </a:r>
            <a:r>
              <a:rPr lang="en-US" altLang="ja-JP" dirty="0"/>
              <a:t>25</a:t>
            </a:r>
            <a:r>
              <a:rPr lang="ja-JP" altLang="en-US" dirty="0"/>
              <a:t>分、質疑</a:t>
            </a:r>
            <a:r>
              <a:rPr lang="en-US" altLang="ja-JP" dirty="0"/>
              <a:t>5</a:t>
            </a:r>
            <a:r>
              <a:rPr lang="ja-JP" altLang="en-US" dirty="0"/>
              <a:t>分。</a:t>
            </a:r>
            <a:endParaRPr lang="en-US" altLang="ja-JP" dirty="0"/>
          </a:p>
          <a:p>
            <a:r>
              <a:rPr lang="en-US" altLang="ja-JP" dirty="0"/>
              <a:t>20</a:t>
            </a:r>
            <a:r>
              <a:rPr lang="ja-JP" altLang="en-US" dirty="0"/>
              <a:t>分話すくらいの想定で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817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07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/>
              <a:t>Float_t</a:t>
            </a:r>
            <a:r>
              <a:rPr kumimoji="1" lang="en-US" altLang="ja-JP" dirty="0"/>
              <a:t> LEI[20]={0};</a:t>
            </a:r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("GammaL.KE", &amp;LEI);</a:t>
            </a:r>
          </a:p>
          <a:p>
            <a:r>
              <a:rPr kumimoji="1" lang="en-US" altLang="ja-JP" dirty="0" err="1"/>
              <a:t>Float_t</a:t>
            </a:r>
            <a:r>
              <a:rPr kumimoji="1" lang="en-US" altLang="ja-JP" dirty="0"/>
              <a:t> HEI[20]={0};</a:t>
            </a:r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("GammaH.KE", &amp;HEI);</a:t>
            </a:r>
          </a:p>
          <a:p>
            <a:endParaRPr kumimoji="1" lang="en-US" altLang="ja-JP" dirty="0"/>
          </a:p>
          <a:p>
            <a:r>
              <a:rPr kumimoji="1" lang="en-US" altLang="ja-JP" dirty="0" err="1"/>
              <a:t>Int_t</a:t>
            </a:r>
            <a:r>
              <a:rPr kumimoji="1" lang="en-US" altLang="ja-JP" dirty="0"/>
              <a:t> HM;</a:t>
            </a:r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GammaH.Mult</a:t>
            </a:r>
            <a:r>
              <a:rPr kumimoji="1" lang="en-US" altLang="ja-JP" dirty="0"/>
              <a:t>", &amp;HM);</a:t>
            </a:r>
          </a:p>
          <a:p>
            <a:r>
              <a:rPr kumimoji="1" lang="en-US" altLang="ja-JP" dirty="0" err="1"/>
              <a:t>Int_t</a:t>
            </a:r>
            <a:r>
              <a:rPr kumimoji="1" lang="en-US" altLang="ja-JP" dirty="0"/>
              <a:t> LM;</a:t>
            </a:r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GammaL.Mult</a:t>
            </a:r>
            <a:r>
              <a:rPr kumimoji="1" lang="en-US" altLang="ja-JP" dirty="0"/>
              <a:t>", &amp;LM);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TH1F </a:t>
            </a:r>
            <a:r>
              <a:rPr kumimoji="1" lang="en-US" altLang="ja-JP" dirty="0" err="1"/>
              <a:t>hmuptS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hmuptS</a:t>
            </a:r>
            <a:r>
              <a:rPr kumimoji="1" lang="en-US" altLang="ja-JP" dirty="0"/>
              <a:t>", " ", 40, 0, 20);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for(</a:t>
            </a:r>
            <a:r>
              <a:rPr kumimoji="1" lang="en-US" altLang="ja-JP" dirty="0" err="1"/>
              <a:t>Int_t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=0;i&lt;tree0-&gt;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();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++){</a:t>
            </a:r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GetEntry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);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for(</a:t>
            </a:r>
            <a:r>
              <a:rPr kumimoji="1" lang="en-US" altLang="ja-JP" dirty="0" err="1"/>
              <a:t>Int_t</a:t>
            </a:r>
            <a:r>
              <a:rPr kumimoji="1" lang="en-US" altLang="ja-JP" dirty="0"/>
              <a:t> j=0;j&lt;</a:t>
            </a:r>
            <a:r>
              <a:rPr kumimoji="1" lang="en-US" altLang="ja-JP" dirty="0" err="1"/>
              <a:t>HM;j</a:t>
            </a:r>
            <a:r>
              <a:rPr kumimoji="1" lang="en-US" altLang="ja-JP" dirty="0"/>
              <a:t>++){</a:t>
            </a:r>
          </a:p>
          <a:p>
            <a:r>
              <a:rPr kumimoji="1" lang="en-US" altLang="ja-JP" dirty="0" err="1"/>
              <a:t>hmuptS.Fill</a:t>
            </a:r>
            <a:r>
              <a:rPr kumimoji="1" lang="en-US" altLang="ja-JP" dirty="0"/>
              <a:t>(HEI[j]);</a:t>
            </a:r>
          </a:p>
          <a:p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for(</a:t>
            </a:r>
            <a:r>
              <a:rPr kumimoji="1" lang="en-US" altLang="ja-JP" dirty="0" err="1"/>
              <a:t>Int_t</a:t>
            </a:r>
            <a:r>
              <a:rPr kumimoji="1" lang="en-US" altLang="ja-JP" dirty="0"/>
              <a:t> j=0;j&lt;</a:t>
            </a:r>
            <a:r>
              <a:rPr kumimoji="1" lang="en-US" altLang="ja-JP" dirty="0" err="1"/>
              <a:t>LM;j</a:t>
            </a:r>
            <a:r>
              <a:rPr kumimoji="1" lang="en-US" altLang="ja-JP" dirty="0"/>
              <a:t>++){</a:t>
            </a:r>
          </a:p>
          <a:p>
            <a:r>
              <a:rPr kumimoji="1" lang="en-US" altLang="ja-JP" dirty="0" err="1"/>
              <a:t>hmuptS.Fill</a:t>
            </a:r>
            <a:r>
              <a:rPr kumimoji="1" lang="en-US" altLang="ja-JP" dirty="0"/>
              <a:t>(LEI[j]);</a:t>
            </a:r>
          </a:p>
          <a:p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}</a:t>
            </a:r>
          </a:p>
          <a:p>
            <a:r>
              <a:rPr kumimoji="1" lang="en-US" altLang="ja-JP" dirty="0"/>
              <a:t>hmuptS.Sumw2();</a:t>
            </a:r>
          </a:p>
          <a:p>
            <a:r>
              <a:rPr kumimoji="1" lang="en-US" altLang="ja-JP" dirty="0" err="1"/>
              <a:t>hmuptS.Scale</a:t>
            </a:r>
            <a:r>
              <a:rPr kumimoji="1" lang="en-US" altLang="ja-JP" dirty="0"/>
              <a:t>(2.0/tree0-&gt;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());</a:t>
            </a:r>
          </a:p>
          <a:p>
            <a:r>
              <a:rPr kumimoji="1" lang="en-US" altLang="ja-JP" dirty="0" err="1"/>
              <a:t>hmuptS.SetLineColor</a:t>
            </a:r>
            <a:r>
              <a:rPr kumimoji="1" lang="en-US" altLang="ja-JP" dirty="0"/>
              <a:t>(8)</a:t>
            </a:r>
          </a:p>
          <a:p>
            <a:r>
              <a:rPr kumimoji="1" lang="en-US" altLang="ja-JP" dirty="0" err="1"/>
              <a:t>gPad</a:t>
            </a:r>
            <a:r>
              <a:rPr kumimoji="1" lang="en-US" altLang="ja-JP" dirty="0"/>
              <a:t>-&gt;</a:t>
            </a:r>
            <a:r>
              <a:rPr kumimoji="1" lang="en-US" altLang="ja-JP" dirty="0" err="1"/>
              <a:t>SetLogy</a:t>
            </a:r>
            <a:r>
              <a:rPr kumimoji="1" lang="en-US" altLang="ja-JP" dirty="0"/>
              <a:t>(1) </a:t>
            </a:r>
          </a:p>
          <a:p>
            <a:endParaRPr kumimoji="1" lang="en-US" altLang="ja-JP" dirty="0"/>
          </a:p>
          <a:p>
            <a:r>
              <a:rPr kumimoji="1" lang="en-US" altLang="ja-JP" dirty="0" err="1"/>
              <a:t>hmuptS.Draw</a:t>
            </a:r>
            <a:r>
              <a:rPr kumimoji="1" lang="en-US" altLang="ja-JP" dirty="0"/>
              <a:t>("hist e1");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3253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9620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(Low energy resolution)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Float_t</a:t>
            </a:r>
            <a:r>
              <a:rPr kumimoji="1" lang="en-US" altLang="ja-JP" dirty="0"/>
              <a:t> LEI[20]={0};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("GammaL.KE", &amp;LEI);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Float_t</a:t>
            </a:r>
            <a:r>
              <a:rPr kumimoji="1" lang="en-US" altLang="ja-JP" dirty="0"/>
              <a:t> HEI[20]={0};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("GammaH.KE", &amp;HEI);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Int_t</a:t>
            </a:r>
            <a:r>
              <a:rPr kumimoji="1" lang="en-US" altLang="ja-JP" dirty="0"/>
              <a:t> HM;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GammaH.Mult</a:t>
            </a:r>
            <a:r>
              <a:rPr kumimoji="1" lang="en-US" altLang="ja-JP" dirty="0"/>
              <a:t>", &amp;HM);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Int_t</a:t>
            </a:r>
            <a:r>
              <a:rPr kumimoji="1" lang="en-US" altLang="ja-JP" dirty="0"/>
              <a:t> LM;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GammaL.Mult</a:t>
            </a:r>
            <a:r>
              <a:rPr kumimoji="1" lang="en-US" altLang="ja-JP" dirty="0"/>
              <a:t>", &amp;LM);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TH1F </a:t>
            </a:r>
            <a:r>
              <a:rPr kumimoji="1" lang="en-US" altLang="ja-JP" dirty="0" err="1"/>
              <a:t>hmuptL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hmuptL</a:t>
            </a:r>
            <a:r>
              <a:rPr kumimoji="1" lang="en-US" altLang="ja-JP" dirty="0"/>
              <a:t>", " ", 44, 0, 22);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TH1F </a:t>
            </a:r>
            <a:r>
              <a:rPr kumimoji="1" lang="en-US" altLang="ja-JP" dirty="0" err="1"/>
              <a:t>hmuptH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hmuptH</a:t>
            </a:r>
            <a:r>
              <a:rPr kumimoji="1" lang="en-US" altLang="ja-JP" dirty="0"/>
              <a:t>", " ", 44, 0, 22);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TH1F </a:t>
            </a:r>
            <a:r>
              <a:rPr kumimoji="1" lang="en-US" altLang="ja-JP" dirty="0" err="1"/>
              <a:t>hmuptS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hmuptS</a:t>
            </a:r>
            <a:r>
              <a:rPr kumimoji="1" lang="en-US" altLang="ja-JP" dirty="0"/>
              <a:t>", " ", 44, 0, 22);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for(</a:t>
            </a:r>
            <a:r>
              <a:rPr kumimoji="1" lang="en-US" altLang="ja-JP" dirty="0" err="1"/>
              <a:t>Int_t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=0;i&lt;tree0-&gt;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();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++){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</a:t>
            </a:r>
            <a:r>
              <a:rPr kumimoji="1" lang="en-US" altLang="ja-JP" dirty="0" err="1"/>
              <a:t>GetEntry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for(</a:t>
            </a:r>
            <a:r>
              <a:rPr kumimoji="1" lang="en-US" altLang="ja-JP" dirty="0" err="1"/>
              <a:t>Int_t</a:t>
            </a:r>
            <a:r>
              <a:rPr kumimoji="1" lang="en-US" altLang="ja-JP" dirty="0"/>
              <a:t> j=0;j&lt;</a:t>
            </a:r>
            <a:r>
              <a:rPr kumimoji="1" lang="en-US" altLang="ja-JP" dirty="0" err="1"/>
              <a:t>HM;j</a:t>
            </a:r>
            <a:r>
              <a:rPr kumimoji="1" lang="en-US" altLang="ja-JP" dirty="0"/>
              <a:t>++){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hmuptH.Fill</a:t>
            </a:r>
            <a:r>
              <a:rPr kumimoji="1" lang="en-US" altLang="ja-JP" dirty="0"/>
              <a:t>(HEI[j]);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hmuptS.Fill</a:t>
            </a:r>
            <a:r>
              <a:rPr kumimoji="1" lang="en-US" altLang="ja-JP" dirty="0"/>
              <a:t>(HEI[j]);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for(</a:t>
            </a:r>
            <a:r>
              <a:rPr kumimoji="1" lang="en-US" altLang="ja-JP" dirty="0" err="1"/>
              <a:t>Int_t</a:t>
            </a:r>
            <a:r>
              <a:rPr kumimoji="1" lang="en-US" altLang="ja-JP" dirty="0"/>
              <a:t> j=0;j&lt;</a:t>
            </a:r>
            <a:r>
              <a:rPr kumimoji="1" lang="en-US" altLang="ja-JP" dirty="0" err="1"/>
              <a:t>LM;j</a:t>
            </a:r>
            <a:r>
              <a:rPr kumimoji="1" lang="en-US" altLang="ja-JP" dirty="0"/>
              <a:t>++){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hmuptL.Fill</a:t>
            </a:r>
            <a:r>
              <a:rPr kumimoji="1" lang="en-US" altLang="ja-JP" dirty="0"/>
              <a:t>(LEI[j]);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hmuptS.Fill</a:t>
            </a:r>
            <a:r>
              <a:rPr kumimoji="1" lang="en-US" altLang="ja-JP" dirty="0"/>
              <a:t>(LEI[j]);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hmuptH.Sumw2();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hmuptL.Sumw2();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hmuptS.Sumw2();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hmuptH.Scale</a:t>
            </a:r>
            <a:r>
              <a:rPr kumimoji="1" lang="en-US" altLang="ja-JP" dirty="0"/>
              <a:t>(2.0/tree0-&gt;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hmuptL.Scale</a:t>
            </a:r>
            <a:r>
              <a:rPr kumimoji="1" lang="en-US" altLang="ja-JP" dirty="0"/>
              <a:t>(2.0/tree0-&gt;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hmuptS.Scale</a:t>
            </a:r>
            <a:r>
              <a:rPr kumimoji="1" lang="en-US" altLang="ja-JP" dirty="0"/>
              <a:t>(2.0/tree0-&gt;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hmuptS.Draw</a:t>
            </a:r>
            <a:r>
              <a:rPr kumimoji="1" lang="en-US" altLang="ja-JP" dirty="0"/>
              <a:t>("hist e1");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gPad</a:t>
            </a:r>
            <a:r>
              <a:rPr kumimoji="1" lang="en-US" altLang="ja-JP" dirty="0"/>
              <a:t>-&gt;</a:t>
            </a:r>
            <a:r>
              <a:rPr kumimoji="1" lang="en-US" altLang="ja-JP" dirty="0" err="1"/>
              <a:t>SetLogy</a:t>
            </a:r>
            <a:r>
              <a:rPr kumimoji="1" lang="en-US" altLang="ja-JP" dirty="0"/>
              <a:t>(1)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hmuptH.Draw</a:t>
            </a:r>
            <a:r>
              <a:rPr kumimoji="1" lang="en-US" altLang="ja-JP" dirty="0"/>
              <a:t>("hist e1");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hmuptH.SetLineColor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kRed</a:t>
            </a:r>
            <a:r>
              <a:rPr kumimoji="1" lang="en-US" altLang="ja-JP" dirty="0"/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hmuptL.Draw</a:t>
            </a:r>
            <a:r>
              <a:rPr kumimoji="1" lang="en-US" altLang="ja-JP" dirty="0"/>
              <a:t>("same hist e1");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(High energy resolution)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r>
              <a:rPr kumimoji="1" lang="en-US" altLang="ja-JP" dirty="0" err="1"/>
              <a:t>Float_t</a:t>
            </a:r>
            <a:r>
              <a:rPr kumimoji="1" lang="en-US" altLang="ja-JP" dirty="0"/>
              <a:t> LEI[20]={0};</a:t>
            </a:r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("GammaL.KE", &amp;LEI);</a:t>
            </a:r>
          </a:p>
          <a:p>
            <a:r>
              <a:rPr kumimoji="1" lang="en-US" altLang="ja-JP" dirty="0" err="1"/>
              <a:t>Float_t</a:t>
            </a:r>
            <a:r>
              <a:rPr kumimoji="1" lang="en-US" altLang="ja-JP" dirty="0"/>
              <a:t> HEI[20]={0};</a:t>
            </a:r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("GammaH.KE", &amp;HEI);</a:t>
            </a:r>
          </a:p>
          <a:p>
            <a:endParaRPr kumimoji="1" lang="en-US" altLang="ja-JP" dirty="0"/>
          </a:p>
          <a:p>
            <a:r>
              <a:rPr kumimoji="1" lang="en-US" altLang="ja-JP" dirty="0" err="1"/>
              <a:t>Int_t</a:t>
            </a:r>
            <a:r>
              <a:rPr kumimoji="1" lang="en-US" altLang="ja-JP" dirty="0"/>
              <a:t> HM;</a:t>
            </a:r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GammaH.Mult</a:t>
            </a:r>
            <a:r>
              <a:rPr kumimoji="1" lang="en-US" altLang="ja-JP" dirty="0"/>
              <a:t>", &amp;HM);</a:t>
            </a:r>
          </a:p>
          <a:p>
            <a:r>
              <a:rPr kumimoji="1" lang="en-US" altLang="ja-JP" dirty="0" err="1"/>
              <a:t>Int_t</a:t>
            </a:r>
            <a:r>
              <a:rPr kumimoji="1" lang="en-US" altLang="ja-JP" dirty="0"/>
              <a:t> LM;</a:t>
            </a:r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GammaL.Mult</a:t>
            </a:r>
            <a:r>
              <a:rPr kumimoji="1" lang="en-US" altLang="ja-JP" dirty="0"/>
              <a:t>", &amp;LM);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TH1F </a:t>
            </a:r>
            <a:r>
              <a:rPr kumimoji="1" lang="en-US" altLang="ja-JP" dirty="0" err="1"/>
              <a:t>hmuptL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hmuptL</a:t>
            </a:r>
            <a:r>
              <a:rPr kumimoji="1" lang="en-US" altLang="ja-JP" dirty="0"/>
              <a:t>", " ", 200, 0, 10);</a:t>
            </a:r>
          </a:p>
          <a:p>
            <a:r>
              <a:rPr kumimoji="1" lang="en-US" altLang="ja-JP" dirty="0"/>
              <a:t>TH1F </a:t>
            </a:r>
            <a:r>
              <a:rPr kumimoji="1" lang="en-US" altLang="ja-JP" dirty="0" err="1"/>
              <a:t>hmuptH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hmuptH</a:t>
            </a:r>
            <a:r>
              <a:rPr kumimoji="1" lang="en-US" altLang="ja-JP" dirty="0"/>
              <a:t>", " ", 200, 0, 10);</a:t>
            </a:r>
          </a:p>
          <a:p>
            <a:r>
              <a:rPr kumimoji="1" lang="en-US" altLang="ja-JP" dirty="0"/>
              <a:t>TH1F </a:t>
            </a:r>
            <a:r>
              <a:rPr kumimoji="1" lang="en-US" altLang="ja-JP" dirty="0" err="1"/>
              <a:t>hmuptS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hmuptS</a:t>
            </a:r>
            <a:r>
              <a:rPr kumimoji="1" lang="en-US" altLang="ja-JP" dirty="0"/>
              <a:t>", " ", 200, 0, 10);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for(</a:t>
            </a:r>
            <a:r>
              <a:rPr kumimoji="1" lang="en-US" altLang="ja-JP" dirty="0" err="1"/>
              <a:t>Int_t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=0;i&lt;tree0-&gt;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();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++){</a:t>
            </a:r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GetEntry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);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for(</a:t>
            </a:r>
            <a:r>
              <a:rPr kumimoji="1" lang="en-US" altLang="ja-JP" dirty="0" err="1"/>
              <a:t>Int_t</a:t>
            </a:r>
            <a:r>
              <a:rPr kumimoji="1" lang="en-US" altLang="ja-JP" dirty="0"/>
              <a:t> j=0;j&lt;</a:t>
            </a:r>
            <a:r>
              <a:rPr kumimoji="1" lang="en-US" altLang="ja-JP" dirty="0" err="1"/>
              <a:t>HM;j</a:t>
            </a:r>
            <a:r>
              <a:rPr kumimoji="1" lang="en-US" altLang="ja-JP" dirty="0"/>
              <a:t>++){</a:t>
            </a:r>
          </a:p>
          <a:p>
            <a:r>
              <a:rPr kumimoji="1" lang="en-US" altLang="ja-JP" dirty="0" err="1"/>
              <a:t>hmuptH.Fill</a:t>
            </a:r>
            <a:r>
              <a:rPr kumimoji="1" lang="en-US" altLang="ja-JP" dirty="0"/>
              <a:t>(HEI[j]);</a:t>
            </a:r>
          </a:p>
          <a:p>
            <a:r>
              <a:rPr kumimoji="1" lang="en-US" altLang="ja-JP" dirty="0" err="1"/>
              <a:t>hmuptS.Fill</a:t>
            </a:r>
            <a:r>
              <a:rPr kumimoji="1" lang="en-US" altLang="ja-JP" dirty="0"/>
              <a:t>(HEI[j]);</a:t>
            </a:r>
          </a:p>
          <a:p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for(</a:t>
            </a:r>
            <a:r>
              <a:rPr kumimoji="1" lang="en-US" altLang="ja-JP" dirty="0" err="1"/>
              <a:t>Int_t</a:t>
            </a:r>
            <a:r>
              <a:rPr kumimoji="1" lang="en-US" altLang="ja-JP" dirty="0"/>
              <a:t> j=0;j&lt;</a:t>
            </a:r>
            <a:r>
              <a:rPr kumimoji="1" lang="en-US" altLang="ja-JP" dirty="0" err="1"/>
              <a:t>LM;j</a:t>
            </a:r>
            <a:r>
              <a:rPr kumimoji="1" lang="en-US" altLang="ja-JP" dirty="0"/>
              <a:t>++){</a:t>
            </a:r>
          </a:p>
          <a:p>
            <a:r>
              <a:rPr kumimoji="1" lang="en-US" altLang="ja-JP" dirty="0" err="1"/>
              <a:t>hmuptL.Fill</a:t>
            </a:r>
            <a:r>
              <a:rPr kumimoji="1" lang="en-US" altLang="ja-JP" dirty="0"/>
              <a:t>(LEI[j]);</a:t>
            </a:r>
          </a:p>
          <a:p>
            <a:r>
              <a:rPr kumimoji="1" lang="en-US" altLang="ja-JP" dirty="0" err="1"/>
              <a:t>hmuptS.Fill</a:t>
            </a:r>
            <a:r>
              <a:rPr kumimoji="1" lang="en-US" altLang="ja-JP" dirty="0"/>
              <a:t>(LEI[j]);</a:t>
            </a:r>
          </a:p>
          <a:p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}</a:t>
            </a:r>
          </a:p>
          <a:p>
            <a:r>
              <a:rPr kumimoji="1" lang="en-US" altLang="ja-JP" dirty="0"/>
              <a:t>hmuptH.Sumw2();</a:t>
            </a:r>
          </a:p>
          <a:p>
            <a:r>
              <a:rPr kumimoji="1" lang="en-US" altLang="ja-JP" dirty="0"/>
              <a:t>hmuptL.Sumw2();</a:t>
            </a:r>
          </a:p>
          <a:p>
            <a:r>
              <a:rPr kumimoji="1" lang="en-US" altLang="ja-JP" dirty="0"/>
              <a:t>hmuptS.Sumw2();</a:t>
            </a:r>
          </a:p>
          <a:p>
            <a:r>
              <a:rPr kumimoji="1" lang="en-US" altLang="ja-JP" dirty="0" err="1"/>
              <a:t>hmuptH.Scale</a:t>
            </a:r>
            <a:r>
              <a:rPr kumimoji="1" lang="en-US" altLang="ja-JP" dirty="0"/>
              <a:t>(20.0/tree0-&gt;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());</a:t>
            </a:r>
          </a:p>
          <a:p>
            <a:r>
              <a:rPr kumimoji="1" lang="en-US" altLang="ja-JP" dirty="0" err="1"/>
              <a:t>hmuptL.Scale</a:t>
            </a:r>
            <a:r>
              <a:rPr kumimoji="1" lang="en-US" altLang="ja-JP" dirty="0"/>
              <a:t>(20.0/tree0-&gt;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());</a:t>
            </a:r>
          </a:p>
          <a:p>
            <a:r>
              <a:rPr kumimoji="1" lang="en-US" altLang="ja-JP" dirty="0" err="1"/>
              <a:t>hmuptS.Scale</a:t>
            </a:r>
            <a:r>
              <a:rPr kumimoji="1" lang="en-US" altLang="ja-JP" dirty="0"/>
              <a:t>(20.0/tree0-&gt;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());</a:t>
            </a:r>
          </a:p>
          <a:p>
            <a:r>
              <a:rPr kumimoji="1" lang="en-US" altLang="ja-JP" dirty="0" err="1"/>
              <a:t>hmuptS.Draw</a:t>
            </a:r>
            <a:r>
              <a:rPr kumimoji="1" lang="en-US" altLang="ja-JP" dirty="0"/>
              <a:t>("hist e1");</a:t>
            </a:r>
          </a:p>
          <a:p>
            <a:r>
              <a:rPr kumimoji="1" lang="en-US" altLang="ja-JP" dirty="0" err="1"/>
              <a:t>gPad</a:t>
            </a:r>
            <a:r>
              <a:rPr kumimoji="1" lang="en-US" altLang="ja-JP" dirty="0"/>
              <a:t>-&gt;</a:t>
            </a:r>
            <a:r>
              <a:rPr kumimoji="1" lang="en-US" altLang="ja-JP" dirty="0" err="1"/>
              <a:t>SetLogy</a:t>
            </a:r>
            <a:r>
              <a:rPr kumimoji="1" lang="en-US" altLang="ja-JP" dirty="0"/>
              <a:t>(1)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0740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SetScanField</a:t>
            </a:r>
            <a:r>
              <a:rPr kumimoji="1" lang="en-US" altLang="ja-JP" dirty="0"/>
              <a:t>(0);</a:t>
            </a:r>
          </a:p>
          <a:p>
            <a:r>
              <a:rPr kumimoji="1" lang="en-US" altLang="ja-JP" dirty="0"/>
              <a:t>.&gt;treeH.log</a:t>
            </a:r>
          </a:p>
          <a:p>
            <a:r>
              <a:rPr kumimoji="1" lang="en-US" altLang="ja-JP" dirty="0"/>
              <a:t>tree0-&gt;Scan("</a:t>
            </a:r>
            <a:r>
              <a:rPr kumimoji="1" lang="en-US" altLang="ja-JP" dirty="0" err="1"/>
              <a:t>FragmentH_Post.Mass:GammaH.Mult</a:t>
            </a:r>
            <a:r>
              <a:rPr kumimoji="1" lang="en-US" altLang="ja-JP" dirty="0"/>
              <a:t>");</a:t>
            </a:r>
          </a:p>
          <a:p>
            <a:r>
              <a:rPr kumimoji="1" lang="en-US" altLang="ja-JP" dirty="0"/>
              <a:t>.&gt;</a:t>
            </a:r>
          </a:p>
          <a:p>
            <a:endParaRPr kumimoji="1" lang="en-US" altLang="ja-JP" dirty="0"/>
          </a:p>
          <a:p>
            <a:r>
              <a:rPr kumimoji="1" lang="en-US" altLang="ja-JP" sz="1800" dirty="0"/>
              <a:t>tree0-&gt;</a:t>
            </a:r>
            <a:r>
              <a:rPr kumimoji="1" lang="en-US" altLang="ja-JP" sz="1800" dirty="0" err="1"/>
              <a:t>SetScanField</a:t>
            </a:r>
            <a:r>
              <a:rPr kumimoji="1" lang="en-US" altLang="ja-JP" sz="1800" dirty="0"/>
              <a:t>(0);</a:t>
            </a:r>
          </a:p>
          <a:p>
            <a:r>
              <a:rPr kumimoji="1" lang="en-US" altLang="ja-JP" sz="1800" dirty="0"/>
              <a:t>.&gt;treeH.log</a:t>
            </a:r>
          </a:p>
          <a:p>
            <a:r>
              <a:rPr kumimoji="1" lang="en-US" altLang="ja-JP" sz="1800" dirty="0"/>
              <a:t>tree0-&gt;Scan("</a:t>
            </a:r>
            <a:r>
              <a:rPr kumimoji="1" lang="en-US" altLang="ja-JP" sz="1800" dirty="0" err="1"/>
              <a:t>FragmentH_Post.Mass:NeutronH.Mult</a:t>
            </a:r>
            <a:r>
              <a:rPr kumimoji="1" lang="en-US" altLang="ja-JP" sz="1800" dirty="0"/>
              <a:t>");</a:t>
            </a:r>
          </a:p>
          <a:p>
            <a:r>
              <a:rPr kumimoji="1" lang="en-US" altLang="ja-JP" sz="1800" dirty="0"/>
              <a:t>.&gt;</a:t>
            </a:r>
          </a:p>
          <a:p>
            <a:endParaRPr kumimoji="1" lang="en-US" altLang="ja-JP" sz="1800" dirty="0"/>
          </a:p>
          <a:p>
            <a:r>
              <a:rPr lang="ja-JP" alt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ターミナルで</a:t>
            </a:r>
            <a:endParaRPr lang="en-US" altLang="ja-JP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altLang="ja-JP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cut -b 19-23,33-35 treeL.log &gt; treecutL.log</a:t>
            </a:r>
            <a:endParaRPr kumimoji="1" lang="en-US" altLang="ja-JP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altLang="ja-JP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sed 1,4d treecutL.log &gt;treecutL1.log</a:t>
            </a:r>
          </a:p>
          <a:p>
            <a:endParaRPr kumimoji="1" lang="en-US" altLang="ja-JP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kumimoji="1" lang="ja-JP" alt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あとは</a:t>
            </a:r>
            <a:r>
              <a:rPr kumimoji="1" lang="en-US" altLang="ja-JP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Mathematica</a:t>
            </a:r>
            <a:r>
              <a:rPr kumimoji="1" lang="ja-JP" alt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で</a:t>
            </a:r>
            <a:endParaRPr kumimoji="1" lang="en-US" altLang="ja-JP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endParaRPr kumimoji="1" lang="en-US" altLang="ja-JP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endParaRPr kumimoji="1" lang="en-US" altLang="ja-JP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endParaRPr kumimoji="1" lang="en-US" altLang="ja-JP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endParaRPr kumimoji="1" lang="en-US" altLang="ja-JP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endParaRPr kumimoji="1" lang="en-US" altLang="ja-JP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kumimoji="1" lang="ja-JP" alt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軽核のほうは</a:t>
            </a:r>
            <a:endParaRPr kumimoji="1" lang="en-US" altLang="ja-JP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endParaRPr kumimoji="1" lang="en-US" altLang="ja-JP" dirty="0"/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SetScanField</a:t>
            </a:r>
            <a:r>
              <a:rPr kumimoji="1" lang="en-US" altLang="ja-JP" dirty="0"/>
              <a:t>(0);</a:t>
            </a:r>
          </a:p>
          <a:p>
            <a:r>
              <a:rPr kumimoji="1" lang="en-US" altLang="ja-JP" dirty="0"/>
              <a:t>.&gt;treeL.log</a:t>
            </a:r>
          </a:p>
          <a:p>
            <a:r>
              <a:rPr kumimoji="1" lang="en-US" altLang="ja-JP" dirty="0"/>
              <a:t>tree0-&gt;Scan("</a:t>
            </a:r>
            <a:r>
              <a:rPr kumimoji="1" lang="en-US" altLang="ja-JP" dirty="0" err="1"/>
              <a:t>FragmentL_Post.Mass:GammaL.Mult</a:t>
            </a:r>
            <a:r>
              <a:rPr kumimoji="1" lang="en-US" altLang="ja-JP" dirty="0"/>
              <a:t>");</a:t>
            </a:r>
          </a:p>
          <a:p>
            <a:r>
              <a:rPr kumimoji="1" lang="en-US" altLang="ja-JP" dirty="0"/>
              <a:t>.&gt;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中性子が</a:t>
            </a:r>
            <a:endParaRPr kumimoji="1" lang="en-US" altLang="ja-JP" dirty="0"/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SetScanField</a:t>
            </a:r>
            <a:r>
              <a:rPr kumimoji="1" lang="en-US" altLang="ja-JP" dirty="0"/>
              <a:t>(0);</a:t>
            </a:r>
          </a:p>
          <a:p>
            <a:r>
              <a:rPr kumimoji="1" lang="en-US" altLang="ja-JP" dirty="0"/>
              <a:t>.&gt;treeHn.log</a:t>
            </a:r>
          </a:p>
          <a:p>
            <a:r>
              <a:rPr kumimoji="1" lang="en-US" altLang="ja-JP" dirty="0"/>
              <a:t>tree0-&gt;Scan("</a:t>
            </a:r>
            <a:r>
              <a:rPr kumimoji="1" lang="en-US" altLang="ja-JP" dirty="0" err="1"/>
              <a:t>FragmentH.Mass:NeutronH.Mult</a:t>
            </a:r>
            <a:r>
              <a:rPr kumimoji="1" lang="en-US" altLang="ja-JP" dirty="0"/>
              <a:t>");</a:t>
            </a:r>
          </a:p>
          <a:p>
            <a:r>
              <a:rPr kumimoji="1" lang="en-US" altLang="ja-JP" dirty="0"/>
              <a:t>.&gt;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tree0-&gt;</a:t>
            </a:r>
            <a:r>
              <a:rPr kumimoji="1" lang="en-US" altLang="ja-JP" dirty="0" err="1"/>
              <a:t>SetScanField</a:t>
            </a:r>
            <a:r>
              <a:rPr kumimoji="1" lang="en-US" altLang="ja-JP" dirty="0"/>
              <a:t>(0);</a:t>
            </a:r>
          </a:p>
          <a:p>
            <a:r>
              <a:rPr kumimoji="1" lang="en-US" altLang="ja-JP" dirty="0"/>
              <a:t>.&gt;treeLn.log</a:t>
            </a:r>
          </a:p>
          <a:p>
            <a:r>
              <a:rPr kumimoji="1" lang="en-US" altLang="ja-JP" dirty="0"/>
              <a:t>tree0-&gt;Scan("</a:t>
            </a:r>
            <a:r>
              <a:rPr kumimoji="1" lang="en-US" altLang="ja-JP" dirty="0" err="1"/>
              <a:t>FragmentL.Mass:NeutronL.Mult</a:t>
            </a:r>
            <a:r>
              <a:rPr kumimoji="1" lang="en-US" altLang="ja-JP" dirty="0"/>
              <a:t>");</a:t>
            </a:r>
          </a:p>
          <a:p>
            <a:r>
              <a:rPr kumimoji="1" lang="en-US" altLang="ja-JP" dirty="0"/>
              <a:t>.&gt;</a:t>
            </a:r>
          </a:p>
          <a:p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56651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Float_t</a:t>
            </a:r>
            <a:r>
              <a:rPr kumimoji="1" lang="en-US" altLang="ja-JP" dirty="0"/>
              <a:t> LEI;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NeutronCascadeL.EI</a:t>
            </a:r>
            <a:r>
              <a:rPr kumimoji="1" lang="en-US" altLang="ja-JP" dirty="0"/>
              <a:t>", &amp;LEI);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Float_t</a:t>
            </a:r>
            <a:r>
              <a:rPr kumimoji="1" lang="en-US" altLang="ja-JP" dirty="0"/>
              <a:t> HEI;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NeutronCascadeH.EI</a:t>
            </a:r>
            <a:r>
              <a:rPr kumimoji="1" lang="en-US" altLang="ja-JP" dirty="0"/>
              <a:t>", &amp;HEI);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TH1F </a:t>
            </a:r>
            <a:r>
              <a:rPr kumimoji="1" lang="en-US" altLang="ja-JP" dirty="0" err="1"/>
              <a:t>hmuptL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hmuptL</a:t>
            </a:r>
            <a:r>
              <a:rPr kumimoji="1" lang="en-US" altLang="ja-JP" dirty="0"/>
              <a:t>", " ", 100, 0, 50);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TH1F </a:t>
            </a:r>
            <a:r>
              <a:rPr kumimoji="1" lang="en-US" altLang="ja-JP" dirty="0" err="1"/>
              <a:t>hmuptH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hmuptH</a:t>
            </a:r>
            <a:r>
              <a:rPr kumimoji="1" lang="en-US" altLang="ja-JP" dirty="0"/>
              <a:t>", " ", 100, 0, 50);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for(</a:t>
            </a:r>
            <a:r>
              <a:rPr kumimoji="1" lang="en-US" altLang="ja-JP" dirty="0" err="1"/>
              <a:t>Int_t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=0;i&lt;tree0-&gt;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();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++){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</a:t>
            </a:r>
            <a:r>
              <a:rPr kumimoji="1" lang="en-US" altLang="ja-JP" dirty="0" err="1"/>
              <a:t>GetEntry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hmuptL.Fill</a:t>
            </a:r>
            <a:r>
              <a:rPr kumimoji="1" lang="en-US" altLang="ja-JP" dirty="0"/>
              <a:t>(LEI);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hmuptH.Fill</a:t>
            </a:r>
            <a:r>
              <a:rPr kumimoji="1" lang="en-US" altLang="ja-JP" dirty="0"/>
              <a:t>(HEI);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hmuptH.Sumw2();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hmuptL.Sumw2();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hmuptH.Scale</a:t>
            </a:r>
            <a:r>
              <a:rPr kumimoji="1" lang="en-US" altLang="ja-JP" dirty="0"/>
              <a:t>(1.0/tree0-&gt;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hmuptH.Draw</a:t>
            </a:r>
            <a:r>
              <a:rPr kumimoji="1" lang="en-US" altLang="ja-JP" dirty="0"/>
              <a:t>("hist e1");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hmuptH.SetLineColor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kRed</a:t>
            </a:r>
            <a:r>
              <a:rPr kumimoji="1" lang="en-US" altLang="ja-JP" dirty="0"/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gPad</a:t>
            </a:r>
            <a:r>
              <a:rPr kumimoji="1" lang="en-US" altLang="ja-JP" dirty="0"/>
              <a:t>-&gt;</a:t>
            </a:r>
            <a:r>
              <a:rPr kumimoji="1" lang="en-US" altLang="ja-JP" dirty="0" err="1"/>
              <a:t>SetLogy</a:t>
            </a:r>
            <a:r>
              <a:rPr kumimoji="1" lang="en-US" altLang="ja-JP" dirty="0"/>
              <a:t>(1)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hmuptL.Scale</a:t>
            </a:r>
            <a:r>
              <a:rPr kumimoji="1" lang="en-US" altLang="ja-JP" dirty="0"/>
              <a:t>(1.0/tree0-&gt;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hmuptL.Draw</a:t>
            </a:r>
            <a:r>
              <a:rPr kumimoji="1" lang="en-US" altLang="ja-JP" dirty="0"/>
              <a:t>("same hist e1");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4304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Float_t</a:t>
            </a:r>
            <a:r>
              <a:rPr kumimoji="1" lang="en-US" altLang="ja-JP" dirty="0"/>
              <a:t> LEI;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NeutronCascadeL.JI</a:t>
            </a:r>
            <a:r>
              <a:rPr kumimoji="1" lang="en-US" altLang="ja-JP" dirty="0"/>
              <a:t>", &amp;LEI);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Float_t</a:t>
            </a:r>
            <a:r>
              <a:rPr kumimoji="1" lang="en-US" altLang="ja-JP" dirty="0"/>
              <a:t> HEI;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</a:t>
            </a:r>
            <a:r>
              <a:rPr kumimoji="1" lang="en-US" altLang="ja-JP" dirty="0" err="1"/>
              <a:t>SetBranchAddress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NeutronCascadeH.JI</a:t>
            </a:r>
            <a:r>
              <a:rPr kumimoji="1" lang="en-US" altLang="ja-JP" dirty="0"/>
              <a:t>", &amp;HEI);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TH1F </a:t>
            </a:r>
            <a:r>
              <a:rPr kumimoji="1" lang="en-US" altLang="ja-JP" dirty="0" err="1"/>
              <a:t>hmuptL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hmuptL</a:t>
            </a:r>
            <a:r>
              <a:rPr kumimoji="1" lang="en-US" altLang="ja-JP" dirty="0"/>
              <a:t>", " ", 50, 0, 25);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TH1F </a:t>
            </a:r>
            <a:r>
              <a:rPr kumimoji="1" lang="en-US" altLang="ja-JP" dirty="0" err="1"/>
              <a:t>hmuptH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hmuptH</a:t>
            </a:r>
            <a:r>
              <a:rPr kumimoji="1" lang="en-US" altLang="ja-JP" dirty="0"/>
              <a:t>", " ", 50, 0, 25);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for(</a:t>
            </a:r>
            <a:r>
              <a:rPr kumimoji="1" lang="en-US" altLang="ja-JP" dirty="0" err="1"/>
              <a:t>Int_t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=0;i&lt;tree0-&gt;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();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++){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</a:t>
            </a:r>
            <a:r>
              <a:rPr kumimoji="1" lang="en-US" altLang="ja-JP" dirty="0" err="1"/>
              <a:t>GetEntry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hmuptL.Fill</a:t>
            </a:r>
            <a:r>
              <a:rPr kumimoji="1" lang="en-US" altLang="ja-JP" dirty="0"/>
              <a:t>(LEI);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hmuptH.Fill</a:t>
            </a:r>
            <a:r>
              <a:rPr kumimoji="1" lang="en-US" altLang="ja-JP" dirty="0"/>
              <a:t>(HEI);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hmuptH.Sumw2();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hmuptL.Sumw2();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hmuptH.Scale</a:t>
            </a:r>
            <a:r>
              <a:rPr kumimoji="1" lang="en-US" altLang="ja-JP" dirty="0"/>
              <a:t>(1.0/tree0-&gt;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hmuptL.Scale</a:t>
            </a:r>
            <a:r>
              <a:rPr kumimoji="1" lang="en-US" altLang="ja-JP" dirty="0"/>
              <a:t>(1.0/tree0-&gt;</a:t>
            </a:r>
            <a:r>
              <a:rPr kumimoji="1" lang="en-US" altLang="ja-JP" dirty="0" err="1"/>
              <a:t>GetEntries</a:t>
            </a:r>
            <a:r>
              <a:rPr kumimoji="1" lang="en-US" altLang="ja-JP" dirty="0"/>
              <a:t>());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hmuptH.Draw</a:t>
            </a:r>
            <a:r>
              <a:rPr kumimoji="1" lang="en-US" altLang="ja-JP" dirty="0"/>
              <a:t>("hist e1");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hmuptH.SetLineColor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kRed</a:t>
            </a:r>
            <a:r>
              <a:rPr kumimoji="1" lang="en-US" altLang="ja-JP" dirty="0"/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gPad</a:t>
            </a:r>
            <a:r>
              <a:rPr kumimoji="1" lang="en-US" altLang="ja-JP" dirty="0"/>
              <a:t>-&gt;</a:t>
            </a:r>
            <a:r>
              <a:rPr kumimoji="1" lang="en-US" altLang="ja-JP" dirty="0" err="1"/>
              <a:t>SetLogy</a:t>
            </a:r>
            <a:r>
              <a:rPr kumimoji="1" lang="en-US" altLang="ja-JP" dirty="0"/>
              <a:t>(1)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/>
              <a:t>hmuptL.Draw</a:t>
            </a:r>
            <a:r>
              <a:rPr kumimoji="1" lang="en-US" altLang="ja-JP" dirty="0"/>
              <a:t>("same hist e1");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801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664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446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00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75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tree0-&gt;Draw("</a:t>
            </a:r>
            <a:r>
              <a:rPr kumimoji="1" lang="en-US" altLang="ja-JP" dirty="0" err="1"/>
              <a:t>GammaH.KE_cm</a:t>
            </a:r>
            <a:r>
              <a:rPr kumimoji="1" lang="en-US" altLang="ja-JP" dirty="0"/>
              <a:t>&gt;&gt;z0","","AH")</a:t>
            </a:r>
          </a:p>
          <a:p>
            <a:r>
              <a:rPr kumimoji="1" lang="en-US" altLang="ja-JP" dirty="0"/>
              <a:t>tree0-&gt;Draw("</a:t>
            </a:r>
            <a:r>
              <a:rPr kumimoji="1" lang="en-US" altLang="ja-JP" dirty="0" err="1"/>
              <a:t>GammaH.KE_cm</a:t>
            </a:r>
            <a:r>
              <a:rPr kumimoji="1" lang="en-US" altLang="ja-JP" dirty="0"/>
              <a:t>&gt;&gt;z1","FragmentH_Post.Mass==132&amp;FragmentH_Post.Charge==50","same")</a:t>
            </a:r>
          </a:p>
          <a:p>
            <a:r>
              <a:rPr kumimoji="1" lang="en-US" altLang="ja-JP" dirty="0"/>
              <a:t>tree0-&gt;Draw("</a:t>
            </a:r>
            <a:r>
              <a:rPr kumimoji="1" lang="en-US" altLang="ja-JP" dirty="0" err="1"/>
              <a:t>GammaH.KE_cm</a:t>
            </a:r>
            <a:r>
              <a:rPr kumimoji="1" lang="en-US" altLang="ja-JP" dirty="0"/>
              <a:t>&gt;&gt;z2","FragmentH_Post.Mass==133&amp;FragmentH_Post.Charge==51","same")</a:t>
            </a:r>
          </a:p>
          <a:p>
            <a:r>
              <a:rPr kumimoji="1" lang="en-US" altLang="ja-JP" dirty="0"/>
              <a:t>z1-&gt;</a:t>
            </a:r>
            <a:r>
              <a:rPr kumimoji="1" lang="en-US" altLang="ja-JP" dirty="0" err="1"/>
              <a:t>SetLineColor</a:t>
            </a:r>
            <a:r>
              <a:rPr kumimoji="1" lang="en-US" altLang="ja-JP" dirty="0"/>
              <a:t>(2)</a:t>
            </a:r>
          </a:p>
          <a:p>
            <a:r>
              <a:rPr kumimoji="1" lang="en-US" altLang="ja-JP" dirty="0"/>
              <a:t>z2-&gt;</a:t>
            </a:r>
            <a:r>
              <a:rPr kumimoji="1" lang="en-US" altLang="ja-JP" dirty="0" err="1"/>
              <a:t>SetLineColor</a:t>
            </a:r>
            <a:r>
              <a:rPr kumimoji="1" lang="en-US" altLang="ja-JP" dirty="0"/>
              <a:t>(3)</a:t>
            </a:r>
          </a:p>
          <a:p>
            <a:r>
              <a:rPr kumimoji="1" lang="en-US" altLang="ja-JP" dirty="0" err="1"/>
              <a:t>gPad</a:t>
            </a:r>
            <a:r>
              <a:rPr kumimoji="1" lang="en-US" altLang="ja-JP" dirty="0"/>
              <a:t>-&gt;</a:t>
            </a:r>
            <a:r>
              <a:rPr kumimoji="1" lang="en-US" altLang="ja-JP" dirty="0" err="1"/>
              <a:t>SetLogy</a:t>
            </a:r>
            <a:r>
              <a:rPr kumimoji="1" lang="en-US" altLang="ja-JP" dirty="0"/>
              <a:t>(1) </a:t>
            </a:r>
          </a:p>
          <a:p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tree0-&gt;Draw(“</a:t>
            </a:r>
            <a:r>
              <a:rPr kumimoji="1" lang="en-US" altLang="ja-JP" dirty="0" err="1"/>
              <a:t>FragmentH_Post.Charge:FragmentH_Post.Mass</a:t>
            </a:r>
            <a:r>
              <a:rPr kumimoji="1" lang="en-US" altLang="ja-JP" dirty="0"/>
              <a:t>&gt;&gt;</a:t>
            </a:r>
            <a:r>
              <a:rPr kumimoji="1" lang="en-US" altLang="ja-JP" dirty="0" err="1"/>
              <a:t>hGal</a:t>
            </a:r>
            <a:r>
              <a:rPr kumimoji="1" lang="en-US" altLang="ja-JP" dirty="0"/>
              <a:t>(100,71,170,50,31,80)”,“GammaH.KE&gt;3.8&amp;&amp;GammaH.KE&lt;4</a:t>
            </a:r>
            <a:r>
              <a:rPr kumimoji="1" lang="fr-FR" altLang="ja-JP" dirty="0"/>
              <a:t>.5</a:t>
            </a:r>
            <a:r>
              <a:rPr kumimoji="1" lang="en-US" altLang="ja-JP" dirty="0"/>
              <a:t>"</a:t>
            </a:r>
            <a:r>
              <a:rPr kumimoji="1" lang="fr-FR" altLang="ja-JP" dirty="0"/>
              <a:t>,</a:t>
            </a:r>
            <a:r>
              <a:rPr kumimoji="1" lang="en-US" altLang="ja-JP" dirty="0"/>
              <a:t> “</a:t>
            </a:r>
            <a:r>
              <a:rPr kumimoji="1" lang="en-US" altLang="ja-JP" dirty="0" err="1"/>
              <a:t>colz</a:t>
            </a:r>
            <a:r>
              <a:rPr kumimoji="1" lang="en-US" altLang="ja-JP" dirty="0"/>
              <a:t>")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546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67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tree0-&gt;Draw("</a:t>
            </a:r>
            <a:r>
              <a:rPr kumimoji="1" lang="en-US" altLang="ja-JP" dirty="0" err="1"/>
              <a:t>NeutronCascadeL.EI:NeutronCascadeL.JI</a:t>
            </a:r>
            <a:r>
              <a:rPr kumimoji="1" lang="en-US" altLang="ja-JP" dirty="0"/>
              <a:t>&gt;&gt;</a:t>
            </a:r>
            <a:r>
              <a:rPr kumimoji="1" lang="en-US" altLang="ja-JP" dirty="0" err="1"/>
              <a:t>hGal</a:t>
            </a:r>
            <a:r>
              <a:rPr kumimoji="1" lang="en-US" altLang="ja-JP" dirty="0"/>
              <a:t>(50,0,25,100,0,50)","","</a:t>
            </a:r>
            <a:r>
              <a:rPr kumimoji="1" lang="en-US" altLang="ja-JP" dirty="0" err="1"/>
              <a:t>colz</a:t>
            </a:r>
            <a:r>
              <a:rPr kumimoji="1" lang="en-US" altLang="ja-JP" dirty="0"/>
              <a:t>")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tree0-&gt;Draw("</a:t>
            </a:r>
            <a:r>
              <a:rPr kumimoji="1" lang="en-US" altLang="ja-JP" dirty="0" err="1"/>
              <a:t>NeutronCascadeH.EI:NeutronCascadeH.JI</a:t>
            </a:r>
            <a:r>
              <a:rPr kumimoji="1" lang="en-US" altLang="ja-JP" dirty="0"/>
              <a:t>&gt;&gt;</a:t>
            </a:r>
            <a:r>
              <a:rPr kumimoji="1" lang="en-US" altLang="ja-JP" dirty="0" err="1"/>
              <a:t>hGal</a:t>
            </a:r>
            <a:r>
              <a:rPr kumimoji="1" lang="en-US" altLang="ja-JP" dirty="0"/>
              <a:t>(50,0,25,100,0,50)","","</a:t>
            </a:r>
            <a:r>
              <a:rPr kumimoji="1" lang="en-US" altLang="ja-JP" dirty="0" err="1"/>
              <a:t>colz</a:t>
            </a:r>
            <a:r>
              <a:rPr kumimoji="1" lang="en-US" altLang="ja-JP" dirty="0"/>
              <a:t>")</a:t>
            </a:r>
            <a:endParaRPr kumimoji="1" lang="ja-JP" altLang="en-US" dirty="0"/>
          </a:p>
          <a:p>
            <a:endParaRPr kumimoji="1" lang="ja-JP" altLang="en-US" dirty="0"/>
          </a:p>
          <a:p>
            <a:r>
              <a:rPr kumimoji="1" lang="en-US" altLang="ja-JP" dirty="0"/>
              <a:t>tree0-&gt;Draw("</a:t>
            </a:r>
            <a:r>
              <a:rPr kumimoji="1" lang="en-US" altLang="ja-JP" dirty="0" err="1"/>
              <a:t>NeutronCascadeL.EI:NeutronCascadeL.JI</a:t>
            </a:r>
            <a:r>
              <a:rPr kumimoji="1" lang="en-US" altLang="ja-JP" dirty="0"/>
              <a:t>&gt;&gt;</a:t>
            </a:r>
            <a:r>
              <a:rPr kumimoji="1" lang="en-US" altLang="ja-JP" dirty="0" err="1"/>
              <a:t>hGal</a:t>
            </a:r>
            <a:r>
              <a:rPr kumimoji="1" lang="en-US" altLang="ja-JP" dirty="0"/>
              <a:t>(50,0,25,100,0,50)","GammaL.KE&gt;9","colz")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0644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CA46F-64CA-4676-BE8A-219D7D2A582F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69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24E6-0DB7-416A-9F8D-EDED05404A77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High energy gamma from U235 thermal fission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93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49B4-E891-447D-A318-251978DDA0F7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High energy gamma from U235 thermal fission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66467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49B4-E891-447D-A318-251978DDA0F7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High energy gamma from U235 thermal fission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2219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1F2A-A01B-438D-B948-290C150FFCEC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High energy gamma from U235 thermal fission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762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49B4-E891-447D-A318-251978DDA0F7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High energy gamma from U235 thermal fission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613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D7A3-55E9-405C-A0F8-66B622E6975E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High energy gamma from U235 thermal fission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63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49B4-E891-447D-A318-251978DDA0F7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High energy gamma from U235 thermal fission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39984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49B4-E891-447D-A318-251978DDA0F7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High energy gamma from U235 thermal fission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94161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330D7-20BF-4FC5-9923-0E8AEBC9499C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High energy gamma from U235 thermal fission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042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F04-BA09-48F9-A27E-B9A0774B706F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 dirty="0"/>
              <a:t>High energy gamma from U235 thermal fission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6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97949B4-E891-447D-A318-251978DDA0F7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en-US" altLang="ja-JP" dirty="0"/>
              <a:t>High energy gamma from U235 thermal fission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20083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768B-D4C6-44B9-82DC-EE995C4BE508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High energy gamma from U235 thermal fission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326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97949B4-E891-447D-A318-251978DDA0F7}" type="datetime1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 dirty="0"/>
              <a:t>High energy gamma from U235 thermal fission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A91314A-289E-486B-9AA5-E3AC0E880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28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7" Type="http://schemas.openxmlformats.org/officeDocument/2006/relationships/image" Target="../media/image28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260.png"/><Relationship Id="rId4" Type="http://schemas.openxmlformats.org/officeDocument/2006/relationships/image" Target="../media/image2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7.jp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38.png"/><Relationship Id="rId4" Type="http://schemas.openxmlformats.org/officeDocument/2006/relationships/hyperlink" Target="https://smartomaizu.com/wallpapers/sozai/350.html" TargetMode="External"/><Relationship Id="rId9" Type="http://schemas.openxmlformats.org/officeDocument/2006/relationships/hyperlink" Target="https://4travel.jp/travelogue/1028887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8.png"/><Relationship Id="rId7" Type="http://schemas.openxmlformats.org/officeDocument/2006/relationships/image" Target="../media/image26.png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11" Type="http://schemas.openxmlformats.org/officeDocument/2006/relationships/image" Target="../media/image53.png"/><Relationship Id="rId5" Type="http://schemas.openxmlformats.org/officeDocument/2006/relationships/image" Target="../media/image50.png"/><Relationship Id="rId10" Type="http://schemas.openxmlformats.org/officeDocument/2006/relationships/image" Target="../media/image52.png"/><Relationship Id="rId4" Type="http://schemas.openxmlformats.org/officeDocument/2006/relationships/image" Target="../media/image49.png"/><Relationship Id="rId9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rafri.freesnake.photo/proverb/195/" TargetMode="External"/><Relationship Id="rId5" Type="http://schemas.openxmlformats.org/officeDocument/2006/relationships/image" Target="../media/image23.gif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D4DB5F-04E5-7B36-E841-DD66708BB3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6000" dirty="0" err="1"/>
              <a:t>Inve</a:t>
            </a:r>
            <a:r>
              <a:rPr kumimoji="1" lang="fr-FR" altLang="ja-JP" sz="6000" dirty="0" err="1"/>
              <a:t>stigation</a:t>
            </a:r>
            <a:r>
              <a:rPr kumimoji="1" lang="fr-FR" altLang="ja-JP" sz="6000" dirty="0"/>
              <a:t> of the structure of </a:t>
            </a:r>
            <a:r>
              <a:rPr kumimoji="1" lang="fr-FR" altLang="ja-JP" sz="6000" baseline="30000" dirty="0"/>
              <a:t>235</a:t>
            </a:r>
            <a:r>
              <a:rPr kumimoji="1" lang="fr-FR" altLang="ja-JP" sz="6000" dirty="0"/>
              <a:t>U(</a:t>
            </a:r>
            <a:r>
              <a:rPr kumimoji="1" lang="fr-FR" altLang="ja-JP" sz="6000" dirty="0" err="1"/>
              <a:t>n</a:t>
            </a:r>
            <a:r>
              <a:rPr kumimoji="1" lang="fr-FR" altLang="ja-JP" sz="6000" baseline="-25000" dirty="0" err="1"/>
              <a:t>th</a:t>
            </a:r>
            <a:r>
              <a:rPr kumimoji="1" lang="fr-FR" altLang="ja-JP" sz="6000" dirty="0" err="1"/>
              <a:t>,fis</a:t>
            </a:r>
            <a:r>
              <a:rPr kumimoji="1" lang="fr-FR" altLang="ja-JP" sz="6000" dirty="0"/>
              <a:t>) prompt gamma </a:t>
            </a:r>
            <a:r>
              <a:rPr kumimoji="1" lang="fr-FR" altLang="ja-JP" sz="6000" dirty="0" err="1"/>
              <a:t>energy</a:t>
            </a:r>
            <a:r>
              <a:rPr kumimoji="1" lang="fr-FR" altLang="ja-JP" sz="6000" dirty="0"/>
              <a:t> </a:t>
            </a:r>
            <a:r>
              <a:rPr kumimoji="1" lang="fr-FR" altLang="ja-JP" sz="6000" dirty="0" err="1"/>
              <a:t>spectrum</a:t>
            </a:r>
            <a:r>
              <a:rPr kumimoji="1" lang="fr-FR" altLang="ja-JP" sz="6000" dirty="0"/>
              <a:t> by FIFRELIN</a:t>
            </a:r>
            <a:endParaRPr kumimoji="1" lang="ja-JP" altLang="en-US" sz="60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1A9B2C-4C58-BD51-A66C-C00F33F01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19"/>
            <a:ext cx="10984290" cy="1970347"/>
          </a:xfrm>
        </p:spPr>
        <p:txBody>
          <a:bodyPr>
            <a:normAutofit/>
          </a:bodyPr>
          <a:lstStyle/>
          <a:p>
            <a:r>
              <a:rPr kumimoji="1" lang="fr-FR" altLang="ja-JP" sz="2600" dirty="0"/>
              <a:t>T. OgawA</a:t>
            </a:r>
            <a:r>
              <a:rPr kumimoji="1" lang="fr-FR" altLang="ja-JP" sz="2600" baseline="30000" dirty="0"/>
              <a:t>1,2</a:t>
            </a:r>
            <a:r>
              <a:rPr kumimoji="1" lang="fr-FR" altLang="ja-JP" sz="2600" dirty="0"/>
              <a:t>, O.Litaize</a:t>
            </a:r>
            <a:r>
              <a:rPr kumimoji="1" lang="fr-FR" altLang="ja-JP" sz="2600" baseline="30000" dirty="0"/>
              <a:t>3</a:t>
            </a:r>
            <a:r>
              <a:rPr kumimoji="1" lang="fr-FR" altLang="ja-JP" sz="2600" dirty="0"/>
              <a:t>, D.Mancusi</a:t>
            </a:r>
            <a:r>
              <a:rPr kumimoji="1" lang="fr-FR" altLang="ja-JP" sz="2600" baseline="30000" dirty="0"/>
              <a:t>2</a:t>
            </a:r>
            <a:r>
              <a:rPr kumimoji="1" lang="fr-FR" altLang="ja-JP" sz="2600" dirty="0"/>
              <a:t>, A.Chebboubi</a:t>
            </a:r>
            <a:r>
              <a:rPr kumimoji="1" lang="fr-FR" altLang="ja-JP" sz="2600" baseline="30000" dirty="0"/>
              <a:t>3</a:t>
            </a:r>
            <a:r>
              <a:rPr kumimoji="1" lang="fr-FR" altLang="ja-JP" sz="2600" dirty="0"/>
              <a:t>, O.Serot</a:t>
            </a:r>
            <a:r>
              <a:rPr kumimoji="1" lang="fr-FR" altLang="ja-JP" sz="2600" baseline="30000" dirty="0"/>
              <a:t>3</a:t>
            </a:r>
            <a:endParaRPr kumimoji="1" lang="fr-FR" altLang="ja-JP" sz="2600" dirty="0"/>
          </a:p>
          <a:p>
            <a:pPr>
              <a:spcBef>
                <a:spcPts val="600"/>
              </a:spcBef>
            </a:pPr>
            <a:endParaRPr kumimoji="1" lang="fr-FR" altLang="ja-JP" sz="1800" dirty="0"/>
          </a:p>
          <a:p>
            <a:pPr>
              <a:spcBef>
                <a:spcPts val="600"/>
              </a:spcBef>
            </a:pPr>
            <a:r>
              <a:rPr kumimoji="1" lang="fr-FR" altLang="ja-JP" sz="1800" dirty="0"/>
              <a:t>1,</a:t>
            </a:r>
            <a:r>
              <a:rPr lang="en-US" altLang="ja-JP" sz="1800" dirty="0"/>
              <a:t> JAEA, Research group for radiation transport and analysis</a:t>
            </a:r>
          </a:p>
          <a:p>
            <a:pPr>
              <a:spcBef>
                <a:spcPts val="600"/>
              </a:spcBef>
            </a:pPr>
            <a:r>
              <a:rPr kumimoji="1" lang="fr-FR" altLang="ja-JP" sz="1800" dirty="0"/>
              <a:t>2,</a:t>
            </a:r>
            <a:r>
              <a:rPr lang="en-US" altLang="ja-JP" sz="1800" dirty="0"/>
              <a:t> </a:t>
            </a:r>
            <a:r>
              <a:rPr lang="fr-FR" altLang="ja-JP" sz="1800" dirty="0"/>
              <a:t>Université Paris-Saclay, CEA, SERMA</a:t>
            </a:r>
            <a:endParaRPr lang="en-US" altLang="ja-JP" sz="1800" dirty="0"/>
          </a:p>
          <a:p>
            <a:pPr>
              <a:spcBef>
                <a:spcPts val="600"/>
              </a:spcBef>
            </a:pPr>
            <a:r>
              <a:rPr kumimoji="1" lang="fr-FR" altLang="ja-JP" sz="1800" dirty="0"/>
              <a:t>3,</a:t>
            </a:r>
            <a:r>
              <a:rPr lang="en-US" altLang="ja-JP" sz="1800" dirty="0"/>
              <a:t> </a:t>
            </a:r>
            <a:r>
              <a:rPr lang="fr-FR" altLang="ja-JP" sz="1800" dirty="0"/>
              <a:t>CEA, DES, IRESNE, DER, Cadarache</a:t>
            </a:r>
            <a:endParaRPr kumimoji="1" lang="ja-JP" altLang="en-US" sz="18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1653D12-D27F-C4D7-9748-64CF405BA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4" name="Picture 2" descr="Fission modelling with FIFRELIN - Archive ouverte HAL">
            <a:extLst>
              <a:ext uri="{FF2B5EF4-FFF2-40B4-BE49-F238E27FC236}">
                <a16:creationId xmlns:a16="http://schemas.microsoft.com/office/drawing/2014/main" id="{AA0449FD-7886-CC83-D71D-B7CA906725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41"/>
          <a:stretch/>
        </p:blipFill>
        <p:spPr bwMode="auto">
          <a:xfrm>
            <a:off x="107006" y="70803"/>
            <a:ext cx="1535527" cy="132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ロゴマークについて・キャッチフレーズについて｜機構概要｜原子力機構のご紹介｜国立研究開発法人日本原子力研究開発機構">
            <a:extLst>
              <a:ext uri="{FF2B5EF4-FFF2-40B4-BE49-F238E27FC236}">
                <a16:creationId xmlns:a16="http://schemas.microsoft.com/office/drawing/2014/main" id="{185C86CC-3A86-DD1C-ECCB-348E89756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8933" y="33090"/>
            <a:ext cx="2428549" cy="132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603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CE90F9-282D-9809-07B3-38FC806F4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6292"/>
            <a:ext cx="12208932" cy="1450757"/>
          </a:xfrm>
        </p:spPr>
        <p:txBody>
          <a:bodyPr>
            <a:normAutofit/>
          </a:bodyPr>
          <a:lstStyle/>
          <a:p>
            <a:r>
              <a:rPr lang="fr-FR" altLang="ja-JP" dirty="0" err="1"/>
              <a:t>Where</a:t>
            </a:r>
            <a:r>
              <a:rPr lang="fr-FR" altLang="ja-JP" dirty="0"/>
              <a:t> are High Energy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ja-JP" dirty="0"/>
              <a:t>-ray</a:t>
            </a:r>
            <a:r>
              <a:rPr lang="fr-FR" altLang="ja-JP" dirty="0"/>
              <a:t>s </a:t>
            </a:r>
            <a:r>
              <a:rPr lang="fr-FR" altLang="ja-JP" dirty="0" err="1"/>
              <a:t>from</a:t>
            </a:r>
            <a:r>
              <a:rPr lang="fr-FR" altLang="ja-JP" dirty="0"/>
              <a:t>?</a:t>
            </a:r>
            <a:br>
              <a:rPr lang="fr-FR" altLang="ja-JP" dirty="0"/>
            </a:br>
            <a:r>
              <a:rPr lang="fr-FR" altLang="ja-JP" dirty="0"/>
              <a:t>				</a:t>
            </a:r>
            <a:r>
              <a:rPr kumimoji="1" lang="en-US" altLang="ja-JP" sz="4000" dirty="0"/>
              <a:t>heavier fragments </a:t>
            </a:r>
            <a:r>
              <a:rPr kumimoji="1" lang="fr-FR" altLang="ja-JP" sz="4000" dirty="0"/>
              <a:t>or </a:t>
            </a:r>
            <a:r>
              <a:rPr kumimoji="1" lang="fr-FR" altLang="ja-JP" sz="4000" dirty="0" err="1"/>
              <a:t>lighter</a:t>
            </a:r>
            <a:r>
              <a:rPr kumimoji="1" lang="fr-FR" altLang="ja-JP" sz="4000" dirty="0"/>
              <a:t> fragments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C7B357-A5D5-2A4E-DC82-11643BFBC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9" y="1845733"/>
            <a:ext cx="5711101" cy="437785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kumimoji="1" lang="en-US" altLang="ja-JP" dirty="0"/>
              <a:t>Light fragments tend to t</a:t>
            </a:r>
            <a:r>
              <a:rPr kumimoji="1" lang="fr-FR" altLang="ja-JP" dirty="0" err="1"/>
              <a:t>ake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away</a:t>
            </a:r>
            <a:r>
              <a:rPr kumimoji="1" lang="fr-FR" altLang="ja-JP" dirty="0"/>
              <a:t> more excitation </a:t>
            </a:r>
            <a:r>
              <a:rPr kumimoji="1" lang="fr-FR" altLang="ja-JP" dirty="0" err="1"/>
              <a:t>energy</a:t>
            </a:r>
            <a:endParaRPr kumimoji="1" lang="fr-FR" altLang="ja-JP" dirty="0"/>
          </a:p>
          <a:p>
            <a:pPr>
              <a:buFont typeface="Wingdings" panose="05000000000000000000" pitchFamily="2" charset="2"/>
              <a:buChar char="ü"/>
            </a:pPr>
            <a:endParaRPr lang="fr-FR" altLang="ja-JP" dirty="0"/>
          </a:p>
          <a:p>
            <a:pPr>
              <a:buFont typeface="Wingdings" panose="05000000000000000000" pitchFamily="2" charset="2"/>
              <a:buChar char="ü"/>
            </a:pPr>
            <a:endParaRPr kumimoji="1" lang="fr-FR" altLang="ja-JP" dirty="0"/>
          </a:p>
          <a:p>
            <a:pPr>
              <a:buFont typeface="Wingdings" panose="05000000000000000000" pitchFamily="2" charset="2"/>
              <a:buChar char="ü"/>
            </a:pPr>
            <a:endParaRPr lang="fr-FR" altLang="ja-JP" dirty="0"/>
          </a:p>
          <a:p>
            <a:pPr>
              <a:buFont typeface="Wingdings" panose="05000000000000000000" pitchFamily="2" charset="2"/>
              <a:buChar char="ü"/>
            </a:pPr>
            <a:endParaRPr kumimoji="1" lang="fr-FR" altLang="ja-JP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altLang="ja-JP" dirty="0" err="1"/>
              <a:t>Around</a:t>
            </a:r>
            <a:r>
              <a:rPr lang="fr-FR" altLang="ja-JP" dirty="0"/>
              <a:t> </a:t>
            </a:r>
            <a:r>
              <a:rPr lang="fr-FR" altLang="ja-JP" dirty="0" err="1"/>
              <a:t>closed</a:t>
            </a:r>
            <a:r>
              <a:rPr lang="fr-FR" altLang="ja-JP" dirty="0"/>
              <a:t> </a:t>
            </a:r>
            <a:r>
              <a:rPr lang="fr-FR" altLang="ja-JP" dirty="0" err="1"/>
              <a:t>shell</a:t>
            </a:r>
            <a:r>
              <a:rPr lang="fr-FR" altLang="ja-JP" dirty="0"/>
              <a:t> (Z=50 &amp; N = 82), nucleus </a:t>
            </a:r>
            <a:r>
              <a:rPr lang="fr-FR" altLang="ja-JP" dirty="0" err="1"/>
              <a:t>is</a:t>
            </a:r>
            <a:r>
              <a:rPr lang="fr-FR" altLang="ja-JP" dirty="0"/>
              <a:t> </a:t>
            </a:r>
            <a:r>
              <a:rPr lang="fr-FR" altLang="ja-JP" dirty="0" err="1"/>
              <a:t>spherical</a:t>
            </a:r>
            <a:r>
              <a:rPr lang="fr-FR" altLang="ja-JP" dirty="0"/>
              <a:t> </a:t>
            </a:r>
            <a:r>
              <a:rPr lang="ja-JP" altLang="en-US" dirty="0"/>
              <a:t>→</a:t>
            </a:r>
            <a:r>
              <a:rPr lang="fr-FR" altLang="ja-JP" dirty="0"/>
              <a:t> </a:t>
            </a:r>
            <a:r>
              <a:rPr lang="fr-FR" altLang="ja-JP" dirty="0" err="1"/>
              <a:t>low</a:t>
            </a:r>
            <a:r>
              <a:rPr lang="fr-FR" altLang="ja-JP" dirty="0"/>
              <a:t> </a:t>
            </a:r>
            <a:r>
              <a:rPr lang="fr-FR" altLang="ja-JP" dirty="0" err="1"/>
              <a:t>temperature</a:t>
            </a:r>
            <a:r>
              <a:rPr lang="fr-FR" altLang="ja-JP" dirty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kumimoji="1" lang="fr-FR" altLang="ja-JP" dirty="0"/>
              <a:t>Light fragments </a:t>
            </a:r>
            <a:r>
              <a:rPr kumimoji="1" lang="fr-FR" altLang="ja-JP" dirty="0" err="1"/>
              <a:t>take</a:t>
            </a:r>
            <a:r>
              <a:rPr kumimoji="1" lang="fr-FR" altLang="ja-JP" dirty="0"/>
              <a:t> more </a:t>
            </a:r>
            <a:r>
              <a:rPr lang="fr-FR" altLang="ja-JP" dirty="0"/>
              <a:t>excitation </a:t>
            </a:r>
            <a:r>
              <a:rPr lang="fr-FR" altLang="ja-JP" dirty="0" err="1"/>
              <a:t>energy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534089C-2E7E-405F-7210-82223EEAC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10</a:t>
            </a:fld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BC50C0C-DD37-7928-CBDF-FAA55BBC1F0B}"/>
              </a:ext>
            </a:extLst>
          </p:cNvPr>
          <p:cNvGrpSpPr/>
          <p:nvPr/>
        </p:nvGrpSpPr>
        <p:grpSpPr>
          <a:xfrm>
            <a:off x="944021" y="1912640"/>
            <a:ext cx="5182460" cy="3440934"/>
            <a:chOff x="1334456" y="1912640"/>
            <a:chExt cx="4792025" cy="3181701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BFDF1D29-6469-846D-01B5-5FF30DE783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757" t="14732" r="9907" b="15030"/>
            <a:stretch/>
          </p:blipFill>
          <p:spPr>
            <a:xfrm>
              <a:off x="1334456" y="1912640"/>
              <a:ext cx="4792025" cy="3181701"/>
            </a:xfrm>
            <a:prstGeom prst="rect">
              <a:avLst/>
            </a:prstGeom>
          </p:spPr>
        </p:pic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255D2E4E-C347-9A67-547C-5AE12ADCF2BD}"/>
                </a:ext>
              </a:extLst>
            </p:cNvPr>
            <p:cNvSpPr txBox="1"/>
            <p:nvPr/>
          </p:nvSpPr>
          <p:spPr>
            <a:xfrm>
              <a:off x="2006009" y="4557823"/>
              <a:ext cx="17654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dirty="0">
                  <a:solidFill>
                    <a:srgbClr val="FF0000"/>
                  </a:solidFill>
                </a:rPr>
                <a:t>Heavy fragments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8EF3F883-E7CE-02F9-1EAA-9061A43DF6AD}"/>
                </a:ext>
              </a:extLst>
            </p:cNvPr>
            <p:cNvSpPr txBox="1"/>
            <p:nvPr/>
          </p:nvSpPr>
          <p:spPr>
            <a:xfrm>
              <a:off x="3841897" y="3983665"/>
              <a:ext cx="16456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dirty="0">
                  <a:solidFill>
                    <a:srgbClr val="0070C0"/>
                  </a:solidFill>
                </a:rPr>
                <a:t>Light fragments</a:t>
              </a:r>
              <a:endParaRPr kumimoji="1" lang="ja-JP" altLang="en-US" dirty="0">
                <a:solidFill>
                  <a:srgbClr val="0070C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41808BC-823F-14AB-D43B-8467506EEA05}"/>
              </a:ext>
            </a:extLst>
          </p:cNvPr>
          <p:cNvSpPr txBox="1"/>
          <p:nvPr/>
        </p:nvSpPr>
        <p:spPr>
          <a:xfrm>
            <a:off x="2705539" y="5589769"/>
            <a:ext cx="1388920" cy="3566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Energy (MeV)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25A348B-47A1-0297-96E9-973780F4A6C0}"/>
              </a:ext>
            </a:extLst>
          </p:cNvPr>
          <p:cNvSpPr txBox="1"/>
          <p:nvPr/>
        </p:nvSpPr>
        <p:spPr>
          <a:xfrm rot="16200000">
            <a:off x="-923385" y="3506040"/>
            <a:ext cx="282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Gamma yield (/MeV/fission)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BD9D1F86-9CEF-154A-2319-01CE23FECEBB}"/>
                  </a:ext>
                </a:extLst>
              </p:cNvPr>
              <p:cNvSpPr txBox="1"/>
              <p:nvPr/>
            </p:nvSpPr>
            <p:spPr>
              <a:xfrm>
                <a:off x="6319987" y="2766145"/>
                <a:ext cx="1295163" cy="6964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1" lang="en-US" altLang="ja-JP" sz="20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kumimoji="1"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fr-FR" altLang="ja-JP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fr-FR" altLang="ja-JP" sz="20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  <m:sup>
                              <m:r>
                                <a:rPr kumimoji="1" lang="fr-FR" altLang="ja-JP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r>
                        <a:rPr kumimoji="1" lang="fr-FR" altLang="ja-JP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fr-FR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sSubSup>
                            <m:sSubSupPr>
                              <m:ctrlPr>
                                <a:rPr kumimoji="1" lang="fr-FR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kumimoji="1" lang="fr-FR" altLang="ja-JP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sSubSup>
                            <m:sSubSupPr>
                              <m:ctrlPr>
                                <a:rPr kumimoji="1" lang="fr-FR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  <m:sup>
                              <m:r>
                                <a:rPr kumimoji="1" lang="fr-FR" altLang="ja-JP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BD9D1F86-9CEF-154A-2319-01CE23FECE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9987" y="2766145"/>
                <a:ext cx="1295163" cy="6964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A95FC89B-1009-C858-BA54-02F7B7D7312D}"/>
              </a:ext>
            </a:extLst>
          </p:cNvPr>
          <p:cNvCxnSpPr>
            <a:cxnSpLocks/>
          </p:cNvCxnSpPr>
          <p:nvPr/>
        </p:nvCxnSpPr>
        <p:spPr>
          <a:xfrm flipV="1">
            <a:off x="9100013" y="2362615"/>
            <a:ext cx="0" cy="1179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E8D5958-9F60-BE13-C2F0-5A6B9C422F82}"/>
              </a:ext>
            </a:extLst>
          </p:cNvPr>
          <p:cNvCxnSpPr>
            <a:cxnSpLocks/>
          </p:cNvCxnSpPr>
          <p:nvPr/>
        </p:nvCxnSpPr>
        <p:spPr>
          <a:xfrm>
            <a:off x="9100013" y="3542218"/>
            <a:ext cx="26071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9D19751C-535F-0CB9-BA6F-0133BD797C44}"/>
              </a:ext>
            </a:extLst>
          </p:cNvPr>
          <p:cNvCxnSpPr>
            <a:cxnSpLocks/>
          </p:cNvCxnSpPr>
          <p:nvPr/>
        </p:nvCxnSpPr>
        <p:spPr>
          <a:xfrm flipV="1">
            <a:off x="9100012" y="2380335"/>
            <a:ext cx="552894" cy="843941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27498A90-9475-0E60-BB8F-C72D447A4182}"/>
              </a:ext>
            </a:extLst>
          </p:cNvPr>
          <p:cNvCxnSpPr>
            <a:cxnSpLocks/>
          </p:cNvCxnSpPr>
          <p:nvPr/>
        </p:nvCxnSpPr>
        <p:spPr>
          <a:xfrm flipH="1" flipV="1">
            <a:off x="9653969" y="2380335"/>
            <a:ext cx="1565469" cy="1082749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BDD39058-0F79-DEB7-045A-C92AE151B018}"/>
                  </a:ext>
                </a:extLst>
              </p:cNvPr>
              <p:cNvSpPr txBox="1"/>
              <p:nvPr/>
            </p:nvSpPr>
            <p:spPr>
              <a:xfrm>
                <a:off x="8417621" y="2622150"/>
                <a:ext cx="405945" cy="7509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fr-FR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1" lang="fr-FR" altLang="ja-JP" sz="20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/>
                          </m:sSubSup>
                        </m:num>
                        <m:den>
                          <m:sSubSup>
                            <m:sSubSupPr>
                              <m:ctrlPr>
                                <a:rPr kumimoji="1" lang="fr-FR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1" lang="fr-FR" altLang="ja-JP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  <m:sup/>
                          </m:sSubSup>
                        </m:den>
                      </m:f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BDD39058-0F79-DEB7-045A-C92AE151B0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7621" y="2622150"/>
                <a:ext cx="405945" cy="75091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EECAA0D6-8DC9-56C4-FE6A-DB92B570E426}"/>
                  </a:ext>
                </a:extLst>
              </p:cNvPr>
              <p:cNvSpPr txBox="1"/>
              <p:nvPr/>
            </p:nvSpPr>
            <p:spPr>
              <a:xfrm>
                <a:off x="11593801" y="3514958"/>
                <a:ext cx="399275" cy="339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fr-FR" altLang="ja-JP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fr-FR" altLang="ja-JP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kumimoji="1" lang="fr-FR" altLang="ja-JP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  <m:sup/>
                      </m:sSubSup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EECAA0D6-8DC9-56C4-FE6A-DB92B570E4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93801" y="3514958"/>
                <a:ext cx="399275" cy="339324"/>
              </a:xfrm>
              <a:prstGeom prst="rect">
                <a:avLst/>
              </a:prstGeom>
              <a:blipFill>
                <a:blip r:embed="rId5"/>
                <a:stretch>
                  <a:fillRect l="-15385" b="-1636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D7A7200D-9FBD-2ACF-3283-703C9F1E5B1B}"/>
                  </a:ext>
                </a:extLst>
              </p:cNvPr>
              <p:cNvSpPr txBox="1"/>
              <p:nvPr/>
            </p:nvSpPr>
            <p:spPr>
              <a:xfrm>
                <a:off x="8807476" y="3555748"/>
                <a:ext cx="732380" cy="5327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kumimoji="1" lang="fr-FR" altLang="ja-JP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1" lang="fr-FR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fr-FR" altLang="ja-JP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1" lang="fr-FR" altLang="ja-JP" sz="2000" i="1">
                                  <a:latin typeface="Cambria Math" panose="02040503050406030204" pitchFamily="18" charset="0"/>
                                </a:rPr>
                                <m:t>𝐶𝑁</m:t>
                              </m:r>
                            </m:sub>
                            <m:sup/>
                          </m:sSubSup>
                        </m:num>
                        <m:den>
                          <m:r>
                            <a:rPr kumimoji="1" lang="fr-FR" altLang="ja-JP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D7A7200D-9FBD-2ACF-3283-703C9F1E5B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7476" y="3555748"/>
                <a:ext cx="732380" cy="5327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E405136E-D409-2A54-1BC0-C183528DC2C7}"/>
                  </a:ext>
                </a:extLst>
              </p:cNvPr>
              <p:cNvSpPr txBox="1"/>
              <p:nvPr/>
            </p:nvSpPr>
            <p:spPr>
              <a:xfrm>
                <a:off x="9369898" y="3538304"/>
                <a:ext cx="827278" cy="339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fr-FR" altLang="ja-JP" sz="2000" b="0" i="1" smtClean="0">
                          <a:latin typeface="Cambria Math" panose="02040503050406030204" pitchFamily="18" charset="0"/>
                        </a:rPr>
                        <m:t>132</m:t>
                      </m:r>
                    </m:oMath>
                  </m:oMathPara>
                </a14:m>
                <a:endParaRPr kumimoji="1" lang="fr-FR" altLang="ja-JP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E405136E-D409-2A54-1BC0-C183528DC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9898" y="3538304"/>
                <a:ext cx="827278" cy="33932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1684778-F865-CCE6-11CB-B4196ABCFDD5}"/>
              </a:ext>
            </a:extLst>
          </p:cNvPr>
          <p:cNvCxnSpPr/>
          <p:nvPr/>
        </p:nvCxnSpPr>
        <p:spPr>
          <a:xfrm>
            <a:off x="9652906" y="2380335"/>
            <a:ext cx="0" cy="109627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765AF9F-9450-8AF6-1100-6AF07749C2AB}"/>
              </a:ext>
            </a:extLst>
          </p:cNvPr>
          <p:cNvSpPr txBox="1"/>
          <p:nvPr/>
        </p:nvSpPr>
        <p:spPr>
          <a:xfrm>
            <a:off x="8854168" y="305517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1</a:t>
            </a:r>
            <a:endParaRPr kumimoji="1" lang="ja-JP" altLang="en-US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E09EDB9-8483-352E-D56D-DEAFA9788F34}"/>
              </a:ext>
            </a:extLst>
          </p:cNvPr>
          <p:cNvSpPr/>
          <p:nvPr/>
        </p:nvSpPr>
        <p:spPr>
          <a:xfrm>
            <a:off x="7260728" y="2734989"/>
            <a:ext cx="373877" cy="8023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9B6BC94-F937-7A00-5F5E-1A918213992D}"/>
              </a:ext>
            </a:extLst>
          </p:cNvPr>
          <p:cNvSpPr txBox="1"/>
          <p:nvPr/>
        </p:nvSpPr>
        <p:spPr>
          <a:xfrm>
            <a:off x="7342577" y="3502424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≳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2F8CE87-CECC-809E-C5B7-42376C98D588}"/>
              </a:ext>
            </a:extLst>
          </p:cNvPr>
          <p:cNvSpPr txBox="1"/>
          <p:nvPr/>
        </p:nvSpPr>
        <p:spPr>
          <a:xfrm>
            <a:off x="1886179" y="1688982"/>
            <a:ext cx="3038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sz="2000" dirty="0"/>
              <a:t>Gamma </a:t>
            </a:r>
            <a:r>
              <a:rPr kumimoji="1" lang="fr-FR" sz="2000" dirty="0" err="1"/>
              <a:t>spectra</a:t>
            </a:r>
            <a:r>
              <a:rPr kumimoji="1" lang="fr-FR" sz="2000" dirty="0"/>
              <a:t> (</a:t>
            </a:r>
            <a:r>
              <a:rPr kumimoji="1" lang="fr-FR" altLang="ja-JP" sz="2000" dirty="0" err="1"/>
              <a:t>lab</a:t>
            </a:r>
            <a:r>
              <a:rPr kumimoji="1" lang="fr-FR" altLang="ja-JP" sz="2000" dirty="0"/>
              <a:t> frame</a:t>
            </a:r>
            <a:r>
              <a:rPr kumimoji="1" lang="fr-FR" sz="2000" dirty="0"/>
              <a:t>)</a:t>
            </a:r>
            <a:endParaRPr kumimoji="1" lang="en-US" sz="20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BEFF540-3FC5-76BE-1346-62DC9307996A}"/>
              </a:ext>
            </a:extLst>
          </p:cNvPr>
          <p:cNvSpPr txBox="1"/>
          <p:nvPr/>
        </p:nvSpPr>
        <p:spPr>
          <a:xfrm>
            <a:off x="508521" y="4673449"/>
            <a:ext cx="394722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-6</a:t>
            </a:r>
            <a:endParaRPr kumimoji="1" lang="ja-JP" altLang="en-US" baseline="300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A1C92B0-5A8C-871A-DC7F-E9DE97D3F34F}"/>
              </a:ext>
            </a:extLst>
          </p:cNvPr>
          <p:cNvSpPr txBox="1"/>
          <p:nvPr/>
        </p:nvSpPr>
        <p:spPr>
          <a:xfrm>
            <a:off x="508521" y="4261471"/>
            <a:ext cx="394722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-5</a:t>
            </a:r>
            <a:endParaRPr kumimoji="1" lang="ja-JP" altLang="en-US" baseline="300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0E7E451-9505-B8C6-D072-B95C311D0360}"/>
              </a:ext>
            </a:extLst>
          </p:cNvPr>
          <p:cNvSpPr txBox="1"/>
          <p:nvPr/>
        </p:nvSpPr>
        <p:spPr>
          <a:xfrm>
            <a:off x="508521" y="3849492"/>
            <a:ext cx="394722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-4</a:t>
            </a:r>
            <a:endParaRPr kumimoji="1" lang="ja-JP" altLang="en-US" baseline="300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2586073-1AF2-5346-3764-361E301AFDAB}"/>
              </a:ext>
            </a:extLst>
          </p:cNvPr>
          <p:cNvSpPr txBox="1"/>
          <p:nvPr/>
        </p:nvSpPr>
        <p:spPr>
          <a:xfrm>
            <a:off x="508521" y="3437513"/>
            <a:ext cx="394722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-3</a:t>
            </a:r>
            <a:endParaRPr kumimoji="1" lang="ja-JP" altLang="en-US" baseline="300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D1472F4-2776-7672-DC3F-C80C700502F0}"/>
              </a:ext>
            </a:extLst>
          </p:cNvPr>
          <p:cNvSpPr txBox="1"/>
          <p:nvPr/>
        </p:nvSpPr>
        <p:spPr>
          <a:xfrm>
            <a:off x="508521" y="3025534"/>
            <a:ext cx="394722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-2</a:t>
            </a:r>
            <a:endParaRPr kumimoji="1" lang="ja-JP" altLang="en-US" baseline="300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1B76CF8-8CE8-B635-08B6-558825155AE2}"/>
              </a:ext>
            </a:extLst>
          </p:cNvPr>
          <p:cNvSpPr txBox="1"/>
          <p:nvPr/>
        </p:nvSpPr>
        <p:spPr>
          <a:xfrm>
            <a:off x="508521" y="2613555"/>
            <a:ext cx="394722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-1</a:t>
            </a:r>
            <a:endParaRPr kumimoji="1" lang="ja-JP" altLang="en-US" baseline="300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0A824D2-2DB6-2413-B31F-BE7839158485}"/>
              </a:ext>
            </a:extLst>
          </p:cNvPr>
          <p:cNvSpPr txBox="1"/>
          <p:nvPr/>
        </p:nvSpPr>
        <p:spPr>
          <a:xfrm>
            <a:off x="543783" y="2201576"/>
            <a:ext cx="359459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0</a:t>
            </a:r>
            <a:endParaRPr kumimoji="1" lang="ja-JP" altLang="en-US" baseline="300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2973F9C-8D7B-4666-F8B6-943568F2A5ED}"/>
              </a:ext>
            </a:extLst>
          </p:cNvPr>
          <p:cNvSpPr txBox="1"/>
          <p:nvPr/>
        </p:nvSpPr>
        <p:spPr>
          <a:xfrm>
            <a:off x="508521" y="5085432"/>
            <a:ext cx="394722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-7</a:t>
            </a:r>
            <a:endParaRPr kumimoji="1" lang="ja-JP" altLang="en-US" baseline="300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3A1439A-59DF-54B9-5439-9B8B6CCACB90}"/>
              </a:ext>
            </a:extLst>
          </p:cNvPr>
          <p:cNvSpPr txBox="1"/>
          <p:nvPr/>
        </p:nvSpPr>
        <p:spPr>
          <a:xfrm>
            <a:off x="1265776" y="5251493"/>
            <a:ext cx="214001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</a:t>
            </a:r>
            <a:endParaRPr kumimoji="1" lang="ja-JP" altLang="en-US" baseline="300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5B7F8B1-B71D-B904-A7DC-9D3321C5072C}"/>
              </a:ext>
            </a:extLst>
          </p:cNvPr>
          <p:cNvSpPr txBox="1"/>
          <p:nvPr/>
        </p:nvSpPr>
        <p:spPr>
          <a:xfrm>
            <a:off x="1722376" y="5251493"/>
            <a:ext cx="214001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4</a:t>
            </a:r>
            <a:endParaRPr kumimoji="1" lang="ja-JP" altLang="en-US" baseline="300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4B7EC50-80F3-C58D-97A6-7E06FCB20CE8}"/>
              </a:ext>
            </a:extLst>
          </p:cNvPr>
          <p:cNvSpPr txBox="1"/>
          <p:nvPr/>
        </p:nvSpPr>
        <p:spPr>
          <a:xfrm>
            <a:off x="2149647" y="5251493"/>
            <a:ext cx="214001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</a:t>
            </a:r>
            <a:endParaRPr kumimoji="1" lang="ja-JP" altLang="en-US" baseline="300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C0C98B5-EE5F-FBC2-A620-113C962D53D7}"/>
              </a:ext>
            </a:extLst>
          </p:cNvPr>
          <p:cNvSpPr txBox="1"/>
          <p:nvPr/>
        </p:nvSpPr>
        <p:spPr>
          <a:xfrm>
            <a:off x="2582254" y="5251493"/>
            <a:ext cx="214001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8</a:t>
            </a:r>
            <a:endParaRPr kumimoji="1" lang="ja-JP" altLang="en-US" baseline="300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AB99223-5D1D-26EF-4B7B-ABD6E240CC10}"/>
              </a:ext>
            </a:extLst>
          </p:cNvPr>
          <p:cNvSpPr txBox="1"/>
          <p:nvPr/>
        </p:nvSpPr>
        <p:spPr>
          <a:xfrm>
            <a:off x="2952764" y="5251493"/>
            <a:ext cx="301055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endParaRPr kumimoji="1" lang="ja-JP" altLang="en-US" baseline="300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E102F56-9AEB-DFAC-F23E-3604DA8D72E0}"/>
              </a:ext>
            </a:extLst>
          </p:cNvPr>
          <p:cNvSpPr txBox="1"/>
          <p:nvPr/>
        </p:nvSpPr>
        <p:spPr>
          <a:xfrm>
            <a:off x="3397047" y="5251493"/>
            <a:ext cx="301055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12</a:t>
            </a:r>
            <a:endParaRPr kumimoji="1" lang="ja-JP" altLang="en-US" baseline="300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418094C-A394-26EE-2722-E0929B85DD8E}"/>
              </a:ext>
            </a:extLst>
          </p:cNvPr>
          <p:cNvSpPr txBox="1"/>
          <p:nvPr/>
        </p:nvSpPr>
        <p:spPr>
          <a:xfrm>
            <a:off x="3841330" y="5251493"/>
            <a:ext cx="301055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14</a:t>
            </a:r>
            <a:endParaRPr kumimoji="1" lang="ja-JP" altLang="en-US" baseline="300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3FB6775-8BA7-745F-D079-B40A3C69858B}"/>
              </a:ext>
            </a:extLst>
          </p:cNvPr>
          <p:cNvSpPr txBox="1"/>
          <p:nvPr/>
        </p:nvSpPr>
        <p:spPr>
          <a:xfrm>
            <a:off x="4285613" y="5251493"/>
            <a:ext cx="301055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16</a:t>
            </a:r>
            <a:endParaRPr kumimoji="1" lang="ja-JP" altLang="en-US" baseline="30000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04927A3E-83C2-B3FB-A175-B1351AD5B268}"/>
              </a:ext>
            </a:extLst>
          </p:cNvPr>
          <p:cNvSpPr txBox="1"/>
          <p:nvPr/>
        </p:nvSpPr>
        <p:spPr>
          <a:xfrm>
            <a:off x="811095" y="52514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</a:t>
            </a:r>
            <a:endParaRPr kumimoji="1" lang="ja-JP" altLang="en-US" baseline="300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F057165-23E4-E9A5-41C4-3A6ADD9770B4}"/>
              </a:ext>
            </a:extLst>
          </p:cNvPr>
          <p:cNvSpPr txBox="1"/>
          <p:nvPr/>
        </p:nvSpPr>
        <p:spPr>
          <a:xfrm>
            <a:off x="4729980" y="52514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18</a:t>
            </a:r>
            <a:endParaRPr kumimoji="1" lang="ja-JP" altLang="en-US" baseline="300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2A5410A-E3D3-A630-42C4-DE9E83AB3289}"/>
              </a:ext>
            </a:extLst>
          </p:cNvPr>
          <p:cNvSpPr txBox="1"/>
          <p:nvPr/>
        </p:nvSpPr>
        <p:spPr>
          <a:xfrm>
            <a:off x="5174347" y="52514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</a:t>
            </a:r>
            <a:endParaRPr kumimoji="1" lang="ja-JP" altLang="en-US" baseline="30000" dirty="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8C4428C-A044-98E9-CF2B-94DE7BA6DBB5}"/>
              </a:ext>
            </a:extLst>
          </p:cNvPr>
          <p:cNvSpPr txBox="1"/>
          <p:nvPr/>
        </p:nvSpPr>
        <p:spPr>
          <a:xfrm>
            <a:off x="5594517" y="52514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22</a:t>
            </a:r>
            <a:endParaRPr kumimoji="1" lang="ja-JP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628374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9F4FDE-54C8-9B9E-4D0C-351981C68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43443"/>
          </a:xfrm>
        </p:spPr>
        <p:txBody>
          <a:bodyPr>
            <a:normAutofit/>
          </a:bodyPr>
          <a:lstStyle/>
          <a:p>
            <a:r>
              <a:rPr kumimoji="1" lang="fr-FR" altLang="ja-JP" dirty="0" err="1"/>
              <a:t>Which</a:t>
            </a:r>
            <a:r>
              <a:rPr kumimoji="1" lang="fr-FR" altLang="ja-JP" dirty="0"/>
              <a:t> isotopes are high E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fr-FR" altLang="ja-JP" dirty="0"/>
              <a:t>rays </a:t>
            </a:r>
            <a:r>
              <a:rPr kumimoji="1" lang="fr-FR" altLang="ja-JP" dirty="0" err="1"/>
              <a:t>from</a:t>
            </a:r>
            <a:r>
              <a:rPr lang="fr-FR" altLang="ja-JP" dirty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C5111D-5786-F692-5973-35941F3E6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5855770"/>
            <a:ext cx="10058400" cy="70990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kumimoji="1" lang="en-US" altLang="ja-JP" dirty="0"/>
              <a:t>Light fragments around </a:t>
            </a:r>
            <a:r>
              <a:rPr kumimoji="1" lang="en-US" altLang="ja-JP" dirty="0">
                <a:solidFill>
                  <a:srgbClr val="FF0000"/>
                </a:solidFill>
              </a:rPr>
              <a:t>A</a:t>
            </a:r>
            <a:r>
              <a:rPr kumimoji="1" lang="ja-JP" altLang="en-US" dirty="0">
                <a:solidFill>
                  <a:srgbClr val="FF0000"/>
                </a:solidFill>
              </a:rPr>
              <a:t>≈</a:t>
            </a:r>
            <a:r>
              <a:rPr kumimoji="1" lang="en-US" altLang="ja-JP" dirty="0">
                <a:solidFill>
                  <a:srgbClr val="FF0000"/>
                </a:solidFill>
              </a:rPr>
              <a:t>100 </a:t>
            </a:r>
            <a:r>
              <a:rPr kumimoji="1" lang="en-US" altLang="ja-JP" dirty="0"/>
              <a:t>are the source of high energy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fr-FR" altLang="ja-JP" dirty="0"/>
              <a:t>rays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ü"/>
            </a:pP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7C1EAE-191F-CABA-D0C3-F4D3DA7B9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11</a:t>
            </a:fld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3EB6EC2-78FF-B752-0A04-2F6FE575DC38}"/>
              </a:ext>
            </a:extLst>
          </p:cNvPr>
          <p:cNvGrpSpPr/>
          <p:nvPr/>
        </p:nvGrpSpPr>
        <p:grpSpPr>
          <a:xfrm>
            <a:off x="-6252633" y="-510314"/>
            <a:ext cx="5879805" cy="3772565"/>
            <a:chOff x="-85133" y="1142035"/>
            <a:chExt cx="6115544" cy="3923818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EAD9AF26-5D1B-9B4F-D502-592C072AFD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398" t="15516" r="5962" b="8747"/>
            <a:stretch/>
          </p:blipFill>
          <p:spPr>
            <a:xfrm>
              <a:off x="-85133" y="1142035"/>
              <a:ext cx="6115544" cy="3923818"/>
            </a:xfrm>
            <a:prstGeom prst="rect">
              <a:avLst/>
            </a:prstGeom>
          </p:spPr>
        </p:pic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88045DA8-433B-D274-DA69-DAEF6460C72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2253" y="2862805"/>
              <a:ext cx="367213" cy="5285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FD0C79A-92BF-C37A-173D-3EBED049C2F9}"/>
                </a:ext>
              </a:extLst>
            </p:cNvPr>
            <p:cNvSpPr txBox="1"/>
            <p:nvPr/>
          </p:nvSpPr>
          <p:spPr>
            <a:xfrm>
              <a:off x="2889813" y="3306505"/>
              <a:ext cx="827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Zr-100</a:t>
              </a:r>
              <a:endParaRPr kumimoji="1" lang="ja-JP" altLang="en-US" dirty="0"/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E10CB849-7342-091B-5EE2-C5FACB0E0E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99466" y="2075727"/>
              <a:ext cx="257820" cy="3769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6EDDEB8B-DDE1-91B6-EEBC-441510267959}"/>
                </a:ext>
              </a:extLst>
            </p:cNvPr>
            <p:cNvSpPr txBox="1"/>
            <p:nvPr/>
          </p:nvSpPr>
          <p:spPr>
            <a:xfrm>
              <a:off x="3368233" y="1782659"/>
              <a:ext cx="934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Mo-103</a:t>
              </a:r>
              <a:endParaRPr kumimoji="1" lang="ja-JP" altLang="en-US" dirty="0"/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2D74B12B-E964-EFF1-E50B-CF7A9813FBDC}"/>
                </a:ext>
              </a:extLst>
            </p:cNvPr>
            <p:cNvCxnSpPr>
              <a:cxnSpLocks/>
            </p:cNvCxnSpPr>
            <p:nvPr/>
          </p:nvCxnSpPr>
          <p:spPr>
            <a:xfrm>
              <a:off x="2847663" y="2034911"/>
              <a:ext cx="242187" cy="6349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06AD69B0-6624-5952-5D13-A2BBFEA7018F}"/>
                </a:ext>
              </a:extLst>
            </p:cNvPr>
            <p:cNvSpPr txBox="1"/>
            <p:nvPr/>
          </p:nvSpPr>
          <p:spPr>
            <a:xfrm>
              <a:off x="2086212" y="1741843"/>
              <a:ext cx="10999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Nb-101,2</a:t>
              </a:r>
              <a:endParaRPr kumimoji="1" lang="ja-JP" altLang="en-US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07A00D5-CF60-7005-35DA-FAB29E7FA5D4}"/>
              </a:ext>
            </a:extLst>
          </p:cNvPr>
          <p:cNvGrpSpPr/>
          <p:nvPr/>
        </p:nvGrpSpPr>
        <p:grpSpPr>
          <a:xfrm>
            <a:off x="-6490661" y="4083176"/>
            <a:ext cx="6115544" cy="3993265"/>
            <a:chOff x="7303625" y="856527"/>
            <a:chExt cx="6115544" cy="3993265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B50417A7-3007-C031-F198-D4067C427F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860" t="15815" r="5543" b="7145"/>
            <a:stretch/>
          </p:blipFill>
          <p:spPr>
            <a:xfrm>
              <a:off x="7303625" y="856527"/>
              <a:ext cx="6115544" cy="3993265"/>
            </a:xfrm>
            <a:prstGeom prst="rect">
              <a:avLst/>
            </a:prstGeom>
          </p:spPr>
        </p:pic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1738D76F-F00E-B98A-D7E8-C77585371CE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18248" y="2493473"/>
              <a:ext cx="367213" cy="5285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3800FE11-A153-6BF3-5F83-DFD38C85499D}"/>
                </a:ext>
              </a:extLst>
            </p:cNvPr>
            <p:cNvSpPr txBox="1"/>
            <p:nvPr/>
          </p:nvSpPr>
          <p:spPr>
            <a:xfrm>
              <a:off x="9475808" y="2937173"/>
              <a:ext cx="827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Zr-100</a:t>
              </a:r>
              <a:endParaRPr kumimoji="1" lang="ja-JP" altLang="en-US" dirty="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D0F1205-830A-451E-B2A8-B021DD31E3C0}"/>
              </a:ext>
            </a:extLst>
          </p:cNvPr>
          <p:cNvSpPr txBox="1"/>
          <p:nvPr/>
        </p:nvSpPr>
        <p:spPr>
          <a:xfrm>
            <a:off x="-3980495" y="3728614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&gt;14 MeV</a:t>
            </a:r>
            <a:endParaRPr kumimoji="1"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4CF5B00-F180-3202-F5C6-3057C24AD1BE}"/>
              </a:ext>
            </a:extLst>
          </p:cNvPr>
          <p:cNvSpPr txBox="1"/>
          <p:nvPr/>
        </p:nvSpPr>
        <p:spPr>
          <a:xfrm>
            <a:off x="-4436368" y="-800100"/>
            <a:ext cx="2299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&gt;9 MeV gamma rays</a:t>
            </a:r>
            <a:endParaRPr kumimoji="1" lang="ja-JP" altLang="en-US" sz="20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FD27C3F-BFED-E7EA-FFBA-5538C0E13624}"/>
              </a:ext>
            </a:extLst>
          </p:cNvPr>
          <p:cNvSpPr txBox="1"/>
          <p:nvPr/>
        </p:nvSpPr>
        <p:spPr>
          <a:xfrm>
            <a:off x="-3980495" y="3118715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Mass Number</a:t>
            </a:r>
            <a:endParaRPr kumimoji="1" lang="ja-JP" altLang="en-US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DE3B380-490A-FAB9-3FFD-120C2A48DB9C}"/>
              </a:ext>
            </a:extLst>
          </p:cNvPr>
          <p:cNvSpPr txBox="1"/>
          <p:nvPr/>
        </p:nvSpPr>
        <p:spPr>
          <a:xfrm rot="16200000">
            <a:off x="-7087523" y="1252484"/>
            <a:ext cx="166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Atomic Number</a:t>
            </a:r>
            <a:endParaRPr kumimoji="1" lang="ja-JP" altLang="en-US" dirty="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711083FE-F925-EB05-D04A-38E81782C7AA}"/>
              </a:ext>
            </a:extLst>
          </p:cNvPr>
          <p:cNvGrpSpPr/>
          <p:nvPr/>
        </p:nvGrpSpPr>
        <p:grpSpPr>
          <a:xfrm>
            <a:off x="83480" y="1570721"/>
            <a:ext cx="6431292" cy="4212623"/>
            <a:chOff x="86778" y="1570253"/>
            <a:chExt cx="6656486" cy="4360129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7895480C-9448-E207-8454-2CCF737942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282" t="15465" r="5261" b="10159"/>
            <a:stretch/>
          </p:blipFill>
          <p:spPr>
            <a:xfrm>
              <a:off x="396348" y="1570253"/>
              <a:ext cx="6346916" cy="4125099"/>
            </a:xfrm>
            <a:prstGeom prst="rect">
              <a:avLst/>
            </a:prstGeom>
          </p:spPr>
        </p:pic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37086176-CEE5-B16D-4120-27C9619CE180}"/>
                </a:ext>
              </a:extLst>
            </p:cNvPr>
            <p:cNvSpPr/>
            <p:nvPr/>
          </p:nvSpPr>
          <p:spPr>
            <a:xfrm>
              <a:off x="3505105" y="3215550"/>
              <a:ext cx="792298" cy="585402"/>
            </a:xfrm>
            <a:custGeom>
              <a:avLst/>
              <a:gdLst>
                <a:gd name="connsiteX0" fmla="*/ 0 w 774809"/>
                <a:gd name="connsiteY0" fmla="*/ 370151 h 572480"/>
                <a:gd name="connsiteX1" fmla="*/ 255656 w 774809"/>
                <a:gd name="connsiteY1" fmla="*/ 373288 h 572480"/>
                <a:gd name="connsiteX2" fmla="*/ 255656 w 774809"/>
                <a:gd name="connsiteY2" fmla="*/ 183507 h 572480"/>
                <a:gd name="connsiteX3" fmla="*/ 403089 w 774809"/>
                <a:gd name="connsiteY3" fmla="*/ 183507 h 572480"/>
                <a:gd name="connsiteX4" fmla="*/ 410931 w 774809"/>
                <a:gd name="connsiteY4" fmla="*/ 0 h 572480"/>
                <a:gd name="connsiteX5" fmla="*/ 774809 w 774809"/>
                <a:gd name="connsiteY5" fmla="*/ 7842 h 572480"/>
                <a:gd name="connsiteX6" fmla="*/ 771672 w 774809"/>
                <a:gd name="connsiteY6" fmla="*/ 192918 h 572480"/>
                <a:gd name="connsiteX7" fmla="*/ 523859 w 774809"/>
                <a:gd name="connsiteY7" fmla="*/ 191349 h 572480"/>
                <a:gd name="connsiteX8" fmla="*/ 525427 w 774809"/>
                <a:gd name="connsiteY8" fmla="*/ 381130 h 572480"/>
                <a:gd name="connsiteX9" fmla="*/ 388973 w 774809"/>
                <a:gd name="connsiteY9" fmla="*/ 376425 h 572480"/>
                <a:gd name="connsiteX10" fmla="*/ 395247 w 774809"/>
                <a:gd name="connsiteY10" fmla="*/ 572480 h 572480"/>
                <a:gd name="connsiteX11" fmla="*/ 9411 w 774809"/>
                <a:gd name="connsiteY11" fmla="*/ 564638 h 572480"/>
                <a:gd name="connsiteX12" fmla="*/ 0 w 774809"/>
                <a:gd name="connsiteY12" fmla="*/ 370151 h 57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4809" h="572480">
                  <a:moveTo>
                    <a:pt x="0" y="370151"/>
                  </a:moveTo>
                  <a:lnTo>
                    <a:pt x="255656" y="373288"/>
                  </a:lnTo>
                  <a:lnTo>
                    <a:pt x="255656" y="183507"/>
                  </a:lnTo>
                  <a:lnTo>
                    <a:pt x="403089" y="183507"/>
                  </a:lnTo>
                  <a:lnTo>
                    <a:pt x="410931" y="0"/>
                  </a:lnTo>
                  <a:lnTo>
                    <a:pt x="774809" y="7842"/>
                  </a:lnTo>
                  <a:cubicBezTo>
                    <a:pt x="773763" y="69534"/>
                    <a:pt x="772718" y="131226"/>
                    <a:pt x="771672" y="192918"/>
                  </a:cubicBezTo>
                  <a:lnTo>
                    <a:pt x="523859" y="191349"/>
                  </a:lnTo>
                  <a:cubicBezTo>
                    <a:pt x="524382" y="254609"/>
                    <a:pt x="524904" y="317870"/>
                    <a:pt x="525427" y="381130"/>
                  </a:cubicBezTo>
                  <a:lnTo>
                    <a:pt x="388973" y="376425"/>
                  </a:lnTo>
                  <a:lnTo>
                    <a:pt x="395247" y="572480"/>
                  </a:lnTo>
                  <a:lnTo>
                    <a:pt x="9411" y="564638"/>
                  </a:lnTo>
                  <a:cubicBezTo>
                    <a:pt x="10457" y="499286"/>
                    <a:pt x="11502" y="433935"/>
                    <a:pt x="0" y="370151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D146123-DB75-85D3-9660-543312857D1D}"/>
                </a:ext>
              </a:extLst>
            </p:cNvPr>
            <p:cNvSpPr txBox="1"/>
            <p:nvPr/>
          </p:nvSpPr>
          <p:spPr>
            <a:xfrm>
              <a:off x="2721967" y="5561050"/>
              <a:ext cx="1497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Mass Number</a:t>
              </a:r>
              <a:endParaRPr kumimoji="1" lang="ja-JP" altLang="en-US" dirty="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25BC638B-2565-BBA2-2860-CAD2F3EEE3B8}"/>
                </a:ext>
              </a:extLst>
            </p:cNvPr>
            <p:cNvSpPr txBox="1"/>
            <p:nvPr/>
          </p:nvSpPr>
          <p:spPr>
            <a:xfrm rot="16200000">
              <a:off x="-563048" y="3469023"/>
              <a:ext cx="16689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Atomic Number</a:t>
              </a:r>
              <a:endParaRPr kumimoji="1" lang="ja-JP" altLang="en-US" dirty="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4F8DB2E8-2737-EBA2-3B0C-896736002CE8}"/>
                </a:ext>
              </a:extLst>
            </p:cNvPr>
            <p:cNvSpPr txBox="1"/>
            <p:nvPr/>
          </p:nvSpPr>
          <p:spPr>
            <a:xfrm>
              <a:off x="4337171" y="2890961"/>
              <a:ext cx="13657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Contributors</a:t>
              </a:r>
            </a:p>
            <a:p>
              <a:r>
                <a:rPr kumimoji="1" lang="en-US" altLang="ja-JP" dirty="0">
                  <a:solidFill>
                    <a:schemeClr val="bg1"/>
                  </a:solidFill>
                </a:rPr>
                <a:t>&gt; 9MeV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09DED50-7379-32B2-C717-9694F5BDAD62}"/>
              </a:ext>
            </a:extLst>
          </p:cNvPr>
          <p:cNvSpPr/>
          <p:nvPr/>
        </p:nvSpPr>
        <p:spPr>
          <a:xfrm>
            <a:off x="1094407" y="1842940"/>
            <a:ext cx="1565688" cy="13174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537555FC-D8DA-305E-9E68-2B2742A5EA5E}"/>
              </a:ext>
            </a:extLst>
          </p:cNvPr>
          <p:cNvGrpSpPr/>
          <p:nvPr/>
        </p:nvGrpSpPr>
        <p:grpSpPr>
          <a:xfrm>
            <a:off x="6594458" y="1934182"/>
            <a:ext cx="5409611" cy="3667593"/>
            <a:chOff x="6594458" y="1934182"/>
            <a:chExt cx="5409611" cy="3667593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21BEECA3-4CE5-86BA-9BD3-379D2DF964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1168" t="18007" r="13933" b="14323"/>
            <a:stretch/>
          </p:blipFill>
          <p:spPr>
            <a:xfrm>
              <a:off x="7400197" y="1934182"/>
              <a:ext cx="4603872" cy="3178915"/>
            </a:xfrm>
            <a:prstGeom prst="rect">
              <a:avLst/>
            </a:prstGeom>
          </p:spPr>
        </p:pic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95E1C5A6-C74F-45BF-E208-9FE6358C0674}"/>
                </a:ext>
              </a:extLst>
            </p:cNvPr>
            <p:cNvSpPr txBox="1"/>
            <p:nvPr/>
          </p:nvSpPr>
          <p:spPr>
            <a:xfrm>
              <a:off x="8984560" y="5232443"/>
              <a:ext cx="14623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Energy (MeV)</a:t>
              </a:r>
              <a:endParaRPr kumimoji="1" lang="ja-JP" altLang="en-US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A9BEDFF0-25A8-81D6-EC3F-5D8B96481F5D}"/>
                </a:ext>
              </a:extLst>
            </p:cNvPr>
            <p:cNvSpPr txBox="1"/>
            <p:nvPr/>
          </p:nvSpPr>
          <p:spPr>
            <a:xfrm>
              <a:off x="8583106" y="2873179"/>
              <a:ext cx="1743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Light nuclei total</a:t>
              </a:r>
              <a:endParaRPr kumimoji="1" lang="ja-JP" altLang="en-US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1859E232-C833-514E-03D7-3AE308792F54}"/>
                </a:ext>
              </a:extLst>
            </p:cNvPr>
            <p:cNvSpPr txBox="1"/>
            <p:nvPr/>
          </p:nvSpPr>
          <p:spPr>
            <a:xfrm>
              <a:off x="7550753" y="3565892"/>
              <a:ext cx="107497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aseline="30000" dirty="0"/>
                <a:t>99-101</a:t>
              </a:r>
              <a:r>
                <a:rPr kumimoji="1" lang="en-US" altLang="ja-JP" dirty="0"/>
                <a:t>Zr,</a:t>
              </a:r>
              <a:r>
                <a:rPr kumimoji="1" lang="en-US" altLang="ja-JP" baseline="30000" dirty="0"/>
                <a:t> </a:t>
              </a:r>
            </a:p>
            <a:p>
              <a:r>
                <a:rPr kumimoji="1" lang="en-US" altLang="ja-JP" baseline="30000" dirty="0"/>
                <a:t>101-102</a:t>
              </a:r>
              <a:r>
                <a:rPr kumimoji="1" lang="en-US" altLang="ja-JP" dirty="0"/>
                <a:t>Nb,</a:t>
              </a:r>
              <a:r>
                <a:rPr kumimoji="1" lang="en-US" altLang="ja-JP" baseline="30000" dirty="0"/>
                <a:t> </a:t>
              </a:r>
            </a:p>
            <a:p>
              <a:r>
                <a:rPr kumimoji="1" lang="en-US" altLang="ja-JP" baseline="30000" dirty="0"/>
                <a:t>102-104</a:t>
              </a:r>
              <a:r>
                <a:rPr kumimoji="1" lang="en-US" altLang="ja-JP" dirty="0"/>
                <a:t>Mo,</a:t>
              </a:r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BE7B6CFA-044E-9288-B2F2-B9527A1A7E55}"/>
                </a:ext>
              </a:extLst>
            </p:cNvPr>
            <p:cNvSpPr/>
            <p:nvPr/>
          </p:nvSpPr>
          <p:spPr>
            <a:xfrm>
              <a:off x="10525027" y="2069184"/>
              <a:ext cx="1325304" cy="803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5F7745BC-9CA5-4884-F594-327F8A0076E0}"/>
                </a:ext>
              </a:extLst>
            </p:cNvPr>
            <p:cNvSpPr txBox="1"/>
            <p:nvPr/>
          </p:nvSpPr>
          <p:spPr>
            <a:xfrm rot="16200000">
              <a:off x="5433375" y="3432743"/>
              <a:ext cx="2679004" cy="3568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Gamma yield(/MeV/fission)</a:t>
              </a:r>
              <a:endParaRPr kumimoji="1" lang="ja-JP" altLang="en-US" dirty="0"/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17F9300-7D06-9677-220F-4CC3204E95C9}"/>
              </a:ext>
            </a:extLst>
          </p:cNvPr>
          <p:cNvSpPr txBox="1"/>
          <p:nvPr/>
        </p:nvSpPr>
        <p:spPr>
          <a:xfrm>
            <a:off x="12289662" y="-26766"/>
            <a:ext cx="984200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tree0-&gt;Draw("GammaL.KE","","")</a:t>
            </a:r>
          </a:p>
          <a:p>
            <a:r>
              <a:rPr lang="ja-JP" altLang="en-US" dirty="0"/>
              <a:t>tree0-&gt;Draw("GammaL.KE&gt;&gt;z</a:t>
            </a:r>
            <a:r>
              <a:rPr lang="en-US" altLang="ja-JP" dirty="0"/>
              <a:t>1</a:t>
            </a:r>
            <a:r>
              <a:rPr lang="ja-JP" altLang="en-US" dirty="0"/>
              <a:t>","FragmentL_Post.Mass==99&amp;FragmentL_Post.Charge==40","same")</a:t>
            </a:r>
          </a:p>
          <a:p>
            <a:r>
              <a:rPr lang="ja-JP" altLang="en-US" dirty="0"/>
              <a:t>tree0-&gt;Draw("GammaL.KE&gt;&gt;z</a:t>
            </a:r>
            <a:r>
              <a:rPr lang="en-US" altLang="ja-JP" dirty="0"/>
              <a:t>2</a:t>
            </a:r>
            <a:r>
              <a:rPr lang="ja-JP" altLang="en-US" dirty="0"/>
              <a:t>","FragmentL_Post.Mass==100&amp;FragmentL_Post.Charge==40","same")</a:t>
            </a:r>
          </a:p>
          <a:p>
            <a:r>
              <a:rPr lang="ja-JP" altLang="en-US" dirty="0"/>
              <a:t>tree0-&gt;Draw("GammaL.KE&gt;&gt;z</a:t>
            </a:r>
            <a:r>
              <a:rPr lang="en-US" altLang="ja-JP" dirty="0"/>
              <a:t>3</a:t>
            </a:r>
            <a:r>
              <a:rPr lang="ja-JP" altLang="en-US" dirty="0"/>
              <a:t>","FragmentL_Post.Mass==101&amp;FragmentL_Post.Charge==40","same")</a:t>
            </a:r>
          </a:p>
          <a:p>
            <a:r>
              <a:rPr lang="ja-JP" altLang="en-US" dirty="0"/>
              <a:t>tree0-&gt;Draw("GammaL.KE&gt;&gt;z</a:t>
            </a:r>
            <a:r>
              <a:rPr lang="en-US" altLang="ja-JP" dirty="0"/>
              <a:t>4</a:t>
            </a:r>
            <a:r>
              <a:rPr lang="ja-JP" altLang="en-US" dirty="0"/>
              <a:t>","FragmentL_Post.Mass==101&amp;FragmentL_Post.Charge==41","same")</a:t>
            </a:r>
          </a:p>
          <a:p>
            <a:r>
              <a:rPr lang="ja-JP" altLang="en-US" dirty="0"/>
              <a:t>tree0-&gt;Draw("GammaL.KE&gt;&gt;z</a:t>
            </a:r>
            <a:r>
              <a:rPr lang="en-US" altLang="ja-JP" dirty="0"/>
              <a:t>5</a:t>
            </a:r>
            <a:r>
              <a:rPr lang="ja-JP" altLang="en-US" dirty="0"/>
              <a:t>","FragmentL_Post.Mass==102&amp;FragmentL_Post.Charge==41","same")</a:t>
            </a:r>
          </a:p>
          <a:p>
            <a:r>
              <a:rPr lang="ja-JP" altLang="en-US" dirty="0"/>
              <a:t>tree0-&gt;Draw("GammaL.KE&gt;&gt;z</a:t>
            </a:r>
            <a:r>
              <a:rPr lang="en-US" altLang="ja-JP" dirty="0"/>
              <a:t>6</a:t>
            </a:r>
            <a:r>
              <a:rPr lang="ja-JP" altLang="en-US" dirty="0"/>
              <a:t>","FragmentL_Post.Mass==102&amp;FragmentL_Post.Charge==42","same")</a:t>
            </a:r>
          </a:p>
          <a:p>
            <a:r>
              <a:rPr lang="ja-JP" altLang="en-US" dirty="0"/>
              <a:t>tree0-&gt;Draw("GammaL.KE&gt;&gt;z</a:t>
            </a:r>
            <a:r>
              <a:rPr lang="en-US" altLang="ja-JP" dirty="0"/>
              <a:t>7</a:t>
            </a:r>
            <a:r>
              <a:rPr lang="ja-JP" altLang="en-US" dirty="0"/>
              <a:t>","FragmentL_Post.Mass==103&amp;FragmentL_Post.Charge==42","same")</a:t>
            </a:r>
          </a:p>
          <a:p>
            <a:r>
              <a:rPr lang="ja-JP" altLang="en-US" dirty="0"/>
              <a:t>tree0-&gt;Draw("GammaL.KE&gt;&gt;z</a:t>
            </a:r>
            <a:r>
              <a:rPr lang="en-US" altLang="ja-JP" dirty="0"/>
              <a:t>8</a:t>
            </a:r>
            <a:r>
              <a:rPr lang="ja-JP" altLang="en-US" dirty="0"/>
              <a:t>","FragmentL_Post.Mass==104&amp;FragmentL_Post.Charge==42","same")</a:t>
            </a:r>
          </a:p>
          <a:p>
            <a:r>
              <a:rPr lang="ja-JP" altLang="en-US" dirty="0"/>
              <a:t>z1-&gt;SetLineColor(1)</a:t>
            </a:r>
          </a:p>
          <a:p>
            <a:r>
              <a:rPr lang="ja-JP" altLang="en-US" dirty="0"/>
              <a:t>z2-&gt;SetLineColor(2)</a:t>
            </a:r>
          </a:p>
          <a:p>
            <a:r>
              <a:rPr lang="ja-JP" altLang="en-US" dirty="0"/>
              <a:t>z3-&gt;SetLineColor(3)</a:t>
            </a:r>
          </a:p>
          <a:p>
            <a:r>
              <a:rPr lang="ja-JP" altLang="en-US" dirty="0"/>
              <a:t>z4-&gt;SetLineColor(4)</a:t>
            </a:r>
          </a:p>
          <a:p>
            <a:r>
              <a:rPr lang="ja-JP" altLang="en-US" dirty="0"/>
              <a:t>z5-&gt;SetLineColor(5)</a:t>
            </a:r>
          </a:p>
          <a:p>
            <a:r>
              <a:rPr lang="ja-JP" altLang="en-US" dirty="0"/>
              <a:t>z6-&gt;SetLineColor(7)</a:t>
            </a:r>
          </a:p>
          <a:p>
            <a:r>
              <a:rPr lang="ja-JP" altLang="en-US" dirty="0"/>
              <a:t>z7-&gt;SetLineColor(8)</a:t>
            </a:r>
          </a:p>
          <a:p>
            <a:r>
              <a:rPr lang="ja-JP" altLang="en-US" dirty="0"/>
              <a:t>z</a:t>
            </a:r>
            <a:r>
              <a:rPr lang="en-US" altLang="ja-JP" dirty="0"/>
              <a:t>8</a:t>
            </a:r>
            <a:r>
              <a:rPr lang="ja-JP" altLang="en-US" dirty="0"/>
              <a:t>-&gt;SetLineColor(</a:t>
            </a:r>
            <a:r>
              <a:rPr lang="en-US" altLang="ja-JP" dirty="0"/>
              <a:t>9</a:t>
            </a:r>
            <a:r>
              <a:rPr lang="ja-JP" altLang="en-US" dirty="0"/>
              <a:t>)</a:t>
            </a:r>
          </a:p>
          <a:p>
            <a:r>
              <a:rPr lang="ja-JP" altLang="en-US" dirty="0"/>
              <a:t>gPad-&gt;SetLogy(1) 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9150818-AF38-3D37-316E-6B190F711F4C}"/>
              </a:ext>
            </a:extLst>
          </p:cNvPr>
          <p:cNvSpPr txBox="1"/>
          <p:nvPr/>
        </p:nvSpPr>
        <p:spPr>
          <a:xfrm>
            <a:off x="12289662" y="5414012"/>
            <a:ext cx="1431142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tree0-&gt;Draw("FragmentL_Post.</a:t>
            </a:r>
            <a:r>
              <a:rPr lang="en-US" altLang="ja-JP" dirty="0"/>
              <a:t>Charge</a:t>
            </a:r>
            <a:r>
              <a:rPr lang="ja-JP" altLang="en-US" dirty="0"/>
              <a:t>:FragmentL_Post.Mass","","colz")</a:t>
            </a:r>
            <a:endParaRPr lang="en-US" altLang="ja-JP" dirty="0"/>
          </a:p>
          <a:p>
            <a:r>
              <a:rPr lang="ja-JP" altLang="en-US" dirty="0"/>
              <a:t>tree0-&gt;Draw("FragmentL_Post.</a:t>
            </a:r>
            <a:r>
              <a:rPr lang="en-US" altLang="ja-JP" dirty="0"/>
              <a:t>Charge</a:t>
            </a:r>
            <a:r>
              <a:rPr lang="ja-JP" altLang="en-US" dirty="0"/>
              <a:t>:FragmentL_Post.Mass","GammaL.KE&gt;9","colz")</a:t>
            </a:r>
            <a:endParaRPr lang="en-US" altLang="ja-JP" dirty="0"/>
          </a:p>
          <a:p>
            <a:r>
              <a:rPr lang="ja-JP" altLang="en-US" dirty="0"/>
              <a:t>tree0-&gt;Draw("FragmentL_Post.</a:t>
            </a:r>
            <a:r>
              <a:rPr lang="en-US" altLang="ja-JP" dirty="0"/>
              <a:t>Charge</a:t>
            </a:r>
            <a:r>
              <a:rPr lang="ja-JP" altLang="en-US" dirty="0"/>
              <a:t>:FragmentL_Post.Mass","GammaL.KE&gt;</a:t>
            </a:r>
            <a:r>
              <a:rPr lang="en-US" altLang="ja-JP" dirty="0"/>
              <a:t>14</a:t>
            </a:r>
            <a:r>
              <a:rPr lang="ja-JP" altLang="en-US" dirty="0"/>
              <a:t>","colz")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2" name="円弧 41">
            <a:extLst>
              <a:ext uri="{FF2B5EF4-FFF2-40B4-BE49-F238E27FC236}">
                <a16:creationId xmlns:a16="http://schemas.microsoft.com/office/drawing/2014/main" id="{B2A6A1AE-373A-E663-D72E-842308CD16F6}"/>
              </a:ext>
            </a:extLst>
          </p:cNvPr>
          <p:cNvSpPr/>
          <p:nvPr/>
        </p:nvSpPr>
        <p:spPr>
          <a:xfrm>
            <a:off x="4006111" y="1737359"/>
            <a:ext cx="4023994" cy="3487173"/>
          </a:xfrm>
          <a:prstGeom prst="arc">
            <a:avLst>
              <a:gd name="adj1" fmla="val 11323603"/>
              <a:gd name="adj2" fmla="val 20526396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1C3979E-6FAB-95A9-962F-A912E8643AD0}"/>
              </a:ext>
            </a:extLst>
          </p:cNvPr>
          <p:cNvSpPr txBox="1"/>
          <p:nvPr/>
        </p:nvSpPr>
        <p:spPr>
          <a:xfrm>
            <a:off x="8203603" y="10645390"/>
            <a:ext cx="1388920" cy="3566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Energy (MeV)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2068E61-7F6F-3CB9-C5D1-75AF02E9B23B}"/>
              </a:ext>
            </a:extLst>
          </p:cNvPr>
          <p:cNvSpPr txBox="1"/>
          <p:nvPr/>
        </p:nvSpPr>
        <p:spPr>
          <a:xfrm rot="16200000">
            <a:off x="4574679" y="8561661"/>
            <a:ext cx="282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Gamma yield (/MeV/fission)</a:t>
            </a:r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5BFF6E9-A9B6-BC68-690D-2A7E2B23F9FC}"/>
              </a:ext>
            </a:extLst>
          </p:cNvPr>
          <p:cNvSpPr txBox="1"/>
          <p:nvPr/>
        </p:nvSpPr>
        <p:spPr>
          <a:xfrm>
            <a:off x="6800585" y="4005664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2x10</a:t>
            </a:r>
            <a:r>
              <a:rPr kumimoji="1" lang="en-US" altLang="ja-JP" sz="1600" baseline="30000" dirty="0"/>
              <a:t>-6</a:t>
            </a:r>
            <a:endParaRPr kumimoji="1" lang="ja-JP" altLang="en-US" sz="1600" baseline="300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B27331C-21E3-A84D-2080-3AEBE66D5D6D}"/>
              </a:ext>
            </a:extLst>
          </p:cNvPr>
          <p:cNvSpPr txBox="1"/>
          <p:nvPr/>
        </p:nvSpPr>
        <p:spPr>
          <a:xfrm>
            <a:off x="6800585" y="360622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2x10</a:t>
            </a:r>
            <a:r>
              <a:rPr kumimoji="1" lang="en-US" altLang="ja-JP" sz="1600" baseline="30000" dirty="0"/>
              <a:t>-5</a:t>
            </a:r>
            <a:endParaRPr kumimoji="1" lang="ja-JP" altLang="en-US" sz="1600" baseline="300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BE774CA-3F57-8791-19C7-936284240FBA}"/>
              </a:ext>
            </a:extLst>
          </p:cNvPr>
          <p:cNvSpPr txBox="1"/>
          <p:nvPr/>
        </p:nvSpPr>
        <p:spPr>
          <a:xfrm>
            <a:off x="6800585" y="320678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2x10</a:t>
            </a:r>
            <a:r>
              <a:rPr kumimoji="1" lang="en-US" altLang="ja-JP" sz="1600" baseline="30000" dirty="0"/>
              <a:t>-4</a:t>
            </a:r>
            <a:endParaRPr kumimoji="1" lang="ja-JP" altLang="en-US" sz="1600" baseline="300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97A4E07-9950-009A-7A18-71B42F5EF218}"/>
              </a:ext>
            </a:extLst>
          </p:cNvPr>
          <p:cNvSpPr txBox="1"/>
          <p:nvPr/>
        </p:nvSpPr>
        <p:spPr>
          <a:xfrm>
            <a:off x="6800585" y="280734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2x10</a:t>
            </a:r>
            <a:r>
              <a:rPr kumimoji="1" lang="en-US" altLang="ja-JP" sz="1600" baseline="30000" dirty="0"/>
              <a:t>-3</a:t>
            </a:r>
            <a:endParaRPr kumimoji="1" lang="ja-JP" altLang="en-US" sz="1600" baseline="300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777DD32-F11E-F674-62A5-1808E7C31261}"/>
              </a:ext>
            </a:extLst>
          </p:cNvPr>
          <p:cNvSpPr txBox="1"/>
          <p:nvPr/>
        </p:nvSpPr>
        <p:spPr>
          <a:xfrm>
            <a:off x="6800585" y="2407908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2x10</a:t>
            </a:r>
            <a:r>
              <a:rPr kumimoji="1" lang="en-US" altLang="ja-JP" sz="1600" baseline="30000" dirty="0"/>
              <a:t>-2</a:t>
            </a:r>
            <a:endParaRPr kumimoji="1" lang="ja-JP" altLang="en-US" sz="1600" baseline="30000" dirty="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734AAA6-05AD-0D0B-0BE9-FB25B9DA0944}"/>
              </a:ext>
            </a:extLst>
          </p:cNvPr>
          <p:cNvSpPr txBox="1"/>
          <p:nvPr/>
        </p:nvSpPr>
        <p:spPr>
          <a:xfrm>
            <a:off x="6800585" y="2008469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2x10</a:t>
            </a:r>
            <a:r>
              <a:rPr kumimoji="1" lang="en-US" altLang="ja-JP" sz="1600" baseline="30000" dirty="0"/>
              <a:t>-1</a:t>
            </a:r>
            <a:endParaRPr kumimoji="1" lang="ja-JP" altLang="en-US" sz="1600" baseline="30000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79ECCBF-024D-E4B9-53AF-4671959ED346}"/>
              </a:ext>
            </a:extLst>
          </p:cNvPr>
          <p:cNvSpPr txBox="1"/>
          <p:nvPr/>
        </p:nvSpPr>
        <p:spPr>
          <a:xfrm>
            <a:off x="6800585" y="4405103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2x10</a:t>
            </a:r>
            <a:r>
              <a:rPr kumimoji="1" lang="en-US" altLang="ja-JP" sz="1600" baseline="30000" dirty="0"/>
              <a:t>-7</a:t>
            </a:r>
            <a:endParaRPr kumimoji="1" lang="ja-JP" altLang="en-US" sz="1600" baseline="30000" dirty="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F754A47-18A0-4208-4576-7EA137D85917}"/>
              </a:ext>
            </a:extLst>
          </p:cNvPr>
          <p:cNvSpPr txBox="1"/>
          <p:nvPr/>
        </p:nvSpPr>
        <p:spPr>
          <a:xfrm>
            <a:off x="7729290" y="5005134"/>
            <a:ext cx="214001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</a:t>
            </a:r>
            <a:endParaRPr kumimoji="1" lang="ja-JP" altLang="en-US" baseline="30000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95A086E9-8930-532A-7A74-DA1EBCBF2AB6}"/>
              </a:ext>
            </a:extLst>
          </p:cNvPr>
          <p:cNvSpPr txBox="1"/>
          <p:nvPr/>
        </p:nvSpPr>
        <p:spPr>
          <a:xfrm>
            <a:off x="8185890" y="5005134"/>
            <a:ext cx="214001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4</a:t>
            </a:r>
            <a:endParaRPr kumimoji="1" lang="ja-JP" altLang="en-US" baseline="30000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5984B412-E27D-04C8-C339-53F47FC1C410}"/>
              </a:ext>
            </a:extLst>
          </p:cNvPr>
          <p:cNvSpPr txBox="1"/>
          <p:nvPr/>
        </p:nvSpPr>
        <p:spPr>
          <a:xfrm>
            <a:off x="8613161" y="5005134"/>
            <a:ext cx="214001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</a:t>
            </a:r>
            <a:endParaRPr kumimoji="1" lang="ja-JP" altLang="en-US" baseline="30000" dirty="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2ABCE9-B56D-39E8-7D51-32A5F95DA021}"/>
              </a:ext>
            </a:extLst>
          </p:cNvPr>
          <p:cNvSpPr txBox="1"/>
          <p:nvPr/>
        </p:nvSpPr>
        <p:spPr>
          <a:xfrm>
            <a:off x="9045768" y="5005134"/>
            <a:ext cx="214001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8</a:t>
            </a:r>
            <a:endParaRPr kumimoji="1" lang="ja-JP" altLang="en-US" baseline="30000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0E624A9-2031-858B-FDB8-61FAE33D07A8}"/>
              </a:ext>
            </a:extLst>
          </p:cNvPr>
          <p:cNvSpPr txBox="1"/>
          <p:nvPr/>
        </p:nvSpPr>
        <p:spPr>
          <a:xfrm>
            <a:off x="9444853" y="5005134"/>
            <a:ext cx="301055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endParaRPr kumimoji="1" lang="ja-JP" altLang="en-US" baseline="30000" dirty="0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24B4E0F-AF9C-CE55-6D5A-4B74A3F9A88C}"/>
              </a:ext>
            </a:extLst>
          </p:cNvPr>
          <p:cNvSpPr txBox="1"/>
          <p:nvPr/>
        </p:nvSpPr>
        <p:spPr>
          <a:xfrm>
            <a:off x="9889136" y="5005134"/>
            <a:ext cx="301055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12</a:t>
            </a:r>
            <a:endParaRPr kumimoji="1" lang="ja-JP" altLang="en-US" baseline="30000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97EF42A4-29AA-8B23-66D7-2B77D4DA444F}"/>
              </a:ext>
            </a:extLst>
          </p:cNvPr>
          <p:cNvSpPr txBox="1"/>
          <p:nvPr/>
        </p:nvSpPr>
        <p:spPr>
          <a:xfrm>
            <a:off x="10333419" y="5005134"/>
            <a:ext cx="301055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14</a:t>
            </a:r>
            <a:endParaRPr kumimoji="1" lang="ja-JP" altLang="en-US" baseline="30000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3F438CA-5365-2257-89C3-90B96084807E}"/>
              </a:ext>
            </a:extLst>
          </p:cNvPr>
          <p:cNvSpPr txBox="1"/>
          <p:nvPr/>
        </p:nvSpPr>
        <p:spPr>
          <a:xfrm>
            <a:off x="10777702" y="5005134"/>
            <a:ext cx="301055" cy="325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16</a:t>
            </a:r>
            <a:endParaRPr kumimoji="1" lang="ja-JP" altLang="en-US" baseline="30000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0FFFF6CD-CA34-A57F-D68D-FD56DE9D4074}"/>
              </a:ext>
            </a:extLst>
          </p:cNvPr>
          <p:cNvSpPr txBox="1"/>
          <p:nvPr/>
        </p:nvSpPr>
        <p:spPr>
          <a:xfrm>
            <a:off x="7274609" y="50051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</a:t>
            </a:r>
            <a:endParaRPr kumimoji="1" lang="ja-JP" altLang="en-US" baseline="30000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71E92B5-B8CB-3CA7-F52D-C1BA8053C067}"/>
              </a:ext>
            </a:extLst>
          </p:cNvPr>
          <p:cNvSpPr txBox="1"/>
          <p:nvPr/>
        </p:nvSpPr>
        <p:spPr>
          <a:xfrm>
            <a:off x="11222069" y="50051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18</a:t>
            </a:r>
            <a:endParaRPr kumimoji="1" lang="ja-JP" altLang="en-US" baseline="30000" dirty="0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D79081F-78A7-BD5F-6BF0-197B91D69592}"/>
              </a:ext>
            </a:extLst>
          </p:cNvPr>
          <p:cNvSpPr txBox="1"/>
          <p:nvPr/>
        </p:nvSpPr>
        <p:spPr>
          <a:xfrm>
            <a:off x="11704568" y="50051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</a:t>
            </a:r>
            <a:endParaRPr kumimoji="1" lang="ja-JP" altLang="en-US" baseline="30000" dirty="0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5FAEC1E-7A9B-2A6B-9924-FF1C8190977B}"/>
              </a:ext>
            </a:extLst>
          </p:cNvPr>
          <p:cNvSpPr txBox="1"/>
          <p:nvPr/>
        </p:nvSpPr>
        <p:spPr>
          <a:xfrm>
            <a:off x="6800585" y="4804541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2x10</a:t>
            </a:r>
            <a:r>
              <a:rPr kumimoji="1" lang="en-US" altLang="ja-JP" sz="1600" baseline="30000" dirty="0"/>
              <a:t>-8</a:t>
            </a:r>
            <a:endParaRPr kumimoji="1" lang="ja-JP" altLang="en-US" sz="1600" baseline="30000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EDBF016-C423-0A62-5B6B-E412756CFDA8}"/>
              </a:ext>
            </a:extLst>
          </p:cNvPr>
          <p:cNvSpPr txBox="1"/>
          <p:nvPr/>
        </p:nvSpPr>
        <p:spPr>
          <a:xfrm>
            <a:off x="882304" y="1394770"/>
            <a:ext cx="4901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dirty="0"/>
              <a:t>Fragment </a:t>
            </a:r>
            <a:r>
              <a:rPr kumimoji="1" lang="fr-FR" dirty="0" err="1"/>
              <a:t>abandance</a:t>
            </a:r>
            <a:r>
              <a:rPr kumimoji="1" lang="fr-FR" dirty="0"/>
              <a:t> (Light fragment. No </a:t>
            </a:r>
            <a:r>
              <a:rPr kumimoji="1" lang="fr-FR" dirty="0" err="1"/>
              <a:t>filtering</a:t>
            </a:r>
            <a:r>
              <a:rPr kumimoji="1" lang="fr-FR" dirty="0"/>
              <a:t>)</a:t>
            </a:r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1816434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E7A99D-3A6C-7ECE-8330-8E2FE3469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286603"/>
            <a:ext cx="11035454" cy="1450757"/>
          </a:xfrm>
        </p:spPr>
        <p:txBody>
          <a:bodyPr/>
          <a:lstStyle/>
          <a:p>
            <a:r>
              <a:rPr lang="fr-FR" altLang="ja-JP" dirty="0" err="1"/>
              <a:t>Where</a:t>
            </a:r>
            <a:r>
              <a:rPr lang="fr-FR" altLang="ja-JP" dirty="0"/>
              <a:t> are High Energy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ja-JP" dirty="0"/>
              <a:t>-ray</a:t>
            </a:r>
            <a:r>
              <a:rPr lang="fr-FR" altLang="ja-JP" dirty="0"/>
              <a:t>s </a:t>
            </a:r>
            <a:r>
              <a:rPr lang="fr-FR" altLang="ja-JP" dirty="0" err="1"/>
              <a:t>from</a:t>
            </a:r>
            <a:r>
              <a:rPr lang="fr-FR" altLang="ja-JP" dirty="0"/>
              <a:t>?</a:t>
            </a:r>
            <a:r>
              <a:rPr kumimoji="1" lang="en-US" altLang="ja-JP" dirty="0"/>
              <a:t> </a:t>
            </a:r>
            <a:br>
              <a:rPr kumimoji="1" lang="en-US" altLang="ja-JP" dirty="0"/>
            </a:br>
            <a:r>
              <a:rPr kumimoji="1" lang="en-US" altLang="ja-JP" dirty="0"/>
              <a:t>			</a:t>
            </a:r>
            <a:r>
              <a:rPr kumimoji="1" lang="fr-FR" altLang="ja-JP" sz="4000" dirty="0"/>
              <a:t>Spin / Excitation </a:t>
            </a:r>
            <a:r>
              <a:rPr kumimoji="1" lang="fr-FR" altLang="ja-JP" sz="4000" dirty="0" err="1"/>
              <a:t>energy</a:t>
            </a:r>
            <a:r>
              <a:rPr kumimoji="1" lang="fr-FR" altLang="ja-JP" sz="4000" dirty="0"/>
              <a:t> </a:t>
            </a:r>
            <a:r>
              <a:rPr kumimoji="1" lang="en-US" altLang="ja-JP" sz="4000" dirty="0"/>
              <a:t>of contributors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1346A5-78B8-7B76-F558-EE524443B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8614" y="5661625"/>
            <a:ext cx="10058400" cy="757291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kumimoji="1" lang="en-US" altLang="ja-JP" dirty="0"/>
              <a:t>Light fragments </a:t>
            </a:r>
            <a:r>
              <a:rPr kumimoji="1" lang="fr-FR" altLang="ja-JP" dirty="0"/>
              <a:t> have </a:t>
            </a:r>
            <a:r>
              <a:rPr kumimoji="1" lang="fr-FR" altLang="ja-JP" dirty="0" err="1"/>
              <a:t>higher</a:t>
            </a:r>
            <a:r>
              <a:rPr kumimoji="1" lang="fr-FR" altLang="ja-JP" dirty="0"/>
              <a:t> excitation </a:t>
            </a:r>
            <a:r>
              <a:rPr kumimoji="1" lang="fr-FR" altLang="ja-JP" dirty="0" err="1"/>
              <a:t>energy</a:t>
            </a:r>
            <a:endParaRPr kumimoji="1" lang="fr-FR" altLang="ja-JP" dirty="0"/>
          </a:p>
          <a:p>
            <a:pPr>
              <a:buFont typeface="Wingdings" panose="05000000000000000000" pitchFamily="2" charset="2"/>
              <a:buChar char="ü"/>
            </a:pPr>
            <a:r>
              <a:rPr kumimoji="1" lang="fr-FR" altLang="ja-JP" dirty="0"/>
              <a:t>Origin of high </a:t>
            </a:r>
            <a:r>
              <a:rPr kumimoji="1" lang="fr-FR" altLang="ja-JP" dirty="0" err="1"/>
              <a:t>energy</a:t>
            </a:r>
            <a:r>
              <a:rPr kumimoji="1" lang="fr-FR" altLang="ja-JP" dirty="0"/>
              <a:t> gammas </a:t>
            </a:r>
            <a:r>
              <a:rPr kumimoji="1" lang="fr-FR" altLang="ja-JP" dirty="0" err="1"/>
              <a:t>is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skewed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towards</a:t>
            </a:r>
            <a:r>
              <a:rPr kumimoji="1" lang="fr-FR" altLang="ja-JP" dirty="0"/>
              <a:t> </a:t>
            </a:r>
            <a:r>
              <a:rPr kumimoji="1" lang="fr-FR" altLang="ja-JP" dirty="0">
                <a:solidFill>
                  <a:srgbClr val="FF0000"/>
                </a:solidFill>
              </a:rPr>
              <a:t>high spin</a:t>
            </a:r>
            <a:r>
              <a:rPr kumimoji="1" lang="fr-FR" altLang="ja-JP" dirty="0"/>
              <a:t> fragments 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1577337-0AD3-4CAD-D1AA-6F691720F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B0DE590-ED1F-1D61-D4D3-2D9DDF47E6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93" t="13696" r="5267" b="10640"/>
          <a:stretch/>
        </p:blipFill>
        <p:spPr>
          <a:xfrm>
            <a:off x="430815" y="1976784"/>
            <a:ext cx="5397537" cy="347933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FCCB885-C90F-9DAD-06FF-F3D40A43E9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90" t="14653" r="5220" b="9553"/>
          <a:stretch/>
        </p:blipFill>
        <p:spPr>
          <a:xfrm>
            <a:off x="6287814" y="2014884"/>
            <a:ext cx="5397536" cy="3479335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E8F5C67-7471-7ABB-98E7-03F3384F4D7B}"/>
              </a:ext>
            </a:extLst>
          </p:cNvPr>
          <p:cNvSpPr/>
          <p:nvPr/>
        </p:nvSpPr>
        <p:spPr>
          <a:xfrm>
            <a:off x="1036320" y="2292645"/>
            <a:ext cx="1387813" cy="1062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79B1D47-8072-B156-1C96-CDFA34701805}"/>
              </a:ext>
            </a:extLst>
          </p:cNvPr>
          <p:cNvSpPr/>
          <p:nvPr/>
        </p:nvSpPr>
        <p:spPr>
          <a:xfrm>
            <a:off x="6841787" y="2292645"/>
            <a:ext cx="1387813" cy="1062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2AD8414-2EB4-6A9D-B573-92763BB55500}"/>
              </a:ext>
            </a:extLst>
          </p:cNvPr>
          <p:cNvSpPr txBox="1"/>
          <p:nvPr/>
        </p:nvSpPr>
        <p:spPr>
          <a:xfrm>
            <a:off x="2526234" y="5355848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Spin (ℏ)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EB04A62-7F33-7033-018B-58F40F87F4B8}"/>
              </a:ext>
            </a:extLst>
          </p:cNvPr>
          <p:cNvSpPr txBox="1"/>
          <p:nvPr/>
        </p:nvSpPr>
        <p:spPr>
          <a:xfrm rot="16200000">
            <a:off x="-897809" y="3369593"/>
            <a:ext cx="243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Excitation energy (MeV)</a:t>
            </a:r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9594783-117E-E742-AC1E-C17255C25D0A}"/>
              </a:ext>
            </a:extLst>
          </p:cNvPr>
          <p:cNvSpPr txBox="1"/>
          <p:nvPr/>
        </p:nvSpPr>
        <p:spPr>
          <a:xfrm>
            <a:off x="8385564" y="5355848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Spin (ℏ)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451CB23-03B8-BE04-D98D-2C05F2AB247F}"/>
              </a:ext>
            </a:extLst>
          </p:cNvPr>
          <p:cNvSpPr txBox="1"/>
          <p:nvPr/>
        </p:nvSpPr>
        <p:spPr>
          <a:xfrm rot="16200000">
            <a:off x="4961521" y="3369593"/>
            <a:ext cx="243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Excitation energy (MeV)</a:t>
            </a:r>
            <a:endParaRPr kumimoji="1"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C0BCBAD-8F2C-43F3-AEE4-85B49CA4DBB7}"/>
              </a:ext>
            </a:extLst>
          </p:cNvPr>
          <p:cNvSpPr txBox="1"/>
          <p:nvPr/>
        </p:nvSpPr>
        <p:spPr>
          <a:xfrm>
            <a:off x="1858433" y="1722966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Light Fragments</a:t>
            </a:r>
            <a:endParaRPr kumimoji="1"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5F9C610-BB8C-FFD6-39CE-DC1EEF70B0D8}"/>
              </a:ext>
            </a:extLst>
          </p:cNvPr>
          <p:cNvSpPr txBox="1"/>
          <p:nvPr/>
        </p:nvSpPr>
        <p:spPr>
          <a:xfrm>
            <a:off x="8284633" y="1722966"/>
            <a:ext cx="1800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Heavy Fragments</a:t>
            </a:r>
            <a:endParaRPr kumimoji="1" lang="ja-JP" altLang="en-US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7214A41-217F-419D-2AB8-D54AEDF2A2E0}"/>
              </a:ext>
            </a:extLst>
          </p:cNvPr>
          <p:cNvGrpSpPr/>
          <p:nvPr/>
        </p:nvGrpSpPr>
        <p:grpSpPr>
          <a:xfrm>
            <a:off x="898931" y="2334390"/>
            <a:ext cx="3354585" cy="2567611"/>
            <a:chOff x="898931" y="2334390"/>
            <a:chExt cx="3354585" cy="2567611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38F3B39-2C0A-A4D3-5C30-41070F60D9DE}"/>
                </a:ext>
              </a:extLst>
            </p:cNvPr>
            <p:cNvSpPr/>
            <p:nvPr/>
          </p:nvSpPr>
          <p:spPr>
            <a:xfrm>
              <a:off x="2674482" y="2814968"/>
              <a:ext cx="1579034" cy="2087033"/>
            </a:xfrm>
            <a:custGeom>
              <a:avLst/>
              <a:gdLst>
                <a:gd name="connsiteX0" fmla="*/ 0 w 1701800"/>
                <a:gd name="connsiteY0" fmla="*/ 1896533 h 2087033"/>
                <a:gd name="connsiteX1" fmla="*/ 237066 w 1701800"/>
                <a:gd name="connsiteY1" fmla="*/ 1824567 h 2087033"/>
                <a:gd name="connsiteX2" fmla="*/ 406400 w 1701800"/>
                <a:gd name="connsiteY2" fmla="*/ 1604433 h 2087033"/>
                <a:gd name="connsiteX3" fmla="*/ 414866 w 1701800"/>
                <a:gd name="connsiteY3" fmla="*/ 1168400 h 2087033"/>
                <a:gd name="connsiteX4" fmla="*/ 563033 w 1701800"/>
                <a:gd name="connsiteY4" fmla="*/ 977900 h 2087033"/>
                <a:gd name="connsiteX5" fmla="*/ 711200 w 1701800"/>
                <a:gd name="connsiteY5" fmla="*/ 681567 h 2087033"/>
                <a:gd name="connsiteX6" fmla="*/ 867833 w 1701800"/>
                <a:gd name="connsiteY6" fmla="*/ 355600 h 2087033"/>
                <a:gd name="connsiteX7" fmla="*/ 1071033 w 1701800"/>
                <a:gd name="connsiteY7" fmla="*/ 0 h 2087033"/>
                <a:gd name="connsiteX8" fmla="*/ 1278466 w 1701800"/>
                <a:gd name="connsiteY8" fmla="*/ 194733 h 2087033"/>
                <a:gd name="connsiteX9" fmla="*/ 1253066 w 1701800"/>
                <a:gd name="connsiteY9" fmla="*/ 376767 h 2087033"/>
                <a:gd name="connsiteX10" fmla="*/ 1121833 w 1701800"/>
                <a:gd name="connsiteY10" fmla="*/ 859367 h 2087033"/>
                <a:gd name="connsiteX11" fmla="*/ 1049866 w 1701800"/>
                <a:gd name="connsiteY11" fmla="*/ 910167 h 2087033"/>
                <a:gd name="connsiteX12" fmla="*/ 960966 w 1701800"/>
                <a:gd name="connsiteY12" fmla="*/ 1079500 h 2087033"/>
                <a:gd name="connsiteX13" fmla="*/ 1231900 w 1701800"/>
                <a:gd name="connsiteY13" fmla="*/ 1066800 h 2087033"/>
                <a:gd name="connsiteX14" fmla="*/ 1274233 w 1701800"/>
                <a:gd name="connsiteY14" fmla="*/ 931333 h 2087033"/>
                <a:gd name="connsiteX15" fmla="*/ 1701800 w 1701800"/>
                <a:gd name="connsiteY15" fmla="*/ 944033 h 2087033"/>
                <a:gd name="connsiteX16" fmla="*/ 1409700 w 1701800"/>
                <a:gd name="connsiteY16" fmla="*/ 1689100 h 2087033"/>
                <a:gd name="connsiteX17" fmla="*/ 1286933 w 1701800"/>
                <a:gd name="connsiteY17" fmla="*/ 1841500 h 2087033"/>
                <a:gd name="connsiteX18" fmla="*/ 609600 w 1701800"/>
                <a:gd name="connsiteY18" fmla="*/ 1993900 h 2087033"/>
                <a:gd name="connsiteX19" fmla="*/ 237066 w 1701800"/>
                <a:gd name="connsiteY19" fmla="*/ 2087033 h 2087033"/>
                <a:gd name="connsiteX20" fmla="*/ 110066 w 1701800"/>
                <a:gd name="connsiteY20" fmla="*/ 1820333 h 2087033"/>
                <a:gd name="connsiteX0" fmla="*/ 0 w 1701800"/>
                <a:gd name="connsiteY0" fmla="*/ 1896533 h 2087033"/>
                <a:gd name="connsiteX1" fmla="*/ 237066 w 1701800"/>
                <a:gd name="connsiteY1" fmla="*/ 1824567 h 2087033"/>
                <a:gd name="connsiteX2" fmla="*/ 406400 w 1701800"/>
                <a:gd name="connsiteY2" fmla="*/ 1604433 h 2087033"/>
                <a:gd name="connsiteX3" fmla="*/ 414866 w 1701800"/>
                <a:gd name="connsiteY3" fmla="*/ 1168400 h 2087033"/>
                <a:gd name="connsiteX4" fmla="*/ 563033 w 1701800"/>
                <a:gd name="connsiteY4" fmla="*/ 977900 h 2087033"/>
                <a:gd name="connsiteX5" fmla="*/ 711200 w 1701800"/>
                <a:gd name="connsiteY5" fmla="*/ 681567 h 2087033"/>
                <a:gd name="connsiteX6" fmla="*/ 867833 w 1701800"/>
                <a:gd name="connsiteY6" fmla="*/ 355600 h 2087033"/>
                <a:gd name="connsiteX7" fmla="*/ 1071033 w 1701800"/>
                <a:gd name="connsiteY7" fmla="*/ 0 h 2087033"/>
                <a:gd name="connsiteX8" fmla="*/ 1278466 w 1701800"/>
                <a:gd name="connsiteY8" fmla="*/ 194733 h 2087033"/>
                <a:gd name="connsiteX9" fmla="*/ 1253066 w 1701800"/>
                <a:gd name="connsiteY9" fmla="*/ 376767 h 2087033"/>
                <a:gd name="connsiteX10" fmla="*/ 1121833 w 1701800"/>
                <a:gd name="connsiteY10" fmla="*/ 859367 h 2087033"/>
                <a:gd name="connsiteX11" fmla="*/ 1049866 w 1701800"/>
                <a:gd name="connsiteY11" fmla="*/ 910167 h 2087033"/>
                <a:gd name="connsiteX12" fmla="*/ 960966 w 1701800"/>
                <a:gd name="connsiteY12" fmla="*/ 1079500 h 2087033"/>
                <a:gd name="connsiteX13" fmla="*/ 1231900 w 1701800"/>
                <a:gd name="connsiteY13" fmla="*/ 1066800 h 2087033"/>
                <a:gd name="connsiteX14" fmla="*/ 1274233 w 1701800"/>
                <a:gd name="connsiteY14" fmla="*/ 931333 h 2087033"/>
                <a:gd name="connsiteX15" fmla="*/ 1701800 w 1701800"/>
                <a:gd name="connsiteY15" fmla="*/ 944033 h 2087033"/>
                <a:gd name="connsiteX16" fmla="*/ 1409700 w 1701800"/>
                <a:gd name="connsiteY16" fmla="*/ 1689100 h 2087033"/>
                <a:gd name="connsiteX17" fmla="*/ 1286933 w 1701800"/>
                <a:gd name="connsiteY17" fmla="*/ 1841500 h 2087033"/>
                <a:gd name="connsiteX18" fmla="*/ 609600 w 1701800"/>
                <a:gd name="connsiteY18" fmla="*/ 1993900 h 2087033"/>
                <a:gd name="connsiteX19" fmla="*/ 237066 w 1701800"/>
                <a:gd name="connsiteY19" fmla="*/ 2087033 h 2087033"/>
                <a:gd name="connsiteX20" fmla="*/ 122766 w 1701800"/>
                <a:gd name="connsiteY20" fmla="*/ 1900767 h 2087033"/>
                <a:gd name="connsiteX0" fmla="*/ 16934 w 1579034"/>
                <a:gd name="connsiteY0" fmla="*/ 1917699 h 2087033"/>
                <a:gd name="connsiteX1" fmla="*/ 114300 w 1579034"/>
                <a:gd name="connsiteY1" fmla="*/ 1824567 h 2087033"/>
                <a:gd name="connsiteX2" fmla="*/ 283634 w 1579034"/>
                <a:gd name="connsiteY2" fmla="*/ 1604433 h 2087033"/>
                <a:gd name="connsiteX3" fmla="*/ 292100 w 1579034"/>
                <a:gd name="connsiteY3" fmla="*/ 1168400 h 2087033"/>
                <a:gd name="connsiteX4" fmla="*/ 440267 w 1579034"/>
                <a:gd name="connsiteY4" fmla="*/ 977900 h 2087033"/>
                <a:gd name="connsiteX5" fmla="*/ 588434 w 1579034"/>
                <a:gd name="connsiteY5" fmla="*/ 681567 h 2087033"/>
                <a:gd name="connsiteX6" fmla="*/ 745067 w 1579034"/>
                <a:gd name="connsiteY6" fmla="*/ 355600 h 2087033"/>
                <a:gd name="connsiteX7" fmla="*/ 948267 w 1579034"/>
                <a:gd name="connsiteY7" fmla="*/ 0 h 2087033"/>
                <a:gd name="connsiteX8" fmla="*/ 1155700 w 1579034"/>
                <a:gd name="connsiteY8" fmla="*/ 194733 h 2087033"/>
                <a:gd name="connsiteX9" fmla="*/ 1130300 w 1579034"/>
                <a:gd name="connsiteY9" fmla="*/ 376767 h 2087033"/>
                <a:gd name="connsiteX10" fmla="*/ 999067 w 1579034"/>
                <a:gd name="connsiteY10" fmla="*/ 859367 h 2087033"/>
                <a:gd name="connsiteX11" fmla="*/ 927100 w 1579034"/>
                <a:gd name="connsiteY11" fmla="*/ 910167 h 2087033"/>
                <a:gd name="connsiteX12" fmla="*/ 838200 w 1579034"/>
                <a:gd name="connsiteY12" fmla="*/ 1079500 h 2087033"/>
                <a:gd name="connsiteX13" fmla="*/ 1109134 w 1579034"/>
                <a:gd name="connsiteY13" fmla="*/ 1066800 h 2087033"/>
                <a:gd name="connsiteX14" fmla="*/ 1151467 w 1579034"/>
                <a:gd name="connsiteY14" fmla="*/ 931333 h 2087033"/>
                <a:gd name="connsiteX15" fmla="*/ 1579034 w 1579034"/>
                <a:gd name="connsiteY15" fmla="*/ 944033 h 2087033"/>
                <a:gd name="connsiteX16" fmla="*/ 1286934 w 1579034"/>
                <a:gd name="connsiteY16" fmla="*/ 1689100 h 2087033"/>
                <a:gd name="connsiteX17" fmla="*/ 1164167 w 1579034"/>
                <a:gd name="connsiteY17" fmla="*/ 1841500 h 2087033"/>
                <a:gd name="connsiteX18" fmla="*/ 486834 w 1579034"/>
                <a:gd name="connsiteY18" fmla="*/ 1993900 h 2087033"/>
                <a:gd name="connsiteX19" fmla="*/ 114300 w 1579034"/>
                <a:gd name="connsiteY19" fmla="*/ 2087033 h 2087033"/>
                <a:gd name="connsiteX20" fmla="*/ 0 w 1579034"/>
                <a:gd name="connsiteY20" fmla="*/ 1900767 h 2087033"/>
                <a:gd name="connsiteX0" fmla="*/ 16934 w 1579034"/>
                <a:gd name="connsiteY0" fmla="*/ 1917699 h 2087033"/>
                <a:gd name="connsiteX1" fmla="*/ 114300 w 1579034"/>
                <a:gd name="connsiteY1" fmla="*/ 1824567 h 2087033"/>
                <a:gd name="connsiteX2" fmla="*/ 283634 w 1579034"/>
                <a:gd name="connsiteY2" fmla="*/ 1604433 h 2087033"/>
                <a:gd name="connsiteX3" fmla="*/ 292100 w 1579034"/>
                <a:gd name="connsiteY3" fmla="*/ 1168400 h 2087033"/>
                <a:gd name="connsiteX4" fmla="*/ 440267 w 1579034"/>
                <a:gd name="connsiteY4" fmla="*/ 977900 h 2087033"/>
                <a:gd name="connsiteX5" fmla="*/ 588434 w 1579034"/>
                <a:gd name="connsiteY5" fmla="*/ 681567 h 2087033"/>
                <a:gd name="connsiteX6" fmla="*/ 745067 w 1579034"/>
                <a:gd name="connsiteY6" fmla="*/ 355600 h 2087033"/>
                <a:gd name="connsiteX7" fmla="*/ 948267 w 1579034"/>
                <a:gd name="connsiteY7" fmla="*/ 0 h 2087033"/>
                <a:gd name="connsiteX8" fmla="*/ 1155700 w 1579034"/>
                <a:gd name="connsiteY8" fmla="*/ 194733 h 2087033"/>
                <a:gd name="connsiteX9" fmla="*/ 1130300 w 1579034"/>
                <a:gd name="connsiteY9" fmla="*/ 376767 h 2087033"/>
                <a:gd name="connsiteX10" fmla="*/ 999067 w 1579034"/>
                <a:gd name="connsiteY10" fmla="*/ 859367 h 2087033"/>
                <a:gd name="connsiteX11" fmla="*/ 927100 w 1579034"/>
                <a:gd name="connsiteY11" fmla="*/ 910167 h 2087033"/>
                <a:gd name="connsiteX12" fmla="*/ 838200 w 1579034"/>
                <a:gd name="connsiteY12" fmla="*/ 1079500 h 2087033"/>
                <a:gd name="connsiteX13" fmla="*/ 1109134 w 1579034"/>
                <a:gd name="connsiteY13" fmla="*/ 1066800 h 2087033"/>
                <a:gd name="connsiteX14" fmla="*/ 1151467 w 1579034"/>
                <a:gd name="connsiteY14" fmla="*/ 931333 h 2087033"/>
                <a:gd name="connsiteX15" fmla="*/ 1579034 w 1579034"/>
                <a:gd name="connsiteY15" fmla="*/ 944033 h 2087033"/>
                <a:gd name="connsiteX16" fmla="*/ 1286934 w 1579034"/>
                <a:gd name="connsiteY16" fmla="*/ 1689100 h 2087033"/>
                <a:gd name="connsiteX17" fmla="*/ 1164167 w 1579034"/>
                <a:gd name="connsiteY17" fmla="*/ 1841500 h 2087033"/>
                <a:gd name="connsiteX18" fmla="*/ 486834 w 1579034"/>
                <a:gd name="connsiteY18" fmla="*/ 1993900 h 2087033"/>
                <a:gd name="connsiteX19" fmla="*/ 114300 w 1579034"/>
                <a:gd name="connsiteY19" fmla="*/ 2087033 h 2087033"/>
                <a:gd name="connsiteX20" fmla="*/ 0 w 1579034"/>
                <a:gd name="connsiteY20" fmla="*/ 1900767 h 2087033"/>
                <a:gd name="connsiteX21" fmla="*/ 16934 w 1579034"/>
                <a:gd name="connsiteY21" fmla="*/ 1917699 h 208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79034" h="2087033">
                  <a:moveTo>
                    <a:pt x="16934" y="1917699"/>
                  </a:moveTo>
                  <a:lnTo>
                    <a:pt x="114300" y="1824567"/>
                  </a:lnTo>
                  <a:lnTo>
                    <a:pt x="283634" y="1604433"/>
                  </a:lnTo>
                  <a:lnTo>
                    <a:pt x="292100" y="1168400"/>
                  </a:lnTo>
                  <a:lnTo>
                    <a:pt x="440267" y="977900"/>
                  </a:lnTo>
                  <a:lnTo>
                    <a:pt x="588434" y="681567"/>
                  </a:lnTo>
                  <a:lnTo>
                    <a:pt x="745067" y="355600"/>
                  </a:lnTo>
                  <a:lnTo>
                    <a:pt x="948267" y="0"/>
                  </a:lnTo>
                  <a:lnTo>
                    <a:pt x="1155700" y="194733"/>
                  </a:lnTo>
                  <a:lnTo>
                    <a:pt x="1130300" y="376767"/>
                  </a:lnTo>
                  <a:lnTo>
                    <a:pt x="999067" y="859367"/>
                  </a:lnTo>
                  <a:lnTo>
                    <a:pt x="927100" y="910167"/>
                  </a:lnTo>
                  <a:lnTo>
                    <a:pt x="838200" y="1079500"/>
                  </a:lnTo>
                  <a:lnTo>
                    <a:pt x="1109134" y="1066800"/>
                  </a:lnTo>
                  <a:lnTo>
                    <a:pt x="1151467" y="931333"/>
                  </a:lnTo>
                  <a:lnTo>
                    <a:pt x="1579034" y="944033"/>
                  </a:lnTo>
                  <a:lnTo>
                    <a:pt x="1286934" y="1689100"/>
                  </a:lnTo>
                  <a:lnTo>
                    <a:pt x="1164167" y="1841500"/>
                  </a:lnTo>
                  <a:lnTo>
                    <a:pt x="486834" y="1993900"/>
                  </a:lnTo>
                  <a:lnTo>
                    <a:pt x="114300" y="2087033"/>
                  </a:lnTo>
                  <a:cubicBezTo>
                    <a:pt x="71967" y="1998133"/>
                    <a:pt x="42333" y="1989667"/>
                    <a:pt x="0" y="1900767"/>
                  </a:cubicBezTo>
                  <a:lnTo>
                    <a:pt x="16934" y="1917699"/>
                  </a:ln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85E0634A-6245-A7BC-7654-329230E342AA}"/>
                </a:ext>
              </a:extLst>
            </p:cNvPr>
            <p:cNvSpPr txBox="1"/>
            <p:nvPr/>
          </p:nvSpPr>
          <p:spPr>
            <a:xfrm>
              <a:off x="898931" y="2334390"/>
              <a:ext cx="2663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dirty="0"/>
                <a:t>Source of gammas &gt; 9MeV</a:t>
              </a:r>
              <a:endParaRPr kumimoji="1" lang="ja-JP" altLang="en-US" dirty="0"/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3763DF5A-96DD-893A-4653-5F8CADDCD23D}"/>
                </a:ext>
              </a:extLst>
            </p:cNvPr>
            <p:cNvCxnSpPr>
              <a:cxnSpLocks/>
            </p:cNvCxnSpPr>
            <p:nvPr/>
          </p:nvCxnSpPr>
          <p:spPr>
            <a:xfrm>
              <a:off x="3317551" y="2617697"/>
              <a:ext cx="244610" cy="23956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EE78485-BEF7-879F-F2D9-5886356699BC}"/>
              </a:ext>
            </a:extLst>
          </p:cNvPr>
          <p:cNvGrpSpPr/>
          <p:nvPr/>
        </p:nvGrpSpPr>
        <p:grpSpPr>
          <a:xfrm>
            <a:off x="-6084872" y="1976784"/>
            <a:ext cx="5695013" cy="3748396"/>
            <a:chOff x="-6796319" y="1959852"/>
            <a:chExt cx="5695013" cy="3748396"/>
          </a:xfrm>
        </p:grpSpPr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5F915142-0DE5-7D33-FAFD-3B27326BFB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593" t="13696" r="5267" b="10640"/>
            <a:stretch/>
          </p:blipFill>
          <p:spPr>
            <a:xfrm>
              <a:off x="-6498843" y="1959852"/>
              <a:ext cx="5397537" cy="3479335"/>
            </a:xfrm>
            <a:prstGeom prst="rect">
              <a:avLst/>
            </a:prstGeom>
          </p:spPr>
        </p:pic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F0AC79FA-33A7-F3B6-C80D-C12891413459}"/>
                </a:ext>
              </a:extLst>
            </p:cNvPr>
            <p:cNvSpPr/>
            <p:nvPr/>
          </p:nvSpPr>
          <p:spPr>
            <a:xfrm>
              <a:off x="-5893338" y="2275713"/>
              <a:ext cx="1387813" cy="1062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299E9007-1372-BF77-E28D-B112C694C2F8}"/>
                </a:ext>
              </a:extLst>
            </p:cNvPr>
            <p:cNvSpPr txBox="1"/>
            <p:nvPr/>
          </p:nvSpPr>
          <p:spPr>
            <a:xfrm>
              <a:off x="-4403424" y="5338916"/>
              <a:ext cx="909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Spin (ℏ)</a:t>
              </a:r>
              <a:endParaRPr kumimoji="1" lang="ja-JP" altLang="en-US" dirty="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C2EA22B1-5E76-2EF0-3AF7-4EA9A1CA55BB}"/>
                </a:ext>
              </a:extLst>
            </p:cNvPr>
            <p:cNvSpPr txBox="1"/>
            <p:nvPr/>
          </p:nvSpPr>
          <p:spPr>
            <a:xfrm rot="16200000">
              <a:off x="-7827467" y="3352661"/>
              <a:ext cx="2431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Excitation energy (MeV)</a:t>
              </a:r>
              <a:endParaRPr kumimoji="1" lang="ja-JP" altLang="en-US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3A645A62-C421-0B5E-D7D5-888D11E1A1C3}"/>
                </a:ext>
              </a:extLst>
            </p:cNvPr>
            <p:cNvSpPr txBox="1"/>
            <p:nvPr/>
          </p:nvSpPr>
          <p:spPr>
            <a:xfrm>
              <a:off x="-6030727" y="2317458"/>
              <a:ext cx="2663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dirty="0"/>
                <a:t>Source of gammas &gt; 9MeV</a:t>
              </a:r>
              <a:endParaRPr kumimoji="1" lang="ja-JP" altLang="en-US" dirty="0"/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83FF918B-D0C8-26BF-CB7F-889745571727}"/>
                </a:ext>
              </a:extLst>
            </p:cNvPr>
            <p:cNvCxnSpPr>
              <a:cxnSpLocks/>
            </p:cNvCxnSpPr>
            <p:nvPr/>
          </p:nvCxnSpPr>
          <p:spPr>
            <a:xfrm>
              <a:off x="-3606690" y="2600765"/>
              <a:ext cx="244610" cy="23956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E4898DF9-1551-AF12-C2AE-E00127D734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652" t="30812" r="30575" b="21003"/>
            <a:stretch/>
          </p:blipFill>
          <p:spPr>
            <a:xfrm>
              <a:off x="-4568014" y="2743004"/>
              <a:ext cx="1922599" cy="22142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759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584CA4-B094-1745-BFCE-DB47EFE78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How High J states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emit</a:t>
            </a:r>
            <a:r>
              <a:rPr kumimoji="1" lang="fr-FR" altLang="ja-JP" dirty="0"/>
              <a:t> high E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fr-FR" altLang="ja-JP" dirty="0"/>
              <a:t>rays?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7228C9-456A-4A62-3F47-6B4D8D08E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13</a:t>
            </a:fld>
            <a:endParaRPr kumimoji="1" lang="ja-JP" altLang="en-US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D0A27627-E478-A40C-76C0-04A2D4BFBFF5}"/>
              </a:ext>
            </a:extLst>
          </p:cNvPr>
          <p:cNvGrpSpPr/>
          <p:nvPr/>
        </p:nvGrpSpPr>
        <p:grpSpPr>
          <a:xfrm>
            <a:off x="144884" y="1972551"/>
            <a:ext cx="5695013" cy="3748396"/>
            <a:chOff x="3714188" y="4760259"/>
            <a:chExt cx="5695013" cy="3748396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F76A9CD2-25A6-E924-7E4D-73BE9E917E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593" t="13696" r="5267" b="10640"/>
            <a:stretch/>
          </p:blipFill>
          <p:spPr>
            <a:xfrm>
              <a:off x="4011664" y="4760259"/>
              <a:ext cx="5397537" cy="3479335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D5C24622-BBBE-C56C-85D1-EB0851750D15}"/>
                </a:ext>
              </a:extLst>
            </p:cNvPr>
            <p:cNvSpPr/>
            <p:nvPr/>
          </p:nvSpPr>
          <p:spPr>
            <a:xfrm>
              <a:off x="4617169" y="5076120"/>
              <a:ext cx="1387813" cy="1062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336599E8-953D-DB84-CF0D-338D14FA7876}"/>
                </a:ext>
              </a:extLst>
            </p:cNvPr>
            <p:cNvSpPr txBox="1"/>
            <p:nvPr/>
          </p:nvSpPr>
          <p:spPr>
            <a:xfrm>
              <a:off x="6107083" y="8139323"/>
              <a:ext cx="909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Spin (ℏ)</a:t>
              </a:r>
              <a:endParaRPr kumimoji="1" lang="ja-JP" altLang="en-US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1E9D59BB-694D-0C7C-FB4A-DD5B4AABB97E}"/>
                </a:ext>
              </a:extLst>
            </p:cNvPr>
            <p:cNvSpPr txBox="1"/>
            <p:nvPr/>
          </p:nvSpPr>
          <p:spPr>
            <a:xfrm rot="16200000">
              <a:off x="2683040" y="6153068"/>
              <a:ext cx="2431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Excitation energy (MeV)</a:t>
              </a:r>
              <a:endParaRPr kumimoji="1" lang="ja-JP" altLang="en-US" dirty="0"/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F559EFB-21BE-59A4-DD34-9882AD784E5E}"/>
              </a:ext>
            </a:extLst>
          </p:cNvPr>
          <p:cNvSpPr txBox="1"/>
          <p:nvPr/>
        </p:nvSpPr>
        <p:spPr>
          <a:xfrm>
            <a:off x="3272327" y="3166007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1"/>
                </a:solidFill>
              </a:rPr>
              <a:t>γ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2FB08AF5-23D4-1ADB-DA72-7A321B1AE887}"/>
              </a:ext>
            </a:extLst>
          </p:cNvPr>
          <p:cNvGrpSpPr/>
          <p:nvPr/>
        </p:nvGrpSpPr>
        <p:grpSpPr>
          <a:xfrm>
            <a:off x="908627" y="3136898"/>
            <a:ext cx="2644488" cy="2145354"/>
            <a:chOff x="1363921" y="3580391"/>
            <a:chExt cx="2644488" cy="2145354"/>
          </a:xfrm>
        </p:grpSpPr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56FFD8AB-96ED-0671-8476-F3948C4226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27283" y="3580391"/>
              <a:ext cx="181126" cy="12555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476FB7DF-39FC-429B-F001-F8CF50F09F3E}"/>
                </a:ext>
              </a:extLst>
            </p:cNvPr>
            <p:cNvCxnSpPr>
              <a:cxnSpLocks/>
            </p:cNvCxnSpPr>
            <p:nvPr/>
          </p:nvCxnSpPr>
          <p:spPr>
            <a:xfrm>
              <a:off x="3552563" y="5258858"/>
              <a:ext cx="0" cy="65617"/>
            </a:xfrm>
            <a:prstGeom prst="straightConnector1">
              <a:avLst/>
            </a:prstGeom>
            <a:ln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AEF7E1C9-D1CF-0783-B045-4B4F50F2B4DC}"/>
                </a:ext>
              </a:extLst>
            </p:cNvPr>
            <p:cNvCxnSpPr>
              <a:cxnSpLocks/>
            </p:cNvCxnSpPr>
            <p:nvPr/>
          </p:nvCxnSpPr>
          <p:spPr>
            <a:xfrm>
              <a:off x="3552563" y="5324475"/>
              <a:ext cx="177004" cy="98032"/>
            </a:xfrm>
            <a:prstGeom prst="straightConnector1">
              <a:avLst/>
            </a:prstGeom>
            <a:ln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>
              <a:extLst>
                <a:ext uri="{FF2B5EF4-FFF2-40B4-BE49-F238E27FC236}">
                  <a16:creationId xmlns:a16="http://schemas.microsoft.com/office/drawing/2014/main" id="{38AB97BB-B591-FE8C-B8E4-F6B8F98102F8}"/>
                </a:ext>
              </a:extLst>
            </p:cNvPr>
            <p:cNvCxnSpPr>
              <a:cxnSpLocks/>
            </p:cNvCxnSpPr>
            <p:nvPr/>
          </p:nvCxnSpPr>
          <p:spPr>
            <a:xfrm>
              <a:off x="3729567" y="5422507"/>
              <a:ext cx="172729" cy="118572"/>
            </a:xfrm>
            <a:prstGeom prst="straightConnector1">
              <a:avLst/>
            </a:prstGeom>
            <a:ln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矢印コネクタ 47">
              <a:extLst>
                <a:ext uri="{FF2B5EF4-FFF2-40B4-BE49-F238E27FC236}">
                  <a16:creationId xmlns:a16="http://schemas.microsoft.com/office/drawing/2014/main" id="{EB4212D8-5181-093D-3981-2A5706A868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47908" y="5541079"/>
              <a:ext cx="353178" cy="57776"/>
            </a:xfrm>
            <a:prstGeom prst="straightConnector1">
              <a:avLst/>
            </a:prstGeom>
            <a:ln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>
              <a:extLst>
                <a:ext uri="{FF2B5EF4-FFF2-40B4-BE49-F238E27FC236}">
                  <a16:creationId xmlns:a16="http://schemas.microsoft.com/office/drawing/2014/main" id="{A9712C51-AF19-21EA-F1F7-BC7A31EDAF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06042" y="5592431"/>
              <a:ext cx="540656" cy="40291"/>
            </a:xfrm>
            <a:prstGeom prst="straightConnector1">
              <a:avLst/>
            </a:prstGeom>
            <a:ln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矢印コネクタ 61">
              <a:extLst>
                <a:ext uri="{FF2B5EF4-FFF2-40B4-BE49-F238E27FC236}">
                  <a16:creationId xmlns:a16="http://schemas.microsoft.com/office/drawing/2014/main" id="{E426055C-96B0-E5C8-88C5-4DBC34EBA0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17181" y="5632722"/>
              <a:ext cx="175892" cy="9707"/>
            </a:xfrm>
            <a:prstGeom prst="straightConnector1">
              <a:avLst/>
            </a:prstGeom>
            <a:ln>
              <a:headEnd type="triangl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矢印コネクタ 64">
              <a:extLst>
                <a:ext uri="{FF2B5EF4-FFF2-40B4-BE49-F238E27FC236}">
                  <a16:creationId xmlns:a16="http://schemas.microsoft.com/office/drawing/2014/main" id="{E9A619F5-F109-5550-D82A-33029563D3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0079" y="5637562"/>
              <a:ext cx="175892" cy="9707"/>
            </a:xfrm>
            <a:prstGeom prst="straightConnector1">
              <a:avLst/>
            </a:prstGeom>
            <a:ln>
              <a:headEnd type="triangl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矢印コネクタ 65">
              <a:extLst>
                <a:ext uri="{FF2B5EF4-FFF2-40B4-BE49-F238E27FC236}">
                  <a16:creationId xmlns:a16="http://schemas.microsoft.com/office/drawing/2014/main" id="{628F4858-75E4-3865-028B-942340C2D6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0610" y="5658125"/>
              <a:ext cx="357911" cy="9704"/>
            </a:xfrm>
            <a:prstGeom prst="straightConnector1">
              <a:avLst/>
            </a:prstGeom>
            <a:ln>
              <a:headEnd type="triangl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71F95E92-D08F-09FB-0A39-A4D19756B7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15610" y="5648418"/>
              <a:ext cx="718590" cy="7140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矢印コネクタ 70">
              <a:extLst>
                <a:ext uri="{FF2B5EF4-FFF2-40B4-BE49-F238E27FC236}">
                  <a16:creationId xmlns:a16="http://schemas.microsoft.com/office/drawing/2014/main" id="{679D13C2-D16A-BC81-807A-0E2EDDDD0E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52563" y="4831816"/>
              <a:ext cx="271525" cy="427042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668D4B9C-7296-0465-B06C-B1C38979EFD7}"/>
                </a:ext>
              </a:extLst>
            </p:cNvPr>
            <p:cNvSpPr txBox="1"/>
            <p:nvPr/>
          </p:nvSpPr>
          <p:spPr>
            <a:xfrm>
              <a:off x="3662578" y="4861275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</a:rPr>
                <a:t>n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4D7B421B-C631-B6D3-5DCD-BCF1E41B2E2E}"/>
                </a:ext>
              </a:extLst>
            </p:cNvPr>
            <p:cNvSpPr txBox="1"/>
            <p:nvPr/>
          </p:nvSpPr>
          <p:spPr>
            <a:xfrm>
              <a:off x="2286497" y="5356413"/>
              <a:ext cx="370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00B050"/>
                  </a:solidFill>
                </a:rPr>
                <a:t>e-</a:t>
              </a:r>
              <a:endParaRPr kumimoji="1" lang="ja-JP" altLang="en-US" dirty="0">
                <a:solidFill>
                  <a:srgbClr val="00B050"/>
                </a:solidFill>
              </a:endParaRPr>
            </a:p>
          </p:txBody>
        </p: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72A3EA2E-5AED-7E77-DCEE-A524BD9172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63921" y="5671267"/>
              <a:ext cx="178955" cy="9704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7E196E46-B705-287D-FC1B-34762C26FC7B}"/>
              </a:ext>
            </a:extLst>
          </p:cNvPr>
          <p:cNvGrpSpPr/>
          <p:nvPr/>
        </p:nvGrpSpPr>
        <p:grpSpPr>
          <a:xfrm>
            <a:off x="913427" y="3535339"/>
            <a:ext cx="2926464" cy="1697574"/>
            <a:chOff x="1368721" y="3978832"/>
            <a:chExt cx="2926464" cy="1697574"/>
          </a:xfrm>
        </p:grpSpPr>
        <p:cxnSp>
          <p:nvCxnSpPr>
            <p:cNvPr id="78" name="直線矢印コネクタ 77">
              <a:extLst>
                <a:ext uri="{FF2B5EF4-FFF2-40B4-BE49-F238E27FC236}">
                  <a16:creationId xmlns:a16="http://schemas.microsoft.com/office/drawing/2014/main" id="{37157B4C-DB3F-F3E6-5E4C-D868C4F250F2}"/>
                </a:ext>
              </a:extLst>
            </p:cNvPr>
            <p:cNvCxnSpPr>
              <a:cxnSpLocks/>
            </p:cNvCxnSpPr>
            <p:nvPr/>
          </p:nvCxnSpPr>
          <p:spPr>
            <a:xfrm>
              <a:off x="4008409" y="3978832"/>
              <a:ext cx="174517" cy="10998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矢印コネクタ 86">
              <a:extLst>
                <a:ext uri="{FF2B5EF4-FFF2-40B4-BE49-F238E27FC236}">
                  <a16:creationId xmlns:a16="http://schemas.microsoft.com/office/drawing/2014/main" id="{E4AE9148-D6EA-55B2-9148-B0EC836E50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6842" y="5058495"/>
              <a:ext cx="86083" cy="46289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11605D91-9834-B6A5-8E9F-C8668D38FA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11136" y="5513121"/>
              <a:ext cx="193582" cy="565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矢印コネクタ 90">
              <a:extLst>
                <a:ext uri="{FF2B5EF4-FFF2-40B4-BE49-F238E27FC236}">
                  <a16:creationId xmlns:a16="http://schemas.microsoft.com/office/drawing/2014/main" id="{A21A831F-B152-1D43-50DD-C600B62B92B6}"/>
                </a:ext>
              </a:extLst>
            </p:cNvPr>
            <p:cNvCxnSpPr>
              <a:cxnSpLocks/>
            </p:cNvCxnSpPr>
            <p:nvPr/>
          </p:nvCxnSpPr>
          <p:spPr>
            <a:xfrm>
              <a:off x="3556358" y="5596613"/>
              <a:ext cx="0" cy="589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矢印コネクタ 94">
              <a:extLst>
                <a:ext uri="{FF2B5EF4-FFF2-40B4-BE49-F238E27FC236}">
                  <a16:creationId xmlns:a16="http://schemas.microsoft.com/office/drawing/2014/main" id="{9F947AEA-B2F3-05C3-8B55-EF582F3E941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34200" y="5636046"/>
              <a:ext cx="922158" cy="367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矢印コネクタ 98">
              <a:extLst>
                <a:ext uri="{FF2B5EF4-FFF2-40B4-BE49-F238E27FC236}">
                  <a16:creationId xmlns:a16="http://schemas.microsoft.com/office/drawing/2014/main" id="{CA579F6B-7A78-8638-B2C4-952DD1B533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45488" y="5564180"/>
              <a:ext cx="364438" cy="302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矢印コネクタ 101">
              <a:extLst>
                <a:ext uri="{FF2B5EF4-FFF2-40B4-BE49-F238E27FC236}">
                  <a16:creationId xmlns:a16="http://schemas.microsoft.com/office/drawing/2014/main" id="{2993323B-A284-0541-3657-D27029107F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69406" y="5644075"/>
              <a:ext cx="363371" cy="89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矢印コネクタ 104">
              <a:extLst>
                <a:ext uri="{FF2B5EF4-FFF2-40B4-BE49-F238E27FC236}">
                  <a16:creationId xmlns:a16="http://schemas.microsoft.com/office/drawing/2014/main" id="{366580C5-9E3E-0664-A572-249AB16989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0506" y="5654147"/>
              <a:ext cx="178900" cy="30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矢印コネクタ 106">
              <a:extLst>
                <a:ext uri="{FF2B5EF4-FFF2-40B4-BE49-F238E27FC236}">
                  <a16:creationId xmlns:a16="http://schemas.microsoft.com/office/drawing/2014/main" id="{11C97136-B1C4-926C-4A85-CBF7575CF2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13608" y="5655814"/>
              <a:ext cx="173813" cy="135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矢印コネクタ 108">
              <a:extLst>
                <a:ext uri="{FF2B5EF4-FFF2-40B4-BE49-F238E27FC236}">
                  <a16:creationId xmlns:a16="http://schemas.microsoft.com/office/drawing/2014/main" id="{2F34F867-3935-3177-2C8D-1555A3209F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42876" y="5663320"/>
              <a:ext cx="363946" cy="12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矢印コネクタ 110">
              <a:extLst>
                <a:ext uri="{FF2B5EF4-FFF2-40B4-BE49-F238E27FC236}">
                  <a16:creationId xmlns:a16="http://schemas.microsoft.com/office/drawing/2014/main" id="{5BCF86F0-EBD7-F7D4-7A13-BA265003FF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8721" y="5676119"/>
              <a:ext cx="173077" cy="2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27607415-A9B0-E8D6-B525-035AFFDA08A4}"/>
                </a:ext>
              </a:extLst>
            </p:cNvPr>
            <p:cNvSpPr txBox="1"/>
            <p:nvPr/>
          </p:nvSpPr>
          <p:spPr>
            <a:xfrm>
              <a:off x="3897489" y="5028236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</a:rPr>
                <a:t>n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5EA88660-FBC6-F209-5247-3381F3E35FCC}"/>
                </a:ext>
              </a:extLst>
            </p:cNvPr>
            <p:cNvSpPr txBox="1"/>
            <p:nvPr/>
          </p:nvSpPr>
          <p:spPr>
            <a:xfrm>
              <a:off x="4007927" y="4099303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chemeClr val="accent1"/>
                  </a:solidFill>
                </a:rPr>
                <a:t>γ</a:t>
              </a:r>
              <a:endParaRPr kumimoji="1" lang="ja-JP" alt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16" name="コンテンツ プレースホルダー 2">
            <a:extLst>
              <a:ext uri="{FF2B5EF4-FFF2-40B4-BE49-F238E27FC236}">
                <a16:creationId xmlns:a16="http://schemas.microsoft.com/office/drawing/2014/main" id="{8C3658EA-1FB1-33FB-6EDC-FC78FF171A81}"/>
              </a:ext>
            </a:extLst>
          </p:cNvPr>
          <p:cNvSpPr txBox="1">
            <a:spLocks/>
          </p:cNvSpPr>
          <p:nvPr/>
        </p:nvSpPr>
        <p:spPr>
          <a:xfrm>
            <a:off x="6555995" y="2272289"/>
            <a:ext cx="5422998" cy="389215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endParaRPr lang="ja-JP" altLang="en-US" dirty="0"/>
          </a:p>
        </p:txBody>
      </p:sp>
      <p:sp>
        <p:nvSpPr>
          <p:cNvPr id="127" name="コンテンツ プレースホルダー 126">
            <a:extLst>
              <a:ext uri="{FF2B5EF4-FFF2-40B4-BE49-F238E27FC236}">
                <a16:creationId xmlns:a16="http://schemas.microsoft.com/office/drawing/2014/main" id="{B9FDCDF0-BC85-C7D6-FAF5-7679039B5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7982" y="2193290"/>
            <a:ext cx="5605191" cy="42664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FR" altLang="ja-JP" sz="2400" dirty="0"/>
              <a:t>High E 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fr-FR" altLang="ja-JP" sz="2400" dirty="0"/>
              <a:t>rays</a:t>
            </a:r>
            <a:r>
              <a:rPr lang="fr-FR" altLang="ja-JP" sz="2400" dirty="0"/>
              <a:t> are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sz="2000" dirty="0">
                <a:solidFill>
                  <a:srgbClr val="FF0000"/>
                </a:solidFill>
              </a:rPr>
              <a:t>first </a:t>
            </a:r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fr-FR" altLang="ja-JP" sz="2000" dirty="0"/>
              <a:t> </a:t>
            </a:r>
            <a:r>
              <a:rPr lang="en-US" altLang="ja-JP" sz="2000" dirty="0"/>
              <a:t>after</a:t>
            </a:r>
            <a:r>
              <a:rPr lang="fr-FR" altLang="ja-JP" sz="2000" dirty="0"/>
              <a:t> scission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sz="2000" dirty="0" err="1"/>
              <a:t>Followed</a:t>
            </a:r>
            <a:r>
              <a:rPr lang="fr-FR" altLang="ja-JP" sz="2000" dirty="0"/>
              <a:t> by a neutron </a:t>
            </a:r>
            <a:r>
              <a:rPr lang="fr-FR" altLang="ja-JP" sz="2000" dirty="0" err="1"/>
              <a:t>emission</a:t>
            </a:r>
            <a:endParaRPr lang="fr-FR" altLang="ja-JP" sz="20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sz="2000" dirty="0" err="1"/>
              <a:t>Further</a:t>
            </a:r>
            <a:r>
              <a:rPr lang="fr-FR" altLang="ja-JP" sz="2000" dirty="0"/>
              <a:t> </a:t>
            </a:r>
            <a:r>
              <a:rPr lang="fr-FR" altLang="ja-JP" sz="2000" dirty="0" err="1"/>
              <a:t>followed</a:t>
            </a:r>
            <a:r>
              <a:rPr lang="fr-FR" altLang="ja-JP" sz="2000" dirty="0"/>
              <a:t> by </a:t>
            </a:r>
            <a:r>
              <a:rPr lang="en-US" altLang="ja-JP" sz="2000" dirty="0"/>
              <a:t>γ/e </a:t>
            </a:r>
            <a:r>
              <a:rPr lang="fr-FR" altLang="ja-JP" sz="2000" dirty="0" err="1"/>
              <a:t>emissions</a:t>
            </a:r>
            <a:r>
              <a:rPr lang="fr-FR" altLang="ja-JP" sz="2000" dirty="0"/>
              <a:t> </a:t>
            </a:r>
            <a:r>
              <a:rPr lang="fr-FR" altLang="ja-JP" sz="2000" dirty="0" err="1"/>
              <a:t>along</a:t>
            </a:r>
            <a:r>
              <a:rPr lang="fr-FR" altLang="ja-JP" sz="2000" dirty="0"/>
              <a:t> </a:t>
            </a:r>
            <a:r>
              <a:rPr lang="fr-FR" altLang="ja-JP" sz="2000" dirty="0" err="1"/>
              <a:t>Yrast</a:t>
            </a:r>
            <a:r>
              <a:rPr lang="fr-FR" altLang="ja-JP" sz="2000" dirty="0"/>
              <a:t> line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fr-FR" altLang="ja-JP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altLang="ja-JP" sz="2400" dirty="0" err="1"/>
              <a:t>What’s</a:t>
            </a:r>
            <a:r>
              <a:rPr lang="fr-FR" altLang="ja-JP" sz="2400" dirty="0"/>
              <a:t> important for high E 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fr-FR" altLang="ja-JP" sz="2400" dirty="0"/>
              <a:t>rays </a:t>
            </a:r>
            <a:r>
              <a:rPr lang="fr-FR" altLang="ja-JP" sz="2400" dirty="0"/>
              <a:t>are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sz="2000" dirty="0">
                <a:solidFill>
                  <a:srgbClr val="FF0000"/>
                </a:solidFill>
              </a:rPr>
              <a:t>n/</a:t>
            </a:r>
            <a:r>
              <a:rPr lang="en-US" altLang="ja-JP" sz="2000" dirty="0">
                <a:solidFill>
                  <a:srgbClr val="FF0000"/>
                </a:solidFill>
              </a:rPr>
              <a:t>γ competition</a:t>
            </a:r>
            <a:r>
              <a:rPr lang="en-US" altLang="ja-JP" sz="2000" dirty="0"/>
              <a:t> by </a:t>
            </a:r>
            <a:r>
              <a:rPr lang="en-US" altLang="ja-JP" sz="2000" dirty="0">
                <a:solidFill>
                  <a:srgbClr val="FF0000"/>
                </a:solidFill>
              </a:rPr>
              <a:t>HF </a:t>
            </a:r>
            <a:r>
              <a:rPr lang="fr-FR" altLang="ja-JP" sz="2000" dirty="0" err="1"/>
              <a:t>deexcitation</a:t>
            </a:r>
            <a:r>
              <a:rPr lang="fr-FR" altLang="ja-JP" sz="2000" dirty="0"/>
              <a:t> model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sz="2000" dirty="0" err="1">
                <a:solidFill>
                  <a:srgbClr val="FF0000"/>
                </a:solidFill>
              </a:rPr>
              <a:t>Level</a:t>
            </a:r>
            <a:r>
              <a:rPr lang="fr-FR" altLang="ja-JP" sz="2000" dirty="0">
                <a:solidFill>
                  <a:srgbClr val="FF0000"/>
                </a:solidFill>
              </a:rPr>
              <a:t> </a:t>
            </a:r>
            <a:r>
              <a:rPr lang="fr-FR" altLang="ja-JP" sz="2000" dirty="0" err="1">
                <a:solidFill>
                  <a:srgbClr val="FF0000"/>
                </a:solidFill>
              </a:rPr>
              <a:t>density</a:t>
            </a:r>
            <a:r>
              <a:rPr lang="fr-FR" altLang="ja-JP" sz="2000" dirty="0">
                <a:solidFill>
                  <a:srgbClr val="FF0000"/>
                </a:solidFill>
              </a:rPr>
              <a:t> at </a:t>
            </a:r>
            <a:r>
              <a:rPr lang="fr-FR" altLang="ja-JP" sz="2000" dirty="0" err="1">
                <a:solidFill>
                  <a:srgbClr val="FF0000"/>
                </a:solidFill>
              </a:rPr>
              <a:t>energy</a:t>
            </a:r>
            <a:r>
              <a:rPr lang="fr-FR" altLang="ja-JP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~10 MeV and</a:t>
            </a:r>
            <a:r>
              <a:rPr lang="fr-FR" altLang="ja-JP" sz="2000" dirty="0">
                <a:solidFill>
                  <a:srgbClr val="FF0000"/>
                </a:solidFill>
              </a:rPr>
              <a:t> J </a:t>
            </a:r>
            <a:r>
              <a:rPr lang="en-US" altLang="ja-JP" sz="2000" dirty="0">
                <a:solidFill>
                  <a:srgbClr val="FF0000"/>
                </a:solidFill>
              </a:rPr>
              <a:t>~</a:t>
            </a:r>
            <a:r>
              <a:rPr lang="fr-FR" altLang="ja-JP" sz="2000" dirty="0">
                <a:solidFill>
                  <a:srgbClr val="FF0000"/>
                </a:solidFill>
              </a:rPr>
              <a:t>15</a:t>
            </a:r>
            <a:r>
              <a:rPr lang="en-US" altLang="ja-JP" sz="2000" dirty="0">
                <a:solidFill>
                  <a:srgbClr val="FF0000"/>
                </a:solidFill>
              </a:rPr>
              <a:t> ℏ</a:t>
            </a:r>
            <a:endParaRPr lang="fr-FR" altLang="ja-JP" sz="2000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sz="2000" dirty="0">
                <a:solidFill>
                  <a:srgbClr val="FF0000"/>
                </a:solidFill>
              </a:rPr>
              <a:t>HFB model </a:t>
            </a:r>
            <a:r>
              <a:rPr lang="fr-FR" altLang="ja-JP" sz="2000" dirty="0" err="1">
                <a:solidFill>
                  <a:schemeClr val="tx1"/>
                </a:solidFill>
              </a:rPr>
              <a:t>is</a:t>
            </a:r>
            <a:r>
              <a:rPr lang="fr-FR" altLang="ja-JP" sz="2000" dirty="0">
                <a:solidFill>
                  <a:schemeClr val="tx1"/>
                </a:solidFill>
              </a:rPr>
              <a:t> </a:t>
            </a:r>
            <a:r>
              <a:rPr lang="fr-FR" altLang="ja-JP" sz="2000" dirty="0" err="1"/>
              <a:t>used</a:t>
            </a:r>
            <a:r>
              <a:rPr lang="fr-FR" altLang="ja-JP" sz="2000" dirty="0"/>
              <a:t> </a:t>
            </a:r>
            <a:r>
              <a:rPr lang="fr-FR" altLang="ja-JP" sz="2000" dirty="0" err="1"/>
              <a:t>here</a:t>
            </a:r>
            <a:r>
              <a:rPr lang="fr-FR" altLang="ja-JP" sz="2000" dirty="0"/>
              <a:t> (not RIPL </a:t>
            </a:r>
            <a:r>
              <a:rPr lang="fr-FR" altLang="ja-JP" sz="2000" dirty="0" err="1"/>
              <a:t>database</a:t>
            </a:r>
            <a:r>
              <a:rPr lang="fr-FR" altLang="ja-JP" sz="2000" dirty="0"/>
              <a:t>)</a:t>
            </a:r>
          </a:p>
        </p:txBody>
      </p:sp>
      <p:sp>
        <p:nvSpPr>
          <p:cNvPr id="128" name="コンテンツ プレースホルダー 2">
            <a:extLst>
              <a:ext uri="{FF2B5EF4-FFF2-40B4-BE49-F238E27FC236}">
                <a16:creationId xmlns:a16="http://schemas.microsoft.com/office/drawing/2014/main" id="{B8585883-1865-D8D5-A73F-DAB5C657D549}"/>
              </a:ext>
            </a:extLst>
          </p:cNvPr>
          <p:cNvSpPr txBox="1">
            <a:spLocks/>
          </p:cNvSpPr>
          <p:nvPr/>
        </p:nvSpPr>
        <p:spPr>
          <a:xfrm>
            <a:off x="811693" y="1731199"/>
            <a:ext cx="6062576" cy="6784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fr-FR" altLang="ja-JP" dirty="0" err="1"/>
              <a:t>Typical</a:t>
            </a:r>
            <a:r>
              <a:rPr lang="fr-FR" altLang="ja-JP" dirty="0"/>
              <a:t> histories of high E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fr-FR" altLang="ja-JP" dirty="0"/>
              <a:t>ray </a:t>
            </a:r>
            <a:r>
              <a:rPr lang="fr-FR" altLang="ja-JP" dirty="0" err="1"/>
              <a:t>emission</a:t>
            </a:r>
            <a:endParaRPr lang="ja-JP" altLang="en-US" dirty="0"/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CA521F79-A3DB-B5A3-AAFC-A0B59AA274D1}"/>
              </a:ext>
            </a:extLst>
          </p:cNvPr>
          <p:cNvSpPr txBox="1"/>
          <p:nvPr/>
        </p:nvSpPr>
        <p:spPr>
          <a:xfrm>
            <a:off x="12454466" y="2454443"/>
            <a:ext cx="537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If neutron first, no chance for gamma to </a:t>
            </a:r>
            <a:r>
              <a:rPr kumimoji="1" lang="fr-FR" altLang="ja-JP" dirty="0" err="1"/>
              <a:t>be</a:t>
            </a:r>
            <a:r>
              <a:rPr kumimoji="1" lang="fr-FR" altLang="ja-JP" dirty="0"/>
              <a:t> high </a:t>
            </a:r>
            <a:r>
              <a:rPr kumimoji="1" lang="fr-FR" altLang="ja-JP" dirty="0" err="1"/>
              <a:t>energy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8877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794E95-10D3-C095-5DCF-87CA1EA4A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79465"/>
          </a:xfrm>
        </p:spPr>
        <p:txBody>
          <a:bodyPr/>
          <a:lstStyle/>
          <a:p>
            <a:r>
              <a:rPr kumimoji="1" lang="en-US" altLang="ja-JP" dirty="0"/>
              <a:t>Gamma multiplicity</a:t>
            </a:r>
            <a:endParaRPr kumimoji="1"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0EF7666-54AE-7390-B00E-2AADEC8FD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0515" y="1794685"/>
            <a:ext cx="5214109" cy="457795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FR" altLang="ja-JP" dirty="0" err="1"/>
              <a:t>Multiplicity</a:t>
            </a:r>
            <a:r>
              <a:rPr lang="fr-FR" altLang="ja-JP" dirty="0"/>
              <a:t> </a:t>
            </a:r>
            <a:r>
              <a:rPr lang="ja-JP" altLang="en-US" dirty="0"/>
              <a:t>∝</a:t>
            </a:r>
            <a:r>
              <a:rPr lang="en-US" altLang="ja-JP" dirty="0"/>
              <a:t> 1/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ja-JP" dirty="0"/>
              <a:t>-</a:t>
            </a:r>
            <a:r>
              <a:rPr lang="fr-FR" altLang="ja-JP" dirty="0"/>
              <a:t>ray </a:t>
            </a:r>
            <a:r>
              <a:rPr lang="fr-FR" altLang="ja-JP" dirty="0" err="1"/>
              <a:t>energy</a:t>
            </a:r>
            <a:endParaRPr lang="fr-FR" altLang="ja-JP" dirty="0"/>
          </a:p>
          <a:p>
            <a:pPr lvl="2">
              <a:buFont typeface="Wingdings" panose="05000000000000000000" pitchFamily="2" charset="2"/>
              <a:buChar char="ü"/>
            </a:pPr>
            <a:endParaRPr lang="fr-FR" altLang="ja-JP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altLang="ja-JP" dirty="0"/>
              <a:t>Overestimated by ~1 in A &lt; 130.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ja-JP" sz="1800" dirty="0"/>
              <a:t>99-104   : Origin of </a:t>
            </a:r>
            <a:r>
              <a:rPr lang="en-US" altLang="ja-JP" sz="1800" dirty="0">
                <a:solidFill>
                  <a:srgbClr val="FF0000"/>
                </a:solidFill>
              </a:rPr>
              <a:t>high energy gamma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ja-JP" sz="1800" dirty="0"/>
              <a:t>130-135 : Origin of bump and </a:t>
            </a:r>
            <a:r>
              <a:rPr lang="en-US" altLang="ja-JP" sz="1800" dirty="0">
                <a:solidFill>
                  <a:srgbClr val="FF0000"/>
                </a:solidFill>
              </a:rPr>
              <a:t>shoulder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en-US" altLang="ja-JP" sz="1800" dirty="0"/>
          </a:p>
          <a:p>
            <a:pPr marL="0" indent="0">
              <a:buNone/>
            </a:pPr>
            <a:r>
              <a:rPr lang="fr-FR" altLang="ja-JP" dirty="0">
                <a:solidFill>
                  <a:srgbClr val="FF0000"/>
                </a:solidFill>
              </a:rPr>
              <a:t>  </a:t>
            </a:r>
            <a:r>
              <a:rPr lang="fr-FR" altLang="ja-JP" dirty="0" err="1">
                <a:solidFill>
                  <a:srgbClr val="FF0000"/>
                </a:solidFill>
              </a:rPr>
              <a:t>Decrease</a:t>
            </a:r>
            <a:r>
              <a:rPr lang="fr-FR" altLang="ja-JP" dirty="0">
                <a:solidFill>
                  <a:srgbClr val="FF0000"/>
                </a:solidFill>
              </a:rPr>
              <a:t> </a:t>
            </a:r>
            <a:r>
              <a:rPr lang="fr-FR" altLang="ja-JP" dirty="0" err="1">
                <a:solidFill>
                  <a:srgbClr val="FF0000"/>
                </a:solidFill>
              </a:rPr>
              <a:t>multiplicity</a:t>
            </a:r>
            <a:r>
              <a:rPr lang="fr-FR" altLang="ja-JP" dirty="0">
                <a:solidFill>
                  <a:srgbClr val="FF0000"/>
                </a:solidFill>
              </a:rPr>
              <a:t>		</a:t>
            </a:r>
            <a:r>
              <a:rPr lang="fr-FR" altLang="ja-JP" dirty="0"/>
              <a:t>	        </a:t>
            </a:r>
            <a:r>
              <a:rPr lang="ja-JP" altLang="en-US" dirty="0"/>
              <a:t>→</a:t>
            </a:r>
            <a:r>
              <a:rPr lang="fr-FR" altLang="ja-JP" dirty="0"/>
              <a:t> </a:t>
            </a:r>
            <a:r>
              <a:rPr lang="fr-FR" altLang="ja-JP" dirty="0" err="1"/>
              <a:t>better</a:t>
            </a:r>
            <a:r>
              <a:rPr lang="fr-FR" altLang="ja-JP" dirty="0"/>
              <a:t> agreement of </a:t>
            </a:r>
            <a:r>
              <a:rPr lang="fr-FR" altLang="ja-JP" dirty="0" err="1"/>
              <a:t>shoulder</a:t>
            </a:r>
            <a:r>
              <a:rPr lang="fr-FR" altLang="ja-JP" dirty="0"/>
              <a:t> and high E </a:t>
            </a:r>
            <a:r>
              <a:rPr lang="fr-FR" altLang="ja-JP" dirty="0" err="1"/>
              <a:t>tail</a:t>
            </a:r>
            <a:r>
              <a:rPr lang="fr-FR" altLang="ja-JP" dirty="0"/>
              <a:t>?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fr-FR" altLang="ja-JP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altLang="ja-JP" dirty="0"/>
              <a:t>FIFRELIN-2021 </a:t>
            </a:r>
            <a:r>
              <a:rPr lang="fr-FR" altLang="ja-JP" dirty="0" err="1"/>
              <a:t>is</a:t>
            </a:r>
            <a:r>
              <a:rPr lang="fr-FR" altLang="ja-JP" dirty="0"/>
              <a:t> </a:t>
            </a:r>
            <a:r>
              <a:rPr lang="fr-FR" altLang="ja-JP" dirty="0" err="1"/>
              <a:t>better</a:t>
            </a:r>
            <a:r>
              <a:rPr lang="fr-FR" altLang="ja-JP" dirty="0"/>
              <a:t> </a:t>
            </a:r>
            <a:r>
              <a:rPr lang="fr-FR" altLang="ja-JP" dirty="0" err="1"/>
              <a:t>than</a:t>
            </a:r>
            <a:r>
              <a:rPr lang="fr-FR" altLang="ja-JP" dirty="0"/>
              <a:t> FIFRELIN-2018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dirty="0" err="1">
                <a:solidFill>
                  <a:srgbClr val="FF0000"/>
                </a:solidFill>
              </a:rPr>
              <a:t>agrees</a:t>
            </a:r>
            <a:r>
              <a:rPr lang="fr-FR" altLang="ja-JP" dirty="0">
                <a:solidFill>
                  <a:srgbClr val="FF0000"/>
                </a:solidFill>
              </a:rPr>
              <a:t> </a:t>
            </a:r>
            <a:r>
              <a:rPr lang="fr-FR" altLang="ja-JP" dirty="0" err="1">
                <a:solidFill>
                  <a:srgbClr val="FF0000"/>
                </a:solidFill>
              </a:rPr>
              <a:t>better</a:t>
            </a:r>
            <a:r>
              <a:rPr lang="fr-FR" altLang="ja-JP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in 80 ~ 95 range</a:t>
            </a:r>
            <a:r>
              <a:rPr kumimoji="1" lang="en-US" altLang="ja-JP" dirty="0"/>
              <a:t>.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Increasing trend in 80-105 range also agrees better</a:t>
            </a:r>
            <a:endParaRPr lang="fr-FR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5C15D75-39E4-55E6-9FC5-3A636A217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14</a:t>
            </a:fld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A39C86B-F8F4-3654-5496-0037590FAA7A}"/>
              </a:ext>
            </a:extLst>
          </p:cNvPr>
          <p:cNvGrpSpPr/>
          <p:nvPr/>
        </p:nvGrpSpPr>
        <p:grpSpPr>
          <a:xfrm>
            <a:off x="150880" y="1555857"/>
            <a:ext cx="6090263" cy="4772524"/>
            <a:chOff x="5362" y="1336020"/>
            <a:chExt cx="6370800" cy="4992361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825D2D09-9CBE-AD27-A2F9-ABBBE7105FA1}"/>
                </a:ext>
              </a:extLst>
            </p:cNvPr>
            <p:cNvGrpSpPr/>
            <p:nvPr/>
          </p:nvGrpSpPr>
          <p:grpSpPr>
            <a:xfrm>
              <a:off x="139429" y="1336020"/>
              <a:ext cx="6236733" cy="4817396"/>
              <a:chOff x="139429" y="1336020"/>
              <a:chExt cx="6236733" cy="4817396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5CF09909-1952-E75D-5604-C8851101CB2D}"/>
                  </a:ext>
                </a:extLst>
              </p:cNvPr>
              <p:cNvGrpSpPr/>
              <p:nvPr/>
            </p:nvGrpSpPr>
            <p:grpSpPr>
              <a:xfrm>
                <a:off x="139429" y="1336020"/>
                <a:ext cx="6236733" cy="4817396"/>
                <a:chOff x="-5816008" y="2880449"/>
                <a:chExt cx="7533167" cy="5818793"/>
              </a:xfrm>
            </p:grpSpPr>
            <p:pic>
              <p:nvPicPr>
                <p:cNvPr id="8" name="図 7">
                  <a:extLst>
                    <a:ext uri="{FF2B5EF4-FFF2-40B4-BE49-F238E27FC236}">
                      <a16:creationId xmlns:a16="http://schemas.microsoft.com/office/drawing/2014/main" id="{98D4D9D8-EDEB-23B3-5D0E-8B45AA7008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4451" t="15766" r="13348" b="8835"/>
                <a:stretch/>
              </p:blipFill>
              <p:spPr>
                <a:xfrm>
                  <a:off x="-5750355" y="3528264"/>
                  <a:ext cx="7423263" cy="5170978"/>
                </a:xfrm>
                <a:prstGeom prst="rect">
                  <a:avLst/>
                </a:prstGeom>
              </p:spPr>
            </p:pic>
            <p:graphicFrame>
              <p:nvGraphicFramePr>
                <p:cNvPr id="7" name="グラフ 6">
                  <a:extLst>
                    <a:ext uri="{FF2B5EF4-FFF2-40B4-BE49-F238E27FC236}">
                      <a16:creationId xmlns:a16="http://schemas.microsoft.com/office/drawing/2014/main" id="{C0C5D736-4EE0-462F-0A05-7D069B2D22CE}"/>
                    </a:ext>
                  </a:extLst>
                </p:cNvPr>
                <p:cNvGraphicFramePr>
                  <a:graphicFrameLocks/>
                </p:cNvGraphicFramePr>
                <p:nvPr/>
              </p:nvGraphicFramePr>
              <p:xfrm>
                <a:off x="-5816008" y="2880449"/>
                <a:ext cx="7533167" cy="554395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p:grp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C209DB7-0CB5-4691-892D-FC27858EA132}"/>
                  </a:ext>
                </a:extLst>
              </p:cNvPr>
              <p:cNvSpPr txBox="1"/>
              <p:nvPr/>
            </p:nvSpPr>
            <p:spPr>
              <a:xfrm>
                <a:off x="3547712" y="1923091"/>
                <a:ext cx="2232235" cy="386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kumimoji="1" lang="ja-JP" alt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A82DF167-73BB-7025-2EF2-3898A2694825}"/>
                  </a:ext>
                </a:extLst>
              </p:cNvPr>
              <p:cNvSpPr txBox="1"/>
              <p:nvPr/>
            </p:nvSpPr>
            <p:spPr>
              <a:xfrm>
                <a:off x="3549956" y="2413362"/>
                <a:ext cx="2232236" cy="386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4B845A69-CE28-65B6-54FB-FDF6CAE0C261}"/>
                  </a:ext>
                </a:extLst>
              </p:cNvPr>
              <p:cNvSpPr txBox="1"/>
              <p:nvPr/>
            </p:nvSpPr>
            <p:spPr>
              <a:xfrm>
                <a:off x="3485415" y="1966012"/>
                <a:ext cx="1903060" cy="386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FIFRELIN-2021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6054692B-24EA-A377-12C2-3A9FA880B8B6}"/>
                  </a:ext>
                </a:extLst>
              </p:cNvPr>
              <p:cNvSpPr txBox="1"/>
              <p:nvPr/>
            </p:nvSpPr>
            <p:spPr>
              <a:xfrm>
                <a:off x="773512" y="2106539"/>
                <a:ext cx="2084101" cy="386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accent1"/>
                    </a:solidFill>
                  </a:rPr>
                  <a:t>FIFRELIN-2018</a:t>
                </a:r>
                <a:endParaRPr kumimoji="1" lang="ja-JP" altLang="en-US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EFF9E661-674D-FFB5-1855-318FD9FBB6D4}"/>
                  </a:ext>
                </a:extLst>
              </p:cNvPr>
              <p:cNvCxnSpPr>
                <a:stCxn id="14" idx="2"/>
              </p:cNvCxnSpPr>
              <p:nvPr/>
            </p:nvCxnSpPr>
            <p:spPr>
              <a:xfrm flipH="1">
                <a:off x="1309010" y="2492884"/>
                <a:ext cx="506552" cy="71719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D5A2B7FC-6D40-233C-2B29-1A7142D2F00F}"/>
                  </a:ext>
                </a:extLst>
              </p:cNvPr>
              <p:cNvSpPr txBox="1"/>
              <p:nvPr/>
            </p:nvSpPr>
            <p:spPr>
              <a:xfrm>
                <a:off x="1583983" y="4435637"/>
                <a:ext cx="2232235" cy="676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Measurement</a:t>
                </a:r>
              </a:p>
              <a:p>
                <a:r>
                  <a:rPr kumimoji="1" lang="en-US" altLang="ja-JP" dirty="0"/>
                  <a:t>(</a:t>
                </a:r>
                <a:r>
                  <a:rPr kumimoji="1" lang="en-US" altLang="ja-JP" dirty="0" err="1"/>
                  <a:t>Pleasonton</a:t>
                </a:r>
                <a:r>
                  <a:rPr kumimoji="1" lang="en-US" altLang="ja-JP" dirty="0"/>
                  <a:t> </a:t>
                </a:r>
                <a:r>
                  <a:rPr kumimoji="1" lang="en-US" altLang="ja-JP" i="1" dirty="0"/>
                  <a:t>et al.*</a:t>
                </a:r>
                <a:r>
                  <a:rPr kumimoji="1" lang="en-US" altLang="ja-JP" dirty="0"/>
                  <a:t>)</a:t>
                </a:r>
                <a:endParaRPr kumimoji="1" lang="ja-JP" altLang="en-US" dirty="0"/>
              </a:p>
            </p:txBody>
          </p:sp>
          <p:cxnSp>
            <p:nvCxnSpPr>
              <p:cNvPr id="17" name="直線矢印コネクタ 16">
                <a:extLst>
                  <a:ext uri="{FF2B5EF4-FFF2-40B4-BE49-F238E27FC236}">
                    <a16:creationId xmlns:a16="http://schemas.microsoft.com/office/drawing/2014/main" id="{4A9E75A9-53AF-3784-3379-D9460E12DA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09827" y="2165870"/>
                <a:ext cx="337885" cy="39464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矢印コネクタ 20">
                <a:extLst>
                  <a:ext uri="{FF2B5EF4-FFF2-40B4-BE49-F238E27FC236}">
                    <a16:creationId xmlns:a16="http://schemas.microsoft.com/office/drawing/2014/main" id="{CB1E9DC8-38A4-ADED-E3FB-D7F2D2C79B0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979629" y="4204789"/>
                <a:ext cx="235670" cy="32007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A0190F42-A4DA-C89E-59C8-9CB265AD9858}"/>
                </a:ext>
              </a:extLst>
            </p:cNvPr>
            <p:cNvSpPr txBox="1"/>
            <p:nvPr/>
          </p:nvSpPr>
          <p:spPr>
            <a:xfrm>
              <a:off x="2988297" y="5959049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dirty="0"/>
                <a:t>Mass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E0F51B7D-DD45-73ED-4098-447C91D54176}"/>
                </a:ext>
              </a:extLst>
            </p:cNvPr>
            <p:cNvSpPr txBox="1"/>
            <p:nvPr/>
          </p:nvSpPr>
          <p:spPr>
            <a:xfrm rot="16200000">
              <a:off x="-1052021" y="3616975"/>
              <a:ext cx="2501112" cy="3863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dirty="0"/>
                <a:t>Gamma-ray Multiplicity</a:t>
              </a: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1FB6875-2FBF-69AF-2474-77044E330C48}"/>
              </a:ext>
            </a:extLst>
          </p:cNvPr>
          <p:cNvSpPr txBox="1"/>
          <p:nvPr/>
        </p:nvSpPr>
        <p:spPr>
          <a:xfrm>
            <a:off x="12411943" y="75176"/>
            <a:ext cx="6851171" cy="1532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dirty="0" err="1"/>
              <a:t>Int_t</a:t>
            </a:r>
            <a:r>
              <a:rPr kumimoji="1" lang="en-US" dirty="0"/>
              <a:t>   </a:t>
            </a:r>
            <a:r>
              <a:rPr kumimoji="1" lang="en-US" dirty="0" err="1"/>
              <a:t>masL</a:t>
            </a:r>
            <a:r>
              <a:rPr kumimoji="1" lang="en-US" dirty="0"/>
              <a:t>=0;</a:t>
            </a:r>
          </a:p>
          <a:p>
            <a:r>
              <a:rPr kumimoji="1" lang="en-US" dirty="0" err="1"/>
              <a:t>Int_t</a:t>
            </a:r>
            <a:r>
              <a:rPr kumimoji="1" lang="en-US" dirty="0"/>
              <a:t>   </a:t>
            </a:r>
            <a:r>
              <a:rPr kumimoji="1" lang="en-US" dirty="0" err="1"/>
              <a:t>masH</a:t>
            </a:r>
            <a:r>
              <a:rPr kumimoji="1" lang="en-US" dirty="0"/>
              <a:t>=0;</a:t>
            </a:r>
          </a:p>
          <a:p>
            <a:r>
              <a:rPr kumimoji="1" lang="en-US" dirty="0" err="1"/>
              <a:t>Int_t</a:t>
            </a:r>
            <a:r>
              <a:rPr kumimoji="1" lang="en-US" dirty="0"/>
              <a:t>   </a:t>
            </a:r>
            <a:r>
              <a:rPr kumimoji="1" lang="en-US" dirty="0" err="1"/>
              <a:t>mulL</a:t>
            </a:r>
            <a:r>
              <a:rPr kumimoji="1" lang="en-US" dirty="0"/>
              <a:t>=0;</a:t>
            </a:r>
          </a:p>
          <a:p>
            <a:r>
              <a:rPr kumimoji="1" lang="en-US" dirty="0" err="1"/>
              <a:t>Int_t</a:t>
            </a:r>
            <a:r>
              <a:rPr kumimoji="1" lang="en-US" dirty="0"/>
              <a:t>   </a:t>
            </a:r>
            <a:r>
              <a:rPr kumimoji="1" lang="en-US" dirty="0" err="1"/>
              <a:t>mulH</a:t>
            </a:r>
            <a:r>
              <a:rPr kumimoji="1" lang="en-US" dirty="0"/>
              <a:t>=0;</a:t>
            </a:r>
          </a:p>
          <a:p>
            <a:r>
              <a:rPr kumimoji="1" lang="en-US" dirty="0" err="1"/>
              <a:t>Float_t</a:t>
            </a:r>
            <a:r>
              <a:rPr kumimoji="1" lang="en-US" dirty="0"/>
              <a:t> </a:t>
            </a:r>
            <a:r>
              <a:rPr kumimoji="1" lang="en-US" dirty="0" err="1"/>
              <a:t>engL</a:t>
            </a:r>
            <a:r>
              <a:rPr kumimoji="1" lang="en-US" dirty="0"/>
              <a:t>[20]={0};</a:t>
            </a:r>
          </a:p>
          <a:p>
            <a:r>
              <a:rPr kumimoji="1" lang="en-US" dirty="0" err="1"/>
              <a:t>Float_t</a:t>
            </a:r>
            <a:r>
              <a:rPr kumimoji="1" lang="en-US" dirty="0"/>
              <a:t> </a:t>
            </a:r>
            <a:r>
              <a:rPr kumimoji="1" lang="en-US" dirty="0" err="1"/>
              <a:t>engH</a:t>
            </a:r>
            <a:r>
              <a:rPr kumimoji="1" lang="en-US" dirty="0"/>
              <a:t>[20]={0};</a:t>
            </a:r>
          </a:p>
          <a:p>
            <a:r>
              <a:rPr kumimoji="1" lang="en-US" dirty="0" err="1"/>
              <a:t>Float_t</a:t>
            </a:r>
            <a:r>
              <a:rPr kumimoji="1" lang="en-US" dirty="0"/>
              <a:t> </a:t>
            </a:r>
            <a:r>
              <a:rPr kumimoji="1" lang="en-US" dirty="0" err="1"/>
              <a:t>timL</a:t>
            </a:r>
            <a:r>
              <a:rPr kumimoji="1" lang="en-US" dirty="0"/>
              <a:t>[20]={0};</a:t>
            </a:r>
          </a:p>
          <a:p>
            <a:r>
              <a:rPr kumimoji="1" lang="en-US" dirty="0" err="1"/>
              <a:t>Float_t</a:t>
            </a:r>
            <a:r>
              <a:rPr kumimoji="1" lang="en-US" dirty="0"/>
              <a:t> </a:t>
            </a:r>
            <a:r>
              <a:rPr kumimoji="1" lang="en-US" dirty="0" err="1"/>
              <a:t>timH</a:t>
            </a:r>
            <a:r>
              <a:rPr kumimoji="1" lang="en-US" dirty="0"/>
              <a:t>[20]={0};</a:t>
            </a:r>
          </a:p>
          <a:p>
            <a:r>
              <a:rPr kumimoji="1" lang="en-US" dirty="0" err="1"/>
              <a:t>Float_t</a:t>
            </a:r>
            <a:r>
              <a:rPr kumimoji="1" lang="en-US" dirty="0"/>
              <a:t> </a:t>
            </a:r>
            <a:r>
              <a:rPr kumimoji="1" lang="en-US" dirty="0" err="1"/>
              <a:t>mul</a:t>
            </a:r>
            <a:r>
              <a:rPr kumimoji="1" lang="en-US" dirty="0"/>
              <a:t>[200]={0};</a:t>
            </a:r>
          </a:p>
          <a:p>
            <a:r>
              <a:rPr kumimoji="1" lang="en-US" dirty="0" err="1"/>
              <a:t>Float_t</a:t>
            </a:r>
            <a:r>
              <a:rPr kumimoji="1" lang="en-US" dirty="0"/>
              <a:t> num[200]={0};</a:t>
            </a:r>
          </a:p>
          <a:p>
            <a:r>
              <a:rPr kumimoji="1" lang="en-US" dirty="0" err="1"/>
              <a:t>Float_t</a:t>
            </a:r>
            <a:r>
              <a:rPr kumimoji="1" lang="en-US" dirty="0"/>
              <a:t> dis[200]={0};</a:t>
            </a:r>
          </a:p>
          <a:p>
            <a:endParaRPr kumimoji="1" lang="en-US" dirty="0"/>
          </a:p>
          <a:p>
            <a:r>
              <a:rPr kumimoji="1" lang="en-US" dirty="0"/>
              <a:t>tree0-&gt;</a:t>
            </a:r>
            <a:r>
              <a:rPr kumimoji="1" lang="en-US" dirty="0" err="1"/>
              <a:t>SetBranchAddress</a:t>
            </a:r>
            <a:r>
              <a:rPr kumimoji="1" lang="en-US" dirty="0"/>
              <a:t>("GammaL.KE",&amp;</a:t>
            </a:r>
            <a:r>
              <a:rPr kumimoji="1" lang="en-US" dirty="0" err="1"/>
              <a:t>engL</a:t>
            </a:r>
            <a:r>
              <a:rPr kumimoji="1" lang="en-US" dirty="0"/>
              <a:t>);</a:t>
            </a:r>
          </a:p>
          <a:p>
            <a:r>
              <a:rPr kumimoji="1" lang="en-US" dirty="0"/>
              <a:t>tree0-&gt;</a:t>
            </a:r>
            <a:r>
              <a:rPr kumimoji="1" lang="en-US" dirty="0" err="1"/>
              <a:t>SetBranchAddress</a:t>
            </a:r>
            <a:r>
              <a:rPr kumimoji="1" lang="en-US" dirty="0"/>
              <a:t>("GammaH.KE",&amp;</a:t>
            </a:r>
            <a:r>
              <a:rPr kumimoji="1" lang="en-US" dirty="0" err="1"/>
              <a:t>engH</a:t>
            </a:r>
            <a:r>
              <a:rPr kumimoji="1" lang="en-US" dirty="0"/>
              <a:t>);</a:t>
            </a:r>
          </a:p>
          <a:p>
            <a:r>
              <a:rPr kumimoji="1" lang="en-US" dirty="0"/>
              <a:t>tree0-&gt;</a:t>
            </a:r>
            <a:r>
              <a:rPr kumimoji="1" lang="en-US" dirty="0" err="1"/>
              <a:t>SetBranchAddress</a:t>
            </a:r>
            <a:r>
              <a:rPr kumimoji="1" lang="en-US" dirty="0"/>
              <a:t>("GammaL.T",&amp;</a:t>
            </a:r>
            <a:r>
              <a:rPr kumimoji="1" lang="en-US" dirty="0" err="1"/>
              <a:t>timL</a:t>
            </a:r>
            <a:r>
              <a:rPr kumimoji="1" lang="en-US" dirty="0"/>
              <a:t>);</a:t>
            </a:r>
          </a:p>
          <a:p>
            <a:r>
              <a:rPr kumimoji="1" lang="en-US" dirty="0"/>
              <a:t>tree0-&gt;</a:t>
            </a:r>
            <a:r>
              <a:rPr kumimoji="1" lang="en-US" dirty="0" err="1"/>
              <a:t>SetBranchAddress</a:t>
            </a:r>
            <a:r>
              <a:rPr kumimoji="1" lang="en-US" dirty="0"/>
              <a:t>("GammaH.T",&amp;</a:t>
            </a:r>
            <a:r>
              <a:rPr kumimoji="1" lang="en-US" dirty="0" err="1"/>
              <a:t>timH</a:t>
            </a:r>
            <a:r>
              <a:rPr kumimoji="1" lang="en-US" dirty="0"/>
              <a:t>);</a:t>
            </a:r>
          </a:p>
          <a:p>
            <a:r>
              <a:rPr kumimoji="1" lang="en-US" dirty="0"/>
              <a:t>tree0-&gt;</a:t>
            </a:r>
            <a:r>
              <a:rPr kumimoji="1" lang="en-US" dirty="0" err="1"/>
              <a:t>SetBranchAddress</a:t>
            </a:r>
            <a:r>
              <a:rPr kumimoji="1" lang="en-US" dirty="0"/>
              <a:t>("GammaL.</a:t>
            </a:r>
            <a:r>
              <a:rPr kumimoji="1" lang="en-US" dirty="0" err="1"/>
              <a:t>Mult</a:t>
            </a:r>
            <a:r>
              <a:rPr kumimoji="1" lang="en-US" dirty="0"/>
              <a:t>",&amp;</a:t>
            </a:r>
            <a:r>
              <a:rPr kumimoji="1" lang="en-US" dirty="0" err="1"/>
              <a:t>mulL</a:t>
            </a:r>
            <a:r>
              <a:rPr kumimoji="1" lang="en-US" dirty="0"/>
              <a:t>);</a:t>
            </a:r>
          </a:p>
          <a:p>
            <a:r>
              <a:rPr kumimoji="1" lang="en-US" dirty="0"/>
              <a:t>tree0-&gt;</a:t>
            </a:r>
            <a:r>
              <a:rPr kumimoji="1" lang="en-US" dirty="0" err="1"/>
              <a:t>SetBranchAddress</a:t>
            </a:r>
            <a:r>
              <a:rPr kumimoji="1" lang="en-US" dirty="0"/>
              <a:t>("GammaH.</a:t>
            </a:r>
            <a:r>
              <a:rPr kumimoji="1" lang="en-US" dirty="0" err="1"/>
              <a:t>Mult</a:t>
            </a:r>
            <a:r>
              <a:rPr kumimoji="1" lang="en-US" dirty="0"/>
              <a:t>",&amp;</a:t>
            </a:r>
            <a:r>
              <a:rPr kumimoji="1" lang="en-US" dirty="0" err="1"/>
              <a:t>mulH</a:t>
            </a:r>
            <a:r>
              <a:rPr kumimoji="1" lang="en-US" dirty="0"/>
              <a:t>);</a:t>
            </a:r>
          </a:p>
          <a:p>
            <a:endParaRPr kumimoji="1" lang="en-US" dirty="0"/>
          </a:p>
          <a:p>
            <a:r>
              <a:rPr kumimoji="1" lang="en-US" dirty="0"/>
              <a:t>for(</a:t>
            </a:r>
            <a:r>
              <a:rPr kumimoji="1" lang="en-US" dirty="0" err="1"/>
              <a:t>Int_t</a:t>
            </a:r>
            <a:r>
              <a:rPr kumimoji="1" lang="en-US" dirty="0"/>
              <a:t> </a:t>
            </a:r>
            <a:r>
              <a:rPr kumimoji="1" lang="en-US" dirty="0" err="1"/>
              <a:t>i</a:t>
            </a:r>
            <a:r>
              <a:rPr kumimoji="1" lang="en-US" dirty="0"/>
              <a:t>=0;i&lt;tree0-&gt;</a:t>
            </a:r>
            <a:r>
              <a:rPr kumimoji="1" lang="en-US" dirty="0" err="1"/>
              <a:t>GetEntries</a:t>
            </a:r>
            <a:r>
              <a:rPr kumimoji="1" lang="en-US" dirty="0"/>
              <a:t>();</a:t>
            </a:r>
            <a:r>
              <a:rPr kumimoji="1" lang="en-US" dirty="0" err="1"/>
              <a:t>i</a:t>
            </a:r>
            <a:r>
              <a:rPr kumimoji="1" lang="en-US" dirty="0"/>
              <a:t>++){</a:t>
            </a:r>
          </a:p>
          <a:p>
            <a:r>
              <a:rPr kumimoji="1" lang="en-US" dirty="0"/>
              <a:t>tree0-&gt;</a:t>
            </a:r>
            <a:r>
              <a:rPr kumimoji="1" lang="en-US" dirty="0" err="1"/>
              <a:t>GetEntry</a:t>
            </a:r>
            <a:r>
              <a:rPr kumimoji="1" lang="en-US" dirty="0"/>
              <a:t>(</a:t>
            </a:r>
            <a:r>
              <a:rPr kumimoji="1" lang="en-US" dirty="0" err="1"/>
              <a:t>i</a:t>
            </a:r>
            <a:r>
              <a:rPr kumimoji="1" lang="en-US" dirty="0"/>
              <a:t>);</a:t>
            </a:r>
          </a:p>
          <a:p>
            <a:endParaRPr kumimoji="1" lang="en-US" dirty="0"/>
          </a:p>
          <a:p>
            <a:r>
              <a:rPr kumimoji="1" lang="en-US" dirty="0" err="1"/>
              <a:t>masL</a:t>
            </a:r>
            <a:r>
              <a:rPr kumimoji="1" lang="en-US" dirty="0"/>
              <a:t>=tree0-&gt;</a:t>
            </a:r>
            <a:r>
              <a:rPr kumimoji="1" lang="en-US" dirty="0" err="1"/>
              <a:t>GetBranch</a:t>
            </a:r>
            <a:r>
              <a:rPr kumimoji="1" lang="en-US" dirty="0"/>
              <a:t>("</a:t>
            </a:r>
            <a:r>
              <a:rPr kumimoji="1" lang="en-US" dirty="0" err="1"/>
              <a:t>FragmentL</a:t>
            </a:r>
            <a:r>
              <a:rPr kumimoji="1" lang="en-US" dirty="0"/>
              <a:t>")-&gt;</a:t>
            </a:r>
            <a:r>
              <a:rPr kumimoji="1" lang="en-US" dirty="0" err="1"/>
              <a:t>GetLeaf</a:t>
            </a:r>
            <a:r>
              <a:rPr kumimoji="1" lang="en-US" dirty="0"/>
              <a:t>("Mass")-&gt;</a:t>
            </a:r>
            <a:r>
              <a:rPr kumimoji="1" lang="en-US" dirty="0" err="1"/>
              <a:t>GetValue</a:t>
            </a:r>
            <a:r>
              <a:rPr kumimoji="1" lang="en-US" dirty="0"/>
              <a:t>();</a:t>
            </a:r>
          </a:p>
          <a:p>
            <a:r>
              <a:rPr kumimoji="1" lang="en-US" dirty="0" err="1"/>
              <a:t>masH</a:t>
            </a:r>
            <a:r>
              <a:rPr kumimoji="1" lang="en-US" dirty="0"/>
              <a:t>=tree0-&gt;</a:t>
            </a:r>
            <a:r>
              <a:rPr kumimoji="1" lang="en-US" dirty="0" err="1"/>
              <a:t>GetBranch</a:t>
            </a:r>
            <a:r>
              <a:rPr kumimoji="1" lang="en-US" dirty="0"/>
              <a:t>("</a:t>
            </a:r>
            <a:r>
              <a:rPr kumimoji="1" lang="en-US" dirty="0" err="1"/>
              <a:t>FragmentH</a:t>
            </a:r>
            <a:r>
              <a:rPr kumimoji="1" lang="en-US" dirty="0"/>
              <a:t>")-&gt;</a:t>
            </a:r>
            <a:r>
              <a:rPr kumimoji="1" lang="en-US" dirty="0" err="1"/>
              <a:t>GetLeaf</a:t>
            </a:r>
            <a:r>
              <a:rPr kumimoji="1" lang="en-US" dirty="0"/>
              <a:t>("Mass")-&gt;</a:t>
            </a:r>
            <a:r>
              <a:rPr kumimoji="1" lang="en-US" dirty="0" err="1"/>
              <a:t>GetValue</a:t>
            </a:r>
            <a:r>
              <a:rPr kumimoji="1" lang="en-US" dirty="0"/>
              <a:t>();</a:t>
            </a:r>
          </a:p>
          <a:p>
            <a:endParaRPr kumimoji="1" lang="en-US" dirty="0"/>
          </a:p>
          <a:p>
            <a:r>
              <a:rPr kumimoji="1" lang="en-US" dirty="0"/>
              <a:t>for(</a:t>
            </a:r>
            <a:r>
              <a:rPr kumimoji="1" lang="en-US" dirty="0" err="1"/>
              <a:t>Int_t</a:t>
            </a:r>
            <a:r>
              <a:rPr kumimoji="1" lang="en-US" dirty="0"/>
              <a:t> j=0;j&lt;</a:t>
            </a:r>
            <a:r>
              <a:rPr kumimoji="1" lang="en-US" dirty="0" err="1"/>
              <a:t>mulL;j</a:t>
            </a:r>
            <a:r>
              <a:rPr kumimoji="1" lang="en-US" dirty="0"/>
              <a:t>++){</a:t>
            </a:r>
          </a:p>
          <a:p>
            <a:r>
              <a:rPr kumimoji="1" lang="en-US" dirty="0"/>
              <a:t>if(</a:t>
            </a:r>
            <a:r>
              <a:rPr kumimoji="1" lang="en-US" dirty="0" err="1"/>
              <a:t>engL</a:t>
            </a:r>
            <a:r>
              <a:rPr kumimoji="1" lang="en-US" dirty="0"/>
              <a:t>[j]&gt;0.1 &amp; </a:t>
            </a:r>
            <a:r>
              <a:rPr kumimoji="1" lang="en-US" dirty="0" err="1"/>
              <a:t>timL</a:t>
            </a:r>
            <a:r>
              <a:rPr kumimoji="1" lang="en-US" dirty="0"/>
              <a:t>[j]&lt;5.e-9){</a:t>
            </a:r>
          </a:p>
          <a:p>
            <a:r>
              <a:rPr kumimoji="1" lang="en-US" dirty="0" err="1"/>
              <a:t>mul</a:t>
            </a:r>
            <a:r>
              <a:rPr kumimoji="1" lang="en-US" dirty="0"/>
              <a:t>[</a:t>
            </a:r>
            <a:r>
              <a:rPr kumimoji="1" lang="en-US" dirty="0" err="1"/>
              <a:t>masL</a:t>
            </a:r>
            <a:r>
              <a:rPr kumimoji="1" lang="en-US" dirty="0"/>
              <a:t>]++;</a:t>
            </a:r>
          </a:p>
          <a:p>
            <a:r>
              <a:rPr kumimoji="1" lang="en-US" dirty="0"/>
              <a:t>}</a:t>
            </a:r>
          </a:p>
          <a:p>
            <a:r>
              <a:rPr kumimoji="1" lang="en-US" dirty="0"/>
              <a:t>}</a:t>
            </a:r>
          </a:p>
          <a:p>
            <a:r>
              <a:rPr kumimoji="1" lang="en-US" dirty="0"/>
              <a:t>num[</a:t>
            </a:r>
            <a:r>
              <a:rPr kumimoji="1" lang="en-US" dirty="0" err="1"/>
              <a:t>masL</a:t>
            </a:r>
            <a:r>
              <a:rPr kumimoji="1" lang="en-US" dirty="0"/>
              <a:t>]=num[</a:t>
            </a:r>
            <a:r>
              <a:rPr kumimoji="1" lang="en-US" dirty="0" err="1"/>
              <a:t>masL</a:t>
            </a:r>
            <a:r>
              <a:rPr kumimoji="1" lang="en-US" dirty="0"/>
              <a:t>]+1.0;</a:t>
            </a:r>
          </a:p>
          <a:p>
            <a:endParaRPr kumimoji="1" lang="en-US" dirty="0"/>
          </a:p>
          <a:p>
            <a:r>
              <a:rPr kumimoji="1" lang="en-US" dirty="0"/>
              <a:t>for(</a:t>
            </a:r>
            <a:r>
              <a:rPr kumimoji="1" lang="en-US" dirty="0" err="1"/>
              <a:t>Int_t</a:t>
            </a:r>
            <a:r>
              <a:rPr kumimoji="1" lang="en-US" dirty="0"/>
              <a:t> j=0;j&lt;</a:t>
            </a:r>
            <a:r>
              <a:rPr kumimoji="1" lang="en-US" dirty="0" err="1"/>
              <a:t>mulH;j</a:t>
            </a:r>
            <a:r>
              <a:rPr kumimoji="1" lang="en-US" dirty="0"/>
              <a:t>++){</a:t>
            </a:r>
          </a:p>
          <a:p>
            <a:r>
              <a:rPr kumimoji="1" lang="en-US" dirty="0"/>
              <a:t>if(</a:t>
            </a:r>
            <a:r>
              <a:rPr kumimoji="1" lang="en-US" dirty="0" err="1"/>
              <a:t>engH</a:t>
            </a:r>
            <a:r>
              <a:rPr kumimoji="1" lang="en-US" dirty="0"/>
              <a:t>[j]&gt;0.1 &amp; </a:t>
            </a:r>
            <a:r>
              <a:rPr kumimoji="1" lang="en-US" dirty="0" err="1"/>
              <a:t>timH</a:t>
            </a:r>
            <a:r>
              <a:rPr kumimoji="1" lang="en-US" dirty="0"/>
              <a:t>[j]&lt;5.e-9){</a:t>
            </a:r>
          </a:p>
          <a:p>
            <a:r>
              <a:rPr kumimoji="1" lang="en-US" dirty="0" err="1"/>
              <a:t>mul</a:t>
            </a:r>
            <a:r>
              <a:rPr kumimoji="1" lang="en-US" dirty="0"/>
              <a:t>[</a:t>
            </a:r>
            <a:r>
              <a:rPr kumimoji="1" lang="en-US" dirty="0" err="1"/>
              <a:t>masH</a:t>
            </a:r>
            <a:r>
              <a:rPr kumimoji="1" lang="en-US" dirty="0"/>
              <a:t>]++;</a:t>
            </a:r>
          </a:p>
          <a:p>
            <a:r>
              <a:rPr kumimoji="1" lang="en-US" dirty="0"/>
              <a:t>}</a:t>
            </a:r>
          </a:p>
          <a:p>
            <a:r>
              <a:rPr kumimoji="1" lang="en-US" dirty="0"/>
              <a:t>}</a:t>
            </a:r>
          </a:p>
          <a:p>
            <a:r>
              <a:rPr kumimoji="1" lang="en-US" dirty="0"/>
              <a:t>num[</a:t>
            </a:r>
            <a:r>
              <a:rPr kumimoji="1" lang="en-US" dirty="0" err="1"/>
              <a:t>masH</a:t>
            </a:r>
            <a:r>
              <a:rPr kumimoji="1" lang="en-US" dirty="0"/>
              <a:t>]=num[</a:t>
            </a:r>
            <a:r>
              <a:rPr kumimoji="1" lang="en-US" dirty="0" err="1"/>
              <a:t>masH</a:t>
            </a:r>
            <a:r>
              <a:rPr kumimoji="1" lang="en-US" dirty="0"/>
              <a:t>]+1.0;</a:t>
            </a:r>
          </a:p>
          <a:p>
            <a:endParaRPr kumimoji="1" lang="en-US" dirty="0"/>
          </a:p>
          <a:p>
            <a:r>
              <a:rPr kumimoji="1" lang="en-US" dirty="0"/>
              <a:t>}</a:t>
            </a:r>
          </a:p>
          <a:p>
            <a:endParaRPr kumimoji="1" lang="en-US" dirty="0"/>
          </a:p>
          <a:p>
            <a:r>
              <a:rPr kumimoji="1" lang="en-US" dirty="0" err="1"/>
              <a:t>Float_t</a:t>
            </a:r>
            <a:r>
              <a:rPr kumimoji="1" lang="en-US" dirty="0"/>
              <a:t> x[200]={0};</a:t>
            </a:r>
          </a:p>
          <a:p>
            <a:r>
              <a:rPr kumimoji="1" lang="en-US" dirty="0"/>
              <a:t>for(</a:t>
            </a:r>
            <a:r>
              <a:rPr kumimoji="1" lang="en-US" dirty="0" err="1"/>
              <a:t>Int_t</a:t>
            </a:r>
            <a:r>
              <a:rPr kumimoji="1" lang="en-US" dirty="0"/>
              <a:t> k=0;k&lt;200;k++){</a:t>
            </a:r>
          </a:p>
          <a:p>
            <a:r>
              <a:rPr kumimoji="1" lang="en-US" dirty="0"/>
              <a:t>x[k]=k+1;</a:t>
            </a:r>
          </a:p>
          <a:p>
            <a:r>
              <a:rPr kumimoji="1" lang="en-US" dirty="0"/>
              <a:t>if(num[k]&gt;0){</a:t>
            </a:r>
          </a:p>
          <a:p>
            <a:r>
              <a:rPr kumimoji="1" lang="en-US" dirty="0"/>
              <a:t>dis[k]=</a:t>
            </a:r>
            <a:r>
              <a:rPr kumimoji="1" lang="en-US" dirty="0" err="1"/>
              <a:t>mul</a:t>
            </a:r>
            <a:r>
              <a:rPr kumimoji="1" lang="en-US" dirty="0"/>
              <a:t>[k]/num[k];</a:t>
            </a:r>
          </a:p>
          <a:p>
            <a:r>
              <a:rPr kumimoji="1" lang="en-US" dirty="0"/>
              <a:t>}</a:t>
            </a:r>
          </a:p>
          <a:p>
            <a:r>
              <a:rPr kumimoji="1" lang="en-US" dirty="0"/>
              <a:t>}</a:t>
            </a:r>
          </a:p>
          <a:p>
            <a:endParaRPr kumimoji="1" lang="en-US" dirty="0"/>
          </a:p>
          <a:p>
            <a:r>
              <a:rPr kumimoji="1" lang="en-US" dirty="0"/>
              <a:t>gr1=new </a:t>
            </a:r>
            <a:r>
              <a:rPr kumimoji="1" lang="en-US" dirty="0" err="1"/>
              <a:t>TGraph</a:t>
            </a:r>
            <a:r>
              <a:rPr kumimoji="1" lang="en-US" dirty="0"/>
              <a:t>(200,x,dis)</a:t>
            </a:r>
          </a:p>
          <a:p>
            <a:r>
              <a:rPr kumimoji="1" lang="en-US" dirty="0"/>
              <a:t>gr1-&gt;</a:t>
            </a:r>
            <a:r>
              <a:rPr kumimoji="1" lang="en-US" dirty="0" err="1"/>
              <a:t>GetXaxis</a:t>
            </a:r>
            <a:r>
              <a:rPr kumimoji="1" lang="en-US" dirty="0"/>
              <a:t>()-&gt;</a:t>
            </a:r>
            <a:r>
              <a:rPr kumimoji="1" lang="en-US" dirty="0" err="1"/>
              <a:t>SetRangeUser</a:t>
            </a:r>
            <a:r>
              <a:rPr kumimoji="1" lang="en-US" dirty="0"/>
              <a:t>(75,160)</a:t>
            </a:r>
          </a:p>
          <a:p>
            <a:r>
              <a:rPr kumimoji="1" lang="en-US" dirty="0"/>
              <a:t>gr1-&gt;</a:t>
            </a:r>
            <a:r>
              <a:rPr kumimoji="1" lang="en-US" dirty="0" err="1"/>
              <a:t>SetLineColor</a:t>
            </a:r>
            <a:r>
              <a:rPr kumimoji="1" lang="en-US" dirty="0"/>
              <a:t>(8)</a:t>
            </a:r>
          </a:p>
          <a:p>
            <a:r>
              <a:rPr kumimoji="1" lang="en-US" dirty="0"/>
              <a:t>gr1-&gt;Draw("AL")</a:t>
            </a:r>
          </a:p>
          <a:p>
            <a:endParaRPr kumimoji="1" 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D5FF665-4FA8-E48A-9A66-FB45534ABBFE}"/>
              </a:ext>
            </a:extLst>
          </p:cNvPr>
          <p:cNvSpPr txBox="1"/>
          <p:nvPr/>
        </p:nvSpPr>
        <p:spPr>
          <a:xfrm>
            <a:off x="1639245" y="1798638"/>
            <a:ext cx="359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Gamma </a:t>
            </a:r>
            <a:r>
              <a:rPr lang="fr-FR" dirty="0" err="1"/>
              <a:t>with</a:t>
            </a:r>
            <a:r>
              <a:rPr lang="fr-FR" dirty="0"/>
              <a:t> E &gt; 100keV and T &lt; 5ns</a:t>
            </a:r>
            <a:endParaRPr lang="en-US" dirty="0"/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0974E46-EE54-8362-B7E0-F9E7381B210F}"/>
              </a:ext>
            </a:extLst>
          </p:cNvPr>
          <p:cNvGrpSpPr/>
          <p:nvPr/>
        </p:nvGrpSpPr>
        <p:grpSpPr>
          <a:xfrm>
            <a:off x="-6323194" y="1555856"/>
            <a:ext cx="6082131" cy="4772525"/>
            <a:chOff x="13869" y="1336019"/>
            <a:chExt cx="6362293" cy="4992362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1974110A-CCAF-670B-C88C-DB6BD1063903}"/>
                </a:ext>
              </a:extLst>
            </p:cNvPr>
            <p:cNvGrpSpPr/>
            <p:nvPr/>
          </p:nvGrpSpPr>
          <p:grpSpPr>
            <a:xfrm>
              <a:off x="139429" y="1336019"/>
              <a:ext cx="6236733" cy="4817397"/>
              <a:chOff x="139429" y="1336019"/>
              <a:chExt cx="6236733" cy="4817397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4178EC51-CCE8-50EE-BE4B-2E381E17CF72}"/>
                  </a:ext>
                </a:extLst>
              </p:cNvPr>
              <p:cNvGrpSpPr/>
              <p:nvPr/>
            </p:nvGrpSpPr>
            <p:grpSpPr>
              <a:xfrm>
                <a:off x="139429" y="1336019"/>
                <a:ext cx="6236733" cy="4817397"/>
                <a:chOff x="-5816008" y="2880448"/>
                <a:chExt cx="7533167" cy="5818794"/>
              </a:xfrm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3B6B10CE-BB2B-2F4C-6B68-06C25315BAAE}"/>
                    </a:ext>
                  </a:extLst>
                </p:cNvPr>
                <p:cNvGrpSpPr/>
                <p:nvPr/>
              </p:nvGrpSpPr>
              <p:grpSpPr>
                <a:xfrm>
                  <a:off x="-5750355" y="3528264"/>
                  <a:ext cx="7423263" cy="5170978"/>
                  <a:chOff x="-4844421" y="3756132"/>
                  <a:chExt cx="7423263" cy="5170978"/>
                </a:xfrm>
              </p:grpSpPr>
              <p:pic>
                <p:nvPicPr>
                  <p:cNvPr id="40" name="図 39">
                    <a:extLst>
                      <a:ext uri="{FF2B5EF4-FFF2-40B4-BE49-F238E27FC236}">
                        <a16:creationId xmlns:a16="http://schemas.microsoft.com/office/drawing/2014/main" id="{AAC45CA7-B475-6769-430D-62B46D48997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4451" t="15766" r="13348" b="8835"/>
                  <a:stretch/>
                </p:blipFill>
                <p:spPr>
                  <a:xfrm>
                    <a:off x="-4844421" y="3756132"/>
                    <a:ext cx="7423263" cy="5170978"/>
                  </a:xfrm>
                  <a:prstGeom prst="rect">
                    <a:avLst/>
                  </a:prstGeom>
                </p:spPr>
              </p:pic>
              <p:pic>
                <p:nvPicPr>
                  <p:cNvPr id="41" name="図 40">
                    <a:extLst>
                      <a:ext uri="{FF2B5EF4-FFF2-40B4-BE49-F238E27FC236}">
                        <a16:creationId xmlns:a16="http://schemas.microsoft.com/office/drawing/2014/main" id="{B387ABB7-445B-36C3-8F96-21D1505132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12666" t="20836" r="15345" b="18299"/>
                  <a:stretch/>
                </p:blipFill>
                <p:spPr>
                  <a:xfrm>
                    <a:off x="-4097866" y="3987800"/>
                    <a:ext cx="6501102" cy="4285276"/>
                  </a:xfrm>
                  <a:prstGeom prst="rect">
                    <a:avLst/>
                  </a:prstGeom>
                </p:spPr>
              </p:pic>
              <p:pic>
                <p:nvPicPr>
                  <p:cNvPr id="42" name="図 41">
                    <a:extLst>
                      <a:ext uri="{FF2B5EF4-FFF2-40B4-BE49-F238E27FC236}">
                        <a16:creationId xmlns:a16="http://schemas.microsoft.com/office/drawing/2014/main" id="{F501D935-E5BE-8346-16A7-748A4E21917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12757" t="19316" r="15254" b="18501"/>
                  <a:stretch/>
                </p:blipFill>
                <p:spPr>
                  <a:xfrm>
                    <a:off x="-4097867" y="3869267"/>
                    <a:ext cx="6501102" cy="4360333"/>
                  </a:xfrm>
                  <a:prstGeom prst="rect">
                    <a:avLst/>
                  </a:prstGeom>
                </p:spPr>
              </p:pic>
            </p:grpSp>
            <p:graphicFrame>
              <p:nvGraphicFramePr>
                <p:cNvPr id="39" name="グラフ 38">
                  <a:extLst>
                    <a:ext uri="{FF2B5EF4-FFF2-40B4-BE49-F238E27FC236}">
                      <a16:creationId xmlns:a16="http://schemas.microsoft.com/office/drawing/2014/main" id="{2C9C801A-E61D-5DC4-9BA9-C381D6EE05D3}"/>
                    </a:ext>
                  </a:extLst>
                </p:cNvPr>
                <p:cNvGraphicFramePr>
                  <a:graphicFrameLocks/>
                </p:cNvGraphicFramePr>
                <p:nvPr/>
              </p:nvGraphicFramePr>
              <p:xfrm>
                <a:off x="-5816008" y="2880448"/>
                <a:ext cx="7533167" cy="554395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7"/>
                </a:graphicData>
              </a:graphic>
            </p:graphicFrame>
          </p:grp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946773E9-3A65-6391-BBD1-707D9F7E8832}"/>
                  </a:ext>
                </a:extLst>
              </p:cNvPr>
              <p:cNvSpPr txBox="1"/>
              <p:nvPr/>
            </p:nvSpPr>
            <p:spPr>
              <a:xfrm>
                <a:off x="3547712" y="1923091"/>
                <a:ext cx="22322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>
                    <a:solidFill>
                      <a:srgbClr val="00B050"/>
                    </a:solidFill>
                  </a:rPr>
                  <a:t>2021-CGCM-RIPL20</a:t>
                </a:r>
                <a:endParaRPr kumimoji="1" lang="ja-JP" alt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6D0D4FFB-77FB-89FA-A9B3-FC0F69FFED68}"/>
                  </a:ext>
                </a:extLst>
              </p:cNvPr>
              <p:cNvSpPr txBox="1"/>
              <p:nvPr/>
            </p:nvSpPr>
            <p:spPr>
              <a:xfrm>
                <a:off x="3549956" y="2413362"/>
                <a:ext cx="22322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>
                    <a:solidFill>
                      <a:srgbClr val="0000FF"/>
                    </a:solidFill>
                  </a:rPr>
                  <a:t>2021-CGCM-RIPL21</a:t>
                </a:r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5DDB64AC-8F07-F1F6-D695-5C751ED6F45D}"/>
                  </a:ext>
                </a:extLst>
              </p:cNvPr>
              <p:cNvSpPr txBox="1"/>
              <p:nvPr/>
            </p:nvSpPr>
            <p:spPr>
              <a:xfrm>
                <a:off x="3547713" y="2165870"/>
                <a:ext cx="1903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</a:rPr>
                  <a:t>2021-HFB-RIPL21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7974ADC5-980E-FB3B-5F53-686CE5B416E9}"/>
                  </a:ext>
                </a:extLst>
              </p:cNvPr>
              <p:cNvSpPr txBox="1"/>
              <p:nvPr/>
            </p:nvSpPr>
            <p:spPr>
              <a:xfrm>
                <a:off x="773512" y="2106539"/>
                <a:ext cx="20841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accent1"/>
                    </a:solidFill>
                  </a:rPr>
                  <a:t>2018-CGCM-RIPL15</a:t>
                </a:r>
                <a:endParaRPr kumimoji="1" lang="ja-JP" altLang="en-US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54B63655-CAF1-47B4-205E-B93BD63917CB}"/>
                  </a:ext>
                </a:extLst>
              </p:cNvPr>
              <p:cNvCxnSpPr>
                <a:stCxn id="33" idx="2"/>
              </p:cNvCxnSpPr>
              <p:nvPr/>
            </p:nvCxnSpPr>
            <p:spPr>
              <a:xfrm flipH="1">
                <a:off x="1309010" y="2475871"/>
                <a:ext cx="506553" cy="73420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05E1A80B-BEBD-9CE1-7ADA-782178D35D85}"/>
                  </a:ext>
                </a:extLst>
              </p:cNvPr>
              <p:cNvSpPr txBox="1"/>
              <p:nvPr/>
            </p:nvSpPr>
            <p:spPr>
              <a:xfrm>
                <a:off x="1583983" y="4435637"/>
                <a:ext cx="223223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Measurement</a:t>
                </a:r>
              </a:p>
              <a:p>
                <a:r>
                  <a:rPr kumimoji="1" lang="en-US" altLang="ja-JP" dirty="0"/>
                  <a:t>(</a:t>
                </a:r>
                <a:r>
                  <a:rPr kumimoji="1" lang="en-US" altLang="ja-JP" dirty="0" err="1"/>
                  <a:t>Pleansonton</a:t>
                </a:r>
                <a:r>
                  <a:rPr kumimoji="1" lang="en-US" altLang="ja-JP" dirty="0"/>
                  <a:t> </a:t>
                </a:r>
                <a:r>
                  <a:rPr kumimoji="1" lang="en-US" altLang="ja-JP" i="1" dirty="0"/>
                  <a:t>et al.</a:t>
                </a:r>
                <a:r>
                  <a:rPr kumimoji="1" lang="en-US" altLang="ja-JP" dirty="0"/>
                  <a:t>)</a:t>
                </a:r>
                <a:endParaRPr kumimoji="1" lang="ja-JP" altLang="en-US" dirty="0"/>
              </a:p>
            </p:txBody>
          </p:sp>
          <p:cxnSp>
            <p:nvCxnSpPr>
              <p:cNvPr id="36" name="直線矢印コネクタ 35">
                <a:extLst>
                  <a:ext uri="{FF2B5EF4-FFF2-40B4-BE49-F238E27FC236}">
                    <a16:creationId xmlns:a16="http://schemas.microsoft.com/office/drawing/2014/main" id="{118B26DF-C70F-67A2-E0D8-7DC1F9914A2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09827" y="2165870"/>
                <a:ext cx="337885" cy="39464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矢印コネクタ 36">
                <a:extLst>
                  <a:ext uri="{FF2B5EF4-FFF2-40B4-BE49-F238E27FC236}">
                    <a16:creationId xmlns:a16="http://schemas.microsoft.com/office/drawing/2014/main" id="{3B61F6BA-5793-4B77-A69A-67433B7220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979629" y="4204789"/>
                <a:ext cx="235670" cy="32007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F7300052-F830-F718-D98C-063B5D7EC6E8}"/>
                </a:ext>
              </a:extLst>
            </p:cNvPr>
            <p:cNvSpPr txBox="1"/>
            <p:nvPr/>
          </p:nvSpPr>
          <p:spPr>
            <a:xfrm>
              <a:off x="2988297" y="5959049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dirty="0"/>
                <a:t>Mass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CC7905D-91B1-FA13-237A-6EFFB8E5EF2C}"/>
                </a:ext>
              </a:extLst>
            </p:cNvPr>
            <p:cNvSpPr txBox="1"/>
            <p:nvPr/>
          </p:nvSpPr>
          <p:spPr>
            <a:xfrm rot="16200000">
              <a:off x="-970503" y="3625481"/>
              <a:ext cx="2338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dirty="0"/>
                <a:t>Gamma-</a:t>
              </a:r>
              <a:r>
                <a:rPr kumimoji="1" lang="en-US" dirty="0" err="1"/>
                <a:t>rayMultiplicity</a:t>
              </a:r>
              <a:endParaRPr kumimoji="1" lang="en-US" dirty="0"/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59F5BE0-0E42-5DDB-0105-7D639E391197}"/>
              </a:ext>
            </a:extLst>
          </p:cNvPr>
          <p:cNvSpPr txBox="1"/>
          <p:nvPr/>
        </p:nvSpPr>
        <p:spPr>
          <a:xfrm>
            <a:off x="-26166" y="6541195"/>
            <a:ext cx="71268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* F. </a:t>
            </a:r>
            <a:r>
              <a:rPr lang="en-US" altLang="ja-JP" sz="1600" dirty="0" err="1">
                <a:solidFill>
                  <a:schemeClr val="bg1"/>
                </a:solidFill>
              </a:rPr>
              <a:t>Pleasonton</a:t>
            </a:r>
            <a:r>
              <a:rPr lang="en-US" altLang="ja-JP" sz="1600" dirty="0">
                <a:solidFill>
                  <a:schemeClr val="bg1"/>
                </a:solidFill>
              </a:rPr>
              <a:t>, R.L. Ferguson, H.W. Schmitt, Phys. Rev. C 6, 1023 (1972).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5" name="矢印: 下 44">
            <a:extLst>
              <a:ext uri="{FF2B5EF4-FFF2-40B4-BE49-F238E27FC236}">
                <a16:creationId xmlns:a16="http://schemas.microsoft.com/office/drawing/2014/main" id="{0D50F1E6-AB52-7ACF-935E-5E77F6D88A72}"/>
              </a:ext>
            </a:extLst>
          </p:cNvPr>
          <p:cNvSpPr/>
          <p:nvPr/>
        </p:nvSpPr>
        <p:spPr>
          <a:xfrm>
            <a:off x="7811536" y="3580769"/>
            <a:ext cx="245534" cy="3228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7AA5B55-F78D-AD82-E64E-C954E6D5F495}"/>
              </a:ext>
            </a:extLst>
          </p:cNvPr>
          <p:cNvSpPr/>
          <p:nvPr/>
        </p:nvSpPr>
        <p:spPr>
          <a:xfrm>
            <a:off x="4074888" y="4542561"/>
            <a:ext cx="377934" cy="1245507"/>
          </a:xfrm>
          <a:prstGeom prst="rect">
            <a:avLst/>
          </a:prstGeom>
          <a:solidFill>
            <a:srgbClr val="E4831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25D6915-3013-BCC9-8890-10B77A10DC0A}"/>
              </a:ext>
            </a:extLst>
          </p:cNvPr>
          <p:cNvSpPr/>
          <p:nvPr/>
        </p:nvSpPr>
        <p:spPr>
          <a:xfrm>
            <a:off x="2293426" y="2645515"/>
            <a:ext cx="329585" cy="3142553"/>
          </a:xfrm>
          <a:prstGeom prst="rect">
            <a:avLst/>
          </a:prstGeom>
          <a:solidFill>
            <a:srgbClr val="E4831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23588FE-EE5F-8E2D-CB36-702981DC66F1}"/>
              </a:ext>
            </a:extLst>
          </p:cNvPr>
          <p:cNvSpPr txBox="1"/>
          <p:nvPr/>
        </p:nvSpPr>
        <p:spPr>
          <a:xfrm>
            <a:off x="6343374" y="776335"/>
            <a:ext cx="4702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~</a:t>
            </a:r>
            <a:r>
              <a:rPr kumimoji="1" lang="fr-FR" dirty="0"/>
              <a:t>How can </a:t>
            </a:r>
            <a:r>
              <a:rPr kumimoji="1" lang="fr-FR" dirty="0" err="1"/>
              <a:t>we</a:t>
            </a:r>
            <a:r>
              <a:rPr kumimoji="1" lang="fr-FR" dirty="0"/>
              <a:t> </a:t>
            </a:r>
            <a:r>
              <a:rPr kumimoji="1" lang="fr-FR" dirty="0" err="1"/>
              <a:t>achieve</a:t>
            </a:r>
            <a:r>
              <a:rPr kumimoji="1" lang="fr-FR" dirty="0"/>
              <a:t> </a:t>
            </a:r>
            <a:r>
              <a:rPr kumimoji="1" lang="fr-FR" dirty="0" err="1"/>
              <a:t>even</a:t>
            </a:r>
            <a:r>
              <a:rPr kumimoji="1" lang="fr-FR" dirty="0"/>
              <a:t> </a:t>
            </a:r>
            <a:r>
              <a:rPr kumimoji="1" lang="fr-FR" dirty="0" err="1"/>
              <a:t>better</a:t>
            </a:r>
            <a:r>
              <a:rPr kumimoji="1" lang="fr-FR" dirty="0"/>
              <a:t> agreement?</a:t>
            </a:r>
            <a:r>
              <a:rPr kumimoji="1" lang="en-US" altLang="ja-JP" dirty="0"/>
              <a:t> ~</a:t>
            </a:r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522135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D4DB5F-04E5-7B36-E841-DD66708BB3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ja-JP" sz="6000" dirty="0"/>
              <a:t>Two findings about 				high E </a:t>
            </a:r>
            <a:r>
              <a:rPr lang="en-US" altLang="ja-JP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ja-JP" sz="6000" dirty="0"/>
              <a:t>-rays and codes</a:t>
            </a:r>
            <a:endParaRPr kumimoji="1" lang="ja-JP" altLang="en-US" sz="60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1653D12-D27F-C4D7-9748-64CF405BA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6581078-F131-D3EC-B0A6-30496563CE41}"/>
              </a:ext>
            </a:extLst>
          </p:cNvPr>
          <p:cNvSpPr txBox="1"/>
          <p:nvPr/>
        </p:nvSpPr>
        <p:spPr>
          <a:xfrm>
            <a:off x="711200" y="1811617"/>
            <a:ext cx="3051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2800" dirty="0"/>
              <a:t>Before conclusion…</a:t>
            </a:r>
          </a:p>
        </p:txBody>
      </p:sp>
    </p:spTree>
    <p:extLst>
      <p:ext uri="{BB962C8B-B14F-4D97-AF65-F5344CB8AC3E}">
        <p14:creationId xmlns:p14="http://schemas.microsoft.com/office/powerpoint/2010/main" val="1602330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>
            <a:extLst>
              <a:ext uri="{FF2B5EF4-FFF2-40B4-BE49-F238E27FC236}">
                <a16:creationId xmlns:a16="http://schemas.microsoft.com/office/drawing/2014/main" id="{2EFEAB15-53DE-E612-BB59-DA6C076816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660855" y="4475877"/>
            <a:ext cx="1531145" cy="86126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CFC60FD6-0BB2-A879-39D5-97E63F9C2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fr-FR" altLang="ja-JP" dirty="0" err="1"/>
              <a:t>Comparison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with</a:t>
            </a:r>
            <a:r>
              <a:rPr kumimoji="1" lang="fr-FR" altLang="ja-JP" dirty="0"/>
              <a:t> CoH</a:t>
            </a:r>
            <a:r>
              <a:rPr kumimoji="1" lang="fr-FR" altLang="ja-JP" baseline="-25000" dirty="0"/>
              <a:t>3</a:t>
            </a:r>
            <a:endParaRPr kumimoji="1" lang="ja-JP" altLang="en-US" baseline="-25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24A46E-F370-FC84-15CA-17507BDD2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31" y="5401230"/>
            <a:ext cx="2376731" cy="86126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kumimoji="1" lang="fr-FR" altLang="ja-JP" dirty="0"/>
              <a:t>Main </a:t>
            </a:r>
            <a:r>
              <a:rPr kumimoji="1" lang="fr-FR" altLang="ja-JP" dirty="0" err="1"/>
              <a:t>Contributors</a:t>
            </a:r>
            <a:r>
              <a:rPr kumimoji="1" lang="fr-FR" altLang="ja-JP" dirty="0"/>
              <a:t>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kumimoji="1" lang="fr-FR" altLang="ja-JP" dirty="0"/>
              <a:t>Transition to            :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EEB25B1-4507-B9C3-14F3-ED907EB57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128D907-1577-437B-01AF-44BFCB07219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33" t="3323" r="2984" b="3586"/>
          <a:stretch/>
        </p:blipFill>
        <p:spPr>
          <a:xfrm>
            <a:off x="6206256" y="2206449"/>
            <a:ext cx="4455108" cy="3029489"/>
          </a:xfrm>
          <a:prstGeom prst="rect">
            <a:avLst/>
          </a:prstGeom>
        </p:spPr>
      </p:pic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272109A-57BA-9390-D5A4-7CF9F5C67BB9}"/>
              </a:ext>
            </a:extLst>
          </p:cNvPr>
          <p:cNvGrpSpPr/>
          <p:nvPr/>
        </p:nvGrpSpPr>
        <p:grpSpPr>
          <a:xfrm>
            <a:off x="525929" y="2153337"/>
            <a:ext cx="5370317" cy="3282694"/>
            <a:chOff x="6108887" y="1934182"/>
            <a:chExt cx="5895182" cy="3730258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DDCA87C4-224F-2C7F-8019-E6A4230524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1547" t="18007" r="13933" b="15062"/>
            <a:stretch/>
          </p:blipFill>
          <p:spPr>
            <a:xfrm>
              <a:off x="7423450" y="1934182"/>
              <a:ext cx="4580619" cy="3144160"/>
            </a:xfrm>
            <a:prstGeom prst="rect">
              <a:avLst/>
            </a:prstGeom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16A60DBF-AE82-4F18-7EE3-A59E3CB67219}"/>
                </a:ext>
              </a:extLst>
            </p:cNvPr>
            <p:cNvSpPr txBox="1"/>
            <p:nvPr/>
          </p:nvSpPr>
          <p:spPr>
            <a:xfrm>
              <a:off x="8984560" y="5295108"/>
              <a:ext cx="14623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Energy (MeV)</a:t>
              </a:r>
              <a:endParaRPr kumimoji="1" lang="ja-JP" altLang="en-US" dirty="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BE13687-EA10-188F-8591-4C3A1224AEF6}"/>
                </a:ext>
              </a:extLst>
            </p:cNvPr>
            <p:cNvSpPr txBox="1"/>
            <p:nvPr/>
          </p:nvSpPr>
          <p:spPr>
            <a:xfrm>
              <a:off x="8583106" y="2873179"/>
              <a:ext cx="1743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Light nuclei total</a:t>
              </a:r>
              <a:endParaRPr kumimoji="1" lang="ja-JP" altLang="en-US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E6ACE916-2196-C209-5046-83E48DA558FD}"/>
                </a:ext>
              </a:extLst>
            </p:cNvPr>
            <p:cNvSpPr txBox="1"/>
            <p:nvPr/>
          </p:nvSpPr>
          <p:spPr>
            <a:xfrm>
              <a:off x="7530310" y="3640106"/>
              <a:ext cx="107497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aseline="30000" dirty="0"/>
                <a:t>99-101</a:t>
              </a:r>
              <a:r>
                <a:rPr kumimoji="1" lang="en-US" altLang="ja-JP" dirty="0"/>
                <a:t>Zr,</a:t>
              </a:r>
              <a:r>
                <a:rPr kumimoji="1" lang="en-US" altLang="ja-JP" baseline="30000" dirty="0"/>
                <a:t> </a:t>
              </a:r>
            </a:p>
            <a:p>
              <a:r>
                <a:rPr kumimoji="1" lang="en-US" altLang="ja-JP" baseline="30000" dirty="0"/>
                <a:t>101-102</a:t>
              </a:r>
              <a:r>
                <a:rPr kumimoji="1" lang="en-US" altLang="ja-JP" dirty="0"/>
                <a:t>Nb,</a:t>
              </a:r>
              <a:r>
                <a:rPr kumimoji="1" lang="en-US" altLang="ja-JP" baseline="30000" dirty="0"/>
                <a:t> </a:t>
              </a:r>
            </a:p>
            <a:p>
              <a:r>
                <a:rPr kumimoji="1" lang="en-US" altLang="ja-JP" baseline="30000" dirty="0"/>
                <a:t>102-104</a:t>
              </a:r>
              <a:r>
                <a:rPr kumimoji="1" lang="en-US" altLang="ja-JP" dirty="0"/>
                <a:t>Mo,</a:t>
              </a:r>
              <a:endParaRPr kumimoji="1" lang="ja-JP" altLang="en-US" dirty="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D6DBBD8C-6173-3A0B-32AC-8D8FE9016203}"/>
                </a:ext>
              </a:extLst>
            </p:cNvPr>
            <p:cNvSpPr/>
            <p:nvPr/>
          </p:nvSpPr>
          <p:spPr>
            <a:xfrm>
              <a:off x="10525027" y="2069184"/>
              <a:ext cx="1325304" cy="803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743A4241-ACE5-1716-ECAC-2BF1BBE86652}"/>
                </a:ext>
              </a:extLst>
            </p:cNvPr>
            <p:cNvSpPr txBox="1"/>
            <p:nvPr/>
          </p:nvSpPr>
          <p:spPr>
            <a:xfrm rot="16200000">
              <a:off x="5590418" y="3200691"/>
              <a:ext cx="1746437" cy="709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Gamma yield</a:t>
              </a:r>
            </a:p>
            <a:p>
              <a:r>
                <a:rPr kumimoji="1" lang="en-US" altLang="ja-JP" dirty="0"/>
                <a:t>(/MeV/fission)</a:t>
              </a:r>
              <a:endParaRPr kumimoji="1" lang="ja-JP" altLang="en-US" dirty="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6D01BC3-5D8F-9F3E-84AE-4D4167DF7AE4}"/>
              </a:ext>
            </a:extLst>
          </p:cNvPr>
          <p:cNvSpPr txBox="1"/>
          <p:nvPr/>
        </p:nvSpPr>
        <p:spPr>
          <a:xfrm>
            <a:off x="3131689" y="1803446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FIFRELIN</a:t>
            </a:r>
            <a:endParaRPr kumimoji="1"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CD5A53E-1D07-3658-6C90-EC783E0DF92B}"/>
              </a:ext>
            </a:extLst>
          </p:cNvPr>
          <p:cNvSpPr txBox="1"/>
          <p:nvPr/>
        </p:nvSpPr>
        <p:spPr>
          <a:xfrm>
            <a:off x="6595906" y="1803446"/>
            <a:ext cx="4559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CoH</a:t>
            </a:r>
            <a:r>
              <a:rPr kumimoji="1" lang="en-US" altLang="ja-JP" baseline="-25000" dirty="0"/>
              <a:t>3</a:t>
            </a:r>
            <a:r>
              <a:rPr kumimoji="1" lang="en-US" altLang="ja-JP" dirty="0"/>
              <a:t> (in </a:t>
            </a:r>
            <a:r>
              <a:rPr kumimoji="1" lang="en-US" altLang="ja-JP" dirty="0" err="1"/>
              <a:t>Makii</a:t>
            </a:r>
            <a:r>
              <a:rPr kumimoji="1" lang="en-US" altLang="ja-JP" dirty="0"/>
              <a:t> et al., PRC, 100, 044610 (2019))</a:t>
            </a:r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F2A269A-0DF7-B35C-2132-668C365CDFE4}"/>
              </a:ext>
            </a:extLst>
          </p:cNvPr>
          <p:cNvSpPr txBox="1"/>
          <p:nvPr/>
        </p:nvSpPr>
        <p:spPr>
          <a:xfrm>
            <a:off x="12659020" y="632417"/>
            <a:ext cx="1034709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tree0-&gt;Draw("GammaL.KE","</a:t>
            </a:r>
            <a:r>
              <a:rPr kumimoji="1" lang="en-US" altLang="ja-JP" dirty="0" err="1"/>
              <a:t>FragmentL_Post.Mass</a:t>
            </a:r>
            <a:r>
              <a:rPr kumimoji="1" lang="en-US" altLang="ja-JP" dirty="0"/>
              <a:t>==103&amp;FragmentL_Post.Charge==41")</a:t>
            </a:r>
          </a:p>
          <a:p>
            <a:r>
              <a:rPr kumimoji="1" lang="en-US" altLang="ja-JP" dirty="0"/>
              <a:t>tree0-&gt;Draw("GammaL.KE&gt;&gt;z2","FragmentL_Post.Mass==102&amp;FragmentL_Post.Charge==41","same")</a:t>
            </a:r>
          </a:p>
          <a:p>
            <a:r>
              <a:rPr kumimoji="1" lang="en-US" altLang="ja-JP" dirty="0"/>
              <a:t>tree0-&gt;Draw("GammaL.KE&gt;&gt;z3","FragmentL_Post.Mass==109&amp;FragmentL_Post.Charge==43","same")</a:t>
            </a:r>
          </a:p>
          <a:p>
            <a:r>
              <a:rPr kumimoji="1" lang="en-US" altLang="ja-JP" dirty="0"/>
              <a:t>tree0-&gt;Draw("GammaL.KE&gt;&gt;z4","FragmentL_Post.Mass==86&amp;FragmentL_Post.Charge==35","same")</a:t>
            </a:r>
          </a:p>
          <a:p>
            <a:r>
              <a:rPr kumimoji="1" lang="en-US" altLang="ja-JP" dirty="0"/>
              <a:t>z2-&gt;</a:t>
            </a:r>
            <a:r>
              <a:rPr kumimoji="1" lang="en-US" altLang="ja-JP" dirty="0" err="1"/>
              <a:t>SetLineColor</a:t>
            </a:r>
            <a:r>
              <a:rPr kumimoji="1" lang="en-US" altLang="ja-JP" dirty="0"/>
              <a:t>(2)</a:t>
            </a:r>
          </a:p>
          <a:p>
            <a:r>
              <a:rPr kumimoji="1" lang="en-US" altLang="ja-JP" dirty="0"/>
              <a:t>z3-&gt;</a:t>
            </a:r>
            <a:r>
              <a:rPr kumimoji="1" lang="en-US" altLang="ja-JP" dirty="0" err="1"/>
              <a:t>SetLineColor</a:t>
            </a:r>
            <a:r>
              <a:rPr kumimoji="1" lang="en-US" altLang="ja-JP" dirty="0"/>
              <a:t>(3)</a:t>
            </a:r>
          </a:p>
          <a:p>
            <a:r>
              <a:rPr kumimoji="1" lang="en-US" altLang="ja-JP" dirty="0"/>
              <a:t>z4-&gt;</a:t>
            </a:r>
            <a:r>
              <a:rPr kumimoji="1" lang="en-US" altLang="ja-JP" dirty="0" err="1"/>
              <a:t>SetLineColor</a:t>
            </a:r>
            <a:r>
              <a:rPr kumimoji="1" lang="en-US" altLang="ja-JP" dirty="0"/>
              <a:t>(4)</a:t>
            </a:r>
          </a:p>
          <a:p>
            <a:r>
              <a:rPr kumimoji="1" lang="en-US" altLang="ja-JP" dirty="0" err="1"/>
              <a:t>gPad</a:t>
            </a:r>
            <a:r>
              <a:rPr kumimoji="1" lang="en-US" altLang="ja-JP" dirty="0"/>
              <a:t>-&gt;</a:t>
            </a:r>
            <a:r>
              <a:rPr kumimoji="1" lang="en-US" altLang="ja-JP" dirty="0" err="1"/>
              <a:t>SetLogy</a:t>
            </a:r>
            <a:r>
              <a:rPr kumimoji="1" lang="en-US" altLang="ja-JP" dirty="0"/>
              <a:t>(1) </a:t>
            </a:r>
          </a:p>
          <a:p>
            <a:endParaRPr kumimoji="1" lang="en-US" altLang="ja-JP" dirty="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4BF8221-F6C9-5312-3766-74D5AFC2B6BB}"/>
              </a:ext>
            </a:extLst>
          </p:cNvPr>
          <p:cNvGrpSpPr/>
          <p:nvPr/>
        </p:nvGrpSpPr>
        <p:grpSpPr>
          <a:xfrm>
            <a:off x="12808644" y="3068917"/>
            <a:ext cx="7392583" cy="5613991"/>
            <a:chOff x="-1296583" y="1160186"/>
            <a:chExt cx="7392583" cy="5613991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642B6B74-4765-1426-277B-AE7CD0D8D19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1296583" y="1160186"/>
              <a:ext cx="7392583" cy="5613991"/>
            </a:xfrm>
            <a:prstGeom prst="rect">
              <a:avLst/>
            </a:prstGeom>
          </p:spPr>
        </p:pic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908B1A83-BD9B-B78B-BA41-BF4BFE8ABB4B}"/>
                </a:ext>
              </a:extLst>
            </p:cNvPr>
            <p:cNvSpPr txBox="1"/>
            <p:nvPr/>
          </p:nvSpPr>
          <p:spPr>
            <a:xfrm>
              <a:off x="-113762" y="2642191"/>
              <a:ext cx="7473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aseline="30000" dirty="0">
                  <a:solidFill>
                    <a:srgbClr val="FF0000"/>
                  </a:solidFill>
                </a:rPr>
                <a:t>102</a:t>
              </a:r>
              <a:r>
                <a:rPr kumimoji="1" lang="en-US" altLang="ja-JP" dirty="0">
                  <a:solidFill>
                    <a:srgbClr val="FF0000"/>
                  </a:solidFill>
                </a:rPr>
                <a:t>Nb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599D41A2-C15E-4FA8-B888-C6CB82C89F14}"/>
                </a:ext>
              </a:extLst>
            </p:cNvPr>
            <p:cNvSpPr txBox="1"/>
            <p:nvPr/>
          </p:nvSpPr>
          <p:spPr>
            <a:xfrm>
              <a:off x="-247475" y="3591000"/>
              <a:ext cx="5469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aseline="30000" dirty="0">
                  <a:solidFill>
                    <a:srgbClr val="0000FF"/>
                  </a:solidFill>
                </a:rPr>
                <a:t>86</a:t>
              </a:r>
              <a:r>
                <a:rPr kumimoji="1" lang="en-US" altLang="ja-JP" dirty="0">
                  <a:solidFill>
                    <a:srgbClr val="0000FF"/>
                  </a:solidFill>
                </a:rPr>
                <a:t>Br</a:t>
              </a:r>
              <a:endParaRPr kumimoji="1" lang="ja-JP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5E8404E-F0C6-12A6-359E-0729BBD1E2D1}"/>
                </a:ext>
              </a:extLst>
            </p:cNvPr>
            <p:cNvSpPr txBox="1"/>
            <p:nvPr/>
          </p:nvSpPr>
          <p:spPr>
            <a:xfrm>
              <a:off x="-285575" y="4371698"/>
              <a:ext cx="70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aseline="30000" dirty="0">
                  <a:solidFill>
                    <a:srgbClr val="00B050"/>
                  </a:solidFill>
                </a:rPr>
                <a:t>109</a:t>
              </a:r>
              <a:r>
                <a:rPr kumimoji="1" lang="en-US" altLang="ja-JP" dirty="0">
                  <a:solidFill>
                    <a:srgbClr val="00B050"/>
                  </a:solidFill>
                </a:rPr>
                <a:t>Tc</a:t>
              </a:r>
              <a:endParaRPr kumimoji="1" lang="ja-JP" altLang="en-US" dirty="0">
                <a:solidFill>
                  <a:srgbClr val="00B050"/>
                </a:solidFill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540FC52F-BFD8-8CBB-269C-4E16B7AA648E}"/>
                </a:ext>
              </a:extLst>
            </p:cNvPr>
            <p:cNvSpPr txBox="1"/>
            <p:nvPr/>
          </p:nvSpPr>
          <p:spPr>
            <a:xfrm>
              <a:off x="897199" y="3743048"/>
              <a:ext cx="7473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aseline="30000" dirty="0"/>
                <a:t>103</a:t>
              </a:r>
              <a:r>
                <a:rPr kumimoji="1" lang="en-US" altLang="ja-JP" dirty="0"/>
                <a:t>Nb</a:t>
              </a:r>
              <a:endParaRPr kumimoji="1" lang="ja-JP" altLang="en-US" dirty="0"/>
            </a:p>
          </p:txBody>
        </p:sp>
      </p:grpSp>
      <p:sp>
        <p:nvSpPr>
          <p:cNvPr id="30" name="コンテンツ プレースホルダー 2">
            <a:extLst>
              <a:ext uri="{FF2B5EF4-FFF2-40B4-BE49-F238E27FC236}">
                <a16:creationId xmlns:a16="http://schemas.microsoft.com/office/drawing/2014/main" id="{F859C090-73EC-B347-E05B-9F093EE00A7B}"/>
              </a:ext>
            </a:extLst>
          </p:cNvPr>
          <p:cNvSpPr txBox="1">
            <a:spLocks/>
          </p:cNvSpPr>
          <p:nvPr/>
        </p:nvSpPr>
        <p:spPr>
          <a:xfrm>
            <a:off x="2331956" y="5396923"/>
            <a:ext cx="11757536" cy="86126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altLang="ja-JP" dirty="0" err="1"/>
              <a:t>Abundant</a:t>
            </a:r>
            <a:r>
              <a:rPr lang="fr-FR" altLang="ja-JP" dirty="0"/>
              <a:t> </a:t>
            </a:r>
            <a:r>
              <a:rPr lang="fr-FR" altLang="ja-JP" dirty="0" err="1"/>
              <a:t>nuclei</a:t>
            </a:r>
            <a:r>
              <a:rPr lang="fr-FR" altLang="ja-JP" dirty="0"/>
              <a:t> </a:t>
            </a:r>
            <a:r>
              <a:rPr lang="fr-FR" altLang="ja-JP" dirty="0" err="1"/>
              <a:t>with</a:t>
            </a:r>
            <a:r>
              <a:rPr lang="fr-FR" altLang="ja-JP" dirty="0"/>
              <a:t> mass </a:t>
            </a:r>
            <a:r>
              <a:rPr lang="fr-FR" altLang="ja-JP" dirty="0">
                <a:solidFill>
                  <a:srgbClr val="FF0000"/>
                </a:solidFill>
              </a:rPr>
              <a:t>99-104</a:t>
            </a:r>
            <a:r>
              <a:rPr lang="fr-FR" altLang="ja-JP" dirty="0"/>
              <a:t>. </a:t>
            </a:r>
            <a:r>
              <a:rPr lang="ja-JP" altLang="en-US" dirty="0"/>
              <a:t>⇔　　</a:t>
            </a:r>
            <a:r>
              <a:rPr lang="en-US" altLang="ja-JP" dirty="0"/>
              <a:t>A</a:t>
            </a:r>
            <a:r>
              <a:rPr lang="fr-FR" altLang="ja-JP" dirty="0"/>
              <a:t> few dominant </a:t>
            </a:r>
            <a:r>
              <a:rPr lang="fr-FR" altLang="ja-JP" dirty="0" err="1"/>
              <a:t>nuclei</a:t>
            </a:r>
            <a:r>
              <a:rPr lang="fr-FR" altLang="ja-JP" dirty="0"/>
              <a:t> </a:t>
            </a:r>
            <a:r>
              <a:rPr lang="fr-FR" altLang="ja-JP" dirty="0" err="1"/>
              <a:t>including</a:t>
            </a:r>
            <a:r>
              <a:rPr lang="fr-FR" altLang="ja-JP" dirty="0"/>
              <a:t> </a:t>
            </a:r>
            <a:r>
              <a:rPr lang="fr-FR" altLang="ja-JP" dirty="0">
                <a:solidFill>
                  <a:srgbClr val="FF0000"/>
                </a:solidFill>
              </a:rPr>
              <a:t>Br-86</a:t>
            </a:r>
            <a:r>
              <a:rPr lang="fr-FR" altLang="ja-JP" dirty="0"/>
              <a:t>. </a:t>
            </a:r>
          </a:p>
          <a:p>
            <a:pPr marL="0" indent="0">
              <a:buNone/>
            </a:pPr>
            <a:r>
              <a:rPr lang="fr-FR" altLang="ja-JP" dirty="0"/>
              <a:t>High J, </a:t>
            </a:r>
            <a:r>
              <a:rPr lang="fr-FR" altLang="ja-JP" dirty="0" err="1">
                <a:solidFill>
                  <a:srgbClr val="FF0000"/>
                </a:solidFill>
              </a:rPr>
              <a:t>unbound</a:t>
            </a:r>
            <a:r>
              <a:rPr lang="fr-FR" altLang="ja-JP" dirty="0">
                <a:solidFill>
                  <a:srgbClr val="FF0000"/>
                </a:solidFill>
              </a:rPr>
              <a:t> </a:t>
            </a:r>
            <a:r>
              <a:rPr lang="fr-FR" altLang="ja-JP" dirty="0"/>
              <a:t>states.          	</a:t>
            </a:r>
            <a:r>
              <a:rPr lang="ja-JP" altLang="en-US" dirty="0"/>
              <a:t>⇔　　</a:t>
            </a:r>
            <a:r>
              <a:rPr lang="fr-FR" altLang="ja-JP" dirty="0"/>
              <a:t>High J, </a:t>
            </a:r>
            <a:r>
              <a:rPr lang="fr-FR" altLang="ja-JP" dirty="0" err="1"/>
              <a:t>lowE</a:t>
            </a:r>
            <a:r>
              <a:rPr lang="fr-FR" altLang="ja-JP" dirty="0"/>
              <a:t> </a:t>
            </a:r>
            <a:r>
              <a:rPr lang="fr-FR" altLang="ja-JP" dirty="0" err="1">
                <a:solidFill>
                  <a:srgbClr val="FF0000"/>
                </a:solidFill>
              </a:rPr>
              <a:t>discrete</a:t>
            </a:r>
            <a:r>
              <a:rPr lang="fr-FR" altLang="ja-JP" dirty="0">
                <a:solidFill>
                  <a:srgbClr val="FF0000"/>
                </a:solidFill>
              </a:rPr>
              <a:t> </a:t>
            </a:r>
            <a:r>
              <a:rPr lang="fr-FR" altLang="ja-JP" dirty="0"/>
              <a:t>states</a:t>
            </a:r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6A647E4B-5AD6-1B0D-2479-A1C8AE6E2A4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rcRect l="10748" r="17812"/>
          <a:stretch/>
        </p:blipFill>
        <p:spPr>
          <a:xfrm>
            <a:off x="14232" y="4409531"/>
            <a:ext cx="1048740" cy="97339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A620D8-14AB-D683-B06D-5515F31A1CE0}"/>
              </a:ext>
            </a:extLst>
          </p:cNvPr>
          <p:cNvSpPr txBox="1"/>
          <p:nvPr/>
        </p:nvSpPr>
        <p:spPr>
          <a:xfrm>
            <a:off x="7805193" y="5174169"/>
            <a:ext cx="1332128" cy="3250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Energy (MeV)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19D9AE5-AA21-3DD8-4C6B-200002674E5F}"/>
              </a:ext>
            </a:extLst>
          </p:cNvPr>
          <p:cNvSpPr txBox="1"/>
          <p:nvPr/>
        </p:nvSpPr>
        <p:spPr>
          <a:xfrm rot="16200000">
            <a:off x="4847458" y="3618820"/>
            <a:ext cx="2357572" cy="3250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Gamma yield(/MeV/fission)</a:t>
            </a:r>
            <a:endParaRPr kumimoji="1" lang="ja-JP" altLang="en-US" dirty="0"/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A7D068A-F05B-1F0F-63F5-6CBB2A613F43}"/>
              </a:ext>
            </a:extLst>
          </p:cNvPr>
          <p:cNvGrpSpPr/>
          <p:nvPr/>
        </p:nvGrpSpPr>
        <p:grpSpPr>
          <a:xfrm>
            <a:off x="1113166" y="2214028"/>
            <a:ext cx="4872579" cy="2960137"/>
            <a:chOff x="1012554" y="1914869"/>
            <a:chExt cx="5343579" cy="3324216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6028D5D6-E89E-EBCA-3367-6461090F007B}"/>
                </a:ext>
              </a:extLst>
            </p:cNvPr>
            <p:cNvSpPr txBox="1"/>
            <p:nvPr/>
          </p:nvSpPr>
          <p:spPr>
            <a:xfrm>
              <a:off x="1012554" y="3912065"/>
              <a:ext cx="6960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2x10</a:t>
              </a:r>
              <a:r>
                <a:rPr kumimoji="1" lang="en-US" altLang="ja-JP" sz="1600" baseline="30000" dirty="0"/>
                <a:t>-6</a:t>
              </a:r>
              <a:endParaRPr kumimoji="1" lang="ja-JP" altLang="en-US" sz="1600" baseline="30000" dirty="0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95734781-DE7D-571F-358E-A1445E5323CD}"/>
                </a:ext>
              </a:extLst>
            </p:cNvPr>
            <p:cNvSpPr txBox="1"/>
            <p:nvPr/>
          </p:nvSpPr>
          <p:spPr>
            <a:xfrm>
              <a:off x="1012554" y="3512626"/>
              <a:ext cx="6960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2x10</a:t>
              </a:r>
              <a:r>
                <a:rPr kumimoji="1" lang="en-US" altLang="ja-JP" sz="1600" baseline="30000" dirty="0"/>
                <a:t>-5</a:t>
              </a:r>
              <a:endParaRPr kumimoji="1" lang="ja-JP" altLang="en-US" sz="1600" baseline="30000" dirty="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885455E-FDE5-9297-1925-4DB291948355}"/>
                </a:ext>
              </a:extLst>
            </p:cNvPr>
            <p:cNvSpPr txBox="1"/>
            <p:nvPr/>
          </p:nvSpPr>
          <p:spPr>
            <a:xfrm>
              <a:off x="1012554" y="3113189"/>
              <a:ext cx="6960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2x10</a:t>
              </a:r>
              <a:r>
                <a:rPr kumimoji="1" lang="en-US" altLang="ja-JP" sz="1600" baseline="30000" dirty="0"/>
                <a:t>-4</a:t>
              </a:r>
              <a:endParaRPr kumimoji="1" lang="ja-JP" altLang="en-US" sz="1600" baseline="30000" dirty="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E59B832D-3F44-1371-BBBC-068D0C8021E7}"/>
                </a:ext>
              </a:extLst>
            </p:cNvPr>
            <p:cNvSpPr txBox="1"/>
            <p:nvPr/>
          </p:nvSpPr>
          <p:spPr>
            <a:xfrm>
              <a:off x="1012554" y="2713748"/>
              <a:ext cx="6960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2x10</a:t>
              </a:r>
              <a:r>
                <a:rPr kumimoji="1" lang="en-US" altLang="ja-JP" sz="1600" baseline="30000" dirty="0"/>
                <a:t>-3</a:t>
              </a:r>
              <a:endParaRPr kumimoji="1" lang="ja-JP" altLang="en-US" sz="1600" baseline="30000" dirty="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1F043834-8845-52BF-64B1-1A7E289432E2}"/>
                </a:ext>
              </a:extLst>
            </p:cNvPr>
            <p:cNvSpPr txBox="1"/>
            <p:nvPr/>
          </p:nvSpPr>
          <p:spPr>
            <a:xfrm>
              <a:off x="1012554" y="2314306"/>
              <a:ext cx="6960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2x10</a:t>
              </a:r>
              <a:r>
                <a:rPr kumimoji="1" lang="en-US" altLang="ja-JP" sz="1600" baseline="30000" dirty="0"/>
                <a:t>-2</a:t>
              </a:r>
              <a:endParaRPr kumimoji="1" lang="ja-JP" altLang="en-US" sz="1600" baseline="30000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AB27B8ED-DF3D-8052-53F1-4F894C935602}"/>
                </a:ext>
              </a:extLst>
            </p:cNvPr>
            <p:cNvSpPr txBox="1"/>
            <p:nvPr/>
          </p:nvSpPr>
          <p:spPr>
            <a:xfrm>
              <a:off x="1012554" y="1914869"/>
              <a:ext cx="6960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2x10</a:t>
              </a:r>
              <a:r>
                <a:rPr kumimoji="1" lang="en-US" altLang="ja-JP" sz="1600" baseline="30000" dirty="0"/>
                <a:t>-1</a:t>
              </a:r>
              <a:endParaRPr kumimoji="1" lang="ja-JP" altLang="en-US" sz="1600" baseline="30000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D481AC7-6015-96E1-0F50-8476BCEE9E88}"/>
                </a:ext>
              </a:extLst>
            </p:cNvPr>
            <p:cNvSpPr txBox="1"/>
            <p:nvPr/>
          </p:nvSpPr>
          <p:spPr>
            <a:xfrm>
              <a:off x="1012554" y="4311506"/>
              <a:ext cx="6960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2x10</a:t>
              </a:r>
              <a:r>
                <a:rPr kumimoji="1" lang="en-US" altLang="ja-JP" sz="1600" baseline="30000" dirty="0"/>
                <a:t>-7</a:t>
              </a:r>
              <a:endParaRPr kumimoji="1" lang="ja-JP" altLang="en-US" sz="1600" baseline="30000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DB8022CC-1A7C-ACE2-AC66-F3E26FFAB89A}"/>
                </a:ext>
              </a:extLst>
            </p:cNvPr>
            <p:cNvSpPr txBox="1"/>
            <p:nvPr/>
          </p:nvSpPr>
          <p:spPr>
            <a:xfrm>
              <a:off x="1962151" y="4869753"/>
              <a:ext cx="214001" cy="325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2</a:t>
              </a:r>
              <a:endParaRPr kumimoji="1" lang="ja-JP" altLang="en-US" baseline="30000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9D25C914-7093-264E-D8EE-C9F776480070}"/>
                </a:ext>
              </a:extLst>
            </p:cNvPr>
            <p:cNvSpPr txBox="1"/>
            <p:nvPr/>
          </p:nvSpPr>
          <p:spPr>
            <a:xfrm>
              <a:off x="2418751" y="4869753"/>
              <a:ext cx="214001" cy="325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4</a:t>
              </a:r>
              <a:endParaRPr kumimoji="1" lang="ja-JP" altLang="en-US" baseline="30000" dirty="0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F476349-7236-4856-BB89-DC6DB370ED62}"/>
                </a:ext>
              </a:extLst>
            </p:cNvPr>
            <p:cNvSpPr txBox="1"/>
            <p:nvPr/>
          </p:nvSpPr>
          <p:spPr>
            <a:xfrm>
              <a:off x="2846022" y="4869753"/>
              <a:ext cx="214001" cy="325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6</a:t>
              </a:r>
              <a:endParaRPr kumimoji="1" lang="ja-JP" altLang="en-US" baseline="30000" dirty="0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056A349B-29C6-4CB3-1DBD-FEABDADFC50E}"/>
                </a:ext>
              </a:extLst>
            </p:cNvPr>
            <p:cNvSpPr txBox="1"/>
            <p:nvPr/>
          </p:nvSpPr>
          <p:spPr>
            <a:xfrm>
              <a:off x="3278629" y="4869753"/>
              <a:ext cx="214001" cy="325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8</a:t>
              </a:r>
              <a:endParaRPr kumimoji="1" lang="ja-JP" altLang="en-US" baseline="30000" dirty="0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0345CFD6-8E04-60D1-7A03-B377C99EF530}"/>
                </a:ext>
              </a:extLst>
            </p:cNvPr>
            <p:cNvSpPr txBox="1"/>
            <p:nvPr/>
          </p:nvSpPr>
          <p:spPr>
            <a:xfrm>
              <a:off x="3677714" y="4869753"/>
              <a:ext cx="301055" cy="325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endParaRPr kumimoji="1" lang="ja-JP" altLang="en-US" baseline="30000" dirty="0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19D5A0BF-76F0-C4CE-50BE-322C6570B6AB}"/>
                </a:ext>
              </a:extLst>
            </p:cNvPr>
            <p:cNvSpPr txBox="1"/>
            <p:nvPr/>
          </p:nvSpPr>
          <p:spPr>
            <a:xfrm>
              <a:off x="4121997" y="4869753"/>
              <a:ext cx="301055" cy="325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12</a:t>
              </a:r>
              <a:endParaRPr kumimoji="1" lang="ja-JP" altLang="en-US" baseline="30000" dirty="0"/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89DC4F30-70B2-A128-648B-B4B369DD025C}"/>
                </a:ext>
              </a:extLst>
            </p:cNvPr>
            <p:cNvSpPr txBox="1"/>
            <p:nvPr/>
          </p:nvSpPr>
          <p:spPr>
            <a:xfrm>
              <a:off x="4566280" y="4869753"/>
              <a:ext cx="301055" cy="325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14</a:t>
              </a:r>
              <a:endParaRPr kumimoji="1" lang="ja-JP" altLang="en-US" baseline="30000" dirty="0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252267F1-4358-ECBA-4E39-B619552F68BF}"/>
                </a:ext>
              </a:extLst>
            </p:cNvPr>
            <p:cNvSpPr txBox="1"/>
            <p:nvPr/>
          </p:nvSpPr>
          <p:spPr>
            <a:xfrm>
              <a:off x="5010563" y="4869753"/>
              <a:ext cx="301055" cy="325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16</a:t>
              </a:r>
              <a:endParaRPr kumimoji="1" lang="ja-JP" altLang="en-US" baseline="30000" dirty="0"/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D88EC112-6507-81A6-8C6F-F3413212F08D}"/>
                </a:ext>
              </a:extLst>
            </p:cNvPr>
            <p:cNvSpPr txBox="1"/>
            <p:nvPr/>
          </p:nvSpPr>
          <p:spPr>
            <a:xfrm>
              <a:off x="1507470" y="48697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0</a:t>
              </a:r>
              <a:endParaRPr kumimoji="1" lang="ja-JP" altLang="en-US" baseline="30000" dirty="0"/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F20E6CAC-04F7-63BB-670E-40ADFD5CE115}"/>
                </a:ext>
              </a:extLst>
            </p:cNvPr>
            <p:cNvSpPr txBox="1"/>
            <p:nvPr/>
          </p:nvSpPr>
          <p:spPr>
            <a:xfrm>
              <a:off x="5454930" y="486975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18</a:t>
              </a:r>
              <a:endParaRPr kumimoji="1" lang="ja-JP" altLang="en-US" baseline="30000" dirty="0"/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2076E9E5-1BF2-E534-44FC-3DE540282BD5}"/>
                </a:ext>
              </a:extLst>
            </p:cNvPr>
            <p:cNvSpPr txBox="1"/>
            <p:nvPr/>
          </p:nvSpPr>
          <p:spPr>
            <a:xfrm>
              <a:off x="5937429" y="486975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20</a:t>
              </a:r>
              <a:endParaRPr kumimoji="1" lang="ja-JP" altLang="en-US" baseline="30000" dirty="0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1A9795D4-3EF9-53F8-3353-96FCB20A2F28}"/>
                </a:ext>
              </a:extLst>
            </p:cNvPr>
            <p:cNvSpPr txBox="1"/>
            <p:nvPr/>
          </p:nvSpPr>
          <p:spPr>
            <a:xfrm>
              <a:off x="1012554" y="4710943"/>
              <a:ext cx="6960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2x10</a:t>
              </a:r>
              <a:r>
                <a:rPr kumimoji="1" lang="en-US" altLang="ja-JP" sz="1600" baseline="30000" dirty="0"/>
                <a:t>-8</a:t>
              </a:r>
              <a:endParaRPr kumimoji="1" lang="ja-JP" altLang="en-US" sz="160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591750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AC73EF-1B84-6905-B3D2-2D878F017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462" y="286603"/>
            <a:ext cx="11076495" cy="1450757"/>
          </a:xfrm>
        </p:spPr>
        <p:txBody>
          <a:bodyPr/>
          <a:lstStyle/>
          <a:p>
            <a:r>
              <a:rPr lang="en-US" altLang="ja-JP" dirty="0"/>
              <a:t>What </a:t>
            </a:r>
            <a:r>
              <a:rPr lang="fr-FR" altLang="ja-JP" dirty="0"/>
              <a:t>made FIFRELIN-2021 </a:t>
            </a:r>
            <a:r>
              <a:rPr lang="fr-FR" altLang="ja-JP" dirty="0" err="1"/>
              <a:t>better</a:t>
            </a:r>
            <a:r>
              <a:rPr lang="fr-FR" altLang="ja-JP" dirty="0"/>
              <a:t> </a:t>
            </a:r>
            <a:r>
              <a:rPr lang="fr-FR" altLang="ja-JP" dirty="0" err="1"/>
              <a:t>than</a:t>
            </a:r>
            <a:r>
              <a:rPr lang="fr-FR" altLang="ja-JP" dirty="0"/>
              <a:t> 2018?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4E8559-C214-460B-8A1B-C313DDD08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7681" y="1845734"/>
            <a:ext cx="5109329" cy="453838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kumimoji="1" lang="fr-FR" altLang="ja-JP" dirty="0" err="1"/>
              <a:t>Difference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between</a:t>
            </a:r>
            <a:r>
              <a:rPr kumimoji="1" lang="fr-FR" altLang="ja-JP" dirty="0"/>
              <a:t> FIFRELIN-2021 and 2018 </a:t>
            </a:r>
            <a:r>
              <a:rPr kumimoji="1" lang="fr-FR" altLang="ja-JP" dirty="0" err="1"/>
              <a:t>concerning</a:t>
            </a:r>
            <a:r>
              <a:rPr kumimoji="1" lang="fr-FR" altLang="ja-JP" dirty="0"/>
              <a:t> gamma </a:t>
            </a:r>
            <a:r>
              <a:rPr kumimoji="1" lang="fr-FR" altLang="ja-JP" dirty="0" err="1"/>
              <a:t>deexcitation</a:t>
            </a:r>
            <a:endParaRPr kumimoji="1" lang="fr-FR" altLang="ja-JP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dirty="0" err="1"/>
              <a:t>Discrete</a:t>
            </a:r>
            <a:r>
              <a:rPr lang="fr-FR" altLang="ja-JP" dirty="0"/>
              <a:t> </a:t>
            </a:r>
            <a:r>
              <a:rPr lang="fr-FR" altLang="ja-JP" dirty="0" err="1"/>
              <a:t>level</a:t>
            </a:r>
            <a:r>
              <a:rPr lang="fr-FR" altLang="ja-JP" dirty="0"/>
              <a:t> data RIPL-2020 -</a:t>
            </a:r>
            <a:r>
              <a:rPr lang="en-US" altLang="ja-JP" dirty="0"/>
              <a:t>&gt; </a:t>
            </a:r>
            <a:r>
              <a:rPr lang="fr-FR" altLang="ja-JP" dirty="0"/>
              <a:t>RIPL-2021 and Atomic mass </a:t>
            </a:r>
            <a:r>
              <a:rPr lang="fr-FR" altLang="ja-JP" dirty="0" err="1"/>
              <a:t>evaluation</a:t>
            </a:r>
            <a:r>
              <a:rPr lang="fr-FR" altLang="ja-JP" dirty="0"/>
              <a:t> AME2012-</a:t>
            </a:r>
            <a:r>
              <a:rPr lang="en-US" altLang="ja-JP" dirty="0"/>
              <a:t>&gt;</a:t>
            </a:r>
            <a:r>
              <a:rPr lang="fr-FR" altLang="ja-JP" dirty="0"/>
              <a:t>AME2020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altLang="ja-JP" dirty="0"/>
              <a:t>/IC</a:t>
            </a:r>
            <a:r>
              <a:rPr lang="fr-FR" dirty="0"/>
              <a:t> </a:t>
            </a:r>
            <a:r>
              <a:rPr lang="fr-FR" dirty="0" err="1"/>
              <a:t>decay</a:t>
            </a:r>
            <a:r>
              <a:rPr lang="fr-FR" altLang="ja-JP" dirty="0"/>
              <a:t> model upgrade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dirty="0"/>
              <a:t>(</a:t>
            </a:r>
            <a:r>
              <a:rPr lang="fr-FR" altLang="ja-JP" dirty="0" err="1"/>
              <a:t>Level</a:t>
            </a:r>
            <a:r>
              <a:rPr lang="fr-FR" altLang="ja-JP" dirty="0"/>
              <a:t> </a:t>
            </a:r>
            <a:r>
              <a:rPr lang="fr-FR" altLang="ja-JP" dirty="0" err="1"/>
              <a:t>density</a:t>
            </a:r>
            <a:r>
              <a:rPr lang="fr-FR" altLang="ja-JP" dirty="0"/>
              <a:t> model CGCM -</a:t>
            </a:r>
            <a:r>
              <a:rPr lang="en-US" altLang="ja-JP" dirty="0"/>
              <a:t>&gt;</a:t>
            </a:r>
            <a:r>
              <a:rPr lang="fr-FR" altLang="ja-JP" dirty="0"/>
              <a:t> HFB)</a:t>
            </a:r>
          </a:p>
          <a:p>
            <a:pPr lvl="3">
              <a:buFont typeface="Wingdings" panose="05000000000000000000" pitchFamily="2" charset="2"/>
              <a:buChar char="ü"/>
            </a:pPr>
            <a:endParaRPr kumimoji="1" lang="en-US" altLang="ja-JP" dirty="0"/>
          </a:p>
          <a:p>
            <a:pPr>
              <a:buFont typeface="Wingdings" panose="05000000000000000000" pitchFamily="2" charset="2"/>
              <a:buChar char="ü"/>
            </a:pPr>
            <a:r>
              <a:rPr kumimoji="1" lang="en-US" altLang="ja-JP" dirty="0"/>
              <a:t>2021-HFB-RIPL21 &gt; 2021-CGCM-RIPL21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rgbClr val="FF0000"/>
                </a:solidFill>
              </a:rPr>
              <a:t>HFB is the key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kumimoji="1" lang="en-US" altLang="ja-JP" dirty="0"/>
              <a:t>2021-HFB-RIPL20 = 2021-HFB-RIPL21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/>
              <a:t>RIPL or AME are not the points</a:t>
            </a:r>
          </a:p>
          <a:p>
            <a:pPr marL="201168" lvl="1" indent="0">
              <a:buNone/>
            </a:pPr>
            <a:r>
              <a:rPr kumimoji="1" lang="en-US" altLang="ja-JP" dirty="0"/>
              <a:t>    </a:t>
            </a:r>
            <a:r>
              <a:rPr kumimoji="1" lang="ja-JP" altLang="en-US" dirty="0"/>
              <a:t>↑ </a:t>
            </a:r>
            <a:r>
              <a:rPr kumimoji="1" lang="en-US" altLang="ja-JP" dirty="0"/>
              <a:t>High energy γ are fro</a:t>
            </a:r>
            <a:r>
              <a:rPr lang="en-US" altLang="ja-JP" dirty="0"/>
              <a:t>m unbound states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altLang="ja-JP" dirty="0"/>
              <a:t>2018-CGCM-RIPL15 </a:t>
            </a:r>
            <a:r>
              <a:rPr lang="ja-JP" altLang="en-US" dirty="0"/>
              <a:t>≈</a:t>
            </a:r>
            <a:r>
              <a:rPr lang="fr-FR" altLang="ja-JP" dirty="0"/>
              <a:t> </a:t>
            </a:r>
            <a:r>
              <a:rPr lang="en-US" altLang="ja-JP" dirty="0"/>
              <a:t>2021-CGCM-RIPL21 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/>
              <a:t>RIPL or Version can not cover </a:t>
            </a:r>
            <a:r>
              <a:rPr kumimoji="1" lang="fr-FR" altLang="ja-JP" dirty="0"/>
              <a:t>CGCM </a:t>
            </a:r>
            <a:r>
              <a:rPr kumimoji="1" lang="fr-FR" altLang="ja-JP" dirty="0" err="1"/>
              <a:t>disadvantages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98875F9-89FC-C707-0836-E454A3D7F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2CE63AE0-293C-63A1-FF3B-E65948B9C7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57" t="15808" r="11134" b="8315"/>
          <a:stretch/>
        </p:blipFill>
        <p:spPr>
          <a:xfrm>
            <a:off x="386499" y="1737360"/>
            <a:ext cx="6504495" cy="4538388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47B21059-485A-E0AD-5282-861811694C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859" t="22616" r="15636" b="16796"/>
          <a:stretch/>
        </p:blipFill>
        <p:spPr>
          <a:xfrm>
            <a:off x="-6334190" y="2315488"/>
            <a:ext cx="5505251" cy="3373587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CED6DFC-216F-188B-FDA7-6C2D36C3117F}"/>
              </a:ext>
            </a:extLst>
          </p:cNvPr>
          <p:cNvSpPr txBox="1"/>
          <p:nvPr/>
        </p:nvSpPr>
        <p:spPr>
          <a:xfrm>
            <a:off x="-4841610" y="4825650"/>
            <a:ext cx="1381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2021-CGCM-</a:t>
            </a:r>
          </a:p>
          <a:p>
            <a:r>
              <a:rPr kumimoji="1" lang="en-US" altLang="ja-JP" dirty="0">
                <a:solidFill>
                  <a:srgbClr val="00B050"/>
                </a:solidFill>
              </a:rPr>
              <a:t>RIPL20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839806D3-CFAE-8674-7DFE-8A73643AC11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011" t="21957" r="15631" b="17095"/>
          <a:stretch/>
        </p:blipFill>
        <p:spPr>
          <a:xfrm>
            <a:off x="1003957" y="2377064"/>
            <a:ext cx="5505251" cy="3312012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837C1308-5DA4-7F11-1A7B-6A47046F522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599" t="22726" r="15069" b="16857"/>
          <a:stretch/>
        </p:blipFill>
        <p:spPr>
          <a:xfrm>
            <a:off x="1051089" y="2315490"/>
            <a:ext cx="5505251" cy="3241611"/>
          </a:xfrm>
          <a:prstGeom prst="rect">
            <a:avLst/>
          </a:prstGeom>
        </p:spPr>
      </p:pic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92C49ECC-E0CD-DAB3-C230-863CCDBFD83D}"/>
              </a:ext>
            </a:extLst>
          </p:cNvPr>
          <p:cNvSpPr/>
          <p:nvPr/>
        </p:nvSpPr>
        <p:spPr>
          <a:xfrm>
            <a:off x="4628561" y="2007909"/>
            <a:ext cx="1927779" cy="15884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3" name="図 52">
            <a:extLst>
              <a:ext uri="{FF2B5EF4-FFF2-40B4-BE49-F238E27FC236}">
                <a16:creationId xmlns:a16="http://schemas.microsoft.com/office/drawing/2014/main" id="{A39C8097-8FF1-1EE5-049B-01A4DA4B29FC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2427" y="1760925"/>
            <a:ext cx="5024706" cy="3834477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12D3D8A0-1F73-A09F-B2A6-EB685CDF15CC}"/>
              </a:ext>
            </a:extLst>
          </p:cNvPr>
          <p:cNvSpPr txBox="1"/>
          <p:nvPr/>
        </p:nvSpPr>
        <p:spPr>
          <a:xfrm>
            <a:off x="4136331" y="4035926"/>
            <a:ext cx="1168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FF"/>
                </a:solidFill>
              </a:rPr>
              <a:t>2021-HFB-</a:t>
            </a:r>
          </a:p>
          <a:p>
            <a:r>
              <a:rPr kumimoji="1" lang="en-US" altLang="ja-JP" dirty="0">
                <a:solidFill>
                  <a:srgbClr val="FF00FF"/>
                </a:solidFill>
              </a:rPr>
              <a:t>RIPL20</a:t>
            </a:r>
            <a:endParaRPr kumimoji="1" lang="ja-JP" altLang="en-US" dirty="0">
              <a:solidFill>
                <a:srgbClr val="FF00FF"/>
              </a:solidFill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2F612D9-5437-9A58-ABAD-51F3926EA663}"/>
              </a:ext>
            </a:extLst>
          </p:cNvPr>
          <p:cNvSpPr txBox="1"/>
          <p:nvPr/>
        </p:nvSpPr>
        <p:spPr>
          <a:xfrm>
            <a:off x="3709446" y="5148815"/>
            <a:ext cx="1381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00FF"/>
                </a:solidFill>
              </a:rPr>
              <a:t>2021-CGCM-</a:t>
            </a:r>
          </a:p>
          <a:p>
            <a:r>
              <a:rPr kumimoji="1" lang="en-US" altLang="ja-JP" dirty="0">
                <a:solidFill>
                  <a:srgbClr val="0000FF"/>
                </a:solidFill>
              </a:rPr>
              <a:t>RIPL21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3398AFD-4ECA-E560-C557-6209D92F5ECB}"/>
              </a:ext>
            </a:extLst>
          </p:cNvPr>
          <p:cNvSpPr txBox="1"/>
          <p:nvPr/>
        </p:nvSpPr>
        <p:spPr>
          <a:xfrm>
            <a:off x="5428506" y="4180652"/>
            <a:ext cx="1174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2021-HFB-RIPL21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82BF61A3-238E-D1F6-24B1-8C8CAB812C9B}"/>
              </a:ext>
            </a:extLst>
          </p:cNvPr>
          <p:cNvSpPr txBox="1"/>
          <p:nvPr/>
        </p:nvSpPr>
        <p:spPr>
          <a:xfrm>
            <a:off x="1798422" y="3936295"/>
            <a:ext cx="1381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1"/>
                </a:solidFill>
              </a:rPr>
              <a:t>2018-CGCM-</a:t>
            </a:r>
          </a:p>
          <a:p>
            <a:r>
              <a:rPr kumimoji="1" lang="en-US" altLang="ja-JP" dirty="0">
                <a:solidFill>
                  <a:schemeClr val="accent1"/>
                </a:solidFill>
              </a:rPr>
              <a:t>RIPL15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AAAAC05-4A91-A27A-F937-F9ED5D9FAFE8}"/>
              </a:ext>
            </a:extLst>
          </p:cNvPr>
          <p:cNvSpPr txBox="1"/>
          <p:nvPr/>
        </p:nvSpPr>
        <p:spPr>
          <a:xfrm>
            <a:off x="3043382" y="6019373"/>
            <a:ext cx="1332128" cy="3250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Energy (MeV)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DA7C0D8-0E56-F37E-15BE-47660046E9BA}"/>
              </a:ext>
            </a:extLst>
          </p:cNvPr>
          <p:cNvSpPr txBox="1"/>
          <p:nvPr/>
        </p:nvSpPr>
        <p:spPr>
          <a:xfrm rot="16200000">
            <a:off x="-1336557" y="3493497"/>
            <a:ext cx="3248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Gamma yield (/MeV/fission)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99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86C166-D8C1-5E8B-1B18-D6095015B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02D86C-39F6-75E6-E59E-AC6F866A0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185" y="1803403"/>
            <a:ext cx="10058400" cy="457199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kumimoji="1" lang="fr-FR" altLang="ja-JP" dirty="0"/>
              <a:t>High </a:t>
            </a:r>
            <a:r>
              <a:rPr kumimoji="1" lang="fr-FR" altLang="ja-JP" dirty="0" err="1"/>
              <a:t>energy</a:t>
            </a:r>
            <a:r>
              <a:rPr kumimoji="1" lang="fr-FR" altLang="ja-JP" dirty="0"/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fr-FR" altLang="ja-JP" dirty="0"/>
              <a:t>-rays </a:t>
            </a:r>
            <a:r>
              <a:rPr kumimoji="1" lang="fr-FR" altLang="ja-JP" dirty="0" err="1"/>
              <a:t>from</a:t>
            </a:r>
            <a:r>
              <a:rPr kumimoji="1" lang="fr-FR" altLang="ja-JP" dirty="0"/>
              <a:t> fission are important </a:t>
            </a:r>
            <a:r>
              <a:rPr kumimoji="1" lang="fr-FR" altLang="ja-JP" dirty="0" err="1"/>
              <a:t>tools</a:t>
            </a:r>
            <a:r>
              <a:rPr kumimoji="1" lang="fr-FR" altLang="ja-JP" dirty="0"/>
              <a:t> for </a:t>
            </a:r>
            <a:r>
              <a:rPr kumimoji="1" lang="fr-FR" altLang="ja-JP" dirty="0" err="1"/>
              <a:t>fundamental</a:t>
            </a:r>
            <a:r>
              <a:rPr kumimoji="1" lang="fr-FR" altLang="ja-JP" dirty="0"/>
              <a:t> and </a:t>
            </a:r>
            <a:r>
              <a:rPr kumimoji="1" lang="fr-FR" altLang="ja-JP" dirty="0" err="1"/>
              <a:t>applied</a:t>
            </a:r>
            <a:r>
              <a:rPr kumimoji="1" lang="fr-FR" altLang="ja-JP" dirty="0"/>
              <a:t> fission </a:t>
            </a:r>
            <a:r>
              <a:rPr kumimoji="1" lang="fr-FR" altLang="ja-JP" dirty="0" err="1"/>
              <a:t>studies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ü"/>
            </a:pPr>
            <a:r>
              <a:rPr kumimoji="1" lang="fr-FR" altLang="ja-JP" dirty="0"/>
              <a:t>One </a:t>
            </a:r>
            <a:r>
              <a:rPr kumimoji="1" lang="fr-FR" altLang="ja-JP" dirty="0" err="1"/>
              <a:t>measurement</a:t>
            </a:r>
            <a:r>
              <a:rPr kumimoji="1" lang="fr-FR" altLang="ja-JP" dirty="0"/>
              <a:t> up to 20 MeV. </a:t>
            </a:r>
            <a:r>
              <a:rPr kumimoji="1" lang="en-US" altLang="ja-JP" dirty="0"/>
              <a:t>Origin of </a:t>
            </a:r>
            <a:r>
              <a:rPr kumimoji="1" lang="fr-FR" altLang="ja-JP" dirty="0"/>
              <a:t>high </a:t>
            </a:r>
            <a:r>
              <a:rPr kumimoji="1" lang="fr-FR" altLang="ja-JP" dirty="0" err="1"/>
              <a:t>energy</a:t>
            </a:r>
            <a:r>
              <a:rPr kumimoji="1" lang="fr-FR" altLang="ja-JP" dirty="0"/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fr-FR" altLang="ja-JP" dirty="0"/>
              <a:t>-rays </a:t>
            </a:r>
            <a:r>
              <a:rPr kumimoji="1" lang="en-US" altLang="ja-JP" dirty="0"/>
              <a:t>is not yet clear.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kumimoji="1" lang="fr-FR" altLang="ja-JP" dirty="0"/>
              <a:t>Objective : Cast a light of FIFRELIN to know </a:t>
            </a:r>
            <a:r>
              <a:rPr kumimoji="1" lang="fr-FR" altLang="ja-JP" dirty="0" err="1"/>
              <a:t>where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they</a:t>
            </a:r>
            <a:r>
              <a:rPr kumimoji="1" lang="fr-FR" altLang="ja-JP" dirty="0"/>
              <a:t> are </a:t>
            </a:r>
            <a:r>
              <a:rPr kumimoji="1" lang="fr-FR" altLang="ja-JP" dirty="0" err="1"/>
              <a:t>from</a:t>
            </a:r>
            <a:r>
              <a:rPr kumimoji="1" lang="fr-FR" altLang="ja-JP" dirty="0"/>
              <a:t>.</a:t>
            </a:r>
            <a:endParaRPr kumimoji="1" lang="en-US" altLang="ja-JP" dirty="0"/>
          </a:p>
          <a:p>
            <a:pPr lvl="3">
              <a:buFont typeface="Wingdings" panose="05000000000000000000" pitchFamily="2" charset="2"/>
              <a:buChar char="ü"/>
            </a:pPr>
            <a:endParaRPr lang="en-US" altLang="ja-JP" dirty="0"/>
          </a:p>
          <a:p>
            <a:pPr>
              <a:buFont typeface="Wingdings" panose="05000000000000000000" pitchFamily="2" charset="2"/>
              <a:buChar char="ü"/>
            </a:pPr>
            <a:r>
              <a:rPr kumimoji="1" lang="fr-FR" altLang="ja-JP" dirty="0"/>
              <a:t>FIFRELIN and </a:t>
            </a:r>
            <a:r>
              <a:rPr kumimoji="1" lang="fr-FR" altLang="ja-JP" dirty="0" err="1"/>
              <a:t>measurement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agree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except</a:t>
            </a:r>
            <a:r>
              <a:rPr kumimoji="1" lang="fr-FR" altLang="ja-JP" dirty="0"/>
              <a:t> 8-10 MeV </a:t>
            </a:r>
            <a:r>
              <a:rPr kumimoji="1" lang="fr-FR" altLang="ja-JP" dirty="0" err="1"/>
              <a:t>dip</a:t>
            </a:r>
            <a:r>
              <a:rPr kumimoji="1" lang="fr-FR" altLang="ja-JP" dirty="0"/>
              <a:t>.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4 MeV</a:t>
            </a:r>
            <a:r>
              <a:rPr lang="ja-JP" altLang="en-US" dirty="0"/>
              <a:t> </a:t>
            </a:r>
            <a:r>
              <a:rPr lang="fr-FR" altLang="ja-JP" dirty="0" err="1"/>
              <a:t>bump</a:t>
            </a:r>
            <a:r>
              <a:rPr lang="fr-FR" altLang="ja-JP" dirty="0"/>
              <a:t> </a:t>
            </a:r>
            <a:r>
              <a:rPr lang="fr-FR" altLang="ja-JP" dirty="0" err="1"/>
              <a:t>owing</a:t>
            </a:r>
            <a:r>
              <a:rPr lang="fr-FR" altLang="ja-JP" dirty="0"/>
              <a:t> to Sn-132 and Sb-133.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dirty="0"/>
              <a:t>8 MeV </a:t>
            </a:r>
            <a:r>
              <a:rPr lang="fr-FR" altLang="ja-JP" dirty="0" err="1"/>
              <a:t>shoulder</a:t>
            </a:r>
            <a:r>
              <a:rPr lang="fr-FR" altLang="ja-JP" dirty="0"/>
              <a:t> </a:t>
            </a:r>
            <a:r>
              <a:rPr lang="fr-FR" altLang="ja-JP" dirty="0" err="1"/>
              <a:t>owing</a:t>
            </a:r>
            <a:r>
              <a:rPr lang="fr-FR" altLang="ja-JP" dirty="0"/>
              <a:t> to fragments </a:t>
            </a:r>
            <a:r>
              <a:rPr lang="fr-FR" altLang="ja-JP" dirty="0" err="1"/>
              <a:t>with</a:t>
            </a:r>
            <a:r>
              <a:rPr lang="fr-FR" altLang="ja-JP" dirty="0"/>
              <a:t> mass 130-134.</a:t>
            </a:r>
            <a:endParaRPr lang="en-US" altLang="ja-JP" dirty="0"/>
          </a:p>
          <a:p>
            <a:pPr marL="201168" lvl="1" indent="0">
              <a:buNone/>
            </a:pPr>
            <a:r>
              <a:rPr lang="ja-JP" altLang="en-US" dirty="0"/>
              <a:t> →</a:t>
            </a:r>
            <a:r>
              <a:rPr lang="fr-FR" altLang="ja-JP" dirty="0"/>
              <a:t> </a:t>
            </a:r>
            <a:r>
              <a:rPr lang="en-US" altLang="ja-JP" dirty="0"/>
              <a:t>coherent with earlier studies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altLang="ja-JP" dirty="0"/>
              <a:t>Calculation by FIFRELIN </a:t>
            </a:r>
            <a:r>
              <a:rPr lang="fr-FR" altLang="ja-JP" dirty="0" err="1"/>
              <a:t>indicates</a:t>
            </a:r>
            <a:r>
              <a:rPr lang="fr-FR" altLang="ja-JP" dirty="0"/>
              <a:t> </a:t>
            </a:r>
            <a:r>
              <a:rPr lang="fr-FR" altLang="ja-JP" dirty="0" err="1"/>
              <a:t>that</a:t>
            </a:r>
            <a:r>
              <a:rPr lang="fr-FR" altLang="ja-JP" dirty="0"/>
              <a:t> high </a:t>
            </a:r>
            <a:r>
              <a:rPr lang="en-US" altLang="ja-JP" dirty="0"/>
              <a:t>E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fr-FR" altLang="ja-JP" dirty="0"/>
              <a:t>-rays…. </a:t>
            </a:r>
            <a:endParaRPr lang="fr-FR" altLang="ja-JP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dirty="0"/>
              <a:t>Are </a:t>
            </a:r>
            <a:r>
              <a:rPr lang="fr-FR" altLang="ja-JP" dirty="0" err="1"/>
              <a:t>from</a:t>
            </a:r>
            <a:r>
              <a:rPr lang="fr-FR" altLang="ja-JP" dirty="0"/>
              <a:t> </a:t>
            </a:r>
            <a:r>
              <a:rPr lang="fr-FR" altLang="ja-JP" dirty="0" err="1"/>
              <a:t>nuclei</a:t>
            </a:r>
            <a:r>
              <a:rPr lang="fr-FR" altLang="ja-JP" dirty="0"/>
              <a:t> </a:t>
            </a:r>
            <a:r>
              <a:rPr lang="fr-FR" altLang="ja-JP" dirty="0">
                <a:solidFill>
                  <a:srgbClr val="FF0000"/>
                </a:solidFill>
              </a:rPr>
              <a:t>Z=41</a:t>
            </a:r>
            <a:r>
              <a:rPr lang="en-US" altLang="ja-JP" dirty="0">
                <a:solidFill>
                  <a:srgbClr val="FF0000"/>
                </a:solidFill>
              </a:rPr>
              <a:t>±</a:t>
            </a:r>
            <a:r>
              <a:rPr lang="fr-FR" altLang="ja-JP" dirty="0">
                <a:solidFill>
                  <a:srgbClr val="FF0000"/>
                </a:solidFill>
              </a:rPr>
              <a:t>1, A=101</a:t>
            </a:r>
            <a:r>
              <a:rPr lang="en-US" altLang="ja-JP" dirty="0">
                <a:solidFill>
                  <a:srgbClr val="FF0000"/>
                </a:solidFill>
              </a:rPr>
              <a:t>±</a:t>
            </a:r>
            <a:r>
              <a:rPr lang="fr-FR" altLang="ja-JP" dirty="0">
                <a:solidFill>
                  <a:srgbClr val="FF0000"/>
                </a:solidFill>
              </a:rPr>
              <a:t>3, J </a:t>
            </a:r>
            <a:r>
              <a:rPr lang="ja-JP" altLang="en-US" dirty="0">
                <a:solidFill>
                  <a:srgbClr val="FF0000"/>
                </a:solidFill>
              </a:rPr>
              <a:t>≂</a:t>
            </a:r>
            <a:r>
              <a:rPr lang="fr-FR" altLang="ja-JP" dirty="0">
                <a:solidFill>
                  <a:srgbClr val="FF0000"/>
                </a:solidFill>
              </a:rPr>
              <a:t> 15</a:t>
            </a:r>
            <a:r>
              <a:rPr lang="en-US" altLang="ja-JP" dirty="0">
                <a:solidFill>
                  <a:srgbClr val="FF0000"/>
                </a:solidFill>
              </a:rPr>
              <a:t>±</a:t>
            </a:r>
            <a:r>
              <a:rPr lang="fr-FR" altLang="ja-JP" dirty="0">
                <a:solidFill>
                  <a:srgbClr val="FF0000"/>
                </a:solidFill>
              </a:rPr>
              <a:t>3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dirty="0">
                <a:solidFill>
                  <a:srgbClr val="FF0000"/>
                </a:solidFill>
              </a:rPr>
              <a:t>First </a:t>
            </a:r>
            <a:r>
              <a:rPr lang="fr-FR" altLang="ja-JP" dirty="0" err="1">
                <a:solidFill>
                  <a:srgbClr val="FF0000"/>
                </a:solidFill>
              </a:rPr>
              <a:t>decay</a:t>
            </a:r>
            <a:r>
              <a:rPr lang="fr-FR" altLang="ja-JP" dirty="0">
                <a:solidFill>
                  <a:srgbClr val="FF0000"/>
                </a:solidFill>
              </a:rPr>
              <a:t> </a:t>
            </a:r>
            <a:r>
              <a:rPr lang="fr-FR" altLang="ja-JP" dirty="0" err="1">
                <a:solidFill>
                  <a:srgbClr val="FF0000"/>
                </a:solidFill>
              </a:rPr>
              <a:t>after</a:t>
            </a:r>
            <a:r>
              <a:rPr lang="fr-FR" altLang="ja-JP" dirty="0">
                <a:solidFill>
                  <a:srgbClr val="FF0000"/>
                </a:solidFill>
              </a:rPr>
              <a:t> scission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Reproduced thanks to </a:t>
            </a:r>
            <a:r>
              <a:rPr lang="en-US" altLang="ja-JP" dirty="0">
                <a:solidFill>
                  <a:srgbClr val="FF0000"/>
                </a:solidFill>
              </a:rPr>
              <a:t>HFB level density and n/</a:t>
            </a:r>
            <a:r>
              <a:rPr kumimoji="1"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>
                <a:solidFill>
                  <a:srgbClr val="FF0000"/>
                </a:solidFill>
              </a:rPr>
              <a:t>competition by </a:t>
            </a:r>
            <a:r>
              <a:rPr lang="en-US" altLang="ja-JP" dirty="0">
                <a:solidFill>
                  <a:srgbClr val="FF0000"/>
                </a:solidFill>
              </a:rPr>
              <a:t>HF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4FA1E1A-8EE7-018F-9F20-D03A6CDB1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18</a:t>
            </a:fld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970F578-99E0-3A67-6A02-8B233B7F160F}"/>
              </a:ext>
            </a:extLst>
          </p:cNvPr>
          <p:cNvGrpSpPr/>
          <p:nvPr/>
        </p:nvGrpSpPr>
        <p:grpSpPr>
          <a:xfrm>
            <a:off x="6904544" y="2699899"/>
            <a:ext cx="5345955" cy="3723406"/>
            <a:chOff x="583469" y="1898608"/>
            <a:chExt cx="6481196" cy="451409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1E7DB46-40D2-50F3-1949-ADDE059B1167}"/>
                </a:ext>
              </a:extLst>
            </p:cNvPr>
            <p:cNvGrpSpPr/>
            <p:nvPr/>
          </p:nvGrpSpPr>
          <p:grpSpPr>
            <a:xfrm>
              <a:off x="583469" y="1898608"/>
              <a:ext cx="6481196" cy="4514090"/>
              <a:chOff x="420439" y="6323759"/>
              <a:chExt cx="6481196" cy="451409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EC74F504-7E00-F072-002E-D6E7547014C7}"/>
                  </a:ext>
                </a:extLst>
              </p:cNvPr>
              <p:cNvGrpSpPr/>
              <p:nvPr/>
            </p:nvGrpSpPr>
            <p:grpSpPr>
              <a:xfrm>
                <a:off x="612450" y="6469722"/>
                <a:ext cx="6289185" cy="4271900"/>
                <a:chOff x="6411433" y="3088758"/>
                <a:chExt cx="5071730" cy="3444949"/>
              </a:xfrm>
            </p:grpSpPr>
            <p:pic>
              <p:nvPicPr>
                <p:cNvPr id="20" name="図 19">
                  <a:extLst>
                    <a:ext uri="{FF2B5EF4-FFF2-40B4-BE49-F238E27FC236}">
                      <a16:creationId xmlns:a16="http://schemas.microsoft.com/office/drawing/2014/main" id="{058F97F3-D300-61E2-4075-7A6DC850EE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836" t="14713" r="10015" b="7337"/>
                <a:stretch/>
              </p:blipFill>
              <p:spPr>
                <a:xfrm>
                  <a:off x="6411433" y="3088758"/>
                  <a:ext cx="5071730" cy="3444949"/>
                </a:xfrm>
                <a:prstGeom prst="rect">
                  <a:avLst/>
                </a:prstGeom>
              </p:spPr>
            </p:pic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639DF2C6-359D-01FA-637E-0F68E63AA9DA}"/>
                    </a:ext>
                  </a:extLst>
                </p:cNvPr>
                <p:cNvGrpSpPr/>
                <p:nvPr/>
              </p:nvGrpSpPr>
              <p:grpSpPr>
                <a:xfrm>
                  <a:off x="6946450" y="3357366"/>
                  <a:ext cx="1871158" cy="2129291"/>
                  <a:chOff x="375236" y="2136483"/>
                  <a:chExt cx="6359861" cy="3855037"/>
                </a:xfrm>
              </p:grpSpPr>
              <p:pic>
                <p:nvPicPr>
                  <p:cNvPr id="22" name="図 21">
                    <a:extLst>
                      <a:ext uri="{FF2B5EF4-FFF2-40B4-BE49-F238E27FC236}">
                        <a16:creationId xmlns:a16="http://schemas.microsoft.com/office/drawing/2014/main" id="{3FFE05DC-4019-95AD-C5F7-83467C2494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14108" t="25969" r="15467" b="17819"/>
                  <a:stretch/>
                </p:blipFill>
                <p:spPr>
                  <a:xfrm>
                    <a:off x="375236" y="2136483"/>
                    <a:ext cx="6359861" cy="3855037"/>
                  </a:xfrm>
                  <a:prstGeom prst="rect">
                    <a:avLst/>
                  </a:prstGeom>
                </p:spPr>
              </p:pic>
              <p:sp>
                <p:nvSpPr>
                  <p:cNvPr id="23" name="正方形/長方形 22">
                    <a:extLst>
                      <a:ext uri="{FF2B5EF4-FFF2-40B4-BE49-F238E27FC236}">
                        <a16:creationId xmlns:a16="http://schemas.microsoft.com/office/drawing/2014/main" id="{D6C489B0-BE05-545F-331D-09630FAF8F06}"/>
                      </a:ext>
                    </a:extLst>
                  </p:cNvPr>
                  <p:cNvSpPr/>
                  <p:nvPr/>
                </p:nvSpPr>
                <p:spPr>
                  <a:xfrm>
                    <a:off x="482437" y="3074565"/>
                    <a:ext cx="1862286" cy="114090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600"/>
                  </a:p>
                </p:txBody>
              </p:sp>
            </p:grpSp>
          </p:grpSp>
          <p:pic>
            <p:nvPicPr>
              <p:cNvPr id="9" name="Image 32">
                <a:extLst>
                  <a:ext uri="{FF2B5EF4-FFF2-40B4-BE49-F238E27FC236}">
                    <a16:creationId xmlns:a16="http://schemas.microsoft.com/office/drawing/2014/main" id="{6CBC4245-C24D-443B-0AE2-85D6648DC8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4945" t="27658" r="10354" b="30252"/>
              <a:stretch/>
            </p:blipFill>
            <p:spPr>
              <a:xfrm>
                <a:off x="1282780" y="6709642"/>
                <a:ext cx="4432346" cy="3537319"/>
              </a:xfrm>
              <a:prstGeom prst="rect">
                <a:avLst/>
              </a:prstGeom>
            </p:spPr>
          </p:pic>
          <p:sp>
            <p:nvSpPr>
              <p:cNvPr id="10" name="Rectangle 1">
                <a:extLst>
                  <a:ext uri="{FF2B5EF4-FFF2-40B4-BE49-F238E27FC236}">
                    <a16:creationId xmlns:a16="http://schemas.microsoft.com/office/drawing/2014/main" id="{8F250A7A-CFF5-A128-EB3A-902B72B8AB99}"/>
                  </a:ext>
                </a:extLst>
              </p:cNvPr>
              <p:cNvSpPr/>
              <p:nvPr/>
            </p:nvSpPr>
            <p:spPr>
              <a:xfrm>
                <a:off x="4932791" y="6640747"/>
                <a:ext cx="1518094" cy="1008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fr-FR" sz="1050"/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0669E27D-E7F1-18A8-B911-7D4989F97EA6}"/>
                  </a:ext>
                </a:extLst>
              </p:cNvPr>
              <p:cNvSpPr txBox="1"/>
              <p:nvPr/>
            </p:nvSpPr>
            <p:spPr>
              <a:xfrm>
                <a:off x="2867333" y="10427401"/>
                <a:ext cx="1600281" cy="4104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/>
                  <a:t>Energy</a:t>
                </a:r>
                <a:r>
                  <a:rPr kumimoji="1" lang="fr-FR" altLang="ja-JP" sz="1600" dirty="0"/>
                  <a:t> (MeV)</a:t>
                </a:r>
                <a:endParaRPr kumimoji="1" lang="ja-JP" altLang="en-US" sz="1600" dirty="0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E9D0138F-D590-7A21-83A0-721523B6BAF9}"/>
                  </a:ext>
                </a:extLst>
              </p:cNvPr>
              <p:cNvSpPr txBox="1"/>
              <p:nvPr/>
            </p:nvSpPr>
            <p:spPr>
              <a:xfrm rot="16200000">
                <a:off x="-904344" y="8319935"/>
                <a:ext cx="3060013" cy="4104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fr-FR" altLang="ja-JP" sz="1600" dirty="0"/>
                  <a:t>Gamma </a:t>
                </a:r>
                <a:r>
                  <a:rPr kumimoji="1" lang="fr-FR" altLang="ja-JP" sz="1600" dirty="0" err="1"/>
                  <a:t>yield</a:t>
                </a:r>
                <a:r>
                  <a:rPr kumimoji="1" lang="fr-FR" altLang="ja-JP" sz="1600" dirty="0"/>
                  <a:t> (/MeV/fission)</a:t>
                </a:r>
                <a:endParaRPr kumimoji="1" lang="ja-JP" altLang="en-US" sz="1600" dirty="0"/>
              </a:p>
            </p:txBody>
          </p:sp>
          <p:pic>
            <p:nvPicPr>
              <p:cNvPr id="13" name="図 12">
                <a:extLst>
                  <a:ext uri="{FF2B5EF4-FFF2-40B4-BE49-F238E27FC236}">
                    <a16:creationId xmlns:a16="http://schemas.microsoft.com/office/drawing/2014/main" id="{E7C97169-F85B-BDFD-E0B9-06CE3C4E2D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74677" y="6323759"/>
                <a:ext cx="4293419" cy="3999442"/>
              </a:xfrm>
              <a:prstGeom prst="rect">
                <a:avLst/>
              </a:prstGeom>
            </p:spPr>
          </p:pic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1343CD8D-8FA0-4FD2-B72F-0070BA9BD073}"/>
                  </a:ext>
                </a:extLst>
              </p:cNvPr>
              <p:cNvSpPr txBox="1"/>
              <p:nvPr/>
            </p:nvSpPr>
            <p:spPr>
              <a:xfrm>
                <a:off x="3932589" y="6544204"/>
                <a:ext cx="2912470" cy="10074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/>
                  <a:t>Measurement</a:t>
                </a:r>
                <a:r>
                  <a:rPr lang="fr-FR" sz="1600" dirty="0"/>
                  <a:t>(</a:t>
                </a:r>
                <a:r>
                  <a:rPr lang="fr-FR" sz="1600" dirty="0" err="1"/>
                  <a:t>Makii</a:t>
                </a:r>
                <a:r>
                  <a:rPr lang="fr-FR" sz="1600" dirty="0"/>
                  <a:t> et al.)</a:t>
                </a:r>
              </a:p>
              <a:p>
                <a:r>
                  <a:rPr lang="fr-FR" sz="1600" dirty="0"/>
                  <a:t>FIFRELIN2021</a:t>
                </a:r>
              </a:p>
              <a:p>
                <a:r>
                  <a:rPr lang="en-US" sz="1600" dirty="0"/>
                  <a:t>CoH3 (in </a:t>
                </a:r>
                <a:r>
                  <a:rPr lang="en-US" sz="1600" dirty="0" err="1"/>
                  <a:t>Makii’s</a:t>
                </a:r>
                <a:r>
                  <a:rPr lang="en-US" sz="1600" dirty="0"/>
                  <a:t> paper)</a:t>
                </a: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4F2F6B4B-5610-5A3C-DBF8-845F4050DD25}"/>
                  </a:ext>
                </a:extLst>
              </p:cNvPr>
              <p:cNvSpPr/>
              <p:nvPr/>
            </p:nvSpPr>
            <p:spPr>
              <a:xfrm>
                <a:off x="3722475" y="6703490"/>
                <a:ext cx="104549" cy="10454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BF3BC472-E1F8-5A56-30E7-E716BE3916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1259" y="7015309"/>
                <a:ext cx="306995" cy="0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5553856-6F70-611D-004D-244D066BF54E}"/>
                  </a:ext>
                </a:extLst>
              </p:cNvPr>
              <p:cNvSpPr/>
              <p:nvPr/>
            </p:nvSpPr>
            <p:spPr>
              <a:xfrm>
                <a:off x="1143933" y="6412394"/>
                <a:ext cx="3456057" cy="3795715"/>
              </a:xfrm>
              <a:custGeom>
                <a:avLst/>
                <a:gdLst>
                  <a:gd name="connsiteX0" fmla="*/ 0 w 1581150"/>
                  <a:gd name="connsiteY0" fmla="*/ 0 h 2590800"/>
                  <a:gd name="connsiteX1" fmla="*/ 66675 w 1581150"/>
                  <a:gd name="connsiteY1" fmla="*/ 136525 h 2590800"/>
                  <a:gd name="connsiteX2" fmla="*/ 92075 w 1581150"/>
                  <a:gd name="connsiteY2" fmla="*/ 203200 h 2590800"/>
                  <a:gd name="connsiteX3" fmla="*/ 130175 w 1581150"/>
                  <a:gd name="connsiteY3" fmla="*/ 241300 h 2590800"/>
                  <a:gd name="connsiteX4" fmla="*/ 184150 w 1581150"/>
                  <a:gd name="connsiteY4" fmla="*/ 301625 h 2590800"/>
                  <a:gd name="connsiteX5" fmla="*/ 200025 w 1581150"/>
                  <a:gd name="connsiteY5" fmla="*/ 425450 h 2590800"/>
                  <a:gd name="connsiteX6" fmla="*/ 241300 w 1581150"/>
                  <a:gd name="connsiteY6" fmla="*/ 463550 h 2590800"/>
                  <a:gd name="connsiteX7" fmla="*/ 298450 w 1581150"/>
                  <a:gd name="connsiteY7" fmla="*/ 508000 h 2590800"/>
                  <a:gd name="connsiteX8" fmla="*/ 365125 w 1581150"/>
                  <a:gd name="connsiteY8" fmla="*/ 631825 h 2590800"/>
                  <a:gd name="connsiteX9" fmla="*/ 457200 w 1581150"/>
                  <a:gd name="connsiteY9" fmla="*/ 714375 h 2590800"/>
                  <a:gd name="connsiteX10" fmla="*/ 736600 w 1581150"/>
                  <a:gd name="connsiteY10" fmla="*/ 1057275 h 2590800"/>
                  <a:gd name="connsiteX11" fmla="*/ 854075 w 1581150"/>
                  <a:gd name="connsiteY11" fmla="*/ 1165225 h 2590800"/>
                  <a:gd name="connsiteX12" fmla="*/ 885825 w 1581150"/>
                  <a:gd name="connsiteY12" fmla="*/ 1206500 h 2590800"/>
                  <a:gd name="connsiteX13" fmla="*/ 904875 w 1581150"/>
                  <a:gd name="connsiteY13" fmla="*/ 1247775 h 2590800"/>
                  <a:gd name="connsiteX14" fmla="*/ 965200 w 1581150"/>
                  <a:gd name="connsiteY14" fmla="*/ 1270000 h 2590800"/>
                  <a:gd name="connsiteX15" fmla="*/ 1019175 w 1581150"/>
                  <a:gd name="connsiteY15" fmla="*/ 1381125 h 2590800"/>
                  <a:gd name="connsiteX16" fmla="*/ 1244600 w 1581150"/>
                  <a:gd name="connsiteY16" fmla="*/ 1714500 h 2590800"/>
                  <a:gd name="connsiteX17" fmla="*/ 1419225 w 1581150"/>
                  <a:gd name="connsiteY17" fmla="*/ 2124075 h 2590800"/>
                  <a:gd name="connsiteX18" fmla="*/ 1581150 w 1581150"/>
                  <a:gd name="connsiteY18" fmla="*/ 2590800 h 2590800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886200 w 3886200"/>
                  <a:gd name="connsiteY18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448050 w 3886200"/>
                  <a:gd name="connsiteY18" fmla="*/ 5094288 h 5738812"/>
                  <a:gd name="connsiteX19" fmla="*/ 3886200 w 3886200"/>
                  <a:gd name="connsiteY19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33725 w 3886200"/>
                  <a:gd name="connsiteY18" fmla="*/ 4737100 h 5738812"/>
                  <a:gd name="connsiteX19" fmla="*/ 3448050 w 3886200"/>
                  <a:gd name="connsiteY19" fmla="*/ 5094288 h 5738812"/>
                  <a:gd name="connsiteX20" fmla="*/ 3886200 w 3886200"/>
                  <a:gd name="connsiteY20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33725 w 3886200"/>
                  <a:gd name="connsiteY18" fmla="*/ 4737100 h 5738812"/>
                  <a:gd name="connsiteX19" fmla="*/ 3448050 w 3886200"/>
                  <a:gd name="connsiteY19" fmla="*/ 5094288 h 5738812"/>
                  <a:gd name="connsiteX20" fmla="*/ 3886200 w 3886200"/>
                  <a:gd name="connsiteY20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133725 w 3886200"/>
                  <a:gd name="connsiteY19" fmla="*/ 47371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133725 w 3886200"/>
                  <a:gd name="connsiteY19" fmla="*/ 47371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3100 w 3886200"/>
                  <a:gd name="connsiteY19" fmla="*/ 4810125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3100 w 3886200"/>
                  <a:gd name="connsiteY19" fmla="*/ 4810125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6275 w 3886200"/>
                  <a:gd name="connsiteY19" fmla="*/ 48260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6275 w 3886200"/>
                  <a:gd name="connsiteY19" fmla="*/ 48260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6275 w 3886200"/>
                  <a:gd name="connsiteY19" fmla="*/ 48260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6275 w 3886200"/>
                  <a:gd name="connsiteY19" fmla="*/ 48260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111500 w 3886200"/>
                  <a:gd name="connsiteY19" fmla="*/ 4654550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94038 w 3886200"/>
                  <a:gd name="connsiteY19" fmla="*/ 4630737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94038 w 3886200"/>
                  <a:gd name="connsiteY19" fmla="*/ 4630737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94038 w 3886200"/>
                  <a:gd name="connsiteY19" fmla="*/ 4630737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94038 w 3886200"/>
                  <a:gd name="connsiteY19" fmla="*/ 4630737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597944 w 3886200"/>
                  <a:gd name="connsiteY18" fmla="*/ 3927475 h 5738812"/>
                  <a:gd name="connsiteX19" fmla="*/ 2965450 w 3886200"/>
                  <a:gd name="connsiteY19" fmla="*/ 4498975 h 5738812"/>
                  <a:gd name="connsiteX20" fmla="*/ 3094038 w 3886200"/>
                  <a:gd name="connsiteY20" fmla="*/ 4630737 h 5738812"/>
                  <a:gd name="connsiteX21" fmla="*/ 3216275 w 3886200"/>
                  <a:gd name="connsiteY21" fmla="*/ 4826000 h 5738812"/>
                  <a:gd name="connsiteX22" fmla="*/ 3448050 w 3886200"/>
                  <a:gd name="connsiteY22" fmla="*/ 5094288 h 5738812"/>
                  <a:gd name="connsiteX23" fmla="*/ 3886200 w 3886200"/>
                  <a:gd name="connsiteY23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597944 w 3886200"/>
                  <a:gd name="connsiteY18" fmla="*/ 3927475 h 5738812"/>
                  <a:gd name="connsiteX19" fmla="*/ 2965450 w 3886200"/>
                  <a:gd name="connsiteY19" fmla="*/ 4498975 h 5738812"/>
                  <a:gd name="connsiteX20" fmla="*/ 3094038 w 3886200"/>
                  <a:gd name="connsiteY20" fmla="*/ 4630737 h 5738812"/>
                  <a:gd name="connsiteX21" fmla="*/ 3216275 w 3886200"/>
                  <a:gd name="connsiteY21" fmla="*/ 4826000 h 5738812"/>
                  <a:gd name="connsiteX22" fmla="*/ 3448050 w 3886200"/>
                  <a:gd name="connsiteY22" fmla="*/ 5094288 h 5738812"/>
                  <a:gd name="connsiteX23" fmla="*/ 3886200 w 3886200"/>
                  <a:gd name="connsiteY23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597944 w 3886200"/>
                  <a:gd name="connsiteY18" fmla="*/ 392747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597944 w 3886200"/>
                  <a:gd name="connsiteY18" fmla="*/ 392747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597944 w 3886200"/>
                  <a:gd name="connsiteY18" fmla="*/ 392747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605087 w 3886200"/>
                  <a:gd name="connsiteY18" fmla="*/ 394652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605087 w 3886200"/>
                  <a:gd name="connsiteY18" fmla="*/ 394652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605087 w 3886200"/>
                  <a:gd name="connsiteY18" fmla="*/ 394652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605087 w 3886200"/>
                  <a:gd name="connsiteY18" fmla="*/ 394652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226469 w 3886200"/>
                  <a:gd name="connsiteY18" fmla="*/ 3798888 h 5738812"/>
                  <a:gd name="connsiteX19" fmla="*/ 2605087 w 3886200"/>
                  <a:gd name="connsiteY19" fmla="*/ 3946525 h 5738812"/>
                  <a:gd name="connsiteX20" fmla="*/ 2881313 w 3886200"/>
                  <a:gd name="connsiteY20" fmla="*/ 4308475 h 5738812"/>
                  <a:gd name="connsiteX21" fmla="*/ 2965450 w 3886200"/>
                  <a:gd name="connsiteY21" fmla="*/ 4498975 h 5738812"/>
                  <a:gd name="connsiteX22" fmla="*/ 3094038 w 3886200"/>
                  <a:gd name="connsiteY22" fmla="*/ 4630737 h 5738812"/>
                  <a:gd name="connsiteX23" fmla="*/ 3216275 w 3886200"/>
                  <a:gd name="connsiteY23" fmla="*/ 4826000 h 5738812"/>
                  <a:gd name="connsiteX24" fmla="*/ 3448050 w 3886200"/>
                  <a:gd name="connsiteY24" fmla="*/ 5094288 h 5738812"/>
                  <a:gd name="connsiteX25" fmla="*/ 3886200 w 3886200"/>
                  <a:gd name="connsiteY25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226469 w 3886200"/>
                  <a:gd name="connsiteY18" fmla="*/ 3798888 h 5738812"/>
                  <a:gd name="connsiteX19" fmla="*/ 2605087 w 3886200"/>
                  <a:gd name="connsiteY19" fmla="*/ 3946525 h 5738812"/>
                  <a:gd name="connsiteX20" fmla="*/ 2881313 w 3886200"/>
                  <a:gd name="connsiteY20" fmla="*/ 4308475 h 5738812"/>
                  <a:gd name="connsiteX21" fmla="*/ 2965450 w 3886200"/>
                  <a:gd name="connsiteY21" fmla="*/ 4498975 h 5738812"/>
                  <a:gd name="connsiteX22" fmla="*/ 3094038 w 3886200"/>
                  <a:gd name="connsiteY22" fmla="*/ 4630737 h 5738812"/>
                  <a:gd name="connsiteX23" fmla="*/ 3216275 w 3886200"/>
                  <a:gd name="connsiteY23" fmla="*/ 4826000 h 5738812"/>
                  <a:gd name="connsiteX24" fmla="*/ 3448050 w 3886200"/>
                  <a:gd name="connsiteY24" fmla="*/ 5094288 h 5738812"/>
                  <a:gd name="connsiteX25" fmla="*/ 3886200 w 3886200"/>
                  <a:gd name="connsiteY25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226469 w 3886200"/>
                  <a:gd name="connsiteY18" fmla="*/ 3798888 h 5738812"/>
                  <a:gd name="connsiteX19" fmla="*/ 2605087 w 3886200"/>
                  <a:gd name="connsiteY19" fmla="*/ 3946525 h 5738812"/>
                  <a:gd name="connsiteX20" fmla="*/ 2881313 w 3886200"/>
                  <a:gd name="connsiteY20" fmla="*/ 4308475 h 5738812"/>
                  <a:gd name="connsiteX21" fmla="*/ 2965450 w 3886200"/>
                  <a:gd name="connsiteY21" fmla="*/ 4498975 h 5738812"/>
                  <a:gd name="connsiteX22" fmla="*/ 3094038 w 3886200"/>
                  <a:gd name="connsiteY22" fmla="*/ 4630737 h 5738812"/>
                  <a:gd name="connsiteX23" fmla="*/ 3216275 w 3886200"/>
                  <a:gd name="connsiteY23" fmla="*/ 4826000 h 5738812"/>
                  <a:gd name="connsiteX24" fmla="*/ 3448050 w 3886200"/>
                  <a:gd name="connsiteY24" fmla="*/ 5094288 h 5738812"/>
                  <a:gd name="connsiteX25" fmla="*/ 3886200 w 3886200"/>
                  <a:gd name="connsiteY25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1833563 w 3886200"/>
                  <a:gd name="connsiteY18" fmla="*/ 3167856 h 5738812"/>
                  <a:gd name="connsiteX19" fmla="*/ 2226469 w 3886200"/>
                  <a:gd name="connsiteY19" fmla="*/ 3798888 h 5738812"/>
                  <a:gd name="connsiteX20" fmla="*/ 2605087 w 3886200"/>
                  <a:gd name="connsiteY20" fmla="*/ 3946525 h 5738812"/>
                  <a:gd name="connsiteX21" fmla="*/ 2881313 w 3886200"/>
                  <a:gd name="connsiteY21" fmla="*/ 4308475 h 5738812"/>
                  <a:gd name="connsiteX22" fmla="*/ 2965450 w 3886200"/>
                  <a:gd name="connsiteY22" fmla="*/ 4498975 h 5738812"/>
                  <a:gd name="connsiteX23" fmla="*/ 3094038 w 3886200"/>
                  <a:gd name="connsiteY23" fmla="*/ 4630737 h 5738812"/>
                  <a:gd name="connsiteX24" fmla="*/ 3216275 w 3886200"/>
                  <a:gd name="connsiteY24" fmla="*/ 4826000 h 5738812"/>
                  <a:gd name="connsiteX25" fmla="*/ 3448050 w 3886200"/>
                  <a:gd name="connsiteY25" fmla="*/ 5094288 h 5738812"/>
                  <a:gd name="connsiteX26" fmla="*/ 3886200 w 3886200"/>
                  <a:gd name="connsiteY26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1833563 w 3886200"/>
                  <a:gd name="connsiteY18" fmla="*/ 3167856 h 5738812"/>
                  <a:gd name="connsiteX19" fmla="*/ 2226469 w 3886200"/>
                  <a:gd name="connsiteY19" fmla="*/ 3798888 h 5738812"/>
                  <a:gd name="connsiteX20" fmla="*/ 2605087 w 3886200"/>
                  <a:gd name="connsiteY20" fmla="*/ 3946525 h 5738812"/>
                  <a:gd name="connsiteX21" fmla="*/ 2881313 w 3886200"/>
                  <a:gd name="connsiteY21" fmla="*/ 4308475 h 5738812"/>
                  <a:gd name="connsiteX22" fmla="*/ 2965450 w 3886200"/>
                  <a:gd name="connsiteY22" fmla="*/ 4498975 h 5738812"/>
                  <a:gd name="connsiteX23" fmla="*/ 3094038 w 3886200"/>
                  <a:gd name="connsiteY23" fmla="*/ 4630737 h 5738812"/>
                  <a:gd name="connsiteX24" fmla="*/ 3216275 w 3886200"/>
                  <a:gd name="connsiteY24" fmla="*/ 4826000 h 5738812"/>
                  <a:gd name="connsiteX25" fmla="*/ 3448050 w 3886200"/>
                  <a:gd name="connsiteY25" fmla="*/ 5094288 h 5738812"/>
                  <a:gd name="connsiteX26" fmla="*/ 3886200 w 3886200"/>
                  <a:gd name="connsiteY26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1833563 w 3886200"/>
                  <a:gd name="connsiteY18" fmla="*/ 3167856 h 5738812"/>
                  <a:gd name="connsiteX19" fmla="*/ 2226469 w 3886200"/>
                  <a:gd name="connsiteY19" fmla="*/ 3798888 h 5738812"/>
                  <a:gd name="connsiteX20" fmla="*/ 2605087 w 3886200"/>
                  <a:gd name="connsiteY20" fmla="*/ 3946525 h 5738812"/>
                  <a:gd name="connsiteX21" fmla="*/ 2881313 w 3886200"/>
                  <a:gd name="connsiteY21" fmla="*/ 4308475 h 5738812"/>
                  <a:gd name="connsiteX22" fmla="*/ 2965450 w 3886200"/>
                  <a:gd name="connsiteY22" fmla="*/ 4498975 h 5738812"/>
                  <a:gd name="connsiteX23" fmla="*/ 3094038 w 3886200"/>
                  <a:gd name="connsiteY23" fmla="*/ 4630737 h 5738812"/>
                  <a:gd name="connsiteX24" fmla="*/ 3448050 w 3886200"/>
                  <a:gd name="connsiteY24" fmla="*/ 5094288 h 5738812"/>
                  <a:gd name="connsiteX25" fmla="*/ 3886200 w 3886200"/>
                  <a:gd name="connsiteY25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1833563 w 3886200"/>
                  <a:gd name="connsiteY18" fmla="*/ 3167856 h 5738812"/>
                  <a:gd name="connsiteX19" fmla="*/ 2226469 w 3886200"/>
                  <a:gd name="connsiteY19" fmla="*/ 3798888 h 5738812"/>
                  <a:gd name="connsiteX20" fmla="*/ 2605087 w 3886200"/>
                  <a:gd name="connsiteY20" fmla="*/ 3946525 h 5738812"/>
                  <a:gd name="connsiteX21" fmla="*/ 2881313 w 3886200"/>
                  <a:gd name="connsiteY21" fmla="*/ 4308475 h 5738812"/>
                  <a:gd name="connsiteX22" fmla="*/ 2965450 w 3886200"/>
                  <a:gd name="connsiteY22" fmla="*/ 4498975 h 5738812"/>
                  <a:gd name="connsiteX23" fmla="*/ 3094038 w 3886200"/>
                  <a:gd name="connsiteY23" fmla="*/ 4630737 h 5738812"/>
                  <a:gd name="connsiteX24" fmla="*/ 3886200 w 3886200"/>
                  <a:gd name="connsiteY24" fmla="*/ 5738812 h 5738812"/>
                  <a:gd name="connsiteX0" fmla="*/ 0 w 3094038"/>
                  <a:gd name="connsiteY0" fmla="*/ 0 h 4630737"/>
                  <a:gd name="connsiteX1" fmla="*/ 66675 w 3094038"/>
                  <a:gd name="connsiteY1" fmla="*/ 136525 h 4630737"/>
                  <a:gd name="connsiteX2" fmla="*/ 92075 w 3094038"/>
                  <a:gd name="connsiteY2" fmla="*/ 203200 h 4630737"/>
                  <a:gd name="connsiteX3" fmla="*/ 130175 w 3094038"/>
                  <a:gd name="connsiteY3" fmla="*/ 241300 h 4630737"/>
                  <a:gd name="connsiteX4" fmla="*/ 184150 w 3094038"/>
                  <a:gd name="connsiteY4" fmla="*/ 301625 h 4630737"/>
                  <a:gd name="connsiteX5" fmla="*/ 200025 w 3094038"/>
                  <a:gd name="connsiteY5" fmla="*/ 425450 h 4630737"/>
                  <a:gd name="connsiteX6" fmla="*/ 241300 w 3094038"/>
                  <a:gd name="connsiteY6" fmla="*/ 463550 h 4630737"/>
                  <a:gd name="connsiteX7" fmla="*/ 298450 w 3094038"/>
                  <a:gd name="connsiteY7" fmla="*/ 508000 h 4630737"/>
                  <a:gd name="connsiteX8" fmla="*/ 365125 w 3094038"/>
                  <a:gd name="connsiteY8" fmla="*/ 631825 h 4630737"/>
                  <a:gd name="connsiteX9" fmla="*/ 457200 w 3094038"/>
                  <a:gd name="connsiteY9" fmla="*/ 714375 h 4630737"/>
                  <a:gd name="connsiteX10" fmla="*/ 736600 w 3094038"/>
                  <a:gd name="connsiteY10" fmla="*/ 1057275 h 4630737"/>
                  <a:gd name="connsiteX11" fmla="*/ 854075 w 3094038"/>
                  <a:gd name="connsiteY11" fmla="*/ 1165225 h 4630737"/>
                  <a:gd name="connsiteX12" fmla="*/ 885825 w 3094038"/>
                  <a:gd name="connsiteY12" fmla="*/ 1206500 h 4630737"/>
                  <a:gd name="connsiteX13" fmla="*/ 904875 w 3094038"/>
                  <a:gd name="connsiteY13" fmla="*/ 1247775 h 4630737"/>
                  <a:gd name="connsiteX14" fmla="*/ 965200 w 3094038"/>
                  <a:gd name="connsiteY14" fmla="*/ 1270000 h 4630737"/>
                  <a:gd name="connsiteX15" fmla="*/ 1019175 w 3094038"/>
                  <a:gd name="connsiteY15" fmla="*/ 1381125 h 4630737"/>
                  <a:gd name="connsiteX16" fmla="*/ 1244600 w 3094038"/>
                  <a:gd name="connsiteY16" fmla="*/ 1714500 h 4630737"/>
                  <a:gd name="connsiteX17" fmla="*/ 1419225 w 3094038"/>
                  <a:gd name="connsiteY17" fmla="*/ 2124075 h 4630737"/>
                  <a:gd name="connsiteX18" fmla="*/ 1833563 w 3094038"/>
                  <a:gd name="connsiteY18" fmla="*/ 3167856 h 4630737"/>
                  <a:gd name="connsiteX19" fmla="*/ 2226469 w 3094038"/>
                  <a:gd name="connsiteY19" fmla="*/ 3798888 h 4630737"/>
                  <a:gd name="connsiteX20" fmla="*/ 2605087 w 3094038"/>
                  <a:gd name="connsiteY20" fmla="*/ 3946525 h 4630737"/>
                  <a:gd name="connsiteX21" fmla="*/ 2881313 w 3094038"/>
                  <a:gd name="connsiteY21" fmla="*/ 4308475 h 4630737"/>
                  <a:gd name="connsiteX22" fmla="*/ 2965450 w 3094038"/>
                  <a:gd name="connsiteY22" fmla="*/ 4498975 h 4630737"/>
                  <a:gd name="connsiteX23" fmla="*/ 3094038 w 3094038"/>
                  <a:gd name="connsiteY23" fmla="*/ 4630737 h 463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94038" h="4630737">
                    <a:moveTo>
                      <a:pt x="0" y="0"/>
                    </a:moveTo>
                    <a:cubicBezTo>
                      <a:pt x="25664" y="51329"/>
                      <a:pt x="51329" y="102658"/>
                      <a:pt x="66675" y="136525"/>
                    </a:cubicBezTo>
                    <a:cubicBezTo>
                      <a:pt x="82021" y="170392"/>
                      <a:pt x="81492" y="185738"/>
                      <a:pt x="92075" y="203200"/>
                    </a:cubicBezTo>
                    <a:cubicBezTo>
                      <a:pt x="102658" y="220663"/>
                      <a:pt x="130175" y="241300"/>
                      <a:pt x="130175" y="241300"/>
                    </a:cubicBezTo>
                    <a:cubicBezTo>
                      <a:pt x="145521" y="257704"/>
                      <a:pt x="172508" y="270933"/>
                      <a:pt x="184150" y="301625"/>
                    </a:cubicBezTo>
                    <a:cubicBezTo>
                      <a:pt x="195792" y="332317"/>
                      <a:pt x="190500" y="398463"/>
                      <a:pt x="200025" y="425450"/>
                    </a:cubicBezTo>
                    <a:cubicBezTo>
                      <a:pt x="209550" y="452437"/>
                      <a:pt x="224896" y="449792"/>
                      <a:pt x="241300" y="463550"/>
                    </a:cubicBezTo>
                    <a:cubicBezTo>
                      <a:pt x="257704" y="477308"/>
                      <a:pt x="277813" y="479954"/>
                      <a:pt x="298450" y="508000"/>
                    </a:cubicBezTo>
                    <a:cubicBezTo>
                      <a:pt x="319088" y="536046"/>
                      <a:pt x="338667" y="597429"/>
                      <a:pt x="365125" y="631825"/>
                    </a:cubicBezTo>
                    <a:cubicBezTo>
                      <a:pt x="391583" y="666221"/>
                      <a:pt x="395288" y="643467"/>
                      <a:pt x="457200" y="714375"/>
                    </a:cubicBezTo>
                    <a:cubicBezTo>
                      <a:pt x="519112" y="785283"/>
                      <a:pt x="670454" y="982133"/>
                      <a:pt x="736600" y="1057275"/>
                    </a:cubicBezTo>
                    <a:cubicBezTo>
                      <a:pt x="802746" y="1132417"/>
                      <a:pt x="829204" y="1140354"/>
                      <a:pt x="854075" y="1165225"/>
                    </a:cubicBezTo>
                    <a:cubicBezTo>
                      <a:pt x="878946" y="1190096"/>
                      <a:pt x="877358" y="1192742"/>
                      <a:pt x="885825" y="1206500"/>
                    </a:cubicBezTo>
                    <a:cubicBezTo>
                      <a:pt x="894292" y="1220258"/>
                      <a:pt x="891646" y="1237192"/>
                      <a:pt x="904875" y="1247775"/>
                    </a:cubicBezTo>
                    <a:cubicBezTo>
                      <a:pt x="918104" y="1258358"/>
                      <a:pt x="946150" y="1247775"/>
                      <a:pt x="965200" y="1270000"/>
                    </a:cubicBezTo>
                    <a:cubicBezTo>
                      <a:pt x="984250" y="1292225"/>
                      <a:pt x="972608" y="1307042"/>
                      <a:pt x="1019175" y="1381125"/>
                    </a:cubicBezTo>
                    <a:cubicBezTo>
                      <a:pt x="1065742" y="1455208"/>
                      <a:pt x="1177925" y="1590675"/>
                      <a:pt x="1244600" y="1714500"/>
                    </a:cubicBezTo>
                    <a:cubicBezTo>
                      <a:pt x="1311275" y="1838325"/>
                      <a:pt x="1316302" y="1885421"/>
                      <a:pt x="1419225" y="2124075"/>
                    </a:cubicBezTo>
                    <a:cubicBezTo>
                      <a:pt x="1522148" y="2362729"/>
                      <a:pt x="1699022" y="2888721"/>
                      <a:pt x="1833563" y="3167856"/>
                    </a:cubicBezTo>
                    <a:cubicBezTo>
                      <a:pt x="1968104" y="3446992"/>
                      <a:pt x="2124075" y="3653632"/>
                      <a:pt x="2226469" y="3798888"/>
                    </a:cubicBezTo>
                    <a:cubicBezTo>
                      <a:pt x="2333626" y="3843074"/>
                      <a:pt x="2520950" y="3834209"/>
                      <a:pt x="2605087" y="3946525"/>
                    </a:cubicBezTo>
                    <a:cubicBezTo>
                      <a:pt x="2809081" y="4184385"/>
                      <a:pt x="2836731" y="4398962"/>
                      <a:pt x="2881313" y="4308475"/>
                    </a:cubicBezTo>
                    <a:cubicBezTo>
                      <a:pt x="2904464" y="4415631"/>
                      <a:pt x="2926027" y="4450027"/>
                      <a:pt x="2965450" y="4498975"/>
                    </a:cubicBezTo>
                    <a:cubicBezTo>
                      <a:pt x="3097477" y="4730221"/>
                      <a:pt x="2940580" y="4424097"/>
                      <a:pt x="3094038" y="4630737"/>
                    </a:cubicBezTo>
                  </a:path>
                </a:pathLst>
              </a:custGeom>
              <a:noFill/>
              <a:ln>
                <a:solidFill>
                  <a:srgbClr val="008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F1EED3DC-D3DA-EB75-888B-D135575F07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1259" y="7338192"/>
                <a:ext cx="306995" cy="0"/>
              </a:xfrm>
              <a:prstGeom prst="line">
                <a:avLst/>
              </a:prstGeom>
              <a:ln w="38100">
                <a:solidFill>
                  <a:srgbClr val="008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7898D3F5-5F33-0ED5-1D13-60A1C058992E}"/>
                </a:ext>
              </a:extLst>
            </p:cNvPr>
            <p:cNvCxnSpPr/>
            <p:nvPr/>
          </p:nvCxnSpPr>
          <p:spPr>
            <a:xfrm>
              <a:off x="2371060" y="2546498"/>
              <a:ext cx="0" cy="4648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6D74DD75-BEF6-6B86-E69B-61CD2CDA5996}"/>
                </a:ext>
              </a:extLst>
            </p:cNvPr>
            <p:cNvSpPr txBox="1"/>
            <p:nvPr/>
          </p:nvSpPr>
          <p:spPr>
            <a:xfrm>
              <a:off x="2143642" y="2211114"/>
              <a:ext cx="812734" cy="410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sz="1600" dirty="0" err="1"/>
                <a:t>bump</a:t>
              </a:r>
              <a:endParaRPr kumimoji="1" lang="ja-JP" altLang="en-US" sz="1600" dirty="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D1DE6A92-5808-1347-9BA4-5D6A9DF6139C}"/>
                </a:ext>
              </a:extLst>
            </p:cNvPr>
            <p:cNvSpPr txBox="1"/>
            <p:nvPr/>
          </p:nvSpPr>
          <p:spPr>
            <a:xfrm>
              <a:off x="2908723" y="3110404"/>
              <a:ext cx="1112019" cy="410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sz="1600" dirty="0" err="1"/>
                <a:t>shoulder</a:t>
              </a:r>
              <a:endParaRPr kumimoji="1" lang="ja-JP" altLang="en-US" sz="1600" dirty="0"/>
            </a:p>
          </p:txBody>
        </p: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8D5905F6-36C9-A534-FDA2-EC06151F7B35}"/>
                </a:ext>
              </a:extLst>
            </p:cNvPr>
            <p:cNvCxnSpPr/>
            <p:nvPr/>
          </p:nvCxnSpPr>
          <p:spPr>
            <a:xfrm>
              <a:off x="3136604" y="3454722"/>
              <a:ext cx="0" cy="4648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F0B7C008-4364-DB8E-DBDC-7ABB88C006AA}"/>
                </a:ext>
              </a:extLst>
            </p:cNvPr>
            <p:cNvSpPr txBox="1"/>
            <p:nvPr/>
          </p:nvSpPr>
          <p:spPr>
            <a:xfrm>
              <a:off x="4832606" y="3517020"/>
              <a:ext cx="535682" cy="410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sz="1600" dirty="0" err="1"/>
                <a:t>tail</a:t>
              </a:r>
              <a:endParaRPr kumimoji="1" lang="ja-JP" altLang="en-US" sz="1600" dirty="0"/>
            </a:p>
          </p:txBody>
        </p: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65F233FD-729F-69AE-DE0D-BCEDBE4BD93C}"/>
                </a:ext>
              </a:extLst>
            </p:cNvPr>
            <p:cNvCxnSpPr/>
            <p:nvPr/>
          </p:nvCxnSpPr>
          <p:spPr>
            <a:xfrm>
              <a:off x="5070205" y="3867583"/>
              <a:ext cx="0" cy="4648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右中かっこ 29">
              <a:extLst>
                <a:ext uri="{FF2B5EF4-FFF2-40B4-BE49-F238E27FC236}">
                  <a16:creationId xmlns:a16="http://schemas.microsoft.com/office/drawing/2014/main" id="{FD59EFA9-47F2-08A7-D5A1-6454B88CF37E}"/>
                </a:ext>
              </a:extLst>
            </p:cNvPr>
            <p:cNvSpPr/>
            <p:nvPr/>
          </p:nvSpPr>
          <p:spPr>
            <a:xfrm rot="16200000">
              <a:off x="4956478" y="3286781"/>
              <a:ext cx="223283" cy="2313126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32041846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60120"/>
          </a:xfrm>
        </p:spPr>
        <p:txBody>
          <a:bodyPr/>
          <a:lstStyle/>
          <a:p>
            <a:r>
              <a:rPr lang="fr-FR" dirty="0"/>
              <a:t>FIFRELIN </a:t>
            </a:r>
            <a:r>
              <a:rPr lang="fr-FR" dirty="0" err="1"/>
              <a:t>is</a:t>
            </a:r>
            <a:r>
              <a:rPr lang="fr-FR" dirty="0"/>
              <a:t>….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5279" y="1765464"/>
            <a:ext cx="11610643" cy="4782143"/>
          </a:xfrm>
        </p:spPr>
        <p:txBody>
          <a:bodyPr numCol="2"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Physics-wise</a:t>
            </a:r>
            <a:r>
              <a:rPr lang="fr-FR" dirty="0"/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Fission </a:t>
            </a:r>
            <a:r>
              <a:rPr lang="fr-FR" dirty="0" err="1"/>
              <a:t>reaction</a:t>
            </a:r>
            <a:r>
              <a:rPr lang="fr-FR" dirty="0"/>
              <a:t> model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Event-by-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calculation</a:t>
            </a: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err="1"/>
              <a:t>Paramet</a:t>
            </a:r>
            <a:r>
              <a:rPr lang="en-US" dirty="0"/>
              <a:t>e</a:t>
            </a:r>
            <a:r>
              <a:rPr lang="fr-FR" dirty="0" err="1"/>
              <a:t>rised</a:t>
            </a:r>
            <a:r>
              <a:rPr lang="fr-FR" dirty="0"/>
              <a:t> Fission </a:t>
            </a:r>
          </a:p>
          <a:p>
            <a:pPr marL="457200" lvl="1" indent="0">
              <a:buNone/>
            </a:pPr>
            <a:r>
              <a:rPr lang="fr-FR" dirty="0"/>
              <a:t> + </a:t>
            </a:r>
            <a:r>
              <a:rPr lang="fr-FR" dirty="0" err="1"/>
              <a:t>Statistical</a:t>
            </a:r>
            <a:r>
              <a:rPr lang="fr-FR" dirty="0"/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(n,</a:t>
            </a:r>
            <a:r>
              <a:rPr lang="en-US" altLang="en-US" sz="1800" dirty="0"/>
              <a:t> g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,e-)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fr-FR" dirty="0" err="1"/>
              <a:t>decay</a:t>
            </a:r>
            <a:r>
              <a:rPr lang="fr-FR" dirty="0"/>
              <a:t> by                                            Hauser-Feshbach (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scheme</a:t>
            </a:r>
            <a:r>
              <a:rPr lang="fr-FR" dirty="0"/>
              <a:t> + partial </a:t>
            </a:r>
            <a:r>
              <a:rPr lang="fr-FR" dirty="0" err="1"/>
              <a:t>width</a:t>
            </a:r>
            <a:r>
              <a:rPr lang="fr-FR" dirty="0"/>
              <a:t>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Informatically</a:t>
            </a: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Method : Monte-Carlo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err="1"/>
              <a:t>Language</a:t>
            </a:r>
            <a:r>
              <a:rPr lang="fr-FR" dirty="0"/>
              <a:t> : C++ (GNU C++)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Administratively</a:t>
            </a: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err="1"/>
              <a:t>Maintained</a:t>
            </a:r>
            <a:r>
              <a:rPr lang="fr-FR" dirty="0"/>
              <a:t> and </a:t>
            </a:r>
            <a:r>
              <a:rPr lang="fr-FR" dirty="0" err="1"/>
              <a:t>mainly</a:t>
            </a:r>
            <a:r>
              <a:rPr lang="fr-FR" dirty="0"/>
              <a:t> </a:t>
            </a:r>
            <a:r>
              <a:rPr lang="fr-FR" dirty="0" err="1"/>
              <a:t>developped</a:t>
            </a:r>
            <a:r>
              <a:rPr lang="fr-FR" dirty="0"/>
              <a:t> by CEA-Cadarache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dirty="0" err="1"/>
              <a:t>Namely</a:t>
            </a:r>
            <a:r>
              <a:rPr lang="fr-FR" dirty="0"/>
              <a:t> by Olivier </a:t>
            </a:r>
            <a:r>
              <a:rPr lang="fr-FR" dirty="0" err="1"/>
              <a:t>Litaize</a:t>
            </a:r>
            <a:r>
              <a:rPr lang="fr-FR" dirty="0"/>
              <a:t>, </a:t>
            </a:r>
            <a:r>
              <a:rPr lang="fr-FR" dirty="0" err="1"/>
              <a:t>Abdelhazise</a:t>
            </a:r>
            <a:r>
              <a:rPr lang="fr-FR" dirty="0"/>
              <a:t> </a:t>
            </a:r>
            <a:r>
              <a:rPr lang="fr-FR" dirty="0" err="1"/>
              <a:t>Chebboubi</a:t>
            </a:r>
            <a:r>
              <a:rPr lang="fr-FR" dirty="0"/>
              <a:t>, Olivier </a:t>
            </a:r>
            <a:r>
              <a:rPr lang="fr-FR" dirty="0" err="1"/>
              <a:t>Serot</a:t>
            </a:r>
            <a:r>
              <a:rPr lang="fr-FR" dirty="0"/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err="1"/>
              <a:t>Property</a:t>
            </a:r>
            <a:r>
              <a:rPr lang="fr-FR" dirty="0"/>
              <a:t> of CEA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Upgraded</a:t>
            </a:r>
            <a:r>
              <a:rPr lang="fr-FR" dirty="0"/>
              <a:t> in 2021 </a:t>
            </a:r>
            <a:r>
              <a:rPr lang="fr-FR" dirty="0" err="1"/>
              <a:t>incorporating</a:t>
            </a:r>
            <a:r>
              <a:rPr lang="fr-FR" dirty="0"/>
              <a:t>…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mass and </a:t>
            </a:r>
            <a:r>
              <a:rPr lang="fr-FR" dirty="0" err="1"/>
              <a:t>kinetic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 of </a:t>
            </a:r>
            <a:r>
              <a:rPr lang="fr-FR" baseline="30000" dirty="0"/>
              <a:t>235</a:t>
            </a:r>
            <a:r>
              <a:rPr lang="fr-FR" dirty="0"/>
              <a:t>U(</a:t>
            </a:r>
            <a:r>
              <a:rPr lang="fr-FR" dirty="0" err="1"/>
              <a:t>n</a:t>
            </a:r>
            <a:r>
              <a:rPr lang="fr-FR" baseline="-25000" dirty="0" err="1"/>
              <a:t>th</a:t>
            </a:r>
            <a:r>
              <a:rPr lang="fr-FR" dirty="0" err="1"/>
              <a:t>,fis</a:t>
            </a:r>
            <a:r>
              <a:rPr lang="fr-FR" dirty="0"/>
              <a:t>) </a:t>
            </a:r>
            <a:r>
              <a:rPr lang="fr-FR" dirty="0" err="1"/>
              <a:t>considering</a:t>
            </a:r>
            <a:r>
              <a:rPr lang="fr-FR" dirty="0"/>
              <a:t> data of </a:t>
            </a:r>
            <a:r>
              <a:rPr lang="fr-FR" dirty="0" err="1"/>
              <a:t>Geltenbort</a:t>
            </a:r>
            <a:r>
              <a:rPr lang="fr-FR" baseline="30000" dirty="0"/>
              <a:t>*1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the </a:t>
            </a:r>
            <a:r>
              <a:rPr lang="fr-FR" dirty="0" err="1"/>
              <a:t>latest</a:t>
            </a:r>
            <a:r>
              <a:rPr lang="fr-FR" dirty="0"/>
              <a:t> Wahl </a:t>
            </a:r>
            <a:r>
              <a:rPr lang="fr-FR" dirty="0" err="1"/>
              <a:t>Zp</a:t>
            </a:r>
            <a:r>
              <a:rPr lang="fr-FR" dirty="0"/>
              <a:t> model</a:t>
            </a:r>
            <a:r>
              <a:rPr lang="fr-FR" baseline="30000" dirty="0"/>
              <a:t>*2</a:t>
            </a:r>
            <a:r>
              <a:rPr lang="fr-FR" dirty="0"/>
              <a:t> to </a:t>
            </a:r>
            <a:r>
              <a:rPr lang="fr-FR" dirty="0" err="1"/>
              <a:t>determine</a:t>
            </a:r>
            <a:r>
              <a:rPr lang="fr-FR" dirty="0"/>
              <a:t> fission fragment charge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RIPL-2021 </a:t>
            </a:r>
            <a:r>
              <a:rPr lang="fr-FR" dirty="0" err="1"/>
              <a:t>nuclear</a:t>
            </a:r>
            <a:r>
              <a:rPr lang="fr-FR" dirty="0"/>
              <a:t> structure data and</a:t>
            </a:r>
          </a:p>
          <a:p>
            <a:pPr marL="201168" lvl="1" indent="0">
              <a:buNone/>
            </a:pPr>
            <a:r>
              <a:rPr lang="en-US" dirty="0"/>
              <a:t>        AME-2020 nuclear mass table</a:t>
            </a:r>
            <a:r>
              <a:rPr lang="fr-FR" baseline="30000" dirty="0"/>
              <a:t> *3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altLang="ja-JP" dirty="0"/>
              <a:t>/IC</a:t>
            </a:r>
            <a:r>
              <a:rPr lang="fr-FR" dirty="0"/>
              <a:t> </a:t>
            </a:r>
            <a:r>
              <a:rPr lang="fr-FR" dirty="0" err="1"/>
              <a:t>decay</a:t>
            </a:r>
            <a:r>
              <a:rPr lang="fr-FR" dirty="0"/>
              <a:t> model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BRICC code</a:t>
            </a:r>
            <a:r>
              <a:rPr lang="fr-FR" baseline="30000" dirty="0"/>
              <a:t>*4</a:t>
            </a:r>
            <a:r>
              <a:rPr lang="fr-FR" dirty="0"/>
              <a:t> to </a:t>
            </a:r>
            <a:r>
              <a:rPr lang="fr-FR" dirty="0" err="1"/>
              <a:t>calculate</a:t>
            </a:r>
            <a:r>
              <a:rPr lang="fr-FR" dirty="0"/>
              <a:t> </a:t>
            </a:r>
            <a:r>
              <a:rPr lang="fr-FR" dirty="0" err="1"/>
              <a:t>internal</a:t>
            </a:r>
            <a:r>
              <a:rPr lang="fr-FR" dirty="0"/>
              <a:t> conversion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99C3-662C-4CA8-8CEA-5E01D52C3810}" type="slidenum">
              <a:rPr lang="fr-FR" smtClean="0"/>
              <a:t>19</a:t>
            </a:fld>
            <a:endParaRPr lang="fr-FR"/>
          </a:p>
        </p:txBody>
      </p:sp>
      <p:pic>
        <p:nvPicPr>
          <p:cNvPr id="2050" name="Picture 2" descr="Fission modelling with FIFRELIN - Archive ouverte HAL">
            <a:extLst>
              <a:ext uri="{FF2B5EF4-FFF2-40B4-BE49-F238E27FC236}">
                <a16:creationId xmlns:a16="http://schemas.microsoft.com/office/drawing/2014/main" id="{9FD1AA1C-DEFC-F9C0-D02A-36784FF917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41"/>
          <a:stretch/>
        </p:blipFill>
        <p:spPr bwMode="auto">
          <a:xfrm>
            <a:off x="9813955" y="75036"/>
            <a:ext cx="1858627" cy="160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右中かっこ 5">
            <a:extLst>
              <a:ext uri="{FF2B5EF4-FFF2-40B4-BE49-F238E27FC236}">
                <a16:creationId xmlns:a16="http://schemas.microsoft.com/office/drawing/2014/main" id="{5D062CCA-C666-371B-6A49-ADD4A85B7F7E}"/>
              </a:ext>
            </a:extLst>
          </p:cNvPr>
          <p:cNvSpPr/>
          <p:nvPr/>
        </p:nvSpPr>
        <p:spPr>
          <a:xfrm>
            <a:off x="10023437" y="3749878"/>
            <a:ext cx="151002" cy="95928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209372-3080-A264-629E-198E09310A75}"/>
              </a:ext>
            </a:extLst>
          </p:cNvPr>
          <p:cNvSpPr txBox="1"/>
          <p:nvPr/>
        </p:nvSpPr>
        <p:spPr>
          <a:xfrm>
            <a:off x="10114178" y="3833369"/>
            <a:ext cx="2077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fr-FR" dirty="0" err="1"/>
              <a:t>Features</a:t>
            </a:r>
            <a:r>
              <a:rPr kumimoji="1" lang="fr-FR" dirty="0"/>
              <a:t> relevant to gamma </a:t>
            </a:r>
            <a:r>
              <a:rPr kumimoji="1" lang="fr-FR" dirty="0" err="1"/>
              <a:t>emission</a:t>
            </a:r>
            <a:endParaRPr kumimoji="1" 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8E7256-B052-889D-9ACB-979811565468}"/>
              </a:ext>
            </a:extLst>
          </p:cNvPr>
          <p:cNvSpPr txBox="1"/>
          <p:nvPr/>
        </p:nvSpPr>
        <p:spPr>
          <a:xfrm>
            <a:off x="7369515" y="5347278"/>
            <a:ext cx="4822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*1 </a:t>
            </a:r>
            <a:r>
              <a:rPr lang="nl-NL" sz="1200" dirty="0"/>
              <a:t>P. </a:t>
            </a:r>
            <a:r>
              <a:rPr lang="nl-NL" sz="1200" dirty="0" err="1"/>
              <a:t>Geltenbort</a:t>
            </a:r>
            <a:r>
              <a:rPr lang="nl-NL" sz="1200" dirty="0"/>
              <a:t>, F. </a:t>
            </a:r>
            <a:r>
              <a:rPr lang="nl-NL" sz="1200" dirty="0" err="1"/>
              <a:t>Gonnenwein</a:t>
            </a:r>
            <a:r>
              <a:rPr lang="nl-NL" sz="1200" dirty="0"/>
              <a:t>, A. </a:t>
            </a:r>
            <a:r>
              <a:rPr lang="nl-NL" sz="1200" dirty="0" err="1"/>
              <a:t>Oed</a:t>
            </a:r>
            <a:r>
              <a:rPr lang="nl-NL" sz="1200" dirty="0"/>
              <a:t>, </a:t>
            </a:r>
            <a:r>
              <a:rPr lang="nl-NL" sz="1200" dirty="0" err="1"/>
              <a:t>Radiat</a:t>
            </a:r>
            <a:r>
              <a:rPr lang="nl-NL" sz="1200" dirty="0"/>
              <a:t>. </a:t>
            </a:r>
            <a:r>
              <a:rPr lang="nl-NL" sz="1200" dirty="0" err="1"/>
              <a:t>Effects</a:t>
            </a:r>
            <a:r>
              <a:rPr lang="nl-NL" sz="1200" dirty="0"/>
              <a:t> 93(1–4), 57(1986). </a:t>
            </a:r>
            <a:endParaRPr lang="en-US" sz="1200" dirty="0"/>
          </a:p>
          <a:p>
            <a:r>
              <a:rPr lang="en-US" sz="1200" dirty="0"/>
              <a:t>*2 A.C. Wahl, Technical Report 1168, IAEA - TECDOC Series, (2000)</a:t>
            </a:r>
          </a:p>
          <a:p>
            <a:r>
              <a:rPr lang="en-US" sz="1200" dirty="0"/>
              <a:t>*3 Capote et al. , Nuclear Data Sheets, 110(12):3107–3214, dec 2009.</a:t>
            </a:r>
          </a:p>
          <a:p>
            <a:r>
              <a:rPr lang="en-US" sz="1200" dirty="0"/>
              <a:t>*4  T. </a:t>
            </a:r>
            <a:r>
              <a:rPr lang="en-US" sz="1200" dirty="0" err="1"/>
              <a:t>Kibedi</a:t>
            </a:r>
            <a:r>
              <a:rPr lang="en-US" sz="1200" dirty="0"/>
              <a:t>, T. Burrows, M. </a:t>
            </a:r>
            <a:r>
              <a:rPr lang="en-US" sz="1200" dirty="0" err="1"/>
              <a:t>Trzhaskovskaya</a:t>
            </a:r>
            <a:r>
              <a:rPr lang="en-US" sz="1200" dirty="0"/>
              <a:t>, P. Davidson, </a:t>
            </a:r>
            <a:r>
              <a:rPr lang="en-US" sz="1200" dirty="0" err="1"/>
              <a:t>C.Nestor</a:t>
            </a:r>
            <a:r>
              <a:rPr lang="en-US" sz="1200" dirty="0"/>
              <a:t>, </a:t>
            </a:r>
            <a:r>
              <a:rPr lang="en-US" sz="1200" dirty="0" err="1"/>
              <a:t>Nucl</a:t>
            </a:r>
            <a:r>
              <a:rPr lang="en-US" sz="1200" dirty="0"/>
              <a:t>. </a:t>
            </a:r>
            <a:r>
              <a:rPr lang="en-US" sz="1200" dirty="0" err="1"/>
              <a:t>Instrum</a:t>
            </a:r>
            <a:r>
              <a:rPr lang="en-US" sz="1200" dirty="0"/>
              <a:t>. Methods Phys. Res. Sect. A. 589(2), 202 (2008).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01598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F5E698-3A18-5C27-CFA0-A9F31ED19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0"/>
            <a:ext cx="10364451" cy="944539"/>
          </a:xfrm>
        </p:spPr>
        <p:txBody>
          <a:bodyPr/>
          <a:lstStyle/>
          <a:p>
            <a:r>
              <a:rPr kumimoji="1" lang="en-US" altLang="ja-JP" dirty="0"/>
              <a:t>Probes to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understand</a:t>
            </a:r>
            <a:r>
              <a:rPr kumimoji="1" lang="en-US" altLang="ja-JP" dirty="0"/>
              <a:t> fission</a:t>
            </a:r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1E5775B-C887-A838-DFFD-260F83BC0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6618E3-EE00-A37C-27D2-B1FE166BDA70}"/>
              </a:ext>
            </a:extLst>
          </p:cNvPr>
          <p:cNvSpPr txBox="1"/>
          <p:nvPr/>
        </p:nvSpPr>
        <p:spPr>
          <a:xfrm>
            <a:off x="3450965" y="5225258"/>
            <a:ext cx="3943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By </a:t>
            </a:r>
            <a:r>
              <a:rPr kumimoji="1" lang="fr-FR" altLang="ja-JP" dirty="0" err="1"/>
              <a:t>observing</a:t>
            </a:r>
            <a:r>
              <a:rPr kumimoji="1" lang="fr-FR" altLang="ja-JP" dirty="0"/>
              <a:t> fission </a:t>
            </a:r>
            <a:r>
              <a:rPr kumimoji="1" lang="fr-FR" altLang="ja-JP" dirty="0" err="1"/>
              <a:t>with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various</a:t>
            </a:r>
            <a:r>
              <a:rPr kumimoji="1" lang="fr-FR" altLang="ja-JP" dirty="0"/>
              <a:t> probes, </a:t>
            </a:r>
          </a:p>
          <a:p>
            <a:r>
              <a:rPr kumimoji="1" lang="fr-FR" altLang="ja-JP" dirty="0" err="1"/>
              <a:t>we</a:t>
            </a:r>
            <a:r>
              <a:rPr kumimoji="1" lang="fr-FR" altLang="ja-JP" dirty="0"/>
              <a:t> can </a:t>
            </a:r>
            <a:r>
              <a:rPr kumimoji="1" lang="fr-FR" altLang="ja-JP" dirty="0" err="1"/>
              <a:t>understand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better</a:t>
            </a:r>
            <a:endParaRPr kumimoji="1" lang="fr-FR" altLang="ja-JP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8848887-C7B2-0C58-AA30-25BDE3A6BEBC}"/>
              </a:ext>
            </a:extLst>
          </p:cNvPr>
          <p:cNvSpPr txBox="1"/>
          <p:nvPr/>
        </p:nvSpPr>
        <p:spPr>
          <a:xfrm>
            <a:off x="859187" y="999477"/>
            <a:ext cx="1944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Neutron </a:t>
            </a:r>
            <a:r>
              <a:rPr kumimoji="1" lang="fr-FR" altLang="ja-JP" dirty="0" err="1"/>
              <a:t>spectra</a:t>
            </a:r>
            <a:r>
              <a:rPr kumimoji="1" lang="fr-FR" altLang="ja-JP" dirty="0"/>
              <a:t>***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A3243A-3036-39FA-0321-2BD1343664C2}"/>
              </a:ext>
            </a:extLst>
          </p:cNvPr>
          <p:cNvSpPr txBox="1"/>
          <p:nvPr/>
        </p:nvSpPr>
        <p:spPr>
          <a:xfrm>
            <a:off x="5934080" y="1584838"/>
            <a:ext cx="15616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Fission </a:t>
            </a:r>
            <a:r>
              <a:rPr kumimoji="1" lang="fr-FR" altLang="ja-JP" dirty="0" err="1"/>
              <a:t>yields</a:t>
            </a:r>
            <a:r>
              <a:rPr kumimoji="1" lang="fr-FR" altLang="ja-JP" dirty="0"/>
              <a:t>**</a:t>
            </a:r>
            <a:endParaRPr kumimoji="1" lang="ja-JP" altLang="en-US" dirty="0"/>
          </a:p>
        </p:txBody>
      </p:sp>
      <p:sp>
        <p:nvSpPr>
          <p:cNvPr id="12" name="矢印: 下 11">
            <a:extLst>
              <a:ext uri="{FF2B5EF4-FFF2-40B4-BE49-F238E27FC236}">
                <a16:creationId xmlns:a16="http://schemas.microsoft.com/office/drawing/2014/main" id="{FC1E54C2-DFF0-FA4A-EF31-87F2D69648D6}"/>
              </a:ext>
            </a:extLst>
          </p:cNvPr>
          <p:cNvSpPr/>
          <p:nvPr/>
        </p:nvSpPr>
        <p:spPr>
          <a:xfrm>
            <a:off x="9592639" y="3263804"/>
            <a:ext cx="737191" cy="1063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25EA606-9263-62B5-70A2-1BAF17D1F4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892" y="1188062"/>
            <a:ext cx="2979420" cy="198550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C6F40925-D6B1-F254-1FC1-870B5E5AB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6301" y="4388957"/>
            <a:ext cx="2549868" cy="2023705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3305BD8F-1D05-92BE-65AF-12F524A155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62860">
            <a:off x="10887303" y="2893744"/>
            <a:ext cx="1047750" cy="846260"/>
          </a:xfrm>
          <a:prstGeom prst="rect">
            <a:avLst/>
          </a:prstGeom>
        </p:spPr>
      </p:pic>
      <p:pic>
        <p:nvPicPr>
          <p:cNvPr id="21" name="Picture 2" descr="「fission」の画像検索結果">
            <a:extLst>
              <a:ext uri="{FF2B5EF4-FFF2-40B4-BE49-F238E27FC236}">
                <a16:creationId xmlns:a16="http://schemas.microsoft.com/office/drawing/2014/main" id="{8AA17251-631B-4C0E-D205-B1BCAD0F76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4" t="31240" r="57252" b="14800"/>
          <a:stretch/>
        </p:blipFill>
        <p:spPr bwMode="auto">
          <a:xfrm>
            <a:off x="3606011" y="1983867"/>
            <a:ext cx="1364845" cy="2262057"/>
          </a:xfrm>
          <a:prstGeom prst="snip1Rect">
            <a:avLst>
              <a:gd name="adj" fmla="val 3620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7B0C7A93-6150-6970-B68B-6ED3A884477B}"/>
              </a:ext>
            </a:extLst>
          </p:cNvPr>
          <p:cNvCxnSpPr>
            <a:cxnSpLocks/>
          </p:cNvCxnSpPr>
          <p:nvPr/>
        </p:nvCxnSpPr>
        <p:spPr>
          <a:xfrm flipV="1">
            <a:off x="4736786" y="3071855"/>
            <a:ext cx="673619" cy="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80CB1ECF-D4E0-4CA2-DBDA-81962BCCC5EB}"/>
              </a:ext>
            </a:extLst>
          </p:cNvPr>
          <p:cNvCxnSpPr>
            <a:cxnSpLocks/>
          </p:cNvCxnSpPr>
          <p:nvPr/>
        </p:nvCxnSpPr>
        <p:spPr>
          <a:xfrm flipH="1" flipV="1">
            <a:off x="3052148" y="2405974"/>
            <a:ext cx="607521" cy="4526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0FB3A586-0F27-A66D-342B-62269FFAF69F}"/>
              </a:ext>
            </a:extLst>
          </p:cNvPr>
          <p:cNvCxnSpPr>
            <a:cxnSpLocks/>
          </p:cNvCxnSpPr>
          <p:nvPr/>
        </p:nvCxnSpPr>
        <p:spPr>
          <a:xfrm flipH="1">
            <a:off x="3147205" y="3369851"/>
            <a:ext cx="607521" cy="5424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e 13">
            <a:extLst>
              <a:ext uri="{FF2B5EF4-FFF2-40B4-BE49-F238E27FC236}">
                <a16:creationId xmlns:a16="http://schemas.microsoft.com/office/drawing/2014/main" id="{F69270AD-4A7A-BFB5-BE1D-C19D4D3B2CEA}"/>
              </a:ext>
            </a:extLst>
          </p:cNvPr>
          <p:cNvGrpSpPr/>
          <p:nvPr/>
        </p:nvGrpSpPr>
        <p:grpSpPr>
          <a:xfrm>
            <a:off x="301602" y="3420649"/>
            <a:ext cx="2656747" cy="2487362"/>
            <a:chOff x="8655708" y="3452412"/>
            <a:chExt cx="3331858" cy="3119429"/>
          </a:xfrm>
        </p:grpSpPr>
        <p:pic>
          <p:nvPicPr>
            <p:cNvPr id="31" name="Image 11">
              <a:extLst>
                <a:ext uri="{FF2B5EF4-FFF2-40B4-BE49-F238E27FC236}">
                  <a16:creationId xmlns:a16="http://schemas.microsoft.com/office/drawing/2014/main" id="{AFD0BE86-281D-4EA5-D00A-92451CBA2D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1686" t="78928" r="27848" b="6780"/>
            <a:stretch/>
          </p:blipFill>
          <p:spPr>
            <a:xfrm>
              <a:off x="8655708" y="3954195"/>
              <a:ext cx="3331858" cy="2617646"/>
            </a:xfrm>
            <a:prstGeom prst="rect">
              <a:avLst/>
            </a:prstGeom>
          </p:spPr>
        </p:pic>
        <p:sp>
          <p:nvSpPr>
            <p:cNvPr id="32" name="ZoneTexte 12">
              <a:extLst>
                <a:ext uri="{FF2B5EF4-FFF2-40B4-BE49-F238E27FC236}">
                  <a16:creationId xmlns:a16="http://schemas.microsoft.com/office/drawing/2014/main" id="{0E610034-89B2-B619-0D5E-E0B2C2E25955}"/>
                </a:ext>
              </a:extLst>
            </p:cNvPr>
            <p:cNvSpPr txBox="1"/>
            <p:nvPr/>
          </p:nvSpPr>
          <p:spPr>
            <a:xfrm>
              <a:off x="9035472" y="3452412"/>
              <a:ext cx="2841422" cy="501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/>
                <a:t>Gamma </a:t>
              </a:r>
              <a:r>
                <a:rPr lang="fr-FR" sz="2000" dirty="0" err="1"/>
                <a:t>multiplicity</a:t>
              </a:r>
              <a:r>
                <a:rPr lang="fr-FR" sz="2000" dirty="0"/>
                <a:t>*</a:t>
              </a:r>
            </a:p>
          </p:txBody>
        </p:sp>
      </p:grpSp>
      <p:sp>
        <p:nvSpPr>
          <p:cNvPr id="33" name="Rectangle 7">
            <a:extLst>
              <a:ext uri="{FF2B5EF4-FFF2-40B4-BE49-F238E27FC236}">
                <a16:creationId xmlns:a16="http://schemas.microsoft.com/office/drawing/2014/main" id="{0D69B5BB-95A9-8DC4-135F-9D1A4D7FC266}"/>
              </a:ext>
            </a:extLst>
          </p:cNvPr>
          <p:cNvSpPr/>
          <p:nvPr/>
        </p:nvSpPr>
        <p:spPr>
          <a:xfrm>
            <a:off x="-45479" y="6300200"/>
            <a:ext cx="649408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* Olivier Litaize, Olivier Serot, and Léonie Berge, Fission modelling with FIFRELIN , Eur. Phys. J. A (2015) 51: 177</a:t>
            </a:r>
          </a:p>
          <a:p>
            <a:r>
              <a:rPr lang="fr-FR" sz="1100" dirty="0">
                <a:solidFill>
                  <a:schemeClr val="bg1"/>
                </a:solidFill>
              </a:rPr>
              <a:t>** E. A. C. </a:t>
            </a:r>
            <a:r>
              <a:rPr lang="fr-FR" sz="1100" dirty="0" err="1">
                <a:solidFill>
                  <a:schemeClr val="bg1"/>
                </a:solidFill>
              </a:rPr>
              <a:t>Crouch</a:t>
            </a:r>
            <a:r>
              <a:rPr lang="fr-FR" sz="1100" dirty="0">
                <a:solidFill>
                  <a:schemeClr val="bg1"/>
                </a:solidFill>
              </a:rPr>
              <a:t>, A</a:t>
            </a:r>
            <a:r>
              <a:rPr lang="en-US" sz="1100" dirty="0" err="1">
                <a:solidFill>
                  <a:schemeClr val="bg1"/>
                </a:solidFill>
              </a:rPr>
              <a:t>tomic</a:t>
            </a:r>
            <a:r>
              <a:rPr lang="en-US" sz="1100" dirty="0">
                <a:solidFill>
                  <a:schemeClr val="bg1"/>
                </a:solidFill>
              </a:rPr>
              <a:t> Data and Nuclear Data Tables, 19, 5, 1977</a:t>
            </a:r>
          </a:p>
          <a:p>
            <a:r>
              <a:rPr lang="fr-FR" sz="1100" dirty="0">
                <a:solidFill>
                  <a:schemeClr val="bg1"/>
                </a:solidFill>
              </a:rPr>
              <a:t>*** MAD LAND and NIX, </a:t>
            </a:r>
            <a:r>
              <a:rPr lang="en-US" sz="1100" dirty="0">
                <a:solidFill>
                  <a:schemeClr val="bg1"/>
                </a:solidFill>
              </a:rPr>
              <a:t>NUCLEAR SCIENCE AND ENGINEERING: 81, 213-271 (1982)</a:t>
            </a:r>
            <a:endParaRPr lang="fr-FR" sz="1100" dirty="0">
              <a:solidFill>
                <a:schemeClr val="bg1"/>
              </a:solidFill>
            </a:endParaRP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8BC60383-74DD-6962-E47E-CB60E98B6A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10442">
            <a:off x="11273399" y="733984"/>
            <a:ext cx="1047750" cy="84626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A1A3969F-3EA4-DFB6-559B-9E8739710C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4381" flipH="1">
            <a:off x="7743284" y="1165351"/>
            <a:ext cx="1303110" cy="846260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B3D5321B-786A-9B23-A8E5-A10BE2FD67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4719" y="1946139"/>
            <a:ext cx="2056963" cy="2889543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2DA491F7-1718-7E7E-39B3-932A2661C7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1878" y="1278130"/>
            <a:ext cx="2772946" cy="1984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59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FDD165-D6BE-F0E4-7CAF-B0B77C6D5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822884"/>
            <a:ext cx="10364451" cy="762000"/>
          </a:xfrm>
        </p:spPr>
        <p:txBody>
          <a:bodyPr>
            <a:normAutofit/>
          </a:bodyPr>
          <a:lstStyle/>
          <a:p>
            <a:r>
              <a:rPr lang="fr-FR" dirty="0" err="1"/>
              <a:t>Where</a:t>
            </a:r>
            <a:r>
              <a:rPr lang="fr-FR" dirty="0"/>
              <a:t> are High Energy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ja-JP" dirty="0"/>
              <a:t>-ray</a:t>
            </a:r>
            <a:r>
              <a:rPr lang="fr-FR" dirty="0"/>
              <a:t>s </a:t>
            </a:r>
            <a:r>
              <a:rPr lang="fr-FR" dirty="0" err="1"/>
              <a:t>from</a:t>
            </a:r>
            <a:r>
              <a:rPr lang="fr-FR" dirty="0"/>
              <a:t>?</a:t>
            </a:r>
            <a:endParaRPr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79BF8C-2095-670F-A887-77215FA68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1842977"/>
            <a:ext cx="10364452" cy="410062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FR" altLang="ja-JP" sz="3600" dirty="0" err="1"/>
              <a:t>From</a:t>
            </a:r>
            <a:r>
              <a:rPr lang="fr-FR" altLang="ja-JP" sz="3600" dirty="0"/>
              <a:t> conclusion,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sz="3200" dirty="0" err="1"/>
              <a:t>they</a:t>
            </a:r>
            <a:r>
              <a:rPr lang="fr-FR" altLang="ja-JP" sz="3200" dirty="0"/>
              <a:t> are </a:t>
            </a:r>
            <a:r>
              <a:rPr lang="fr-FR" altLang="ja-JP" sz="3200" dirty="0" err="1"/>
              <a:t>from</a:t>
            </a:r>
            <a:r>
              <a:rPr lang="fr-FR" altLang="ja-JP" sz="3200" dirty="0"/>
              <a:t> </a:t>
            </a:r>
            <a:r>
              <a:rPr lang="fr-FR" altLang="ja-JP" sz="3200" dirty="0">
                <a:solidFill>
                  <a:schemeClr val="tx1"/>
                </a:solidFill>
              </a:rPr>
              <a:t>light fission fragments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sz="3200" dirty="0"/>
              <a:t>In </a:t>
            </a:r>
            <a:r>
              <a:rPr lang="fr-FR" altLang="ja-JP" sz="3200" dirty="0" err="1"/>
              <a:t>particular</a:t>
            </a:r>
            <a:r>
              <a:rPr lang="fr-FR" altLang="ja-JP" sz="3200" dirty="0"/>
              <a:t> </a:t>
            </a:r>
            <a:r>
              <a:rPr lang="fr-FR" altLang="ja-JP" sz="3200" dirty="0">
                <a:solidFill>
                  <a:srgbClr val="FF0000"/>
                </a:solidFill>
              </a:rPr>
              <a:t>Z=41</a:t>
            </a:r>
            <a:r>
              <a:rPr lang="en-US" altLang="ja-JP" sz="3200" dirty="0">
                <a:solidFill>
                  <a:srgbClr val="FF0000"/>
                </a:solidFill>
              </a:rPr>
              <a:t>±</a:t>
            </a:r>
            <a:r>
              <a:rPr lang="fr-FR" altLang="ja-JP" sz="3200" dirty="0">
                <a:solidFill>
                  <a:srgbClr val="FF0000"/>
                </a:solidFill>
              </a:rPr>
              <a:t>1, A=101</a:t>
            </a:r>
            <a:r>
              <a:rPr lang="en-US" altLang="ja-JP" sz="3200" dirty="0">
                <a:solidFill>
                  <a:srgbClr val="FF0000"/>
                </a:solidFill>
              </a:rPr>
              <a:t>±</a:t>
            </a:r>
            <a:r>
              <a:rPr lang="fr-FR" altLang="ja-JP" sz="3200" dirty="0">
                <a:solidFill>
                  <a:srgbClr val="FF0000"/>
                </a:solidFill>
              </a:rPr>
              <a:t>3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sz="3200" dirty="0">
                <a:solidFill>
                  <a:srgbClr val="FF0000"/>
                </a:solidFill>
              </a:rPr>
              <a:t>Transition from high J</a:t>
            </a:r>
            <a:r>
              <a:rPr lang="fr-FR" altLang="ja-JP" sz="3200" dirty="0">
                <a:solidFill>
                  <a:srgbClr val="FF0000"/>
                </a:solidFill>
              </a:rPr>
              <a:t> </a:t>
            </a:r>
            <a:r>
              <a:rPr lang="ja-JP" altLang="en-US" sz="3200" dirty="0">
                <a:solidFill>
                  <a:srgbClr val="FF0000"/>
                </a:solidFill>
              </a:rPr>
              <a:t>≂</a:t>
            </a:r>
            <a:r>
              <a:rPr lang="fr-FR" altLang="ja-JP" sz="3200" dirty="0">
                <a:solidFill>
                  <a:srgbClr val="FF0000"/>
                </a:solidFill>
              </a:rPr>
              <a:t> 15</a:t>
            </a:r>
            <a:r>
              <a:rPr lang="en-US" altLang="ja-JP" sz="3200" dirty="0">
                <a:solidFill>
                  <a:srgbClr val="FF0000"/>
                </a:solidFill>
              </a:rPr>
              <a:t>±</a:t>
            </a:r>
            <a:r>
              <a:rPr lang="fr-FR" altLang="ja-JP" sz="3200" dirty="0">
                <a:solidFill>
                  <a:srgbClr val="FF0000"/>
                </a:solidFill>
              </a:rPr>
              <a:t>4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altLang="ja-JP" sz="3200" dirty="0">
                <a:solidFill>
                  <a:srgbClr val="FF0000"/>
                </a:solidFill>
              </a:rPr>
              <a:t>First </a:t>
            </a:r>
            <a:r>
              <a:rPr lang="fr-FR" altLang="ja-JP" sz="3200" dirty="0" err="1">
                <a:solidFill>
                  <a:srgbClr val="FF0000"/>
                </a:solidFill>
              </a:rPr>
              <a:t>decay</a:t>
            </a:r>
            <a:r>
              <a:rPr lang="fr-FR" altLang="ja-JP" sz="3200" dirty="0">
                <a:solidFill>
                  <a:srgbClr val="FF0000"/>
                </a:solidFill>
              </a:rPr>
              <a:t> </a:t>
            </a:r>
            <a:r>
              <a:rPr lang="fr-FR" altLang="ja-JP" sz="3200" dirty="0" err="1">
                <a:solidFill>
                  <a:srgbClr val="FF0000"/>
                </a:solidFill>
              </a:rPr>
              <a:t>after</a:t>
            </a:r>
            <a:r>
              <a:rPr lang="fr-FR" altLang="ja-JP" sz="3200" dirty="0">
                <a:solidFill>
                  <a:srgbClr val="FF0000"/>
                </a:solidFill>
              </a:rPr>
              <a:t> scission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fr-FR" altLang="ja-JP" sz="3200" dirty="0">
              <a:solidFill>
                <a:srgbClr val="FF0000"/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EBA81EB-D59A-2B76-D646-10481E48F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5184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69850-5E63-6A57-25C1-53E28C6C5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/>
              <a:t>HFB(Hartree-</a:t>
            </a:r>
            <a:r>
              <a:rPr kumimoji="1" lang="en-US" altLang="ja-JP" sz="4400" dirty="0" err="1"/>
              <a:t>Fock</a:t>
            </a:r>
            <a:r>
              <a:rPr kumimoji="1" lang="en-US" altLang="ja-JP" sz="4400" dirty="0"/>
              <a:t>-</a:t>
            </a:r>
            <a:r>
              <a:rPr kumimoji="1" lang="en-US" altLang="ja-JP" sz="4400" dirty="0" err="1"/>
              <a:t>Bogoliubov</a:t>
            </a:r>
            <a:r>
              <a:rPr kumimoji="1" lang="en-US" altLang="ja-JP" sz="4400" dirty="0"/>
              <a:t>) level density</a:t>
            </a:r>
            <a:endParaRPr kumimoji="1" 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84A634E8-3530-60F7-E7F2-C489D79A4F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56246" y="2150534"/>
                <a:ext cx="4611509" cy="81338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ja-JP"/>
                      <m:t>δ</m:t>
                    </m:r>
                    <m:r>
                      <m:rPr>
                        <m:nor/>
                      </m:rPr>
                      <a:rPr lang="el-GR" altLang="ja-JP"/>
                      <m:t> ( &lt; </m:t>
                    </m:r>
                    <m:r>
                      <m:rPr>
                        <m:nor/>
                      </m:rPr>
                      <a:rPr lang="el-GR" altLang="ja-JP"/>
                      <m:t>Φ</m:t>
                    </m:r>
                    <m:r>
                      <m:rPr>
                        <m:nor/>
                      </m:rPr>
                      <a:rPr lang="el-GR" altLang="ja-JP"/>
                      <m:t> | </m:t>
                    </m:r>
                    <m:r>
                      <m:rPr>
                        <m:nor/>
                      </m:rPr>
                      <a:rPr lang="en-US" altLang="ja-JP"/>
                      <m:t>H</m:t>
                    </m:r>
                    <m:r>
                      <m:rPr>
                        <m:nor/>
                      </m:rPr>
                      <a:rPr lang="en-US" altLang="ja-JP"/>
                      <m:t> −</m:t>
                    </m:r>
                    <m:r>
                      <m:rPr>
                        <m:nor/>
                      </m:rPr>
                      <a:rPr lang="el-GR" altLang="ja-JP"/>
                      <m:t>λ</m:t>
                    </m:r>
                    <m:r>
                      <m:rPr>
                        <m:nor/>
                      </m:rPr>
                      <a:rPr lang="en-US" altLang="ja-JP" baseline="-25000"/>
                      <m:t>Z</m:t>
                    </m:r>
                    <m:r>
                      <m:rPr>
                        <m:nor/>
                      </m:rPr>
                      <a:rPr lang="en-US" altLang="ja-JP"/>
                      <m:t>Z</m:t>
                    </m:r>
                    <m:r>
                      <m:rPr>
                        <m:nor/>
                      </m:rPr>
                      <a:rPr lang="en-US" altLang="ja-JP"/>
                      <m:t> − </m:t>
                    </m:r>
                    <m:r>
                      <m:rPr>
                        <m:nor/>
                      </m:rPr>
                      <a:rPr lang="el-GR" altLang="ja-JP"/>
                      <m:t>λ</m:t>
                    </m:r>
                    <m:r>
                      <m:rPr>
                        <m:nor/>
                      </m:rPr>
                      <a:rPr lang="en-US" altLang="ja-JP" baseline="-25000"/>
                      <m:t>N</m:t>
                    </m:r>
                    <m:r>
                      <m:rPr>
                        <m:nor/>
                      </m:rPr>
                      <a:rPr lang="en-US" altLang="ja-JP"/>
                      <m:t>N</m:t>
                    </m:r>
                    <m:r>
                      <m:rPr>
                        <m:nor/>
                      </m:rPr>
                      <a:rPr lang="en-US" altLang="ja-JP"/>
                      <m:t> −</m:t>
                    </m:r>
                    <m:r>
                      <m:rPr>
                        <m:nor/>
                      </m:rPr>
                      <a:rPr lang="el-GR" altLang="ja-JP"/>
                      <m:t>μ</m:t>
                    </m:r>
                    <m:r>
                      <m:rPr>
                        <m:nor/>
                      </m:rPr>
                      <a:rPr lang="el-GR" altLang="ja-JP" baseline="-25000"/>
                      <m:t>2</m:t>
                    </m:r>
                    <m:r>
                      <m:rPr>
                        <m:nor/>
                      </m:rPr>
                      <a:rPr lang="el-GR" altLang="ja-JP"/>
                      <m:t> </m:t>
                    </m:r>
                    <m:r>
                      <m:rPr>
                        <m:nor/>
                      </m:rPr>
                      <a:rPr lang="en-US" altLang="ja-JP"/>
                      <m:t>Q</m:t>
                    </m:r>
                    <m:r>
                      <m:rPr>
                        <m:nor/>
                      </m:rPr>
                      <a:rPr lang="en-US" altLang="ja-JP" baseline="-25000"/>
                      <m:t>20</m:t>
                    </m:r>
                    <m:r>
                      <m:rPr>
                        <m:nor/>
                      </m:rPr>
                      <a:rPr lang="en-US" altLang="ja-JP"/>
                      <m:t> | </m:t>
                    </m:r>
                    <m:r>
                      <m:rPr>
                        <m:nor/>
                      </m:rPr>
                      <a:rPr lang="el-GR" altLang="ja-JP"/>
                      <m:t>Φ</m:t>
                    </m:r>
                    <m:r>
                      <m:rPr>
                        <m:nor/>
                      </m:rPr>
                      <a:rPr lang="el-GR" altLang="ja-JP"/>
                      <m:t> &gt;) =0</m:t>
                    </m:r>
                  </m:oMath>
                </a14:m>
                <a:endParaRPr lang="en-US" altLang="ja-JP" dirty="0"/>
              </a:p>
              <a:p>
                <a:endParaRPr kumimoji="1" lang="en-US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84A634E8-3530-60F7-E7F2-C489D79A4F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56246" y="2150534"/>
                <a:ext cx="4611509" cy="813383"/>
              </a:xfrm>
              <a:blipFill>
                <a:blip r:embed="rId2"/>
                <a:stretch>
                  <a:fillRect l="-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F05D98-D2B3-DCCB-90FF-4BE289BCF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3A4B92D-0F89-DCD0-BBDD-395D74954792}"/>
              </a:ext>
            </a:extLst>
          </p:cNvPr>
          <p:cNvSpPr txBox="1"/>
          <p:nvPr/>
        </p:nvSpPr>
        <p:spPr>
          <a:xfrm>
            <a:off x="7367752" y="2611821"/>
            <a:ext cx="4528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l-GR" altLang="ja-JP" dirty="0"/>
              <a:t>Φ</a:t>
            </a:r>
            <a:r>
              <a:rPr kumimoji="1" lang="en-US" altLang="ja-JP" dirty="0"/>
              <a:t>=</a:t>
            </a:r>
            <a:r>
              <a:rPr kumimoji="1" lang="en-US" dirty="0"/>
              <a:t>HFB wave function</a:t>
            </a:r>
          </a:p>
          <a:p>
            <a:r>
              <a:rPr kumimoji="1" lang="en-US" dirty="0">
                <a:solidFill>
                  <a:srgbClr val="FF0000"/>
                </a:solidFill>
              </a:rPr>
              <a:t>Determined so as to minimize the total energy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ACE6CD7-6B0A-BE9A-E6A1-67FCE6F7A84F}"/>
              </a:ext>
            </a:extLst>
          </p:cNvPr>
          <p:cNvCxnSpPr/>
          <p:nvPr/>
        </p:nvCxnSpPr>
        <p:spPr>
          <a:xfrm flipH="1" flipV="1">
            <a:off x="7162800" y="2485697"/>
            <a:ext cx="199697" cy="3310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056BDA9E-3439-11A5-F3C8-FDB000088C95}"/>
                  </a:ext>
                </a:extLst>
              </p:cNvPr>
              <p:cNvSpPr txBox="1"/>
              <p:nvPr/>
            </p:nvSpPr>
            <p:spPr>
              <a:xfrm>
                <a:off x="4177863" y="3073486"/>
                <a:ext cx="4289892" cy="1821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Lagrange parameters for</a:t>
                </a:r>
              </a:p>
              <a:p>
                <a:r>
                  <a:rPr kumimoji="1" lang="en-US" altLang="ja-JP" dirty="0" err="1"/>
                  <a:t>λ</a:t>
                </a:r>
                <a:r>
                  <a:rPr kumimoji="1" lang="en-US" altLang="ja-JP" baseline="-25000" dirty="0" err="1"/>
                  <a:t>z</a:t>
                </a:r>
                <a:r>
                  <a:rPr kumimoji="1" lang="en-US" altLang="ja-JP" dirty="0"/>
                  <a:t>, </a:t>
                </a:r>
                <a:r>
                  <a:rPr kumimoji="1" lang="en-US" altLang="ja-JP" dirty="0" err="1"/>
                  <a:t>λ</a:t>
                </a:r>
                <a:r>
                  <a:rPr kumimoji="1" lang="en-US" altLang="ja-JP" baseline="-25000" dirty="0" err="1"/>
                  <a:t>N</a:t>
                </a:r>
                <a:r>
                  <a:rPr kumimoji="1" lang="en-US" altLang="ja-JP" dirty="0"/>
                  <a:t> : proton number and neutron number</a:t>
                </a:r>
              </a:p>
              <a:p>
                <a:endParaRPr kumimoji="1" lang="en-US" altLang="ja-JP" dirty="0"/>
              </a:p>
              <a:p>
                <a:r>
                  <a:rPr kumimoji="1" lang="en-US" altLang="ja-JP" dirty="0"/>
                  <a:t>μ : </a:t>
                </a:r>
                <a:r>
                  <a:rPr kumimoji="1" lang="en-US" altLang="ja-JP" dirty="0" err="1"/>
                  <a:t>quadrepole</a:t>
                </a:r>
                <a:r>
                  <a:rPr kumimoji="1" lang="en-US" altLang="ja-JP" dirty="0"/>
                  <a:t> moment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ja-JP"/>
                        <m:t>q</m:t>
                      </m:r>
                      <m:r>
                        <m:rPr>
                          <m:nor/>
                        </m:rPr>
                        <a:rPr lang="en-US" altLang="ja-JP" baseline="-25000"/>
                        <m:t>20</m:t>
                      </m:r>
                      <m:r>
                        <m:rPr>
                          <m:nor/>
                        </m:rPr>
                        <a:rPr lang="en-US" altLang="ja-JP"/>
                        <m:t> = &lt; </m:t>
                      </m:r>
                      <m:r>
                        <m:rPr>
                          <m:nor/>
                        </m:rPr>
                        <a:rPr lang="el-GR" altLang="ja-JP"/>
                        <m:t>Φ</m:t>
                      </m:r>
                      <m:r>
                        <m:rPr>
                          <m:nor/>
                        </m:rPr>
                        <a:rPr lang="el-GR" altLang="ja-JP"/>
                        <m:t>|</m:t>
                      </m:r>
                      <m:r>
                        <m:rPr>
                          <m:nor/>
                        </m:rPr>
                        <a:rPr lang="en-US" altLang="ja-JP"/>
                        <m:t>Q</m:t>
                      </m:r>
                      <m:r>
                        <m:rPr>
                          <m:nor/>
                        </m:rPr>
                        <a:rPr lang="en-US" altLang="ja-JP" baseline="-25000"/>
                        <m:t>20</m:t>
                      </m:r>
                      <m:r>
                        <m:rPr>
                          <m:nor/>
                        </m:rPr>
                        <a:rPr lang="en-US" altLang="ja-JP"/>
                        <m:t> |</m:t>
                      </m:r>
                      <m:r>
                        <m:rPr>
                          <m:nor/>
                        </m:rPr>
                        <a:rPr lang="el-GR" altLang="ja-JP"/>
                        <m:t>Φ</m:t>
                      </m:r>
                      <m:r>
                        <m:rPr>
                          <m:nor/>
                        </m:rPr>
                        <a:rPr lang="el-GR" altLang="ja-JP"/>
                        <m:t> &gt;</m:t>
                      </m:r>
                    </m:oMath>
                  </m:oMathPara>
                </a14:m>
                <a:endParaRPr lang="en-US" altLang="ja-JP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ES" altLang="ja-JP"/>
                        <m:t>Q</m:t>
                      </m:r>
                      <m:r>
                        <m:rPr>
                          <m:nor/>
                        </m:rPr>
                        <a:rPr lang="es-ES" altLang="ja-JP" baseline="-25000"/>
                        <m:t>20</m:t>
                      </m:r>
                      <m:r>
                        <m:rPr>
                          <m:nor/>
                        </m:rPr>
                        <a:rPr lang="es-ES" altLang="ja-JP"/>
                        <m:t>= (16 </m:t>
                      </m:r>
                      <m:r>
                        <m:rPr>
                          <m:nor/>
                        </m:rPr>
                        <a:rPr lang="es-ES" altLang="ja-JP"/>
                        <m:t>π</m:t>
                      </m:r>
                      <m:r>
                        <m:rPr>
                          <m:nor/>
                        </m:rPr>
                        <a:rPr lang="es-ES" altLang="ja-JP"/>
                        <m:t> / 5)½ </m:t>
                      </m:r>
                      <m:r>
                        <m:rPr>
                          <m:nor/>
                        </m:rPr>
                        <a:rPr lang="es-ES" altLang="ja-JP"/>
                        <m:t>r</m:t>
                      </m:r>
                      <m:r>
                        <m:rPr>
                          <m:nor/>
                        </m:rPr>
                        <a:rPr lang="es-ES" altLang="ja-JP" baseline="30000"/>
                        <m:t>2</m:t>
                      </m:r>
                      <m:r>
                        <m:rPr>
                          <m:nor/>
                        </m:rPr>
                        <a:rPr lang="es-ES" altLang="ja-JP"/>
                        <m:t> </m:t>
                      </m:r>
                      <m:r>
                        <m:rPr>
                          <m:nor/>
                        </m:rPr>
                        <a:rPr lang="es-ES" altLang="ja-JP"/>
                        <m:t>Y</m:t>
                      </m:r>
                      <m:r>
                        <m:rPr>
                          <m:nor/>
                        </m:rPr>
                        <a:rPr lang="es-ES" altLang="ja-JP" baseline="-25000"/>
                        <m:t>20</m:t>
                      </m:r>
                    </m:oMath>
                  </m:oMathPara>
                </a14:m>
                <a:endParaRPr kumimoji="1" lang="en-US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056BDA9E-3439-11A5-F3C8-FDB000088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7863" y="3073486"/>
                <a:ext cx="4289892" cy="1821909"/>
              </a:xfrm>
              <a:prstGeom prst="rect">
                <a:avLst/>
              </a:prstGeom>
              <a:blipFill>
                <a:blip r:embed="rId3"/>
                <a:stretch>
                  <a:fillRect l="-1136" t="-1672" r="-426" b="-1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A21B470-C4ED-E6B5-CDCF-CD913875819A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5249918" y="2485697"/>
            <a:ext cx="1072891" cy="587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D890EB29-7557-5FC3-4262-0B246381264B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6278287" y="2485697"/>
            <a:ext cx="44522" cy="587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5ACC9C36-EA66-4C70-0EEE-260B1A97F167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5709931" y="2485697"/>
            <a:ext cx="612878" cy="587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D35911B3-81D0-75CB-4C82-D30091FC416F}"/>
                  </a:ext>
                </a:extLst>
              </p:cNvPr>
              <p:cNvSpPr txBox="1"/>
              <p:nvPr/>
            </p:nvSpPr>
            <p:spPr>
              <a:xfrm>
                <a:off x="523715" y="2963917"/>
                <a:ext cx="3412409" cy="11417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pt-BR" altLang="ja-JP"/>
                        <m:t>H</m:t>
                      </m:r>
                      <m:r>
                        <m:rPr>
                          <m:nor/>
                        </m:rPr>
                        <a:rPr lang="pt-BR" altLang="ja-JP"/>
                        <m:t> = ∑</m:t>
                      </m:r>
                      <m:r>
                        <m:rPr>
                          <m:nor/>
                        </m:rPr>
                        <a:rPr lang="pt-BR" altLang="ja-JP" baseline="-25000"/>
                        <m:t>i</m:t>
                      </m:r>
                      <m:r>
                        <m:rPr>
                          <m:nor/>
                        </m:rPr>
                        <a:rPr lang="pt-BR" altLang="ja-JP"/>
                        <m:t> </m:t>
                      </m:r>
                      <m:r>
                        <m:rPr>
                          <m:nor/>
                        </m:rPr>
                        <a:rPr lang="pt-BR" altLang="ja-JP"/>
                        <m:t>Ti</m:t>
                      </m:r>
                      <m:r>
                        <m:rPr>
                          <m:nor/>
                        </m:rPr>
                        <a:rPr lang="pt-BR" altLang="ja-JP"/>
                        <m:t> + ½ ∑</m:t>
                      </m:r>
                      <m:r>
                        <m:rPr>
                          <m:nor/>
                        </m:rPr>
                        <a:rPr lang="pt-BR" altLang="ja-JP" baseline="-25000"/>
                        <m:t>i</m:t>
                      </m:r>
                      <m:r>
                        <m:rPr>
                          <m:nor/>
                        </m:rPr>
                        <a:rPr lang="pt-BR" altLang="ja-JP" baseline="-25000"/>
                        <m:t>≠</m:t>
                      </m:r>
                      <m:r>
                        <m:rPr>
                          <m:nor/>
                        </m:rPr>
                        <a:rPr lang="pt-BR" altLang="ja-JP" baseline="-25000"/>
                        <m:t>j</m:t>
                      </m:r>
                      <m:r>
                        <m:rPr>
                          <m:nor/>
                        </m:rPr>
                        <a:rPr lang="pt-BR" altLang="ja-JP"/>
                        <m:t> </m:t>
                      </m:r>
                      <m:r>
                        <m:rPr>
                          <m:nor/>
                        </m:rPr>
                        <a:rPr lang="pt-BR" altLang="ja-JP"/>
                        <m:t>Vij</m:t>
                      </m:r>
                    </m:oMath>
                  </m:oMathPara>
                </a14:m>
                <a:endParaRPr kumimoji="1" lang="en-US" dirty="0"/>
              </a:p>
              <a:p>
                <a:r>
                  <a:rPr kumimoji="1" lang="en-US" dirty="0"/>
                  <a:t>Hamiltonian is composed of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dirty="0"/>
                  <a:t>Kinetic energy term 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dirty="0" err="1"/>
                  <a:t>Gogny</a:t>
                </a:r>
                <a:r>
                  <a:rPr kumimoji="1" lang="en-US" dirty="0"/>
                  <a:t> effective N-N potential Vij </a:t>
                </a:r>
              </a:p>
            </p:txBody>
          </p:sp>
        </mc:Choice>
        <mc:Fallback xmlns="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D35911B3-81D0-75CB-4C82-D30091FC4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715" y="2963917"/>
                <a:ext cx="3412409" cy="1141787"/>
              </a:xfrm>
              <a:prstGeom prst="rect">
                <a:avLst/>
              </a:prstGeom>
              <a:blipFill>
                <a:blip r:embed="rId4"/>
                <a:stretch>
                  <a:fillRect l="-4286" r="-3036" b="-11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9B1AC67F-6602-CBC4-A48C-8C30F47112BB}"/>
              </a:ext>
            </a:extLst>
          </p:cNvPr>
          <p:cNvCxnSpPr>
            <a:cxnSpLocks/>
          </p:cNvCxnSpPr>
          <p:nvPr/>
        </p:nvCxnSpPr>
        <p:spPr>
          <a:xfrm flipV="1">
            <a:off x="3233926" y="2485697"/>
            <a:ext cx="1701732" cy="587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2539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2D7D7F-2C88-E7D6-42C3-B193112FD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066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8" name="スライド番号プレースホルダー 47">
            <a:extLst>
              <a:ext uri="{FF2B5EF4-FFF2-40B4-BE49-F238E27FC236}">
                <a16:creationId xmlns:a16="http://schemas.microsoft.com/office/drawing/2014/main" id="{3961CF3B-1072-97B9-9F47-84DAC10DD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F937FE-E220-F434-AE43-1C743B237EC0}"/>
              </a:ext>
            </a:extLst>
          </p:cNvPr>
          <p:cNvSpPr txBox="1"/>
          <p:nvPr/>
        </p:nvSpPr>
        <p:spPr>
          <a:xfrm>
            <a:off x="1245981" y="2069079"/>
            <a:ext cx="3666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CGCM+ 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RIPL3-2021 et AME-2020</a:t>
            </a:r>
            <a:endParaRPr kumimoji="1" lang="fr-FR" altLang="ja-JP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3CD31FFA-A31F-3185-7634-EB93C9F329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18" t="13523" r="9406" b="7294"/>
          <a:stretch/>
        </p:blipFill>
        <p:spPr>
          <a:xfrm>
            <a:off x="-6472834" y="3063263"/>
            <a:ext cx="4958071" cy="345166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6C820A13-AAF4-208D-11F9-93B254E400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5654" t="16021" r="11109" b="7295"/>
          <a:stretch/>
        </p:blipFill>
        <p:spPr>
          <a:xfrm>
            <a:off x="-6389277" y="3170494"/>
            <a:ext cx="5029449" cy="3438603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B84B298C-6283-1819-AB92-C6B02F862E1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5248" t="16022" r="9406" b="7294"/>
          <a:stretch/>
        </p:blipFill>
        <p:spPr>
          <a:xfrm>
            <a:off x="-6423565" y="3163964"/>
            <a:ext cx="5223462" cy="3350964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858E27C-D8C9-D16C-2153-DDC8AF317876}"/>
              </a:ext>
            </a:extLst>
          </p:cNvPr>
          <p:cNvSpPr txBox="1"/>
          <p:nvPr/>
        </p:nvSpPr>
        <p:spPr>
          <a:xfrm>
            <a:off x="-5252577" y="3594213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>
                <a:solidFill>
                  <a:schemeClr val="tx2"/>
                </a:solidFill>
              </a:rPr>
              <a:t>CGCM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0AD0F08-6F63-10D0-FF95-A6772055548B}"/>
              </a:ext>
            </a:extLst>
          </p:cNvPr>
          <p:cNvSpPr txBox="1"/>
          <p:nvPr/>
        </p:nvSpPr>
        <p:spPr>
          <a:xfrm>
            <a:off x="-3106359" y="5105893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>
                <a:solidFill>
                  <a:schemeClr val="accent4"/>
                </a:solidFill>
              </a:rPr>
              <a:t>HFB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706ECE0-54CA-5E56-6C22-76AF20A822FA}"/>
              </a:ext>
            </a:extLst>
          </p:cNvPr>
          <p:cNvSpPr txBox="1"/>
          <p:nvPr/>
        </p:nvSpPr>
        <p:spPr>
          <a:xfrm>
            <a:off x="-5865181" y="5631673"/>
            <a:ext cx="2422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>
                <a:solidFill>
                  <a:schemeClr val="accent3">
                    <a:lumMod val="75000"/>
                  </a:schemeClr>
                </a:solidFill>
              </a:rPr>
              <a:t>CGCM+RIPL2021+AME</a:t>
            </a:r>
          </a:p>
          <a:p>
            <a:endParaRPr kumimoji="1" lang="fr-FR" altLang="ja-JP" dirty="0">
              <a:solidFill>
                <a:schemeClr val="accent4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6F6A675-DE52-413F-A469-46E5C479B9BD}"/>
              </a:ext>
            </a:extLst>
          </p:cNvPr>
          <p:cNvSpPr txBox="1"/>
          <p:nvPr/>
        </p:nvSpPr>
        <p:spPr>
          <a:xfrm>
            <a:off x="7877060" y="2069079"/>
            <a:ext cx="345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HFB + 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RIPL3-2021 et AME-2020</a:t>
            </a:r>
            <a:endParaRPr kumimoji="1" lang="fr-FR" altLang="ja-JP" dirty="0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B4219C87-B5AC-5AE6-0E22-9150AA5618F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717" t="14363" r="11938" b="7648"/>
          <a:stretch/>
        </p:blipFill>
        <p:spPr>
          <a:xfrm>
            <a:off x="-6451680" y="2946519"/>
            <a:ext cx="4861127" cy="3221120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ED61745-58BF-D2E1-C1F3-1EC35E4EE1D3}"/>
              </a:ext>
            </a:extLst>
          </p:cNvPr>
          <p:cNvSpPr txBox="1"/>
          <p:nvPr/>
        </p:nvSpPr>
        <p:spPr>
          <a:xfrm>
            <a:off x="-4502500" y="4626270"/>
            <a:ext cx="265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>
                <a:solidFill>
                  <a:schemeClr val="accent5"/>
                </a:solidFill>
              </a:rPr>
              <a:t>HFB+RIPL2021+AME2020</a:t>
            </a:r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A44A0700-2473-A902-3651-3504335678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7072" y="7069901"/>
            <a:ext cx="5964928" cy="4529817"/>
          </a:xfrm>
          <a:prstGeom prst="rect">
            <a:avLst/>
          </a:prstGeom>
        </p:spPr>
      </p:pic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FC284E2-1197-6D3E-5BF8-E1A324DDC1CB}"/>
              </a:ext>
            </a:extLst>
          </p:cNvPr>
          <p:cNvSpPr/>
          <p:nvPr/>
        </p:nvSpPr>
        <p:spPr>
          <a:xfrm>
            <a:off x="9867014" y="3306726"/>
            <a:ext cx="1270591" cy="760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01716BD-235D-F2CB-815B-5E1D2496DEE6}"/>
              </a:ext>
            </a:extLst>
          </p:cNvPr>
          <p:cNvGrpSpPr/>
          <p:nvPr/>
        </p:nvGrpSpPr>
        <p:grpSpPr>
          <a:xfrm>
            <a:off x="6480544" y="2758781"/>
            <a:ext cx="5071730" cy="3444949"/>
            <a:chOff x="6411433" y="3088758"/>
            <a:chExt cx="5071730" cy="3444949"/>
          </a:xfrm>
        </p:grpSpPr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3E072068-3FD6-A33E-0AD1-86CE929FC1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836" t="14713" r="10015" b="7337"/>
            <a:stretch/>
          </p:blipFill>
          <p:spPr>
            <a:xfrm>
              <a:off x="6411433" y="3088758"/>
              <a:ext cx="5071730" cy="3444949"/>
            </a:xfrm>
            <a:prstGeom prst="rect">
              <a:avLst/>
            </a:prstGeom>
          </p:spPr>
        </p:pic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439A431-07AD-EEDE-DE32-B8AE4CFCD74A}"/>
                </a:ext>
              </a:extLst>
            </p:cNvPr>
            <p:cNvGrpSpPr/>
            <p:nvPr/>
          </p:nvGrpSpPr>
          <p:grpSpPr>
            <a:xfrm>
              <a:off x="6946450" y="3357366"/>
              <a:ext cx="1871158" cy="2129291"/>
              <a:chOff x="375236" y="2136483"/>
              <a:chExt cx="6359861" cy="3855037"/>
            </a:xfrm>
          </p:grpSpPr>
          <p:pic>
            <p:nvPicPr>
              <p:cNvPr id="7" name="図 6">
                <a:extLst>
                  <a:ext uri="{FF2B5EF4-FFF2-40B4-BE49-F238E27FC236}">
                    <a16:creationId xmlns:a16="http://schemas.microsoft.com/office/drawing/2014/main" id="{25A9909E-8179-4592-D2B2-6BDF61B5CF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4108" t="25969" r="15467" b="17819"/>
              <a:stretch/>
            </p:blipFill>
            <p:spPr>
              <a:xfrm>
                <a:off x="375236" y="2136483"/>
                <a:ext cx="6359861" cy="3855037"/>
              </a:xfrm>
              <a:prstGeom prst="rect">
                <a:avLst/>
              </a:prstGeom>
            </p:spPr>
          </p:pic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601F4988-D0EE-0DFB-1EDC-C3474FA2ECE5}"/>
                  </a:ext>
                </a:extLst>
              </p:cNvPr>
              <p:cNvSpPr/>
              <p:nvPr/>
            </p:nvSpPr>
            <p:spPr>
              <a:xfrm>
                <a:off x="482437" y="3074565"/>
                <a:ext cx="1862286" cy="11409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pic>
        <p:nvPicPr>
          <p:cNvPr id="35" name="図 34">
            <a:extLst>
              <a:ext uri="{FF2B5EF4-FFF2-40B4-BE49-F238E27FC236}">
                <a16:creationId xmlns:a16="http://schemas.microsoft.com/office/drawing/2014/main" id="{428601B9-82AB-BF28-97B3-FD7150BC4F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802" y="7062877"/>
            <a:ext cx="5919127" cy="4495036"/>
          </a:xfrm>
          <a:prstGeom prst="rect">
            <a:avLst/>
          </a:prstGeom>
        </p:spPr>
      </p:pic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DB79393-9CE4-2AE2-517E-0662E047969F}"/>
              </a:ext>
            </a:extLst>
          </p:cNvPr>
          <p:cNvGrpSpPr/>
          <p:nvPr/>
        </p:nvGrpSpPr>
        <p:grpSpPr>
          <a:xfrm>
            <a:off x="698856" y="2758781"/>
            <a:ext cx="4988690" cy="3408858"/>
            <a:chOff x="412830" y="3018950"/>
            <a:chExt cx="4988690" cy="3408858"/>
          </a:xfrm>
        </p:grpSpPr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15E82DE3-916A-D9F2-D710-1CE9876442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2331" t="12376" r="9960" b="8704"/>
            <a:stretch/>
          </p:blipFill>
          <p:spPr>
            <a:xfrm>
              <a:off x="412830" y="3018950"/>
              <a:ext cx="4988690" cy="3408858"/>
            </a:xfrm>
            <a:prstGeom prst="rect">
              <a:avLst/>
            </a:prstGeom>
          </p:spPr>
        </p:pic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0BD65BE3-43CA-42FC-7D95-BA40663BFE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12236" t="32479" r="15338" b="17866"/>
            <a:stretch/>
          </p:blipFill>
          <p:spPr>
            <a:xfrm>
              <a:off x="913234" y="3428999"/>
              <a:ext cx="1872408" cy="1872205"/>
            </a:xfrm>
            <a:prstGeom prst="rect">
              <a:avLst/>
            </a:prstGeom>
          </p:spPr>
        </p:pic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31169F1B-14A0-C10B-A246-1D4F5525D623}"/>
                </a:ext>
              </a:extLst>
            </p:cNvPr>
            <p:cNvSpPr/>
            <p:nvPr/>
          </p:nvSpPr>
          <p:spPr>
            <a:xfrm>
              <a:off x="2122025" y="3368233"/>
              <a:ext cx="698340" cy="297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8786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CFD088-7539-1DE1-EFBD-A2EF6F439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Neutron Multiplicity</a:t>
            </a:r>
            <a:endParaRPr kumimoji="1" lang="ja-JP" altLang="en-US" dirty="0"/>
          </a:p>
        </p:txBody>
      </p:sp>
      <p:sp>
        <p:nvSpPr>
          <p:cNvPr id="21" name="スライド番号プレースホルダー 20">
            <a:extLst>
              <a:ext uri="{FF2B5EF4-FFF2-40B4-BE49-F238E27FC236}">
                <a16:creationId xmlns:a16="http://schemas.microsoft.com/office/drawing/2014/main" id="{3E229502-FB9F-BFD3-6E1A-7BD428915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38463" y="6073962"/>
            <a:ext cx="1312025" cy="365125"/>
          </a:xfrm>
        </p:spPr>
        <p:txBody>
          <a:bodyPr/>
          <a:lstStyle/>
          <a:p>
            <a:fld id="{5A91314A-289E-486B-9AA5-E3AC0E880D6F}" type="slidenum">
              <a:rPr kumimoji="1" lang="ja-JP" altLang="en-US" smtClean="0"/>
              <a:t>23</a:t>
            </a:fld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71ECE2E-544B-68F3-CF40-8A850EC34801}"/>
              </a:ext>
            </a:extLst>
          </p:cNvPr>
          <p:cNvGrpSpPr/>
          <p:nvPr/>
        </p:nvGrpSpPr>
        <p:grpSpPr>
          <a:xfrm>
            <a:off x="1097280" y="1732255"/>
            <a:ext cx="5507697" cy="4585071"/>
            <a:chOff x="1209798" y="2274015"/>
            <a:chExt cx="4324459" cy="3600044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8A542FC-E03F-4257-7713-2D824976234B}"/>
                </a:ext>
              </a:extLst>
            </p:cNvPr>
            <p:cNvSpPr txBox="1"/>
            <p:nvPr/>
          </p:nvSpPr>
          <p:spPr>
            <a:xfrm>
              <a:off x="2490320" y="2274015"/>
              <a:ext cx="2114640" cy="362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/>
                <a:t>Neutron multiplicity</a:t>
              </a:r>
              <a:endParaRPr kumimoji="1" lang="ja-JP" altLang="en-US" sz="2400" dirty="0"/>
            </a:p>
          </p:txBody>
        </p:sp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46DF50EC-739B-BB1B-96F0-4197E79068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9798" y="2557002"/>
              <a:ext cx="4324459" cy="3317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992E52E0-2623-03C4-B8AA-B12A720882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290" t="3654" r="5258" b="10964"/>
            <a:stretch/>
          </p:blipFill>
          <p:spPr>
            <a:xfrm>
              <a:off x="1877756" y="2993218"/>
              <a:ext cx="3148927" cy="2334446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54CEF3D9-3DCF-A139-C1B8-6485EEB35167}"/>
                </a:ext>
              </a:extLst>
            </p:cNvPr>
            <p:cNvSpPr txBox="1"/>
            <p:nvPr/>
          </p:nvSpPr>
          <p:spPr>
            <a:xfrm>
              <a:off x="2195332" y="4676172"/>
              <a:ext cx="1463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dirty="0">
                  <a:solidFill>
                    <a:schemeClr val="accent1"/>
                  </a:solidFill>
                </a:rPr>
                <a:t>FIFRELIN2021</a:t>
              </a: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2F81A9F-94CA-25E6-9959-0EA992775FA8}"/>
              </a:ext>
            </a:extLst>
          </p:cNvPr>
          <p:cNvSpPr txBox="1"/>
          <p:nvPr/>
        </p:nvSpPr>
        <p:spPr>
          <a:xfrm>
            <a:off x="7069873" y="2836870"/>
            <a:ext cx="402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dirty="0"/>
              <a:t>Almost no effects on neutron multiplicity</a:t>
            </a:r>
          </a:p>
        </p:txBody>
      </p:sp>
    </p:spTree>
    <p:extLst>
      <p:ext uri="{BB962C8B-B14F-4D97-AF65-F5344CB8AC3E}">
        <p14:creationId xmlns:p14="http://schemas.microsoft.com/office/powerpoint/2010/main" val="3038811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08D8D7-A1B0-3656-0307-11403CD6202F}"/>
              </a:ext>
            </a:extLst>
          </p:cNvPr>
          <p:cNvSpPr txBox="1"/>
          <p:nvPr/>
        </p:nvSpPr>
        <p:spPr>
          <a:xfrm>
            <a:off x="5183729" y="1041606"/>
            <a:ext cx="60968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・</a:t>
            </a:r>
            <a:r>
              <a:rPr lang="en-US" altLang="ja-JP" dirty="0"/>
              <a:t>Compare </a:t>
            </a:r>
            <a:r>
              <a:rPr lang="ja-JP" altLang="en-US" dirty="0"/>
              <a:t>Heavy </a:t>
            </a:r>
            <a:r>
              <a:rPr lang="en-US" altLang="ja-JP" dirty="0"/>
              <a:t>and </a:t>
            </a:r>
            <a:r>
              <a:rPr lang="ja-JP" altLang="en-US" dirty="0"/>
              <a:t>Light　</a:t>
            </a:r>
            <a:r>
              <a:rPr lang="en-US" altLang="ja-JP" dirty="0"/>
              <a:t>in </a:t>
            </a:r>
            <a:r>
              <a:rPr lang="ja-JP" altLang="en-US" dirty="0"/>
              <a:t>La</a:t>
            </a:r>
            <a:r>
              <a:rPr lang="en-US" altLang="ja-JP" dirty="0"/>
              <a:t>b</a:t>
            </a:r>
            <a:endParaRPr lang="ja-JP" altLang="en-US" dirty="0"/>
          </a:p>
          <a:p>
            <a:r>
              <a:rPr lang="en-US" altLang="ja-JP" dirty="0"/>
              <a:t>	High </a:t>
            </a:r>
            <a:r>
              <a:rPr lang="ja-JP" altLang="en-US" dirty="0"/>
              <a:t>E </a:t>
            </a:r>
            <a:r>
              <a:rPr lang="en-US" altLang="ja-JP" dirty="0"/>
              <a:t>are from light </a:t>
            </a:r>
            <a:endParaRPr lang="ja-JP" altLang="en-US" dirty="0"/>
          </a:p>
          <a:p>
            <a:endParaRPr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115C2D5-F2B8-4710-6905-82254D555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8356" y="7491949"/>
            <a:ext cx="5682639" cy="431544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C2D2899-0908-2682-FE37-9B2F5B75E3D6}"/>
              </a:ext>
            </a:extLst>
          </p:cNvPr>
          <p:cNvSpPr txBox="1"/>
          <p:nvPr/>
        </p:nvSpPr>
        <p:spPr>
          <a:xfrm>
            <a:off x="8699947" y="7018474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HFB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B515F02-4A2A-5DCF-824C-3948206E88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45" t="15148" r="9193" b="6193"/>
          <a:stretch/>
        </p:blipFill>
        <p:spPr>
          <a:xfrm>
            <a:off x="145335" y="7387807"/>
            <a:ext cx="6051810" cy="4315446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F557AF3-EACF-8C62-2B14-7BF7C1F8AD99}"/>
              </a:ext>
            </a:extLst>
          </p:cNvPr>
          <p:cNvSpPr txBox="1"/>
          <p:nvPr/>
        </p:nvSpPr>
        <p:spPr>
          <a:xfrm>
            <a:off x="4129939" y="9962433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CGCM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5C1DFD9-F57E-276B-B159-428D8A0F9B22}"/>
              </a:ext>
            </a:extLst>
          </p:cNvPr>
          <p:cNvSpPr txBox="1"/>
          <p:nvPr/>
        </p:nvSpPr>
        <p:spPr>
          <a:xfrm>
            <a:off x="6598530" y="2069079"/>
            <a:ext cx="345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HFB + 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RIPL3-2021 et AME-2020</a:t>
            </a:r>
            <a:endParaRPr kumimoji="1" lang="fr-FR" altLang="ja-JP" dirty="0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5F820E28-B140-0DA8-94FC-292587521F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51" t="12743" r="7003" b="7322"/>
          <a:stretch/>
        </p:blipFill>
        <p:spPr>
          <a:xfrm>
            <a:off x="6046305" y="2711302"/>
            <a:ext cx="5591179" cy="3769242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2995E2A-7E49-B9DC-402D-E4F74F445222}"/>
              </a:ext>
            </a:extLst>
          </p:cNvPr>
          <p:cNvSpPr txBox="1"/>
          <p:nvPr/>
        </p:nvSpPr>
        <p:spPr>
          <a:xfrm>
            <a:off x="281796" y="264543"/>
            <a:ext cx="3065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Excitation </a:t>
            </a:r>
            <a:r>
              <a:rPr kumimoji="1" lang="fr-FR" altLang="ja-JP" dirty="0" err="1"/>
              <a:t>energy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after</a:t>
            </a:r>
            <a:r>
              <a:rPr kumimoji="1" lang="fr-FR" altLang="ja-JP" dirty="0"/>
              <a:t> scission</a:t>
            </a:r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54ECDE-0F31-A2C5-8C21-2C1E2A862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8414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A587659-6AF9-9893-CE71-AE5096EE588D}"/>
              </a:ext>
            </a:extLst>
          </p:cNvPr>
          <p:cNvSpPr txBox="1"/>
          <p:nvPr/>
        </p:nvSpPr>
        <p:spPr>
          <a:xfrm>
            <a:off x="281796" y="264543"/>
            <a:ext cx="1859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Spin</a:t>
            </a:r>
            <a:r>
              <a:rPr kumimoji="1" lang="ja-JP" altLang="en-US" dirty="0"/>
              <a:t> </a:t>
            </a:r>
            <a:r>
              <a:rPr kumimoji="1" lang="fr-FR" altLang="ja-JP" dirty="0" err="1"/>
              <a:t>after</a:t>
            </a:r>
            <a:r>
              <a:rPr kumimoji="1" lang="fr-FR" altLang="ja-JP" dirty="0"/>
              <a:t> scission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3A1B45A-811E-A9F3-71CA-55570AD1C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3305" y="2255641"/>
            <a:ext cx="6060451" cy="460235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04C82A5-2AB4-B6A0-1F62-CCA4E90EF403}"/>
              </a:ext>
            </a:extLst>
          </p:cNvPr>
          <p:cNvSpPr txBox="1"/>
          <p:nvPr/>
        </p:nvSpPr>
        <p:spPr>
          <a:xfrm>
            <a:off x="1968528" y="1704636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CGCM-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AD9AC62-7A4E-9E44-FEC9-012AE77BE0E7}"/>
              </a:ext>
            </a:extLst>
          </p:cNvPr>
          <p:cNvSpPr txBox="1"/>
          <p:nvPr/>
        </p:nvSpPr>
        <p:spPr>
          <a:xfrm>
            <a:off x="7293727" y="1826853"/>
            <a:ext cx="345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HFB + 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RIPL3-2021 et AME-2020</a:t>
            </a:r>
            <a:endParaRPr kumimoji="1" lang="fr-FR" altLang="ja-JP" dirty="0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FAD43A9A-51CE-F0EF-A984-1664D8BB8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282588"/>
            <a:ext cx="5985471" cy="4545418"/>
          </a:xfrm>
          <a:prstGeom prst="rect">
            <a:avLst/>
          </a:prstGeom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63A10A9-2030-1E97-EE7C-E841B32FC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189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24377-2CF4-7BC9-4453-FC504462C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6" y="1"/>
            <a:ext cx="10364451" cy="999460"/>
          </a:xfrm>
        </p:spPr>
        <p:txBody>
          <a:bodyPr/>
          <a:lstStyle/>
          <a:p>
            <a:r>
              <a:rPr kumimoji="1" lang="en-US" altLang="ja-JP" dirty="0"/>
              <a:t>High energy gamma-rays from fission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E91A25-2437-629A-B317-495FC356C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5" name="Picture 2" descr="「fission」の画像検索結果">
            <a:extLst>
              <a:ext uri="{FF2B5EF4-FFF2-40B4-BE49-F238E27FC236}">
                <a16:creationId xmlns:a16="http://schemas.microsoft.com/office/drawing/2014/main" id="{D49B9FC3-91B1-9D7E-87E4-5A5C68C2FD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4" t="31240" r="57252" b="14800"/>
          <a:stretch/>
        </p:blipFill>
        <p:spPr bwMode="auto">
          <a:xfrm>
            <a:off x="1050500" y="1544174"/>
            <a:ext cx="1364845" cy="2262057"/>
          </a:xfrm>
          <a:prstGeom prst="snip1Rect">
            <a:avLst>
              <a:gd name="adj" fmla="val 3620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「fission」の画像検索結果">
            <a:extLst>
              <a:ext uri="{FF2B5EF4-FFF2-40B4-BE49-F238E27FC236}">
                <a16:creationId xmlns:a16="http://schemas.microsoft.com/office/drawing/2014/main" id="{8DF286A6-D5DD-F9E5-B8EF-1D3DEAEFD7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40" t="13068" r="41241" b="63090"/>
          <a:stretch/>
        </p:blipFill>
        <p:spPr bwMode="auto">
          <a:xfrm>
            <a:off x="2994100" y="1358298"/>
            <a:ext cx="1003469" cy="99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F4DAF3AD-5042-AE14-874E-4314D2A88D9F}"/>
              </a:ext>
            </a:extLst>
          </p:cNvPr>
          <p:cNvCxnSpPr/>
          <p:nvPr/>
        </p:nvCxnSpPr>
        <p:spPr>
          <a:xfrm>
            <a:off x="2214084" y="2569583"/>
            <a:ext cx="66379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「fission」の画像検索結果">
            <a:extLst>
              <a:ext uri="{FF2B5EF4-FFF2-40B4-BE49-F238E27FC236}">
                <a16:creationId xmlns:a16="http://schemas.microsoft.com/office/drawing/2014/main" id="{32610D25-BD84-FD31-E67B-50FB953A6F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40" t="13068" r="41241" b="63090"/>
          <a:stretch/>
        </p:blipFill>
        <p:spPr bwMode="auto">
          <a:xfrm>
            <a:off x="2994100" y="2806771"/>
            <a:ext cx="1003469" cy="99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06426E71-3084-21F1-7735-734EF4C4AFAB}"/>
              </a:ext>
            </a:extLst>
          </p:cNvPr>
          <p:cNvCxnSpPr>
            <a:cxnSpLocks/>
          </p:cNvCxnSpPr>
          <p:nvPr/>
        </p:nvCxnSpPr>
        <p:spPr>
          <a:xfrm flipV="1">
            <a:off x="2890215" y="2238510"/>
            <a:ext cx="331899" cy="3310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0D7FF68D-430B-D2EA-F792-300C7E25E4AD}"/>
              </a:ext>
            </a:extLst>
          </p:cNvPr>
          <p:cNvCxnSpPr>
            <a:cxnSpLocks/>
          </p:cNvCxnSpPr>
          <p:nvPr/>
        </p:nvCxnSpPr>
        <p:spPr>
          <a:xfrm>
            <a:off x="2877882" y="2566449"/>
            <a:ext cx="344232" cy="4121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D476ABD-9880-F4E1-EDF2-03AAFF07B636}"/>
              </a:ext>
            </a:extLst>
          </p:cNvPr>
          <p:cNvGrpSpPr/>
          <p:nvPr/>
        </p:nvGrpSpPr>
        <p:grpSpPr>
          <a:xfrm>
            <a:off x="3844171" y="894084"/>
            <a:ext cx="808319" cy="614886"/>
            <a:chOff x="3180343" y="1079142"/>
            <a:chExt cx="808319" cy="614886"/>
          </a:xfrm>
        </p:grpSpPr>
        <p:sp>
          <p:nvSpPr>
            <p:cNvPr id="15" name="Forme libre 87">
              <a:extLst>
                <a:ext uri="{FF2B5EF4-FFF2-40B4-BE49-F238E27FC236}">
                  <a16:creationId xmlns:a16="http://schemas.microsoft.com/office/drawing/2014/main" id="{C293D5C8-C23C-50B2-0BEB-DB1F37AD03EB}"/>
                </a:ext>
              </a:extLst>
            </p:cNvPr>
            <p:cNvSpPr/>
            <p:nvPr/>
          </p:nvSpPr>
          <p:spPr>
            <a:xfrm rot="19157868">
              <a:off x="3180343" y="1544508"/>
              <a:ext cx="679446" cy="149520"/>
            </a:xfrm>
            <a:custGeom>
              <a:avLst/>
              <a:gdLst>
                <a:gd name="connsiteX0" fmla="*/ 0 w 1174045"/>
                <a:gd name="connsiteY0" fmla="*/ 224280 h 540369"/>
                <a:gd name="connsiteX1" fmla="*/ 112889 w 1174045"/>
                <a:gd name="connsiteY1" fmla="*/ 9791 h 540369"/>
                <a:gd name="connsiteX2" fmla="*/ 248356 w 1174045"/>
                <a:gd name="connsiteY2" fmla="*/ 506502 h 540369"/>
                <a:gd name="connsiteX3" fmla="*/ 406400 w 1174045"/>
                <a:gd name="connsiteY3" fmla="*/ 9791 h 540369"/>
                <a:gd name="connsiteX4" fmla="*/ 575734 w 1174045"/>
                <a:gd name="connsiteY4" fmla="*/ 540369 h 540369"/>
                <a:gd name="connsiteX5" fmla="*/ 722489 w 1174045"/>
                <a:gd name="connsiteY5" fmla="*/ 9791 h 540369"/>
                <a:gd name="connsiteX6" fmla="*/ 880534 w 1174045"/>
                <a:gd name="connsiteY6" fmla="*/ 517791 h 540369"/>
                <a:gd name="connsiteX7" fmla="*/ 982134 w 1174045"/>
                <a:gd name="connsiteY7" fmla="*/ 201702 h 540369"/>
                <a:gd name="connsiteX8" fmla="*/ 1174045 w 1174045"/>
                <a:gd name="connsiteY8" fmla="*/ 167835 h 54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4045" h="540369">
                  <a:moveTo>
                    <a:pt x="0" y="224280"/>
                  </a:moveTo>
                  <a:cubicBezTo>
                    <a:pt x="35748" y="93517"/>
                    <a:pt x="71496" y="-37246"/>
                    <a:pt x="112889" y="9791"/>
                  </a:cubicBezTo>
                  <a:cubicBezTo>
                    <a:pt x="154282" y="56828"/>
                    <a:pt x="199438" y="506502"/>
                    <a:pt x="248356" y="506502"/>
                  </a:cubicBezTo>
                  <a:cubicBezTo>
                    <a:pt x="297274" y="506502"/>
                    <a:pt x="351837" y="4147"/>
                    <a:pt x="406400" y="9791"/>
                  </a:cubicBezTo>
                  <a:cubicBezTo>
                    <a:pt x="460963" y="15435"/>
                    <a:pt x="523053" y="540369"/>
                    <a:pt x="575734" y="540369"/>
                  </a:cubicBezTo>
                  <a:cubicBezTo>
                    <a:pt x="628415" y="540369"/>
                    <a:pt x="671689" y="13554"/>
                    <a:pt x="722489" y="9791"/>
                  </a:cubicBezTo>
                  <a:cubicBezTo>
                    <a:pt x="773289" y="6028"/>
                    <a:pt x="837260" y="485806"/>
                    <a:pt x="880534" y="517791"/>
                  </a:cubicBezTo>
                  <a:cubicBezTo>
                    <a:pt x="923808" y="549776"/>
                    <a:pt x="933216" y="260028"/>
                    <a:pt x="982134" y="201702"/>
                  </a:cubicBezTo>
                  <a:cubicBezTo>
                    <a:pt x="1031052" y="143376"/>
                    <a:pt x="1102548" y="155605"/>
                    <a:pt x="1174045" y="167835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6" name="ZoneTexte 89">
              <a:extLst>
                <a:ext uri="{FF2B5EF4-FFF2-40B4-BE49-F238E27FC236}">
                  <a16:creationId xmlns:a16="http://schemas.microsoft.com/office/drawing/2014/main" id="{57159EAC-786D-AA29-6E45-044F040E0442}"/>
                </a:ext>
              </a:extLst>
            </p:cNvPr>
            <p:cNvSpPr txBox="1"/>
            <p:nvPr/>
          </p:nvSpPr>
          <p:spPr>
            <a:xfrm>
              <a:off x="3701404" y="1079142"/>
              <a:ext cx="2872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altLang="ja-JP" dirty="0">
                  <a:solidFill>
                    <a:srgbClr val="FF0000"/>
                  </a:solidFill>
                </a:rPr>
                <a:t>γ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389B398-C39B-F807-4EFD-0CD626CE2837}"/>
              </a:ext>
            </a:extLst>
          </p:cNvPr>
          <p:cNvGrpSpPr/>
          <p:nvPr/>
        </p:nvGrpSpPr>
        <p:grpSpPr>
          <a:xfrm>
            <a:off x="3877593" y="2746425"/>
            <a:ext cx="940062" cy="422792"/>
            <a:chOff x="3229996" y="2622105"/>
            <a:chExt cx="940062" cy="422792"/>
          </a:xfrm>
        </p:grpSpPr>
        <p:sp>
          <p:nvSpPr>
            <p:cNvPr id="17" name="Forme libre 87">
              <a:extLst>
                <a:ext uri="{FF2B5EF4-FFF2-40B4-BE49-F238E27FC236}">
                  <a16:creationId xmlns:a16="http://schemas.microsoft.com/office/drawing/2014/main" id="{44BBED5D-2D31-E207-4DFB-8F8343846985}"/>
                </a:ext>
              </a:extLst>
            </p:cNvPr>
            <p:cNvSpPr/>
            <p:nvPr/>
          </p:nvSpPr>
          <p:spPr>
            <a:xfrm rot="21090323">
              <a:off x="3229996" y="2894987"/>
              <a:ext cx="677993" cy="149910"/>
            </a:xfrm>
            <a:custGeom>
              <a:avLst/>
              <a:gdLst>
                <a:gd name="connsiteX0" fmla="*/ 0 w 1174045"/>
                <a:gd name="connsiteY0" fmla="*/ 224280 h 540369"/>
                <a:gd name="connsiteX1" fmla="*/ 112889 w 1174045"/>
                <a:gd name="connsiteY1" fmla="*/ 9791 h 540369"/>
                <a:gd name="connsiteX2" fmla="*/ 248356 w 1174045"/>
                <a:gd name="connsiteY2" fmla="*/ 506502 h 540369"/>
                <a:gd name="connsiteX3" fmla="*/ 406400 w 1174045"/>
                <a:gd name="connsiteY3" fmla="*/ 9791 h 540369"/>
                <a:gd name="connsiteX4" fmla="*/ 575734 w 1174045"/>
                <a:gd name="connsiteY4" fmla="*/ 540369 h 540369"/>
                <a:gd name="connsiteX5" fmla="*/ 722489 w 1174045"/>
                <a:gd name="connsiteY5" fmla="*/ 9791 h 540369"/>
                <a:gd name="connsiteX6" fmla="*/ 880534 w 1174045"/>
                <a:gd name="connsiteY6" fmla="*/ 517791 h 540369"/>
                <a:gd name="connsiteX7" fmla="*/ 982134 w 1174045"/>
                <a:gd name="connsiteY7" fmla="*/ 201702 h 540369"/>
                <a:gd name="connsiteX8" fmla="*/ 1174045 w 1174045"/>
                <a:gd name="connsiteY8" fmla="*/ 167835 h 54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4045" h="540369">
                  <a:moveTo>
                    <a:pt x="0" y="224280"/>
                  </a:moveTo>
                  <a:cubicBezTo>
                    <a:pt x="35748" y="93517"/>
                    <a:pt x="71496" y="-37246"/>
                    <a:pt x="112889" y="9791"/>
                  </a:cubicBezTo>
                  <a:cubicBezTo>
                    <a:pt x="154282" y="56828"/>
                    <a:pt x="199438" y="506502"/>
                    <a:pt x="248356" y="506502"/>
                  </a:cubicBezTo>
                  <a:cubicBezTo>
                    <a:pt x="297274" y="506502"/>
                    <a:pt x="351837" y="4147"/>
                    <a:pt x="406400" y="9791"/>
                  </a:cubicBezTo>
                  <a:cubicBezTo>
                    <a:pt x="460963" y="15435"/>
                    <a:pt x="523053" y="540369"/>
                    <a:pt x="575734" y="540369"/>
                  </a:cubicBezTo>
                  <a:cubicBezTo>
                    <a:pt x="628415" y="540369"/>
                    <a:pt x="671689" y="13554"/>
                    <a:pt x="722489" y="9791"/>
                  </a:cubicBezTo>
                  <a:cubicBezTo>
                    <a:pt x="773289" y="6028"/>
                    <a:pt x="837260" y="485806"/>
                    <a:pt x="880534" y="517791"/>
                  </a:cubicBezTo>
                  <a:cubicBezTo>
                    <a:pt x="923808" y="549776"/>
                    <a:pt x="933216" y="260028"/>
                    <a:pt x="982134" y="201702"/>
                  </a:cubicBezTo>
                  <a:cubicBezTo>
                    <a:pt x="1031052" y="143376"/>
                    <a:pt x="1102548" y="155605"/>
                    <a:pt x="1174045" y="167835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8" name="ZoneTexte 89">
              <a:extLst>
                <a:ext uri="{FF2B5EF4-FFF2-40B4-BE49-F238E27FC236}">
                  <a16:creationId xmlns:a16="http://schemas.microsoft.com/office/drawing/2014/main" id="{31169A65-8639-1FC7-5BC3-53BE66F2FDFD}"/>
                </a:ext>
              </a:extLst>
            </p:cNvPr>
            <p:cNvSpPr txBox="1"/>
            <p:nvPr/>
          </p:nvSpPr>
          <p:spPr>
            <a:xfrm>
              <a:off x="3882800" y="2622105"/>
              <a:ext cx="2872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altLang="ja-JP" dirty="0">
                  <a:solidFill>
                    <a:srgbClr val="FF0000"/>
                  </a:solidFill>
                </a:rPr>
                <a:t>γ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6FDCDD7-4F7E-E834-8ED7-446BDACEEFAC}"/>
              </a:ext>
            </a:extLst>
          </p:cNvPr>
          <p:cNvSpPr txBox="1"/>
          <p:nvPr/>
        </p:nvSpPr>
        <p:spPr>
          <a:xfrm>
            <a:off x="6866540" y="1801600"/>
            <a:ext cx="498322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〇</a:t>
            </a:r>
            <a:r>
              <a:rPr lang="en-US" sz="2400" dirty="0"/>
              <a:t>Fundamental Science </a:t>
            </a:r>
          </a:p>
          <a:p>
            <a:r>
              <a:rPr lang="en-US" dirty="0"/>
              <a:t>Gamma</a:t>
            </a:r>
            <a:r>
              <a:rPr lang="fr-FR" dirty="0"/>
              <a:t>-rays </a:t>
            </a:r>
            <a:r>
              <a:rPr lang="fr-FR" altLang="ja-JP" dirty="0">
                <a:solidFill>
                  <a:srgbClr val="FF0000"/>
                </a:solidFill>
              </a:rPr>
              <a:t>&gt; </a:t>
            </a:r>
            <a:r>
              <a:rPr lang="fr-FR" dirty="0">
                <a:solidFill>
                  <a:srgbClr val="FF0000"/>
                </a:solidFill>
              </a:rPr>
              <a:t>10 MeV </a:t>
            </a:r>
            <a:r>
              <a:rPr lang="en-US" dirty="0"/>
              <a:t>are likely from </a:t>
            </a:r>
          </a:p>
          <a:p>
            <a:r>
              <a:rPr lang="en-US" dirty="0"/>
              <a:t>highly-excited fragments immediately after scission</a:t>
            </a:r>
          </a:p>
          <a:p>
            <a:r>
              <a:rPr lang="en-US" dirty="0"/>
              <a:t>-&gt; </a:t>
            </a:r>
            <a:r>
              <a:rPr lang="en-US" dirty="0">
                <a:solidFill>
                  <a:srgbClr val="FF0000"/>
                </a:solidFill>
              </a:rPr>
              <a:t>Good probe </a:t>
            </a:r>
            <a:r>
              <a:rPr lang="en-US" dirty="0"/>
              <a:t>to get insight into </a:t>
            </a:r>
            <a:r>
              <a:rPr lang="en-US" dirty="0">
                <a:solidFill>
                  <a:srgbClr val="FF0000"/>
                </a:solidFill>
              </a:rPr>
              <a:t>scission</a:t>
            </a:r>
          </a:p>
        </p:txBody>
      </p:sp>
      <p:cxnSp>
        <p:nvCxnSpPr>
          <p:cNvPr id="24" name="Connecteur droit avec flèche 9">
            <a:extLst>
              <a:ext uri="{FF2B5EF4-FFF2-40B4-BE49-F238E27FC236}">
                <a16:creationId xmlns:a16="http://schemas.microsoft.com/office/drawing/2014/main" id="{42D19774-00F1-69FB-C5BE-86C0AD7BC7CD}"/>
              </a:ext>
            </a:extLst>
          </p:cNvPr>
          <p:cNvCxnSpPr>
            <a:cxnSpLocks/>
          </p:cNvCxnSpPr>
          <p:nvPr/>
        </p:nvCxnSpPr>
        <p:spPr>
          <a:xfrm flipV="1">
            <a:off x="3049998" y="3699028"/>
            <a:ext cx="0" cy="24164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35">
            <a:extLst>
              <a:ext uri="{FF2B5EF4-FFF2-40B4-BE49-F238E27FC236}">
                <a16:creationId xmlns:a16="http://schemas.microsoft.com/office/drawing/2014/main" id="{04E10A4C-E49B-EDC5-214B-59569D2BA71C}"/>
              </a:ext>
            </a:extLst>
          </p:cNvPr>
          <p:cNvCxnSpPr/>
          <p:nvPr/>
        </p:nvCxnSpPr>
        <p:spPr>
          <a:xfrm>
            <a:off x="3049998" y="6115498"/>
            <a:ext cx="1579741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rme libre 41">
            <a:extLst>
              <a:ext uri="{FF2B5EF4-FFF2-40B4-BE49-F238E27FC236}">
                <a16:creationId xmlns:a16="http://schemas.microsoft.com/office/drawing/2014/main" id="{6D615297-2D72-8DB9-B855-BB25FC3D091B}"/>
              </a:ext>
            </a:extLst>
          </p:cNvPr>
          <p:cNvSpPr/>
          <p:nvPr/>
        </p:nvSpPr>
        <p:spPr>
          <a:xfrm>
            <a:off x="1788486" y="4383533"/>
            <a:ext cx="1261512" cy="1288579"/>
          </a:xfrm>
          <a:custGeom>
            <a:avLst/>
            <a:gdLst>
              <a:gd name="connsiteX0" fmla="*/ 0 w 1193800"/>
              <a:gd name="connsiteY0" fmla="*/ 581460 h 1064060"/>
              <a:gd name="connsiteX1" fmla="*/ 254000 w 1193800"/>
              <a:gd name="connsiteY1" fmla="*/ 238560 h 1064060"/>
              <a:gd name="connsiteX2" fmla="*/ 469900 w 1193800"/>
              <a:gd name="connsiteY2" fmla="*/ 22660 h 1064060"/>
              <a:gd name="connsiteX3" fmla="*/ 711200 w 1193800"/>
              <a:gd name="connsiteY3" fmla="*/ 124260 h 1064060"/>
              <a:gd name="connsiteX4" fmla="*/ 1193800 w 1193800"/>
              <a:gd name="connsiteY4" fmla="*/ 1064060 h 1064060"/>
              <a:gd name="connsiteX0" fmla="*/ 0 w 1193800"/>
              <a:gd name="connsiteY0" fmla="*/ 598121 h 1080721"/>
              <a:gd name="connsiteX1" fmla="*/ 254000 w 1193800"/>
              <a:gd name="connsiteY1" fmla="*/ 255221 h 1080721"/>
              <a:gd name="connsiteX2" fmla="*/ 469900 w 1193800"/>
              <a:gd name="connsiteY2" fmla="*/ 39321 h 1080721"/>
              <a:gd name="connsiteX3" fmla="*/ 1193800 w 1193800"/>
              <a:gd name="connsiteY3" fmla="*/ 1080721 h 1080721"/>
              <a:gd name="connsiteX0" fmla="*/ 0 w 1193800"/>
              <a:gd name="connsiteY0" fmla="*/ 567171 h 1049771"/>
              <a:gd name="connsiteX1" fmla="*/ 469900 w 1193800"/>
              <a:gd name="connsiteY1" fmla="*/ 8371 h 1049771"/>
              <a:gd name="connsiteX2" fmla="*/ 1193800 w 1193800"/>
              <a:gd name="connsiteY2" fmla="*/ 1049771 h 1049771"/>
              <a:gd name="connsiteX0" fmla="*/ 0 w 1193800"/>
              <a:gd name="connsiteY0" fmla="*/ 558827 h 1041427"/>
              <a:gd name="connsiteX1" fmla="*/ 469900 w 1193800"/>
              <a:gd name="connsiteY1" fmla="*/ 27 h 1041427"/>
              <a:gd name="connsiteX2" fmla="*/ 1193800 w 1193800"/>
              <a:gd name="connsiteY2" fmla="*/ 1041427 h 1041427"/>
              <a:gd name="connsiteX0" fmla="*/ 0 w 1193800"/>
              <a:gd name="connsiteY0" fmla="*/ 408308 h 890908"/>
              <a:gd name="connsiteX1" fmla="*/ 469900 w 1193800"/>
              <a:gd name="connsiteY1" fmla="*/ 33 h 890908"/>
              <a:gd name="connsiteX2" fmla="*/ 1193800 w 1193800"/>
              <a:gd name="connsiteY2" fmla="*/ 890908 h 890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3800" h="890908">
                <a:moveTo>
                  <a:pt x="0" y="408308"/>
                </a:moveTo>
                <a:cubicBezTo>
                  <a:pt x="97896" y="291891"/>
                  <a:pt x="251459" y="5449"/>
                  <a:pt x="469900" y="33"/>
                </a:cubicBezTo>
                <a:cubicBezTo>
                  <a:pt x="688341" y="-5383"/>
                  <a:pt x="1042988" y="673950"/>
                  <a:pt x="1193800" y="89090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cxnSp>
        <p:nvCxnSpPr>
          <p:cNvPr id="28" name="Connecteur droit avec flèche 23">
            <a:extLst>
              <a:ext uri="{FF2B5EF4-FFF2-40B4-BE49-F238E27FC236}">
                <a16:creationId xmlns:a16="http://schemas.microsoft.com/office/drawing/2014/main" id="{37A6478F-FF13-16A1-C697-3E7B352F106F}"/>
              </a:ext>
            </a:extLst>
          </p:cNvPr>
          <p:cNvCxnSpPr>
            <a:cxnSpLocks/>
          </p:cNvCxnSpPr>
          <p:nvPr/>
        </p:nvCxnSpPr>
        <p:spPr>
          <a:xfrm flipV="1">
            <a:off x="944038" y="3699028"/>
            <a:ext cx="0" cy="1268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4">
            <a:extLst>
              <a:ext uri="{FF2B5EF4-FFF2-40B4-BE49-F238E27FC236}">
                <a16:creationId xmlns:a16="http://schemas.microsoft.com/office/drawing/2014/main" id="{9E2D7963-6C7A-E257-2635-099F968BE371}"/>
              </a:ext>
            </a:extLst>
          </p:cNvPr>
          <p:cNvCxnSpPr/>
          <p:nvPr/>
        </p:nvCxnSpPr>
        <p:spPr>
          <a:xfrm>
            <a:off x="935576" y="4967612"/>
            <a:ext cx="980921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E54207E-DB6E-1368-4FF2-D691074BE1D6}"/>
              </a:ext>
            </a:extLst>
          </p:cNvPr>
          <p:cNvSpPr txBox="1"/>
          <p:nvPr/>
        </p:nvSpPr>
        <p:spPr>
          <a:xfrm>
            <a:off x="400050" y="3346030"/>
            <a:ext cx="816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Energy</a:t>
            </a:r>
            <a:endParaRPr 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EEAE4BB-248A-D377-2D06-0F73B8A09883}"/>
              </a:ext>
            </a:extLst>
          </p:cNvPr>
          <p:cNvSpPr txBox="1"/>
          <p:nvPr/>
        </p:nvSpPr>
        <p:spPr>
          <a:xfrm>
            <a:off x="731775" y="4967612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Compound</a:t>
            </a:r>
            <a:endParaRPr lang="en-US" dirty="0"/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759C75F6-2DCB-59C7-2D57-D98CB4CBE899}"/>
              </a:ext>
            </a:extLst>
          </p:cNvPr>
          <p:cNvCxnSpPr>
            <a:cxnSpLocks/>
          </p:cNvCxnSpPr>
          <p:nvPr/>
        </p:nvCxnSpPr>
        <p:spPr>
          <a:xfrm>
            <a:off x="1697218" y="4106622"/>
            <a:ext cx="194133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9272F373-2E17-7DE3-AA56-FA22BA1F2E4E}"/>
              </a:ext>
            </a:extLst>
          </p:cNvPr>
          <p:cNvCxnSpPr>
            <a:cxnSpLocks/>
          </p:cNvCxnSpPr>
          <p:nvPr/>
        </p:nvCxnSpPr>
        <p:spPr>
          <a:xfrm>
            <a:off x="3749877" y="4217948"/>
            <a:ext cx="0" cy="189755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09E81D1-F0D7-4221-33B8-65F852102EA8}"/>
              </a:ext>
            </a:extLst>
          </p:cNvPr>
          <p:cNvSpPr txBox="1"/>
          <p:nvPr/>
        </p:nvSpPr>
        <p:spPr>
          <a:xfrm>
            <a:off x="1866257" y="4623972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Barrier</a:t>
            </a:r>
            <a:endParaRPr lang="en-US" dirty="0"/>
          </a:p>
        </p:txBody>
      </p:sp>
      <p:sp>
        <p:nvSpPr>
          <p:cNvPr id="45" name="楕円 44">
            <a:extLst>
              <a:ext uri="{FF2B5EF4-FFF2-40B4-BE49-F238E27FC236}">
                <a16:creationId xmlns:a16="http://schemas.microsoft.com/office/drawing/2014/main" id="{A804A549-B65C-AB54-5FC1-17D1470F64FA}"/>
              </a:ext>
            </a:extLst>
          </p:cNvPr>
          <p:cNvSpPr/>
          <p:nvPr/>
        </p:nvSpPr>
        <p:spPr>
          <a:xfrm>
            <a:off x="3638550" y="3995293"/>
            <a:ext cx="222655" cy="2226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A90837D-18FD-80E6-2775-AF1F45B343C2}"/>
              </a:ext>
            </a:extLst>
          </p:cNvPr>
          <p:cNvSpPr txBox="1"/>
          <p:nvPr/>
        </p:nvSpPr>
        <p:spPr>
          <a:xfrm>
            <a:off x="3877593" y="3755651"/>
            <a:ext cx="1664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Starting</a:t>
            </a:r>
            <a:r>
              <a:rPr lang="fr-FR" dirty="0"/>
              <a:t> point</a:t>
            </a:r>
          </a:p>
          <a:p>
            <a:r>
              <a:rPr lang="fr-FR" dirty="0"/>
              <a:t>~ </a:t>
            </a:r>
            <a:r>
              <a:rPr lang="fr-FR" dirty="0" err="1"/>
              <a:t>Some</a:t>
            </a:r>
            <a:r>
              <a:rPr lang="fr-FR" dirty="0"/>
              <a:t> 10 MeV</a:t>
            </a:r>
            <a:endParaRPr lang="en-US" dirty="0"/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F85B3383-B4B9-3BAC-0A23-FBD336F8E44E}"/>
              </a:ext>
            </a:extLst>
          </p:cNvPr>
          <p:cNvGrpSpPr/>
          <p:nvPr/>
        </p:nvGrpSpPr>
        <p:grpSpPr>
          <a:xfrm>
            <a:off x="3749876" y="4965458"/>
            <a:ext cx="940062" cy="422792"/>
            <a:chOff x="3229996" y="2622105"/>
            <a:chExt cx="940062" cy="422792"/>
          </a:xfrm>
        </p:grpSpPr>
        <p:sp>
          <p:nvSpPr>
            <p:cNvPr id="49" name="Forme libre 87">
              <a:extLst>
                <a:ext uri="{FF2B5EF4-FFF2-40B4-BE49-F238E27FC236}">
                  <a16:creationId xmlns:a16="http://schemas.microsoft.com/office/drawing/2014/main" id="{82FFD83B-ACB4-7556-A40F-DB253CB704B9}"/>
                </a:ext>
              </a:extLst>
            </p:cNvPr>
            <p:cNvSpPr/>
            <p:nvPr/>
          </p:nvSpPr>
          <p:spPr>
            <a:xfrm rot="21090323">
              <a:off x="3229996" y="2894987"/>
              <a:ext cx="677993" cy="149910"/>
            </a:xfrm>
            <a:custGeom>
              <a:avLst/>
              <a:gdLst>
                <a:gd name="connsiteX0" fmla="*/ 0 w 1174045"/>
                <a:gd name="connsiteY0" fmla="*/ 224280 h 540369"/>
                <a:gd name="connsiteX1" fmla="*/ 112889 w 1174045"/>
                <a:gd name="connsiteY1" fmla="*/ 9791 h 540369"/>
                <a:gd name="connsiteX2" fmla="*/ 248356 w 1174045"/>
                <a:gd name="connsiteY2" fmla="*/ 506502 h 540369"/>
                <a:gd name="connsiteX3" fmla="*/ 406400 w 1174045"/>
                <a:gd name="connsiteY3" fmla="*/ 9791 h 540369"/>
                <a:gd name="connsiteX4" fmla="*/ 575734 w 1174045"/>
                <a:gd name="connsiteY4" fmla="*/ 540369 h 540369"/>
                <a:gd name="connsiteX5" fmla="*/ 722489 w 1174045"/>
                <a:gd name="connsiteY5" fmla="*/ 9791 h 540369"/>
                <a:gd name="connsiteX6" fmla="*/ 880534 w 1174045"/>
                <a:gd name="connsiteY6" fmla="*/ 517791 h 540369"/>
                <a:gd name="connsiteX7" fmla="*/ 982134 w 1174045"/>
                <a:gd name="connsiteY7" fmla="*/ 201702 h 540369"/>
                <a:gd name="connsiteX8" fmla="*/ 1174045 w 1174045"/>
                <a:gd name="connsiteY8" fmla="*/ 167835 h 54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4045" h="540369">
                  <a:moveTo>
                    <a:pt x="0" y="224280"/>
                  </a:moveTo>
                  <a:cubicBezTo>
                    <a:pt x="35748" y="93517"/>
                    <a:pt x="71496" y="-37246"/>
                    <a:pt x="112889" y="9791"/>
                  </a:cubicBezTo>
                  <a:cubicBezTo>
                    <a:pt x="154282" y="56828"/>
                    <a:pt x="199438" y="506502"/>
                    <a:pt x="248356" y="506502"/>
                  </a:cubicBezTo>
                  <a:cubicBezTo>
                    <a:pt x="297274" y="506502"/>
                    <a:pt x="351837" y="4147"/>
                    <a:pt x="406400" y="9791"/>
                  </a:cubicBezTo>
                  <a:cubicBezTo>
                    <a:pt x="460963" y="15435"/>
                    <a:pt x="523053" y="540369"/>
                    <a:pt x="575734" y="540369"/>
                  </a:cubicBezTo>
                  <a:cubicBezTo>
                    <a:pt x="628415" y="540369"/>
                    <a:pt x="671689" y="13554"/>
                    <a:pt x="722489" y="9791"/>
                  </a:cubicBezTo>
                  <a:cubicBezTo>
                    <a:pt x="773289" y="6028"/>
                    <a:pt x="837260" y="485806"/>
                    <a:pt x="880534" y="517791"/>
                  </a:cubicBezTo>
                  <a:cubicBezTo>
                    <a:pt x="923808" y="549776"/>
                    <a:pt x="933216" y="260028"/>
                    <a:pt x="982134" y="201702"/>
                  </a:cubicBezTo>
                  <a:cubicBezTo>
                    <a:pt x="1031052" y="143376"/>
                    <a:pt x="1102548" y="155605"/>
                    <a:pt x="1174045" y="167835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50" name="ZoneTexte 89">
              <a:extLst>
                <a:ext uri="{FF2B5EF4-FFF2-40B4-BE49-F238E27FC236}">
                  <a16:creationId xmlns:a16="http://schemas.microsoft.com/office/drawing/2014/main" id="{AF93C34C-3DCC-61AA-AC3A-C9DE62A3E8B3}"/>
                </a:ext>
              </a:extLst>
            </p:cNvPr>
            <p:cNvSpPr txBox="1"/>
            <p:nvPr/>
          </p:nvSpPr>
          <p:spPr>
            <a:xfrm>
              <a:off x="3882800" y="2622105"/>
              <a:ext cx="2872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altLang="ja-JP" dirty="0">
                  <a:solidFill>
                    <a:srgbClr val="FF0000"/>
                  </a:solidFill>
                </a:rPr>
                <a:t>γ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48BA0EC-EF0E-2AF6-8CD1-7062C4402123}"/>
              </a:ext>
            </a:extLst>
          </p:cNvPr>
          <p:cNvSpPr txBox="1"/>
          <p:nvPr/>
        </p:nvSpPr>
        <p:spPr>
          <a:xfrm>
            <a:off x="2969102" y="6051097"/>
            <a:ext cx="166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Fission fragment</a:t>
            </a:r>
            <a:endParaRPr lang="en-US" dirty="0"/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448D782D-754C-B2F0-E4E4-D645953E9805}"/>
              </a:ext>
            </a:extLst>
          </p:cNvPr>
          <p:cNvSpPr/>
          <p:nvPr/>
        </p:nvSpPr>
        <p:spPr>
          <a:xfrm rot="16200000">
            <a:off x="5684689" y="1688090"/>
            <a:ext cx="431202" cy="1685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93239A4-D238-F069-FCC6-C78FE4B60DA2}"/>
              </a:ext>
            </a:extLst>
          </p:cNvPr>
          <p:cNvSpPr txBox="1"/>
          <p:nvPr/>
        </p:nvSpPr>
        <p:spPr>
          <a:xfrm>
            <a:off x="6819222" y="3309876"/>
            <a:ext cx="52381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〇</a:t>
            </a:r>
            <a:r>
              <a:rPr lang="en-US" altLang="ja-JP" sz="2400" dirty="0"/>
              <a:t>Application</a:t>
            </a:r>
            <a:endParaRPr lang="en-US" sz="2400" dirty="0"/>
          </a:p>
          <a:p>
            <a:r>
              <a:rPr lang="en-US" altLang="ja-JP" dirty="0"/>
              <a:t>Low environmental background in high </a:t>
            </a:r>
            <a:r>
              <a:rPr lang="fr-FR" altLang="ja-JP" dirty="0" err="1"/>
              <a:t>energy</a:t>
            </a:r>
            <a:r>
              <a:rPr lang="fr-FR" altLang="ja-JP" dirty="0"/>
              <a:t> </a:t>
            </a:r>
            <a:r>
              <a:rPr lang="fr-FR" altLang="ja-JP" dirty="0" err="1"/>
              <a:t>regime</a:t>
            </a:r>
            <a:endParaRPr lang="en-US" dirty="0"/>
          </a:p>
          <a:p>
            <a:r>
              <a:rPr lang="en-US" dirty="0"/>
              <a:t>-&gt; Non-</a:t>
            </a:r>
            <a:r>
              <a:rPr lang="en-US" dirty="0" err="1"/>
              <a:t>desctructive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fissile materials</a:t>
            </a:r>
            <a:r>
              <a:rPr lang="en-US" altLang="ja-JP" dirty="0"/>
              <a:t> </a:t>
            </a:r>
            <a:r>
              <a:rPr lang="en-US" altLang="ja-JP" dirty="0">
                <a:solidFill>
                  <a:srgbClr val="FF0000"/>
                </a:solidFill>
              </a:rPr>
              <a:t>assay</a:t>
            </a:r>
            <a:r>
              <a:rPr lang="ja-JP" altLang="en-US" dirty="0"/>
              <a:t>*</a:t>
            </a:r>
            <a:endParaRPr lang="en-US" dirty="0"/>
          </a:p>
        </p:txBody>
      </p:sp>
      <p:pic>
        <p:nvPicPr>
          <p:cNvPr id="1026" name="Picture 2" descr="figure 1">
            <a:extLst>
              <a:ext uri="{FF2B5EF4-FFF2-40B4-BE49-F238E27FC236}">
                <a16:creationId xmlns:a16="http://schemas.microsoft.com/office/drawing/2014/main" id="{EEAB2761-A319-5B7D-12A9-8222B8A6D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980" y="4328205"/>
            <a:ext cx="3079231" cy="191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AA832ED-A206-8CC3-FECA-AA6C14FE4B81}"/>
              </a:ext>
            </a:extLst>
          </p:cNvPr>
          <p:cNvSpPr txBox="1"/>
          <p:nvPr/>
        </p:nvSpPr>
        <p:spPr>
          <a:xfrm>
            <a:off x="25805" y="6545048"/>
            <a:ext cx="3800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</a:rPr>
              <a:t>*</a:t>
            </a:r>
            <a:r>
              <a:rPr lang="en-US" altLang="ja-JP" sz="1600" b="0" i="0" dirty="0">
                <a:solidFill>
                  <a:schemeClr val="bg1"/>
                </a:solidFill>
                <a:effectLst/>
                <a:latin typeface="-apple-system"/>
              </a:rPr>
              <a:t> Hamel, M.C., </a:t>
            </a:r>
            <a:r>
              <a:rPr lang="en-US" altLang="ja-JP" sz="1600" b="0" i="1" dirty="0">
                <a:solidFill>
                  <a:schemeClr val="bg1"/>
                </a:solidFill>
                <a:effectLst/>
                <a:latin typeface="-apple-system"/>
              </a:rPr>
              <a:t>et al.</a:t>
            </a:r>
            <a:r>
              <a:rPr lang="en-US" altLang="ja-JP" sz="1600" b="0" i="0" dirty="0">
                <a:solidFill>
                  <a:schemeClr val="bg1"/>
                </a:solidFill>
                <a:effectLst/>
                <a:latin typeface="-apple-system"/>
              </a:rPr>
              <a:t> </a:t>
            </a:r>
            <a:r>
              <a:rPr lang="en-US" altLang="ja-JP" sz="1600" b="0" i="1" dirty="0">
                <a:solidFill>
                  <a:schemeClr val="bg1"/>
                </a:solidFill>
                <a:effectLst/>
                <a:latin typeface="-apple-system"/>
              </a:rPr>
              <a:t>Sci Rep</a:t>
            </a:r>
            <a:r>
              <a:rPr lang="en-US" altLang="ja-JP" sz="1600" b="0" i="0" dirty="0">
                <a:solidFill>
                  <a:schemeClr val="bg1"/>
                </a:solidFill>
                <a:effectLst/>
                <a:latin typeface="-apple-system"/>
              </a:rPr>
              <a:t> </a:t>
            </a:r>
            <a:r>
              <a:rPr lang="en-US" altLang="ja-JP" sz="1600" b="1" i="0" dirty="0">
                <a:solidFill>
                  <a:schemeClr val="bg1"/>
                </a:solidFill>
                <a:effectLst/>
                <a:latin typeface="-apple-system"/>
              </a:rPr>
              <a:t>7</a:t>
            </a:r>
            <a:r>
              <a:rPr lang="en-US" altLang="ja-JP" sz="1600" b="0" i="0" dirty="0">
                <a:solidFill>
                  <a:schemeClr val="bg1"/>
                </a:solidFill>
                <a:effectLst/>
                <a:latin typeface="-apple-system"/>
              </a:rPr>
              <a:t>, 7997 (2017).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18653BF1-C700-6BB0-1579-E7D42A3400FD}"/>
              </a:ext>
            </a:extLst>
          </p:cNvPr>
          <p:cNvSpPr/>
          <p:nvPr/>
        </p:nvSpPr>
        <p:spPr>
          <a:xfrm rot="16781476">
            <a:off x="5684690" y="2543585"/>
            <a:ext cx="431202" cy="1685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721576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26FA69-5E94-3D7A-F214-B303AD0FB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876650"/>
            <a:ext cx="10364451" cy="819150"/>
          </a:xfrm>
        </p:spPr>
        <p:txBody>
          <a:bodyPr/>
          <a:lstStyle/>
          <a:p>
            <a:r>
              <a:rPr lang="en-US" dirty="0"/>
              <a:t>Recent relevant works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BE98D4-CE37-26A7-96A5-2DBA3C169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083" y="1896533"/>
            <a:ext cx="8058607" cy="458023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baseline="30000" dirty="0"/>
              <a:t>235</a:t>
            </a:r>
            <a:r>
              <a:rPr lang="en-US" dirty="0"/>
              <a:t>U(</a:t>
            </a:r>
            <a:r>
              <a:rPr lang="en-US" dirty="0" err="1"/>
              <a:t>n</a:t>
            </a:r>
            <a:r>
              <a:rPr lang="en-US" baseline="-25000" dirty="0" err="1"/>
              <a:t>th</a:t>
            </a:r>
            <a:r>
              <a:rPr lang="en-US" dirty="0" err="1"/>
              <a:t>,fis</a:t>
            </a:r>
            <a:r>
              <a:rPr lang="en-US" dirty="0"/>
              <a:t>) gamma-ray measure</a:t>
            </a:r>
            <a:r>
              <a:rPr lang="fr-FR" dirty="0"/>
              <a:t>m</a:t>
            </a:r>
            <a:r>
              <a:rPr lang="en-US" dirty="0" err="1"/>
              <a:t>ent</a:t>
            </a:r>
            <a:r>
              <a:rPr lang="en-US" dirty="0"/>
              <a:t> in the range </a:t>
            </a:r>
            <a:r>
              <a:rPr lang="en-US" dirty="0" err="1"/>
              <a:t>E</a:t>
            </a:r>
            <a:r>
              <a:rPr lang="en-US" altLang="ja-JP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/>
              <a:t>= 0.8-</a:t>
            </a:r>
            <a:r>
              <a:rPr lang="en-US" dirty="0">
                <a:solidFill>
                  <a:srgbClr val="FF0000"/>
                </a:solidFill>
              </a:rPr>
              <a:t>20 MeV</a:t>
            </a:r>
            <a:r>
              <a:rPr lang="fr-FR" baseline="30000" dirty="0"/>
              <a:t>*1</a:t>
            </a:r>
            <a:endParaRPr lang="en-US" baseline="300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Highest energy so far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CoH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baseline="30000" dirty="0"/>
              <a:t>*2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Statistical Hauser-Feshbach reaction simulation code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Used to simulate gamma spectrum of above study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Origin of high energy </a:t>
            </a:r>
            <a:r>
              <a:rPr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γ-rays</a:t>
            </a:r>
            <a:r>
              <a:rPr lang="en-US" altLang="ja-JP" dirty="0">
                <a:solidFill>
                  <a:srgbClr val="FF0000"/>
                </a:solidFill>
              </a:rPr>
              <a:t> is disputable</a:t>
            </a:r>
            <a:endParaRPr lang="fr-FR" altLang="ja-JP" dirty="0">
              <a:solidFill>
                <a:srgbClr val="FF0000"/>
              </a:solidFill>
            </a:endParaRPr>
          </a:p>
          <a:p>
            <a:pPr lvl="2"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Other codes (</a:t>
            </a:r>
            <a:r>
              <a:rPr lang="en-US" altLang="ja-JP" dirty="0"/>
              <a:t>FIFRELIN</a:t>
            </a:r>
            <a:r>
              <a:rPr lang="en-US" altLang="ja-JP" baseline="30000" dirty="0"/>
              <a:t>*3</a:t>
            </a:r>
            <a:r>
              <a:rPr lang="en-US" altLang="ja-JP" dirty="0"/>
              <a:t>, </a:t>
            </a:r>
            <a:r>
              <a:rPr lang="en-US" dirty="0"/>
              <a:t>FREYA</a:t>
            </a:r>
            <a:r>
              <a:rPr lang="en-US" altLang="ja-JP" baseline="30000" dirty="0"/>
              <a:t>*4</a:t>
            </a:r>
            <a:r>
              <a:rPr lang="en-US" altLang="ja-JP" dirty="0"/>
              <a:t>, GEF</a:t>
            </a:r>
            <a:r>
              <a:rPr lang="en-US" altLang="ja-JP" baseline="30000" dirty="0"/>
              <a:t>*5</a:t>
            </a:r>
            <a:r>
              <a:rPr lang="en-US" altLang="ja-JP" dirty="0"/>
              <a:t>)</a:t>
            </a:r>
            <a:endParaRPr lang="en-US" baseline="300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Fission reaction event generator 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Cast a light of </a:t>
            </a:r>
            <a:r>
              <a:rPr lang="fr-FR" dirty="0">
                <a:solidFill>
                  <a:srgbClr val="FF0000"/>
                </a:solidFill>
              </a:rPr>
              <a:t>FIFRELIN </a:t>
            </a:r>
            <a:r>
              <a:rPr lang="fr-FR" dirty="0"/>
              <a:t>to highlight the </a:t>
            </a:r>
            <a:r>
              <a:rPr lang="fr-FR" dirty="0" err="1">
                <a:solidFill>
                  <a:srgbClr val="FF0000"/>
                </a:solidFill>
              </a:rPr>
              <a:t>origin</a:t>
            </a:r>
            <a:r>
              <a:rPr lang="fr-FR" dirty="0">
                <a:solidFill>
                  <a:srgbClr val="FF0000"/>
                </a:solidFill>
              </a:rPr>
              <a:t> of high-</a:t>
            </a:r>
            <a:r>
              <a:rPr lang="fr-FR" dirty="0" err="1">
                <a:solidFill>
                  <a:srgbClr val="FF0000"/>
                </a:solidFill>
              </a:rPr>
              <a:t>energy</a:t>
            </a:r>
            <a:r>
              <a:rPr lang="fr-FR" dirty="0">
                <a:solidFill>
                  <a:srgbClr val="FF0000"/>
                </a:solidFill>
              </a:rPr>
              <a:t> gamma</a:t>
            </a:r>
            <a:endParaRPr lang="en-US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440E65C-897A-567D-A388-3907DD5DA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FD7CC68-8DAF-3541-9C45-4CAC158AF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5777" y="2322812"/>
            <a:ext cx="2985225" cy="400979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DBC3478-A3C5-0000-7D58-66E76AEFC0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856330"/>
            <a:ext cx="3234129" cy="2450098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3B5D4E-7FB5-A7F8-21BF-E24B0B020D2A}"/>
              </a:ext>
            </a:extLst>
          </p:cNvPr>
          <p:cNvSpPr txBox="1"/>
          <p:nvPr/>
        </p:nvSpPr>
        <p:spPr>
          <a:xfrm>
            <a:off x="6587401" y="2593476"/>
            <a:ext cx="2724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 err="1"/>
              <a:t>Comparison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with</a:t>
            </a:r>
            <a:r>
              <a:rPr kumimoji="1" lang="fr-FR" altLang="ja-JP" dirty="0"/>
              <a:t> FREYA </a:t>
            </a:r>
            <a:r>
              <a:rPr kumimoji="1" lang="fr-FR" altLang="ja-JP" baseline="30000" dirty="0"/>
              <a:t>***</a:t>
            </a:r>
            <a:endParaRPr kumimoji="1" lang="en-US" altLang="ja-JP" baseline="300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5B99359-F4E4-202D-B2A8-6AF3B2B9F340}"/>
              </a:ext>
            </a:extLst>
          </p:cNvPr>
          <p:cNvSpPr txBox="1"/>
          <p:nvPr/>
        </p:nvSpPr>
        <p:spPr>
          <a:xfrm>
            <a:off x="9488139" y="2116836"/>
            <a:ext cx="2803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dirty="0" err="1"/>
              <a:t>Comparison</a:t>
            </a:r>
            <a:r>
              <a:rPr kumimoji="1" lang="fr-FR" dirty="0"/>
              <a:t> </a:t>
            </a:r>
            <a:r>
              <a:rPr kumimoji="1" lang="fr-FR" dirty="0" err="1"/>
              <a:t>with</a:t>
            </a:r>
            <a:r>
              <a:rPr kumimoji="1" lang="fr-FR" dirty="0"/>
              <a:t> CoH3</a:t>
            </a:r>
            <a:r>
              <a:rPr kumimoji="1" lang="fr-FR" altLang="ja-JP" baseline="30000" dirty="0"/>
              <a:t>*1, *2</a:t>
            </a:r>
            <a:endParaRPr kumimoji="1" lang="en-US" baseline="300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CEA7D95-77EA-03CF-DBBC-A8AD63193EAF}"/>
              </a:ext>
            </a:extLst>
          </p:cNvPr>
          <p:cNvSpPr txBox="1"/>
          <p:nvPr/>
        </p:nvSpPr>
        <p:spPr>
          <a:xfrm>
            <a:off x="1" y="6317849"/>
            <a:ext cx="9605393" cy="76944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</a:rPr>
              <a:t>* H. </a:t>
            </a:r>
            <a:r>
              <a:rPr lang="en-US" altLang="ja-JP" sz="1100" dirty="0" err="1">
                <a:solidFill>
                  <a:schemeClr val="bg1"/>
                </a:solidFill>
              </a:rPr>
              <a:t>Makii</a:t>
            </a:r>
            <a:r>
              <a:rPr lang="en-US" altLang="ja-JP" sz="1100" dirty="0">
                <a:solidFill>
                  <a:schemeClr val="bg1"/>
                </a:solidFill>
              </a:rPr>
              <a:t> et al., </a:t>
            </a:r>
            <a:r>
              <a:rPr kumimoji="1" lang="en-US" altLang="ja-JP" sz="1100" dirty="0">
                <a:solidFill>
                  <a:schemeClr val="bg1"/>
                </a:solidFill>
              </a:rPr>
              <a:t>PHYSICAL REVIEW C, 100, 044610 (2019)</a:t>
            </a:r>
          </a:p>
          <a:p>
            <a:r>
              <a:rPr kumimoji="1" lang="fr-FR" sz="1100" dirty="0">
                <a:solidFill>
                  <a:schemeClr val="bg1"/>
                </a:solidFill>
              </a:rPr>
              <a:t>*2 </a:t>
            </a:r>
            <a:r>
              <a:rPr kumimoji="1" lang="fr-FR" sz="1100" dirty="0" err="1">
                <a:solidFill>
                  <a:schemeClr val="bg1"/>
                </a:solidFill>
              </a:rPr>
              <a:t>T.Kawano</a:t>
            </a:r>
            <a:r>
              <a:rPr kumimoji="1" lang="fr-FR" sz="1100" dirty="0">
                <a:solidFill>
                  <a:schemeClr val="bg1"/>
                </a:solidFill>
              </a:rPr>
              <a:t>, </a:t>
            </a:r>
            <a:r>
              <a:rPr lang="en-US" altLang="ja-JP" sz="1100" b="0" i="0" dirty="0">
                <a:solidFill>
                  <a:schemeClr val="bg1"/>
                </a:solidFill>
                <a:effectLst/>
                <a:latin typeface="-apple-system"/>
              </a:rPr>
              <a:t>Springer Proceedings in Physics</a:t>
            </a:r>
            <a:r>
              <a:rPr kumimoji="1" lang="fr-FR" sz="1100" dirty="0">
                <a:solidFill>
                  <a:schemeClr val="bg1"/>
                </a:solidFill>
              </a:rPr>
              <a:t>, 254, 27-34, (2021)</a:t>
            </a:r>
            <a:r>
              <a:rPr lang="en-US" altLang="ja-JP" sz="1100" dirty="0">
                <a:solidFill>
                  <a:schemeClr val="bg1"/>
                </a:solidFill>
              </a:rPr>
              <a:t> </a:t>
            </a:r>
          </a:p>
          <a:p>
            <a:r>
              <a:rPr kumimoji="1" lang="fr-FR" altLang="ja-JP" sz="1100" dirty="0">
                <a:solidFill>
                  <a:schemeClr val="bg1"/>
                </a:solidFill>
              </a:rPr>
              <a:t>*3 O. </a:t>
            </a:r>
            <a:r>
              <a:rPr kumimoji="1" lang="fr-FR" altLang="ja-JP" sz="1100" dirty="0" err="1">
                <a:solidFill>
                  <a:schemeClr val="bg1"/>
                </a:solidFill>
              </a:rPr>
              <a:t>Litaize</a:t>
            </a:r>
            <a:r>
              <a:rPr kumimoji="1" lang="fr-FR" altLang="ja-JP" sz="1100" dirty="0">
                <a:solidFill>
                  <a:schemeClr val="bg1"/>
                </a:solidFill>
              </a:rPr>
              <a:t>, O. </a:t>
            </a:r>
            <a:r>
              <a:rPr kumimoji="1" lang="fr-FR" altLang="ja-JP" sz="1100" dirty="0" err="1">
                <a:solidFill>
                  <a:schemeClr val="bg1"/>
                </a:solidFill>
              </a:rPr>
              <a:t>Serot</a:t>
            </a:r>
            <a:r>
              <a:rPr kumimoji="1" lang="fr-FR" altLang="ja-JP" sz="1100" dirty="0">
                <a:solidFill>
                  <a:schemeClr val="bg1"/>
                </a:solidFill>
              </a:rPr>
              <a:t>, L. Berge, </a:t>
            </a:r>
            <a:r>
              <a:rPr kumimoji="1" lang="fr-FR" altLang="ja-JP" sz="1100" dirty="0" err="1">
                <a:solidFill>
                  <a:schemeClr val="bg1"/>
                </a:solidFill>
              </a:rPr>
              <a:t>Eur</a:t>
            </a:r>
            <a:r>
              <a:rPr kumimoji="1" lang="fr-FR" altLang="ja-JP" sz="1100" dirty="0">
                <a:solidFill>
                  <a:schemeClr val="bg1"/>
                </a:solidFill>
              </a:rPr>
              <a:t>. Phys. J. A 51(12), 1 (2015)</a:t>
            </a:r>
          </a:p>
          <a:p>
            <a:endParaRPr lang="en-US" altLang="ja-JP" sz="1100" dirty="0">
              <a:solidFill>
                <a:schemeClr val="bg1"/>
              </a:solidFill>
            </a:endParaRPr>
          </a:p>
          <a:p>
            <a:r>
              <a:rPr kumimoji="1" lang="fr-FR" altLang="ja-JP" sz="1100" dirty="0">
                <a:solidFill>
                  <a:schemeClr val="bg1"/>
                </a:solidFill>
              </a:rPr>
              <a:t>*4 JM </a:t>
            </a:r>
            <a:r>
              <a:rPr kumimoji="1" lang="fr-FR" altLang="ja-JP" sz="1100" dirty="0" err="1">
                <a:solidFill>
                  <a:schemeClr val="bg1"/>
                </a:solidFill>
              </a:rPr>
              <a:t>Verbeke</a:t>
            </a:r>
            <a:r>
              <a:rPr kumimoji="1" lang="fr-FR" altLang="ja-JP" sz="1100" dirty="0">
                <a:solidFill>
                  <a:schemeClr val="bg1"/>
                </a:solidFill>
              </a:rPr>
              <a:t>, J </a:t>
            </a:r>
            <a:r>
              <a:rPr kumimoji="1" lang="fr-FR" altLang="ja-JP" sz="1100" dirty="0" err="1">
                <a:solidFill>
                  <a:schemeClr val="bg1"/>
                </a:solidFill>
              </a:rPr>
              <a:t>Randrup</a:t>
            </a:r>
            <a:r>
              <a:rPr kumimoji="1" lang="fr-FR" altLang="ja-JP" sz="1100" dirty="0">
                <a:solidFill>
                  <a:schemeClr val="bg1"/>
                </a:solidFill>
              </a:rPr>
              <a:t>, R Vogt, </a:t>
            </a:r>
            <a:r>
              <a:rPr kumimoji="1" lang="fr-FR" altLang="ja-JP" sz="1100" dirty="0" err="1">
                <a:solidFill>
                  <a:schemeClr val="bg1"/>
                </a:solidFill>
              </a:rPr>
              <a:t>Comp</a:t>
            </a:r>
            <a:r>
              <a:rPr kumimoji="1" lang="fr-FR" altLang="ja-JP" sz="1100" dirty="0">
                <a:solidFill>
                  <a:schemeClr val="bg1"/>
                </a:solidFill>
              </a:rPr>
              <a:t>. Phys. Com., 191, 178-202, (2015)</a:t>
            </a:r>
            <a:r>
              <a:rPr lang="en-US" altLang="ja-JP" sz="1100" dirty="0">
                <a:solidFill>
                  <a:schemeClr val="bg1"/>
                </a:solidFill>
              </a:rPr>
              <a:t> </a:t>
            </a:r>
          </a:p>
          <a:p>
            <a:r>
              <a:rPr lang="en-US" altLang="ja-JP" sz="1100" dirty="0">
                <a:solidFill>
                  <a:schemeClr val="bg1"/>
                </a:solidFill>
              </a:rPr>
              <a:t>*5 K.H. Schmidt, B. Jurado, C. </a:t>
            </a:r>
            <a:r>
              <a:rPr lang="en-US" altLang="ja-JP" sz="1100" dirty="0" err="1">
                <a:solidFill>
                  <a:schemeClr val="bg1"/>
                </a:solidFill>
              </a:rPr>
              <a:t>Amouroux</a:t>
            </a:r>
            <a:r>
              <a:rPr lang="en-US" altLang="ja-JP" sz="1100" dirty="0">
                <a:solidFill>
                  <a:schemeClr val="bg1"/>
                </a:solidFill>
              </a:rPr>
              <a:t>, C. Schmitt, </a:t>
            </a:r>
            <a:r>
              <a:rPr lang="en-US" altLang="ja-JP" sz="1100" dirty="0" err="1">
                <a:solidFill>
                  <a:schemeClr val="bg1"/>
                </a:solidFill>
              </a:rPr>
              <a:t>Nucl.Data</a:t>
            </a:r>
            <a:r>
              <a:rPr lang="en-US" altLang="ja-JP" sz="1100" dirty="0">
                <a:solidFill>
                  <a:schemeClr val="bg1"/>
                </a:solidFill>
              </a:rPr>
              <a:t> Sheets 131, 107 (2016).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64CA77F-9784-7756-F4F9-E3BBA2426048}"/>
              </a:ext>
            </a:extLst>
          </p:cNvPr>
          <p:cNvSpPr txBox="1"/>
          <p:nvPr/>
        </p:nvSpPr>
        <p:spPr>
          <a:xfrm>
            <a:off x="7954915" y="1784568"/>
            <a:ext cx="2327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baseline="30000" dirty="0"/>
              <a:t>235</a:t>
            </a:r>
            <a:r>
              <a:rPr kumimoji="1" lang="fr-FR" dirty="0"/>
              <a:t>U(</a:t>
            </a:r>
            <a:r>
              <a:rPr kumimoji="1" lang="fr-FR" dirty="0" err="1"/>
              <a:t>n</a:t>
            </a:r>
            <a:r>
              <a:rPr kumimoji="1" lang="fr-FR" baseline="-25000" dirty="0" err="1"/>
              <a:t>th</a:t>
            </a:r>
            <a:r>
              <a:rPr kumimoji="1" lang="fr-FR" dirty="0" err="1"/>
              <a:t>,fis</a:t>
            </a:r>
            <a:r>
              <a:rPr kumimoji="1" lang="fr-FR" dirty="0"/>
              <a:t>)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spectrum</a:t>
            </a:r>
            <a:endParaRPr kumimoji="1" lang="en-US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20BB5D6E-B0E7-DB2D-EC01-93B36621F878}"/>
              </a:ext>
            </a:extLst>
          </p:cNvPr>
          <p:cNvCxnSpPr/>
          <p:nvPr/>
        </p:nvCxnSpPr>
        <p:spPr>
          <a:xfrm>
            <a:off x="3569516" y="4441971"/>
            <a:ext cx="23698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436E1A0-53D3-C5E1-356B-9DC53F866994}"/>
              </a:ext>
            </a:extLst>
          </p:cNvPr>
          <p:cNvCxnSpPr/>
          <p:nvPr/>
        </p:nvCxnSpPr>
        <p:spPr>
          <a:xfrm flipH="1">
            <a:off x="3313651" y="4450361"/>
            <a:ext cx="251670" cy="2181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71860C26-C00B-D363-B431-5C664AA0279A}"/>
              </a:ext>
            </a:extLst>
          </p:cNvPr>
          <p:cNvCxnSpPr>
            <a:cxnSpLocks/>
          </p:cNvCxnSpPr>
          <p:nvPr/>
        </p:nvCxnSpPr>
        <p:spPr>
          <a:xfrm>
            <a:off x="5963800" y="2440143"/>
            <a:ext cx="33060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BF123A9B-0A9A-5997-4D11-B5BFFC6472B9}"/>
              </a:ext>
            </a:extLst>
          </p:cNvPr>
          <p:cNvCxnSpPr>
            <a:cxnSpLocks/>
          </p:cNvCxnSpPr>
          <p:nvPr/>
        </p:nvCxnSpPr>
        <p:spPr>
          <a:xfrm flipH="1">
            <a:off x="4995266" y="2448533"/>
            <a:ext cx="964339" cy="8357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658A0A4-6438-CEB9-90F6-05E28924CBF7}"/>
              </a:ext>
            </a:extLst>
          </p:cNvPr>
          <p:cNvCxnSpPr>
            <a:cxnSpLocks/>
          </p:cNvCxnSpPr>
          <p:nvPr/>
        </p:nvCxnSpPr>
        <p:spPr>
          <a:xfrm flipH="1" flipV="1">
            <a:off x="5087151" y="2207928"/>
            <a:ext cx="891900" cy="2406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473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5279" y="1765464"/>
            <a:ext cx="11610643" cy="4782143"/>
          </a:xfrm>
        </p:spPr>
        <p:txBody>
          <a:bodyPr numCol="2"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Fission </a:t>
            </a:r>
            <a:r>
              <a:rPr lang="fr-FR" dirty="0" err="1"/>
              <a:t>reaction</a:t>
            </a:r>
            <a:r>
              <a:rPr lang="fr-FR" dirty="0"/>
              <a:t> model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Event-by-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calculation</a:t>
            </a: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Upgraded</a:t>
            </a:r>
            <a:r>
              <a:rPr lang="fr-FR" dirty="0"/>
              <a:t> in 2021 </a:t>
            </a:r>
            <a:r>
              <a:rPr lang="fr-FR" dirty="0" err="1"/>
              <a:t>incorporating</a:t>
            </a:r>
            <a:r>
              <a:rPr lang="fr-FR" dirty="0"/>
              <a:t>…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Pre-neutron (</a:t>
            </a:r>
            <a:r>
              <a:rPr lang="fr-FR" dirty="0" err="1"/>
              <a:t>before</a:t>
            </a:r>
            <a:r>
              <a:rPr lang="fr-FR" dirty="0"/>
              <a:t> n </a:t>
            </a:r>
            <a:r>
              <a:rPr lang="fr-FR" dirty="0" err="1"/>
              <a:t>emission</a:t>
            </a:r>
            <a:r>
              <a:rPr lang="fr-FR" dirty="0"/>
              <a:t>) mass </a:t>
            </a:r>
            <a:r>
              <a:rPr lang="fr-FR" dirty="0" err="1"/>
              <a:t>yield</a:t>
            </a:r>
            <a:r>
              <a:rPr lang="fr-FR" dirty="0"/>
              <a:t> and </a:t>
            </a:r>
            <a:r>
              <a:rPr lang="fr-FR" altLang="ja-JP" dirty="0" err="1"/>
              <a:t>kinetic</a:t>
            </a:r>
            <a:r>
              <a:rPr lang="fr-FR" altLang="ja-JP" dirty="0"/>
              <a:t> </a:t>
            </a:r>
            <a:r>
              <a:rPr lang="fr-FR" altLang="ja-JP" dirty="0" err="1"/>
              <a:t>energy</a:t>
            </a:r>
            <a:r>
              <a:rPr lang="fr-FR" altLang="ja-JP" dirty="0"/>
              <a:t> </a:t>
            </a:r>
            <a:r>
              <a:rPr lang="fr-FR" dirty="0"/>
              <a:t>of </a:t>
            </a:r>
            <a:r>
              <a:rPr lang="fr-FR" dirty="0" err="1"/>
              <a:t>Geltenbort</a:t>
            </a:r>
            <a:r>
              <a:rPr lang="fr-FR" baseline="30000" dirty="0"/>
              <a:t>*1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The </a:t>
            </a:r>
            <a:r>
              <a:rPr lang="fr-FR" dirty="0" err="1"/>
              <a:t>latest</a:t>
            </a:r>
            <a:r>
              <a:rPr lang="fr-FR" dirty="0"/>
              <a:t> Wahl </a:t>
            </a:r>
            <a:r>
              <a:rPr lang="fr-FR" dirty="0" err="1"/>
              <a:t>Zp</a:t>
            </a:r>
            <a:r>
              <a:rPr lang="fr-FR" dirty="0"/>
              <a:t> model</a:t>
            </a:r>
            <a:r>
              <a:rPr lang="fr-FR" baseline="30000" dirty="0"/>
              <a:t>*2</a:t>
            </a:r>
            <a:r>
              <a:rPr lang="fr-FR" dirty="0"/>
              <a:t> to </a:t>
            </a:r>
            <a:r>
              <a:rPr lang="fr-FR" dirty="0" err="1"/>
              <a:t>determine</a:t>
            </a:r>
            <a:r>
              <a:rPr lang="fr-FR" dirty="0"/>
              <a:t> fission fragment charge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RIPL-2021 </a:t>
            </a:r>
            <a:r>
              <a:rPr lang="fr-FR" dirty="0" err="1"/>
              <a:t>nuclear</a:t>
            </a:r>
            <a:r>
              <a:rPr lang="fr-FR" dirty="0"/>
              <a:t> structure data and</a:t>
            </a:r>
          </a:p>
          <a:p>
            <a:pPr marL="201168" lvl="1" indent="0">
              <a:buNone/>
            </a:pPr>
            <a:r>
              <a:rPr lang="en-US" dirty="0"/>
              <a:t>        AME-2020 nuclear mass table</a:t>
            </a:r>
            <a:r>
              <a:rPr lang="fr-FR" baseline="30000" dirty="0"/>
              <a:t> *3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altLang="ja-JP" dirty="0"/>
              <a:t>/IC</a:t>
            </a:r>
            <a:r>
              <a:rPr lang="fr-FR" dirty="0"/>
              <a:t> </a:t>
            </a:r>
            <a:r>
              <a:rPr lang="fr-FR" dirty="0" err="1"/>
              <a:t>decay</a:t>
            </a:r>
            <a:r>
              <a:rPr lang="fr-FR" dirty="0"/>
              <a:t> model update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BRICC code</a:t>
            </a:r>
            <a:r>
              <a:rPr lang="fr-FR" baseline="30000" dirty="0"/>
              <a:t>*4</a:t>
            </a:r>
            <a:r>
              <a:rPr lang="fr-FR" dirty="0"/>
              <a:t> to </a:t>
            </a:r>
            <a:r>
              <a:rPr lang="fr-FR" dirty="0" err="1"/>
              <a:t>calculate</a:t>
            </a:r>
            <a:r>
              <a:rPr lang="fr-FR" dirty="0"/>
              <a:t> </a:t>
            </a:r>
            <a:r>
              <a:rPr lang="fr-FR" dirty="0" err="1"/>
              <a:t>internal</a:t>
            </a:r>
            <a:r>
              <a:rPr lang="fr-FR" dirty="0"/>
              <a:t> conversion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60120"/>
          </a:xfrm>
        </p:spPr>
        <p:txBody>
          <a:bodyPr/>
          <a:lstStyle/>
          <a:p>
            <a:r>
              <a:rPr lang="fr-FR" dirty="0"/>
              <a:t>FIFRELIN </a:t>
            </a:r>
            <a:r>
              <a:rPr lang="fr-FR" dirty="0" err="1"/>
              <a:t>is</a:t>
            </a:r>
            <a:r>
              <a:rPr lang="fr-FR" dirty="0"/>
              <a:t>….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99C3-662C-4CA8-8CEA-5E01D52C3810}" type="slidenum">
              <a:rPr lang="fr-FR" smtClean="0"/>
              <a:t>5</a:t>
            </a:fld>
            <a:endParaRPr lang="fr-FR"/>
          </a:p>
        </p:txBody>
      </p:sp>
      <p:pic>
        <p:nvPicPr>
          <p:cNvPr id="2050" name="Picture 2" descr="Fission modelling with FIFRELIN - Archive ouverte HAL">
            <a:extLst>
              <a:ext uri="{FF2B5EF4-FFF2-40B4-BE49-F238E27FC236}">
                <a16:creationId xmlns:a16="http://schemas.microsoft.com/office/drawing/2014/main" id="{9FD1AA1C-DEFC-F9C0-D02A-36784FF917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41"/>
          <a:stretch/>
        </p:blipFill>
        <p:spPr bwMode="auto">
          <a:xfrm>
            <a:off x="9813955" y="75036"/>
            <a:ext cx="1858627" cy="160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右中かっこ 5">
            <a:extLst>
              <a:ext uri="{FF2B5EF4-FFF2-40B4-BE49-F238E27FC236}">
                <a16:creationId xmlns:a16="http://schemas.microsoft.com/office/drawing/2014/main" id="{5D062CCA-C666-371B-6A49-ADD4A85B7F7E}"/>
              </a:ext>
            </a:extLst>
          </p:cNvPr>
          <p:cNvSpPr/>
          <p:nvPr/>
        </p:nvSpPr>
        <p:spPr>
          <a:xfrm>
            <a:off x="10023437" y="3267512"/>
            <a:ext cx="151002" cy="95928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209372-3080-A264-629E-198E09310A75}"/>
              </a:ext>
            </a:extLst>
          </p:cNvPr>
          <p:cNvSpPr txBox="1"/>
          <p:nvPr/>
        </p:nvSpPr>
        <p:spPr>
          <a:xfrm>
            <a:off x="10114178" y="3351003"/>
            <a:ext cx="2077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fr-FR" dirty="0" err="1"/>
              <a:t>Features</a:t>
            </a:r>
            <a:r>
              <a:rPr kumimoji="1" lang="fr-FR" dirty="0"/>
              <a:t> relevant to gamma </a:t>
            </a:r>
            <a:r>
              <a:rPr kumimoji="1" lang="fr-FR" dirty="0" err="1"/>
              <a:t>emission</a:t>
            </a:r>
            <a:endParaRPr kumimoji="1" 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8E7256-B052-889D-9ACB-979811565468}"/>
              </a:ext>
            </a:extLst>
          </p:cNvPr>
          <p:cNvSpPr txBox="1"/>
          <p:nvPr/>
        </p:nvSpPr>
        <p:spPr>
          <a:xfrm>
            <a:off x="7369515" y="5347278"/>
            <a:ext cx="4822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*1 </a:t>
            </a:r>
            <a:r>
              <a:rPr lang="nl-NL" sz="1200" dirty="0"/>
              <a:t>P. </a:t>
            </a:r>
            <a:r>
              <a:rPr lang="nl-NL" sz="1200" dirty="0" err="1"/>
              <a:t>Geltenbort</a:t>
            </a:r>
            <a:r>
              <a:rPr lang="nl-NL" sz="1200" dirty="0"/>
              <a:t>, F. </a:t>
            </a:r>
            <a:r>
              <a:rPr lang="nl-NL" sz="1200" dirty="0" err="1"/>
              <a:t>Gonnenwein</a:t>
            </a:r>
            <a:r>
              <a:rPr lang="nl-NL" sz="1200" dirty="0"/>
              <a:t>, A. </a:t>
            </a:r>
            <a:r>
              <a:rPr lang="nl-NL" sz="1200" dirty="0" err="1"/>
              <a:t>Oed</a:t>
            </a:r>
            <a:r>
              <a:rPr lang="nl-NL" sz="1200" dirty="0"/>
              <a:t>, </a:t>
            </a:r>
            <a:r>
              <a:rPr lang="nl-NL" sz="1200" dirty="0" err="1"/>
              <a:t>Radiat</a:t>
            </a:r>
            <a:r>
              <a:rPr lang="nl-NL" sz="1200" dirty="0"/>
              <a:t>. </a:t>
            </a:r>
            <a:r>
              <a:rPr lang="nl-NL" sz="1200" dirty="0" err="1"/>
              <a:t>Effects</a:t>
            </a:r>
            <a:r>
              <a:rPr lang="nl-NL" sz="1200" dirty="0"/>
              <a:t> 93(1–4), 57(1986). </a:t>
            </a:r>
            <a:endParaRPr lang="en-US" sz="1200" dirty="0"/>
          </a:p>
          <a:p>
            <a:r>
              <a:rPr lang="en-US" sz="1200" dirty="0"/>
              <a:t>*2 A.C. Wahl, Technical Report 1168, IAEA - TECDOC Series, (2000)</a:t>
            </a:r>
          </a:p>
          <a:p>
            <a:r>
              <a:rPr lang="en-US" sz="1200" dirty="0"/>
              <a:t>*3 Capote et al. , Nuclear Data Sheets, 110(12):3107–3214, dec 2009.</a:t>
            </a:r>
          </a:p>
          <a:p>
            <a:r>
              <a:rPr lang="en-US" sz="1200" dirty="0"/>
              <a:t>*4  T. </a:t>
            </a:r>
            <a:r>
              <a:rPr lang="en-US" sz="1200" dirty="0" err="1"/>
              <a:t>Kibedi</a:t>
            </a:r>
            <a:r>
              <a:rPr lang="en-US" sz="1200" dirty="0"/>
              <a:t>, T. Burrows, M. </a:t>
            </a:r>
            <a:r>
              <a:rPr lang="en-US" sz="1200" dirty="0" err="1"/>
              <a:t>Trzhaskovskaya</a:t>
            </a:r>
            <a:r>
              <a:rPr lang="en-US" sz="1200" dirty="0"/>
              <a:t>, P. Davidson, </a:t>
            </a:r>
            <a:r>
              <a:rPr lang="en-US" sz="1200" dirty="0" err="1"/>
              <a:t>C.Nestor</a:t>
            </a:r>
            <a:r>
              <a:rPr lang="en-US" sz="1200" dirty="0"/>
              <a:t>, </a:t>
            </a:r>
            <a:r>
              <a:rPr lang="en-US" sz="1200" dirty="0" err="1"/>
              <a:t>Nucl</a:t>
            </a:r>
            <a:r>
              <a:rPr lang="en-US" sz="1200" dirty="0"/>
              <a:t>. </a:t>
            </a:r>
            <a:r>
              <a:rPr lang="en-US" sz="1200" dirty="0" err="1"/>
              <a:t>Instrum</a:t>
            </a:r>
            <a:r>
              <a:rPr lang="en-US" sz="1200" dirty="0"/>
              <a:t>. Methods Phys. Res. Sect. A. 589(2), 202 (2008).</a:t>
            </a:r>
          </a:p>
          <a:p>
            <a:endParaRPr lang="en-US" sz="1200" dirty="0"/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32E56D0-2920-821D-9B4D-76EC3EE5EEA7}"/>
              </a:ext>
            </a:extLst>
          </p:cNvPr>
          <p:cNvGrpSpPr/>
          <p:nvPr/>
        </p:nvGrpSpPr>
        <p:grpSpPr>
          <a:xfrm rot="5400000">
            <a:off x="-135312" y="3376333"/>
            <a:ext cx="2776189" cy="1835008"/>
            <a:chOff x="501023" y="2317286"/>
            <a:chExt cx="2776189" cy="1835008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64508B2-6BEE-CE1F-0A10-936748AD3B6F}"/>
                </a:ext>
              </a:extLst>
            </p:cNvPr>
            <p:cNvGrpSpPr/>
            <p:nvPr/>
          </p:nvGrpSpPr>
          <p:grpSpPr>
            <a:xfrm>
              <a:off x="501023" y="2476347"/>
              <a:ext cx="1831118" cy="1520987"/>
              <a:chOff x="962416" y="2406922"/>
              <a:chExt cx="2947069" cy="2447933"/>
            </a:xfrm>
          </p:grpSpPr>
          <p:pic>
            <p:nvPicPr>
              <p:cNvPr id="8" name="Picture 2" descr="「fission」の画像検索結果">
                <a:extLst>
                  <a:ext uri="{FF2B5EF4-FFF2-40B4-BE49-F238E27FC236}">
                    <a16:creationId xmlns:a16="http://schemas.microsoft.com/office/drawing/2014/main" id="{CD609478-8D34-5401-0EB6-985DE92471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clrChange>
                  <a:clrFrom>
                    <a:srgbClr val="FFFEFC"/>
                  </a:clrFrom>
                  <a:clrTo>
                    <a:srgbClr val="FFFEFC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224" t="31240" r="57252" b="14800"/>
              <a:stretch/>
            </p:blipFill>
            <p:spPr bwMode="auto">
              <a:xfrm>
                <a:off x="962416" y="2592798"/>
                <a:ext cx="1364845" cy="2262057"/>
              </a:xfrm>
              <a:prstGeom prst="snip1Rect">
                <a:avLst>
                  <a:gd name="adj" fmla="val 36208"/>
                </a:avLst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2" descr="「fission」の画像検索結果">
                <a:extLst>
                  <a:ext uri="{FF2B5EF4-FFF2-40B4-BE49-F238E27FC236}">
                    <a16:creationId xmlns:a16="http://schemas.microsoft.com/office/drawing/2014/main" id="{79DEF727-8BC8-598F-FA1D-0B66883302F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140" t="13068" r="41241" b="63090"/>
              <a:stretch/>
            </p:blipFill>
            <p:spPr bwMode="auto">
              <a:xfrm>
                <a:off x="2906016" y="2406922"/>
                <a:ext cx="1003469" cy="9994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0" name="直線矢印コネクタ 9">
                <a:extLst>
                  <a:ext uri="{FF2B5EF4-FFF2-40B4-BE49-F238E27FC236}">
                    <a16:creationId xmlns:a16="http://schemas.microsoft.com/office/drawing/2014/main" id="{41A20227-0E3D-41F2-5F58-277128EF3A48}"/>
                  </a:ext>
                </a:extLst>
              </p:cNvPr>
              <p:cNvCxnSpPr/>
              <p:nvPr/>
            </p:nvCxnSpPr>
            <p:spPr>
              <a:xfrm>
                <a:off x="2126000" y="3618207"/>
                <a:ext cx="66379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Picture 2" descr="「fission」の画像検索結果">
                <a:extLst>
                  <a:ext uri="{FF2B5EF4-FFF2-40B4-BE49-F238E27FC236}">
                    <a16:creationId xmlns:a16="http://schemas.microsoft.com/office/drawing/2014/main" id="{5FBB0946-D6A2-783C-07B4-454E3595897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clrChange>
                  <a:clrFrom>
                    <a:srgbClr val="FFFEFC"/>
                  </a:clrFrom>
                  <a:clrTo>
                    <a:srgbClr val="FFFEFC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140" t="13068" r="41241" b="63090"/>
              <a:stretch/>
            </p:blipFill>
            <p:spPr bwMode="auto">
              <a:xfrm>
                <a:off x="2906016" y="3855395"/>
                <a:ext cx="1003469" cy="9994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2" name="直線矢印コネクタ 11">
                <a:extLst>
                  <a:ext uri="{FF2B5EF4-FFF2-40B4-BE49-F238E27FC236}">
                    <a16:creationId xmlns:a16="http://schemas.microsoft.com/office/drawing/2014/main" id="{4E5EDAF4-C9F2-C681-0597-8D3E410E2B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2131" y="3287134"/>
                <a:ext cx="331899" cy="33107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矢印コネクタ 12">
                <a:extLst>
                  <a:ext uri="{FF2B5EF4-FFF2-40B4-BE49-F238E27FC236}">
                    <a16:creationId xmlns:a16="http://schemas.microsoft.com/office/drawing/2014/main" id="{76CA11F5-4CA1-B18A-892F-AF626CE63D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89798" y="3615073"/>
                <a:ext cx="344232" cy="41211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B642BD96-99B7-9EEB-2BF0-CC82D61B8AE1}"/>
                </a:ext>
              </a:extLst>
            </p:cNvPr>
            <p:cNvGrpSpPr/>
            <p:nvPr/>
          </p:nvGrpSpPr>
          <p:grpSpPr>
            <a:xfrm>
              <a:off x="2209924" y="2961645"/>
              <a:ext cx="855491" cy="443145"/>
              <a:chOff x="3180343" y="1250883"/>
              <a:chExt cx="855491" cy="443145"/>
            </a:xfrm>
          </p:grpSpPr>
          <p:sp>
            <p:nvSpPr>
              <p:cNvPr id="26" name="Forme libre 87">
                <a:extLst>
                  <a:ext uri="{FF2B5EF4-FFF2-40B4-BE49-F238E27FC236}">
                    <a16:creationId xmlns:a16="http://schemas.microsoft.com/office/drawing/2014/main" id="{5F8A3EF4-C6CD-D0A6-ACE3-56EE95139A41}"/>
                  </a:ext>
                </a:extLst>
              </p:cNvPr>
              <p:cNvSpPr/>
              <p:nvPr/>
            </p:nvSpPr>
            <p:spPr>
              <a:xfrm rot="19157868">
                <a:off x="3180343" y="1544508"/>
                <a:ext cx="679446" cy="149520"/>
              </a:xfrm>
              <a:custGeom>
                <a:avLst/>
                <a:gdLst>
                  <a:gd name="connsiteX0" fmla="*/ 0 w 1174045"/>
                  <a:gd name="connsiteY0" fmla="*/ 224280 h 540369"/>
                  <a:gd name="connsiteX1" fmla="*/ 112889 w 1174045"/>
                  <a:gd name="connsiteY1" fmla="*/ 9791 h 540369"/>
                  <a:gd name="connsiteX2" fmla="*/ 248356 w 1174045"/>
                  <a:gd name="connsiteY2" fmla="*/ 506502 h 540369"/>
                  <a:gd name="connsiteX3" fmla="*/ 406400 w 1174045"/>
                  <a:gd name="connsiteY3" fmla="*/ 9791 h 540369"/>
                  <a:gd name="connsiteX4" fmla="*/ 575734 w 1174045"/>
                  <a:gd name="connsiteY4" fmla="*/ 540369 h 540369"/>
                  <a:gd name="connsiteX5" fmla="*/ 722489 w 1174045"/>
                  <a:gd name="connsiteY5" fmla="*/ 9791 h 540369"/>
                  <a:gd name="connsiteX6" fmla="*/ 880534 w 1174045"/>
                  <a:gd name="connsiteY6" fmla="*/ 517791 h 540369"/>
                  <a:gd name="connsiteX7" fmla="*/ 982134 w 1174045"/>
                  <a:gd name="connsiteY7" fmla="*/ 201702 h 540369"/>
                  <a:gd name="connsiteX8" fmla="*/ 1174045 w 1174045"/>
                  <a:gd name="connsiteY8" fmla="*/ 167835 h 540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4045" h="540369">
                    <a:moveTo>
                      <a:pt x="0" y="224280"/>
                    </a:moveTo>
                    <a:cubicBezTo>
                      <a:pt x="35748" y="93517"/>
                      <a:pt x="71496" y="-37246"/>
                      <a:pt x="112889" y="9791"/>
                    </a:cubicBezTo>
                    <a:cubicBezTo>
                      <a:pt x="154282" y="56828"/>
                      <a:pt x="199438" y="506502"/>
                      <a:pt x="248356" y="506502"/>
                    </a:cubicBezTo>
                    <a:cubicBezTo>
                      <a:pt x="297274" y="506502"/>
                      <a:pt x="351837" y="4147"/>
                      <a:pt x="406400" y="9791"/>
                    </a:cubicBezTo>
                    <a:cubicBezTo>
                      <a:pt x="460963" y="15435"/>
                      <a:pt x="523053" y="540369"/>
                      <a:pt x="575734" y="540369"/>
                    </a:cubicBezTo>
                    <a:cubicBezTo>
                      <a:pt x="628415" y="540369"/>
                      <a:pt x="671689" y="13554"/>
                      <a:pt x="722489" y="9791"/>
                    </a:cubicBezTo>
                    <a:cubicBezTo>
                      <a:pt x="773289" y="6028"/>
                      <a:pt x="837260" y="485806"/>
                      <a:pt x="880534" y="517791"/>
                    </a:cubicBezTo>
                    <a:cubicBezTo>
                      <a:pt x="923808" y="549776"/>
                      <a:pt x="933216" y="260028"/>
                      <a:pt x="982134" y="201702"/>
                    </a:cubicBezTo>
                    <a:cubicBezTo>
                      <a:pt x="1031052" y="143376"/>
                      <a:pt x="1102548" y="155605"/>
                      <a:pt x="1174045" y="16783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ZoneTexte 89">
                <a:extLst>
                  <a:ext uri="{FF2B5EF4-FFF2-40B4-BE49-F238E27FC236}">
                    <a16:creationId xmlns:a16="http://schemas.microsoft.com/office/drawing/2014/main" id="{B6D18C06-542F-9A35-410D-2189192E66DA}"/>
                  </a:ext>
                </a:extLst>
              </p:cNvPr>
              <p:cNvSpPr txBox="1"/>
              <p:nvPr/>
            </p:nvSpPr>
            <p:spPr>
              <a:xfrm rot="16200000">
                <a:off x="3707539" y="1209846"/>
                <a:ext cx="287258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altLang="ja-JP" dirty="0"/>
                  <a:t>γ</a:t>
                </a:r>
                <a:endParaRPr lang="fr-FR" dirty="0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1D2BC1F6-61F0-947F-E2D6-4CDA21CC4097}"/>
                </a:ext>
              </a:extLst>
            </p:cNvPr>
            <p:cNvGrpSpPr/>
            <p:nvPr/>
          </p:nvGrpSpPr>
          <p:grpSpPr>
            <a:xfrm>
              <a:off x="2332141" y="2317286"/>
              <a:ext cx="945071" cy="410809"/>
              <a:chOff x="3084628" y="1120179"/>
              <a:chExt cx="945071" cy="410809"/>
            </a:xfrm>
          </p:grpSpPr>
          <p:sp>
            <p:nvSpPr>
              <p:cNvPr id="29" name="Forme libre 87">
                <a:extLst>
                  <a:ext uri="{FF2B5EF4-FFF2-40B4-BE49-F238E27FC236}">
                    <a16:creationId xmlns:a16="http://schemas.microsoft.com/office/drawing/2014/main" id="{705C9E9C-FC7E-2DB8-C9C7-35D842ACDAAC}"/>
                  </a:ext>
                </a:extLst>
              </p:cNvPr>
              <p:cNvSpPr/>
              <p:nvPr/>
            </p:nvSpPr>
            <p:spPr>
              <a:xfrm rot="20604735">
                <a:off x="3084628" y="1381468"/>
                <a:ext cx="679446" cy="149520"/>
              </a:xfrm>
              <a:custGeom>
                <a:avLst/>
                <a:gdLst>
                  <a:gd name="connsiteX0" fmla="*/ 0 w 1174045"/>
                  <a:gd name="connsiteY0" fmla="*/ 224280 h 540369"/>
                  <a:gd name="connsiteX1" fmla="*/ 112889 w 1174045"/>
                  <a:gd name="connsiteY1" fmla="*/ 9791 h 540369"/>
                  <a:gd name="connsiteX2" fmla="*/ 248356 w 1174045"/>
                  <a:gd name="connsiteY2" fmla="*/ 506502 h 540369"/>
                  <a:gd name="connsiteX3" fmla="*/ 406400 w 1174045"/>
                  <a:gd name="connsiteY3" fmla="*/ 9791 h 540369"/>
                  <a:gd name="connsiteX4" fmla="*/ 575734 w 1174045"/>
                  <a:gd name="connsiteY4" fmla="*/ 540369 h 540369"/>
                  <a:gd name="connsiteX5" fmla="*/ 722489 w 1174045"/>
                  <a:gd name="connsiteY5" fmla="*/ 9791 h 540369"/>
                  <a:gd name="connsiteX6" fmla="*/ 880534 w 1174045"/>
                  <a:gd name="connsiteY6" fmla="*/ 517791 h 540369"/>
                  <a:gd name="connsiteX7" fmla="*/ 982134 w 1174045"/>
                  <a:gd name="connsiteY7" fmla="*/ 201702 h 540369"/>
                  <a:gd name="connsiteX8" fmla="*/ 1174045 w 1174045"/>
                  <a:gd name="connsiteY8" fmla="*/ 167835 h 540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4045" h="540369">
                    <a:moveTo>
                      <a:pt x="0" y="224280"/>
                    </a:moveTo>
                    <a:cubicBezTo>
                      <a:pt x="35748" y="93517"/>
                      <a:pt x="71496" y="-37246"/>
                      <a:pt x="112889" y="9791"/>
                    </a:cubicBezTo>
                    <a:cubicBezTo>
                      <a:pt x="154282" y="56828"/>
                      <a:pt x="199438" y="506502"/>
                      <a:pt x="248356" y="506502"/>
                    </a:cubicBezTo>
                    <a:cubicBezTo>
                      <a:pt x="297274" y="506502"/>
                      <a:pt x="351837" y="4147"/>
                      <a:pt x="406400" y="9791"/>
                    </a:cubicBezTo>
                    <a:cubicBezTo>
                      <a:pt x="460963" y="15435"/>
                      <a:pt x="523053" y="540369"/>
                      <a:pt x="575734" y="540369"/>
                    </a:cubicBezTo>
                    <a:cubicBezTo>
                      <a:pt x="628415" y="540369"/>
                      <a:pt x="671689" y="13554"/>
                      <a:pt x="722489" y="9791"/>
                    </a:cubicBezTo>
                    <a:cubicBezTo>
                      <a:pt x="773289" y="6028"/>
                      <a:pt x="837260" y="485806"/>
                      <a:pt x="880534" y="517791"/>
                    </a:cubicBezTo>
                    <a:cubicBezTo>
                      <a:pt x="923808" y="549776"/>
                      <a:pt x="933216" y="260028"/>
                      <a:pt x="982134" y="201702"/>
                    </a:cubicBezTo>
                    <a:cubicBezTo>
                      <a:pt x="1031052" y="143376"/>
                      <a:pt x="1102548" y="155605"/>
                      <a:pt x="1174045" y="16783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0000"/>
                  </a:solidFill>
                </a:endParaRPr>
              </a:p>
            </p:txBody>
          </p:sp>
          <p:sp>
            <p:nvSpPr>
              <p:cNvPr id="30" name="ZoneTexte 89">
                <a:extLst>
                  <a:ext uri="{FF2B5EF4-FFF2-40B4-BE49-F238E27FC236}">
                    <a16:creationId xmlns:a16="http://schemas.microsoft.com/office/drawing/2014/main" id="{155E16C1-102E-548F-A623-434390F0466A}"/>
                  </a:ext>
                </a:extLst>
              </p:cNvPr>
              <p:cNvSpPr txBox="1"/>
              <p:nvPr/>
            </p:nvSpPr>
            <p:spPr>
              <a:xfrm rot="16200000">
                <a:off x="3701404" y="1079142"/>
                <a:ext cx="287258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altLang="ja-JP" dirty="0"/>
                  <a:t>γ</a:t>
                </a:r>
                <a:endParaRPr lang="fr-FR" dirty="0"/>
              </a:p>
            </p:txBody>
          </p:sp>
        </p:grpSp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D6B42876-C97E-7CAD-66CF-AB96FE4A57F1}"/>
                </a:ext>
              </a:extLst>
            </p:cNvPr>
            <p:cNvCxnSpPr/>
            <p:nvPr/>
          </p:nvCxnSpPr>
          <p:spPr>
            <a:xfrm>
              <a:off x="2324936" y="3837963"/>
              <a:ext cx="406049" cy="15937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ZoneTexte 89">
              <a:extLst>
                <a:ext uri="{FF2B5EF4-FFF2-40B4-BE49-F238E27FC236}">
                  <a16:creationId xmlns:a16="http://schemas.microsoft.com/office/drawing/2014/main" id="{2B405478-51D7-A5F2-ECCA-7897316155CA}"/>
                </a:ext>
              </a:extLst>
            </p:cNvPr>
            <p:cNvSpPr txBox="1"/>
            <p:nvPr/>
          </p:nvSpPr>
          <p:spPr>
            <a:xfrm rot="16200000">
              <a:off x="2702701" y="3814381"/>
              <a:ext cx="30649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altLang="ja-JP" dirty="0"/>
                <a:t>n</a:t>
              </a:r>
              <a:endParaRPr lang="fr-FR" dirty="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2A87486-28AA-9B59-4BA9-647C2DB2043E}"/>
              </a:ext>
            </a:extLst>
          </p:cNvPr>
          <p:cNvSpPr txBox="1"/>
          <p:nvPr/>
        </p:nvSpPr>
        <p:spPr>
          <a:xfrm>
            <a:off x="2027995" y="2413337"/>
            <a:ext cx="41840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kumimoji="1" lang="en-US" altLang="ja-JP" dirty="0"/>
              <a:t>0, </a:t>
            </a:r>
            <a:r>
              <a:rPr kumimoji="1" lang="en-US" altLang="ja-JP" dirty="0" err="1"/>
              <a:t>Bynary</a:t>
            </a:r>
            <a:r>
              <a:rPr kumimoji="1" lang="en-US" altLang="ja-JP" dirty="0"/>
              <a:t> fission is assumed </a:t>
            </a:r>
          </a:p>
          <a:p>
            <a:pPr marL="180975" indent="-180975"/>
            <a:r>
              <a:rPr kumimoji="1" lang="en-US" dirty="0"/>
              <a:t>1, Sample Z, A, </a:t>
            </a:r>
            <a:r>
              <a:rPr kumimoji="1" lang="en-US" altLang="ja-JP" dirty="0"/>
              <a:t>and </a:t>
            </a:r>
            <a:r>
              <a:rPr kumimoji="1" lang="en-US" altLang="ja-JP" dirty="0" err="1"/>
              <a:t>E</a:t>
            </a:r>
            <a:r>
              <a:rPr kumimoji="1" lang="en-US" altLang="ja-JP" baseline="-25000" dirty="0" err="1"/>
              <a:t>kin</a:t>
            </a:r>
            <a:r>
              <a:rPr kumimoji="1" lang="en-US" altLang="ja-JP" baseline="-25000" dirty="0"/>
              <a:t> </a:t>
            </a:r>
            <a:r>
              <a:rPr kumimoji="1" lang="en-US" dirty="0"/>
              <a:t>from given </a:t>
            </a:r>
            <a:r>
              <a:rPr kumimoji="1" lang="fr-FR" dirty="0"/>
              <a:t>distribution or </a:t>
            </a:r>
            <a:r>
              <a:rPr kumimoji="1" lang="fr-FR" dirty="0" err="1"/>
              <a:t>systematics</a:t>
            </a:r>
            <a:endParaRPr kumimoji="1" lang="fr-FR" dirty="0"/>
          </a:p>
          <a:p>
            <a:pPr marL="180975" indent="-180975"/>
            <a:r>
              <a:rPr kumimoji="1" lang="fr-FR" dirty="0"/>
              <a:t>2, </a:t>
            </a:r>
            <a:r>
              <a:rPr kumimoji="1" lang="fr-FR" dirty="0" err="1"/>
              <a:t>Sample</a:t>
            </a:r>
            <a:r>
              <a:rPr kumimoji="1" lang="fr-FR" dirty="0"/>
              <a:t> J </a:t>
            </a:r>
            <a:r>
              <a:rPr kumimoji="1" lang="fr-FR" dirty="0" err="1"/>
              <a:t>from</a:t>
            </a:r>
            <a:r>
              <a:rPr kumimoji="1" lang="fr-FR" dirty="0"/>
              <a:t> </a:t>
            </a:r>
            <a:r>
              <a:rPr kumimoji="1" lang="fr-FR" dirty="0" err="1"/>
              <a:t>Exp</a:t>
            </a:r>
            <a:r>
              <a:rPr kumimoji="1" lang="fr-FR" dirty="0"/>
              <a:t>[ -(J+0.5)</a:t>
            </a:r>
            <a:r>
              <a:rPr kumimoji="1" lang="fr-FR" baseline="30000" dirty="0"/>
              <a:t>2</a:t>
            </a:r>
            <a:r>
              <a:rPr kumimoji="1" lang="fr-FR" dirty="0"/>
              <a:t>/(2</a:t>
            </a:r>
            <a:r>
              <a:rPr kumimoji="1" lang="en-US" altLang="ja-JP" dirty="0"/>
              <a:t>σ</a:t>
            </a:r>
            <a:r>
              <a:rPr kumimoji="1" lang="fr-FR" dirty="0"/>
              <a:t>)</a:t>
            </a:r>
            <a:r>
              <a:rPr kumimoji="1" lang="fr-FR" baseline="30000" dirty="0"/>
              <a:t>2</a:t>
            </a:r>
            <a:r>
              <a:rPr kumimoji="1" lang="fr-FR" dirty="0"/>
              <a:t>] </a:t>
            </a:r>
          </a:p>
          <a:p>
            <a:pPr marL="180975" indent="-180975"/>
            <a:r>
              <a:rPr kumimoji="1" lang="fr-FR" dirty="0"/>
              <a:t>3, </a:t>
            </a:r>
            <a:r>
              <a:rPr kumimoji="1" lang="fr-FR" dirty="0" err="1"/>
              <a:t>Determin</a:t>
            </a:r>
            <a:r>
              <a:rPr kumimoji="1" lang="fr-FR" dirty="0"/>
              <a:t> </a:t>
            </a:r>
            <a:r>
              <a:rPr kumimoji="1" lang="fr-FR" dirty="0" err="1"/>
              <a:t>rotational</a:t>
            </a:r>
            <a:r>
              <a:rPr kumimoji="1" lang="fr-FR" dirty="0"/>
              <a:t> E* as </a:t>
            </a:r>
            <a:r>
              <a:rPr kumimoji="1" lang="en-US" altLang="ja-JP" dirty="0"/>
              <a:t>ℏ</a:t>
            </a:r>
            <a:r>
              <a:rPr kumimoji="1" lang="en-US" altLang="ja-JP" baseline="30000" dirty="0"/>
              <a:t>2</a:t>
            </a:r>
            <a:r>
              <a:rPr kumimoji="1" lang="fr-FR" dirty="0"/>
              <a:t>J(J+1)/2</a:t>
            </a:r>
            <a:r>
              <a:rPr kumimoji="1" lang="fr-FR" i="1" dirty="0"/>
              <a:t>I</a:t>
            </a:r>
          </a:p>
          <a:p>
            <a:pPr marL="180975" indent="-180975"/>
            <a:r>
              <a:rPr kumimoji="1" lang="fr-FR" dirty="0"/>
              <a:t>4, </a:t>
            </a:r>
            <a:r>
              <a:rPr kumimoji="1" lang="fr-FR" altLang="ja-JP" dirty="0" err="1"/>
              <a:t>Determin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intricsic</a:t>
            </a:r>
            <a:r>
              <a:rPr kumimoji="1" lang="fr-FR" altLang="ja-JP" dirty="0"/>
              <a:t> E* by </a:t>
            </a:r>
            <a:r>
              <a:rPr kumimoji="1" lang="fr-FR" dirty="0" err="1"/>
              <a:t>dividing</a:t>
            </a:r>
            <a:r>
              <a:rPr kumimoji="1" lang="fr-FR" dirty="0"/>
              <a:t> the </a:t>
            </a:r>
            <a:r>
              <a:rPr kumimoji="1" lang="fr-FR" dirty="0" err="1"/>
              <a:t>rest</a:t>
            </a:r>
            <a:r>
              <a:rPr kumimoji="1" lang="fr-FR" dirty="0"/>
              <a:t> of </a:t>
            </a:r>
            <a:r>
              <a:rPr kumimoji="1" lang="fr-FR" dirty="0" err="1"/>
              <a:t>energy</a:t>
            </a:r>
            <a:r>
              <a:rPr kumimoji="1" lang="fr-FR" dirty="0"/>
              <a:t> </a:t>
            </a:r>
            <a:r>
              <a:rPr kumimoji="1" lang="fr-FR" dirty="0" err="1"/>
              <a:t>assuming</a:t>
            </a:r>
            <a:r>
              <a:rPr kumimoji="1" lang="fr-FR" dirty="0"/>
              <a:t> E* </a:t>
            </a:r>
            <a:r>
              <a:rPr kumimoji="1" lang="ja-JP" altLang="en-US" dirty="0"/>
              <a:t>∝</a:t>
            </a:r>
            <a:r>
              <a:rPr kumimoji="1" lang="fr-FR" dirty="0"/>
              <a:t> aT</a:t>
            </a:r>
            <a:r>
              <a:rPr kumimoji="1" lang="fr-FR" baseline="30000" dirty="0"/>
              <a:t>2</a:t>
            </a:r>
            <a:r>
              <a:rPr kumimoji="1" lang="fr-FR" dirty="0"/>
              <a:t> </a:t>
            </a:r>
            <a:endParaRPr kumimoji="1" lang="en-US" baseline="-25000" dirty="0"/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34DD91DF-2D7A-07EA-83DE-2CC62DF4A113}"/>
              </a:ext>
            </a:extLst>
          </p:cNvPr>
          <p:cNvGrpSpPr/>
          <p:nvPr/>
        </p:nvGrpSpPr>
        <p:grpSpPr>
          <a:xfrm>
            <a:off x="2234144" y="5099811"/>
            <a:ext cx="3633857" cy="1015663"/>
            <a:chOff x="2271991" y="5204419"/>
            <a:chExt cx="3633857" cy="1015663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3958273A-70B2-75E4-4F1B-4F848AE52079}"/>
                </a:ext>
              </a:extLst>
            </p:cNvPr>
            <p:cNvSpPr txBox="1"/>
            <p:nvPr/>
          </p:nvSpPr>
          <p:spPr>
            <a:xfrm>
              <a:off x="2271991" y="5204419"/>
              <a:ext cx="363385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altLang="ja-JP" dirty="0" err="1"/>
                <a:t>Statistical</a:t>
              </a:r>
              <a:r>
                <a:rPr lang="fr-FR" altLang="ja-JP" dirty="0"/>
                <a:t> </a:t>
              </a:r>
              <a:r>
                <a:rPr lang="fr-FR" altLang="ja-JP" dirty="0" err="1"/>
                <a:t>decay</a:t>
              </a:r>
              <a:r>
                <a:rPr lang="fr-FR" altLang="ja-JP" dirty="0"/>
                <a:t> by Hauser-Feshbach </a:t>
              </a:r>
            </a:p>
            <a:p>
              <a:r>
                <a:rPr lang="fr-FR" altLang="ja-JP" dirty="0"/>
                <a:t>(</a:t>
              </a:r>
              <a:r>
                <a:rPr lang="fr-FR" altLang="ja-JP" u="sng" dirty="0" err="1"/>
                <a:t>level</a:t>
              </a:r>
              <a:r>
                <a:rPr lang="fr-FR" altLang="ja-JP" u="sng" dirty="0"/>
                <a:t> </a:t>
              </a:r>
              <a:r>
                <a:rPr lang="fr-FR" altLang="ja-JP" u="sng" dirty="0" err="1"/>
                <a:t>scheme</a:t>
              </a:r>
              <a:r>
                <a:rPr lang="fr-FR" altLang="ja-JP" dirty="0"/>
                <a:t> + partial </a:t>
              </a:r>
              <a:r>
                <a:rPr lang="fr-FR" altLang="ja-JP" dirty="0" err="1"/>
                <a:t>width</a:t>
              </a:r>
              <a:r>
                <a:rPr lang="fr-FR" altLang="ja-JP" dirty="0"/>
                <a:t>) </a:t>
              </a:r>
              <a:endParaRPr lang="en-US" dirty="0"/>
            </a:p>
          </p:txBody>
        </p:sp>
        <p:cxnSp>
          <p:nvCxnSpPr>
            <p:cNvPr id="40" name="直線矢印コネクタ 39">
              <a:extLst>
                <a:ext uri="{FF2B5EF4-FFF2-40B4-BE49-F238E27FC236}">
                  <a16:creationId xmlns:a16="http://schemas.microsoft.com/office/drawing/2014/main" id="{762445DF-4C44-1CCA-6077-FE7204F8ECC8}"/>
                </a:ext>
              </a:extLst>
            </p:cNvPr>
            <p:cNvCxnSpPr>
              <a:cxnSpLocks/>
              <a:endCxn id="41" idx="1"/>
            </p:cNvCxnSpPr>
            <p:nvPr/>
          </p:nvCxnSpPr>
          <p:spPr>
            <a:xfrm>
              <a:off x="2499929" y="5781122"/>
              <a:ext cx="291727" cy="25429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E59ADAF6-3EB1-0EE4-1D3C-7C5CBA3D16C0}"/>
                </a:ext>
              </a:extLst>
            </p:cNvPr>
            <p:cNvSpPr txBox="1"/>
            <p:nvPr/>
          </p:nvSpPr>
          <p:spPr>
            <a:xfrm>
              <a:off x="2791656" y="5850750"/>
              <a:ext cx="27573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dirty="0"/>
                <a:t>RIPL, HFB (or CGCM) model</a:t>
              </a:r>
              <a:endParaRPr kumimoji="1"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87179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D4DB5F-04E5-7B36-E841-DD66708BB3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6000" dirty="0"/>
              <a:t>Results</a:t>
            </a:r>
            <a:endParaRPr kumimoji="1" lang="ja-JP" altLang="en-US" sz="60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1653D12-D27F-C4D7-9748-64CF405BA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676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4FFAD6-8EBF-2EB5-11E8-0686F75D4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37467"/>
            <a:ext cx="10364451" cy="1066800"/>
          </a:xfrm>
        </p:spPr>
        <p:txBody>
          <a:bodyPr/>
          <a:lstStyle/>
          <a:p>
            <a:r>
              <a:rPr lang="fr-FR" dirty="0"/>
              <a:t>Gamma-ray </a:t>
            </a:r>
            <a:r>
              <a:rPr lang="fr-FR" dirty="0" err="1"/>
              <a:t>spectra</a:t>
            </a:r>
            <a:r>
              <a:rPr lang="fr-FR" dirty="0"/>
              <a:t> </a:t>
            </a:r>
            <a:endParaRPr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21BB58-D069-0F3C-1214-84D065A39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1105" y="1935803"/>
            <a:ext cx="4470700" cy="4433098"/>
          </a:xfrm>
        </p:spPr>
        <p:txBody>
          <a:bodyPr>
            <a:normAutofit/>
          </a:bodyPr>
          <a:lstStyle/>
          <a:p>
            <a:r>
              <a:rPr lang="ja-JP" altLang="en-US" dirty="0"/>
              <a:t>〇 </a:t>
            </a:r>
            <a:r>
              <a:rPr lang="fr-FR" altLang="ja-JP" dirty="0" err="1"/>
              <a:t>Measurement</a:t>
            </a:r>
            <a:r>
              <a:rPr lang="fr-FR" altLang="ja-JP" dirty="0"/>
              <a:t> and FIFRELIN</a:t>
            </a: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All data are in good agreement up to 8MeV.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FIFRELIN-2018 and CoH</a:t>
            </a:r>
            <a:r>
              <a:rPr lang="fr-FR" baseline="-25000" dirty="0"/>
              <a:t>3</a:t>
            </a:r>
            <a:r>
              <a:rPr lang="fr-FR" dirty="0"/>
              <a:t> </a:t>
            </a:r>
            <a:r>
              <a:rPr lang="fr-FR" dirty="0" err="1"/>
              <a:t>underestimated</a:t>
            </a:r>
            <a:r>
              <a:rPr lang="fr-FR" dirty="0"/>
              <a:t> </a:t>
            </a:r>
            <a:r>
              <a:rPr lang="fr-FR" dirty="0" err="1"/>
              <a:t>beyond</a:t>
            </a:r>
            <a:r>
              <a:rPr lang="fr-FR" dirty="0"/>
              <a:t> 8 MeV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Except the dip abound 9</a:t>
            </a:r>
            <a:r>
              <a:rPr lang="fr-FR" dirty="0"/>
              <a:t> </a:t>
            </a:r>
            <a:r>
              <a:rPr lang="en-US" dirty="0"/>
              <a:t>MeV, </a:t>
            </a:r>
            <a:r>
              <a:rPr lang="fr-FR" altLang="ja-JP" dirty="0">
                <a:solidFill>
                  <a:srgbClr val="FF0000"/>
                </a:solidFill>
              </a:rPr>
              <a:t>FIFRELIN-2021 </a:t>
            </a:r>
            <a:r>
              <a:rPr lang="fr-FR" altLang="ja-JP" dirty="0" err="1">
                <a:solidFill>
                  <a:srgbClr val="FF0000"/>
                </a:solidFill>
              </a:rPr>
              <a:t>agrees</a:t>
            </a:r>
            <a:r>
              <a:rPr lang="fr-FR" altLang="ja-JP" dirty="0">
                <a:solidFill>
                  <a:srgbClr val="FF0000"/>
                </a:solidFill>
              </a:rPr>
              <a:t> </a:t>
            </a:r>
            <a:r>
              <a:rPr lang="fr-FR" altLang="ja-JP" dirty="0" err="1">
                <a:solidFill>
                  <a:srgbClr val="FF0000"/>
                </a:solidFill>
              </a:rPr>
              <a:t>globally</a:t>
            </a:r>
            <a:endParaRPr lang="fr-FR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〇 </a:t>
            </a:r>
            <a:r>
              <a:rPr lang="fr-FR" altLang="ja-JP" dirty="0" err="1"/>
              <a:t>Features</a:t>
            </a:r>
            <a:r>
              <a:rPr lang="fr-FR" altLang="ja-JP" dirty="0"/>
              <a:t> of </a:t>
            </a:r>
            <a:r>
              <a:rPr lang="fr-FR" altLang="ja-JP" dirty="0" err="1"/>
              <a:t>spectra</a:t>
            </a:r>
            <a:endParaRPr lang="fr-FR" altLang="ja-JP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Bump near 4 MeV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Shoulder at 8 MeV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Tail beyond 10 MeV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1A7A73CE-E489-DD58-8D5A-F5460DB5A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7</a:t>
            </a:fld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5CA054E-638C-1725-7A2F-D2F3E16B35F1}"/>
              </a:ext>
            </a:extLst>
          </p:cNvPr>
          <p:cNvGrpSpPr/>
          <p:nvPr/>
        </p:nvGrpSpPr>
        <p:grpSpPr>
          <a:xfrm>
            <a:off x="-10341032" y="1771203"/>
            <a:ext cx="6289185" cy="4271900"/>
            <a:chOff x="6411433" y="3088758"/>
            <a:chExt cx="5071730" cy="3444949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04AF927A-8AFF-C39E-78F8-624A7AC3D2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836" t="14713" r="10015" b="7337"/>
            <a:stretch/>
          </p:blipFill>
          <p:spPr>
            <a:xfrm>
              <a:off x="6411433" y="3088758"/>
              <a:ext cx="5071730" cy="3444949"/>
            </a:xfrm>
            <a:prstGeom prst="rect">
              <a:avLst/>
            </a:prstGeom>
          </p:spPr>
        </p:pic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A122638-AB3B-A2A6-6E2B-E4A88E012194}"/>
                </a:ext>
              </a:extLst>
            </p:cNvPr>
            <p:cNvGrpSpPr/>
            <p:nvPr/>
          </p:nvGrpSpPr>
          <p:grpSpPr>
            <a:xfrm>
              <a:off x="6946450" y="3357366"/>
              <a:ext cx="1871158" cy="2129291"/>
              <a:chOff x="375236" y="2136483"/>
              <a:chExt cx="6359861" cy="3855037"/>
            </a:xfrm>
          </p:grpSpPr>
          <p:pic>
            <p:nvPicPr>
              <p:cNvPr id="7" name="図 6">
                <a:extLst>
                  <a:ext uri="{FF2B5EF4-FFF2-40B4-BE49-F238E27FC236}">
                    <a16:creationId xmlns:a16="http://schemas.microsoft.com/office/drawing/2014/main" id="{3F7E4DE1-E979-2B57-65B0-4CC9619257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4108" t="25969" r="15467" b="17819"/>
              <a:stretch/>
            </p:blipFill>
            <p:spPr>
              <a:xfrm>
                <a:off x="375236" y="2136483"/>
                <a:ext cx="6359861" cy="3855037"/>
              </a:xfrm>
              <a:prstGeom prst="rect">
                <a:avLst/>
              </a:prstGeom>
            </p:spPr>
          </p:pic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27A53C78-25A5-06B2-CAD8-F1F0E02996AA}"/>
                  </a:ext>
                </a:extLst>
              </p:cNvPr>
              <p:cNvSpPr/>
              <p:nvPr/>
            </p:nvSpPr>
            <p:spPr>
              <a:xfrm>
                <a:off x="482437" y="3074565"/>
                <a:ext cx="1862286" cy="11409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93832D2B-D898-5ED0-F49B-B0D75351F345}"/>
              </a:ext>
            </a:extLst>
          </p:cNvPr>
          <p:cNvSpPr txBox="1">
            <a:spLocks/>
          </p:cNvSpPr>
          <p:nvPr/>
        </p:nvSpPr>
        <p:spPr>
          <a:xfrm>
            <a:off x="-3971577" y="1851852"/>
            <a:ext cx="4147121" cy="365869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Without RIPL : </a:t>
            </a:r>
          </a:p>
          <a:p>
            <a:r>
              <a:rPr lang="en-US" altLang="ja-JP" dirty="0"/>
              <a:t>Used systematics instead of RIPL,</a:t>
            </a:r>
          </a:p>
          <a:p>
            <a:r>
              <a:rPr lang="en-US" altLang="ja-JP" dirty="0"/>
              <a:t>for bound state level scheme</a:t>
            </a:r>
          </a:p>
        </p:txBody>
      </p:sp>
      <p:pic>
        <p:nvPicPr>
          <p:cNvPr id="10" name="Image 32">
            <a:extLst>
              <a:ext uri="{FF2B5EF4-FFF2-40B4-BE49-F238E27FC236}">
                <a16:creationId xmlns:a16="http://schemas.microsoft.com/office/drawing/2014/main" id="{130B3F99-B318-6E45-0DE7-61A639E7528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945" t="27658" r="10354" b="30252"/>
          <a:stretch/>
        </p:blipFill>
        <p:spPr>
          <a:xfrm>
            <a:off x="-9670702" y="2011123"/>
            <a:ext cx="4432346" cy="3537319"/>
          </a:xfrm>
          <a:prstGeom prst="rect">
            <a:avLst/>
          </a:prstGeom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977CD5A2-6BC0-0695-4F1A-5AD900E77BD4}"/>
              </a:ext>
            </a:extLst>
          </p:cNvPr>
          <p:cNvSpPr/>
          <p:nvPr/>
        </p:nvSpPr>
        <p:spPr>
          <a:xfrm>
            <a:off x="-6020691" y="1942228"/>
            <a:ext cx="1518094" cy="1008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52BA78-8EB8-44DF-B639-F0D9C8E65435}"/>
              </a:ext>
            </a:extLst>
          </p:cNvPr>
          <p:cNvSpPr txBox="1"/>
          <p:nvPr/>
        </p:nvSpPr>
        <p:spPr>
          <a:xfrm>
            <a:off x="-8086149" y="5728882"/>
            <a:ext cx="1810758" cy="4649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Energy</a:t>
            </a:r>
            <a:r>
              <a:rPr kumimoji="1" lang="fr-FR" altLang="ja-JP" dirty="0"/>
              <a:t> (MeV)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0F4DBD5-EFF8-B5E6-509B-90A7F1015465}"/>
              </a:ext>
            </a:extLst>
          </p:cNvPr>
          <p:cNvSpPr txBox="1"/>
          <p:nvPr/>
        </p:nvSpPr>
        <p:spPr>
          <a:xfrm rot="16200000">
            <a:off x="-11696432" y="3210966"/>
            <a:ext cx="2737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 err="1"/>
              <a:t>Yield</a:t>
            </a:r>
            <a:r>
              <a:rPr kumimoji="1" lang="fr-FR" altLang="ja-JP" dirty="0"/>
              <a:t> (gamma/MeV/fission)</a:t>
            </a:r>
            <a:endParaRPr kumimoji="1"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4BD757E8-6518-EFF8-A0F2-0206CA38640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9878805" y="1639197"/>
            <a:ext cx="4293419" cy="3999442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052E01D-E59E-63CD-B664-0754BBA93D33}"/>
              </a:ext>
            </a:extLst>
          </p:cNvPr>
          <p:cNvSpPr txBox="1"/>
          <p:nvPr/>
        </p:nvSpPr>
        <p:spPr>
          <a:xfrm>
            <a:off x="-6872038" y="1899697"/>
            <a:ext cx="24023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Measurement</a:t>
            </a:r>
            <a:r>
              <a:rPr lang="fr-FR" sz="1600" dirty="0"/>
              <a:t>(</a:t>
            </a:r>
            <a:r>
              <a:rPr lang="fr-FR" sz="1600" dirty="0" err="1"/>
              <a:t>Makii</a:t>
            </a:r>
            <a:r>
              <a:rPr lang="fr-FR" sz="1600" dirty="0"/>
              <a:t> et al.)</a:t>
            </a:r>
          </a:p>
          <a:p>
            <a:r>
              <a:rPr lang="fr-FR" sz="1600" dirty="0"/>
              <a:t>FIFRELIN2021</a:t>
            </a:r>
          </a:p>
          <a:p>
            <a:r>
              <a:rPr lang="fr-FR" sz="1600" dirty="0"/>
              <a:t>FIFRELIN2018</a:t>
            </a:r>
          </a:p>
          <a:p>
            <a:r>
              <a:rPr lang="fr-FR" sz="1600" dirty="0"/>
              <a:t>CoH3 (</a:t>
            </a:r>
            <a:r>
              <a:rPr lang="fr-FR" sz="1600" dirty="0" err="1"/>
              <a:t>with</a:t>
            </a:r>
            <a:r>
              <a:rPr lang="fr-FR" sz="1600" dirty="0"/>
              <a:t> RIPL)</a:t>
            </a:r>
          </a:p>
          <a:p>
            <a:r>
              <a:rPr lang="fr-FR" altLang="ja-JP" sz="1600" dirty="0"/>
              <a:t>CoH3 (</a:t>
            </a:r>
            <a:r>
              <a:rPr lang="fr-FR" altLang="ja-JP" sz="1600" dirty="0" err="1"/>
              <a:t>without</a:t>
            </a:r>
            <a:r>
              <a:rPr lang="fr-FR" altLang="ja-JP" sz="1600" dirty="0"/>
              <a:t> RIPL)</a:t>
            </a: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FDB1D508-73A9-4967-26A7-448530E1466F}"/>
              </a:ext>
            </a:extLst>
          </p:cNvPr>
          <p:cNvSpPr/>
          <p:nvPr/>
        </p:nvSpPr>
        <p:spPr>
          <a:xfrm>
            <a:off x="-7038237" y="2004971"/>
            <a:ext cx="104549" cy="10454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ABC31AB0-0270-BFB2-24B9-8D6DBE1BAD56}"/>
              </a:ext>
            </a:extLst>
          </p:cNvPr>
          <p:cNvCxnSpPr>
            <a:cxnSpLocks/>
          </p:cNvCxnSpPr>
          <p:nvPr/>
        </p:nvCxnSpPr>
        <p:spPr>
          <a:xfrm>
            <a:off x="-7130085" y="2316790"/>
            <a:ext cx="284976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B009EB1-733D-5E4C-9379-93650364268F}"/>
              </a:ext>
            </a:extLst>
          </p:cNvPr>
          <p:cNvCxnSpPr>
            <a:cxnSpLocks/>
          </p:cNvCxnSpPr>
          <p:nvPr/>
        </p:nvCxnSpPr>
        <p:spPr>
          <a:xfrm>
            <a:off x="-7130085" y="2591366"/>
            <a:ext cx="284976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BD123C0-6D47-2B54-FC46-3FB777715554}"/>
              </a:ext>
            </a:extLst>
          </p:cNvPr>
          <p:cNvGrpSpPr/>
          <p:nvPr/>
        </p:nvGrpSpPr>
        <p:grpSpPr>
          <a:xfrm>
            <a:off x="-9809549" y="1713875"/>
            <a:ext cx="3807279" cy="3896108"/>
            <a:chOff x="1114425" y="758824"/>
            <a:chExt cx="3408470" cy="4753215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84C50D4D-F416-BF5D-00F5-EDF83DB89727}"/>
                </a:ext>
              </a:extLst>
            </p:cNvPr>
            <p:cNvSpPr/>
            <p:nvPr/>
          </p:nvSpPr>
          <p:spPr>
            <a:xfrm>
              <a:off x="1123951" y="776288"/>
              <a:ext cx="3398944" cy="4735751"/>
            </a:xfrm>
            <a:custGeom>
              <a:avLst/>
              <a:gdLst>
                <a:gd name="connsiteX0" fmla="*/ 0 w 2205009"/>
                <a:gd name="connsiteY0" fmla="*/ 0 h 3278202"/>
                <a:gd name="connsiteX1" fmla="*/ 61913 w 2205009"/>
                <a:gd name="connsiteY1" fmla="*/ 123825 h 3278202"/>
                <a:gd name="connsiteX2" fmla="*/ 133350 w 2205009"/>
                <a:gd name="connsiteY2" fmla="*/ 204787 h 3278202"/>
                <a:gd name="connsiteX3" fmla="*/ 176213 w 2205009"/>
                <a:gd name="connsiteY3" fmla="*/ 271462 h 3278202"/>
                <a:gd name="connsiteX4" fmla="*/ 185738 w 2205009"/>
                <a:gd name="connsiteY4" fmla="*/ 347662 h 3278202"/>
                <a:gd name="connsiteX5" fmla="*/ 200025 w 2205009"/>
                <a:gd name="connsiteY5" fmla="*/ 409575 h 3278202"/>
                <a:gd name="connsiteX6" fmla="*/ 242888 w 2205009"/>
                <a:gd name="connsiteY6" fmla="*/ 428625 h 3278202"/>
                <a:gd name="connsiteX7" fmla="*/ 285750 w 2205009"/>
                <a:gd name="connsiteY7" fmla="*/ 481012 h 3278202"/>
                <a:gd name="connsiteX8" fmla="*/ 352425 w 2205009"/>
                <a:gd name="connsiteY8" fmla="*/ 595312 h 3278202"/>
                <a:gd name="connsiteX9" fmla="*/ 409575 w 2205009"/>
                <a:gd name="connsiteY9" fmla="*/ 728662 h 3278202"/>
                <a:gd name="connsiteX10" fmla="*/ 509588 w 2205009"/>
                <a:gd name="connsiteY10" fmla="*/ 804862 h 3278202"/>
                <a:gd name="connsiteX11" fmla="*/ 609600 w 2205009"/>
                <a:gd name="connsiteY11" fmla="*/ 933450 h 3278202"/>
                <a:gd name="connsiteX12" fmla="*/ 742950 w 2205009"/>
                <a:gd name="connsiteY12" fmla="*/ 1019175 h 3278202"/>
                <a:gd name="connsiteX13" fmla="*/ 804863 w 2205009"/>
                <a:gd name="connsiteY13" fmla="*/ 1104900 h 3278202"/>
                <a:gd name="connsiteX14" fmla="*/ 866775 w 2205009"/>
                <a:gd name="connsiteY14" fmla="*/ 1147762 h 3278202"/>
                <a:gd name="connsiteX15" fmla="*/ 881063 w 2205009"/>
                <a:gd name="connsiteY15" fmla="*/ 1228725 h 3278202"/>
                <a:gd name="connsiteX16" fmla="*/ 947738 w 2205009"/>
                <a:gd name="connsiteY16" fmla="*/ 1228725 h 3278202"/>
                <a:gd name="connsiteX17" fmla="*/ 976313 w 2205009"/>
                <a:gd name="connsiteY17" fmla="*/ 1314450 h 3278202"/>
                <a:gd name="connsiteX18" fmla="*/ 1019175 w 2205009"/>
                <a:gd name="connsiteY18" fmla="*/ 1385887 h 3278202"/>
                <a:gd name="connsiteX19" fmla="*/ 1085850 w 2205009"/>
                <a:gd name="connsiteY19" fmla="*/ 1471612 h 3278202"/>
                <a:gd name="connsiteX20" fmla="*/ 1166813 w 2205009"/>
                <a:gd name="connsiteY20" fmla="*/ 1576387 h 3278202"/>
                <a:gd name="connsiteX21" fmla="*/ 1223963 w 2205009"/>
                <a:gd name="connsiteY21" fmla="*/ 1652587 h 3278202"/>
                <a:gd name="connsiteX22" fmla="*/ 1304925 w 2205009"/>
                <a:gd name="connsiteY22" fmla="*/ 1766887 h 3278202"/>
                <a:gd name="connsiteX23" fmla="*/ 1395413 w 2205009"/>
                <a:gd name="connsiteY23" fmla="*/ 1933575 h 3278202"/>
                <a:gd name="connsiteX24" fmla="*/ 1471613 w 2205009"/>
                <a:gd name="connsiteY24" fmla="*/ 2124075 h 3278202"/>
                <a:gd name="connsiteX25" fmla="*/ 1585913 w 2205009"/>
                <a:gd name="connsiteY25" fmla="*/ 2338387 h 3278202"/>
                <a:gd name="connsiteX26" fmla="*/ 1809750 w 2205009"/>
                <a:gd name="connsiteY26" fmla="*/ 2686050 h 3278202"/>
                <a:gd name="connsiteX27" fmla="*/ 2171700 w 2205009"/>
                <a:gd name="connsiteY27" fmla="*/ 3228975 h 3278202"/>
                <a:gd name="connsiteX28" fmla="*/ 2166938 w 2205009"/>
                <a:gd name="connsiteY28" fmla="*/ 3219450 h 3278202"/>
                <a:gd name="connsiteX0" fmla="*/ 0 w 3951724"/>
                <a:gd name="connsiteY0" fmla="*/ 0 h 5709384"/>
                <a:gd name="connsiteX1" fmla="*/ 61913 w 3951724"/>
                <a:gd name="connsiteY1" fmla="*/ 123825 h 5709384"/>
                <a:gd name="connsiteX2" fmla="*/ 133350 w 3951724"/>
                <a:gd name="connsiteY2" fmla="*/ 204787 h 5709384"/>
                <a:gd name="connsiteX3" fmla="*/ 176213 w 3951724"/>
                <a:gd name="connsiteY3" fmla="*/ 271462 h 5709384"/>
                <a:gd name="connsiteX4" fmla="*/ 185738 w 3951724"/>
                <a:gd name="connsiteY4" fmla="*/ 347662 h 5709384"/>
                <a:gd name="connsiteX5" fmla="*/ 200025 w 3951724"/>
                <a:gd name="connsiteY5" fmla="*/ 409575 h 5709384"/>
                <a:gd name="connsiteX6" fmla="*/ 242888 w 3951724"/>
                <a:gd name="connsiteY6" fmla="*/ 428625 h 5709384"/>
                <a:gd name="connsiteX7" fmla="*/ 285750 w 3951724"/>
                <a:gd name="connsiteY7" fmla="*/ 481012 h 5709384"/>
                <a:gd name="connsiteX8" fmla="*/ 352425 w 3951724"/>
                <a:gd name="connsiteY8" fmla="*/ 595312 h 5709384"/>
                <a:gd name="connsiteX9" fmla="*/ 409575 w 3951724"/>
                <a:gd name="connsiteY9" fmla="*/ 728662 h 5709384"/>
                <a:gd name="connsiteX10" fmla="*/ 509588 w 3951724"/>
                <a:gd name="connsiteY10" fmla="*/ 804862 h 5709384"/>
                <a:gd name="connsiteX11" fmla="*/ 609600 w 3951724"/>
                <a:gd name="connsiteY11" fmla="*/ 933450 h 5709384"/>
                <a:gd name="connsiteX12" fmla="*/ 742950 w 3951724"/>
                <a:gd name="connsiteY12" fmla="*/ 1019175 h 5709384"/>
                <a:gd name="connsiteX13" fmla="*/ 804863 w 3951724"/>
                <a:gd name="connsiteY13" fmla="*/ 1104900 h 5709384"/>
                <a:gd name="connsiteX14" fmla="*/ 866775 w 3951724"/>
                <a:gd name="connsiteY14" fmla="*/ 1147762 h 5709384"/>
                <a:gd name="connsiteX15" fmla="*/ 881063 w 3951724"/>
                <a:gd name="connsiteY15" fmla="*/ 1228725 h 5709384"/>
                <a:gd name="connsiteX16" fmla="*/ 947738 w 3951724"/>
                <a:gd name="connsiteY16" fmla="*/ 1228725 h 5709384"/>
                <a:gd name="connsiteX17" fmla="*/ 976313 w 3951724"/>
                <a:gd name="connsiteY17" fmla="*/ 1314450 h 5709384"/>
                <a:gd name="connsiteX18" fmla="*/ 1019175 w 3951724"/>
                <a:gd name="connsiteY18" fmla="*/ 1385887 h 5709384"/>
                <a:gd name="connsiteX19" fmla="*/ 1085850 w 3951724"/>
                <a:gd name="connsiteY19" fmla="*/ 1471612 h 5709384"/>
                <a:gd name="connsiteX20" fmla="*/ 1166813 w 3951724"/>
                <a:gd name="connsiteY20" fmla="*/ 1576387 h 5709384"/>
                <a:gd name="connsiteX21" fmla="*/ 1223963 w 3951724"/>
                <a:gd name="connsiteY21" fmla="*/ 1652587 h 5709384"/>
                <a:gd name="connsiteX22" fmla="*/ 1304925 w 3951724"/>
                <a:gd name="connsiteY22" fmla="*/ 1766887 h 5709384"/>
                <a:gd name="connsiteX23" fmla="*/ 1395413 w 3951724"/>
                <a:gd name="connsiteY23" fmla="*/ 1933575 h 5709384"/>
                <a:gd name="connsiteX24" fmla="*/ 1471613 w 3951724"/>
                <a:gd name="connsiteY24" fmla="*/ 2124075 h 5709384"/>
                <a:gd name="connsiteX25" fmla="*/ 1585913 w 3951724"/>
                <a:gd name="connsiteY25" fmla="*/ 2338387 h 5709384"/>
                <a:gd name="connsiteX26" fmla="*/ 1809750 w 3951724"/>
                <a:gd name="connsiteY26" fmla="*/ 2686050 h 5709384"/>
                <a:gd name="connsiteX27" fmla="*/ 2171700 w 3951724"/>
                <a:gd name="connsiteY27" fmla="*/ 3228975 h 5709384"/>
                <a:gd name="connsiteX28" fmla="*/ 3951288 w 3951724"/>
                <a:gd name="connsiteY28" fmla="*/ 5708650 h 5709384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543299 w 3951288"/>
                <a:gd name="connsiteY28" fmla="*/ 5021262 h 5708650"/>
                <a:gd name="connsiteX29" fmla="*/ 3951288 w 3951288"/>
                <a:gd name="connsiteY29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543299 w 3951288"/>
                <a:gd name="connsiteY28" fmla="*/ 5021262 h 5708650"/>
                <a:gd name="connsiteX29" fmla="*/ 3951288 w 3951288"/>
                <a:gd name="connsiteY29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543299 w 3951288"/>
                <a:gd name="connsiteY28" fmla="*/ 5021262 h 5708650"/>
                <a:gd name="connsiteX29" fmla="*/ 3951288 w 3951288"/>
                <a:gd name="connsiteY29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543299 w 3951288"/>
                <a:gd name="connsiteY28" fmla="*/ 5021262 h 5708650"/>
                <a:gd name="connsiteX29" fmla="*/ 3951288 w 3951288"/>
                <a:gd name="connsiteY29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565524 w 3951288"/>
                <a:gd name="connsiteY28" fmla="*/ 5027612 h 5708650"/>
                <a:gd name="connsiteX29" fmla="*/ 3951288 w 3951288"/>
                <a:gd name="connsiteY29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565524 w 3951288"/>
                <a:gd name="connsiteY28" fmla="*/ 5027612 h 5708650"/>
                <a:gd name="connsiteX29" fmla="*/ 3951288 w 3951288"/>
                <a:gd name="connsiteY29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565524 w 3951288"/>
                <a:gd name="connsiteY28" fmla="*/ 5027612 h 5708650"/>
                <a:gd name="connsiteX29" fmla="*/ 3951288 w 3951288"/>
                <a:gd name="connsiteY29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203574 w 3951288"/>
                <a:gd name="connsiteY28" fmla="*/ 4424362 h 5708650"/>
                <a:gd name="connsiteX29" fmla="*/ 3565524 w 3951288"/>
                <a:gd name="connsiteY29" fmla="*/ 5027612 h 5708650"/>
                <a:gd name="connsiteX30" fmla="*/ 3951288 w 3951288"/>
                <a:gd name="connsiteY30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203574 w 3951288"/>
                <a:gd name="connsiteY28" fmla="*/ 4424362 h 5708650"/>
                <a:gd name="connsiteX29" fmla="*/ 3565524 w 3951288"/>
                <a:gd name="connsiteY29" fmla="*/ 5027612 h 5708650"/>
                <a:gd name="connsiteX30" fmla="*/ 3951288 w 3951288"/>
                <a:gd name="connsiteY30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203574 w 3951288"/>
                <a:gd name="connsiteY28" fmla="*/ 4424362 h 5708650"/>
                <a:gd name="connsiteX29" fmla="*/ 3565524 w 3951288"/>
                <a:gd name="connsiteY29" fmla="*/ 5027612 h 5708650"/>
                <a:gd name="connsiteX30" fmla="*/ 3951288 w 3951288"/>
                <a:gd name="connsiteY30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209924 w 3951288"/>
                <a:gd name="connsiteY28" fmla="*/ 4443412 h 5708650"/>
                <a:gd name="connsiteX29" fmla="*/ 3565524 w 3951288"/>
                <a:gd name="connsiteY29" fmla="*/ 5027612 h 5708650"/>
                <a:gd name="connsiteX30" fmla="*/ 3951288 w 3951288"/>
                <a:gd name="connsiteY30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209924 w 3951288"/>
                <a:gd name="connsiteY28" fmla="*/ 4443412 h 5708650"/>
                <a:gd name="connsiteX29" fmla="*/ 3565524 w 3951288"/>
                <a:gd name="connsiteY29" fmla="*/ 5027612 h 5708650"/>
                <a:gd name="connsiteX30" fmla="*/ 3951288 w 3951288"/>
                <a:gd name="connsiteY30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3209924 w 3951288"/>
                <a:gd name="connsiteY28" fmla="*/ 4443412 h 5708650"/>
                <a:gd name="connsiteX29" fmla="*/ 3565524 w 3951288"/>
                <a:gd name="connsiteY29" fmla="*/ 5027612 h 5708650"/>
                <a:gd name="connsiteX30" fmla="*/ 3951288 w 3951288"/>
                <a:gd name="connsiteY30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882899 w 3951288"/>
                <a:gd name="connsiteY28" fmla="*/ 4024312 h 5708650"/>
                <a:gd name="connsiteX29" fmla="*/ 3209924 w 3951288"/>
                <a:gd name="connsiteY29" fmla="*/ 4443412 h 5708650"/>
                <a:gd name="connsiteX30" fmla="*/ 3565524 w 3951288"/>
                <a:gd name="connsiteY30" fmla="*/ 5027612 h 5708650"/>
                <a:gd name="connsiteX31" fmla="*/ 3951288 w 3951288"/>
                <a:gd name="connsiteY31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889249 w 3951288"/>
                <a:gd name="connsiteY28" fmla="*/ 4052887 h 5708650"/>
                <a:gd name="connsiteX29" fmla="*/ 3209924 w 3951288"/>
                <a:gd name="connsiteY29" fmla="*/ 4443412 h 5708650"/>
                <a:gd name="connsiteX30" fmla="*/ 3565524 w 3951288"/>
                <a:gd name="connsiteY30" fmla="*/ 5027612 h 5708650"/>
                <a:gd name="connsiteX31" fmla="*/ 3951288 w 3951288"/>
                <a:gd name="connsiteY31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0824 w 3951288"/>
                <a:gd name="connsiteY28" fmla="*/ 3941762 h 5708650"/>
                <a:gd name="connsiteX29" fmla="*/ 2889249 w 3951288"/>
                <a:gd name="connsiteY29" fmla="*/ 4052887 h 5708650"/>
                <a:gd name="connsiteX30" fmla="*/ 3209924 w 3951288"/>
                <a:gd name="connsiteY30" fmla="*/ 4443412 h 5708650"/>
                <a:gd name="connsiteX31" fmla="*/ 3565524 w 3951288"/>
                <a:gd name="connsiteY31" fmla="*/ 5027612 h 5708650"/>
                <a:gd name="connsiteX32" fmla="*/ 3951288 w 3951288"/>
                <a:gd name="connsiteY32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3999 w 3951288"/>
                <a:gd name="connsiteY28" fmla="*/ 3929062 h 5708650"/>
                <a:gd name="connsiteX29" fmla="*/ 2889249 w 3951288"/>
                <a:gd name="connsiteY29" fmla="*/ 4052887 h 5708650"/>
                <a:gd name="connsiteX30" fmla="*/ 3209924 w 3951288"/>
                <a:gd name="connsiteY30" fmla="*/ 4443412 h 5708650"/>
                <a:gd name="connsiteX31" fmla="*/ 3565524 w 3951288"/>
                <a:gd name="connsiteY31" fmla="*/ 5027612 h 5708650"/>
                <a:gd name="connsiteX32" fmla="*/ 3951288 w 3951288"/>
                <a:gd name="connsiteY32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3999 w 3951288"/>
                <a:gd name="connsiteY28" fmla="*/ 3929062 h 5708650"/>
                <a:gd name="connsiteX29" fmla="*/ 2886074 w 3951288"/>
                <a:gd name="connsiteY29" fmla="*/ 4021137 h 5708650"/>
                <a:gd name="connsiteX30" fmla="*/ 2889249 w 3951288"/>
                <a:gd name="connsiteY30" fmla="*/ 4052887 h 5708650"/>
                <a:gd name="connsiteX31" fmla="*/ 3209924 w 3951288"/>
                <a:gd name="connsiteY31" fmla="*/ 4443412 h 5708650"/>
                <a:gd name="connsiteX32" fmla="*/ 3565524 w 3951288"/>
                <a:gd name="connsiteY32" fmla="*/ 5027612 h 5708650"/>
                <a:gd name="connsiteX33" fmla="*/ 3951288 w 3951288"/>
                <a:gd name="connsiteY33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3999 w 3951288"/>
                <a:gd name="connsiteY28" fmla="*/ 3929062 h 5708650"/>
                <a:gd name="connsiteX29" fmla="*/ 2886074 w 3951288"/>
                <a:gd name="connsiteY29" fmla="*/ 4021137 h 5708650"/>
                <a:gd name="connsiteX30" fmla="*/ 2889249 w 3951288"/>
                <a:gd name="connsiteY30" fmla="*/ 4052887 h 5708650"/>
                <a:gd name="connsiteX31" fmla="*/ 3209924 w 3951288"/>
                <a:gd name="connsiteY31" fmla="*/ 4443412 h 5708650"/>
                <a:gd name="connsiteX32" fmla="*/ 3565524 w 3951288"/>
                <a:gd name="connsiteY32" fmla="*/ 5027612 h 5708650"/>
                <a:gd name="connsiteX33" fmla="*/ 3951288 w 3951288"/>
                <a:gd name="connsiteY33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3999 w 3951288"/>
                <a:gd name="connsiteY28" fmla="*/ 3929062 h 5708650"/>
                <a:gd name="connsiteX29" fmla="*/ 2890837 w 3951288"/>
                <a:gd name="connsiteY29" fmla="*/ 4011612 h 5708650"/>
                <a:gd name="connsiteX30" fmla="*/ 2889249 w 3951288"/>
                <a:gd name="connsiteY30" fmla="*/ 4052887 h 5708650"/>
                <a:gd name="connsiteX31" fmla="*/ 3209924 w 3951288"/>
                <a:gd name="connsiteY31" fmla="*/ 4443412 h 5708650"/>
                <a:gd name="connsiteX32" fmla="*/ 3565524 w 3951288"/>
                <a:gd name="connsiteY32" fmla="*/ 5027612 h 5708650"/>
                <a:gd name="connsiteX33" fmla="*/ 3951288 w 3951288"/>
                <a:gd name="connsiteY33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3999 w 3951288"/>
                <a:gd name="connsiteY28" fmla="*/ 3929062 h 5708650"/>
                <a:gd name="connsiteX29" fmla="*/ 2890837 w 3951288"/>
                <a:gd name="connsiteY29" fmla="*/ 4011612 h 5708650"/>
                <a:gd name="connsiteX30" fmla="*/ 2889249 w 3951288"/>
                <a:gd name="connsiteY30" fmla="*/ 4052887 h 5708650"/>
                <a:gd name="connsiteX31" fmla="*/ 3209924 w 3951288"/>
                <a:gd name="connsiteY31" fmla="*/ 4443412 h 5708650"/>
                <a:gd name="connsiteX32" fmla="*/ 3565524 w 3951288"/>
                <a:gd name="connsiteY32" fmla="*/ 5027612 h 5708650"/>
                <a:gd name="connsiteX33" fmla="*/ 3951288 w 3951288"/>
                <a:gd name="connsiteY33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3999 w 3951288"/>
                <a:gd name="connsiteY28" fmla="*/ 3929062 h 5708650"/>
                <a:gd name="connsiteX29" fmla="*/ 2890837 w 3951288"/>
                <a:gd name="connsiteY29" fmla="*/ 4011612 h 5708650"/>
                <a:gd name="connsiteX30" fmla="*/ 2972593 w 3951288"/>
                <a:gd name="connsiteY30" fmla="*/ 4145755 h 5708650"/>
                <a:gd name="connsiteX31" fmla="*/ 3209924 w 3951288"/>
                <a:gd name="connsiteY31" fmla="*/ 4443412 h 5708650"/>
                <a:gd name="connsiteX32" fmla="*/ 3565524 w 3951288"/>
                <a:gd name="connsiteY32" fmla="*/ 5027612 h 5708650"/>
                <a:gd name="connsiteX33" fmla="*/ 3951288 w 3951288"/>
                <a:gd name="connsiteY33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3999 w 3951288"/>
                <a:gd name="connsiteY28" fmla="*/ 3929062 h 5708650"/>
                <a:gd name="connsiteX29" fmla="*/ 2890837 w 3951288"/>
                <a:gd name="connsiteY29" fmla="*/ 4011612 h 5708650"/>
                <a:gd name="connsiteX30" fmla="*/ 2972593 w 3951288"/>
                <a:gd name="connsiteY30" fmla="*/ 4145755 h 5708650"/>
                <a:gd name="connsiteX31" fmla="*/ 3209924 w 3951288"/>
                <a:gd name="connsiteY31" fmla="*/ 4443412 h 5708650"/>
                <a:gd name="connsiteX32" fmla="*/ 3565524 w 3951288"/>
                <a:gd name="connsiteY32" fmla="*/ 5027612 h 5708650"/>
                <a:gd name="connsiteX33" fmla="*/ 3951288 w 3951288"/>
                <a:gd name="connsiteY33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3999 w 3951288"/>
                <a:gd name="connsiteY28" fmla="*/ 3929062 h 5708650"/>
                <a:gd name="connsiteX29" fmla="*/ 2886074 w 3951288"/>
                <a:gd name="connsiteY29" fmla="*/ 4006849 h 5708650"/>
                <a:gd name="connsiteX30" fmla="*/ 2972593 w 3951288"/>
                <a:gd name="connsiteY30" fmla="*/ 4145755 h 5708650"/>
                <a:gd name="connsiteX31" fmla="*/ 3209924 w 3951288"/>
                <a:gd name="connsiteY31" fmla="*/ 4443412 h 5708650"/>
                <a:gd name="connsiteX32" fmla="*/ 3565524 w 3951288"/>
                <a:gd name="connsiteY32" fmla="*/ 5027612 h 5708650"/>
                <a:gd name="connsiteX33" fmla="*/ 3951288 w 3951288"/>
                <a:gd name="connsiteY33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3999 w 3951288"/>
                <a:gd name="connsiteY28" fmla="*/ 3929062 h 5708650"/>
                <a:gd name="connsiteX29" fmla="*/ 2886074 w 3951288"/>
                <a:gd name="connsiteY29" fmla="*/ 4006849 h 5708650"/>
                <a:gd name="connsiteX30" fmla="*/ 2972593 w 3951288"/>
                <a:gd name="connsiteY30" fmla="*/ 4145755 h 5708650"/>
                <a:gd name="connsiteX31" fmla="*/ 3209924 w 3951288"/>
                <a:gd name="connsiteY31" fmla="*/ 4443412 h 5708650"/>
                <a:gd name="connsiteX32" fmla="*/ 3565524 w 3951288"/>
                <a:gd name="connsiteY32" fmla="*/ 5027612 h 5708650"/>
                <a:gd name="connsiteX33" fmla="*/ 3951288 w 3951288"/>
                <a:gd name="connsiteY33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3999 w 3951288"/>
                <a:gd name="connsiteY28" fmla="*/ 3929062 h 5708650"/>
                <a:gd name="connsiteX29" fmla="*/ 2886074 w 3951288"/>
                <a:gd name="connsiteY29" fmla="*/ 4006849 h 5708650"/>
                <a:gd name="connsiteX30" fmla="*/ 2972593 w 3951288"/>
                <a:gd name="connsiteY30" fmla="*/ 4145755 h 5708650"/>
                <a:gd name="connsiteX31" fmla="*/ 3209924 w 3951288"/>
                <a:gd name="connsiteY31" fmla="*/ 4443412 h 5708650"/>
                <a:gd name="connsiteX32" fmla="*/ 3565524 w 3951288"/>
                <a:gd name="connsiteY32" fmla="*/ 5027612 h 5708650"/>
                <a:gd name="connsiteX33" fmla="*/ 3951288 w 3951288"/>
                <a:gd name="connsiteY33" fmla="*/ 5708650 h 5708650"/>
                <a:gd name="connsiteX0" fmla="*/ 0 w 3951288"/>
                <a:gd name="connsiteY0" fmla="*/ 0 h 5708650"/>
                <a:gd name="connsiteX1" fmla="*/ 61913 w 3951288"/>
                <a:gd name="connsiteY1" fmla="*/ 123825 h 5708650"/>
                <a:gd name="connsiteX2" fmla="*/ 133350 w 3951288"/>
                <a:gd name="connsiteY2" fmla="*/ 204787 h 5708650"/>
                <a:gd name="connsiteX3" fmla="*/ 176213 w 3951288"/>
                <a:gd name="connsiteY3" fmla="*/ 271462 h 5708650"/>
                <a:gd name="connsiteX4" fmla="*/ 185738 w 3951288"/>
                <a:gd name="connsiteY4" fmla="*/ 347662 h 5708650"/>
                <a:gd name="connsiteX5" fmla="*/ 200025 w 3951288"/>
                <a:gd name="connsiteY5" fmla="*/ 409575 h 5708650"/>
                <a:gd name="connsiteX6" fmla="*/ 242888 w 3951288"/>
                <a:gd name="connsiteY6" fmla="*/ 428625 h 5708650"/>
                <a:gd name="connsiteX7" fmla="*/ 285750 w 3951288"/>
                <a:gd name="connsiteY7" fmla="*/ 481012 h 5708650"/>
                <a:gd name="connsiteX8" fmla="*/ 352425 w 3951288"/>
                <a:gd name="connsiteY8" fmla="*/ 595312 h 5708650"/>
                <a:gd name="connsiteX9" fmla="*/ 409575 w 3951288"/>
                <a:gd name="connsiteY9" fmla="*/ 728662 h 5708650"/>
                <a:gd name="connsiteX10" fmla="*/ 509588 w 3951288"/>
                <a:gd name="connsiteY10" fmla="*/ 804862 h 5708650"/>
                <a:gd name="connsiteX11" fmla="*/ 609600 w 3951288"/>
                <a:gd name="connsiteY11" fmla="*/ 933450 h 5708650"/>
                <a:gd name="connsiteX12" fmla="*/ 742950 w 3951288"/>
                <a:gd name="connsiteY12" fmla="*/ 1019175 h 5708650"/>
                <a:gd name="connsiteX13" fmla="*/ 804863 w 3951288"/>
                <a:gd name="connsiteY13" fmla="*/ 1104900 h 5708650"/>
                <a:gd name="connsiteX14" fmla="*/ 866775 w 3951288"/>
                <a:gd name="connsiteY14" fmla="*/ 1147762 h 5708650"/>
                <a:gd name="connsiteX15" fmla="*/ 881063 w 3951288"/>
                <a:gd name="connsiteY15" fmla="*/ 1228725 h 5708650"/>
                <a:gd name="connsiteX16" fmla="*/ 947738 w 3951288"/>
                <a:gd name="connsiteY16" fmla="*/ 1228725 h 5708650"/>
                <a:gd name="connsiteX17" fmla="*/ 976313 w 3951288"/>
                <a:gd name="connsiteY17" fmla="*/ 1314450 h 5708650"/>
                <a:gd name="connsiteX18" fmla="*/ 1019175 w 3951288"/>
                <a:gd name="connsiteY18" fmla="*/ 1385887 h 5708650"/>
                <a:gd name="connsiteX19" fmla="*/ 1085850 w 3951288"/>
                <a:gd name="connsiteY19" fmla="*/ 1471612 h 5708650"/>
                <a:gd name="connsiteX20" fmla="*/ 1166813 w 3951288"/>
                <a:gd name="connsiteY20" fmla="*/ 1576387 h 5708650"/>
                <a:gd name="connsiteX21" fmla="*/ 1223963 w 3951288"/>
                <a:gd name="connsiteY21" fmla="*/ 1652587 h 5708650"/>
                <a:gd name="connsiteX22" fmla="*/ 1304925 w 3951288"/>
                <a:gd name="connsiteY22" fmla="*/ 1766887 h 5708650"/>
                <a:gd name="connsiteX23" fmla="*/ 1395413 w 3951288"/>
                <a:gd name="connsiteY23" fmla="*/ 1933575 h 5708650"/>
                <a:gd name="connsiteX24" fmla="*/ 1471613 w 3951288"/>
                <a:gd name="connsiteY24" fmla="*/ 2124075 h 5708650"/>
                <a:gd name="connsiteX25" fmla="*/ 1585913 w 3951288"/>
                <a:gd name="connsiteY25" fmla="*/ 2338387 h 5708650"/>
                <a:gd name="connsiteX26" fmla="*/ 1809750 w 3951288"/>
                <a:gd name="connsiteY26" fmla="*/ 2686050 h 5708650"/>
                <a:gd name="connsiteX27" fmla="*/ 2171700 w 3951288"/>
                <a:gd name="connsiteY27" fmla="*/ 3228975 h 5708650"/>
                <a:gd name="connsiteX28" fmla="*/ 2793999 w 3951288"/>
                <a:gd name="connsiteY28" fmla="*/ 3929062 h 5708650"/>
                <a:gd name="connsiteX29" fmla="*/ 2886074 w 3951288"/>
                <a:gd name="connsiteY29" fmla="*/ 4006849 h 5708650"/>
                <a:gd name="connsiteX30" fmla="*/ 2972593 w 3951288"/>
                <a:gd name="connsiteY30" fmla="*/ 4145755 h 5708650"/>
                <a:gd name="connsiteX31" fmla="*/ 3209924 w 3951288"/>
                <a:gd name="connsiteY31" fmla="*/ 4443412 h 5708650"/>
                <a:gd name="connsiteX32" fmla="*/ 3565524 w 3951288"/>
                <a:gd name="connsiteY32" fmla="*/ 5027612 h 5708650"/>
                <a:gd name="connsiteX33" fmla="*/ 3951288 w 3951288"/>
                <a:gd name="connsiteY33" fmla="*/ 5708650 h 5708650"/>
                <a:gd name="connsiteX0" fmla="*/ 0 w 3565524"/>
                <a:gd name="connsiteY0" fmla="*/ 0 h 5027612"/>
                <a:gd name="connsiteX1" fmla="*/ 61913 w 3565524"/>
                <a:gd name="connsiteY1" fmla="*/ 123825 h 5027612"/>
                <a:gd name="connsiteX2" fmla="*/ 133350 w 3565524"/>
                <a:gd name="connsiteY2" fmla="*/ 204787 h 5027612"/>
                <a:gd name="connsiteX3" fmla="*/ 176213 w 3565524"/>
                <a:gd name="connsiteY3" fmla="*/ 271462 h 5027612"/>
                <a:gd name="connsiteX4" fmla="*/ 185738 w 3565524"/>
                <a:gd name="connsiteY4" fmla="*/ 347662 h 5027612"/>
                <a:gd name="connsiteX5" fmla="*/ 200025 w 3565524"/>
                <a:gd name="connsiteY5" fmla="*/ 409575 h 5027612"/>
                <a:gd name="connsiteX6" fmla="*/ 242888 w 3565524"/>
                <a:gd name="connsiteY6" fmla="*/ 428625 h 5027612"/>
                <a:gd name="connsiteX7" fmla="*/ 285750 w 3565524"/>
                <a:gd name="connsiteY7" fmla="*/ 481012 h 5027612"/>
                <a:gd name="connsiteX8" fmla="*/ 352425 w 3565524"/>
                <a:gd name="connsiteY8" fmla="*/ 595312 h 5027612"/>
                <a:gd name="connsiteX9" fmla="*/ 409575 w 3565524"/>
                <a:gd name="connsiteY9" fmla="*/ 728662 h 5027612"/>
                <a:gd name="connsiteX10" fmla="*/ 509588 w 3565524"/>
                <a:gd name="connsiteY10" fmla="*/ 804862 h 5027612"/>
                <a:gd name="connsiteX11" fmla="*/ 609600 w 3565524"/>
                <a:gd name="connsiteY11" fmla="*/ 933450 h 5027612"/>
                <a:gd name="connsiteX12" fmla="*/ 742950 w 3565524"/>
                <a:gd name="connsiteY12" fmla="*/ 1019175 h 5027612"/>
                <a:gd name="connsiteX13" fmla="*/ 804863 w 3565524"/>
                <a:gd name="connsiteY13" fmla="*/ 1104900 h 5027612"/>
                <a:gd name="connsiteX14" fmla="*/ 866775 w 3565524"/>
                <a:gd name="connsiteY14" fmla="*/ 1147762 h 5027612"/>
                <a:gd name="connsiteX15" fmla="*/ 881063 w 3565524"/>
                <a:gd name="connsiteY15" fmla="*/ 1228725 h 5027612"/>
                <a:gd name="connsiteX16" fmla="*/ 947738 w 3565524"/>
                <a:gd name="connsiteY16" fmla="*/ 1228725 h 5027612"/>
                <a:gd name="connsiteX17" fmla="*/ 976313 w 3565524"/>
                <a:gd name="connsiteY17" fmla="*/ 1314450 h 5027612"/>
                <a:gd name="connsiteX18" fmla="*/ 1019175 w 3565524"/>
                <a:gd name="connsiteY18" fmla="*/ 1385887 h 5027612"/>
                <a:gd name="connsiteX19" fmla="*/ 1085850 w 3565524"/>
                <a:gd name="connsiteY19" fmla="*/ 1471612 h 5027612"/>
                <a:gd name="connsiteX20" fmla="*/ 1166813 w 3565524"/>
                <a:gd name="connsiteY20" fmla="*/ 1576387 h 5027612"/>
                <a:gd name="connsiteX21" fmla="*/ 1223963 w 3565524"/>
                <a:gd name="connsiteY21" fmla="*/ 1652587 h 5027612"/>
                <a:gd name="connsiteX22" fmla="*/ 1304925 w 3565524"/>
                <a:gd name="connsiteY22" fmla="*/ 1766887 h 5027612"/>
                <a:gd name="connsiteX23" fmla="*/ 1395413 w 3565524"/>
                <a:gd name="connsiteY23" fmla="*/ 1933575 h 5027612"/>
                <a:gd name="connsiteX24" fmla="*/ 1471613 w 3565524"/>
                <a:gd name="connsiteY24" fmla="*/ 2124075 h 5027612"/>
                <a:gd name="connsiteX25" fmla="*/ 1585913 w 3565524"/>
                <a:gd name="connsiteY25" fmla="*/ 2338387 h 5027612"/>
                <a:gd name="connsiteX26" fmla="*/ 1809750 w 3565524"/>
                <a:gd name="connsiteY26" fmla="*/ 2686050 h 5027612"/>
                <a:gd name="connsiteX27" fmla="*/ 2171700 w 3565524"/>
                <a:gd name="connsiteY27" fmla="*/ 3228975 h 5027612"/>
                <a:gd name="connsiteX28" fmla="*/ 2793999 w 3565524"/>
                <a:gd name="connsiteY28" fmla="*/ 3929062 h 5027612"/>
                <a:gd name="connsiteX29" fmla="*/ 2886074 w 3565524"/>
                <a:gd name="connsiteY29" fmla="*/ 4006849 h 5027612"/>
                <a:gd name="connsiteX30" fmla="*/ 2972593 w 3565524"/>
                <a:gd name="connsiteY30" fmla="*/ 4145755 h 5027612"/>
                <a:gd name="connsiteX31" fmla="*/ 3209924 w 3565524"/>
                <a:gd name="connsiteY31" fmla="*/ 4443412 h 5027612"/>
                <a:gd name="connsiteX32" fmla="*/ 3565524 w 3565524"/>
                <a:gd name="connsiteY32" fmla="*/ 5027612 h 5027612"/>
                <a:gd name="connsiteX0" fmla="*/ 0 w 3398945"/>
                <a:gd name="connsiteY0" fmla="*/ 0 h 4735751"/>
                <a:gd name="connsiteX1" fmla="*/ 61913 w 3398945"/>
                <a:gd name="connsiteY1" fmla="*/ 123825 h 4735751"/>
                <a:gd name="connsiteX2" fmla="*/ 133350 w 3398945"/>
                <a:gd name="connsiteY2" fmla="*/ 204787 h 4735751"/>
                <a:gd name="connsiteX3" fmla="*/ 176213 w 3398945"/>
                <a:gd name="connsiteY3" fmla="*/ 271462 h 4735751"/>
                <a:gd name="connsiteX4" fmla="*/ 185738 w 3398945"/>
                <a:gd name="connsiteY4" fmla="*/ 347662 h 4735751"/>
                <a:gd name="connsiteX5" fmla="*/ 200025 w 3398945"/>
                <a:gd name="connsiteY5" fmla="*/ 409575 h 4735751"/>
                <a:gd name="connsiteX6" fmla="*/ 242888 w 3398945"/>
                <a:gd name="connsiteY6" fmla="*/ 428625 h 4735751"/>
                <a:gd name="connsiteX7" fmla="*/ 285750 w 3398945"/>
                <a:gd name="connsiteY7" fmla="*/ 481012 h 4735751"/>
                <a:gd name="connsiteX8" fmla="*/ 352425 w 3398945"/>
                <a:gd name="connsiteY8" fmla="*/ 595312 h 4735751"/>
                <a:gd name="connsiteX9" fmla="*/ 409575 w 3398945"/>
                <a:gd name="connsiteY9" fmla="*/ 728662 h 4735751"/>
                <a:gd name="connsiteX10" fmla="*/ 509588 w 3398945"/>
                <a:gd name="connsiteY10" fmla="*/ 804862 h 4735751"/>
                <a:gd name="connsiteX11" fmla="*/ 609600 w 3398945"/>
                <a:gd name="connsiteY11" fmla="*/ 933450 h 4735751"/>
                <a:gd name="connsiteX12" fmla="*/ 742950 w 3398945"/>
                <a:gd name="connsiteY12" fmla="*/ 1019175 h 4735751"/>
                <a:gd name="connsiteX13" fmla="*/ 804863 w 3398945"/>
                <a:gd name="connsiteY13" fmla="*/ 1104900 h 4735751"/>
                <a:gd name="connsiteX14" fmla="*/ 866775 w 3398945"/>
                <a:gd name="connsiteY14" fmla="*/ 1147762 h 4735751"/>
                <a:gd name="connsiteX15" fmla="*/ 881063 w 3398945"/>
                <a:gd name="connsiteY15" fmla="*/ 1228725 h 4735751"/>
                <a:gd name="connsiteX16" fmla="*/ 947738 w 3398945"/>
                <a:gd name="connsiteY16" fmla="*/ 1228725 h 4735751"/>
                <a:gd name="connsiteX17" fmla="*/ 976313 w 3398945"/>
                <a:gd name="connsiteY17" fmla="*/ 1314450 h 4735751"/>
                <a:gd name="connsiteX18" fmla="*/ 1019175 w 3398945"/>
                <a:gd name="connsiteY18" fmla="*/ 1385887 h 4735751"/>
                <a:gd name="connsiteX19" fmla="*/ 1085850 w 3398945"/>
                <a:gd name="connsiteY19" fmla="*/ 1471612 h 4735751"/>
                <a:gd name="connsiteX20" fmla="*/ 1166813 w 3398945"/>
                <a:gd name="connsiteY20" fmla="*/ 1576387 h 4735751"/>
                <a:gd name="connsiteX21" fmla="*/ 1223963 w 3398945"/>
                <a:gd name="connsiteY21" fmla="*/ 1652587 h 4735751"/>
                <a:gd name="connsiteX22" fmla="*/ 1304925 w 3398945"/>
                <a:gd name="connsiteY22" fmla="*/ 1766887 h 4735751"/>
                <a:gd name="connsiteX23" fmla="*/ 1395413 w 3398945"/>
                <a:gd name="connsiteY23" fmla="*/ 1933575 h 4735751"/>
                <a:gd name="connsiteX24" fmla="*/ 1471613 w 3398945"/>
                <a:gd name="connsiteY24" fmla="*/ 2124075 h 4735751"/>
                <a:gd name="connsiteX25" fmla="*/ 1585913 w 3398945"/>
                <a:gd name="connsiteY25" fmla="*/ 2338387 h 4735751"/>
                <a:gd name="connsiteX26" fmla="*/ 1809750 w 3398945"/>
                <a:gd name="connsiteY26" fmla="*/ 2686050 h 4735751"/>
                <a:gd name="connsiteX27" fmla="*/ 2171700 w 3398945"/>
                <a:gd name="connsiteY27" fmla="*/ 3228975 h 4735751"/>
                <a:gd name="connsiteX28" fmla="*/ 2793999 w 3398945"/>
                <a:gd name="connsiteY28" fmla="*/ 3929062 h 4735751"/>
                <a:gd name="connsiteX29" fmla="*/ 2886074 w 3398945"/>
                <a:gd name="connsiteY29" fmla="*/ 4006849 h 4735751"/>
                <a:gd name="connsiteX30" fmla="*/ 2972593 w 3398945"/>
                <a:gd name="connsiteY30" fmla="*/ 4145755 h 4735751"/>
                <a:gd name="connsiteX31" fmla="*/ 3209924 w 3398945"/>
                <a:gd name="connsiteY31" fmla="*/ 4443412 h 4735751"/>
                <a:gd name="connsiteX32" fmla="*/ 3398945 w 3398945"/>
                <a:gd name="connsiteY32" fmla="*/ 4735751 h 473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398945" h="4735751">
                  <a:moveTo>
                    <a:pt x="0" y="0"/>
                  </a:moveTo>
                  <a:cubicBezTo>
                    <a:pt x="19844" y="44847"/>
                    <a:pt x="39688" y="89694"/>
                    <a:pt x="61913" y="123825"/>
                  </a:cubicBezTo>
                  <a:cubicBezTo>
                    <a:pt x="84138" y="157956"/>
                    <a:pt x="114300" y="180181"/>
                    <a:pt x="133350" y="204787"/>
                  </a:cubicBezTo>
                  <a:cubicBezTo>
                    <a:pt x="152400" y="229393"/>
                    <a:pt x="167482" y="247650"/>
                    <a:pt x="176213" y="271462"/>
                  </a:cubicBezTo>
                  <a:cubicBezTo>
                    <a:pt x="184944" y="295274"/>
                    <a:pt x="181769" y="324643"/>
                    <a:pt x="185738" y="347662"/>
                  </a:cubicBezTo>
                  <a:cubicBezTo>
                    <a:pt x="189707" y="370681"/>
                    <a:pt x="190500" y="396081"/>
                    <a:pt x="200025" y="409575"/>
                  </a:cubicBezTo>
                  <a:cubicBezTo>
                    <a:pt x="209550" y="423069"/>
                    <a:pt x="228601" y="416719"/>
                    <a:pt x="242888" y="428625"/>
                  </a:cubicBezTo>
                  <a:cubicBezTo>
                    <a:pt x="257175" y="440531"/>
                    <a:pt x="267494" y="453231"/>
                    <a:pt x="285750" y="481012"/>
                  </a:cubicBezTo>
                  <a:cubicBezTo>
                    <a:pt x="304006" y="508793"/>
                    <a:pt x="331788" y="554037"/>
                    <a:pt x="352425" y="595312"/>
                  </a:cubicBezTo>
                  <a:cubicBezTo>
                    <a:pt x="373063" y="636587"/>
                    <a:pt x="383381" y="693737"/>
                    <a:pt x="409575" y="728662"/>
                  </a:cubicBezTo>
                  <a:cubicBezTo>
                    <a:pt x="435769" y="763587"/>
                    <a:pt x="476250" y="770731"/>
                    <a:pt x="509588" y="804862"/>
                  </a:cubicBezTo>
                  <a:cubicBezTo>
                    <a:pt x="542926" y="838993"/>
                    <a:pt x="570706" y="897731"/>
                    <a:pt x="609600" y="933450"/>
                  </a:cubicBezTo>
                  <a:cubicBezTo>
                    <a:pt x="648494" y="969169"/>
                    <a:pt x="710406" y="990600"/>
                    <a:pt x="742950" y="1019175"/>
                  </a:cubicBezTo>
                  <a:cubicBezTo>
                    <a:pt x="775494" y="1047750"/>
                    <a:pt x="784226" y="1083469"/>
                    <a:pt x="804863" y="1104900"/>
                  </a:cubicBezTo>
                  <a:cubicBezTo>
                    <a:pt x="825501" y="1126331"/>
                    <a:pt x="854075" y="1127125"/>
                    <a:pt x="866775" y="1147762"/>
                  </a:cubicBezTo>
                  <a:cubicBezTo>
                    <a:pt x="879475" y="1168399"/>
                    <a:pt x="867569" y="1215231"/>
                    <a:pt x="881063" y="1228725"/>
                  </a:cubicBezTo>
                  <a:cubicBezTo>
                    <a:pt x="894557" y="1242219"/>
                    <a:pt x="931863" y="1214438"/>
                    <a:pt x="947738" y="1228725"/>
                  </a:cubicBezTo>
                  <a:cubicBezTo>
                    <a:pt x="963613" y="1243013"/>
                    <a:pt x="964407" y="1288256"/>
                    <a:pt x="976313" y="1314450"/>
                  </a:cubicBezTo>
                  <a:cubicBezTo>
                    <a:pt x="988219" y="1340644"/>
                    <a:pt x="1000919" y="1359693"/>
                    <a:pt x="1019175" y="1385887"/>
                  </a:cubicBezTo>
                  <a:cubicBezTo>
                    <a:pt x="1037431" y="1412081"/>
                    <a:pt x="1085850" y="1471612"/>
                    <a:pt x="1085850" y="1471612"/>
                  </a:cubicBezTo>
                  <a:lnTo>
                    <a:pt x="1166813" y="1576387"/>
                  </a:lnTo>
                  <a:cubicBezTo>
                    <a:pt x="1189832" y="1606549"/>
                    <a:pt x="1200944" y="1620837"/>
                    <a:pt x="1223963" y="1652587"/>
                  </a:cubicBezTo>
                  <a:cubicBezTo>
                    <a:pt x="1246982" y="1684337"/>
                    <a:pt x="1276350" y="1720056"/>
                    <a:pt x="1304925" y="1766887"/>
                  </a:cubicBezTo>
                  <a:cubicBezTo>
                    <a:pt x="1333500" y="1813718"/>
                    <a:pt x="1367632" y="1874044"/>
                    <a:pt x="1395413" y="1933575"/>
                  </a:cubicBezTo>
                  <a:cubicBezTo>
                    <a:pt x="1423194" y="1993106"/>
                    <a:pt x="1439863" y="2056606"/>
                    <a:pt x="1471613" y="2124075"/>
                  </a:cubicBezTo>
                  <a:cubicBezTo>
                    <a:pt x="1503363" y="2191544"/>
                    <a:pt x="1529557" y="2244725"/>
                    <a:pt x="1585913" y="2338387"/>
                  </a:cubicBezTo>
                  <a:cubicBezTo>
                    <a:pt x="1642269" y="2432049"/>
                    <a:pt x="1809750" y="2686050"/>
                    <a:pt x="1809750" y="2686050"/>
                  </a:cubicBezTo>
                  <a:cubicBezTo>
                    <a:pt x="1907381" y="2834481"/>
                    <a:pt x="2112169" y="3140075"/>
                    <a:pt x="2171700" y="3228975"/>
                  </a:cubicBezTo>
                  <a:cubicBezTo>
                    <a:pt x="2335212" y="3438260"/>
                    <a:pt x="2674407" y="3791743"/>
                    <a:pt x="2793999" y="3929062"/>
                  </a:cubicBezTo>
                  <a:cubicBezTo>
                    <a:pt x="2910415" y="4061089"/>
                    <a:pt x="2849165" y="3982640"/>
                    <a:pt x="2886074" y="4006849"/>
                  </a:cubicBezTo>
                  <a:cubicBezTo>
                    <a:pt x="2922983" y="4031058"/>
                    <a:pt x="2844534" y="4034894"/>
                    <a:pt x="2972593" y="4145755"/>
                  </a:cubicBezTo>
                  <a:cubicBezTo>
                    <a:pt x="3029214" y="4216134"/>
                    <a:pt x="3138865" y="4345079"/>
                    <a:pt x="3209924" y="4443412"/>
                  </a:cubicBezTo>
                  <a:cubicBezTo>
                    <a:pt x="3280983" y="4541745"/>
                    <a:pt x="3269564" y="4524878"/>
                    <a:pt x="3398945" y="4735751"/>
                  </a:cubicBezTo>
                </a:path>
              </a:pathLst>
            </a:custGeom>
            <a:noFill/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A5CB111-7C0D-D24C-50E1-684A02DD72A4}"/>
                </a:ext>
              </a:extLst>
            </p:cNvPr>
            <p:cNvSpPr/>
            <p:nvPr/>
          </p:nvSpPr>
          <p:spPr>
            <a:xfrm>
              <a:off x="1114425" y="758824"/>
              <a:ext cx="3094038" cy="4630737"/>
            </a:xfrm>
            <a:custGeom>
              <a:avLst/>
              <a:gdLst>
                <a:gd name="connsiteX0" fmla="*/ 0 w 1581150"/>
                <a:gd name="connsiteY0" fmla="*/ 0 h 2590800"/>
                <a:gd name="connsiteX1" fmla="*/ 66675 w 1581150"/>
                <a:gd name="connsiteY1" fmla="*/ 136525 h 2590800"/>
                <a:gd name="connsiteX2" fmla="*/ 92075 w 1581150"/>
                <a:gd name="connsiteY2" fmla="*/ 203200 h 2590800"/>
                <a:gd name="connsiteX3" fmla="*/ 130175 w 1581150"/>
                <a:gd name="connsiteY3" fmla="*/ 241300 h 2590800"/>
                <a:gd name="connsiteX4" fmla="*/ 184150 w 1581150"/>
                <a:gd name="connsiteY4" fmla="*/ 301625 h 2590800"/>
                <a:gd name="connsiteX5" fmla="*/ 200025 w 1581150"/>
                <a:gd name="connsiteY5" fmla="*/ 425450 h 2590800"/>
                <a:gd name="connsiteX6" fmla="*/ 241300 w 1581150"/>
                <a:gd name="connsiteY6" fmla="*/ 463550 h 2590800"/>
                <a:gd name="connsiteX7" fmla="*/ 298450 w 1581150"/>
                <a:gd name="connsiteY7" fmla="*/ 508000 h 2590800"/>
                <a:gd name="connsiteX8" fmla="*/ 365125 w 1581150"/>
                <a:gd name="connsiteY8" fmla="*/ 631825 h 2590800"/>
                <a:gd name="connsiteX9" fmla="*/ 457200 w 1581150"/>
                <a:gd name="connsiteY9" fmla="*/ 714375 h 2590800"/>
                <a:gd name="connsiteX10" fmla="*/ 736600 w 1581150"/>
                <a:gd name="connsiteY10" fmla="*/ 1057275 h 2590800"/>
                <a:gd name="connsiteX11" fmla="*/ 854075 w 1581150"/>
                <a:gd name="connsiteY11" fmla="*/ 1165225 h 2590800"/>
                <a:gd name="connsiteX12" fmla="*/ 885825 w 1581150"/>
                <a:gd name="connsiteY12" fmla="*/ 1206500 h 2590800"/>
                <a:gd name="connsiteX13" fmla="*/ 904875 w 1581150"/>
                <a:gd name="connsiteY13" fmla="*/ 1247775 h 2590800"/>
                <a:gd name="connsiteX14" fmla="*/ 965200 w 1581150"/>
                <a:gd name="connsiteY14" fmla="*/ 1270000 h 2590800"/>
                <a:gd name="connsiteX15" fmla="*/ 1019175 w 1581150"/>
                <a:gd name="connsiteY15" fmla="*/ 1381125 h 2590800"/>
                <a:gd name="connsiteX16" fmla="*/ 1244600 w 1581150"/>
                <a:gd name="connsiteY16" fmla="*/ 1714500 h 2590800"/>
                <a:gd name="connsiteX17" fmla="*/ 1419225 w 1581150"/>
                <a:gd name="connsiteY17" fmla="*/ 2124075 h 2590800"/>
                <a:gd name="connsiteX18" fmla="*/ 1581150 w 1581150"/>
                <a:gd name="connsiteY18" fmla="*/ 2590800 h 2590800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886200 w 3886200"/>
                <a:gd name="connsiteY18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448050 w 3886200"/>
                <a:gd name="connsiteY18" fmla="*/ 5094288 h 5738812"/>
                <a:gd name="connsiteX19" fmla="*/ 3886200 w 3886200"/>
                <a:gd name="connsiteY19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133725 w 3886200"/>
                <a:gd name="connsiteY18" fmla="*/ 4737100 h 5738812"/>
                <a:gd name="connsiteX19" fmla="*/ 3448050 w 3886200"/>
                <a:gd name="connsiteY19" fmla="*/ 5094288 h 5738812"/>
                <a:gd name="connsiteX20" fmla="*/ 3886200 w 3886200"/>
                <a:gd name="connsiteY20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133725 w 3886200"/>
                <a:gd name="connsiteY18" fmla="*/ 4737100 h 5738812"/>
                <a:gd name="connsiteX19" fmla="*/ 3448050 w 3886200"/>
                <a:gd name="connsiteY19" fmla="*/ 5094288 h 5738812"/>
                <a:gd name="connsiteX20" fmla="*/ 3886200 w 3886200"/>
                <a:gd name="connsiteY20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111500 w 3886200"/>
                <a:gd name="connsiteY18" fmla="*/ 4654550 h 5738812"/>
                <a:gd name="connsiteX19" fmla="*/ 3133725 w 3886200"/>
                <a:gd name="connsiteY19" fmla="*/ 4737100 h 5738812"/>
                <a:gd name="connsiteX20" fmla="*/ 3448050 w 3886200"/>
                <a:gd name="connsiteY20" fmla="*/ 5094288 h 5738812"/>
                <a:gd name="connsiteX21" fmla="*/ 3886200 w 3886200"/>
                <a:gd name="connsiteY21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111500 w 3886200"/>
                <a:gd name="connsiteY18" fmla="*/ 4654550 h 5738812"/>
                <a:gd name="connsiteX19" fmla="*/ 3133725 w 3886200"/>
                <a:gd name="connsiteY19" fmla="*/ 4737100 h 5738812"/>
                <a:gd name="connsiteX20" fmla="*/ 3448050 w 3886200"/>
                <a:gd name="connsiteY20" fmla="*/ 5094288 h 5738812"/>
                <a:gd name="connsiteX21" fmla="*/ 3886200 w 3886200"/>
                <a:gd name="connsiteY21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111500 w 3886200"/>
                <a:gd name="connsiteY18" fmla="*/ 4654550 h 5738812"/>
                <a:gd name="connsiteX19" fmla="*/ 3213100 w 3886200"/>
                <a:gd name="connsiteY19" fmla="*/ 4810125 h 5738812"/>
                <a:gd name="connsiteX20" fmla="*/ 3448050 w 3886200"/>
                <a:gd name="connsiteY20" fmla="*/ 5094288 h 5738812"/>
                <a:gd name="connsiteX21" fmla="*/ 3886200 w 3886200"/>
                <a:gd name="connsiteY21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111500 w 3886200"/>
                <a:gd name="connsiteY18" fmla="*/ 4654550 h 5738812"/>
                <a:gd name="connsiteX19" fmla="*/ 3213100 w 3886200"/>
                <a:gd name="connsiteY19" fmla="*/ 4810125 h 5738812"/>
                <a:gd name="connsiteX20" fmla="*/ 3448050 w 3886200"/>
                <a:gd name="connsiteY20" fmla="*/ 5094288 h 5738812"/>
                <a:gd name="connsiteX21" fmla="*/ 3886200 w 3886200"/>
                <a:gd name="connsiteY21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111500 w 3886200"/>
                <a:gd name="connsiteY18" fmla="*/ 4654550 h 5738812"/>
                <a:gd name="connsiteX19" fmla="*/ 3216275 w 3886200"/>
                <a:gd name="connsiteY19" fmla="*/ 4826000 h 5738812"/>
                <a:gd name="connsiteX20" fmla="*/ 3448050 w 3886200"/>
                <a:gd name="connsiteY20" fmla="*/ 5094288 h 5738812"/>
                <a:gd name="connsiteX21" fmla="*/ 3886200 w 3886200"/>
                <a:gd name="connsiteY21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111500 w 3886200"/>
                <a:gd name="connsiteY18" fmla="*/ 4654550 h 5738812"/>
                <a:gd name="connsiteX19" fmla="*/ 3216275 w 3886200"/>
                <a:gd name="connsiteY19" fmla="*/ 4826000 h 5738812"/>
                <a:gd name="connsiteX20" fmla="*/ 3448050 w 3886200"/>
                <a:gd name="connsiteY20" fmla="*/ 5094288 h 5738812"/>
                <a:gd name="connsiteX21" fmla="*/ 3886200 w 3886200"/>
                <a:gd name="connsiteY21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111500 w 3886200"/>
                <a:gd name="connsiteY18" fmla="*/ 4654550 h 5738812"/>
                <a:gd name="connsiteX19" fmla="*/ 3216275 w 3886200"/>
                <a:gd name="connsiteY19" fmla="*/ 4826000 h 5738812"/>
                <a:gd name="connsiteX20" fmla="*/ 3448050 w 3886200"/>
                <a:gd name="connsiteY20" fmla="*/ 5094288 h 5738812"/>
                <a:gd name="connsiteX21" fmla="*/ 3886200 w 3886200"/>
                <a:gd name="connsiteY21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3111500 w 3886200"/>
                <a:gd name="connsiteY18" fmla="*/ 4654550 h 5738812"/>
                <a:gd name="connsiteX19" fmla="*/ 3216275 w 3886200"/>
                <a:gd name="connsiteY19" fmla="*/ 4826000 h 5738812"/>
                <a:gd name="connsiteX20" fmla="*/ 3448050 w 3886200"/>
                <a:gd name="connsiteY20" fmla="*/ 5094288 h 5738812"/>
                <a:gd name="connsiteX21" fmla="*/ 3886200 w 3886200"/>
                <a:gd name="connsiteY21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111500 w 3886200"/>
                <a:gd name="connsiteY19" fmla="*/ 4654550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079750 w 3886200"/>
                <a:gd name="connsiteY19" fmla="*/ 4606925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079750 w 3886200"/>
                <a:gd name="connsiteY19" fmla="*/ 4606925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079750 w 3886200"/>
                <a:gd name="connsiteY19" fmla="*/ 4606925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079750 w 3886200"/>
                <a:gd name="connsiteY19" fmla="*/ 4606925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079750 w 3886200"/>
                <a:gd name="connsiteY19" fmla="*/ 4606925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079750 w 3886200"/>
                <a:gd name="connsiteY19" fmla="*/ 4606925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079750 w 3886200"/>
                <a:gd name="connsiteY19" fmla="*/ 4606925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094038 w 3886200"/>
                <a:gd name="connsiteY19" fmla="*/ 4630737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094038 w 3886200"/>
                <a:gd name="connsiteY19" fmla="*/ 4630737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094038 w 3886200"/>
                <a:gd name="connsiteY19" fmla="*/ 4630737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965450 w 3886200"/>
                <a:gd name="connsiteY18" fmla="*/ 4498975 h 5738812"/>
                <a:gd name="connsiteX19" fmla="*/ 3094038 w 3886200"/>
                <a:gd name="connsiteY19" fmla="*/ 4630737 h 5738812"/>
                <a:gd name="connsiteX20" fmla="*/ 3216275 w 3886200"/>
                <a:gd name="connsiteY20" fmla="*/ 4826000 h 5738812"/>
                <a:gd name="connsiteX21" fmla="*/ 3448050 w 3886200"/>
                <a:gd name="connsiteY21" fmla="*/ 5094288 h 5738812"/>
                <a:gd name="connsiteX22" fmla="*/ 3886200 w 3886200"/>
                <a:gd name="connsiteY22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597944 w 3886200"/>
                <a:gd name="connsiteY18" fmla="*/ 3927475 h 5738812"/>
                <a:gd name="connsiteX19" fmla="*/ 2965450 w 3886200"/>
                <a:gd name="connsiteY19" fmla="*/ 4498975 h 5738812"/>
                <a:gd name="connsiteX20" fmla="*/ 3094038 w 3886200"/>
                <a:gd name="connsiteY20" fmla="*/ 4630737 h 5738812"/>
                <a:gd name="connsiteX21" fmla="*/ 3216275 w 3886200"/>
                <a:gd name="connsiteY21" fmla="*/ 4826000 h 5738812"/>
                <a:gd name="connsiteX22" fmla="*/ 3448050 w 3886200"/>
                <a:gd name="connsiteY22" fmla="*/ 5094288 h 5738812"/>
                <a:gd name="connsiteX23" fmla="*/ 3886200 w 3886200"/>
                <a:gd name="connsiteY23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597944 w 3886200"/>
                <a:gd name="connsiteY18" fmla="*/ 3927475 h 5738812"/>
                <a:gd name="connsiteX19" fmla="*/ 2965450 w 3886200"/>
                <a:gd name="connsiteY19" fmla="*/ 4498975 h 5738812"/>
                <a:gd name="connsiteX20" fmla="*/ 3094038 w 3886200"/>
                <a:gd name="connsiteY20" fmla="*/ 4630737 h 5738812"/>
                <a:gd name="connsiteX21" fmla="*/ 3216275 w 3886200"/>
                <a:gd name="connsiteY21" fmla="*/ 4826000 h 5738812"/>
                <a:gd name="connsiteX22" fmla="*/ 3448050 w 3886200"/>
                <a:gd name="connsiteY22" fmla="*/ 5094288 h 5738812"/>
                <a:gd name="connsiteX23" fmla="*/ 3886200 w 3886200"/>
                <a:gd name="connsiteY23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597944 w 3886200"/>
                <a:gd name="connsiteY18" fmla="*/ 3927475 h 5738812"/>
                <a:gd name="connsiteX19" fmla="*/ 2881313 w 3886200"/>
                <a:gd name="connsiteY19" fmla="*/ 4308475 h 5738812"/>
                <a:gd name="connsiteX20" fmla="*/ 2965450 w 3886200"/>
                <a:gd name="connsiteY20" fmla="*/ 4498975 h 5738812"/>
                <a:gd name="connsiteX21" fmla="*/ 3094038 w 3886200"/>
                <a:gd name="connsiteY21" fmla="*/ 4630737 h 5738812"/>
                <a:gd name="connsiteX22" fmla="*/ 3216275 w 3886200"/>
                <a:gd name="connsiteY22" fmla="*/ 4826000 h 5738812"/>
                <a:gd name="connsiteX23" fmla="*/ 3448050 w 3886200"/>
                <a:gd name="connsiteY23" fmla="*/ 5094288 h 5738812"/>
                <a:gd name="connsiteX24" fmla="*/ 3886200 w 3886200"/>
                <a:gd name="connsiteY24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597944 w 3886200"/>
                <a:gd name="connsiteY18" fmla="*/ 3927475 h 5738812"/>
                <a:gd name="connsiteX19" fmla="*/ 2881313 w 3886200"/>
                <a:gd name="connsiteY19" fmla="*/ 4308475 h 5738812"/>
                <a:gd name="connsiteX20" fmla="*/ 2965450 w 3886200"/>
                <a:gd name="connsiteY20" fmla="*/ 4498975 h 5738812"/>
                <a:gd name="connsiteX21" fmla="*/ 3094038 w 3886200"/>
                <a:gd name="connsiteY21" fmla="*/ 4630737 h 5738812"/>
                <a:gd name="connsiteX22" fmla="*/ 3216275 w 3886200"/>
                <a:gd name="connsiteY22" fmla="*/ 4826000 h 5738812"/>
                <a:gd name="connsiteX23" fmla="*/ 3448050 w 3886200"/>
                <a:gd name="connsiteY23" fmla="*/ 5094288 h 5738812"/>
                <a:gd name="connsiteX24" fmla="*/ 3886200 w 3886200"/>
                <a:gd name="connsiteY24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597944 w 3886200"/>
                <a:gd name="connsiteY18" fmla="*/ 3927475 h 5738812"/>
                <a:gd name="connsiteX19" fmla="*/ 2881313 w 3886200"/>
                <a:gd name="connsiteY19" fmla="*/ 4308475 h 5738812"/>
                <a:gd name="connsiteX20" fmla="*/ 2965450 w 3886200"/>
                <a:gd name="connsiteY20" fmla="*/ 4498975 h 5738812"/>
                <a:gd name="connsiteX21" fmla="*/ 3094038 w 3886200"/>
                <a:gd name="connsiteY21" fmla="*/ 4630737 h 5738812"/>
                <a:gd name="connsiteX22" fmla="*/ 3216275 w 3886200"/>
                <a:gd name="connsiteY22" fmla="*/ 4826000 h 5738812"/>
                <a:gd name="connsiteX23" fmla="*/ 3448050 w 3886200"/>
                <a:gd name="connsiteY23" fmla="*/ 5094288 h 5738812"/>
                <a:gd name="connsiteX24" fmla="*/ 3886200 w 3886200"/>
                <a:gd name="connsiteY24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605087 w 3886200"/>
                <a:gd name="connsiteY18" fmla="*/ 3946525 h 5738812"/>
                <a:gd name="connsiteX19" fmla="*/ 2881313 w 3886200"/>
                <a:gd name="connsiteY19" fmla="*/ 4308475 h 5738812"/>
                <a:gd name="connsiteX20" fmla="*/ 2965450 w 3886200"/>
                <a:gd name="connsiteY20" fmla="*/ 4498975 h 5738812"/>
                <a:gd name="connsiteX21" fmla="*/ 3094038 w 3886200"/>
                <a:gd name="connsiteY21" fmla="*/ 4630737 h 5738812"/>
                <a:gd name="connsiteX22" fmla="*/ 3216275 w 3886200"/>
                <a:gd name="connsiteY22" fmla="*/ 4826000 h 5738812"/>
                <a:gd name="connsiteX23" fmla="*/ 3448050 w 3886200"/>
                <a:gd name="connsiteY23" fmla="*/ 5094288 h 5738812"/>
                <a:gd name="connsiteX24" fmla="*/ 3886200 w 3886200"/>
                <a:gd name="connsiteY24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605087 w 3886200"/>
                <a:gd name="connsiteY18" fmla="*/ 3946525 h 5738812"/>
                <a:gd name="connsiteX19" fmla="*/ 2881313 w 3886200"/>
                <a:gd name="connsiteY19" fmla="*/ 4308475 h 5738812"/>
                <a:gd name="connsiteX20" fmla="*/ 2965450 w 3886200"/>
                <a:gd name="connsiteY20" fmla="*/ 4498975 h 5738812"/>
                <a:gd name="connsiteX21" fmla="*/ 3094038 w 3886200"/>
                <a:gd name="connsiteY21" fmla="*/ 4630737 h 5738812"/>
                <a:gd name="connsiteX22" fmla="*/ 3216275 w 3886200"/>
                <a:gd name="connsiteY22" fmla="*/ 4826000 h 5738812"/>
                <a:gd name="connsiteX23" fmla="*/ 3448050 w 3886200"/>
                <a:gd name="connsiteY23" fmla="*/ 5094288 h 5738812"/>
                <a:gd name="connsiteX24" fmla="*/ 3886200 w 3886200"/>
                <a:gd name="connsiteY24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605087 w 3886200"/>
                <a:gd name="connsiteY18" fmla="*/ 3946525 h 5738812"/>
                <a:gd name="connsiteX19" fmla="*/ 2881313 w 3886200"/>
                <a:gd name="connsiteY19" fmla="*/ 4308475 h 5738812"/>
                <a:gd name="connsiteX20" fmla="*/ 2965450 w 3886200"/>
                <a:gd name="connsiteY20" fmla="*/ 4498975 h 5738812"/>
                <a:gd name="connsiteX21" fmla="*/ 3094038 w 3886200"/>
                <a:gd name="connsiteY21" fmla="*/ 4630737 h 5738812"/>
                <a:gd name="connsiteX22" fmla="*/ 3216275 w 3886200"/>
                <a:gd name="connsiteY22" fmla="*/ 4826000 h 5738812"/>
                <a:gd name="connsiteX23" fmla="*/ 3448050 w 3886200"/>
                <a:gd name="connsiteY23" fmla="*/ 5094288 h 5738812"/>
                <a:gd name="connsiteX24" fmla="*/ 3886200 w 3886200"/>
                <a:gd name="connsiteY24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605087 w 3886200"/>
                <a:gd name="connsiteY18" fmla="*/ 3946525 h 5738812"/>
                <a:gd name="connsiteX19" fmla="*/ 2881313 w 3886200"/>
                <a:gd name="connsiteY19" fmla="*/ 4308475 h 5738812"/>
                <a:gd name="connsiteX20" fmla="*/ 2965450 w 3886200"/>
                <a:gd name="connsiteY20" fmla="*/ 4498975 h 5738812"/>
                <a:gd name="connsiteX21" fmla="*/ 3094038 w 3886200"/>
                <a:gd name="connsiteY21" fmla="*/ 4630737 h 5738812"/>
                <a:gd name="connsiteX22" fmla="*/ 3216275 w 3886200"/>
                <a:gd name="connsiteY22" fmla="*/ 4826000 h 5738812"/>
                <a:gd name="connsiteX23" fmla="*/ 3448050 w 3886200"/>
                <a:gd name="connsiteY23" fmla="*/ 5094288 h 5738812"/>
                <a:gd name="connsiteX24" fmla="*/ 3886200 w 3886200"/>
                <a:gd name="connsiteY24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226469 w 3886200"/>
                <a:gd name="connsiteY18" fmla="*/ 3798888 h 5738812"/>
                <a:gd name="connsiteX19" fmla="*/ 2605087 w 3886200"/>
                <a:gd name="connsiteY19" fmla="*/ 3946525 h 5738812"/>
                <a:gd name="connsiteX20" fmla="*/ 2881313 w 3886200"/>
                <a:gd name="connsiteY20" fmla="*/ 4308475 h 5738812"/>
                <a:gd name="connsiteX21" fmla="*/ 2965450 w 3886200"/>
                <a:gd name="connsiteY21" fmla="*/ 4498975 h 5738812"/>
                <a:gd name="connsiteX22" fmla="*/ 3094038 w 3886200"/>
                <a:gd name="connsiteY22" fmla="*/ 4630737 h 5738812"/>
                <a:gd name="connsiteX23" fmla="*/ 3216275 w 3886200"/>
                <a:gd name="connsiteY23" fmla="*/ 4826000 h 5738812"/>
                <a:gd name="connsiteX24" fmla="*/ 3448050 w 3886200"/>
                <a:gd name="connsiteY24" fmla="*/ 5094288 h 5738812"/>
                <a:gd name="connsiteX25" fmla="*/ 3886200 w 3886200"/>
                <a:gd name="connsiteY25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226469 w 3886200"/>
                <a:gd name="connsiteY18" fmla="*/ 3798888 h 5738812"/>
                <a:gd name="connsiteX19" fmla="*/ 2605087 w 3886200"/>
                <a:gd name="connsiteY19" fmla="*/ 3946525 h 5738812"/>
                <a:gd name="connsiteX20" fmla="*/ 2881313 w 3886200"/>
                <a:gd name="connsiteY20" fmla="*/ 4308475 h 5738812"/>
                <a:gd name="connsiteX21" fmla="*/ 2965450 w 3886200"/>
                <a:gd name="connsiteY21" fmla="*/ 4498975 h 5738812"/>
                <a:gd name="connsiteX22" fmla="*/ 3094038 w 3886200"/>
                <a:gd name="connsiteY22" fmla="*/ 4630737 h 5738812"/>
                <a:gd name="connsiteX23" fmla="*/ 3216275 w 3886200"/>
                <a:gd name="connsiteY23" fmla="*/ 4826000 h 5738812"/>
                <a:gd name="connsiteX24" fmla="*/ 3448050 w 3886200"/>
                <a:gd name="connsiteY24" fmla="*/ 5094288 h 5738812"/>
                <a:gd name="connsiteX25" fmla="*/ 3886200 w 3886200"/>
                <a:gd name="connsiteY25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2226469 w 3886200"/>
                <a:gd name="connsiteY18" fmla="*/ 3798888 h 5738812"/>
                <a:gd name="connsiteX19" fmla="*/ 2605087 w 3886200"/>
                <a:gd name="connsiteY19" fmla="*/ 3946525 h 5738812"/>
                <a:gd name="connsiteX20" fmla="*/ 2881313 w 3886200"/>
                <a:gd name="connsiteY20" fmla="*/ 4308475 h 5738812"/>
                <a:gd name="connsiteX21" fmla="*/ 2965450 w 3886200"/>
                <a:gd name="connsiteY21" fmla="*/ 4498975 h 5738812"/>
                <a:gd name="connsiteX22" fmla="*/ 3094038 w 3886200"/>
                <a:gd name="connsiteY22" fmla="*/ 4630737 h 5738812"/>
                <a:gd name="connsiteX23" fmla="*/ 3216275 w 3886200"/>
                <a:gd name="connsiteY23" fmla="*/ 4826000 h 5738812"/>
                <a:gd name="connsiteX24" fmla="*/ 3448050 w 3886200"/>
                <a:gd name="connsiteY24" fmla="*/ 5094288 h 5738812"/>
                <a:gd name="connsiteX25" fmla="*/ 3886200 w 3886200"/>
                <a:gd name="connsiteY25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1833563 w 3886200"/>
                <a:gd name="connsiteY18" fmla="*/ 3167856 h 5738812"/>
                <a:gd name="connsiteX19" fmla="*/ 2226469 w 3886200"/>
                <a:gd name="connsiteY19" fmla="*/ 3798888 h 5738812"/>
                <a:gd name="connsiteX20" fmla="*/ 2605087 w 3886200"/>
                <a:gd name="connsiteY20" fmla="*/ 3946525 h 5738812"/>
                <a:gd name="connsiteX21" fmla="*/ 2881313 w 3886200"/>
                <a:gd name="connsiteY21" fmla="*/ 4308475 h 5738812"/>
                <a:gd name="connsiteX22" fmla="*/ 2965450 w 3886200"/>
                <a:gd name="connsiteY22" fmla="*/ 4498975 h 5738812"/>
                <a:gd name="connsiteX23" fmla="*/ 3094038 w 3886200"/>
                <a:gd name="connsiteY23" fmla="*/ 4630737 h 5738812"/>
                <a:gd name="connsiteX24" fmla="*/ 3216275 w 3886200"/>
                <a:gd name="connsiteY24" fmla="*/ 4826000 h 5738812"/>
                <a:gd name="connsiteX25" fmla="*/ 3448050 w 3886200"/>
                <a:gd name="connsiteY25" fmla="*/ 5094288 h 5738812"/>
                <a:gd name="connsiteX26" fmla="*/ 3886200 w 3886200"/>
                <a:gd name="connsiteY26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1833563 w 3886200"/>
                <a:gd name="connsiteY18" fmla="*/ 3167856 h 5738812"/>
                <a:gd name="connsiteX19" fmla="*/ 2226469 w 3886200"/>
                <a:gd name="connsiteY19" fmla="*/ 3798888 h 5738812"/>
                <a:gd name="connsiteX20" fmla="*/ 2605087 w 3886200"/>
                <a:gd name="connsiteY20" fmla="*/ 3946525 h 5738812"/>
                <a:gd name="connsiteX21" fmla="*/ 2881313 w 3886200"/>
                <a:gd name="connsiteY21" fmla="*/ 4308475 h 5738812"/>
                <a:gd name="connsiteX22" fmla="*/ 2965450 w 3886200"/>
                <a:gd name="connsiteY22" fmla="*/ 4498975 h 5738812"/>
                <a:gd name="connsiteX23" fmla="*/ 3094038 w 3886200"/>
                <a:gd name="connsiteY23" fmla="*/ 4630737 h 5738812"/>
                <a:gd name="connsiteX24" fmla="*/ 3216275 w 3886200"/>
                <a:gd name="connsiteY24" fmla="*/ 4826000 h 5738812"/>
                <a:gd name="connsiteX25" fmla="*/ 3448050 w 3886200"/>
                <a:gd name="connsiteY25" fmla="*/ 5094288 h 5738812"/>
                <a:gd name="connsiteX26" fmla="*/ 3886200 w 3886200"/>
                <a:gd name="connsiteY26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1833563 w 3886200"/>
                <a:gd name="connsiteY18" fmla="*/ 3167856 h 5738812"/>
                <a:gd name="connsiteX19" fmla="*/ 2226469 w 3886200"/>
                <a:gd name="connsiteY19" fmla="*/ 3798888 h 5738812"/>
                <a:gd name="connsiteX20" fmla="*/ 2605087 w 3886200"/>
                <a:gd name="connsiteY20" fmla="*/ 3946525 h 5738812"/>
                <a:gd name="connsiteX21" fmla="*/ 2881313 w 3886200"/>
                <a:gd name="connsiteY21" fmla="*/ 4308475 h 5738812"/>
                <a:gd name="connsiteX22" fmla="*/ 2965450 w 3886200"/>
                <a:gd name="connsiteY22" fmla="*/ 4498975 h 5738812"/>
                <a:gd name="connsiteX23" fmla="*/ 3094038 w 3886200"/>
                <a:gd name="connsiteY23" fmla="*/ 4630737 h 5738812"/>
                <a:gd name="connsiteX24" fmla="*/ 3448050 w 3886200"/>
                <a:gd name="connsiteY24" fmla="*/ 5094288 h 5738812"/>
                <a:gd name="connsiteX25" fmla="*/ 3886200 w 3886200"/>
                <a:gd name="connsiteY25" fmla="*/ 5738812 h 5738812"/>
                <a:gd name="connsiteX0" fmla="*/ 0 w 3886200"/>
                <a:gd name="connsiteY0" fmla="*/ 0 h 5738812"/>
                <a:gd name="connsiteX1" fmla="*/ 66675 w 3886200"/>
                <a:gd name="connsiteY1" fmla="*/ 136525 h 5738812"/>
                <a:gd name="connsiteX2" fmla="*/ 92075 w 3886200"/>
                <a:gd name="connsiteY2" fmla="*/ 203200 h 5738812"/>
                <a:gd name="connsiteX3" fmla="*/ 130175 w 3886200"/>
                <a:gd name="connsiteY3" fmla="*/ 241300 h 5738812"/>
                <a:gd name="connsiteX4" fmla="*/ 184150 w 3886200"/>
                <a:gd name="connsiteY4" fmla="*/ 301625 h 5738812"/>
                <a:gd name="connsiteX5" fmla="*/ 200025 w 3886200"/>
                <a:gd name="connsiteY5" fmla="*/ 425450 h 5738812"/>
                <a:gd name="connsiteX6" fmla="*/ 241300 w 3886200"/>
                <a:gd name="connsiteY6" fmla="*/ 463550 h 5738812"/>
                <a:gd name="connsiteX7" fmla="*/ 298450 w 3886200"/>
                <a:gd name="connsiteY7" fmla="*/ 508000 h 5738812"/>
                <a:gd name="connsiteX8" fmla="*/ 365125 w 3886200"/>
                <a:gd name="connsiteY8" fmla="*/ 631825 h 5738812"/>
                <a:gd name="connsiteX9" fmla="*/ 457200 w 3886200"/>
                <a:gd name="connsiteY9" fmla="*/ 714375 h 5738812"/>
                <a:gd name="connsiteX10" fmla="*/ 736600 w 3886200"/>
                <a:gd name="connsiteY10" fmla="*/ 1057275 h 5738812"/>
                <a:gd name="connsiteX11" fmla="*/ 854075 w 3886200"/>
                <a:gd name="connsiteY11" fmla="*/ 1165225 h 5738812"/>
                <a:gd name="connsiteX12" fmla="*/ 885825 w 3886200"/>
                <a:gd name="connsiteY12" fmla="*/ 1206500 h 5738812"/>
                <a:gd name="connsiteX13" fmla="*/ 904875 w 3886200"/>
                <a:gd name="connsiteY13" fmla="*/ 1247775 h 5738812"/>
                <a:gd name="connsiteX14" fmla="*/ 965200 w 3886200"/>
                <a:gd name="connsiteY14" fmla="*/ 1270000 h 5738812"/>
                <a:gd name="connsiteX15" fmla="*/ 1019175 w 3886200"/>
                <a:gd name="connsiteY15" fmla="*/ 1381125 h 5738812"/>
                <a:gd name="connsiteX16" fmla="*/ 1244600 w 3886200"/>
                <a:gd name="connsiteY16" fmla="*/ 1714500 h 5738812"/>
                <a:gd name="connsiteX17" fmla="*/ 1419225 w 3886200"/>
                <a:gd name="connsiteY17" fmla="*/ 2124075 h 5738812"/>
                <a:gd name="connsiteX18" fmla="*/ 1833563 w 3886200"/>
                <a:gd name="connsiteY18" fmla="*/ 3167856 h 5738812"/>
                <a:gd name="connsiteX19" fmla="*/ 2226469 w 3886200"/>
                <a:gd name="connsiteY19" fmla="*/ 3798888 h 5738812"/>
                <a:gd name="connsiteX20" fmla="*/ 2605087 w 3886200"/>
                <a:gd name="connsiteY20" fmla="*/ 3946525 h 5738812"/>
                <a:gd name="connsiteX21" fmla="*/ 2881313 w 3886200"/>
                <a:gd name="connsiteY21" fmla="*/ 4308475 h 5738812"/>
                <a:gd name="connsiteX22" fmla="*/ 2965450 w 3886200"/>
                <a:gd name="connsiteY22" fmla="*/ 4498975 h 5738812"/>
                <a:gd name="connsiteX23" fmla="*/ 3094038 w 3886200"/>
                <a:gd name="connsiteY23" fmla="*/ 4630737 h 5738812"/>
                <a:gd name="connsiteX24" fmla="*/ 3886200 w 3886200"/>
                <a:gd name="connsiteY24" fmla="*/ 5738812 h 5738812"/>
                <a:gd name="connsiteX0" fmla="*/ 0 w 3094038"/>
                <a:gd name="connsiteY0" fmla="*/ 0 h 4630737"/>
                <a:gd name="connsiteX1" fmla="*/ 66675 w 3094038"/>
                <a:gd name="connsiteY1" fmla="*/ 136525 h 4630737"/>
                <a:gd name="connsiteX2" fmla="*/ 92075 w 3094038"/>
                <a:gd name="connsiteY2" fmla="*/ 203200 h 4630737"/>
                <a:gd name="connsiteX3" fmla="*/ 130175 w 3094038"/>
                <a:gd name="connsiteY3" fmla="*/ 241300 h 4630737"/>
                <a:gd name="connsiteX4" fmla="*/ 184150 w 3094038"/>
                <a:gd name="connsiteY4" fmla="*/ 301625 h 4630737"/>
                <a:gd name="connsiteX5" fmla="*/ 200025 w 3094038"/>
                <a:gd name="connsiteY5" fmla="*/ 425450 h 4630737"/>
                <a:gd name="connsiteX6" fmla="*/ 241300 w 3094038"/>
                <a:gd name="connsiteY6" fmla="*/ 463550 h 4630737"/>
                <a:gd name="connsiteX7" fmla="*/ 298450 w 3094038"/>
                <a:gd name="connsiteY7" fmla="*/ 508000 h 4630737"/>
                <a:gd name="connsiteX8" fmla="*/ 365125 w 3094038"/>
                <a:gd name="connsiteY8" fmla="*/ 631825 h 4630737"/>
                <a:gd name="connsiteX9" fmla="*/ 457200 w 3094038"/>
                <a:gd name="connsiteY9" fmla="*/ 714375 h 4630737"/>
                <a:gd name="connsiteX10" fmla="*/ 736600 w 3094038"/>
                <a:gd name="connsiteY10" fmla="*/ 1057275 h 4630737"/>
                <a:gd name="connsiteX11" fmla="*/ 854075 w 3094038"/>
                <a:gd name="connsiteY11" fmla="*/ 1165225 h 4630737"/>
                <a:gd name="connsiteX12" fmla="*/ 885825 w 3094038"/>
                <a:gd name="connsiteY12" fmla="*/ 1206500 h 4630737"/>
                <a:gd name="connsiteX13" fmla="*/ 904875 w 3094038"/>
                <a:gd name="connsiteY13" fmla="*/ 1247775 h 4630737"/>
                <a:gd name="connsiteX14" fmla="*/ 965200 w 3094038"/>
                <a:gd name="connsiteY14" fmla="*/ 1270000 h 4630737"/>
                <a:gd name="connsiteX15" fmla="*/ 1019175 w 3094038"/>
                <a:gd name="connsiteY15" fmla="*/ 1381125 h 4630737"/>
                <a:gd name="connsiteX16" fmla="*/ 1244600 w 3094038"/>
                <a:gd name="connsiteY16" fmla="*/ 1714500 h 4630737"/>
                <a:gd name="connsiteX17" fmla="*/ 1419225 w 3094038"/>
                <a:gd name="connsiteY17" fmla="*/ 2124075 h 4630737"/>
                <a:gd name="connsiteX18" fmla="*/ 1833563 w 3094038"/>
                <a:gd name="connsiteY18" fmla="*/ 3167856 h 4630737"/>
                <a:gd name="connsiteX19" fmla="*/ 2226469 w 3094038"/>
                <a:gd name="connsiteY19" fmla="*/ 3798888 h 4630737"/>
                <a:gd name="connsiteX20" fmla="*/ 2605087 w 3094038"/>
                <a:gd name="connsiteY20" fmla="*/ 3946525 h 4630737"/>
                <a:gd name="connsiteX21" fmla="*/ 2881313 w 3094038"/>
                <a:gd name="connsiteY21" fmla="*/ 4308475 h 4630737"/>
                <a:gd name="connsiteX22" fmla="*/ 2965450 w 3094038"/>
                <a:gd name="connsiteY22" fmla="*/ 4498975 h 4630737"/>
                <a:gd name="connsiteX23" fmla="*/ 3094038 w 3094038"/>
                <a:gd name="connsiteY23" fmla="*/ 4630737 h 463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94038" h="4630737">
                  <a:moveTo>
                    <a:pt x="0" y="0"/>
                  </a:moveTo>
                  <a:cubicBezTo>
                    <a:pt x="25664" y="51329"/>
                    <a:pt x="51329" y="102658"/>
                    <a:pt x="66675" y="136525"/>
                  </a:cubicBezTo>
                  <a:cubicBezTo>
                    <a:pt x="82021" y="170392"/>
                    <a:pt x="81492" y="185738"/>
                    <a:pt x="92075" y="203200"/>
                  </a:cubicBezTo>
                  <a:cubicBezTo>
                    <a:pt x="102658" y="220663"/>
                    <a:pt x="130175" y="241300"/>
                    <a:pt x="130175" y="241300"/>
                  </a:cubicBezTo>
                  <a:cubicBezTo>
                    <a:pt x="145521" y="257704"/>
                    <a:pt x="172508" y="270933"/>
                    <a:pt x="184150" y="301625"/>
                  </a:cubicBezTo>
                  <a:cubicBezTo>
                    <a:pt x="195792" y="332317"/>
                    <a:pt x="190500" y="398463"/>
                    <a:pt x="200025" y="425450"/>
                  </a:cubicBezTo>
                  <a:cubicBezTo>
                    <a:pt x="209550" y="452437"/>
                    <a:pt x="224896" y="449792"/>
                    <a:pt x="241300" y="463550"/>
                  </a:cubicBezTo>
                  <a:cubicBezTo>
                    <a:pt x="257704" y="477308"/>
                    <a:pt x="277813" y="479954"/>
                    <a:pt x="298450" y="508000"/>
                  </a:cubicBezTo>
                  <a:cubicBezTo>
                    <a:pt x="319088" y="536046"/>
                    <a:pt x="338667" y="597429"/>
                    <a:pt x="365125" y="631825"/>
                  </a:cubicBezTo>
                  <a:cubicBezTo>
                    <a:pt x="391583" y="666221"/>
                    <a:pt x="395288" y="643467"/>
                    <a:pt x="457200" y="714375"/>
                  </a:cubicBezTo>
                  <a:cubicBezTo>
                    <a:pt x="519112" y="785283"/>
                    <a:pt x="670454" y="982133"/>
                    <a:pt x="736600" y="1057275"/>
                  </a:cubicBezTo>
                  <a:cubicBezTo>
                    <a:pt x="802746" y="1132417"/>
                    <a:pt x="829204" y="1140354"/>
                    <a:pt x="854075" y="1165225"/>
                  </a:cubicBezTo>
                  <a:cubicBezTo>
                    <a:pt x="878946" y="1190096"/>
                    <a:pt x="877358" y="1192742"/>
                    <a:pt x="885825" y="1206500"/>
                  </a:cubicBezTo>
                  <a:cubicBezTo>
                    <a:pt x="894292" y="1220258"/>
                    <a:pt x="891646" y="1237192"/>
                    <a:pt x="904875" y="1247775"/>
                  </a:cubicBezTo>
                  <a:cubicBezTo>
                    <a:pt x="918104" y="1258358"/>
                    <a:pt x="946150" y="1247775"/>
                    <a:pt x="965200" y="1270000"/>
                  </a:cubicBezTo>
                  <a:cubicBezTo>
                    <a:pt x="984250" y="1292225"/>
                    <a:pt x="972608" y="1307042"/>
                    <a:pt x="1019175" y="1381125"/>
                  </a:cubicBezTo>
                  <a:cubicBezTo>
                    <a:pt x="1065742" y="1455208"/>
                    <a:pt x="1177925" y="1590675"/>
                    <a:pt x="1244600" y="1714500"/>
                  </a:cubicBezTo>
                  <a:cubicBezTo>
                    <a:pt x="1311275" y="1838325"/>
                    <a:pt x="1316302" y="1885421"/>
                    <a:pt x="1419225" y="2124075"/>
                  </a:cubicBezTo>
                  <a:cubicBezTo>
                    <a:pt x="1522148" y="2362729"/>
                    <a:pt x="1699022" y="2888721"/>
                    <a:pt x="1833563" y="3167856"/>
                  </a:cubicBezTo>
                  <a:cubicBezTo>
                    <a:pt x="1968104" y="3446992"/>
                    <a:pt x="2124075" y="3653632"/>
                    <a:pt x="2226469" y="3798888"/>
                  </a:cubicBezTo>
                  <a:cubicBezTo>
                    <a:pt x="2333626" y="3843074"/>
                    <a:pt x="2520950" y="3834209"/>
                    <a:pt x="2605087" y="3946525"/>
                  </a:cubicBezTo>
                  <a:cubicBezTo>
                    <a:pt x="2809081" y="4184385"/>
                    <a:pt x="2836731" y="4398962"/>
                    <a:pt x="2881313" y="4308475"/>
                  </a:cubicBezTo>
                  <a:cubicBezTo>
                    <a:pt x="2904464" y="4415631"/>
                    <a:pt x="2926027" y="4450027"/>
                    <a:pt x="2965450" y="4498975"/>
                  </a:cubicBezTo>
                  <a:cubicBezTo>
                    <a:pt x="3097477" y="4730221"/>
                    <a:pt x="2940580" y="4424097"/>
                    <a:pt x="3094038" y="4630737"/>
                  </a:cubicBezTo>
                </a:path>
              </a:pathLst>
            </a:custGeom>
            <a:noFill/>
            <a:ln>
              <a:solidFill>
                <a:srgbClr val="008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A487F909-7CED-2956-BF71-49B0FF6E0056}"/>
              </a:ext>
            </a:extLst>
          </p:cNvPr>
          <p:cNvCxnSpPr>
            <a:cxnSpLocks/>
          </p:cNvCxnSpPr>
          <p:nvPr/>
        </p:nvCxnSpPr>
        <p:spPr>
          <a:xfrm>
            <a:off x="-7130085" y="2817563"/>
            <a:ext cx="306995" cy="0"/>
          </a:xfrm>
          <a:prstGeom prst="line">
            <a:avLst/>
          </a:prstGeom>
          <a:ln w="38100">
            <a:solidFill>
              <a:srgbClr val="008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6659A934-25D0-634F-0837-C300251A4F9A}"/>
              </a:ext>
            </a:extLst>
          </p:cNvPr>
          <p:cNvCxnSpPr>
            <a:cxnSpLocks/>
          </p:cNvCxnSpPr>
          <p:nvPr/>
        </p:nvCxnSpPr>
        <p:spPr>
          <a:xfrm>
            <a:off x="-7130085" y="3036059"/>
            <a:ext cx="306995" cy="0"/>
          </a:xfrm>
          <a:prstGeom prst="line">
            <a:avLst/>
          </a:prstGeom>
          <a:ln w="12700">
            <a:solidFill>
              <a:srgbClr val="FF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2DA0419-DC90-53F6-127C-F86ECC838CCB}"/>
              </a:ext>
            </a:extLst>
          </p:cNvPr>
          <p:cNvSpPr txBox="1"/>
          <p:nvPr/>
        </p:nvSpPr>
        <p:spPr>
          <a:xfrm>
            <a:off x="71504" y="6521016"/>
            <a:ext cx="495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* H. </a:t>
            </a:r>
            <a:r>
              <a:rPr lang="en-US" altLang="ja-JP" sz="1600" dirty="0" err="1">
                <a:solidFill>
                  <a:schemeClr val="bg1"/>
                </a:solidFill>
              </a:rPr>
              <a:t>Makii</a:t>
            </a:r>
            <a:r>
              <a:rPr lang="en-US" altLang="ja-JP" sz="1600" dirty="0">
                <a:solidFill>
                  <a:schemeClr val="bg1"/>
                </a:solidFill>
              </a:rPr>
              <a:t> et al., </a:t>
            </a:r>
            <a:r>
              <a:rPr kumimoji="1" lang="en-US" altLang="ja-JP" sz="1600" dirty="0">
                <a:solidFill>
                  <a:schemeClr val="bg1"/>
                </a:solidFill>
              </a:rPr>
              <a:t>PHYSICAL REVIEW C, 100, 044610 (2019)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5CE9B15-2682-74F8-A41E-B1EDEB4137B9}"/>
              </a:ext>
            </a:extLst>
          </p:cNvPr>
          <p:cNvSpPr txBox="1"/>
          <p:nvPr/>
        </p:nvSpPr>
        <p:spPr>
          <a:xfrm>
            <a:off x="12610455" y="1158997"/>
            <a:ext cx="1136542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 err="1"/>
              <a:t>TChain</a:t>
            </a:r>
            <a:r>
              <a:rPr lang="en-US" altLang="ja-JP" dirty="0"/>
              <a:t>* tree2=new </a:t>
            </a:r>
            <a:r>
              <a:rPr lang="en-US" altLang="ja-JP" dirty="0" err="1"/>
              <a:t>TChain</a:t>
            </a:r>
            <a:r>
              <a:rPr lang="en-US" altLang="ja-JP" dirty="0"/>
              <a:t>("tree0")</a:t>
            </a:r>
          </a:p>
          <a:p>
            <a:r>
              <a:rPr lang="en-US" altLang="ja-JP" dirty="0"/>
              <a:t>tree0-&gt;Add("U235HFB_April2023seedB_fifrelin_ArbreMCALL.root")</a:t>
            </a:r>
          </a:p>
          <a:p>
            <a:r>
              <a:rPr lang="en-US" altLang="ja-JP" dirty="0"/>
              <a:t>tree0-&gt;Add("U235T_HFB2_cp_R32021_updateApril2023_fifrelin_ArbreMCALL.root")</a:t>
            </a:r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en-US" altLang="ja-JP" dirty="0" err="1"/>
              <a:t>TChain</a:t>
            </a:r>
            <a:r>
              <a:rPr lang="en-US" altLang="ja-JP" dirty="0"/>
              <a:t>* tree2=new </a:t>
            </a:r>
            <a:r>
              <a:rPr lang="en-US" altLang="ja-JP" dirty="0" err="1"/>
              <a:t>TChain</a:t>
            </a:r>
            <a:r>
              <a:rPr lang="en-US" altLang="ja-JP" dirty="0"/>
              <a:t>("tree0")</a:t>
            </a:r>
          </a:p>
          <a:p>
            <a:r>
              <a:rPr lang="en-US" altLang="ja-JP" dirty="0"/>
              <a:t>tree0-&gt;Add("U235_CGCM_April2023_seedB_fifrelin_ArbreMC_ALL.root")</a:t>
            </a:r>
          </a:p>
          <a:p>
            <a:r>
              <a:rPr lang="en-US" altLang="ja-JP" dirty="0"/>
              <a:t>tree0-&gt;Add("U235_CGCM_UpdateAvril2023_fifrelin_ArbreMCALL.root")</a:t>
            </a:r>
          </a:p>
          <a:p>
            <a:endParaRPr lang="en-US" altLang="ja-JP" dirty="0"/>
          </a:p>
          <a:p>
            <a:endParaRPr lang="en-US" altLang="ja-JP" dirty="0"/>
          </a:p>
        </p:txBody>
      </p:sp>
      <p:sp>
        <p:nvSpPr>
          <p:cNvPr id="27" name="右中かっこ 26">
            <a:extLst>
              <a:ext uri="{FF2B5EF4-FFF2-40B4-BE49-F238E27FC236}">
                <a16:creationId xmlns:a16="http://schemas.microsoft.com/office/drawing/2014/main" id="{0D180898-F735-8699-E0FC-A7D7FA1A0993}"/>
              </a:ext>
            </a:extLst>
          </p:cNvPr>
          <p:cNvSpPr/>
          <p:nvPr/>
        </p:nvSpPr>
        <p:spPr>
          <a:xfrm>
            <a:off x="9482666" y="5075910"/>
            <a:ext cx="160866" cy="11757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5248255-1F5F-E040-B5C5-88A2ED0ABCC4}"/>
              </a:ext>
            </a:extLst>
          </p:cNvPr>
          <p:cNvSpPr txBox="1"/>
          <p:nvPr/>
        </p:nvSpPr>
        <p:spPr>
          <a:xfrm>
            <a:off x="9672563" y="5333383"/>
            <a:ext cx="2225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dirty="0" err="1"/>
              <a:t>Identify</a:t>
            </a:r>
            <a:r>
              <a:rPr kumimoji="1" lang="fr-FR" dirty="0"/>
              <a:t> </a:t>
            </a:r>
            <a:r>
              <a:rPr kumimoji="1" lang="fr-FR" dirty="0" err="1"/>
              <a:t>their</a:t>
            </a:r>
            <a:r>
              <a:rPr kumimoji="1" lang="fr-FR" dirty="0"/>
              <a:t> </a:t>
            </a:r>
            <a:r>
              <a:rPr kumimoji="1" lang="fr-FR" dirty="0" err="1"/>
              <a:t>origins</a:t>
            </a:r>
            <a:r>
              <a:rPr kumimoji="1" lang="fr-FR" dirty="0"/>
              <a:t> </a:t>
            </a:r>
          </a:p>
          <a:p>
            <a:r>
              <a:rPr kumimoji="1" lang="fr-FR" dirty="0"/>
              <a:t>                  by FIFRELIN</a:t>
            </a:r>
            <a:endParaRPr kumimoji="1" lang="en-US" dirty="0"/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EF668E31-C25B-FCBC-47CF-3C7288A4D163}"/>
              </a:ext>
            </a:extLst>
          </p:cNvPr>
          <p:cNvGrpSpPr/>
          <p:nvPr/>
        </p:nvGrpSpPr>
        <p:grpSpPr>
          <a:xfrm>
            <a:off x="335844" y="1639197"/>
            <a:ext cx="6460638" cy="4673912"/>
            <a:chOff x="604027" y="7037089"/>
            <a:chExt cx="6460638" cy="4673912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61352E1D-27AA-44E9-D8BC-B57FD1E1F99A}"/>
                </a:ext>
              </a:extLst>
            </p:cNvPr>
            <p:cNvGrpSpPr/>
            <p:nvPr/>
          </p:nvGrpSpPr>
          <p:grpSpPr>
            <a:xfrm>
              <a:off x="604027" y="7129721"/>
              <a:ext cx="6460638" cy="4581280"/>
              <a:chOff x="440997" y="6311060"/>
              <a:chExt cx="6460638" cy="4581280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467292EE-2781-AFBB-9A47-D089179F5148}"/>
                  </a:ext>
                </a:extLst>
              </p:cNvPr>
              <p:cNvGrpSpPr/>
              <p:nvPr/>
            </p:nvGrpSpPr>
            <p:grpSpPr>
              <a:xfrm>
                <a:off x="612450" y="6469722"/>
                <a:ext cx="6289185" cy="4271900"/>
                <a:chOff x="6411433" y="3088758"/>
                <a:chExt cx="5071730" cy="3444949"/>
              </a:xfrm>
            </p:grpSpPr>
            <p:pic>
              <p:nvPicPr>
                <p:cNvPr id="92" name="図 91">
                  <a:extLst>
                    <a:ext uri="{FF2B5EF4-FFF2-40B4-BE49-F238E27FC236}">
                      <a16:creationId xmlns:a16="http://schemas.microsoft.com/office/drawing/2014/main" id="{8C2984DD-5587-7FE9-87B8-039A878294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836" t="14713" r="10015" b="7337"/>
                <a:stretch/>
              </p:blipFill>
              <p:spPr>
                <a:xfrm>
                  <a:off x="6411433" y="3088758"/>
                  <a:ext cx="5071730" cy="3444949"/>
                </a:xfrm>
                <a:prstGeom prst="rect">
                  <a:avLst/>
                </a:prstGeom>
              </p:spPr>
            </p:pic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BFD96360-6FB4-72B2-DBFB-4DE63AB05FBB}"/>
                    </a:ext>
                  </a:extLst>
                </p:cNvPr>
                <p:cNvGrpSpPr/>
                <p:nvPr/>
              </p:nvGrpSpPr>
              <p:grpSpPr>
                <a:xfrm>
                  <a:off x="6946450" y="3357366"/>
                  <a:ext cx="1871158" cy="2129291"/>
                  <a:chOff x="375236" y="2136483"/>
                  <a:chExt cx="6359861" cy="3855037"/>
                </a:xfrm>
              </p:grpSpPr>
              <p:pic>
                <p:nvPicPr>
                  <p:cNvPr id="94" name="図 93">
                    <a:extLst>
                      <a:ext uri="{FF2B5EF4-FFF2-40B4-BE49-F238E27FC236}">
                        <a16:creationId xmlns:a16="http://schemas.microsoft.com/office/drawing/2014/main" id="{9B6F9469-95F9-3205-CCE7-6E065F8D04F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14108" t="25969" r="15467" b="17819"/>
                  <a:stretch/>
                </p:blipFill>
                <p:spPr>
                  <a:xfrm>
                    <a:off x="375236" y="2136483"/>
                    <a:ext cx="6359861" cy="3855037"/>
                  </a:xfrm>
                  <a:prstGeom prst="rect">
                    <a:avLst/>
                  </a:prstGeom>
                </p:spPr>
              </p:pic>
              <p:sp>
                <p:nvSpPr>
                  <p:cNvPr id="95" name="正方形/長方形 94">
                    <a:extLst>
                      <a:ext uri="{FF2B5EF4-FFF2-40B4-BE49-F238E27FC236}">
                        <a16:creationId xmlns:a16="http://schemas.microsoft.com/office/drawing/2014/main" id="{1C2919CD-BDEE-26B5-64F7-1DC2153851B4}"/>
                      </a:ext>
                    </a:extLst>
                  </p:cNvPr>
                  <p:cNvSpPr/>
                  <p:nvPr/>
                </p:nvSpPr>
                <p:spPr>
                  <a:xfrm>
                    <a:off x="482437" y="3074565"/>
                    <a:ext cx="1862286" cy="114090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2" name="Rectangle 1">
                <a:extLst>
                  <a:ext uri="{FF2B5EF4-FFF2-40B4-BE49-F238E27FC236}">
                    <a16:creationId xmlns:a16="http://schemas.microsoft.com/office/drawing/2014/main" id="{8EAC72CF-4EF2-93B7-132D-DC3DD9C0317A}"/>
                  </a:ext>
                </a:extLst>
              </p:cNvPr>
              <p:cNvSpPr/>
              <p:nvPr/>
            </p:nvSpPr>
            <p:spPr>
              <a:xfrm>
                <a:off x="4932791" y="6640747"/>
                <a:ext cx="1518094" cy="1008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8BB63923-0FE1-A7F0-EE05-623193479664}"/>
                  </a:ext>
                </a:extLst>
              </p:cNvPr>
              <p:cNvSpPr txBox="1"/>
              <p:nvPr/>
            </p:nvSpPr>
            <p:spPr>
              <a:xfrm>
                <a:off x="2867333" y="10427401"/>
                <a:ext cx="1810758" cy="4649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Energy</a:t>
                </a:r>
                <a:r>
                  <a:rPr kumimoji="1" lang="fr-FR" altLang="ja-JP" dirty="0"/>
                  <a:t> (MeV)</a:t>
                </a:r>
                <a:endParaRPr kumimoji="1" lang="ja-JP" altLang="en-US" dirty="0"/>
              </a:p>
            </p:txBody>
          </p:sp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id="{5C4695F0-A58B-C3A4-0CE4-089860EDC622}"/>
                  </a:ext>
                </a:extLst>
              </p:cNvPr>
              <p:cNvSpPr txBox="1"/>
              <p:nvPr/>
            </p:nvSpPr>
            <p:spPr>
              <a:xfrm rot="16200000">
                <a:off x="-789404" y="7909485"/>
                <a:ext cx="28301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fr-FR" altLang="ja-JP" dirty="0"/>
                  <a:t>Gamma </a:t>
                </a:r>
                <a:r>
                  <a:rPr kumimoji="1" lang="fr-FR" altLang="ja-JP" dirty="0" err="1"/>
                  <a:t>yield</a:t>
                </a:r>
                <a:r>
                  <a:rPr kumimoji="1" lang="fr-FR" altLang="ja-JP" dirty="0"/>
                  <a:t> (/MeV/fission)</a:t>
                </a:r>
                <a:endParaRPr kumimoji="1" lang="ja-JP" altLang="en-US" dirty="0"/>
              </a:p>
            </p:txBody>
          </p:sp>
          <p:pic>
            <p:nvPicPr>
              <p:cNvPr id="85" name="図 84">
                <a:extLst>
                  <a:ext uri="{FF2B5EF4-FFF2-40B4-BE49-F238E27FC236}">
                    <a16:creationId xmlns:a16="http://schemas.microsoft.com/office/drawing/2014/main" id="{F5112E4A-365C-A248-EAFF-9E5E2229A3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146212" y="6311060"/>
                <a:ext cx="4293419" cy="3999442"/>
              </a:xfrm>
              <a:prstGeom prst="rect">
                <a:avLst/>
              </a:prstGeom>
            </p:spPr>
          </p:pic>
          <p:sp>
            <p:nvSpPr>
              <p:cNvPr id="86" name="テキスト ボックス 85">
                <a:extLst>
                  <a:ext uri="{FF2B5EF4-FFF2-40B4-BE49-F238E27FC236}">
                    <a16:creationId xmlns:a16="http://schemas.microsoft.com/office/drawing/2014/main" id="{0884BE16-9EC4-A520-5EEB-C069DB1C2028}"/>
                  </a:ext>
                </a:extLst>
              </p:cNvPr>
              <p:cNvSpPr txBox="1"/>
              <p:nvPr/>
            </p:nvSpPr>
            <p:spPr>
              <a:xfrm>
                <a:off x="3932589" y="6569864"/>
                <a:ext cx="285052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/>
                  <a:t>Measurement</a:t>
                </a:r>
                <a:r>
                  <a:rPr lang="fr-FR" dirty="0"/>
                  <a:t>(</a:t>
                </a:r>
                <a:r>
                  <a:rPr lang="fr-FR" dirty="0" err="1"/>
                  <a:t>Makii</a:t>
                </a:r>
                <a:r>
                  <a:rPr lang="fr-FR" dirty="0"/>
                  <a:t> </a:t>
                </a:r>
                <a:r>
                  <a:rPr lang="fr-FR" i="1" dirty="0"/>
                  <a:t>et al.</a:t>
                </a:r>
                <a:r>
                  <a:rPr lang="fr-FR" dirty="0"/>
                  <a:t>*)</a:t>
                </a:r>
              </a:p>
              <a:p>
                <a:r>
                  <a:rPr lang="fr-FR" dirty="0"/>
                  <a:t>FIFRELIN-2021</a:t>
                </a:r>
              </a:p>
              <a:p>
                <a:r>
                  <a:rPr lang="fr-FR" dirty="0"/>
                  <a:t>FIFRELIN-2018</a:t>
                </a:r>
              </a:p>
              <a:p>
                <a:r>
                  <a:rPr lang="en-US" dirty="0"/>
                  <a:t>CoH</a:t>
                </a:r>
                <a:r>
                  <a:rPr lang="en-US" baseline="-25000" dirty="0"/>
                  <a:t>3</a:t>
                </a:r>
                <a:r>
                  <a:rPr lang="en-US" dirty="0"/>
                  <a:t> (in </a:t>
                </a:r>
                <a:r>
                  <a:rPr lang="en-US" dirty="0" err="1"/>
                  <a:t>Makii’s</a:t>
                </a:r>
                <a:r>
                  <a:rPr lang="en-US" dirty="0"/>
                  <a:t> paper</a:t>
                </a:r>
                <a:r>
                  <a:rPr lang="fr-FR" altLang="ja-JP" dirty="0"/>
                  <a:t>*</a:t>
                </a:r>
                <a:r>
                  <a:rPr lang="en-US" dirty="0"/>
                  <a:t>)</a:t>
                </a: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8898160E-68F4-AB7A-4E7F-ACBDF4561346}"/>
                  </a:ext>
                </a:extLst>
              </p:cNvPr>
              <p:cNvSpPr/>
              <p:nvPr/>
            </p:nvSpPr>
            <p:spPr>
              <a:xfrm>
                <a:off x="3722475" y="6703490"/>
                <a:ext cx="104549" cy="10454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5A55D982-3B43-B9DC-5994-8C28B79627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1259" y="7015309"/>
                <a:ext cx="306995" cy="0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54D7B4B5-2180-0F97-139F-CC69CDFB17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1259" y="7289885"/>
                <a:ext cx="306995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7E500DA-A186-A41D-503A-25CA318F285F}"/>
                  </a:ext>
                </a:extLst>
              </p:cNvPr>
              <p:cNvSpPr/>
              <p:nvPr/>
            </p:nvSpPr>
            <p:spPr>
              <a:xfrm>
                <a:off x="1143933" y="6412394"/>
                <a:ext cx="3456057" cy="3795715"/>
              </a:xfrm>
              <a:custGeom>
                <a:avLst/>
                <a:gdLst>
                  <a:gd name="connsiteX0" fmla="*/ 0 w 1581150"/>
                  <a:gd name="connsiteY0" fmla="*/ 0 h 2590800"/>
                  <a:gd name="connsiteX1" fmla="*/ 66675 w 1581150"/>
                  <a:gd name="connsiteY1" fmla="*/ 136525 h 2590800"/>
                  <a:gd name="connsiteX2" fmla="*/ 92075 w 1581150"/>
                  <a:gd name="connsiteY2" fmla="*/ 203200 h 2590800"/>
                  <a:gd name="connsiteX3" fmla="*/ 130175 w 1581150"/>
                  <a:gd name="connsiteY3" fmla="*/ 241300 h 2590800"/>
                  <a:gd name="connsiteX4" fmla="*/ 184150 w 1581150"/>
                  <a:gd name="connsiteY4" fmla="*/ 301625 h 2590800"/>
                  <a:gd name="connsiteX5" fmla="*/ 200025 w 1581150"/>
                  <a:gd name="connsiteY5" fmla="*/ 425450 h 2590800"/>
                  <a:gd name="connsiteX6" fmla="*/ 241300 w 1581150"/>
                  <a:gd name="connsiteY6" fmla="*/ 463550 h 2590800"/>
                  <a:gd name="connsiteX7" fmla="*/ 298450 w 1581150"/>
                  <a:gd name="connsiteY7" fmla="*/ 508000 h 2590800"/>
                  <a:gd name="connsiteX8" fmla="*/ 365125 w 1581150"/>
                  <a:gd name="connsiteY8" fmla="*/ 631825 h 2590800"/>
                  <a:gd name="connsiteX9" fmla="*/ 457200 w 1581150"/>
                  <a:gd name="connsiteY9" fmla="*/ 714375 h 2590800"/>
                  <a:gd name="connsiteX10" fmla="*/ 736600 w 1581150"/>
                  <a:gd name="connsiteY10" fmla="*/ 1057275 h 2590800"/>
                  <a:gd name="connsiteX11" fmla="*/ 854075 w 1581150"/>
                  <a:gd name="connsiteY11" fmla="*/ 1165225 h 2590800"/>
                  <a:gd name="connsiteX12" fmla="*/ 885825 w 1581150"/>
                  <a:gd name="connsiteY12" fmla="*/ 1206500 h 2590800"/>
                  <a:gd name="connsiteX13" fmla="*/ 904875 w 1581150"/>
                  <a:gd name="connsiteY13" fmla="*/ 1247775 h 2590800"/>
                  <a:gd name="connsiteX14" fmla="*/ 965200 w 1581150"/>
                  <a:gd name="connsiteY14" fmla="*/ 1270000 h 2590800"/>
                  <a:gd name="connsiteX15" fmla="*/ 1019175 w 1581150"/>
                  <a:gd name="connsiteY15" fmla="*/ 1381125 h 2590800"/>
                  <a:gd name="connsiteX16" fmla="*/ 1244600 w 1581150"/>
                  <a:gd name="connsiteY16" fmla="*/ 1714500 h 2590800"/>
                  <a:gd name="connsiteX17" fmla="*/ 1419225 w 1581150"/>
                  <a:gd name="connsiteY17" fmla="*/ 2124075 h 2590800"/>
                  <a:gd name="connsiteX18" fmla="*/ 1581150 w 1581150"/>
                  <a:gd name="connsiteY18" fmla="*/ 2590800 h 2590800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886200 w 3886200"/>
                  <a:gd name="connsiteY18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448050 w 3886200"/>
                  <a:gd name="connsiteY18" fmla="*/ 5094288 h 5738812"/>
                  <a:gd name="connsiteX19" fmla="*/ 3886200 w 3886200"/>
                  <a:gd name="connsiteY19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33725 w 3886200"/>
                  <a:gd name="connsiteY18" fmla="*/ 4737100 h 5738812"/>
                  <a:gd name="connsiteX19" fmla="*/ 3448050 w 3886200"/>
                  <a:gd name="connsiteY19" fmla="*/ 5094288 h 5738812"/>
                  <a:gd name="connsiteX20" fmla="*/ 3886200 w 3886200"/>
                  <a:gd name="connsiteY20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33725 w 3886200"/>
                  <a:gd name="connsiteY18" fmla="*/ 4737100 h 5738812"/>
                  <a:gd name="connsiteX19" fmla="*/ 3448050 w 3886200"/>
                  <a:gd name="connsiteY19" fmla="*/ 5094288 h 5738812"/>
                  <a:gd name="connsiteX20" fmla="*/ 3886200 w 3886200"/>
                  <a:gd name="connsiteY20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133725 w 3886200"/>
                  <a:gd name="connsiteY19" fmla="*/ 47371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133725 w 3886200"/>
                  <a:gd name="connsiteY19" fmla="*/ 47371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3100 w 3886200"/>
                  <a:gd name="connsiteY19" fmla="*/ 4810125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3100 w 3886200"/>
                  <a:gd name="connsiteY19" fmla="*/ 4810125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6275 w 3886200"/>
                  <a:gd name="connsiteY19" fmla="*/ 48260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6275 w 3886200"/>
                  <a:gd name="connsiteY19" fmla="*/ 48260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6275 w 3886200"/>
                  <a:gd name="connsiteY19" fmla="*/ 48260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3111500 w 3886200"/>
                  <a:gd name="connsiteY18" fmla="*/ 4654550 h 5738812"/>
                  <a:gd name="connsiteX19" fmla="*/ 3216275 w 3886200"/>
                  <a:gd name="connsiteY19" fmla="*/ 4826000 h 5738812"/>
                  <a:gd name="connsiteX20" fmla="*/ 3448050 w 3886200"/>
                  <a:gd name="connsiteY20" fmla="*/ 5094288 h 5738812"/>
                  <a:gd name="connsiteX21" fmla="*/ 3886200 w 3886200"/>
                  <a:gd name="connsiteY21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111500 w 3886200"/>
                  <a:gd name="connsiteY19" fmla="*/ 4654550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79750 w 3886200"/>
                  <a:gd name="connsiteY19" fmla="*/ 4606925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94038 w 3886200"/>
                  <a:gd name="connsiteY19" fmla="*/ 4630737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94038 w 3886200"/>
                  <a:gd name="connsiteY19" fmla="*/ 4630737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94038 w 3886200"/>
                  <a:gd name="connsiteY19" fmla="*/ 4630737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965450 w 3886200"/>
                  <a:gd name="connsiteY18" fmla="*/ 4498975 h 5738812"/>
                  <a:gd name="connsiteX19" fmla="*/ 3094038 w 3886200"/>
                  <a:gd name="connsiteY19" fmla="*/ 4630737 h 5738812"/>
                  <a:gd name="connsiteX20" fmla="*/ 3216275 w 3886200"/>
                  <a:gd name="connsiteY20" fmla="*/ 4826000 h 5738812"/>
                  <a:gd name="connsiteX21" fmla="*/ 3448050 w 3886200"/>
                  <a:gd name="connsiteY21" fmla="*/ 5094288 h 5738812"/>
                  <a:gd name="connsiteX22" fmla="*/ 3886200 w 3886200"/>
                  <a:gd name="connsiteY22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597944 w 3886200"/>
                  <a:gd name="connsiteY18" fmla="*/ 3927475 h 5738812"/>
                  <a:gd name="connsiteX19" fmla="*/ 2965450 w 3886200"/>
                  <a:gd name="connsiteY19" fmla="*/ 4498975 h 5738812"/>
                  <a:gd name="connsiteX20" fmla="*/ 3094038 w 3886200"/>
                  <a:gd name="connsiteY20" fmla="*/ 4630737 h 5738812"/>
                  <a:gd name="connsiteX21" fmla="*/ 3216275 w 3886200"/>
                  <a:gd name="connsiteY21" fmla="*/ 4826000 h 5738812"/>
                  <a:gd name="connsiteX22" fmla="*/ 3448050 w 3886200"/>
                  <a:gd name="connsiteY22" fmla="*/ 5094288 h 5738812"/>
                  <a:gd name="connsiteX23" fmla="*/ 3886200 w 3886200"/>
                  <a:gd name="connsiteY23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597944 w 3886200"/>
                  <a:gd name="connsiteY18" fmla="*/ 3927475 h 5738812"/>
                  <a:gd name="connsiteX19" fmla="*/ 2965450 w 3886200"/>
                  <a:gd name="connsiteY19" fmla="*/ 4498975 h 5738812"/>
                  <a:gd name="connsiteX20" fmla="*/ 3094038 w 3886200"/>
                  <a:gd name="connsiteY20" fmla="*/ 4630737 h 5738812"/>
                  <a:gd name="connsiteX21" fmla="*/ 3216275 w 3886200"/>
                  <a:gd name="connsiteY21" fmla="*/ 4826000 h 5738812"/>
                  <a:gd name="connsiteX22" fmla="*/ 3448050 w 3886200"/>
                  <a:gd name="connsiteY22" fmla="*/ 5094288 h 5738812"/>
                  <a:gd name="connsiteX23" fmla="*/ 3886200 w 3886200"/>
                  <a:gd name="connsiteY23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597944 w 3886200"/>
                  <a:gd name="connsiteY18" fmla="*/ 392747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597944 w 3886200"/>
                  <a:gd name="connsiteY18" fmla="*/ 392747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597944 w 3886200"/>
                  <a:gd name="connsiteY18" fmla="*/ 392747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605087 w 3886200"/>
                  <a:gd name="connsiteY18" fmla="*/ 394652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605087 w 3886200"/>
                  <a:gd name="connsiteY18" fmla="*/ 394652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605087 w 3886200"/>
                  <a:gd name="connsiteY18" fmla="*/ 394652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605087 w 3886200"/>
                  <a:gd name="connsiteY18" fmla="*/ 3946525 h 5738812"/>
                  <a:gd name="connsiteX19" fmla="*/ 2881313 w 3886200"/>
                  <a:gd name="connsiteY19" fmla="*/ 4308475 h 5738812"/>
                  <a:gd name="connsiteX20" fmla="*/ 2965450 w 3886200"/>
                  <a:gd name="connsiteY20" fmla="*/ 4498975 h 5738812"/>
                  <a:gd name="connsiteX21" fmla="*/ 3094038 w 3886200"/>
                  <a:gd name="connsiteY21" fmla="*/ 4630737 h 5738812"/>
                  <a:gd name="connsiteX22" fmla="*/ 3216275 w 3886200"/>
                  <a:gd name="connsiteY22" fmla="*/ 4826000 h 5738812"/>
                  <a:gd name="connsiteX23" fmla="*/ 3448050 w 3886200"/>
                  <a:gd name="connsiteY23" fmla="*/ 5094288 h 5738812"/>
                  <a:gd name="connsiteX24" fmla="*/ 3886200 w 3886200"/>
                  <a:gd name="connsiteY24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226469 w 3886200"/>
                  <a:gd name="connsiteY18" fmla="*/ 3798888 h 5738812"/>
                  <a:gd name="connsiteX19" fmla="*/ 2605087 w 3886200"/>
                  <a:gd name="connsiteY19" fmla="*/ 3946525 h 5738812"/>
                  <a:gd name="connsiteX20" fmla="*/ 2881313 w 3886200"/>
                  <a:gd name="connsiteY20" fmla="*/ 4308475 h 5738812"/>
                  <a:gd name="connsiteX21" fmla="*/ 2965450 w 3886200"/>
                  <a:gd name="connsiteY21" fmla="*/ 4498975 h 5738812"/>
                  <a:gd name="connsiteX22" fmla="*/ 3094038 w 3886200"/>
                  <a:gd name="connsiteY22" fmla="*/ 4630737 h 5738812"/>
                  <a:gd name="connsiteX23" fmla="*/ 3216275 w 3886200"/>
                  <a:gd name="connsiteY23" fmla="*/ 4826000 h 5738812"/>
                  <a:gd name="connsiteX24" fmla="*/ 3448050 w 3886200"/>
                  <a:gd name="connsiteY24" fmla="*/ 5094288 h 5738812"/>
                  <a:gd name="connsiteX25" fmla="*/ 3886200 w 3886200"/>
                  <a:gd name="connsiteY25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226469 w 3886200"/>
                  <a:gd name="connsiteY18" fmla="*/ 3798888 h 5738812"/>
                  <a:gd name="connsiteX19" fmla="*/ 2605087 w 3886200"/>
                  <a:gd name="connsiteY19" fmla="*/ 3946525 h 5738812"/>
                  <a:gd name="connsiteX20" fmla="*/ 2881313 w 3886200"/>
                  <a:gd name="connsiteY20" fmla="*/ 4308475 h 5738812"/>
                  <a:gd name="connsiteX21" fmla="*/ 2965450 w 3886200"/>
                  <a:gd name="connsiteY21" fmla="*/ 4498975 h 5738812"/>
                  <a:gd name="connsiteX22" fmla="*/ 3094038 w 3886200"/>
                  <a:gd name="connsiteY22" fmla="*/ 4630737 h 5738812"/>
                  <a:gd name="connsiteX23" fmla="*/ 3216275 w 3886200"/>
                  <a:gd name="connsiteY23" fmla="*/ 4826000 h 5738812"/>
                  <a:gd name="connsiteX24" fmla="*/ 3448050 w 3886200"/>
                  <a:gd name="connsiteY24" fmla="*/ 5094288 h 5738812"/>
                  <a:gd name="connsiteX25" fmla="*/ 3886200 w 3886200"/>
                  <a:gd name="connsiteY25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2226469 w 3886200"/>
                  <a:gd name="connsiteY18" fmla="*/ 3798888 h 5738812"/>
                  <a:gd name="connsiteX19" fmla="*/ 2605087 w 3886200"/>
                  <a:gd name="connsiteY19" fmla="*/ 3946525 h 5738812"/>
                  <a:gd name="connsiteX20" fmla="*/ 2881313 w 3886200"/>
                  <a:gd name="connsiteY20" fmla="*/ 4308475 h 5738812"/>
                  <a:gd name="connsiteX21" fmla="*/ 2965450 w 3886200"/>
                  <a:gd name="connsiteY21" fmla="*/ 4498975 h 5738812"/>
                  <a:gd name="connsiteX22" fmla="*/ 3094038 w 3886200"/>
                  <a:gd name="connsiteY22" fmla="*/ 4630737 h 5738812"/>
                  <a:gd name="connsiteX23" fmla="*/ 3216275 w 3886200"/>
                  <a:gd name="connsiteY23" fmla="*/ 4826000 h 5738812"/>
                  <a:gd name="connsiteX24" fmla="*/ 3448050 w 3886200"/>
                  <a:gd name="connsiteY24" fmla="*/ 5094288 h 5738812"/>
                  <a:gd name="connsiteX25" fmla="*/ 3886200 w 3886200"/>
                  <a:gd name="connsiteY25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1833563 w 3886200"/>
                  <a:gd name="connsiteY18" fmla="*/ 3167856 h 5738812"/>
                  <a:gd name="connsiteX19" fmla="*/ 2226469 w 3886200"/>
                  <a:gd name="connsiteY19" fmla="*/ 3798888 h 5738812"/>
                  <a:gd name="connsiteX20" fmla="*/ 2605087 w 3886200"/>
                  <a:gd name="connsiteY20" fmla="*/ 3946525 h 5738812"/>
                  <a:gd name="connsiteX21" fmla="*/ 2881313 w 3886200"/>
                  <a:gd name="connsiteY21" fmla="*/ 4308475 h 5738812"/>
                  <a:gd name="connsiteX22" fmla="*/ 2965450 w 3886200"/>
                  <a:gd name="connsiteY22" fmla="*/ 4498975 h 5738812"/>
                  <a:gd name="connsiteX23" fmla="*/ 3094038 w 3886200"/>
                  <a:gd name="connsiteY23" fmla="*/ 4630737 h 5738812"/>
                  <a:gd name="connsiteX24" fmla="*/ 3216275 w 3886200"/>
                  <a:gd name="connsiteY24" fmla="*/ 4826000 h 5738812"/>
                  <a:gd name="connsiteX25" fmla="*/ 3448050 w 3886200"/>
                  <a:gd name="connsiteY25" fmla="*/ 5094288 h 5738812"/>
                  <a:gd name="connsiteX26" fmla="*/ 3886200 w 3886200"/>
                  <a:gd name="connsiteY26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1833563 w 3886200"/>
                  <a:gd name="connsiteY18" fmla="*/ 3167856 h 5738812"/>
                  <a:gd name="connsiteX19" fmla="*/ 2226469 w 3886200"/>
                  <a:gd name="connsiteY19" fmla="*/ 3798888 h 5738812"/>
                  <a:gd name="connsiteX20" fmla="*/ 2605087 w 3886200"/>
                  <a:gd name="connsiteY20" fmla="*/ 3946525 h 5738812"/>
                  <a:gd name="connsiteX21" fmla="*/ 2881313 w 3886200"/>
                  <a:gd name="connsiteY21" fmla="*/ 4308475 h 5738812"/>
                  <a:gd name="connsiteX22" fmla="*/ 2965450 w 3886200"/>
                  <a:gd name="connsiteY22" fmla="*/ 4498975 h 5738812"/>
                  <a:gd name="connsiteX23" fmla="*/ 3094038 w 3886200"/>
                  <a:gd name="connsiteY23" fmla="*/ 4630737 h 5738812"/>
                  <a:gd name="connsiteX24" fmla="*/ 3216275 w 3886200"/>
                  <a:gd name="connsiteY24" fmla="*/ 4826000 h 5738812"/>
                  <a:gd name="connsiteX25" fmla="*/ 3448050 w 3886200"/>
                  <a:gd name="connsiteY25" fmla="*/ 5094288 h 5738812"/>
                  <a:gd name="connsiteX26" fmla="*/ 3886200 w 3886200"/>
                  <a:gd name="connsiteY26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1833563 w 3886200"/>
                  <a:gd name="connsiteY18" fmla="*/ 3167856 h 5738812"/>
                  <a:gd name="connsiteX19" fmla="*/ 2226469 w 3886200"/>
                  <a:gd name="connsiteY19" fmla="*/ 3798888 h 5738812"/>
                  <a:gd name="connsiteX20" fmla="*/ 2605087 w 3886200"/>
                  <a:gd name="connsiteY20" fmla="*/ 3946525 h 5738812"/>
                  <a:gd name="connsiteX21" fmla="*/ 2881313 w 3886200"/>
                  <a:gd name="connsiteY21" fmla="*/ 4308475 h 5738812"/>
                  <a:gd name="connsiteX22" fmla="*/ 2965450 w 3886200"/>
                  <a:gd name="connsiteY22" fmla="*/ 4498975 h 5738812"/>
                  <a:gd name="connsiteX23" fmla="*/ 3094038 w 3886200"/>
                  <a:gd name="connsiteY23" fmla="*/ 4630737 h 5738812"/>
                  <a:gd name="connsiteX24" fmla="*/ 3448050 w 3886200"/>
                  <a:gd name="connsiteY24" fmla="*/ 5094288 h 5738812"/>
                  <a:gd name="connsiteX25" fmla="*/ 3886200 w 3886200"/>
                  <a:gd name="connsiteY25" fmla="*/ 5738812 h 5738812"/>
                  <a:gd name="connsiteX0" fmla="*/ 0 w 3886200"/>
                  <a:gd name="connsiteY0" fmla="*/ 0 h 5738812"/>
                  <a:gd name="connsiteX1" fmla="*/ 66675 w 3886200"/>
                  <a:gd name="connsiteY1" fmla="*/ 136525 h 5738812"/>
                  <a:gd name="connsiteX2" fmla="*/ 92075 w 3886200"/>
                  <a:gd name="connsiteY2" fmla="*/ 203200 h 5738812"/>
                  <a:gd name="connsiteX3" fmla="*/ 130175 w 3886200"/>
                  <a:gd name="connsiteY3" fmla="*/ 241300 h 5738812"/>
                  <a:gd name="connsiteX4" fmla="*/ 184150 w 3886200"/>
                  <a:gd name="connsiteY4" fmla="*/ 301625 h 5738812"/>
                  <a:gd name="connsiteX5" fmla="*/ 200025 w 3886200"/>
                  <a:gd name="connsiteY5" fmla="*/ 425450 h 5738812"/>
                  <a:gd name="connsiteX6" fmla="*/ 241300 w 3886200"/>
                  <a:gd name="connsiteY6" fmla="*/ 463550 h 5738812"/>
                  <a:gd name="connsiteX7" fmla="*/ 298450 w 3886200"/>
                  <a:gd name="connsiteY7" fmla="*/ 508000 h 5738812"/>
                  <a:gd name="connsiteX8" fmla="*/ 365125 w 3886200"/>
                  <a:gd name="connsiteY8" fmla="*/ 631825 h 5738812"/>
                  <a:gd name="connsiteX9" fmla="*/ 457200 w 3886200"/>
                  <a:gd name="connsiteY9" fmla="*/ 714375 h 5738812"/>
                  <a:gd name="connsiteX10" fmla="*/ 736600 w 3886200"/>
                  <a:gd name="connsiteY10" fmla="*/ 1057275 h 5738812"/>
                  <a:gd name="connsiteX11" fmla="*/ 854075 w 3886200"/>
                  <a:gd name="connsiteY11" fmla="*/ 1165225 h 5738812"/>
                  <a:gd name="connsiteX12" fmla="*/ 885825 w 3886200"/>
                  <a:gd name="connsiteY12" fmla="*/ 1206500 h 5738812"/>
                  <a:gd name="connsiteX13" fmla="*/ 904875 w 3886200"/>
                  <a:gd name="connsiteY13" fmla="*/ 1247775 h 5738812"/>
                  <a:gd name="connsiteX14" fmla="*/ 965200 w 3886200"/>
                  <a:gd name="connsiteY14" fmla="*/ 1270000 h 5738812"/>
                  <a:gd name="connsiteX15" fmla="*/ 1019175 w 3886200"/>
                  <a:gd name="connsiteY15" fmla="*/ 1381125 h 5738812"/>
                  <a:gd name="connsiteX16" fmla="*/ 1244600 w 3886200"/>
                  <a:gd name="connsiteY16" fmla="*/ 1714500 h 5738812"/>
                  <a:gd name="connsiteX17" fmla="*/ 1419225 w 3886200"/>
                  <a:gd name="connsiteY17" fmla="*/ 2124075 h 5738812"/>
                  <a:gd name="connsiteX18" fmla="*/ 1833563 w 3886200"/>
                  <a:gd name="connsiteY18" fmla="*/ 3167856 h 5738812"/>
                  <a:gd name="connsiteX19" fmla="*/ 2226469 w 3886200"/>
                  <a:gd name="connsiteY19" fmla="*/ 3798888 h 5738812"/>
                  <a:gd name="connsiteX20" fmla="*/ 2605087 w 3886200"/>
                  <a:gd name="connsiteY20" fmla="*/ 3946525 h 5738812"/>
                  <a:gd name="connsiteX21" fmla="*/ 2881313 w 3886200"/>
                  <a:gd name="connsiteY21" fmla="*/ 4308475 h 5738812"/>
                  <a:gd name="connsiteX22" fmla="*/ 2965450 w 3886200"/>
                  <a:gd name="connsiteY22" fmla="*/ 4498975 h 5738812"/>
                  <a:gd name="connsiteX23" fmla="*/ 3094038 w 3886200"/>
                  <a:gd name="connsiteY23" fmla="*/ 4630737 h 5738812"/>
                  <a:gd name="connsiteX24" fmla="*/ 3886200 w 3886200"/>
                  <a:gd name="connsiteY24" fmla="*/ 5738812 h 5738812"/>
                  <a:gd name="connsiteX0" fmla="*/ 0 w 3094038"/>
                  <a:gd name="connsiteY0" fmla="*/ 0 h 4630737"/>
                  <a:gd name="connsiteX1" fmla="*/ 66675 w 3094038"/>
                  <a:gd name="connsiteY1" fmla="*/ 136525 h 4630737"/>
                  <a:gd name="connsiteX2" fmla="*/ 92075 w 3094038"/>
                  <a:gd name="connsiteY2" fmla="*/ 203200 h 4630737"/>
                  <a:gd name="connsiteX3" fmla="*/ 130175 w 3094038"/>
                  <a:gd name="connsiteY3" fmla="*/ 241300 h 4630737"/>
                  <a:gd name="connsiteX4" fmla="*/ 184150 w 3094038"/>
                  <a:gd name="connsiteY4" fmla="*/ 301625 h 4630737"/>
                  <a:gd name="connsiteX5" fmla="*/ 200025 w 3094038"/>
                  <a:gd name="connsiteY5" fmla="*/ 425450 h 4630737"/>
                  <a:gd name="connsiteX6" fmla="*/ 241300 w 3094038"/>
                  <a:gd name="connsiteY6" fmla="*/ 463550 h 4630737"/>
                  <a:gd name="connsiteX7" fmla="*/ 298450 w 3094038"/>
                  <a:gd name="connsiteY7" fmla="*/ 508000 h 4630737"/>
                  <a:gd name="connsiteX8" fmla="*/ 365125 w 3094038"/>
                  <a:gd name="connsiteY8" fmla="*/ 631825 h 4630737"/>
                  <a:gd name="connsiteX9" fmla="*/ 457200 w 3094038"/>
                  <a:gd name="connsiteY9" fmla="*/ 714375 h 4630737"/>
                  <a:gd name="connsiteX10" fmla="*/ 736600 w 3094038"/>
                  <a:gd name="connsiteY10" fmla="*/ 1057275 h 4630737"/>
                  <a:gd name="connsiteX11" fmla="*/ 854075 w 3094038"/>
                  <a:gd name="connsiteY11" fmla="*/ 1165225 h 4630737"/>
                  <a:gd name="connsiteX12" fmla="*/ 885825 w 3094038"/>
                  <a:gd name="connsiteY12" fmla="*/ 1206500 h 4630737"/>
                  <a:gd name="connsiteX13" fmla="*/ 904875 w 3094038"/>
                  <a:gd name="connsiteY13" fmla="*/ 1247775 h 4630737"/>
                  <a:gd name="connsiteX14" fmla="*/ 965200 w 3094038"/>
                  <a:gd name="connsiteY14" fmla="*/ 1270000 h 4630737"/>
                  <a:gd name="connsiteX15" fmla="*/ 1019175 w 3094038"/>
                  <a:gd name="connsiteY15" fmla="*/ 1381125 h 4630737"/>
                  <a:gd name="connsiteX16" fmla="*/ 1244600 w 3094038"/>
                  <a:gd name="connsiteY16" fmla="*/ 1714500 h 4630737"/>
                  <a:gd name="connsiteX17" fmla="*/ 1419225 w 3094038"/>
                  <a:gd name="connsiteY17" fmla="*/ 2124075 h 4630737"/>
                  <a:gd name="connsiteX18" fmla="*/ 1833563 w 3094038"/>
                  <a:gd name="connsiteY18" fmla="*/ 3167856 h 4630737"/>
                  <a:gd name="connsiteX19" fmla="*/ 2226469 w 3094038"/>
                  <a:gd name="connsiteY19" fmla="*/ 3798888 h 4630737"/>
                  <a:gd name="connsiteX20" fmla="*/ 2605087 w 3094038"/>
                  <a:gd name="connsiteY20" fmla="*/ 3946525 h 4630737"/>
                  <a:gd name="connsiteX21" fmla="*/ 2881313 w 3094038"/>
                  <a:gd name="connsiteY21" fmla="*/ 4308475 h 4630737"/>
                  <a:gd name="connsiteX22" fmla="*/ 2965450 w 3094038"/>
                  <a:gd name="connsiteY22" fmla="*/ 4498975 h 4630737"/>
                  <a:gd name="connsiteX23" fmla="*/ 3094038 w 3094038"/>
                  <a:gd name="connsiteY23" fmla="*/ 4630737 h 463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94038" h="4630737">
                    <a:moveTo>
                      <a:pt x="0" y="0"/>
                    </a:moveTo>
                    <a:cubicBezTo>
                      <a:pt x="25664" y="51329"/>
                      <a:pt x="51329" y="102658"/>
                      <a:pt x="66675" y="136525"/>
                    </a:cubicBezTo>
                    <a:cubicBezTo>
                      <a:pt x="82021" y="170392"/>
                      <a:pt x="81492" y="185738"/>
                      <a:pt x="92075" y="203200"/>
                    </a:cubicBezTo>
                    <a:cubicBezTo>
                      <a:pt x="102658" y="220663"/>
                      <a:pt x="130175" y="241300"/>
                      <a:pt x="130175" y="241300"/>
                    </a:cubicBezTo>
                    <a:cubicBezTo>
                      <a:pt x="145521" y="257704"/>
                      <a:pt x="172508" y="270933"/>
                      <a:pt x="184150" y="301625"/>
                    </a:cubicBezTo>
                    <a:cubicBezTo>
                      <a:pt x="195792" y="332317"/>
                      <a:pt x="190500" y="398463"/>
                      <a:pt x="200025" y="425450"/>
                    </a:cubicBezTo>
                    <a:cubicBezTo>
                      <a:pt x="209550" y="452437"/>
                      <a:pt x="224896" y="449792"/>
                      <a:pt x="241300" y="463550"/>
                    </a:cubicBezTo>
                    <a:cubicBezTo>
                      <a:pt x="257704" y="477308"/>
                      <a:pt x="277813" y="479954"/>
                      <a:pt x="298450" y="508000"/>
                    </a:cubicBezTo>
                    <a:cubicBezTo>
                      <a:pt x="319088" y="536046"/>
                      <a:pt x="338667" y="597429"/>
                      <a:pt x="365125" y="631825"/>
                    </a:cubicBezTo>
                    <a:cubicBezTo>
                      <a:pt x="391583" y="666221"/>
                      <a:pt x="395288" y="643467"/>
                      <a:pt x="457200" y="714375"/>
                    </a:cubicBezTo>
                    <a:cubicBezTo>
                      <a:pt x="519112" y="785283"/>
                      <a:pt x="670454" y="982133"/>
                      <a:pt x="736600" y="1057275"/>
                    </a:cubicBezTo>
                    <a:cubicBezTo>
                      <a:pt x="802746" y="1132417"/>
                      <a:pt x="829204" y="1140354"/>
                      <a:pt x="854075" y="1165225"/>
                    </a:cubicBezTo>
                    <a:cubicBezTo>
                      <a:pt x="878946" y="1190096"/>
                      <a:pt x="877358" y="1192742"/>
                      <a:pt x="885825" y="1206500"/>
                    </a:cubicBezTo>
                    <a:cubicBezTo>
                      <a:pt x="894292" y="1220258"/>
                      <a:pt x="891646" y="1237192"/>
                      <a:pt x="904875" y="1247775"/>
                    </a:cubicBezTo>
                    <a:cubicBezTo>
                      <a:pt x="918104" y="1258358"/>
                      <a:pt x="946150" y="1247775"/>
                      <a:pt x="965200" y="1270000"/>
                    </a:cubicBezTo>
                    <a:cubicBezTo>
                      <a:pt x="984250" y="1292225"/>
                      <a:pt x="972608" y="1307042"/>
                      <a:pt x="1019175" y="1381125"/>
                    </a:cubicBezTo>
                    <a:cubicBezTo>
                      <a:pt x="1065742" y="1455208"/>
                      <a:pt x="1177925" y="1590675"/>
                      <a:pt x="1244600" y="1714500"/>
                    </a:cubicBezTo>
                    <a:cubicBezTo>
                      <a:pt x="1311275" y="1838325"/>
                      <a:pt x="1316302" y="1885421"/>
                      <a:pt x="1419225" y="2124075"/>
                    </a:cubicBezTo>
                    <a:cubicBezTo>
                      <a:pt x="1522148" y="2362729"/>
                      <a:pt x="1699022" y="2888721"/>
                      <a:pt x="1833563" y="3167856"/>
                    </a:cubicBezTo>
                    <a:cubicBezTo>
                      <a:pt x="1968104" y="3446992"/>
                      <a:pt x="2124075" y="3653632"/>
                      <a:pt x="2226469" y="3798888"/>
                    </a:cubicBezTo>
                    <a:cubicBezTo>
                      <a:pt x="2333626" y="3843074"/>
                      <a:pt x="2520950" y="3834209"/>
                      <a:pt x="2605087" y="3946525"/>
                    </a:cubicBezTo>
                    <a:cubicBezTo>
                      <a:pt x="2809081" y="4184385"/>
                      <a:pt x="2836731" y="4398962"/>
                      <a:pt x="2881313" y="4308475"/>
                    </a:cubicBezTo>
                    <a:cubicBezTo>
                      <a:pt x="2904464" y="4415631"/>
                      <a:pt x="2926027" y="4450027"/>
                      <a:pt x="2965450" y="4498975"/>
                    </a:cubicBezTo>
                    <a:cubicBezTo>
                      <a:pt x="3097477" y="4730221"/>
                      <a:pt x="2940580" y="4424097"/>
                      <a:pt x="3094038" y="4630737"/>
                    </a:cubicBezTo>
                  </a:path>
                </a:pathLst>
              </a:custGeom>
              <a:noFill/>
              <a:ln>
                <a:solidFill>
                  <a:srgbClr val="008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D2400A65-2859-ED34-4CBF-1BC14FCC15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1259" y="7579411"/>
                <a:ext cx="306995" cy="0"/>
              </a:xfrm>
              <a:prstGeom prst="line">
                <a:avLst/>
              </a:prstGeom>
              <a:ln w="38100">
                <a:solidFill>
                  <a:srgbClr val="008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1" name="Image 32">
                <a:extLst>
                  <a:ext uri="{FF2B5EF4-FFF2-40B4-BE49-F238E27FC236}">
                    <a16:creationId xmlns:a16="http://schemas.microsoft.com/office/drawing/2014/main" id="{EE8A6FA2-E93F-6F53-0EDE-F3FF762E31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4945" t="27658" r="10354" b="30252"/>
              <a:stretch/>
            </p:blipFill>
            <p:spPr>
              <a:xfrm>
                <a:off x="1282780" y="6611665"/>
                <a:ext cx="4432346" cy="3537319"/>
              </a:xfrm>
              <a:prstGeom prst="rect">
                <a:avLst/>
              </a:prstGeom>
            </p:spPr>
          </p:pic>
        </p:grpSp>
        <p:cxnSp>
          <p:nvCxnSpPr>
            <p:cNvPr id="96" name="直線矢印コネクタ 95">
              <a:extLst>
                <a:ext uri="{FF2B5EF4-FFF2-40B4-BE49-F238E27FC236}">
                  <a16:creationId xmlns:a16="http://schemas.microsoft.com/office/drawing/2014/main" id="{7DEB4BF0-88AB-A893-42BF-73E372E67517}"/>
                </a:ext>
              </a:extLst>
            </p:cNvPr>
            <p:cNvCxnSpPr/>
            <p:nvPr/>
          </p:nvCxnSpPr>
          <p:spPr>
            <a:xfrm>
              <a:off x="2371060" y="7790310"/>
              <a:ext cx="0" cy="4648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378594F1-DEFD-4D38-60B1-3EBC09C9BF99}"/>
                </a:ext>
              </a:extLst>
            </p:cNvPr>
            <p:cNvSpPr txBox="1"/>
            <p:nvPr/>
          </p:nvSpPr>
          <p:spPr>
            <a:xfrm>
              <a:off x="2143641" y="7454926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dirty="0" err="1"/>
                <a:t>bump</a:t>
              </a:r>
              <a:endParaRPr kumimoji="1" lang="ja-JP" altLang="en-US" dirty="0"/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1B12563E-5AD9-E0F4-34F0-23798A1CAA40}"/>
                </a:ext>
              </a:extLst>
            </p:cNvPr>
            <p:cNvSpPr txBox="1"/>
            <p:nvPr/>
          </p:nvSpPr>
          <p:spPr>
            <a:xfrm>
              <a:off x="2908722" y="8380233"/>
              <a:ext cx="10102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dirty="0" err="1"/>
                <a:t>shoulder</a:t>
              </a:r>
              <a:endParaRPr kumimoji="1" lang="ja-JP" altLang="en-US" dirty="0"/>
            </a:p>
          </p:txBody>
        </p:sp>
        <p:cxnSp>
          <p:nvCxnSpPr>
            <p:cNvPr id="99" name="直線矢印コネクタ 98">
              <a:extLst>
                <a:ext uri="{FF2B5EF4-FFF2-40B4-BE49-F238E27FC236}">
                  <a16:creationId xmlns:a16="http://schemas.microsoft.com/office/drawing/2014/main" id="{91F79982-8A54-6D29-AF28-3D100CA40753}"/>
                </a:ext>
              </a:extLst>
            </p:cNvPr>
            <p:cNvCxnSpPr/>
            <p:nvPr/>
          </p:nvCxnSpPr>
          <p:spPr>
            <a:xfrm>
              <a:off x="3136604" y="8698534"/>
              <a:ext cx="0" cy="4648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8BFDA987-6EC4-3500-6247-1E651E6EC05D}"/>
                </a:ext>
              </a:extLst>
            </p:cNvPr>
            <p:cNvSpPr txBox="1"/>
            <p:nvPr/>
          </p:nvSpPr>
          <p:spPr>
            <a:xfrm>
              <a:off x="4832607" y="8760832"/>
              <a:ext cx="475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dirty="0" err="1"/>
                <a:t>tail</a:t>
              </a:r>
              <a:endParaRPr kumimoji="1" lang="ja-JP" altLang="en-US" dirty="0"/>
            </a:p>
          </p:txBody>
        </p:sp>
        <p:cxnSp>
          <p:nvCxnSpPr>
            <p:cNvPr id="101" name="直線矢印コネクタ 100">
              <a:extLst>
                <a:ext uri="{FF2B5EF4-FFF2-40B4-BE49-F238E27FC236}">
                  <a16:creationId xmlns:a16="http://schemas.microsoft.com/office/drawing/2014/main" id="{CE786999-DD61-3AFD-C642-E6E90B19B889}"/>
                </a:ext>
              </a:extLst>
            </p:cNvPr>
            <p:cNvCxnSpPr/>
            <p:nvPr/>
          </p:nvCxnSpPr>
          <p:spPr>
            <a:xfrm>
              <a:off x="5070205" y="9111395"/>
              <a:ext cx="0" cy="4648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右中かっこ 101">
              <a:extLst>
                <a:ext uri="{FF2B5EF4-FFF2-40B4-BE49-F238E27FC236}">
                  <a16:creationId xmlns:a16="http://schemas.microsoft.com/office/drawing/2014/main" id="{0A72C685-BD8B-FDE8-4CE8-E0795700E681}"/>
                </a:ext>
              </a:extLst>
            </p:cNvPr>
            <p:cNvSpPr/>
            <p:nvPr/>
          </p:nvSpPr>
          <p:spPr>
            <a:xfrm rot="16200000">
              <a:off x="4956478" y="8530593"/>
              <a:ext cx="223283" cy="2313126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76D7505B-756A-4453-F5DB-3331DEC73322}"/>
                </a:ext>
              </a:extLst>
            </p:cNvPr>
            <p:cNvSpPr txBox="1"/>
            <p:nvPr/>
          </p:nvSpPr>
          <p:spPr>
            <a:xfrm>
              <a:off x="2326484" y="7037089"/>
              <a:ext cx="30364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Gamma spectrum in lab frame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29162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9CAACA-C58B-97F3-6B80-B47E1159E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895350"/>
          </a:xfrm>
        </p:spPr>
        <p:txBody>
          <a:bodyPr/>
          <a:lstStyle/>
          <a:p>
            <a:r>
              <a:rPr lang="fr-FR" dirty="0" err="1"/>
              <a:t>Bump</a:t>
            </a:r>
            <a:r>
              <a:rPr lang="fr-FR" dirty="0"/>
              <a:t> </a:t>
            </a:r>
            <a:r>
              <a:rPr lang="fr-FR" dirty="0" err="1"/>
              <a:t>around</a:t>
            </a:r>
            <a:r>
              <a:rPr lang="fr-FR" dirty="0"/>
              <a:t> 4 MeV</a:t>
            </a:r>
            <a:endParaRPr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8EEC43-7028-E07F-714A-9E578426C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353" y="5487188"/>
            <a:ext cx="11133197" cy="461439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bump around 4 MeV, seen as a bump, is a </a:t>
            </a:r>
            <a:r>
              <a:rPr lang="fr-FR" dirty="0" err="1">
                <a:solidFill>
                  <a:srgbClr val="FF0000"/>
                </a:solidFill>
              </a:rPr>
              <a:t>fingerprint</a:t>
            </a:r>
            <a:r>
              <a:rPr lang="fr-FR" dirty="0">
                <a:solidFill>
                  <a:srgbClr val="FF0000"/>
                </a:solidFill>
              </a:rPr>
              <a:t> of Sn-132 and Sb-133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They have few states below ~4 MeV owing to their </a:t>
            </a:r>
            <a:r>
              <a:rPr lang="en-US" dirty="0">
                <a:solidFill>
                  <a:srgbClr val="FF0000"/>
                </a:solidFill>
              </a:rPr>
              <a:t>closed shells </a:t>
            </a:r>
            <a:r>
              <a:rPr lang="en-US" dirty="0"/>
              <a:t>-&gt;</a:t>
            </a:r>
            <a:r>
              <a:rPr lang="fr-FR" dirty="0"/>
              <a:t> Emit 4MeV gamma </a:t>
            </a:r>
            <a:endParaRPr lang="en-US" dirty="0"/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E3910C7B-2EE7-8318-7184-8765E8EDB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8</a:t>
            </a:fld>
            <a:endParaRPr kumimoji="1" lang="ja-JP" altLang="en-US"/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B2A369BA-E06C-B136-4DFC-466CC7496065}"/>
              </a:ext>
            </a:extLst>
          </p:cNvPr>
          <p:cNvGrpSpPr/>
          <p:nvPr/>
        </p:nvGrpSpPr>
        <p:grpSpPr>
          <a:xfrm>
            <a:off x="178088" y="981209"/>
            <a:ext cx="6038360" cy="4314771"/>
            <a:chOff x="99741" y="1322694"/>
            <a:chExt cx="6253506" cy="446850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BA1C2A8-B27A-389A-541F-C43A073D9D1A}"/>
                </a:ext>
              </a:extLst>
            </p:cNvPr>
            <p:cNvGrpSpPr/>
            <p:nvPr/>
          </p:nvGrpSpPr>
          <p:grpSpPr>
            <a:xfrm>
              <a:off x="420832" y="1578718"/>
              <a:ext cx="5932415" cy="4038522"/>
              <a:chOff x="1411761" y="2123681"/>
              <a:chExt cx="5932415" cy="4038522"/>
            </a:xfrm>
          </p:grpSpPr>
          <p:pic>
            <p:nvPicPr>
              <p:cNvPr id="5" name="図 4">
                <a:extLst>
                  <a:ext uri="{FF2B5EF4-FFF2-40B4-BE49-F238E27FC236}">
                    <a16:creationId xmlns:a16="http://schemas.microsoft.com/office/drawing/2014/main" id="{CF3A4DD4-8B03-D698-F778-BC894ABB58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378" t="14950" r="12700" b="7817"/>
              <a:stretch/>
            </p:blipFill>
            <p:spPr>
              <a:xfrm>
                <a:off x="1547037" y="2123681"/>
                <a:ext cx="5709684" cy="4038522"/>
              </a:xfrm>
              <a:prstGeom prst="rect">
                <a:avLst/>
              </a:prstGeom>
            </p:spPr>
          </p:pic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4C60D223-A20A-CC42-860A-73DDCA06E3DD}"/>
                  </a:ext>
                </a:extLst>
              </p:cNvPr>
              <p:cNvGrpSpPr/>
              <p:nvPr/>
            </p:nvGrpSpPr>
            <p:grpSpPr>
              <a:xfrm>
                <a:off x="1920588" y="2257356"/>
                <a:ext cx="234803" cy="3524008"/>
                <a:chOff x="6917288" y="1279120"/>
                <a:chExt cx="234803" cy="3524008"/>
              </a:xfrm>
            </p:grpSpPr>
            <p:pic>
              <p:nvPicPr>
                <p:cNvPr id="33" name="図 32">
                  <a:extLst>
                    <a:ext uri="{FF2B5EF4-FFF2-40B4-BE49-F238E27FC236}">
                      <a16:creationId xmlns:a16="http://schemas.microsoft.com/office/drawing/2014/main" id="{75E73779-ADE8-9E30-D36C-9A8F525B4B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0103" t="32427" r="86706" b="63182"/>
                <a:stretch/>
              </p:blipFill>
              <p:spPr>
                <a:xfrm>
                  <a:off x="6931361" y="1279120"/>
                  <a:ext cx="220730" cy="230636"/>
                </a:xfrm>
                <a:prstGeom prst="rect">
                  <a:avLst/>
                </a:prstGeom>
              </p:spPr>
            </p:pic>
            <p:pic>
              <p:nvPicPr>
                <p:cNvPr id="34" name="図 33">
                  <a:extLst>
                    <a:ext uri="{FF2B5EF4-FFF2-40B4-BE49-F238E27FC236}">
                      <a16:creationId xmlns:a16="http://schemas.microsoft.com/office/drawing/2014/main" id="{1590DBBB-E2E9-27F8-7720-29731985FD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9899" t="27456" r="86706" b="63182"/>
                <a:stretch/>
              </p:blipFill>
              <p:spPr>
                <a:xfrm>
                  <a:off x="6917288" y="1488556"/>
                  <a:ext cx="234803" cy="491770"/>
                </a:xfrm>
                <a:prstGeom prst="rect">
                  <a:avLst/>
                </a:prstGeom>
              </p:spPr>
            </p:pic>
            <p:pic>
              <p:nvPicPr>
                <p:cNvPr id="35" name="図 34">
                  <a:extLst>
                    <a:ext uri="{FF2B5EF4-FFF2-40B4-BE49-F238E27FC236}">
                      <a16:creationId xmlns:a16="http://schemas.microsoft.com/office/drawing/2014/main" id="{1A80596F-08A2-725B-BCC1-64E93A534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9899" t="27456" r="86706" b="63182"/>
                <a:stretch/>
              </p:blipFill>
              <p:spPr>
                <a:xfrm>
                  <a:off x="6917288" y="1959126"/>
                  <a:ext cx="234803" cy="491770"/>
                </a:xfrm>
                <a:prstGeom prst="rect">
                  <a:avLst/>
                </a:prstGeom>
              </p:spPr>
            </p:pic>
            <p:pic>
              <p:nvPicPr>
                <p:cNvPr id="36" name="図 35">
                  <a:extLst>
                    <a:ext uri="{FF2B5EF4-FFF2-40B4-BE49-F238E27FC236}">
                      <a16:creationId xmlns:a16="http://schemas.microsoft.com/office/drawing/2014/main" id="{4FEFC1D7-875E-ACDE-1DA2-9807C5215F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9899" t="27456" r="86706" b="63182"/>
                <a:stretch/>
              </p:blipFill>
              <p:spPr>
                <a:xfrm>
                  <a:off x="6917288" y="2431699"/>
                  <a:ext cx="234803" cy="491770"/>
                </a:xfrm>
                <a:prstGeom prst="rect">
                  <a:avLst/>
                </a:prstGeom>
              </p:spPr>
            </p:pic>
            <p:pic>
              <p:nvPicPr>
                <p:cNvPr id="37" name="図 36">
                  <a:extLst>
                    <a:ext uri="{FF2B5EF4-FFF2-40B4-BE49-F238E27FC236}">
                      <a16:creationId xmlns:a16="http://schemas.microsoft.com/office/drawing/2014/main" id="{9C6B8404-1385-5E99-22D4-AE4871052E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9899" t="27456" r="86706" b="63182"/>
                <a:stretch/>
              </p:blipFill>
              <p:spPr>
                <a:xfrm>
                  <a:off x="6917288" y="2900266"/>
                  <a:ext cx="234803" cy="491770"/>
                </a:xfrm>
                <a:prstGeom prst="rect">
                  <a:avLst/>
                </a:prstGeom>
              </p:spPr>
            </p:pic>
            <p:pic>
              <p:nvPicPr>
                <p:cNvPr id="38" name="図 37">
                  <a:extLst>
                    <a:ext uri="{FF2B5EF4-FFF2-40B4-BE49-F238E27FC236}">
                      <a16:creationId xmlns:a16="http://schemas.microsoft.com/office/drawing/2014/main" id="{4D0FE3C6-5E77-FC2A-309D-6B67D63ADD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9899" t="27456" r="86706" b="63182"/>
                <a:stretch/>
              </p:blipFill>
              <p:spPr>
                <a:xfrm>
                  <a:off x="6917288" y="3372921"/>
                  <a:ext cx="234803" cy="491770"/>
                </a:xfrm>
                <a:prstGeom prst="rect">
                  <a:avLst/>
                </a:prstGeom>
              </p:spPr>
            </p:pic>
            <p:pic>
              <p:nvPicPr>
                <p:cNvPr id="39" name="図 38">
                  <a:extLst>
                    <a:ext uri="{FF2B5EF4-FFF2-40B4-BE49-F238E27FC236}">
                      <a16:creationId xmlns:a16="http://schemas.microsoft.com/office/drawing/2014/main" id="{D6D7A6E0-77E0-D7DC-B831-1009ACC15B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9899" t="27456" r="86706" b="63182"/>
                <a:stretch/>
              </p:blipFill>
              <p:spPr>
                <a:xfrm>
                  <a:off x="6917288" y="3841406"/>
                  <a:ext cx="234803" cy="491770"/>
                </a:xfrm>
                <a:prstGeom prst="rect">
                  <a:avLst/>
                </a:prstGeom>
              </p:spPr>
            </p:pic>
            <p:pic>
              <p:nvPicPr>
                <p:cNvPr id="40" name="図 39">
                  <a:extLst>
                    <a:ext uri="{FF2B5EF4-FFF2-40B4-BE49-F238E27FC236}">
                      <a16:creationId xmlns:a16="http://schemas.microsoft.com/office/drawing/2014/main" id="{E56ECCF4-906D-BB49-1412-27A24D084E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9899" t="27456" r="86706" b="63182"/>
                <a:stretch/>
              </p:blipFill>
              <p:spPr>
                <a:xfrm>
                  <a:off x="6917288" y="4311358"/>
                  <a:ext cx="234803" cy="491770"/>
                </a:xfrm>
                <a:prstGeom prst="rect">
                  <a:avLst/>
                </a:prstGeom>
              </p:spPr>
            </p:pic>
          </p:grp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7D74EFBB-D116-DDBA-ABF6-6D373A47796A}"/>
                  </a:ext>
                </a:extLst>
              </p:cNvPr>
              <p:cNvSpPr txBox="1"/>
              <p:nvPr/>
            </p:nvSpPr>
            <p:spPr>
              <a:xfrm>
                <a:off x="1411761" y="5105259"/>
                <a:ext cx="5741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r>
                  <a:rPr kumimoji="1" lang="en-US" altLang="ja-JP" baseline="30000" dirty="0"/>
                  <a:t>-6</a:t>
                </a:r>
                <a:endParaRPr kumimoji="1" lang="ja-JP" altLang="en-US" baseline="30000" dirty="0"/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CC7D69A4-9B27-6885-9339-75D859F1A194}"/>
                  </a:ext>
                </a:extLst>
              </p:cNvPr>
              <p:cNvSpPr txBox="1"/>
              <p:nvPr/>
            </p:nvSpPr>
            <p:spPr>
              <a:xfrm>
                <a:off x="1411761" y="4637912"/>
                <a:ext cx="5741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r>
                  <a:rPr kumimoji="1" lang="en-US" altLang="ja-JP" baseline="30000" dirty="0"/>
                  <a:t>-5</a:t>
                </a:r>
                <a:endParaRPr kumimoji="1" lang="ja-JP" altLang="en-US" baseline="30000" dirty="0"/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F54DE465-BD5A-C99C-AAA4-E71291B50589}"/>
                  </a:ext>
                </a:extLst>
              </p:cNvPr>
              <p:cNvSpPr txBox="1"/>
              <p:nvPr/>
            </p:nvSpPr>
            <p:spPr>
              <a:xfrm>
                <a:off x="1411761" y="4170565"/>
                <a:ext cx="5741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r>
                  <a:rPr kumimoji="1" lang="en-US" altLang="ja-JP" baseline="30000" dirty="0"/>
                  <a:t>-4</a:t>
                </a:r>
                <a:endParaRPr kumimoji="1" lang="ja-JP" altLang="en-US" baseline="30000" dirty="0"/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DC66B6E2-2D51-C825-8369-9D5F70EC7978}"/>
                  </a:ext>
                </a:extLst>
              </p:cNvPr>
              <p:cNvSpPr txBox="1"/>
              <p:nvPr/>
            </p:nvSpPr>
            <p:spPr>
              <a:xfrm>
                <a:off x="1411761" y="3703218"/>
                <a:ext cx="5741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r>
                  <a:rPr kumimoji="1" lang="en-US" altLang="ja-JP" baseline="30000" dirty="0"/>
                  <a:t>-3</a:t>
                </a:r>
                <a:endParaRPr kumimoji="1" lang="ja-JP" altLang="en-US" baseline="30000" dirty="0"/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07BCE616-3BC0-2904-9322-37483CA974D4}"/>
                  </a:ext>
                </a:extLst>
              </p:cNvPr>
              <p:cNvSpPr txBox="1"/>
              <p:nvPr/>
            </p:nvSpPr>
            <p:spPr>
              <a:xfrm>
                <a:off x="1411761" y="3235871"/>
                <a:ext cx="5741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r>
                  <a:rPr kumimoji="1" lang="en-US" altLang="ja-JP" baseline="30000" dirty="0"/>
                  <a:t>-2</a:t>
                </a:r>
                <a:endParaRPr kumimoji="1" lang="ja-JP" altLang="en-US" baseline="30000" dirty="0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CEBD5482-B9A3-3ECA-36A2-094A33338589}"/>
                  </a:ext>
                </a:extLst>
              </p:cNvPr>
              <p:cNvSpPr txBox="1"/>
              <p:nvPr/>
            </p:nvSpPr>
            <p:spPr>
              <a:xfrm>
                <a:off x="1411761" y="2768524"/>
                <a:ext cx="5741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r>
                  <a:rPr kumimoji="1" lang="en-US" altLang="ja-JP" baseline="30000" dirty="0"/>
                  <a:t>-1</a:t>
                </a:r>
                <a:endParaRPr kumimoji="1" lang="ja-JP" altLang="en-US" baseline="30000" dirty="0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BCB2ECF1-14CF-190F-12FB-FDE89CCF88FC}"/>
                  </a:ext>
                </a:extLst>
              </p:cNvPr>
              <p:cNvSpPr txBox="1"/>
              <p:nvPr/>
            </p:nvSpPr>
            <p:spPr>
              <a:xfrm>
                <a:off x="1463057" y="2301177"/>
                <a:ext cx="522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r>
                  <a:rPr kumimoji="1" lang="en-US" altLang="ja-JP" baseline="30000" dirty="0"/>
                  <a:t>0</a:t>
                </a:r>
                <a:endParaRPr kumimoji="1" lang="ja-JP" altLang="en-US" baseline="30000" dirty="0"/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8FE9B1D0-6CBB-93B1-EF2C-D9D4ED29B94E}"/>
                  </a:ext>
                </a:extLst>
              </p:cNvPr>
              <p:cNvSpPr txBox="1"/>
              <p:nvPr/>
            </p:nvSpPr>
            <p:spPr>
              <a:xfrm>
                <a:off x="1411761" y="5572609"/>
                <a:ext cx="5741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r>
                  <a:rPr kumimoji="1" lang="en-US" altLang="ja-JP" baseline="30000" dirty="0"/>
                  <a:t>-7</a:t>
                </a:r>
                <a:endParaRPr kumimoji="1" lang="ja-JP" altLang="en-US" baseline="30000" dirty="0"/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98840010-9C01-38B3-DC87-1F0DF3DE6616}"/>
                  </a:ext>
                </a:extLst>
              </p:cNvPr>
              <p:cNvGrpSpPr/>
              <p:nvPr/>
            </p:nvGrpSpPr>
            <p:grpSpPr>
              <a:xfrm>
                <a:off x="1958706" y="5639562"/>
                <a:ext cx="5176000" cy="149372"/>
                <a:chOff x="6944636" y="6260211"/>
                <a:chExt cx="5176000" cy="149372"/>
              </a:xfrm>
            </p:grpSpPr>
            <p:pic>
              <p:nvPicPr>
                <p:cNvPr id="25" name="図 24">
                  <a:extLst>
                    <a:ext uri="{FF2B5EF4-FFF2-40B4-BE49-F238E27FC236}">
                      <a16:creationId xmlns:a16="http://schemas.microsoft.com/office/drawing/2014/main" id="{E58CB9C9-8C47-A56F-BB55-5CD27F7D83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49655" t="82188" r="40745" b="14969"/>
                <a:stretch/>
              </p:blipFill>
              <p:spPr>
                <a:xfrm>
                  <a:off x="6944636" y="6260211"/>
                  <a:ext cx="664029" cy="149372"/>
                </a:xfrm>
                <a:prstGeom prst="rect">
                  <a:avLst/>
                </a:prstGeom>
              </p:spPr>
            </p:pic>
            <p:pic>
              <p:nvPicPr>
                <p:cNvPr id="26" name="図 25">
                  <a:extLst>
                    <a:ext uri="{FF2B5EF4-FFF2-40B4-BE49-F238E27FC236}">
                      <a16:creationId xmlns:a16="http://schemas.microsoft.com/office/drawing/2014/main" id="{3B96DE03-7640-7150-44ED-B09F187192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49655" t="82188" r="40745" b="14969"/>
                <a:stretch/>
              </p:blipFill>
              <p:spPr>
                <a:xfrm>
                  <a:off x="7600137" y="6260211"/>
                  <a:ext cx="664029" cy="149372"/>
                </a:xfrm>
                <a:prstGeom prst="rect">
                  <a:avLst/>
                </a:prstGeom>
              </p:spPr>
            </p:pic>
            <p:pic>
              <p:nvPicPr>
                <p:cNvPr id="27" name="図 26">
                  <a:extLst>
                    <a:ext uri="{FF2B5EF4-FFF2-40B4-BE49-F238E27FC236}">
                      <a16:creationId xmlns:a16="http://schemas.microsoft.com/office/drawing/2014/main" id="{64E6BD41-E003-4D9C-DF0F-152B98BCB3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49655" t="82188" r="40745" b="14969"/>
                <a:stretch/>
              </p:blipFill>
              <p:spPr>
                <a:xfrm>
                  <a:off x="8230859" y="6260211"/>
                  <a:ext cx="664029" cy="149372"/>
                </a:xfrm>
                <a:prstGeom prst="rect">
                  <a:avLst/>
                </a:prstGeom>
              </p:spPr>
            </p:pic>
            <p:pic>
              <p:nvPicPr>
                <p:cNvPr id="28" name="図 27">
                  <a:extLst>
                    <a:ext uri="{FF2B5EF4-FFF2-40B4-BE49-F238E27FC236}">
                      <a16:creationId xmlns:a16="http://schemas.microsoft.com/office/drawing/2014/main" id="{AFB56333-AC56-C394-39CA-120FE5D85C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49655" t="82188" r="40745" b="14969"/>
                <a:stretch/>
              </p:blipFill>
              <p:spPr>
                <a:xfrm>
                  <a:off x="8886360" y="6260211"/>
                  <a:ext cx="664029" cy="149372"/>
                </a:xfrm>
                <a:prstGeom prst="rect">
                  <a:avLst/>
                </a:prstGeom>
              </p:spPr>
            </p:pic>
            <p:pic>
              <p:nvPicPr>
                <p:cNvPr id="29" name="図 28">
                  <a:extLst>
                    <a:ext uri="{FF2B5EF4-FFF2-40B4-BE49-F238E27FC236}">
                      <a16:creationId xmlns:a16="http://schemas.microsoft.com/office/drawing/2014/main" id="{64437FF5-35C6-C22A-A34D-AEA290AB0C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49655" t="82188" r="40745" b="14969"/>
                <a:stretch/>
              </p:blipFill>
              <p:spPr>
                <a:xfrm>
                  <a:off x="9517082" y="6260211"/>
                  <a:ext cx="664029" cy="149372"/>
                </a:xfrm>
                <a:prstGeom prst="rect">
                  <a:avLst/>
                </a:prstGeom>
              </p:spPr>
            </p:pic>
            <p:pic>
              <p:nvPicPr>
                <p:cNvPr id="30" name="図 29">
                  <a:extLst>
                    <a:ext uri="{FF2B5EF4-FFF2-40B4-BE49-F238E27FC236}">
                      <a16:creationId xmlns:a16="http://schemas.microsoft.com/office/drawing/2014/main" id="{B27C5838-0CA6-D4D5-10B5-E1CF1134C6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49655" t="82188" r="40745" b="14969"/>
                <a:stretch/>
              </p:blipFill>
              <p:spPr>
                <a:xfrm>
                  <a:off x="10172583" y="6260211"/>
                  <a:ext cx="664029" cy="149372"/>
                </a:xfrm>
                <a:prstGeom prst="rect">
                  <a:avLst/>
                </a:prstGeom>
              </p:spPr>
            </p:pic>
            <p:pic>
              <p:nvPicPr>
                <p:cNvPr id="31" name="図 30">
                  <a:extLst>
                    <a:ext uri="{FF2B5EF4-FFF2-40B4-BE49-F238E27FC236}">
                      <a16:creationId xmlns:a16="http://schemas.microsoft.com/office/drawing/2014/main" id="{75D6C227-4A56-8BD8-F576-3F9D88B60A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49655" t="82188" r="40745" b="14969"/>
                <a:stretch/>
              </p:blipFill>
              <p:spPr>
                <a:xfrm>
                  <a:off x="10801106" y="6260211"/>
                  <a:ext cx="664029" cy="149372"/>
                </a:xfrm>
                <a:prstGeom prst="rect">
                  <a:avLst/>
                </a:prstGeom>
              </p:spPr>
            </p:pic>
            <p:pic>
              <p:nvPicPr>
                <p:cNvPr id="32" name="図 31">
                  <a:extLst>
                    <a:ext uri="{FF2B5EF4-FFF2-40B4-BE49-F238E27FC236}">
                      <a16:creationId xmlns:a16="http://schemas.microsoft.com/office/drawing/2014/main" id="{9E4E441E-1B04-2302-0AE2-1853734185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49655" t="82188" r="40745" b="14969"/>
                <a:stretch/>
              </p:blipFill>
              <p:spPr>
                <a:xfrm>
                  <a:off x="11456607" y="6260211"/>
                  <a:ext cx="664029" cy="149372"/>
                </a:xfrm>
                <a:prstGeom prst="rect">
                  <a:avLst/>
                </a:prstGeom>
              </p:spPr>
            </p:pic>
          </p:grp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302DC108-7F6B-A7BC-20EE-7B9D28818220}"/>
                  </a:ext>
                </a:extLst>
              </p:cNvPr>
              <p:cNvSpPr txBox="1"/>
              <p:nvPr/>
            </p:nvSpPr>
            <p:spPr>
              <a:xfrm>
                <a:off x="2444911" y="5703361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2</a:t>
                </a:r>
                <a:endParaRPr kumimoji="1" lang="ja-JP" altLang="en-US" baseline="30000" dirty="0"/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E7CA994E-242C-6032-61F3-05613B9E7DF2}"/>
                  </a:ext>
                </a:extLst>
              </p:cNvPr>
              <p:cNvSpPr txBox="1"/>
              <p:nvPr/>
            </p:nvSpPr>
            <p:spPr>
              <a:xfrm>
                <a:off x="3099190" y="5703361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4</a:t>
                </a:r>
                <a:endParaRPr kumimoji="1" lang="ja-JP" altLang="en-US" baseline="30000" dirty="0"/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C256D608-0F64-41D5-6785-B0F10C503CE0}"/>
                  </a:ext>
                </a:extLst>
              </p:cNvPr>
              <p:cNvSpPr txBox="1"/>
              <p:nvPr/>
            </p:nvSpPr>
            <p:spPr>
              <a:xfrm>
                <a:off x="3744334" y="5703361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6</a:t>
                </a:r>
                <a:endParaRPr kumimoji="1" lang="ja-JP" altLang="en-US" baseline="30000" dirty="0"/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0B53C9AD-8D20-845F-1744-373BAFD4E0E0}"/>
                  </a:ext>
                </a:extLst>
              </p:cNvPr>
              <p:cNvSpPr txBox="1"/>
              <p:nvPr/>
            </p:nvSpPr>
            <p:spPr>
              <a:xfrm>
                <a:off x="4403969" y="5703361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8</a:t>
                </a:r>
                <a:endParaRPr kumimoji="1" lang="ja-JP" altLang="en-US" baseline="30000" dirty="0"/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4CDD9838-D9A3-5610-F9A9-D732EFEB601D}"/>
                  </a:ext>
                </a:extLst>
              </p:cNvPr>
              <p:cNvSpPr txBox="1"/>
              <p:nvPr/>
            </p:nvSpPr>
            <p:spPr>
              <a:xfrm>
                <a:off x="4967361" y="5703361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endParaRPr kumimoji="1" lang="ja-JP" altLang="en-US" baseline="30000" dirty="0"/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F80089E8-46EF-49F4-8AF1-0B0A890B91AB}"/>
                  </a:ext>
                </a:extLst>
              </p:cNvPr>
              <p:cNvSpPr txBox="1"/>
              <p:nvPr/>
            </p:nvSpPr>
            <p:spPr>
              <a:xfrm>
                <a:off x="5613653" y="5703361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12</a:t>
                </a:r>
                <a:endParaRPr kumimoji="1" lang="ja-JP" altLang="en-US" baseline="30000" dirty="0"/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AF1FF283-BBCC-CDBE-12F3-036742559F2F}"/>
                  </a:ext>
                </a:extLst>
              </p:cNvPr>
              <p:cNvSpPr txBox="1"/>
              <p:nvPr/>
            </p:nvSpPr>
            <p:spPr>
              <a:xfrm>
                <a:off x="6259945" y="5703361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14</a:t>
                </a:r>
                <a:endParaRPr kumimoji="1" lang="ja-JP" altLang="en-US" baseline="30000" dirty="0"/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7750FA77-87C5-968E-0598-875E936EDAE0}"/>
                  </a:ext>
                </a:extLst>
              </p:cNvPr>
              <p:cNvSpPr txBox="1"/>
              <p:nvPr/>
            </p:nvSpPr>
            <p:spPr>
              <a:xfrm>
                <a:off x="6906236" y="5703361"/>
                <a:ext cx="437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16</a:t>
                </a:r>
                <a:endParaRPr kumimoji="1" lang="ja-JP" altLang="en-US" baseline="30000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372A152B-AD72-526E-7CFA-C2DE62184A7C}"/>
                  </a:ext>
                </a:extLst>
              </p:cNvPr>
              <p:cNvSpPr/>
              <p:nvPr/>
            </p:nvSpPr>
            <p:spPr>
              <a:xfrm>
                <a:off x="5581757" y="2301177"/>
                <a:ext cx="1521053" cy="16541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96D31D4A-CAD9-A3DC-93CD-5662FEBD7BAB}"/>
                </a:ext>
              </a:extLst>
            </p:cNvPr>
            <p:cNvSpPr txBox="1"/>
            <p:nvPr/>
          </p:nvSpPr>
          <p:spPr>
            <a:xfrm>
              <a:off x="1194314" y="4133024"/>
              <a:ext cx="857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Sn-132</a:t>
              </a:r>
              <a:endParaRPr kumimoji="1" lang="ja-JP" altLang="en-US" dirty="0"/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63AB0501-5E83-BAB2-C71E-89A797D3BB2D}"/>
                </a:ext>
              </a:extLst>
            </p:cNvPr>
            <p:cNvSpPr txBox="1"/>
            <p:nvPr/>
          </p:nvSpPr>
          <p:spPr>
            <a:xfrm>
              <a:off x="1233892" y="2609081"/>
              <a:ext cx="896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Sb-133</a:t>
              </a:r>
              <a:endParaRPr kumimoji="1" lang="ja-JP" altLang="en-US" dirty="0"/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37E19AAD-9C45-8B87-3422-3DAB1E119124}"/>
                </a:ext>
              </a:extLst>
            </p:cNvPr>
            <p:cNvSpPr txBox="1"/>
            <p:nvPr/>
          </p:nvSpPr>
          <p:spPr>
            <a:xfrm>
              <a:off x="3120492" y="2954665"/>
              <a:ext cx="1684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Heavy fragment</a:t>
              </a:r>
              <a:endParaRPr kumimoji="1" lang="ja-JP" altLang="en-US" dirty="0"/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C59CB264-4D83-48ED-7B3A-91F22FF977BA}"/>
                </a:ext>
              </a:extLst>
            </p:cNvPr>
            <p:cNvSpPr txBox="1"/>
            <p:nvPr/>
          </p:nvSpPr>
          <p:spPr>
            <a:xfrm>
              <a:off x="1631806" y="1322694"/>
              <a:ext cx="3754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Gamma spectrum in fragments’ frame</a:t>
              </a:r>
              <a:endParaRPr kumimoji="1" lang="ja-JP" altLang="en-US" dirty="0"/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F4981777-0DFC-EC5D-CF56-A629F386DC69}"/>
                </a:ext>
              </a:extLst>
            </p:cNvPr>
            <p:cNvSpPr txBox="1"/>
            <p:nvPr/>
          </p:nvSpPr>
          <p:spPr>
            <a:xfrm>
              <a:off x="2586014" y="5421868"/>
              <a:ext cx="14384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Energy (MeV)</a:t>
              </a:r>
              <a:endParaRPr kumimoji="1" lang="ja-JP" altLang="en-US" dirty="0"/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FDAC7322-6A52-F8CA-F2AD-8773E9144C36}"/>
                </a:ext>
              </a:extLst>
            </p:cNvPr>
            <p:cNvSpPr txBox="1"/>
            <p:nvPr/>
          </p:nvSpPr>
          <p:spPr>
            <a:xfrm rot="16200000">
              <a:off x="-1172208" y="3316506"/>
              <a:ext cx="2926390" cy="3824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Gamma yield (/MeV/fission)</a:t>
              </a:r>
              <a:endParaRPr kumimoji="1" lang="ja-JP" altLang="en-US" dirty="0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92A5B1BC-679A-F6BA-8B56-A283F0A6B55F}"/>
                </a:ext>
              </a:extLst>
            </p:cNvPr>
            <p:cNvSpPr/>
            <p:nvPr/>
          </p:nvSpPr>
          <p:spPr>
            <a:xfrm>
              <a:off x="2221140" y="2451882"/>
              <a:ext cx="335073" cy="49177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88" name="図 87">
            <a:extLst>
              <a:ext uri="{FF2B5EF4-FFF2-40B4-BE49-F238E27FC236}">
                <a16:creationId xmlns:a16="http://schemas.microsoft.com/office/drawing/2014/main" id="{74696FAA-0A74-0337-F726-1EBAD81F4EB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" t="11366" r="80052" b="7064"/>
          <a:stretch/>
        </p:blipFill>
        <p:spPr>
          <a:xfrm>
            <a:off x="-2763618" y="6815691"/>
            <a:ext cx="1968217" cy="3247818"/>
          </a:xfrm>
          <a:prstGeom prst="rect">
            <a:avLst/>
          </a:prstGeom>
        </p:spPr>
      </p:pic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1E28AAC9-1806-E075-0C57-06CF4C6A493B}"/>
              </a:ext>
            </a:extLst>
          </p:cNvPr>
          <p:cNvSpPr txBox="1"/>
          <p:nvPr/>
        </p:nvSpPr>
        <p:spPr>
          <a:xfrm>
            <a:off x="-1582801" y="8840754"/>
            <a:ext cx="1436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Sn-132 states</a:t>
            </a:r>
            <a:endParaRPr kumimoji="1" lang="ja-JP" altLang="en-US" dirty="0"/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78B84323-E106-2BD9-9022-100FBC2DEAF4}"/>
              </a:ext>
            </a:extLst>
          </p:cNvPr>
          <p:cNvGrpSpPr/>
          <p:nvPr/>
        </p:nvGrpSpPr>
        <p:grpSpPr>
          <a:xfrm>
            <a:off x="6223995" y="1399814"/>
            <a:ext cx="5916505" cy="3791455"/>
            <a:chOff x="1036320" y="1601806"/>
            <a:chExt cx="7400261" cy="4742286"/>
          </a:xfrm>
        </p:grpSpPr>
        <p:pic>
          <p:nvPicPr>
            <p:cNvPr id="95" name="図 94">
              <a:extLst>
                <a:ext uri="{FF2B5EF4-FFF2-40B4-BE49-F238E27FC236}">
                  <a16:creationId xmlns:a16="http://schemas.microsoft.com/office/drawing/2014/main" id="{0C97F636-71E7-A85F-86A2-0BA9E998B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767" t="13643" r="5103" b="9458"/>
            <a:stretch/>
          </p:blipFill>
          <p:spPr>
            <a:xfrm>
              <a:off x="1036320" y="1601806"/>
              <a:ext cx="7400261" cy="4742286"/>
            </a:xfrm>
            <a:prstGeom prst="rect">
              <a:avLst/>
            </a:prstGeom>
          </p:spPr>
        </p:pic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2A6EB3D8-D56D-D086-EC72-244094CFDD77}"/>
                </a:ext>
              </a:extLst>
            </p:cNvPr>
            <p:cNvSpPr txBox="1"/>
            <p:nvPr/>
          </p:nvSpPr>
          <p:spPr>
            <a:xfrm>
              <a:off x="4736450" y="5071528"/>
              <a:ext cx="833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dirty="0"/>
                <a:t>Sn-132</a:t>
              </a:r>
              <a:endParaRPr kumimoji="1" lang="ja-JP" altLang="en-US" dirty="0"/>
            </a:p>
          </p:txBody>
        </p:sp>
        <p:cxnSp>
          <p:nvCxnSpPr>
            <p:cNvPr id="97" name="直線矢印コネクタ 96">
              <a:extLst>
                <a:ext uri="{FF2B5EF4-FFF2-40B4-BE49-F238E27FC236}">
                  <a16:creationId xmlns:a16="http://schemas.microsoft.com/office/drawing/2014/main" id="{2F4B0FB0-F707-0312-817A-5A0DD1F961AF}"/>
                </a:ext>
              </a:extLst>
            </p:cNvPr>
            <p:cNvCxnSpPr>
              <a:stCxn id="96" idx="1"/>
            </p:cNvCxnSpPr>
            <p:nvPr/>
          </p:nvCxnSpPr>
          <p:spPr>
            <a:xfrm flipH="1" flipV="1">
              <a:off x="4330995" y="4579088"/>
              <a:ext cx="405455" cy="6771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2D1392E3-5263-8A6D-CB5A-1746999EE8D7}"/>
                </a:ext>
              </a:extLst>
            </p:cNvPr>
            <p:cNvSpPr txBox="1"/>
            <p:nvPr/>
          </p:nvSpPr>
          <p:spPr>
            <a:xfrm>
              <a:off x="4884160" y="4778488"/>
              <a:ext cx="833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altLang="ja-JP" dirty="0"/>
                <a:t>Sb-133</a:t>
              </a:r>
              <a:endParaRPr kumimoji="1" lang="ja-JP" altLang="en-US" dirty="0"/>
            </a:p>
          </p:txBody>
        </p:sp>
        <p:cxnSp>
          <p:nvCxnSpPr>
            <p:cNvPr id="99" name="直線矢印コネクタ 98">
              <a:extLst>
                <a:ext uri="{FF2B5EF4-FFF2-40B4-BE49-F238E27FC236}">
                  <a16:creationId xmlns:a16="http://schemas.microsoft.com/office/drawing/2014/main" id="{7AD5A082-F4F9-9C0C-06C1-7125E1F89A1C}"/>
                </a:ext>
              </a:extLst>
            </p:cNvPr>
            <p:cNvCxnSpPr>
              <a:stCxn id="98" idx="1"/>
            </p:cNvCxnSpPr>
            <p:nvPr/>
          </p:nvCxnSpPr>
          <p:spPr>
            <a:xfrm flipH="1" flipV="1">
              <a:off x="4478705" y="4286048"/>
              <a:ext cx="405455" cy="6771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9DDA4D45-F19C-9B7C-3DFD-8E3FB7E30EBC}"/>
              </a:ext>
            </a:extLst>
          </p:cNvPr>
          <p:cNvSpPr txBox="1"/>
          <p:nvPr/>
        </p:nvSpPr>
        <p:spPr>
          <a:xfrm>
            <a:off x="7191911" y="1049401"/>
            <a:ext cx="4216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Nuclei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responsible</a:t>
            </a:r>
            <a:r>
              <a:rPr kumimoji="1" lang="fr-FR" altLang="ja-JP" dirty="0"/>
              <a:t> for gammas 3.8-4.5MeV</a:t>
            </a:r>
            <a:endParaRPr kumimoji="1" lang="ja-JP" altLang="en-US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AE543D3-00A0-4A48-7A84-7D6E6CD0D0C6}"/>
              </a:ext>
            </a:extLst>
          </p:cNvPr>
          <p:cNvSpPr txBox="1"/>
          <p:nvPr/>
        </p:nvSpPr>
        <p:spPr>
          <a:xfrm>
            <a:off x="8437891" y="5041574"/>
            <a:ext cx="1470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Mass </a:t>
            </a:r>
            <a:r>
              <a:rPr kumimoji="1" lang="fr-FR" altLang="ja-JP" dirty="0" err="1"/>
              <a:t>number</a:t>
            </a:r>
            <a:endParaRPr kumimoji="1" lang="ja-JP" altLang="en-US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4311856-4E5F-32CA-4C27-44B0D4ED482B}"/>
              </a:ext>
            </a:extLst>
          </p:cNvPr>
          <p:cNvSpPr txBox="1"/>
          <p:nvPr/>
        </p:nvSpPr>
        <p:spPr>
          <a:xfrm rot="16200000">
            <a:off x="5485163" y="3042616"/>
            <a:ext cx="166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altLang="ja-JP" dirty="0"/>
              <a:t>Atomic </a:t>
            </a:r>
            <a:r>
              <a:rPr kumimoji="1" lang="fr-FR" altLang="ja-JP" dirty="0" err="1"/>
              <a:t>Number</a:t>
            </a:r>
            <a:endParaRPr kumimoji="1" lang="ja-JP" altLang="en-US" dirty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14026C5-0592-E241-44B8-0988A6EFA905}"/>
              </a:ext>
            </a:extLst>
          </p:cNvPr>
          <p:cNvSpPr/>
          <p:nvPr/>
        </p:nvSpPr>
        <p:spPr>
          <a:xfrm>
            <a:off x="6917267" y="1609941"/>
            <a:ext cx="1405466" cy="1143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254369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9CAACA-C58B-97F3-6B80-B47E1159E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715201"/>
            <a:ext cx="10364451" cy="895350"/>
          </a:xfrm>
        </p:spPr>
        <p:txBody>
          <a:bodyPr/>
          <a:lstStyle/>
          <a:p>
            <a:r>
              <a:rPr lang="en-US" dirty="0"/>
              <a:t>Shoulder</a:t>
            </a:r>
            <a:r>
              <a:rPr lang="fr-FR" dirty="0"/>
              <a:t> at 8 MeV</a:t>
            </a:r>
            <a:endParaRPr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8EEC43-7028-E07F-714A-9E578426C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7366" y="2235200"/>
            <a:ext cx="4660188" cy="363389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fr-FR" dirty="0" err="1"/>
              <a:t>Shoulder</a:t>
            </a:r>
            <a:r>
              <a:rPr lang="fr-FR" dirty="0"/>
              <a:t> </a:t>
            </a:r>
            <a:r>
              <a:rPr lang="fr-FR" dirty="0" err="1"/>
              <a:t>comes</a:t>
            </a:r>
            <a:r>
              <a:rPr lang="fr-FR" dirty="0"/>
              <a:t> </a:t>
            </a:r>
            <a:r>
              <a:rPr lang="fr-FR" dirty="0" err="1">
                <a:solidFill>
                  <a:srgbClr val="FF0000"/>
                </a:solidFill>
              </a:rPr>
              <a:t>from</a:t>
            </a:r>
            <a:r>
              <a:rPr lang="fr-FR" dirty="0">
                <a:solidFill>
                  <a:srgbClr val="FF0000"/>
                </a:solidFill>
              </a:rPr>
              <a:t> A = 130-134 </a:t>
            </a:r>
            <a:r>
              <a:rPr lang="fr-FR" dirty="0" err="1">
                <a:solidFill>
                  <a:srgbClr val="FF0000"/>
                </a:solidFill>
              </a:rPr>
              <a:t>nuclei</a:t>
            </a:r>
            <a:endParaRPr lang="fr-FR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Despite mass yield less than 3.2%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Low level density </a:t>
            </a:r>
            <a:r>
              <a:rPr lang="en-US" dirty="0"/>
              <a:t>owing to closed shells </a:t>
            </a:r>
            <a:r>
              <a:rPr lang="ja-JP" altLang="en-US" dirty="0"/>
              <a:t>→</a:t>
            </a:r>
            <a:r>
              <a:rPr lang="fr-FR" altLang="ja-JP" dirty="0"/>
              <a:t> direct </a:t>
            </a:r>
            <a:r>
              <a:rPr lang="fr-FR" altLang="ja-JP" dirty="0" err="1"/>
              <a:t>leap</a:t>
            </a:r>
            <a:r>
              <a:rPr lang="fr-FR" altLang="ja-JP" dirty="0"/>
              <a:t> </a:t>
            </a:r>
            <a:r>
              <a:rPr lang="fr-FR" altLang="ja-JP" dirty="0" err="1"/>
              <a:t>from</a:t>
            </a:r>
            <a:r>
              <a:rPr lang="fr-FR" altLang="ja-JP" dirty="0"/>
              <a:t> E≃7.35 to </a:t>
            </a:r>
            <a:r>
              <a:rPr lang="fr-FR" altLang="ja-JP" dirty="0" err="1"/>
              <a:t>ground</a:t>
            </a:r>
            <a:r>
              <a:rPr lang="fr-FR" altLang="ja-JP" dirty="0"/>
              <a:t> state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83CC555-FDF3-4843-C531-7FAEA62A7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314A-289E-486B-9AA5-E3AC0E880D6F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5DF6BE-46D8-F50D-C888-898C30F890CD}"/>
              </a:ext>
            </a:extLst>
          </p:cNvPr>
          <p:cNvSpPr txBox="1"/>
          <p:nvPr/>
        </p:nvSpPr>
        <p:spPr>
          <a:xfrm>
            <a:off x="747507" y="1734241"/>
            <a:ext cx="6017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sz="2000" dirty="0"/>
              <a:t>Gamma </a:t>
            </a:r>
            <a:r>
              <a:rPr kumimoji="1" lang="fr-FR" sz="2000" dirty="0" err="1"/>
              <a:t>spectra</a:t>
            </a:r>
            <a:r>
              <a:rPr kumimoji="1" lang="fr-FR" sz="2000" dirty="0"/>
              <a:t> </a:t>
            </a:r>
            <a:r>
              <a:rPr kumimoji="1" lang="fr-FR" sz="2000" dirty="0" err="1"/>
              <a:t>from</a:t>
            </a:r>
            <a:r>
              <a:rPr kumimoji="1" lang="fr-FR" sz="2000" dirty="0"/>
              <a:t> FF </a:t>
            </a:r>
            <a:r>
              <a:rPr kumimoji="1" lang="fr-FR" sz="2000" dirty="0" err="1"/>
              <a:t>within</a:t>
            </a:r>
            <a:r>
              <a:rPr kumimoji="1" lang="fr-FR" sz="2000" dirty="0"/>
              <a:t> 5 mass </a:t>
            </a:r>
            <a:r>
              <a:rPr kumimoji="1" lang="fr-FR" sz="2000" dirty="0" err="1"/>
              <a:t>units</a:t>
            </a:r>
            <a:r>
              <a:rPr kumimoji="1" lang="fr-FR" sz="2000" dirty="0"/>
              <a:t> (</a:t>
            </a:r>
            <a:r>
              <a:rPr kumimoji="1" lang="fr-FR" altLang="ja-JP" sz="2000" dirty="0" err="1"/>
              <a:t>lab</a:t>
            </a:r>
            <a:r>
              <a:rPr kumimoji="1" lang="fr-FR" altLang="ja-JP" sz="2000" dirty="0"/>
              <a:t> frame</a:t>
            </a:r>
            <a:r>
              <a:rPr kumimoji="1" lang="fr-FR" sz="2000" dirty="0"/>
              <a:t>)</a:t>
            </a:r>
            <a:endParaRPr kumimoji="1" lang="en-US" sz="2000" dirty="0"/>
          </a:p>
        </p:txBody>
      </p: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AB0D752C-0546-6C1B-EC8D-04093ED05BD4}"/>
              </a:ext>
            </a:extLst>
          </p:cNvPr>
          <p:cNvGrpSpPr/>
          <p:nvPr/>
        </p:nvGrpSpPr>
        <p:grpSpPr>
          <a:xfrm>
            <a:off x="17235180" y="6987684"/>
            <a:ext cx="6198069" cy="4185961"/>
            <a:chOff x="195323" y="2183588"/>
            <a:chExt cx="6748410" cy="4557642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02560DD2-A032-F4E4-E300-8B4FDBB398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43" t="16047" r="13305" b="15805"/>
            <a:stretch/>
          </p:blipFill>
          <p:spPr>
            <a:xfrm>
              <a:off x="664534" y="2183588"/>
              <a:ext cx="6134402" cy="3840999"/>
            </a:xfrm>
            <a:prstGeom prst="rect">
              <a:avLst/>
            </a:prstGeom>
          </p:spPr>
        </p:pic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60A78B3A-C0B8-26A5-2CB2-3557607E41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91316" y="2923953"/>
              <a:ext cx="292396" cy="276447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94B16055-66F5-C788-FA97-F9C965B83468}"/>
                </a:ext>
              </a:extLst>
            </p:cNvPr>
            <p:cNvSpPr txBox="1"/>
            <p:nvPr/>
          </p:nvSpPr>
          <p:spPr>
            <a:xfrm>
              <a:off x="2350442" y="2620924"/>
              <a:ext cx="1377211" cy="402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dirty="0">
                  <a:solidFill>
                    <a:schemeClr val="bg2">
                      <a:lumMod val="25000"/>
                    </a:schemeClr>
                  </a:solidFill>
                </a:rPr>
                <a:t>Heavy Total</a:t>
              </a:r>
              <a:endParaRPr kumimoji="1" lang="en-US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6553E1E5-22D9-0E8A-08F5-D3AA366BA5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9311" y="3220831"/>
              <a:ext cx="268795" cy="288484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971DCDBC-A548-5F21-C68A-5D085ABCBB94}"/>
                </a:ext>
              </a:extLst>
            </p:cNvPr>
            <p:cNvSpPr txBox="1"/>
            <p:nvPr/>
          </p:nvSpPr>
          <p:spPr>
            <a:xfrm>
              <a:off x="2823680" y="3036165"/>
              <a:ext cx="12057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dirty="0">
                  <a:solidFill>
                    <a:schemeClr val="accent3"/>
                  </a:solidFill>
                </a:rPr>
                <a:t>A=130-134</a:t>
              </a:r>
              <a:endParaRPr kumimoji="1" lang="en-US" dirty="0">
                <a:solidFill>
                  <a:schemeClr val="accent3"/>
                </a:solidFill>
              </a:endParaRPr>
            </a:p>
          </p:txBody>
        </p: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89356D20-3E56-38AF-2347-A4B725E2FE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0875" y="3569711"/>
              <a:ext cx="332292" cy="643150"/>
            </a:xfrm>
            <a:prstGeom prst="straightConnector1">
              <a:avLst/>
            </a:prstGeom>
            <a:ln>
              <a:solidFill>
                <a:srgbClr val="FF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E055375-8557-E0D4-C7D8-94A396F00939}"/>
                </a:ext>
              </a:extLst>
            </p:cNvPr>
            <p:cNvSpPr txBox="1"/>
            <p:nvPr/>
          </p:nvSpPr>
          <p:spPr>
            <a:xfrm>
              <a:off x="3428741" y="3385045"/>
              <a:ext cx="1312843" cy="402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dirty="0">
                  <a:solidFill>
                    <a:srgbClr val="FF00FF"/>
                  </a:solidFill>
                </a:rPr>
                <a:t>A=135-139</a:t>
              </a:r>
              <a:endParaRPr kumimoji="1" lang="en-US" dirty="0">
                <a:solidFill>
                  <a:srgbClr val="FF00FF"/>
                </a:solidFill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E0AABE93-945F-C358-9E6D-675870DB9CE8}"/>
                </a:ext>
              </a:extLst>
            </p:cNvPr>
            <p:cNvGrpSpPr/>
            <p:nvPr/>
          </p:nvGrpSpPr>
          <p:grpSpPr>
            <a:xfrm>
              <a:off x="195323" y="2545072"/>
              <a:ext cx="6748410" cy="4196158"/>
              <a:chOff x="99741" y="1712393"/>
              <a:chExt cx="6253506" cy="4078807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9E44B875-AFE4-E6C7-4B90-166A77F4D9AF}"/>
                  </a:ext>
                </a:extLst>
              </p:cNvPr>
              <p:cNvGrpSpPr/>
              <p:nvPr/>
            </p:nvGrpSpPr>
            <p:grpSpPr>
              <a:xfrm>
                <a:off x="420832" y="1712393"/>
                <a:ext cx="5932415" cy="3815337"/>
                <a:chOff x="1411761" y="2257356"/>
                <a:chExt cx="5932415" cy="3815337"/>
              </a:xfrm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64E53B4C-90EA-2EC3-C3A1-4D187C3468B8}"/>
                    </a:ext>
                  </a:extLst>
                </p:cNvPr>
                <p:cNvGrpSpPr/>
                <p:nvPr/>
              </p:nvGrpSpPr>
              <p:grpSpPr>
                <a:xfrm>
                  <a:off x="1920588" y="2257356"/>
                  <a:ext cx="234803" cy="3524008"/>
                  <a:chOff x="6917288" y="1279120"/>
                  <a:chExt cx="234803" cy="3524008"/>
                </a:xfrm>
              </p:grpSpPr>
              <p:pic>
                <p:nvPicPr>
                  <p:cNvPr id="65" name="図 64">
                    <a:extLst>
                      <a:ext uri="{FF2B5EF4-FFF2-40B4-BE49-F238E27FC236}">
                        <a16:creationId xmlns:a16="http://schemas.microsoft.com/office/drawing/2014/main" id="{EC7206BD-B1EF-ACFC-A55E-5E5756A8297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10103" t="32427" r="86706" b="63182"/>
                  <a:stretch/>
                </p:blipFill>
                <p:spPr>
                  <a:xfrm>
                    <a:off x="6931361" y="1279120"/>
                    <a:ext cx="220730" cy="230636"/>
                  </a:xfrm>
                  <a:prstGeom prst="rect">
                    <a:avLst/>
                  </a:prstGeom>
                </p:spPr>
              </p:pic>
              <p:pic>
                <p:nvPicPr>
                  <p:cNvPr id="66" name="図 65">
                    <a:extLst>
                      <a:ext uri="{FF2B5EF4-FFF2-40B4-BE49-F238E27FC236}">
                        <a16:creationId xmlns:a16="http://schemas.microsoft.com/office/drawing/2014/main" id="{9FEAB574-3321-F6D2-559C-1BCDC80897E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9899" t="27456" r="86706" b="63182"/>
                  <a:stretch/>
                </p:blipFill>
                <p:spPr>
                  <a:xfrm>
                    <a:off x="6917288" y="1488556"/>
                    <a:ext cx="234803" cy="491770"/>
                  </a:xfrm>
                  <a:prstGeom prst="rect">
                    <a:avLst/>
                  </a:prstGeom>
                </p:spPr>
              </p:pic>
              <p:pic>
                <p:nvPicPr>
                  <p:cNvPr id="67" name="図 66">
                    <a:extLst>
                      <a:ext uri="{FF2B5EF4-FFF2-40B4-BE49-F238E27FC236}">
                        <a16:creationId xmlns:a16="http://schemas.microsoft.com/office/drawing/2014/main" id="{622E1966-088B-340A-EE4A-BA2AA3501E8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9899" t="27456" r="86706" b="63182"/>
                  <a:stretch/>
                </p:blipFill>
                <p:spPr>
                  <a:xfrm>
                    <a:off x="6917288" y="1959126"/>
                    <a:ext cx="234803" cy="491770"/>
                  </a:xfrm>
                  <a:prstGeom prst="rect">
                    <a:avLst/>
                  </a:prstGeom>
                </p:spPr>
              </p:pic>
              <p:pic>
                <p:nvPicPr>
                  <p:cNvPr id="68" name="図 67">
                    <a:extLst>
                      <a:ext uri="{FF2B5EF4-FFF2-40B4-BE49-F238E27FC236}">
                        <a16:creationId xmlns:a16="http://schemas.microsoft.com/office/drawing/2014/main" id="{DCC573D4-23D0-F399-9D2D-9DAEB2FF88A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9899" t="27456" r="86706" b="63182"/>
                  <a:stretch/>
                </p:blipFill>
                <p:spPr>
                  <a:xfrm>
                    <a:off x="6917288" y="2431699"/>
                    <a:ext cx="234803" cy="491770"/>
                  </a:xfrm>
                  <a:prstGeom prst="rect">
                    <a:avLst/>
                  </a:prstGeom>
                </p:spPr>
              </p:pic>
              <p:pic>
                <p:nvPicPr>
                  <p:cNvPr id="69" name="図 68">
                    <a:extLst>
                      <a:ext uri="{FF2B5EF4-FFF2-40B4-BE49-F238E27FC236}">
                        <a16:creationId xmlns:a16="http://schemas.microsoft.com/office/drawing/2014/main" id="{490A4618-09FD-3FEE-F970-8610C75F17B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9899" t="27456" r="86706" b="63182"/>
                  <a:stretch/>
                </p:blipFill>
                <p:spPr>
                  <a:xfrm>
                    <a:off x="6917288" y="2900266"/>
                    <a:ext cx="234803" cy="491770"/>
                  </a:xfrm>
                  <a:prstGeom prst="rect">
                    <a:avLst/>
                  </a:prstGeom>
                </p:spPr>
              </p:pic>
              <p:pic>
                <p:nvPicPr>
                  <p:cNvPr id="70" name="図 69">
                    <a:extLst>
                      <a:ext uri="{FF2B5EF4-FFF2-40B4-BE49-F238E27FC236}">
                        <a16:creationId xmlns:a16="http://schemas.microsoft.com/office/drawing/2014/main" id="{D09782ED-DE72-EDFA-1EF8-C99C6186157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9899" t="27456" r="86706" b="63182"/>
                  <a:stretch/>
                </p:blipFill>
                <p:spPr>
                  <a:xfrm>
                    <a:off x="6917288" y="3372921"/>
                    <a:ext cx="234803" cy="491770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図 70">
                    <a:extLst>
                      <a:ext uri="{FF2B5EF4-FFF2-40B4-BE49-F238E27FC236}">
                        <a16:creationId xmlns:a16="http://schemas.microsoft.com/office/drawing/2014/main" id="{8A54AEE1-58AD-2567-AB87-52C9DD5BBDE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9899" t="27456" r="86706" b="63182"/>
                  <a:stretch/>
                </p:blipFill>
                <p:spPr>
                  <a:xfrm>
                    <a:off x="6917288" y="3841406"/>
                    <a:ext cx="234803" cy="491770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図 71">
                    <a:extLst>
                      <a:ext uri="{FF2B5EF4-FFF2-40B4-BE49-F238E27FC236}">
                        <a16:creationId xmlns:a16="http://schemas.microsoft.com/office/drawing/2014/main" id="{097CBAE2-280C-F92E-1363-B1FA56C915F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9899" t="27456" r="86706" b="63182"/>
                  <a:stretch/>
                </p:blipFill>
                <p:spPr>
                  <a:xfrm>
                    <a:off x="6917288" y="4311358"/>
                    <a:ext cx="234803" cy="49177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39" name="テキスト ボックス 38">
                  <a:extLst>
                    <a:ext uri="{FF2B5EF4-FFF2-40B4-BE49-F238E27FC236}">
                      <a16:creationId xmlns:a16="http://schemas.microsoft.com/office/drawing/2014/main" id="{4849AD7A-C6A3-7916-BEB0-1045A1349F05}"/>
                    </a:ext>
                  </a:extLst>
                </p:cNvPr>
                <p:cNvSpPr txBox="1"/>
                <p:nvPr/>
              </p:nvSpPr>
              <p:spPr>
                <a:xfrm>
                  <a:off x="1411761" y="5105259"/>
                  <a:ext cx="5741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r>
                    <a:rPr kumimoji="1" lang="en-US" altLang="ja-JP" baseline="30000" dirty="0"/>
                    <a:t>-6</a:t>
                  </a:r>
                  <a:endParaRPr kumimoji="1" lang="ja-JP" altLang="en-US" baseline="30000" dirty="0"/>
                </a:p>
              </p:txBody>
            </p:sp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A1CAFBCD-6A38-D1DE-C751-72FD92EC8B06}"/>
                    </a:ext>
                  </a:extLst>
                </p:cNvPr>
                <p:cNvSpPr txBox="1"/>
                <p:nvPr/>
              </p:nvSpPr>
              <p:spPr>
                <a:xfrm>
                  <a:off x="1411761" y="4637912"/>
                  <a:ext cx="5741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r>
                    <a:rPr kumimoji="1" lang="en-US" altLang="ja-JP" baseline="30000" dirty="0"/>
                    <a:t>-5</a:t>
                  </a:r>
                  <a:endParaRPr kumimoji="1" lang="ja-JP" altLang="en-US" baseline="30000" dirty="0"/>
                </a:p>
              </p:txBody>
            </p:sp>
            <p:sp>
              <p:nvSpPr>
                <p:cNvPr id="41" name="テキスト ボックス 40">
                  <a:extLst>
                    <a:ext uri="{FF2B5EF4-FFF2-40B4-BE49-F238E27FC236}">
                      <a16:creationId xmlns:a16="http://schemas.microsoft.com/office/drawing/2014/main" id="{ED842ADC-4AFF-7918-305E-4DCE58760566}"/>
                    </a:ext>
                  </a:extLst>
                </p:cNvPr>
                <p:cNvSpPr txBox="1"/>
                <p:nvPr/>
              </p:nvSpPr>
              <p:spPr>
                <a:xfrm>
                  <a:off x="1411761" y="4170565"/>
                  <a:ext cx="5741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r>
                    <a:rPr kumimoji="1" lang="en-US" altLang="ja-JP" baseline="30000" dirty="0"/>
                    <a:t>-4</a:t>
                  </a:r>
                  <a:endParaRPr kumimoji="1" lang="ja-JP" altLang="en-US" baseline="30000" dirty="0"/>
                </a:p>
              </p:txBody>
            </p:sp>
            <p:sp>
              <p:nvSpPr>
                <p:cNvPr id="42" name="テキスト ボックス 41">
                  <a:extLst>
                    <a:ext uri="{FF2B5EF4-FFF2-40B4-BE49-F238E27FC236}">
                      <a16:creationId xmlns:a16="http://schemas.microsoft.com/office/drawing/2014/main" id="{7B021009-F572-A959-0DE5-E58EC4B8BAD2}"/>
                    </a:ext>
                  </a:extLst>
                </p:cNvPr>
                <p:cNvSpPr txBox="1"/>
                <p:nvPr/>
              </p:nvSpPr>
              <p:spPr>
                <a:xfrm>
                  <a:off x="1411761" y="3703218"/>
                  <a:ext cx="5741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r>
                    <a:rPr kumimoji="1" lang="en-US" altLang="ja-JP" baseline="30000" dirty="0"/>
                    <a:t>-3</a:t>
                  </a:r>
                  <a:endParaRPr kumimoji="1" lang="ja-JP" altLang="en-US" baseline="30000" dirty="0"/>
                </a:p>
              </p:txBody>
            </p:sp>
            <p:sp>
              <p:nvSpPr>
                <p:cNvPr id="43" name="テキスト ボックス 42">
                  <a:extLst>
                    <a:ext uri="{FF2B5EF4-FFF2-40B4-BE49-F238E27FC236}">
                      <a16:creationId xmlns:a16="http://schemas.microsoft.com/office/drawing/2014/main" id="{D473B529-7919-28DC-5530-BCACD55A9F2A}"/>
                    </a:ext>
                  </a:extLst>
                </p:cNvPr>
                <p:cNvSpPr txBox="1"/>
                <p:nvPr/>
              </p:nvSpPr>
              <p:spPr>
                <a:xfrm>
                  <a:off x="1411761" y="3235871"/>
                  <a:ext cx="5741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r>
                    <a:rPr kumimoji="1" lang="en-US" altLang="ja-JP" baseline="30000" dirty="0"/>
                    <a:t>-2</a:t>
                  </a:r>
                  <a:endParaRPr kumimoji="1" lang="ja-JP" altLang="en-US" baseline="30000" dirty="0"/>
                </a:p>
              </p:txBody>
            </p:sp>
            <p:sp>
              <p:nvSpPr>
                <p:cNvPr id="44" name="テキスト ボックス 43">
                  <a:extLst>
                    <a:ext uri="{FF2B5EF4-FFF2-40B4-BE49-F238E27FC236}">
                      <a16:creationId xmlns:a16="http://schemas.microsoft.com/office/drawing/2014/main" id="{0EC562C5-5C41-803B-BE41-7BACC337E640}"/>
                    </a:ext>
                  </a:extLst>
                </p:cNvPr>
                <p:cNvSpPr txBox="1"/>
                <p:nvPr/>
              </p:nvSpPr>
              <p:spPr>
                <a:xfrm>
                  <a:off x="1411761" y="2768524"/>
                  <a:ext cx="5741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r>
                    <a:rPr kumimoji="1" lang="en-US" altLang="ja-JP" baseline="30000" dirty="0"/>
                    <a:t>-1</a:t>
                  </a:r>
                  <a:endParaRPr kumimoji="1" lang="ja-JP" altLang="en-US" baseline="30000" dirty="0"/>
                </a:p>
              </p:txBody>
            </p:sp>
            <p:sp>
              <p:nvSpPr>
                <p:cNvPr id="45" name="テキスト ボックス 44">
                  <a:extLst>
                    <a:ext uri="{FF2B5EF4-FFF2-40B4-BE49-F238E27FC236}">
                      <a16:creationId xmlns:a16="http://schemas.microsoft.com/office/drawing/2014/main" id="{7AE13335-1331-0C8A-1430-34598E045732}"/>
                    </a:ext>
                  </a:extLst>
                </p:cNvPr>
                <p:cNvSpPr txBox="1"/>
                <p:nvPr/>
              </p:nvSpPr>
              <p:spPr>
                <a:xfrm>
                  <a:off x="1463057" y="2301177"/>
                  <a:ext cx="5229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r>
                    <a:rPr kumimoji="1" lang="en-US" altLang="ja-JP" baseline="30000" dirty="0"/>
                    <a:t>0</a:t>
                  </a:r>
                  <a:endParaRPr kumimoji="1" lang="ja-JP" altLang="en-US" baseline="30000" dirty="0"/>
                </a:p>
              </p:txBody>
            </p:sp>
            <p:sp>
              <p:nvSpPr>
                <p:cNvPr id="46" name="テキスト ボックス 45">
                  <a:extLst>
                    <a:ext uri="{FF2B5EF4-FFF2-40B4-BE49-F238E27FC236}">
                      <a16:creationId xmlns:a16="http://schemas.microsoft.com/office/drawing/2014/main" id="{320178FE-73E6-29A8-67D5-1549F8B7CF86}"/>
                    </a:ext>
                  </a:extLst>
                </p:cNvPr>
                <p:cNvSpPr txBox="1"/>
                <p:nvPr/>
              </p:nvSpPr>
              <p:spPr>
                <a:xfrm>
                  <a:off x="1411761" y="5572609"/>
                  <a:ext cx="5741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r>
                    <a:rPr kumimoji="1" lang="en-US" altLang="ja-JP" baseline="30000" dirty="0"/>
                    <a:t>-7</a:t>
                  </a:r>
                  <a:endParaRPr kumimoji="1" lang="ja-JP" altLang="en-US" baseline="30000" dirty="0"/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31AC08E3-99A3-CFC4-13A8-4B58DEACBC8E}"/>
                    </a:ext>
                  </a:extLst>
                </p:cNvPr>
                <p:cNvGrpSpPr/>
                <p:nvPr/>
              </p:nvGrpSpPr>
              <p:grpSpPr>
                <a:xfrm>
                  <a:off x="1958706" y="5639562"/>
                  <a:ext cx="5176000" cy="149372"/>
                  <a:chOff x="6944636" y="6260211"/>
                  <a:chExt cx="5176000" cy="149372"/>
                </a:xfrm>
              </p:grpSpPr>
              <p:pic>
                <p:nvPicPr>
                  <p:cNvPr id="57" name="図 56">
                    <a:extLst>
                      <a:ext uri="{FF2B5EF4-FFF2-40B4-BE49-F238E27FC236}">
                        <a16:creationId xmlns:a16="http://schemas.microsoft.com/office/drawing/2014/main" id="{D66E64DB-B07F-2294-19E9-C5B1682C60A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49655" t="82188" r="40745" b="14969"/>
                  <a:stretch/>
                </p:blipFill>
                <p:spPr>
                  <a:xfrm>
                    <a:off x="6944636" y="6260211"/>
                    <a:ext cx="664029" cy="149372"/>
                  </a:xfrm>
                  <a:prstGeom prst="rect">
                    <a:avLst/>
                  </a:prstGeom>
                </p:spPr>
              </p:pic>
              <p:pic>
                <p:nvPicPr>
                  <p:cNvPr id="58" name="図 57">
                    <a:extLst>
                      <a:ext uri="{FF2B5EF4-FFF2-40B4-BE49-F238E27FC236}">
                        <a16:creationId xmlns:a16="http://schemas.microsoft.com/office/drawing/2014/main" id="{F1F7E1A6-9E4B-C66A-AD96-62DE08CDA09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49655" t="82188" r="40745" b="14969"/>
                  <a:stretch/>
                </p:blipFill>
                <p:spPr>
                  <a:xfrm>
                    <a:off x="7600137" y="6260211"/>
                    <a:ext cx="664029" cy="149372"/>
                  </a:xfrm>
                  <a:prstGeom prst="rect">
                    <a:avLst/>
                  </a:prstGeom>
                </p:spPr>
              </p:pic>
              <p:pic>
                <p:nvPicPr>
                  <p:cNvPr id="59" name="図 58">
                    <a:extLst>
                      <a:ext uri="{FF2B5EF4-FFF2-40B4-BE49-F238E27FC236}">
                        <a16:creationId xmlns:a16="http://schemas.microsoft.com/office/drawing/2014/main" id="{CF1401AB-E25E-5DD2-9670-3C6ACE66DD8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49655" t="82188" r="40745" b="14969"/>
                  <a:stretch/>
                </p:blipFill>
                <p:spPr>
                  <a:xfrm>
                    <a:off x="8230859" y="6260211"/>
                    <a:ext cx="664029" cy="149372"/>
                  </a:xfrm>
                  <a:prstGeom prst="rect">
                    <a:avLst/>
                  </a:prstGeom>
                </p:spPr>
              </p:pic>
              <p:pic>
                <p:nvPicPr>
                  <p:cNvPr id="60" name="図 59">
                    <a:extLst>
                      <a:ext uri="{FF2B5EF4-FFF2-40B4-BE49-F238E27FC236}">
                        <a16:creationId xmlns:a16="http://schemas.microsoft.com/office/drawing/2014/main" id="{134C901A-39C4-F123-1BC5-CBB5FCF0F6E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49655" t="82188" r="40745" b="14969"/>
                  <a:stretch/>
                </p:blipFill>
                <p:spPr>
                  <a:xfrm>
                    <a:off x="8886360" y="6260211"/>
                    <a:ext cx="664029" cy="149372"/>
                  </a:xfrm>
                  <a:prstGeom prst="rect">
                    <a:avLst/>
                  </a:prstGeom>
                </p:spPr>
              </p:pic>
              <p:pic>
                <p:nvPicPr>
                  <p:cNvPr id="61" name="図 60">
                    <a:extLst>
                      <a:ext uri="{FF2B5EF4-FFF2-40B4-BE49-F238E27FC236}">
                        <a16:creationId xmlns:a16="http://schemas.microsoft.com/office/drawing/2014/main" id="{20535675-708C-BD14-FAE1-408AC1D07A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49655" t="82188" r="40745" b="14969"/>
                  <a:stretch/>
                </p:blipFill>
                <p:spPr>
                  <a:xfrm>
                    <a:off x="9517082" y="6260211"/>
                    <a:ext cx="664029" cy="149372"/>
                  </a:xfrm>
                  <a:prstGeom prst="rect">
                    <a:avLst/>
                  </a:prstGeom>
                </p:spPr>
              </p:pic>
              <p:pic>
                <p:nvPicPr>
                  <p:cNvPr id="62" name="図 61">
                    <a:extLst>
                      <a:ext uri="{FF2B5EF4-FFF2-40B4-BE49-F238E27FC236}">
                        <a16:creationId xmlns:a16="http://schemas.microsoft.com/office/drawing/2014/main" id="{E65A93F3-3034-F9FD-4892-01272807365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49655" t="82188" r="40745" b="14969"/>
                  <a:stretch/>
                </p:blipFill>
                <p:spPr>
                  <a:xfrm>
                    <a:off x="10172583" y="6260211"/>
                    <a:ext cx="664029" cy="149372"/>
                  </a:xfrm>
                  <a:prstGeom prst="rect">
                    <a:avLst/>
                  </a:prstGeom>
                </p:spPr>
              </p:pic>
              <p:pic>
                <p:nvPicPr>
                  <p:cNvPr id="63" name="図 62">
                    <a:extLst>
                      <a:ext uri="{FF2B5EF4-FFF2-40B4-BE49-F238E27FC236}">
                        <a16:creationId xmlns:a16="http://schemas.microsoft.com/office/drawing/2014/main" id="{7E384305-A2A6-D9A8-EC91-A21FB6B05DA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49655" t="82188" r="40745" b="14969"/>
                  <a:stretch/>
                </p:blipFill>
                <p:spPr>
                  <a:xfrm>
                    <a:off x="10801106" y="6260211"/>
                    <a:ext cx="664029" cy="149372"/>
                  </a:xfrm>
                  <a:prstGeom prst="rect">
                    <a:avLst/>
                  </a:prstGeom>
                </p:spPr>
              </p:pic>
              <p:pic>
                <p:nvPicPr>
                  <p:cNvPr id="64" name="図 63">
                    <a:extLst>
                      <a:ext uri="{FF2B5EF4-FFF2-40B4-BE49-F238E27FC236}">
                        <a16:creationId xmlns:a16="http://schemas.microsoft.com/office/drawing/2014/main" id="{4E59D27F-DFD6-DA02-4387-C129711F528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49655" t="82188" r="40745" b="14969"/>
                  <a:stretch/>
                </p:blipFill>
                <p:spPr>
                  <a:xfrm>
                    <a:off x="11456607" y="6260211"/>
                    <a:ext cx="664029" cy="149372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722A8752-832E-A6B9-0B4F-6AD92B267572}"/>
                    </a:ext>
                  </a:extLst>
                </p:cNvPr>
                <p:cNvSpPr txBox="1"/>
                <p:nvPr/>
              </p:nvSpPr>
              <p:spPr>
                <a:xfrm>
                  <a:off x="2444911" y="5703361"/>
                  <a:ext cx="3113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2</a:t>
                  </a:r>
                  <a:endParaRPr kumimoji="1" lang="ja-JP" altLang="en-US" baseline="30000" dirty="0"/>
                </a:p>
              </p:txBody>
            </p:sp>
            <p:sp>
              <p:nvSpPr>
                <p:cNvPr id="49" name="テキスト ボックス 48">
                  <a:extLst>
                    <a:ext uri="{FF2B5EF4-FFF2-40B4-BE49-F238E27FC236}">
                      <a16:creationId xmlns:a16="http://schemas.microsoft.com/office/drawing/2014/main" id="{B9FBFDB5-67DC-8794-C928-B0E6A48D723D}"/>
                    </a:ext>
                  </a:extLst>
                </p:cNvPr>
                <p:cNvSpPr txBox="1"/>
                <p:nvPr/>
              </p:nvSpPr>
              <p:spPr>
                <a:xfrm>
                  <a:off x="3099190" y="5703361"/>
                  <a:ext cx="3113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4</a:t>
                  </a:r>
                  <a:endParaRPr kumimoji="1" lang="ja-JP" altLang="en-US" baseline="30000" dirty="0"/>
                </a:p>
              </p:txBody>
            </p:sp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6546F1EB-C358-2395-9981-83D36D648BFA}"/>
                    </a:ext>
                  </a:extLst>
                </p:cNvPr>
                <p:cNvSpPr txBox="1"/>
                <p:nvPr/>
              </p:nvSpPr>
              <p:spPr>
                <a:xfrm>
                  <a:off x="3744334" y="5703361"/>
                  <a:ext cx="3113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6</a:t>
                  </a:r>
                  <a:endParaRPr kumimoji="1" lang="ja-JP" altLang="en-US" baseline="30000" dirty="0"/>
                </a:p>
              </p:txBody>
            </p:sp>
            <p:sp>
              <p:nvSpPr>
                <p:cNvPr id="51" name="テキスト ボックス 50">
                  <a:extLst>
                    <a:ext uri="{FF2B5EF4-FFF2-40B4-BE49-F238E27FC236}">
                      <a16:creationId xmlns:a16="http://schemas.microsoft.com/office/drawing/2014/main" id="{FB39A096-AD85-642F-6C68-8C2E6B1242FE}"/>
                    </a:ext>
                  </a:extLst>
                </p:cNvPr>
                <p:cNvSpPr txBox="1"/>
                <p:nvPr/>
              </p:nvSpPr>
              <p:spPr>
                <a:xfrm>
                  <a:off x="4403969" y="5703361"/>
                  <a:ext cx="3113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8</a:t>
                  </a:r>
                  <a:endParaRPr kumimoji="1" lang="ja-JP" altLang="en-US" baseline="30000" dirty="0"/>
                </a:p>
              </p:txBody>
            </p:sp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751139F5-3DBD-749E-A87A-B8F5E8ADFC56}"/>
                    </a:ext>
                  </a:extLst>
                </p:cNvPr>
                <p:cNvSpPr txBox="1"/>
                <p:nvPr/>
              </p:nvSpPr>
              <p:spPr>
                <a:xfrm>
                  <a:off x="4967361" y="5703361"/>
                  <a:ext cx="437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10</a:t>
                  </a:r>
                  <a:endParaRPr kumimoji="1" lang="ja-JP" altLang="en-US" baseline="30000" dirty="0"/>
                </a:p>
              </p:txBody>
            </p:sp>
            <p:sp>
              <p:nvSpPr>
                <p:cNvPr id="53" name="テキスト ボックス 52">
                  <a:extLst>
                    <a:ext uri="{FF2B5EF4-FFF2-40B4-BE49-F238E27FC236}">
                      <a16:creationId xmlns:a16="http://schemas.microsoft.com/office/drawing/2014/main" id="{38A6D88A-70C9-793E-63BF-0CF0F86E2CB9}"/>
                    </a:ext>
                  </a:extLst>
                </p:cNvPr>
                <p:cNvSpPr txBox="1"/>
                <p:nvPr/>
              </p:nvSpPr>
              <p:spPr>
                <a:xfrm>
                  <a:off x="5613653" y="5703361"/>
                  <a:ext cx="437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12</a:t>
                  </a:r>
                  <a:endParaRPr kumimoji="1" lang="ja-JP" altLang="en-US" baseline="30000" dirty="0"/>
                </a:p>
              </p:txBody>
            </p:sp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A2D97487-9174-1E5B-1C4B-A678552BC512}"/>
                    </a:ext>
                  </a:extLst>
                </p:cNvPr>
                <p:cNvSpPr txBox="1"/>
                <p:nvPr/>
              </p:nvSpPr>
              <p:spPr>
                <a:xfrm>
                  <a:off x="6259945" y="5703361"/>
                  <a:ext cx="437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14</a:t>
                  </a:r>
                  <a:endParaRPr kumimoji="1" lang="ja-JP" altLang="en-US" baseline="30000" dirty="0"/>
                </a:p>
              </p:txBody>
            </p:sp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EAA02985-69CC-C7CA-2982-90750BE2BC3D}"/>
                    </a:ext>
                  </a:extLst>
                </p:cNvPr>
                <p:cNvSpPr txBox="1"/>
                <p:nvPr/>
              </p:nvSpPr>
              <p:spPr>
                <a:xfrm>
                  <a:off x="6906236" y="5703361"/>
                  <a:ext cx="4379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16</a:t>
                  </a:r>
                  <a:endParaRPr kumimoji="1" lang="ja-JP" altLang="en-US" baseline="30000" dirty="0"/>
                </a:p>
              </p:txBody>
            </p:sp>
          </p:grp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86673029-148D-C071-7392-ADBFB18F2B1C}"/>
                  </a:ext>
                </a:extLst>
              </p:cNvPr>
              <p:cNvSpPr txBox="1"/>
              <p:nvPr/>
            </p:nvSpPr>
            <p:spPr>
              <a:xfrm>
                <a:off x="2586014" y="5421868"/>
                <a:ext cx="14384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Energy (MeV)</a:t>
                </a:r>
                <a:endParaRPr kumimoji="1" lang="ja-JP" altLang="en-US" dirty="0"/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08721B12-7944-D977-CA33-AEB2EDEECC55}"/>
                  </a:ext>
                </a:extLst>
              </p:cNvPr>
              <p:cNvSpPr txBox="1"/>
              <p:nvPr/>
            </p:nvSpPr>
            <p:spPr>
              <a:xfrm rot="16200000">
                <a:off x="-1172208" y="3316506"/>
                <a:ext cx="2926390" cy="3824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Gamma yield (/MeV/fission)</a:t>
                </a:r>
                <a:endParaRPr kumimoji="1" lang="ja-JP" altLang="en-US" dirty="0"/>
              </a:p>
            </p:txBody>
          </p:sp>
        </p:grpSp>
        <p:cxnSp>
          <p:nvCxnSpPr>
            <p:cNvPr id="77" name="直線矢印コネクタ 76">
              <a:extLst>
                <a:ext uri="{FF2B5EF4-FFF2-40B4-BE49-F238E27FC236}">
                  <a16:creationId xmlns:a16="http://schemas.microsoft.com/office/drawing/2014/main" id="{692ACFB8-9D23-EADF-4E0A-817941E5C9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6820" y="4004260"/>
              <a:ext cx="448380" cy="434549"/>
            </a:xfrm>
            <a:prstGeom prst="straightConnector1">
              <a:avLst/>
            </a:prstGeom>
            <a:ln>
              <a:solidFill>
                <a:srgbClr val="00EA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F63B2540-5CF7-16F9-3C72-D464AFAF4C54}"/>
                </a:ext>
              </a:extLst>
            </p:cNvPr>
            <p:cNvSpPr txBox="1"/>
            <p:nvPr/>
          </p:nvSpPr>
          <p:spPr>
            <a:xfrm>
              <a:off x="3550774" y="3819594"/>
              <a:ext cx="1312843" cy="402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dirty="0">
                  <a:solidFill>
                    <a:srgbClr val="00EAF0"/>
                  </a:solidFill>
                </a:rPr>
                <a:t>A=140-144</a:t>
              </a:r>
              <a:endParaRPr kumimoji="1" lang="en-US" dirty="0">
                <a:solidFill>
                  <a:srgbClr val="00EAF0"/>
                </a:solidFill>
              </a:endParaRPr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B6AB0E66-F50A-D712-A8EA-A6CFDED653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0519" y="4392302"/>
              <a:ext cx="448380" cy="434549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6AB4172C-1151-98E8-FD22-A2C9B2A70896}"/>
                </a:ext>
              </a:extLst>
            </p:cNvPr>
            <p:cNvSpPr txBox="1"/>
            <p:nvPr/>
          </p:nvSpPr>
          <p:spPr>
            <a:xfrm>
              <a:off x="3944474" y="4207637"/>
              <a:ext cx="1312843" cy="402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dirty="0">
                  <a:solidFill>
                    <a:srgbClr val="0000FF"/>
                  </a:solidFill>
                </a:rPr>
                <a:t>A=125-129</a:t>
              </a:r>
              <a:endParaRPr kumimoji="1" 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05ABBEC2-D9B4-2234-C60C-D8DAF7F4B9D8}"/>
              </a:ext>
            </a:extLst>
          </p:cNvPr>
          <p:cNvSpPr/>
          <p:nvPr/>
        </p:nvSpPr>
        <p:spPr>
          <a:xfrm>
            <a:off x="4677915" y="2393680"/>
            <a:ext cx="1447506" cy="822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cxnSp>
        <p:nvCxnSpPr>
          <p:cNvPr id="83" name="直線矢印コネクタ 82">
            <a:extLst>
              <a:ext uri="{FF2B5EF4-FFF2-40B4-BE49-F238E27FC236}">
                <a16:creationId xmlns:a16="http://schemas.microsoft.com/office/drawing/2014/main" id="{DA06AD40-8B95-308E-CAA6-6D9D717FE757}"/>
              </a:ext>
            </a:extLst>
          </p:cNvPr>
          <p:cNvCxnSpPr>
            <a:cxnSpLocks/>
          </p:cNvCxnSpPr>
          <p:nvPr/>
        </p:nvCxnSpPr>
        <p:spPr>
          <a:xfrm flipV="1">
            <a:off x="7357533" y="3915833"/>
            <a:ext cx="0" cy="2019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矢印コネクタ 83">
            <a:extLst>
              <a:ext uri="{FF2B5EF4-FFF2-40B4-BE49-F238E27FC236}">
                <a16:creationId xmlns:a16="http://schemas.microsoft.com/office/drawing/2014/main" id="{20B940D0-7547-C4C4-E51A-146022F88C19}"/>
              </a:ext>
            </a:extLst>
          </p:cNvPr>
          <p:cNvCxnSpPr>
            <a:cxnSpLocks/>
          </p:cNvCxnSpPr>
          <p:nvPr/>
        </p:nvCxnSpPr>
        <p:spPr>
          <a:xfrm>
            <a:off x="7357533" y="5935388"/>
            <a:ext cx="14943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FE5A349E-52F1-2E09-6929-1145E52DFF4A}"/>
              </a:ext>
            </a:extLst>
          </p:cNvPr>
          <p:cNvSpPr/>
          <p:nvPr/>
        </p:nvSpPr>
        <p:spPr>
          <a:xfrm>
            <a:off x="8429397" y="4095050"/>
            <a:ext cx="311720" cy="807507"/>
          </a:xfrm>
          <a:custGeom>
            <a:avLst/>
            <a:gdLst>
              <a:gd name="connsiteX0" fmla="*/ 451416 w 451416"/>
              <a:gd name="connsiteY0" fmla="*/ 0 h 850900"/>
              <a:gd name="connsiteX1" fmla="*/ 300507 w 451416"/>
              <a:gd name="connsiteY1" fmla="*/ 434483 h 850900"/>
              <a:gd name="connsiteX2" fmla="*/ 0 w 451416"/>
              <a:gd name="connsiteY2" fmla="*/ 850900 h 85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416" h="850900">
                <a:moveTo>
                  <a:pt x="451416" y="0"/>
                </a:moveTo>
                <a:cubicBezTo>
                  <a:pt x="413579" y="146333"/>
                  <a:pt x="375743" y="292666"/>
                  <a:pt x="300507" y="434483"/>
                </a:cubicBezTo>
                <a:cubicBezTo>
                  <a:pt x="225271" y="576300"/>
                  <a:pt x="112635" y="713600"/>
                  <a:pt x="0" y="850900"/>
                </a:cubicBezTo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0C0DD0C1-2DFD-6F6D-276A-9D2DAFAA16C2}"/>
              </a:ext>
            </a:extLst>
          </p:cNvPr>
          <p:cNvSpPr/>
          <p:nvPr/>
        </p:nvSpPr>
        <p:spPr>
          <a:xfrm>
            <a:off x="7366119" y="4081265"/>
            <a:ext cx="1067570" cy="8212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94" name="直角三角形 93">
            <a:extLst>
              <a:ext uri="{FF2B5EF4-FFF2-40B4-BE49-F238E27FC236}">
                <a16:creationId xmlns:a16="http://schemas.microsoft.com/office/drawing/2014/main" id="{B979FC47-C6A9-D919-BD31-87E1A4EEE4D1}"/>
              </a:ext>
            </a:extLst>
          </p:cNvPr>
          <p:cNvSpPr/>
          <p:nvPr/>
        </p:nvSpPr>
        <p:spPr>
          <a:xfrm flipV="1">
            <a:off x="8432978" y="4081264"/>
            <a:ext cx="311703" cy="824999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C11C7F06-7FD7-56F4-FD0F-39F793D2D342}"/>
              </a:ext>
            </a:extLst>
          </p:cNvPr>
          <p:cNvSpPr txBox="1"/>
          <p:nvPr/>
        </p:nvSpPr>
        <p:spPr>
          <a:xfrm>
            <a:off x="8667482" y="4327364"/>
            <a:ext cx="2645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dirty="0" err="1"/>
              <a:t>Unbound</a:t>
            </a:r>
            <a:r>
              <a:rPr kumimoji="1" lang="fr-FR" dirty="0"/>
              <a:t> continuum state</a:t>
            </a:r>
            <a:endParaRPr kumimoji="1" lang="en-US" dirty="0"/>
          </a:p>
        </p:txBody>
      </p:sp>
      <p:cxnSp>
        <p:nvCxnSpPr>
          <p:cNvPr id="97" name="直線矢印コネクタ 96">
            <a:extLst>
              <a:ext uri="{FF2B5EF4-FFF2-40B4-BE49-F238E27FC236}">
                <a16:creationId xmlns:a16="http://schemas.microsoft.com/office/drawing/2014/main" id="{23B4CACF-F644-23C9-507D-640F078D086E}"/>
              </a:ext>
            </a:extLst>
          </p:cNvPr>
          <p:cNvCxnSpPr>
            <a:cxnSpLocks/>
          </p:cNvCxnSpPr>
          <p:nvPr/>
        </p:nvCxnSpPr>
        <p:spPr>
          <a:xfrm flipH="1">
            <a:off x="8263944" y="3969465"/>
            <a:ext cx="310827" cy="8481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5E268319-CC98-3651-CE0E-ED7A7846F4B6}"/>
              </a:ext>
            </a:extLst>
          </p:cNvPr>
          <p:cNvGrpSpPr/>
          <p:nvPr/>
        </p:nvGrpSpPr>
        <p:grpSpPr>
          <a:xfrm>
            <a:off x="7452280" y="4989882"/>
            <a:ext cx="831937" cy="536285"/>
            <a:chOff x="7316612" y="4989882"/>
            <a:chExt cx="2224398" cy="536285"/>
          </a:xfrm>
        </p:grpSpPr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3C1A57CA-94FE-240E-757F-5E7D3115B2DD}"/>
                </a:ext>
              </a:extLst>
            </p:cNvPr>
            <p:cNvCxnSpPr>
              <a:cxnSpLocks/>
            </p:cNvCxnSpPr>
            <p:nvPr/>
          </p:nvCxnSpPr>
          <p:spPr>
            <a:xfrm>
              <a:off x="8433719" y="4989882"/>
              <a:ext cx="32539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16E49818-4CC5-C3AC-F342-37BC348537C7}"/>
                </a:ext>
              </a:extLst>
            </p:cNvPr>
            <p:cNvCxnSpPr>
              <a:cxnSpLocks/>
            </p:cNvCxnSpPr>
            <p:nvPr/>
          </p:nvCxnSpPr>
          <p:spPr>
            <a:xfrm>
              <a:off x="7428720" y="5168958"/>
              <a:ext cx="27525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50499A60-4EC2-CB8D-C58D-DED4B04EC031}"/>
                </a:ext>
              </a:extLst>
            </p:cNvPr>
            <p:cNvCxnSpPr>
              <a:cxnSpLocks/>
            </p:cNvCxnSpPr>
            <p:nvPr/>
          </p:nvCxnSpPr>
          <p:spPr>
            <a:xfrm>
              <a:off x="8425104" y="5401288"/>
              <a:ext cx="3340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794E447C-37EB-064C-FBE4-C88E89C61846}"/>
                </a:ext>
              </a:extLst>
            </p:cNvPr>
            <p:cNvCxnSpPr>
              <a:cxnSpLocks/>
            </p:cNvCxnSpPr>
            <p:nvPr/>
          </p:nvCxnSpPr>
          <p:spPr>
            <a:xfrm>
              <a:off x="7316612" y="5319721"/>
              <a:ext cx="29607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5A41B823-C107-FED9-0650-6D5CFC038026}"/>
                </a:ext>
              </a:extLst>
            </p:cNvPr>
            <p:cNvCxnSpPr>
              <a:cxnSpLocks/>
            </p:cNvCxnSpPr>
            <p:nvPr/>
          </p:nvCxnSpPr>
          <p:spPr>
            <a:xfrm>
              <a:off x="7703973" y="5482854"/>
              <a:ext cx="2645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77387D90-DC3A-6B32-456D-929AD8B53A2A}"/>
                </a:ext>
              </a:extLst>
            </p:cNvPr>
            <p:cNvCxnSpPr>
              <a:cxnSpLocks/>
            </p:cNvCxnSpPr>
            <p:nvPr/>
          </p:nvCxnSpPr>
          <p:spPr>
            <a:xfrm>
              <a:off x="8392048" y="5526167"/>
              <a:ext cx="3001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7E7E36F8-EC63-4DE6-3B22-201097A00135}"/>
                </a:ext>
              </a:extLst>
            </p:cNvPr>
            <p:cNvCxnSpPr>
              <a:cxnSpLocks/>
            </p:cNvCxnSpPr>
            <p:nvPr/>
          </p:nvCxnSpPr>
          <p:spPr>
            <a:xfrm>
              <a:off x="9215595" y="5436015"/>
              <a:ext cx="32541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15C7B6C1-3033-B013-AC15-AB4108FDE6F5}"/>
                </a:ext>
              </a:extLst>
            </p:cNvPr>
            <p:cNvCxnSpPr>
              <a:cxnSpLocks/>
            </p:cNvCxnSpPr>
            <p:nvPr/>
          </p:nvCxnSpPr>
          <p:spPr>
            <a:xfrm>
              <a:off x="8612593" y="5247124"/>
              <a:ext cx="36477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5C5A76DA-AAA1-31AB-FEAC-F97FB3A656D2}"/>
              </a:ext>
            </a:extLst>
          </p:cNvPr>
          <p:cNvSpPr txBox="1"/>
          <p:nvPr/>
        </p:nvSpPr>
        <p:spPr>
          <a:xfrm>
            <a:off x="8667482" y="4923065"/>
            <a:ext cx="2211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dirty="0" err="1"/>
              <a:t>Sparce</a:t>
            </a:r>
            <a:r>
              <a:rPr kumimoji="1" lang="fr-FR" dirty="0"/>
              <a:t> </a:t>
            </a:r>
            <a:r>
              <a:rPr kumimoji="1" lang="fr-FR" dirty="0" err="1"/>
              <a:t>discrete</a:t>
            </a:r>
            <a:r>
              <a:rPr kumimoji="1" lang="fr-FR" dirty="0"/>
              <a:t> states</a:t>
            </a:r>
            <a:endParaRPr kumimoji="1" lang="en-US" dirty="0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B7A79541-26CB-9D1B-146C-D85B7D476785}"/>
              </a:ext>
            </a:extLst>
          </p:cNvPr>
          <p:cNvSpPr txBox="1"/>
          <p:nvPr/>
        </p:nvSpPr>
        <p:spPr>
          <a:xfrm>
            <a:off x="6809339" y="467942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dirty="0"/>
              <a:t>7.35</a:t>
            </a:r>
            <a:endParaRPr kumimoji="1" lang="en-US" dirty="0"/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12BE4ADF-8F30-8E1F-C385-C450430F0611}"/>
              </a:ext>
            </a:extLst>
          </p:cNvPr>
          <p:cNvSpPr txBox="1"/>
          <p:nvPr/>
        </p:nvSpPr>
        <p:spPr>
          <a:xfrm>
            <a:off x="6520798" y="3813113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dirty="0"/>
              <a:t>E(MeV)</a:t>
            </a:r>
            <a:endParaRPr kumimoji="1" lang="en-US" dirty="0"/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8C7EDB4F-531C-6949-DFC7-D18C735B4055}"/>
              </a:ext>
            </a:extLst>
          </p:cNvPr>
          <p:cNvSpPr txBox="1"/>
          <p:nvPr/>
        </p:nvSpPr>
        <p:spPr>
          <a:xfrm>
            <a:off x="6809339" y="530407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dirty="0"/>
              <a:t>4.04</a:t>
            </a:r>
            <a:endParaRPr kumimoji="1" lang="en-US" dirty="0"/>
          </a:p>
        </p:txBody>
      </p:sp>
      <p:cxnSp>
        <p:nvCxnSpPr>
          <p:cNvPr id="114" name="直線矢印コネクタ 113">
            <a:extLst>
              <a:ext uri="{FF2B5EF4-FFF2-40B4-BE49-F238E27FC236}">
                <a16:creationId xmlns:a16="http://schemas.microsoft.com/office/drawing/2014/main" id="{37AE3929-4C37-1568-8043-E0360B27D296}"/>
              </a:ext>
            </a:extLst>
          </p:cNvPr>
          <p:cNvCxnSpPr>
            <a:cxnSpLocks/>
          </p:cNvCxnSpPr>
          <p:nvPr/>
        </p:nvCxnSpPr>
        <p:spPr>
          <a:xfrm flipH="1">
            <a:off x="8019245" y="3969465"/>
            <a:ext cx="143274" cy="6545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線矢印コネクタ 115">
            <a:extLst>
              <a:ext uri="{FF2B5EF4-FFF2-40B4-BE49-F238E27FC236}">
                <a16:creationId xmlns:a16="http://schemas.microsoft.com/office/drawing/2014/main" id="{F1F71DCE-F69E-5AEC-F54C-F93195036D9F}"/>
              </a:ext>
            </a:extLst>
          </p:cNvPr>
          <p:cNvCxnSpPr>
            <a:cxnSpLocks/>
          </p:cNvCxnSpPr>
          <p:nvPr/>
        </p:nvCxnSpPr>
        <p:spPr>
          <a:xfrm>
            <a:off x="7530783" y="3996319"/>
            <a:ext cx="209420" cy="821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>
            <a:extLst>
              <a:ext uri="{FF2B5EF4-FFF2-40B4-BE49-F238E27FC236}">
                <a16:creationId xmlns:a16="http://schemas.microsoft.com/office/drawing/2014/main" id="{2381D239-964D-5B01-D931-9AE50D7D2200}"/>
              </a:ext>
            </a:extLst>
          </p:cNvPr>
          <p:cNvCxnSpPr>
            <a:cxnSpLocks/>
            <a:endCxn id="126" idx="3"/>
          </p:cNvCxnSpPr>
          <p:nvPr/>
        </p:nvCxnSpPr>
        <p:spPr>
          <a:xfrm flipH="1">
            <a:off x="7372943" y="4817612"/>
            <a:ext cx="891001" cy="10905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E787A2B4-D8FF-67FC-735B-A08A7AD5765A}"/>
              </a:ext>
            </a:extLst>
          </p:cNvPr>
          <p:cNvCxnSpPr>
            <a:cxnSpLocks/>
          </p:cNvCxnSpPr>
          <p:nvPr/>
        </p:nvCxnSpPr>
        <p:spPr>
          <a:xfrm flipH="1">
            <a:off x="7929322" y="4611289"/>
            <a:ext cx="89923" cy="3669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矢印コネクタ 121">
            <a:extLst>
              <a:ext uri="{FF2B5EF4-FFF2-40B4-BE49-F238E27FC236}">
                <a16:creationId xmlns:a16="http://schemas.microsoft.com/office/drawing/2014/main" id="{54C194FE-C9BE-FAEE-831E-B4DC11D27FFE}"/>
              </a:ext>
            </a:extLst>
          </p:cNvPr>
          <p:cNvCxnSpPr>
            <a:cxnSpLocks/>
            <a:endCxn id="126" idx="3"/>
          </p:cNvCxnSpPr>
          <p:nvPr/>
        </p:nvCxnSpPr>
        <p:spPr>
          <a:xfrm flipH="1">
            <a:off x="7372943" y="4864088"/>
            <a:ext cx="380139" cy="10440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99FBC207-E0C8-7B09-49F7-57D52F55FA16}"/>
              </a:ext>
            </a:extLst>
          </p:cNvPr>
          <p:cNvSpPr txBox="1"/>
          <p:nvPr/>
        </p:nvSpPr>
        <p:spPr>
          <a:xfrm>
            <a:off x="8644083" y="5247124"/>
            <a:ext cx="221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→</a:t>
            </a:r>
            <a:r>
              <a:rPr kumimoji="1" lang="fr-FR" dirty="0"/>
              <a:t>Little chance </a:t>
            </a:r>
          </a:p>
          <a:p>
            <a:r>
              <a:rPr kumimoji="1" lang="fr-FR" dirty="0"/>
              <a:t>                to </a:t>
            </a:r>
            <a:r>
              <a:rPr kumimoji="1" lang="fr-FR" dirty="0" err="1"/>
              <a:t>caught</a:t>
            </a:r>
            <a:r>
              <a:rPr kumimoji="1" lang="fr-FR" dirty="0"/>
              <a:t> up</a:t>
            </a:r>
            <a:endParaRPr kumimoji="1" lang="en-US" dirty="0"/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0562D463-D448-A45D-C890-2D3808970AE7}"/>
              </a:ext>
            </a:extLst>
          </p:cNvPr>
          <p:cNvSpPr txBox="1"/>
          <p:nvPr/>
        </p:nvSpPr>
        <p:spPr>
          <a:xfrm>
            <a:off x="7071257" y="57234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dirty="0"/>
              <a:t>0</a:t>
            </a:r>
            <a:endParaRPr kumimoji="1" lang="en-US" dirty="0"/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1A9B09C0-A2A9-E1C4-C808-0BB3A0D600CA}"/>
              </a:ext>
            </a:extLst>
          </p:cNvPr>
          <p:cNvSpPr txBox="1"/>
          <p:nvPr/>
        </p:nvSpPr>
        <p:spPr>
          <a:xfrm>
            <a:off x="12931847" y="-97960"/>
            <a:ext cx="9859433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tree0-&gt;Draw("GammaH.KE&gt;&gt;z0","","AH")</a:t>
            </a:r>
          </a:p>
          <a:p>
            <a:r>
              <a:rPr lang="en-US" altLang="ja-JP" dirty="0"/>
              <a:t>tree0-&gt;Draw("GammaH.KE&gt;&gt;z1","FragmentH_Post.Mass&gt;=110&amp;FragmentH_Post.Mass&lt;115","same")</a:t>
            </a:r>
          </a:p>
          <a:p>
            <a:r>
              <a:rPr lang="en-US" altLang="ja-JP" dirty="0"/>
              <a:t>tree0-&gt;Draw("GammaH.KE&gt;&gt;z2","FragmentH_Post.Mass&gt;=115&amp;FragmentH_Post.Mass&lt;120","same")</a:t>
            </a:r>
          </a:p>
          <a:p>
            <a:r>
              <a:rPr lang="en-US" altLang="ja-JP" dirty="0"/>
              <a:t>tree0-&gt;Draw("GammaH.KE&gt;&gt;z3","FragmentH_Post.Mass&gt;=120&amp;FragmentH_Post.Mass&lt;125","same")</a:t>
            </a:r>
          </a:p>
          <a:p>
            <a:r>
              <a:rPr lang="en-US" altLang="ja-JP" dirty="0"/>
              <a:t>tree0-&gt;Draw("GammaH.KE&gt;&gt;z4","FragmentH_Post.Mass&gt;=125&amp;FragmentH_Post.Mass&lt;130","same")</a:t>
            </a:r>
          </a:p>
          <a:p>
            <a:r>
              <a:rPr lang="en-US" altLang="ja-JP" dirty="0"/>
              <a:t>tree0-&gt;Draw("GammaH.KE&gt;&gt;z5","FragmentH_Post.Mass&gt;=130&amp;FragmentH_Post.Mass&lt;135","same")</a:t>
            </a:r>
          </a:p>
          <a:p>
            <a:r>
              <a:rPr lang="en-US" altLang="ja-JP" dirty="0"/>
              <a:t>tree0-&gt;Draw("GammaH.KE&gt;&gt;z6","FragmentH_Post.Mass&gt;=135&amp;FragmentH_Post.Mass&lt;140","same")</a:t>
            </a:r>
          </a:p>
          <a:p>
            <a:r>
              <a:rPr lang="en-US" altLang="ja-JP" dirty="0"/>
              <a:t>tree0-&gt;Draw("GammaH.KE&gt;&gt;z7","FragmentH_Post.Mass&gt;=140&amp;FragmentH_Post.Mass&lt;145","same")</a:t>
            </a:r>
          </a:p>
          <a:p>
            <a:r>
              <a:rPr lang="en-US" altLang="ja-JP" dirty="0"/>
              <a:t>tree0-&gt;Draw("GammaH.KE&gt;&gt;z8","FragmentH_Post.Mass&gt;=145&amp;FragmentH_Post.Mass&lt;150","same")</a:t>
            </a:r>
          </a:p>
          <a:p>
            <a:r>
              <a:rPr lang="en-US" altLang="ja-JP" dirty="0"/>
              <a:t>tree0-&gt;Draw("GammaH.KE&gt;&gt;z9","FragmentH_Post.Mass&gt;=150&amp;FragmentH_Post.Mass&lt;155","same")</a:t>
            </a:r>
          </a:p>
          <a:p>
            <a:r>
              <a:rPr lang="en-US" altLang="ja-JP" dirty="0"/>
              <a:t>tree0-&gt;Draw("GammaH.KE&gt;&gt;z10","FragmentH_Post.Mass&gt;=155&amp;FragmentH_Post.Mass&lt;160","same")</a:t>
            </a:r>
          </a:p>
          <a:p>
            <a:r>
              <a:rPr lang="en-US" altLang="ja-JP" dirty="0"/>
              <a:t>tree0-&gt;Draw("GammaH.KE&gt;&gt;z11","FragmentH_Post.Mass&gt;=160&amp;FragmentH_Post.Mass&lt;165","same")</a:t>
            </a:r>
          </a:p>
          <a:p>
            <a:r>
              <a:rPr lang="en-US" altLang="ja-JP" dirty="0"/>
              <a:t>z1-&gt;</a:t>
            </a:r>
            <a:r>
              <a:rPr lang="en-US" altLang="ja-JP" dirty="0" err="1"/>
              <a:t>SetLineColor</a:t>
            </a:r>
            <a:r>
              <a:rPr lang="en-US" altLang="ja-JP" dirty="0"/>
              <a:t>(1)</a:t>
            </a:r>
          </a:p>
          <a:p>
            <a:r>
              <a:rPr lang="en-US" altLang="ja-JP" dirty="0"/>
              <a:t>z2-&gt;</a:t>
            </a:r>
            <a:r>
              <a:rPr lang="en-US" altLang="ja-JP" dirty="0" err="1"/>
              <a:t>SetLineColor</a:t>
            </a:r>
            <a:r>
              <a:rPr lang="en-US" altLang="ja-JP" dirty="0"/>
              <a:t>(2)</a:t>
            </a:r>
          </a:p>
          <a:p>
            <a:r>
              <a:rPr lang="en-US" altLang="ja-JP" dirty="0"/>
              <a:t>z3-&gt;</a:t>
            </a:r>
            <a:r>
              <a:rPr lang="en-US" altLang="ja-JP" dirty="0" err="1"/>
              <a:t>SetLineColor</a:t>
            </a:r>
            <a:r>
              <a:rPr lang="en-US" altLang="ja-JP" dirty="0"/>
              <a:t>(3)</a:t>
            </a:r>
          </a:p>
          <a:p>
            <a:r>
              <a:rPr lang="en-US" altLang="ja-JP" dirty="0"/>
              <a:t>z4-&gt;</a:t>
            </a:r>
            <a:r>
              <a:rPr lang="en-US" altLang="ja-JP" dirty="0" err="1"/>
              <a:t>SetLineColor</a:t>
            </a:r>
            <a:r>
              <a:rPr lang="en-US" altLang="ja-JP" dirty="0"/>
              <a:t>(4)</a:t>
            </a:r>
          </a:p>
          <a:p>
            <a:r>
              <a:rPr lang="en-US" altLang="ja-JP" dirty="0"/>
              <a:t>z5-&gt;</a:t>
            </a:r>
            <a:r>
              <a:rPr lang="en-US" altLang="ja-JP" dirty="0" err="1"/>
              <a:t>SetLineColor</a:t>
            </a:r>
            <a:r>
              <a:rPr lang="en-US" altLang="ja-JP" dirty="0"/>
              <a:t>(46)</a:t>
            </a:r>
          </a:p>
          <a:p>
            <a:r>
              <a:rPr lang="en-US" altLang="ja-JP" dirty="0"/>
              <a:t>z6-&gt;</a:t>
            </a:r>
            <a:r>
              <a:rPr lang="en-US" altLang="ja-JP" dirty="0" err="1"/>
              <a:t>SetLineColor</a:t>
            </a:r>
            <a:r>
              <a:rPr lang="en-US" altLang="ja-JP" dirty="0"/>
              <a:t>(6)</a:t>
            </a:r>
          </a:p>
          <a:p>
            <a:r>
              <a:rPr lang="en-US" altLang="ja-JP" dirty="0"/>
              <a:t>z7-&gt;</a:t>
            </a:r>
            <a:r>
              <a:rPr lang="en-US" altLang="ja-JP" dirty="0" err="1"/>
              <a:t>SetLineColor</a:t>
            </a:r>
            <a:r>
              <a:rPr lang="en-US" altLang="ja-JP" dirty="0"/>
              <a:t>(7)</a:t>
            </a:r>
          </a:p>
          <a:p>
            <a:r>
              <a:rPr lang="en-US" altLang="ja-JP" dirty="0"/>
              <a:t>z8-&gt;</a:t>
            </a:r>
            <a:r>
              <a:rPr lang="en-US" altLang="ja-JP" dirty="0" err="1"/>
              <a:t>SetLineColor</a:t>
            </a:r>
            <a:r>
              <a:rPr lang="en-US" altLang="ja-JP" dirty="0"/>
              <a:t>(8)</a:t>
            </a:r>
          </a:p>
          <a:p>
            <a:r>
              <a:rPr lang="en-US" altLang="ja-JP" dirty="0"/>
              <a:t>z9-&gt;</a:t>
            </a:r>
            <a:r>
              <a:rPr lang="en-US" altLang="ja-JP" dirty="0" err="1"/>
              <a:t>SetLineColor</a:t>
            </a:r>
            <a:r>
              <a:rPr lang="en-US" altLang="ja-JP" dirty="0"/>
              <a:t>(28)</a:t>
            </a:r>
          </a:p>
          <a:p>
            <a:r>
              <a:rPr lang="en-US" altLang="ja-JP" dirty="0"/>
              <a:t>z10-&gt;</a:t>
            </a:r>
            <a:r>
              <a:rPr lang="en-US" altLang="ja-JP" dirty="0" err="1"/>
              <a:t>SetLineColor</a:t>
            </a:r>
            <a:r>
              <a:rPr lang="en-US" altLang="ja-JP" dirty="0"/>
              <a:t>(20)</a:t>
            </a:r>
          </a:p>
          <a:p>
            <a:r>
              <a:rPr lang="en-US" altLang="ja-JP" dirty="0"/>
              <a:t>z11-&gt;</a:t>
            </a:r>
            <a:r>
              <a:rPr lang="en-US" altLang="ja-JP" dirty="0" err="1"/>
              <a:t>SetLineColor</a:t>
            </a:r>
            <a:r>
              <a:rPr lang="en-US" altLang="ja-JP" dirty="0"/>
              <a:t>(30)</a:t>
            </a:r>
          </a:p>
          <a:p>
            <a:r>
              <a:rPr lang="en-US" altLang="ja-JP" dirty="0" err="1"/>
              <a:t>gPad</a:t>
            </a:r>
            <a:r>
              <a:rPr lang="en-US" altLang="ja-JP" dirty="0"/>
              <a:t>-&gt;</a:t>
            </a:r>
            <a:r>
              <a:rPr lang="en-US" altLang="ja-JP" dirty="0" err="1"/>
              <a:t>SetLogy</a:t>
            </a:r>
            <a:r>
              <a:rPr lang="en-US" altLang="ja-JP" dirty="0"/>
              <a:t>(1) </a:t>
            </a:r>
          </a:p>
        </p:txBody>
      </p:sp>
      <p:pic>
        <p:nvPicPr>
          <p:cNvPr id="154" name="図 153">
            <a:extLst>
              <a:ext uri="{FF2B5EF4-FFF2-40B4-BE49-F238E27FC236}">
                <a16:creationId xmlns:a16="http://schemas.microsoft.com/office/drawing/2014/main" id="{9BEAD217-82AC-83BE-17E7-28E3959649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0981235" y="5236587"/>
            <a:ext cx="1048914" cy="1145650"/>
          </a:xfrm>
          <a:prstGeom prst="rect">
            <a:avLst/>
          </a:prstGeom>
        </p:spPr>
      </p:pic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E1BF28E2-4644-6241-C661-FA69B76143A8}"/>
              </a:ext>
            </a:extLst>
          </p:cNvPr>
          <p:cNvSpPr txBox="1"/>
          <p:nvPr/>
        </p:nvSpPr>
        <p:spPr>
          <a:xfrm>
            <a:off x="7643810" y="589075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fr-FR" dirty="0"/>
              <a:t>Sn-132</a:t>
            </a:r>
            <a:endParaRPr kumimoji="1" lang="en-US" dirty="0"/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3618A316-2D74-190F-08B0-CB60BD0EA047}"/>
              </a:ext>
            </a:extLst>
          </p:cNvPr>
          <p:cNvSpPr txBox="1"/>
          <p:nvPr/>
        </p:nvSpPr>
        <p:spPr>
          <a:xfrm>
            <a:off x="8825590" y="5777899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dirty="0"/>
              <a:t>J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A74FE06E-F9F1-FA06-3B9E-0EBDB20C612A}"/>
              </a:ext>
            </a:extLst>
          </p:cNvPr>
          <p:cNvCxnSpPr>
            <a:cxnSpLocks/>
            <a:endCxn id="126" idx="3"/>
          </p:cNvCxnSpPr>
          <p:nvPr/>
        </p:nvCxnSpPr>
        <p:spPr>
          <a:xfrm flipH="1">
            <a:off x="7372943" y="4987504"/>
            <a:ext cx="557828" cy="9206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1">
            <a:extLst>
              <a:ext uri="{FF2B5EF4-FFF2-40B4-BE49-F238E27FC236}">
                <a16:creationId xmlns:a16="http://schemas.microsoft.com/office/drawing/2014/main" id="{AE724B76-CB84-1A50-C7C4-2EF6BCD0D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31847" y="7385297"/>
            <a:ext cx="3899007" cy="1492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Very interesting. Previous ‘historic’ works from Glassel 1989 ( Nuclear Physics A502 1989 p 315) or Hotzel 1996 ( Z. Phys. A 356, 299–308 (1996)) could be mentioned … ok it was about Cf252 but high energy tail for symmetric fission is compared with asymmetric splits. Quite comparable to this work.  </a:t>
            </a:r>
            <a:r>
              <a:rPr kumimoji="0" lang="en-US" altLang="en-US" sz="1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BC0BFE9E-69A8-A7B0-B254-48DFEB0A846A}"/>
              </a:ext>
            </a:extLst>
          </p:cNvPr>
          <p:cNvGrpSpPr/>
          <p:nvPr/>
        </p:nvGrpSpPr>
        <p:grpSpPr>
          <a:xfrm>
            <a:off x="234785" y="2217644"/>
            <a:ext cx="6182714" cy="4151906"/>
            <a:chOff x="315361" y="2217644"/>
            <a:chExt cx="6182714" cy="4151906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12285FB5-6328-59F8-90D3-E7C0638C89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1791" t="20226" r="11510" b="12210"/>
            <a:stretch/>
          </p:blipFill>
          <p:spPr>
            <a:xfrm>
              <a:off x="929168" y="2302441"/>
              <a:ext cx="5444106" cy="3670178"/>
            </a:xfrm>
            <a:prstGeom prst="rect">
              <a:avLst/>
            </a:prstGeom>
          </p:spPr>
        </p:pic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177FFE7-DB22-71A5-DF86-8828B7A5FEC1}"/>
                </a:ext>
              </a:extLst>
            </p:cNvPr>
            <p:cNvGrpSpPr/>
            <p:nvPr/>
          </p:nvGrpSpPr>
          <p:grpSpPr>
            <a:xfrm>
              <a:off x="1137921" y="2515593"/>
              <a:ext cx="232721" cy="3329742"/>
              <a:chOff x="6917288" y="1279120"/>
              <a:chExt cx="234803" cy="3524008"/>
            </a:xfrm>
          </p:grpSpPr>
          <p:pic>
            <p:nvPicPr>
              <p:cNvPr id="9" name="図 8">
                <a:extLst>
                  <a:ext uri="{FF2B5EF4-FFF2-40B4-BE49-F238E27FC236}">
                    <a16:creationId xmlns:a16="http://schemas.microsoft.com/office/drawing/2014/main" id="{98C236C9-A1BF-62DF-2413-D97D5757567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0103" t="32427" r="86706" b="63182"/>
              <a:stretch/>
            </p:blipFill>
            <p:spPr>
              <a:xfrm>
                <a:off x="6931361" y="1279120"/>
                <a:ext cx="220730" cy="230636"/>
              </a:xfrm>
              <a:prstGeom prst="rect">
                <a:avLst/>
              </a:prstGeom>
            </p:spPr>
          </p:pic>
          <p:pic>
            <p:nvPicPr>
              <p:cNvPr id="12" name="図 11">
                <a:extLst>
                  <a:ext uri="{FF2B5EF4-FFF2-40B4-BE49-F238E27FC236}">
                    <a16:creationId xmlns:a16="http://schemas.microsoft.com/office/drawing/2014/main" id="{487182DA-A308-0285-23B5-CA001ABA9F6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899" t="27456" r="86706" b="63182"/>
              <a:stretch/>
            </p:blipFill>
            <p:spPr>
              <a:xfrm>
                <a:off x="6917288" y="1488556"/>
                <a:ext cx="234803" cy="491770"/>
              </a:xfrm>
              <a:prstGeom prst="rect">
                <a:avLst/>
              </a:prstGeom>
            </p:spPr>
          </p:pic>
          <p:pic>
            <p:nvPicPr>
              <p:cNvPr id="14" name="図 13">
                <a:extLst>
                  <a:ext uri="{FF2B5EF4-FFF2-40B4-BE49-F238E27FC236}">
                    <a16:creationId xmlns:a16="http://schemas.microsoft.com/office/drawing/2014/main" id="{2BF1EEC2-6176-10E8-1BE2-77A4D42BAA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899" t="27456" r="86706" b="63182"/>
              <a:stretch/>
            </p:blipFill>
            <p:spPr>
              <a:xfrm>
                <a:off x="6917288" y="1959126"/>
                <a:ext cx="234803" cy="491770"/>
              </a:xfrm>
              <a:prstGeom prst="rect">
                <a:avLst/>
              </a:prstGeom>
            </p:spPr>
          </p:pic>
          <p:pic>
            <p:nvPicPr>
              <p:cNvPr id="17" name="図 16">
                <a:extLst>
                  <a:ext uri="{FF2B5EF4-FFF2-40B4-BE49-F238E27FC236}">
                    <a16:creationId xmlns:a16="http://schemas.microsoft.com/office/drawing/2014/main" id="{7AC2CCA3-2D2A-D5D7-74CD-0BFDC296DA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899" t="27456" r="86706" b="63182"/>
              <a:stretch/>
            </p:blipFill>
            <p:spPr>
              <a:xfrm>
                <a:off x="6917288" y="2431699"/>
                <a:ext cx="234803" cy="491770"/>
              </a:xfrm>
              <a:prstGeom prst="rect">
                <a:avLst/>
              </a:prstGeom>
            </p:spPr>
          </p:pic>
          <p:pic>
            <p:nvPicPr>
              <p:cNvPr id="18" name="図 17">
                <a:extLst>
                  <a:ext uri="{FF2B5EF4-FFF2-40B4-BE49-F238E27FC236}">
                    <a16:creationId xmlns:a16="http://schemas.microsoft.com/office/drawing/2014/main" id="{E6EAF7CF-FAEE-8204-6115-9D209E3A3E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899" t="27456" r="86706" b="63182"/>
              <a:stretch/>
            </p:blipFill>
            <p:spPr>
              <a:xfrm>
                <a:off x="6917288" y="2900266"/>
                <a:ext cx="234803" cy="491770"/>
              </a:xfrm>
              <a:prstGeom prst="rect">
                <a:avLst/>
              </a:prstGeom>
            </p:spPr>
          </p:pic>
          <p:pic>
            <p:nvPicPr>
              <p:cNvPr id="19" name="図 18">
                <a:extLst>
                  <a:ext uri="{FF2B5EF4-FFF2-40B4-BE49-F238E27FC236}">
                    <a16:creationId xmlns:a16="http://schemas.microsoft.com/office/drawing/2014/main" id="{C7B56F1B-26BA-43F9-419F-087783DC25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899" t="27456" r="86706" b="63182"/>
              <a:stretch/>
            </p:blipFill>
            <p:spPr>
              <a:xfrm>
                <a:off x="6917288" y="3372921"/>
                <a:ext cx="234803" cy="491770"/>
              </a:xfrm>
              <a:prstGeom prst="rect">
                <a:avLst/>
              </a:prstGeom>
            </p:spPr>
          </p:pic>
          <p:pic>
            <p:nvPicPr>
              <p:cNvPr id="23" name="図 22">
                <a:extLst>
                  <a:ext uri="{FF2B5EF4-FFF2-40B4-BE49-F238E27FC236}">
                    <a16:creationId xmlns:a16="http://schemas.microsoft.com/office/drawing/2014/main" id="{1CD61B67-9701-126D-808E-FBC1E93F695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899" t="27456" r="86706" b="63182"/>
              <a:stretch/>
            </p:blipFill>
            <p:spPr>
              <a:xfrm>
                <a:off x="6917288" y="3841406"/>
                <a:ext cx="234803" cy="491770"/>
              </a:xfrm>
              <a:prstGeom prst="rect">
                <a:avLst/>
              </a:prstGeom>
            </p:spPr>
          </p:pic>
          <p:pic>
            <p:nvPicPr>
              <p:cNvPr id="24" name="図 23">
                <a:extLst>
                  <a:ext uri="{FF2B5EF4-FFF2-40B4-BE49-F238E27FC236}">
                    <a16:creationId xmlns:a16="http://schemas.microsoft.com/office/drawing/2014/main" id="{9FC85BEE-2F92-1E06-34C3-DD6ADF48BF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9899" t="27456" r="86706" b="63182"/>
              <a:stretch/>
            </p:blipFill>
            <p:spPr>
              <a:xfrm>
                <a:off x="6917288" y="4311358"/>
                <a:ext cx="234803" cy="491770"/>
              </a:xfrm>
              <a:prstGeom prst="rect">
                <a:avLst/>
              </a:prstGeom>
            </p:spPr>
          </p:pic>
        </p:grp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EF3B6404-8426-999C-6C94-C02C0D5C545E}"/>
                </a:ext>
              </a:extLst>
            </p:cNvPr>
            <p:cNvSpPr txBox="1"/>
            <p:nvPr/>
          </p:nvSpPr>
          <p:spPr>
            <a:xfrm>
              <a:off x="633605" y="5206501"/>
              <a:ext cx="569106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-6</a:t>
              </a:r>
              <a:endParaRPr kumimoji="1" lang="ja-JP" altLang="en-US" baseline="30000" dirty="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239C07C-4FE1-2D17-74B0-C162E80102BF}"/>
                </a:ext>
              </a:extLst>
            </p:cNvPr>
            <p:cNvSpPr txBox="1"/>
            <p:nvPr/>
          </p:nvSpPr>
          <p:spPr>
            <a:xfrm>
              <a:off x="633605" y="4764917"/>
              <a:ext cx="569106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-5</a:t>
              </a:r>
              <a:endParaRPr kumimoji="1" lang="ja-JP" altLang="en-US" baseline="30000" dirty="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FABCFC84-46CE-089E-8540-47FA65674C0B}"/>
                </a:ext>
              </a:extLst>
            </p:cNvPr>
            <p:cNvSpPr txBox="1"/>
            <p:nvPr/>
          </p:nvSpPr>
          <p:spPr>
            <a:xfrm>
              <a:off x="633605" y="4323334"/>
              <a:ext cx="569106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-4</a:t>
              </a:r>
              <a:endParaRPr kumimoji="1" lang="ja-JP" altLang="en-US" baseline="30000" dirty="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0A2F9076-C984-6F72-176B-A2BFD9309EB4}"/>
                </a:ext>
              </a:extLst>
            </p:cNvPr>
            <p:cNvSpPr txBox="1"/>
            <p:nvPr/>
          </p:nvSpPr>
          <p:spPr>
            <a:xfrm>
              <a:off x="633605" y="3881750"/>
              <a:ext cx="569106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-3</a:t>
              </a:r>
              <a:endParaRPr kumimoji="1" lang="ja-JP" altLang="en-US" baseline="30000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BED4334-C4A6-4CE1-D9C0-390E87051967}"/>
                </a:ext>
              </a:extLst>
            </p:cNvPr>
            <p:cNvSpPr txBox="1"/>
            <p:nvPr/>
          </p:nvSpPr>
          <p:spPr>
            <a:xfrm>
              <a:off x="633605" y="3440166"/>
              <a:ext cx="569106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-2</a:t>
              </a:r>
              <a:endParaRPr kumimoji="1" lang="ja-JP" altLang="en-US" baseline="30000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30D237A9-E1A9-A0F7-A9C1-E982631EED68}"/>
                </a:ext>
              </a:extLst>
            </p:cNvPr>
            <p:cNvSpPr txBox="1"/>
            <p:nvPr/>
          </p:nvSpPr>
          <p:spPr>
            <a:xfrm>
              <a:off x="633605" y="2998582"/>
              <a:ext cx="569106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-1</a:t>
              </a:r>
              <a:endParaRPr kumimoji="1" lang="ja-JP" altLang="en-US" baseline="30000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12DB1737-1DD4-CFD2-71D3-18177BDB6AA1}"/>
                </a:ext>
              </a:extLst>
            </p:cNvPr>
            <p:cNvSpPr txBox="1"/>
            <p:nvPr/>
          </p:nvSpPr>
          <p:spPr>
            <a:xfrm>
              <a:off x="684446" y="2556998"/>
              <a:ext cx="518264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0</a:t>
              </a:r>
              <a:endParaRPr kumimoji="1" lang="ja-JP" altLang="en-US" baseline="30000" dirty="0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432F237B-C927-9DEA-F205-7FA053D9CA52}"/>
                </a:ext>
              </a:extLst>
            </p:cNvPr>
            <p:cNvSpPr txBox="1"/>
            <p:nvPr/>
          </p:nvSpPr>
          <p:spPr>
            <a:xfrm>
              <a:off x="633605" y="5648088"/>
              <a:ext cx="569106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-7</a:t>
              </a:r>
              <a:endParaRPr kumimoji="1" lang="ja-JP" altLang="en-US" baseline="30000" dirty="0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0F1DC85-8FF9-1437-7562-BCF5F43D8F7C}"/>
                </a:ext>
              </a:extLst>
            </p:cNvPr>
            <p:cNvGrpSpPr/>
            <p:nvPr/>
          </p:nvGrpSpPr>
          <p:grpSpPr>
            <a:xfrm>
              <a:off x="1175701" y="5741128"/>
              <a:ext cx="5114664" cy="111360"/>
              <a:chOff x="6944636" y="6260211"/>
              <a:chExt cx="3236475" cy="149372"/>
            </a:xfrm>
          </p:grpSpPr>
          <p:pic>
            <p:nvPicPr>
              <p:cNvPr id="56" name="図 55">
                <a:extLst>
                  <a:ext uri="{FF2B5EF4-FFF2-40B4-BE49-F238E27FC236}">
                    <a16:creationId xmlns:a16="http://schemas.microsoft.com/office/drawing/2014/main" id="{5206E4B3-7BDB-C759-3938-EDDF1EBE65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9655" t="82188" r="40745" b="14969"/>
              <a:stretch/>
            </p:blipFill>
            <p:spPr>
              <a:xfrm>
                <a:off x="6944636" y="6260211"/>
                <a:ext cx="664029" cy="149372"/>
              </a:xfrm>
              <a:prstGeom prst="rect">
                <a:avLst/>
              </a:prstGeom>
            </p:spPr>
          </p:pic>
          <p:pic>
            <p:nvPicPr>
              <p:cNvPr id="73" name="図 72">
                <a:extLst>
                  <a:ext uri="{FF2B5EF4-FFF2-40B4-BE49-F238E27FC236}">
                    <a16:creationId xmlns:a16="http://schemas.microsoft.com/office/drawing/2014/main" id="{80C92DD1-B192-9061-6E6B-CFF64974E42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9655" t="82188" r="40745" b="14969"/>
              <a:stretch/>
            </p:blipFill>
            <p:spPr>
              <a:xfrm>
                <a:off x="7600137" y="6260211"/>
                <a:ext cx="664029" cy="149372"/>
              </a:xfrm>
              <a:prstGeom prst="rect">
                <a:avLst/>
              </a:prstGeom>
            </p:spPr>
          </p:pic>
          <p:pic>
            <p:nvPicPr>
              <p:cNvPr id="74" name="図 73">
                <a:extLst>
                  <a:ext uri="{FF2B5EF4-FFF2-40B4-BE49-F238E27FC236}">
                    <a16:creationId xmlns:a16="http://schemas.microsoft.com/office/drawing/2014/main" id="{BC431CD6-4E9C-1024-8035-3163C60AA0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9655" t="82188" r="40745" b="14969"/>
              <a:stretch/>
            </p:blipFill>
            <p:spPr>
              <a:xfrm>
                <a:off x="8230859" y="6260211"/>
                <a:ext cx="664029" cy="149372"/>
              </a:xfrm>
              <a:prstGeom prst="rect">
                <a:avLst/>
              </a:prstGeom>
            </p:spPr>
          </p:pic>
          <p:pic>
            <p:nvPicPr>
              <p:cNvPr id="79" name="図 78">
                <a:extLst>
                  <a:ext uri="{FF2B5EF4-FFF2-40B4-BE49-F238E27FC236}">
                    <a16:creationId xmlns:a16="http://schemas.microsoft.com/office/drawing/2014/main" id="{96E4802F-24E7-49BA-025B-D4B70D7C4B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9655" t="82188" r="40745" b="14969"/>
              <a:stretch/>
            </p:blipFill>
            <p:spPr>
              <a:xfrm>
                <a:off x="8886360" y="6260211"/>
                <a:ext cx="664029" cy="149372"/>
              </a:xfrm>
              <a:prstGeom prst="rect">
                <a:avLst/>
              </a:prstGeom>
            </p:spPr>
          </p:pic>
          <p:pic>
            <p:nvPicPr>
              <p:cNvPr id="82" name="図 81">
                <a:extLst>
                  <a:ext uri="{FF2B5EF4-FFF2-40B4-BE49-F238E27FC236}">
                    <a16:creationId xmlns:a16="http://schemas.microsoft.com/office/drawing/2014/main" id="{4409663C-1B27-7B5A-B685-6B1FD1670D4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9655" t="82188" r="40745" b="14969"/>
              <a:stretch/>
            </p:blipFill>
            <p:spPr>
              <a:xfrm>
                <a:off x="9517082" y="6260211"/>
                <a:ext cx="664029" cy="149372"/>
              </a:xfrm>
              <a:prstGeom prst="rect">
                <a:avLst/>
              </a:prstGeom>
            </p:spPr>
          </p:pic>
        </p:grp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1F90D457-B6CA-91E7-B2E6-823A50AEB551}"/>
                </a:ext>
              </a:extLst>
            </p:cNvPr>
            <p:cNvSpPr txBox="1"/>
            <p:nvPr/>
          </p:nvSpPr>
          <p:spPr>
            <a:xfrm>
              <a:off x="2041095" y="5771632"/>
              <a:ext cx="308544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2</a:t>
              </a:r>
              <a:endParaRPr kumimoji="1" lang="ja-JP" altLang="en-US" baseline="30000" dirty="0"/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502877D-AFFA-4F08-B312-457F47D308ED}"/>
                </a:ext>
              </a:extLst>
            </p:cNvPr>
            <p:cNvSpPr txBox="1"/>
            <p:nvPr/>
          </p:nvSpPr>
          <p:spPr>
            <a:xfrm>
              <a:off x="3083242" y="5771632"/>
              <a:ext cx="308544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4</a:t>
              </a:r>
              <a:endParaRPr kumimoji="1" lang="ja-JP" altLang="en-US" baseline="30000" dirty="0"/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CEC4C736-6C53-31DF-FC66-4FB906CE480E}"/>
                </a:ext>
              </a:extLst>
            </p:cNvPr>
            <p:cNvSpPr txBox="1"/>
            <p:nvPr/>
          </p:nvSpPr>
          <p:spPr>
            <a:xfrm>
              <a:off x="4089361" y="5771632"/>
              <a:ext cx="308544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6</a:t>
              </a:r>
              <a:endParaRPr kumimoji="1" lang="ja-JP" altLang="en-US" baseline="30000" dirty="0"/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ACC20BFD-323B-F8C8-69A8-97AE10102D4F}"/>
                </a:ext>
              </a:extLst>
            </p:cNvPr>
            <p:cNvSpPr txBox="1"/>
            <p:nvPr/>
          </p:nvSpPr>
          <p:spPr>
            <a:xfrm>
              <a:off x="5123900" y="577163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8</a:t>
              </a:r>
              <a:endParaRPr kumimoji="1" lang="ja-JP" altLang="en-US" baseline="30000" dirty="0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45AF1F39-55A2-8D86-356A-2391BAA7391C}"/>
                </a:ext>
              </a:extLst>
            </p:cNvPr>
            <p:cNvSpPr txBox="1"/>
            <p:nvPr/>
          </p:nvSpPr>
          <p:spPr>
            <a:xfrm>
              <a:off x="6079371" y="577163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endParaRPr kumimoji="1" lang="ja-JP" altLang="en-US" baseline="30000" dirty="0"/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98ABE232-95E7-4FB1-F517-38559C60A3AF}"/>
                </a:ext>
              </a:extLst>
            </p:cNvPr>
            <p:cNvSpPr txBox="1"/>
            <p:nvPr/>
          </p:nvSpPr>
          <p:spPr>
            <a:xfrm>
              <a:off x="2779592" y="6020578"/>
              <a:ext cx="1425656" cy="348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Energy (MeV)</a:t>
              </a:r>
              <a:endParaRPr kumimoji="1" lang="ja-JP" altLang="en-US" dirty="0"/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90919118-1F11-5296-BBD9-6E8F0FF90511}"/>
                </a:ext>
              </a:extLst>
            </p:cNvPr>
            <p:cNvSpPr txBox="1"/>
            <p:nvPr/>
          </p:nvSpPr>
          <p:spPr>
            <a:xfrm rot="16200000">
              <a:off x="-877624" y="4022430"/>
              <a:ext cx="2765069" cy="379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Gamma yield (/MeV/fission)</a:t>
              </a:r>
              <a:endParaRPr kumimoji="1" lang="ja-JP" altLang="en-US" dirty="0"/>
            </a:p>
          </p:txBody>
        </p:sp>
        <p:pic>
          <p:nvPicPr>
            <p:cNvPr id="96" name="図 95">
              <a:extLst>
                <a:ext uri="{FF2B5EF4-FFF2-40B4-BE49-F238E27FC236}">
                  <a16:creationId xmlns:a16="http://schemas.microsoft.com/office/drawing/2014/main" id="{66C6929B-A11E-AE7A-0037-2467E6948C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284" t="25259" r="9344" b="15840"/>
            <a:stretch/>
          </p:blipFill>
          <p:spPr>
            <a:xfrm>
              <a:off x="1335911" y="2217644"/>
              <a:ext cx="4922713" cy="2855662"/>
            </a:xfrm>
            <a:prstGeom prst="rect">
              <a:avLst/>
            </a:prstGeom>
          </p:spPr>
        </p:pic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F0044A9E-44FB-6728-BB16-9F8BBC42B3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8623" y="2217644"/>
              <a:ext cx="0" cy="36082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D0D1F4AA-6C33-D2FB-D79C-51E2D77EB081}"/>
                </a:ext>
              </a:extLst>
            </p:cNvPr>
            <p:cNvSpPr/>
            <p:nvPr/>
          </p:nvSpPr>
          <p:spPr>
            <a:xfrm>
              <a:off x="4570948" y="2562723"/>
              <a:ext cx="1447506" cy="8226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/>
            </a:p>
          </p:txBody>
        </p:sp>
        <p:cxnSp>
          <p:nvCxnSpPr>
            <p:cNvPr id="100" name="直線矢印コネクタ 99">
              <a:extLst>
                <a:ext uri="{FF2B5EF4-FFF2-40B4-BE49-F238E27FC236}">
                  <a16:creationId xmlns:a16="http://schemas.microsoft.com/office/drawing/2014/main" id="{02628647-CB03-9611-554F-CC43837DA0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2948" y="2682218"/>
              <a:ext cx="268551" cy="253902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8B96EF1D-FA09-069C-5B2A-35D0CF768533}"/>
                </a:ext>
              </a:extLst>
            </p:cNvPr>
            <p:cNvSpPr txBox="1"/>
            <p:nvPr/>
          </p:nvSpPr>
          <p:spPr>
            <a:xfrm>
              <a:off x="2787252" y="2403901"/>
              <a:ext cx="635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dirty="0">
                  <a:solidFill>
                    <a:schemeClr val="bg2">
                      <a:lumMod val="25000"/>
                    </a:schemeClr>
                  </a:solidFill>
                </a:rPr>
                <a:t>Total</a:t>
              </a:r>
              <a:endParaRPr kumimoji="1" lang="en-US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15" name="直線矢印コネクタ 114">
              <a:extLst>
                <a:ext uri="{FF2B5EF4-FFF2-40B4-BE49-F238E27FC236}">
                  <a16:creationId xmlns:a16="http://schemas.microsoft.com/office/drawing/2014/main" id="{99F57202-D007-F0AC-1969-0195B86F9B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20518" y="3042736"/>
              <a:ext cx="348258" cy="396234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7731AC83-AC87-8CA8-3B18-64EBB3F62A3C}"/>
                </a:ext>
              </a:extLst>
            </p:cNvPr>
            <p:cNvSpPr txBox="1"/>
            <p:nvPr/>
          </p:nvSpPr>
          <p:spPr>
            <a:xfrm>
              <a:off x="3342010" y="2751829"/>
              <a:ext cx="1107446" cy="3392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dirty="0">
                  <a:solidFill>
                    <a:schemeClr val="accent3"/>
                  </a:solidFill>
                </a:rPr>
                <a:t>A=130-134</a:t>
              </a:r>
              <a:endParaRPr kumimoji="1" lang="en-US" dirty="0">
                <a:solidFill>
                  <a:schemeClr val="accent3"/>
                </a:solidFill>
              </a:endParaRPr>
            </a:p>
          </p:txBody>
        </p:sp>
        <p:cxnSp>
          <p:nvCxnSpPr>
            <p:cNvPr id="119" name="直線矢印コネクタ 118">
              <a:extLst>
                <a:ext uri="{FF2B5EF4-FFF2-40B4-BE49-F238E27FC236}">
                  <a16:creationId xmlns:a16="http://schemas.microsoft.com/office/drawing/2014/main" id="{352F73E4-6FB9-A12C-617D-F00636CCA8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62738" y="3456672"/>
              <a:ext cx="305193" cy="590700"/>
            </a:xfrm>
            <a:prstGeom prst="straightConnector1">
              <a:avLst/>
            </a:prstGeom>
            <a:ln>
              <a:solidFill>
                <a:srgbClr val="FF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C467F8E0-11BD-23C0-0618-7EDF0FD997AC}"/>
                </a:ext>
              </a:extLst>
            </p:cNvPr>
            <p:cNvSpPr txBox="1"/>
            <p:nvPr/>
          </p:nvSpPr>
          <p:spPr>
            <a:xfrm>
              <a:off x="4132380" y="3204081"/>
              <a:ext cx="12057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fr-FR" dirty="0">
                  <a:solidFill>
                    <a:srgbClr val="FF00FF"/>
                  </a:solidFill>
                </a:rPr>
                <a:t>A=135-139</a:t>
              </a:r>
              <a:endParaRPr kumimoji="1" lang="en-US" dirty="0">
                <a:solidFill>
                  <a:srgbClr val="FF00FF"/>
                </a:solidFill>
              </a:endParaRPr>
            </a:p>
          </p:txBody>
        </p:sp>
        <p:cxnSp>
          <p:nvCxnSpPr>
            <p:cNvPr id="123" name="直線矢印コネクタ 122">
              <a:extLst>
                <a:ext uri="{FF2B5EF4-FFF2-40B4-BE49-F238E27FC236}">
                  <a16:creationId xmlns:a16="http://schemas.microsoft.com/office/drawing/2014/main" id="{9E1E839B-7857-0DCF-0FB6-41E6BA3893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97394" y="3775111"/>
              <a:ext cx="1020017" cy="455611"/>
            </a:xfrm>
            <a:prstGeom prst="straightConnector1">
              <a:avLst/>
            </a:prstGeom>
            <a:ln>
              <a:solidFill>
                <a:srgbClr val="00EA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56A3D79F-BA09-5093-24C2-A4A490BCBC75}"/>
                </a:ext>
              </a:extLst>
            </p:cNvPr>
            <p:cNvSpPr txBox="1"/>
            <p:nvPr/>
          </p:nvSpPr>
          <p:spPr>
            <a:xfrm>
              <a:off x="4849055" y="3605504"/>
              <a:ext cx="1205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fr-FR" dirty="0">
                  <a:solidFill>
                    <a:srgbClr val="00EAF0"/>
                  </a:solidFill>
                </a:rPr>
                <a:t>A=140-144</a:t>
              </a:r>
              <a:endParaRPr kumimoji="1" lang="en-US" dirty="0">
                <a:solidFill>
                  <a:srgbClr val="00EAF0"/>
                </a:solidFill>
              </a:endParaRPr>
            </a:p>
          </p:txBody>
        </p:sp>
        <p:cxnSp>
          <p:nvCxnSpPr>
            <p:cNvPr id="128" name="直線矢印コネクタ 127">
              <a:extLst>
                <a:ext uri="{FF2B5EF4-FFF2-40B4-BE49-F238E27FC236}">
                  <a16:creationId xmlns:a16="http://schemas.microsoft.com/office/drawing/2014/main" id="{602AA0BB-191F-4FCE-0288-117593AF67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298" y="4156627"/>
              <a:ext cx="530168" cy="608290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ED1199CE-5383-56A2-0C01-C72F842970BD}"/>
                </a:ext>
              </a:extLst>
            </p:cNvPr>
            <p:cNvSpPr txBox="1"/>
            <p:nvPr/>
          </p:nvSpPr>
          <p:spPr>
            <a:xfrm>
              <a:off x="5129110" y="3987022"/>
              <a:ext cx="1205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fr-FR" dirty="0">
                  <a:solidFill>
                    <a:srgbClr val="0000FF"/>
                  </a:solidFill>
                </a:rPr>
                <a:t>A=125-129</a:t>
              </a:r>
              <a:endParaRPr kumimoji="1" 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AE1090C0-9464-D189-9D4E-E29B2B1A03F1}"/>
                </a:ext>
              </a:extLst>
            </p:cNvPr>
            <p:cNvCxnSpPr>
              <a:cxnSpLocks/>
            </p:cNvCxnSpPr>
            <p:nvPr/>
          </p:nvCxnSpPr>
          <p:spPr>
            <a:xfrm>
              <a:off x="1151869" y="2217644"/>
              <a:ext cx="51067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B39A7268-0268-347D-213F-159EDDD5B2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60524" y="2217644"/>
              <a:ext cx="0" cy="2979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2652337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82430</TotalTime>
  <Words>5365</Words>
  <Application>Microsoft Office PowerPoint</Application>
  <PresentationFormat>ワイド画面</PresentationFormat>
  <Paragraphs>885</Paragraphs>
  <Slides>25</Slides>
  <Notes>17</Notes>
  <HiddenSlides>4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36" baseType="lpstr">
      <vt:lpstr>-apple-system</vt:lpstr>
      <vt:lpstr>Arial Unicode MS</vt:lpstr>
      <vt:lpstr>游ゴシック</vt:lpstr>
      <vt:lpstr>Arial</vt:lpstr>
      <vt:lpstr>Calibri</vt:lpstr>
      <vt:lpstr>Calibri Light</vt:lpstr>
      <vt:lpstr>Cambria Math</vt:lpstr>
      <vt:lpstr>Lucida Console</vt:lpstr>
      <vt:lpstr>Times New Roman</vt:lpstr>
      <vt:lpstr>Wingdings</vt:lpstr>
      <vt:lpstr>レトロスペクト</vt:lpstr>
      <vt:lpstr>Investigation of the structure of 235U(nth,fis) prompt gamma energy spectrum by FIFRELIN</vt:lpstr>
      <vt:lpstr>Probes to understand fission</vt:lpstr>
      <vt:lpstr>High energy gamma-rays from fission</vt:lpstr>
      <vt:lpstr>Recent relevant works</vt:lpstr>
      <vt:lpstr>FIFRELIN is….</vt:lpstr>
      <vt:lpstr>Results</vt:lpstr>
      <vt:lpstr>Gamma-ray spectra </vt:lpstr>
      <vt:lpstr>Bump around 4 MeV</vt:lpstr>
      <vt:lpstr>Shoulder at 8 MeV</vt:lpstr>
      <vt:lpstr>Where are High Energy γ-rays from?     heavier fragments or lighter fragments</vt:lpstr>
      <vt:lpstr>Which isotopes are high E γ-rays from?</vt:lpstr>
      <vt:lpstr>Where are High Energy γ-rays from?     Spin / Excitation energy of contributors</vt:lpstr>
      <vt:lpstr>How High J states emit high E γ-rays?</vt:lpstr>
      <vt:lpstr>Gamma multiplicity</vt:lpstr>
      <vt:lpstr>Two findings about     high E γ-rays and codes</vt:lpstr>
      <vt:lpstr>Comparison with CoH3</vt:lpstr>
      <vt:lpstr>What made FIFRELIN-2021 better than 2018?</vt:lpstr>
      <vt:lpstr>Summary</vt:lpstr>
      <vt:lpstr>FIFRELIN is….</vt:lpstr>
      <vt:lpstr>Where are High Energy γ-rays from?</vt:lpstr>
      <vt:lpstr>HFB(Hartree-Fock-Bogoliubov) level density</vt:lpstr>
      <vt:lpstr>PowerPoint プレゼンテーション</vt:lpstr>
      <vt:lpstr>Neutron Multiplicity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小川 達彦</dc:creator>
  <cp:lastModifiedBy>達彦 小川</cp:lastModifiedBy>
  <cp:revision>99</cp:revision>
  <dcterms:created xsi:type="dcterms:W3CDTF">2023-03-12T06:40:40Z</dcterms:created>
  <dcterms:modified xsi:type="dcterms:W3CDTF">2023-06-06T06:24:28Z</dcterms:modified>
</cp:coreProperties>
</file>